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6"/>
  </p:notesMasterIdLst>
  <p:sldIdLst>
    <p:sldId id="256" r:id="rId2"/>
    <p:sldId id="307" r:id="rId3"/>
    <p:sldId id="421" r:id="rId4"/>
    <p:sldId id="429" r:id="rId5"/>
    <p:sldId id="430" r:id="rId6"/>
    <p:sldId id="431" r:id="rId7"/>
    <p:sldId id="432" r:id="rId8"/>
    <p:sldId id="433" r:id="rId9"/>
    <p:sldId id="434" r:id="rId10"/>
    <p:sldId id="435" r:id="rId11"/>
    <p:sldId id="436" r:id="rId12"/>
    <p:sldId id="437" r:id="rId13"/>
    <p:sldId id="438" r:id="rId14"/>
    <p:sldId id="439" r:id="rId15"/>
    <p:sldId id="440" r:id="rId16"/>
    <p:sldId id="459" r:id="rId17"/>
    <p:sldId id="442" r:id="rId18"/>
    <p:sldId id="443" r:id="rId19"/>
    <p:sldId id="444" r:id="rId20"/>
    <p:sldId id="445" r:id="rId21"/>
    <p:sldId id="446" r:id="rId22"/>
    <p:sldId id="447" r:id="rId23"/>
    <p:sldId id="448" r:id="rId24"/>
    <p:sldId id="449" r:id="rId25"/>
    <p:sldId id="450" r:id="rId26"/>
    <p:sldId id="451" r:id="rId27"/>
    <p:sldId id="452" r:id="rId28"/>
    <p:sldId id="453" r:id="rId29"/>
    <p:sldId id="460" r:id="rId30"/>
    <p:sldId id="454" r:id="rId31"/>
    <p:sldId id="455" r:id="rId32"/>
    <p:sldId id="456" r:id="rId33"/>
    <p:sldId id="457" r:id="rId34"/>
    <p:sldId id="276" r:id="rId35"/>
  </p:sldIdLst>
  <p:sldSz cx="12192000" cy="6858000"/>
  <p:notesSz cx="6735763" cy="9866313"/>
  <p:embeddedFontLst>
    <p:embeddedFont>
      <p:font typeface="Calibri" panose="020F0502020204030204" pitchFamily="34" charset="0"/>
      <p:regular r:id="rId37"/>
      <p:bold r:id="rId38"/>
      <p:italic r:id="rId39"/>
      <p:boldItalic r:id="rId40"/>
    </p:embeddedFont>
    <p:embeddedFont>
      <p:font typeface="Calibri Light" panose="020F0302020204030204" pitchFamily="34" charset="0"/>
      <p:regular r:id="rId41"/>
      <p:italic r:id="rId42"/>
    </p:embeddedFont>
    <p:embeddedFont>
      <p:font typeface="PT Sans Narrow" panose="020B0506020203020204" pitchFamily="34" charset="0"/>
      <p:regular r:id="rId43"/>
      <p:bold r:id="rId44"/>
    </p:embeddedFont>
  </p:embeddedFontLst>
  <p:defaultTextStyle>
    <a:defPPr>
      <a:defRPr lang="en-US"/>
    </a:defPPr>
    <a:lvl1pPr algn="l" rtl="0" eaLnBrk="0" fontAlgn="base" hangingPunct="0">
      <a:spcBef>
        <a:spcPct val="0"/>
      </a:spcBef>
      <a:spcAft>
        <a:spcPct val="0"/>
      </a:spcAft>
      <a:defRPr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1pPr>
    <a:lvl2pPr marL="457200" algn="l" rtl="0" eaLnBrk="0" fontAlgn="base" hangingPunct="0">
      <a:spcBef>
        <a:spcPct val="0"/>
      </a:spcBef>
      <a:spcAft>
        <a:spcPct val="0"/>
      </a:spcAft>
      <a:defRPr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2pPr>
    <a:lvl3pPr marL="914400" algn="l" rtl="0" eaLnBrk="0" fontAlgn="base" hangingPunct="0">
      <a:spcBef>
        <a:spcPct val="0"/>
      </a:spcBef>
      <a:spcAft>
        <a:spcPct val="0"/>
      </a:spcAft>
      <a:defRPr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3pPr>
    <a:lvl4pPr marL="1371600" algn="l" rtl="0" eaLnBrk="0" fontAlgn="base" hangingPunct="0">
      <a:spcBef>
        <a:spcPct val="0"/>
      </a:spcBef>
      <a:spcAft>
        <a:spcPct val="0"/>
      </a:spcAft>
      <a:defRPr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4pPr>
    <a:lvl5pPr marL="1828800" algn="l" rtl="0" eaLnBrk="0" fontAlgn="base" hangingPunct="0">
      <a:spcBef>
        <a:spcPct val="0"/>
      </a:spcBef>
      <a:spcAft>
        <a:spcPct val="0"/>
      </a:spcAft>
      <a:defRPr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5pPr>
    <a:lvl6pPr marL="2286000" algn="l" defTabSz="914400" rtl="0" eaLnBrk="1" latinLnBrk="0" hangingPunct="1">
      <a:defRPr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6pPr>
    <a:lvl7pPr marL="2743200" algn="l" defTabSz="914400" rtl="0" eaLnBrk="1" latinLnBrk="0" hangingPunct="1">
      <a:defRPr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7pPr>
    <a:lvl8pPr marL="3200400" algn="l" defTabSz="914400" rtl="0" eaLnBrk="1" latinLnBrk="0" hangingPunct="1">
      <a:defRPr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8pPr>
    <a:lvl9pPr marL="3657600" algn="l" defTabSz="914400" rtl="0" eaLnBrk="1" latinLnBrk="0" hangingPunct="1">
      <a:defRPr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9pPr>
  </p:defaultTextStyle>
  <p:modifyVerifier cryptProviderType="rsaAES" cryptAlgorithmClass="hash" cryptAlgorithmType="typeAny" cryptAlgorithmSid="14" spinCount="100000" saltData="YUKFlA0zDolAJgjDRBq9dw==" hashData="aVAjw9zzLT13eAuBgVc/eJMoRc7Y6dZX9TqWLc6+IpUcoXPQHhiYaVBY22aDEZpLP9OJqyvIex9ldSVNCiIqog=="/>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7C5474"/>
    <a:srgbClr val="AF87A7"/>
    <a:srgbClr val="9C6C93"/>
    <a:srgbClr val="000000"/>
    <a:srgbClr val="00CC99"/>
    <a:srgbClr val="E6E6E6"/>
    <a:srgbClr val="CFCFC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91022" autoAdjust="0"/>
  </p:normalViewPr>
  <p:slideViewPr>
    <p:cSldViewPr snapToGrid="0" showGuides="1">
      <p:cViewPr varScale="1">
        <p:scale>
          <a:sx n="75" d="100"/>
          <a:sy n="75" d="100"/>
        </p:scale>
        <p:origin x="1026" y="66"/>
      </p:cViewPr>
      <p:guideLst>
        <p:guide orient="horz" pos="2160"/>
        <p:guide pos="3840"/>
      </p:guideLst>
    </p:cSldViewPr>
  </p:slideViewPr>
  <p:outlineViewPr>
    <p:cViewPr>
      <p:scale>
        <a:sx n="33" d="100"/>
        <a:sy n="33" d="100"/>
      </p:scale>
      <p:origin x="0" y="-864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3.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6.fntdata"/><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1.fntdata"/><Relationship Id="rId40" Type="http://schemas.openxmlformats.org/officeDocument/2006/relationships/font" Target="fonts/font4.fntdata"/><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7.fntdata"/><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2.fntdata"/><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font" Target="fonts/font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Google Shape;3;n"/>
          <p:cNvSpPr>
            <a:spLocks noGrp="1" noRot="1" noChangeAspect="1"/>
          </p:cNvSpPr>
          <p:nvPr>
            <p:ph type="sldImg" idx="2"/>
          </p:nvPr>
        </p:nvSpPr>
        <p:spPr bwMode="auto">
          <a:xfrm>
            <a:off x="79375" y="739775"/>
            <a:ext cx="6578600" cy="3702050"/>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 name="T15" fmla="*/ 0 w 120000"/>
              <a:gd name="T16" fmla="*/ 0 h 120000"/>
              <a:gd name="T17" fmla="*/ 120000 w 120000"/>
              <a:gd name="T18" fmla="*/ 120000 h 120000"/>
            </a:gdLst>
            <a:ahLst/>
            <a:cxnLst>
              <a:cxn ang="T10">
                <a:pos x="T0" y="T1"/>
              </a:cxn>
              <a:cxn ang="T11">
                <a:pos x="T2" y="T3"/>
              </a:cxn>
              <a:cxn ang="T12">
                <a:pos x="T4" y="T5"/>
              </a:cxn>
              <a:cxn ang="T13">
                <a:pos x="T6" y="T7"/>
              </a:cxn>
              <a:cxn ang="T14">
                <a:pos x="T8" y="T9"/>
              </a:cxn>
            </a:cxnLst>
            <a:rect l="T15" t="T16" r="T17" b="T18"/>
            <a:pathLst>
              <a:path w="120000" h="120000" extrusionOk="0">
                <a:moveTo>
                  <a:pt x="0" y="0"/>
                </a:moveTo>
                <a:lnTo>
                  <a:pt x="120000" y="0"/>
                </a:lnTo>
                <a:lnTo>
                  <a:pt x="120000" y="120000"/>
                </a:lnTo>
                <a:lnTo>
                  <a:pt x="0" y="120000"/>
                </a:lnTo>
                <a:lnTo>
                  <a:pt x="0" y="0"/>
                </a:lnTo>
                <a:close/>
              </a:path>
            </a:pathLst>
          </a:custGeom>
          <a:noFill/>
          <a:ln w="9525">
            <a:solidFill>
              <a:srgbClr val="000000"/>
            </a:solidFill>
            <a:round/>
            <a:headEnd type="none" w="sm" len="sm"/>
            <a:tailEnd type="none" w="sm" len="sm"/>
          </a:ln>
          <a:extLst>
            <a:ext uri="{909E8E84-426E-40DD-AFC4-6F175D3DCCD1}">
              <a14:hiddenFill xmlns:a14="http://schemas.microsoft.com/office/drawing/2010/main">
                <a:solidFill>
                  <a:srgbClr val="FFFFFF"/>
                </a:solidFill>
              </a14:hiddenFill>
            </a:ext>
          </a:extLst>
        </p:spPr>
      </p:sp>
      <p:sp>
        <p:nvSpPr>
          <p:cNvPr id="7171" name="Google Shape;4;n"/>
          <p:cNvSpPr txBox="1">
            <a:spLocks noGrp="1"/>
          </p:cNvSpPr>
          <p:nvPr>
            <p:ph type="body" idx="1"/>
          </p:nvPr>
        </p:nvSpPr>
        <p:spPr bwMode="auto">
          <a:xfrm>
            <a:off x="673100" y="4686300"/>
            <a:ext cx="5389563" cy="4440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t" anchorCtr="0" compatLnSpc="1"/>
          <a:lstStyle/>
          <a:p>
            <a:pPr lvl="0"/>
            <a:endParaRPr lang="en-US" altLang="en-US">
              <a:sym typeface="Arial" panose="020B0604020202020204" pitchFamily="34" charset="0"/>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L="457200" indent="-298450" algn="l" rtl="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a:ea typeface="Arial" panose="020B0604020202020204"/>
        <a:cs typeface="Arial" panose="020B0604020202020204"/>
        <a:sym typeface="Arial" panose="020B0604020202020204" pitchFamily="34" charset="0"/>
      </a:defRPr>
    </a:lvl1pPr>
    <a:lvl2pPr marL="742950" lvl="1" indent="-285750" algn="l" rtl="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a:ea typeface="Arial" panose="020B0604020202020204"/>
        <a:cs typeface="Arial" panose="020B0604020202020204"/>
        <a:sym typeface="Arial" panose="020B0604020202020204" pitchFamily="34" charset="0"/>
      </a:defRPr>
    </a:lvl2pPr>
    <a:lvl3pPr marL="1143000" lvl="2" indent="-228600" algn="l" rtl="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a:ea typeface="Arial" panose="020B0604020202020204"/>
        <a:cs typeface="Arial" panose="020B0604020202020204"/>
        <a:sym typeface="Arial" panose="020B0604020202020204" pitchFamily="34" charset="0"/>
      </a:defRPr>
    </a:lvl3pPr>
    <a:lvl4pPr marL="1600200" lvl="3" indent="-228600" algn="l" rtl="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a:ea typeface="Arial" panose="020B0604020202020204"/>
        <a:cs typeface="Arial" panose="020B0604020202020204"/>
        <a:sym typeface="Arial" panose="020B0604020202020204" pitchFamily="34" charset="0"/>
      </a:defRPr>
    </a:lvl4pPr>
    <a:lvl5pPr marL="2057400" lvl="4" indent="-228600" algn="l" rtl="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a:ea typeface="Arial" panose="020B0604020202020204"/>
        <a:cs typeface="Arial" panose="020B0604020202020204"/>
        <a:sym typeface="Arial" panose="020B0604020202020204" pitchFamily="34" charset="0"/>
      </a:defRPr>
    </a:lvl5pPr>
    <a:lvl6pPr marR="0" lvl="5"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9218" name="Google Shape;63;p:notes"/>
          <p:cNvSpPr>
            <a:spLocks noGrp="1" noRot="1" noChangeAspect="1" noTextEdit="1"/>
          </p:cNvSpPr>
          <p:nvPr>
            <p:ph type="sldImg" idx="2"/>
          </p:nvPr>
        </p:nvSpPr>
        <p:spPr>
          <a:xfrm>
            <a:off x="77788" y="739775"/>
            <a:ext cx="6580187" cy="3702050"/>
          </a:xfrm>
          <a:noFill/>
          <a:ln>
            <a:miter lim="800000"/>
          </a:ln>
        </p:spPr>
      </p:sp>
      <p:sp>
        <p:nvSpPr>
          <p:cNvPr id="9219" name="Google Shape;64;p:notes"/>
          <p:cNvSpPr txBox="1">
            <a:spLocks noGrp="1"/>
          </p:cNvSpPr>
          <p:nvPr>
            <p:ph type="body" idx="1"/>
          </p:nvPr>
        </p:nvSpPr>
        <p:spPr/>
        <p:txBody>
          <a:bodyPr/>
          <a:lstStyle/>
          <a:p>
            <a:pPr marL="0" indent="0" eaLnBrk="1" hangingPunct="1">
              <a:buSzPts val="1100"/>
            </a:pPr>
            <a:endParaRPr lang="en-US" altLang="en-US" sz="1100">
              <a:latin typeface="Arial" panose="020B0604020202020204" pitchFamily="34" charset="0"/>
              <a:cs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D59072-5B2F-9D66-8F1D-8BE9F530DD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132028-D815-9C3D-B53C-C430D78E49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F35BF9-6752-7AF3-8D1B-362A324881DA}"/>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4218467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0DE9AD-738C-B690-C54C-C21DF5D054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C405A2-4466-11AC-FA88-8DA802B279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5630B6-6590-51F1-A234-E23BA35CC158}"/>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055378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6C9542-3D34-FF69-3434-2CF0727A46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703D91-7E11-361E-6CFF-16F5875DDB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AE54B9-0F2A-46C1-BA38-C9D269A71CC9}"/>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363912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139D14-2420-47A4-8F22-D8C8ED289C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4F2D63-566F-8F6B-8E35-2236113416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DC52D6-1FC5-0BD6-9F64-CB78FB57A4D9}"/>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8309832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5F57FF-5AB5-4F7D-3A65-943B8EE413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755CED-4873-584D-A536-8CC5D7B3DF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086997-97A3-ED59-DCAB-25D96DC31465}"/>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404005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0F5281-9257-F2E9-4B02-CE8107CC3C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BF907F-9C20-96C7-7AD8-E5BD72D5D2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519071-EC34-74AF-4F8F-23A2D14134B3}"/>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809785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90FB1F-DEBF-A32F-9087-91E401846F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3D3E79-480C-074C-63E8-1E9B2F2354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82CB08-84BA-AA51-E798-97830D9B6E9B}"/>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9985805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26A49E-C2B2-635C-EB66-677CB97DD6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A59357-4421-2088-00BF-D76D80B104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27BE68-4577-5117-9691-3947A981202E}"/>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9536748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3D48CB-8247-B330-2458-254E9E51C2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1F9E32-BEA3-2CF8-3914-9E6E02BDDC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B26EECB-9BBA-0607-0C86-2D87D42BCAEF}"/>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2422606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A8DDF9-8389-C534-49A4-D2EB707EE6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1F661C-B1BE-00C4-1F89-A9DDDBF421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83857E-000A-32BC-BA12-FB87E6B1D37E}"/>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8578560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3915CA-1327-BFAE-78B6-7C4DB5FA45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6339B9-B518-0342-7ECA-81E4782983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0AAD6F1-5F83-79D8-DCC6-AFFD7C5549A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1936546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5ED067-7BA5-BC86-6820-53409BC942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0DF16F-F02D-0EC8-B4B3-563F783BC9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2E80B6-1C8F-AA5B-94E7-CA241CE40980}"/>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40617102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9EA608-939A-8349-F979-2A82A65A1C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F1AB3F-6998-FDF1-1585-6159C955B6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354489-8256-E247-FD0A-924ADA55F49D}"/>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17517428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1899CD-7575-7B78-F137-08483EBC56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9CF65D-022A-EEF8-AD32-C4DC97C2252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6CCB20-D963-EF9E-8856-4651633A2069}"/>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90282249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57E78E-7563-FBAE-9517-B088E3095C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6A2848-08F2-DFC6-C8D6-494106A708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2CF933-2FEB-1008-A94D-67082CEAAFE4}"/>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5740778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094903-7726-76E6-708F-B151C37F4F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D3B8DD-A868-88CF-3E39-D77CCA57C6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B80120E-C1C1-C912-FD42-41C7223720DC}"/>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6959917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675FC5-619E-8027-5B4F-B344F4BFF4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72E492-4217-6AD0-2C98-AA86DAD45BF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C9A781-E1DD-B3D3-668B-A8F01C9A9B5E}"/>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3906778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D9229D-67B9-87D4-86B8-3748E4CC45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CA7AB6-48FC-BEE3-2A85-3A93DE41F6C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B6BB7A-F5F8-7860-153D-38A0775F4A6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6519688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BBC709-C21F-D153-AC87-7F4F088873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0D686E-FAB2-6BC2-E972-C958BAE26B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31A21D-D0FF-AA5B-80BF-C5706337DC83}"/>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7595177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93C248-AB41-5D2B-DDE2-E004F6F609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DD71DB-58C9-B57E-E5C7-16DA85E4A5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6D5DD48-EDD9-8484-E916-C471EDA951F1}"/>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31434978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3D4789-E840-5410-19B4-37C5CC695A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4503CD-4A3A-A624-4073-7AF1EFF17F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8D50A5-F640-DC3B-38F5-B09CF3087275}"/>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9299731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637CE1-40B2-29D2-D6D1-4995C381EA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977A98-71B6-17EC-C327-CD3B038418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8675D6-5CA1-E0E2-823D-4A74F2C97844}"/>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60868152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2226" name="Google Shape;173;g52160c7070_0_180:notes"/>
          <p:cNvSpPr>
            <a:spLocks noGrp="1" noRot="1" noChangeAspect="1" noTextEdit="1"/>
          </p:cNvSpPr>
          <p:nvPr>
            <p:ph type="sldImg" idx="2"/>
          </p:nvPr>
        </p:nvSpPr>
        <p:spPr>
          <a:xfrm>
            <a:off x="77788" y="739775"/>
            <a:ext cx="6580187" cy="3702050"/>
          </a:xfrm>
          <a:noFill/>
          <a:ln>
            <a:miter lim="800000"/>
          </a:ln>
        </p:spPr>
      </p:sp>
      <p:sp>
        <p:nvSpPr>
          <p:cNvPr id="52227" name="Google Shape;174;g52160c7070_0_180:notes"/>
          <p:cNvSpPr txBox="1">
            <a:spLocks noGrp="1"/>
          </p:cNvSpPr>
          <p:nvPr>
            <p:ph type="body" idx="1"/>
          </p:nvPr>
        </p:nvSpPr>
        <p:spPr/>
        <p:txBody>
          <a:bodyPr/>
          <a:lstStyle/>
          <a:p>
            <a:pPr marL="0" indent="0" eaLnBrk="1" hangingPunct="1">
              <a:buSzPts val="1100"/>
            </a:pPr>
            <a:endParaRPr lang="en-US" altLang="en-US" sz="1100">
              <a:latin typeface="Arial" panose="020B0604020202020204" pitchFamily="34" charset="0"/>
              <a:cs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8E7AB8-11AC-9562-C9BB-304629F3D5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0B737A-956B-1C59-A3A4-BE01E6E3CE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2D27F0-5F2E-796C-D9A8-C91464ADF41B}"/>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2330008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D9D095-F39A-A926-BD17-3A2665C400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77A96F-1879-FF0A-60C0-6FB1AF9B61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25F0BE-A0F1-E197-6A9E-4F1BBC397291}"/>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2671664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98494A-CDA8-EB39-9AC5-A3E9922110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6DEEBC-6DCE-7D1E-9FA4-9DBD7B5644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9F83DA-2360-1A28-03F6-13B69106AFF0}"/>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0740736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D75BFA-C680-9001-227F-E67133D8DA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895021-E872-2CF2-D4A6-075985FC09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02E092-0F00-C5F9-5C45-75FE6DFB60F3}"/>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4149926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82AD10-B785-062D-FD94-50F4246829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A18677-E95A-E274-0FE3-63D9C6CCF9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3BDCD2-9FC5-5D29-8B79-86D31E10B70B}"/>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454847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F29616-FB1A-4876-A4D9-002485AD4F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58C46E-D008-3400-4743-DAE10E94AC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3C70A2-ED62-7BD3-58CF-399ACDAFC76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3836467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gradFill>
          <a:gsLst>
            <a:gs pos="31000">
              <a:srgbClr val="AF87A7"/>
            </a:gs>
            <a:gs pos="53000">
              <a:srgbClr val="9C6C93"/>
            </a:gs>
            <a:gs pos="31000">
              <a:schemeClr val="accent1">
                <a:lumMod val="45000"/>
                <a:lumOff val="55000"/>
              </a:schemeClr>
            </a:gs>
            <a:gs pos="62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gradFill flip="none" rotWithShape="1">
            <a:gsLst>
              <a:gs pos="24780">
                <a:srgbClr val="EEE6EC"/>
              </a:gs>
              <a:gs pos="31000">
                <a:schemeClr val="bg1"/>
              </a:gs>
              <a:gs pos="9000">
                <a:srgbClr val="AF87A7"/>
              </a:gs>
              <a:gs pos="95000">
                <a:srgbClr val="9C6C93"/>
              </a:gs>
              <a:gs pos="35000">
                <a:schemeClr val="bg1"/>
              </a:gs>
              <a:gs pos="77000">
                <a:schemeClr val="bg1"/>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Clr>
                <a:srgbClr val="000000"/>
              </a:buClr>
              <a:buFont typeface="Arial" panose="020B0604020202020204"/>
              <a:buNone/>
              <a:defRPr/>
            </a:pPr>
            <a:endParaRPr lang="en-IN" sz="1865" kern="0">
              <a:sym typeface="Arial" panose="020B0604020202020204"/>
            </a:endParaRPr>
          </a:p>
        </p:txBody>
      </p:sp>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lvl1pPr>
              <a:defRPr/>
            </a:lvl1pPr>
          </a:lstStyle>
          <a:p>
            <a:pPr>
              <a:defRPr/>
            </a:pPr>
            <a:fld id="{42B52A67-DED6-4A2A-B720-36A34973ADC6}" type="datetimeFigureOut">
              <a:rPr lang="en-US" altLang="en-US"/>
              <a:t>4/9/2025</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pPr>
              <a:defRPr/>
            </a:pPr>
            <a:fld id="{2185CA01-2F55-413E-BBF4-380A8C1A0230}" type="slidenum">
              <a:rPr lang="en-GB" altLang="en-US"/>
              <a:t>‹#›</a:t>
            </a:fld>
            <a:endParaRPr lang="en-GB"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lvl1pPr>
              <a:defRPr/>
            </a:lvl1pPr>
          </a:lstStyle>
          <a:p>
            <a:pPr>
              <a:defRPr/>
            </a:pPr>
            <a:fld id="{44E7E0E1-AFB0-484E-B81D-7FDC2B8EABAD}" type="datetimeFigureOut">
              <a:rPr lang="en-US" altLang="en-US"/>
              <a:t>4/9/2025</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pPr>
              <a:defRPr/>
            </a:pPr>
            <a:fld id="{BF1A14D5-23DF-4496-9B88-97DC793A7C83}" type="slidenum">
              <a:rPr lang="en-GB" altLang="en-US"/>
              <a:t>‹#›</a:t>
            </a:fld>
            <a:endParaRPr lang="en-GB"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5"/>
        <p:cNvGrpSpPr/>
        <p:nvPr/>
      </p:nvGrpSpPr>
      <p:grpSpPr>
        <a:xfrm>
          <a:off x="0" y="0"/>
          <a:ext cx="0" cy="0"/>
          <a:chOff x="0" y="0"/>
          <a:chExt cx="0" cy="0"/>
        </a:xfrm>
      </p:grpSpPr>
      <p:sp>
        <p:nvSpPr>
          <p:cNvPr id="27" name="Google Shape;27;p4"/>
          <p:cNvSpPr txBox="1">
            <a:spLocks noGrp="1"/>
          </p:cNvSpPr>
          <p:nvPr>
            <p:ph type="title"/>
          </p:nvPr>
        </p:nvSpPr>
        <p:spPr>
          <a:xfrm>
            <a:off x="415600" y="593367"/>
            <a:ext cx="11360800" cy="943200"/>
          </a:xfrm>
          <a:prstGeom prst="rect">
            <a:avLst/>
          </a:prstGeom>
        </p:spPr>
        <p:txBody>
          <a:bodyPr spcFirstLastPara="1" lIns="91425" tIns="91425" rIns="91425" bIns="91425" anchor="t"/>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a:p>
        </p:txBody>
      </p:sp>
      <p:sp>
        <p:nvSpPr>
          <p:cNvPr id="28" name="Google Shape;28;p4"/>
          <p:cNvSpPr txBox="1">
            <a:spLocks noGrp="1"/>
          </p:cNvSpPr>
          <p:nvPr>
            <p:ph type="body" idx="1"/>
          </p:nvPr>
        </p:nvSpPr>
        <p:spPr>
          <a:xfrm>
            <a:off x="415600" y="1688433"/>
            <a:ext cx="11360800" cy="4403600"/>
          </a:xfrm>
          <a:prstGeom prst="rect">
            <a:avLst/>
          </a:prstGeom>
        </p:spPr>
        <p:txBody>
          <a:bodyPr spcFirstLastPara="1" lIns="91425" tIns="91425" rIns="91425" bIns="91425"/>
          <a:lstStyle>
            <a:lvl1pPr marL="609600" lvl="0" indent="-457200">
              <a:spcBef>
                <a:spcPts val="0"/>
              </a:spcBef>
              <a:spcAft>
                <a:spcPts val="0"/>
              </a:spcAft>
              <a:buSzPts val="1800"/>
              <a:buChar char="●"/>
              <a:defRPr/>
            </a:lvl1pPr>
            <a:lvl2pPr marL="1219200" lvl="1" indent="-423545">
              <a:spcBef>
                <a:spcPts val="2135"/>
              </a:spcBef>
              <a:spcAft>
                <a:spcPts val="0"/>
              </a:spcAft>
              <a:buSzPts val="1400"/>
              <a:buChar char="○"/>
              <a:defRPr/>
            </a:lvl2pPr>
            <a:lvl3pPr marL="1828800" lvl="2" indent="-423545">
              <a:spcBef>
                <a:spcPts val="2135"/>
              </a:spcBef>
              <a:spcAft>
                <a:spcPts val="0"/>
              </a:spcAft>
              <a:buSzPts val="1400"/>
              <a:buChar char="■"/>
              <a:defRPr/>
            </a:lvl3pPr>
            <a:lvl4pPr marL="2438400" lvl="3" indent="-423545">
              <a:spcBef>
                <a:spcPts val="2135"/>
              </a:spcBef>
              <a:spcAft>
                <a:spcPts val="0"/>
              </a:spcAft>
              <a:buSzPts val="1400"/>
              <a:buChar char="●"/>
              <a:defRPr/>
            </a:lvl4pPr>
            <a:lvl5pPr marL="3048000" lvl="4" indent="-423545">
              <a:spcBef>
                <a:spcPts val="2135"/>
              </a:spcBef>
              <a:spcAft>
                <a:spcPts val="0"/>
              </a:spcAft>
              <a:buSzPts val="1400"/>
              <a:buChar char="○"/>
              <a:defRPr/>
            </a:lvl5pPr>
            <a:lvl6pPr marL="3657600" lvl="5" indent="-423545">
              <a:spcBef>
                <a:spcPts val="2135"/>
              </a:spcBef>
              <a:spcAft>
                <a:spcPts val="0"/>
              </a:spcAft>
              <a:buSzPts val="1400"/>
              <a:buChar char="■"/>
              <a:defRPr/>
            </a:lvl6pPr>
            <a:lvl7pPr marL="4267200" lvl="6" indent="-423545">
              <a:spcBef>
                <a:spcPts val="2135"/>
              </a:spcBef>
              <a:spcAft>
                <a:spcPts val="0"/>
              </a:spcAft>
              <a:buSzPts val="1400"/>
              <a:buChar char="●"/>
              <a:defRPr/>
            </a:lvl7pPr>
            <a:lvl8pPr marL="4876800" lvl="7" indent="-423545">
              <a:spcBef>
                <a:spcPts val="2135"/>
              </a:spcBef>
              <a:spcAft>
                <a:spcPts val="0"/>
              </a:spcAft>
              <a:buSzPts val="1400"/>
              <a:buChar char="○"/>
              <a:defRPr/>
            </a:lvl8pPr>
            <a:lvl9pPr marL="5486400" lvl="8" indent="-423545">
              <a:spcBef>
                <a:spcPts val="2135"/>
              </a:spcBef>
              <a:spcAft>
                <a:spcPts val="2135"/>
              </a:spcAft>
              <a:buSzPts val="1400"/>
              <a:buChar char="■"/>
              <a:defRPr/>
            </a:lvl9pPr>
          </a:lstStyle>
          <a:p>
            <a:endParaRPr/>
          </a:p>
        </p:txBody>
      </p:sp>
      <p:sp>
        <p:nvSpPr>
          <p:cNvPr id="2" name="Google Shape;29;p4"/>
          <p:cNvSpPr txBox="1">
            <a:spLocks noGrp="1"/>
          </p:cNvSpPr>
          <p:nvPr>
            <p:ph type="sldNum" idx="10"/>
          </p:nvPr>
        </p:nvSpPr>
        <p:spPr>
          <a:xfrm>
            <a:off x="11296650" y="6218238"/>
            <a:ext cx="731838" cy="523875"/>
          </a:xfrm>
        </p:spPr>
        <p:txBody>
          <a:bodyPr lIns="91425" tIns="91425" rIns="91425" bIns="91425"/>
          <a:lstStyle>
            <a:lvl1pPr>
              <a:defRPr/>
            </a:lvl1pPr>
          </a:lstStyle>
          <a:p>
            <a:pPr>
              <a:defRPr/>
            </a:pPr>
            <a:fld id="{47FC30E7-9119-4D45-A0E5-19A7F1261C37}" type="slidenum">
              <a:rPr lang="en-GB" altLang="en-US"/>
              <a:t>‹#›</a:t>
            </a:fld>
            <a:endParaRPr lang="en-GB"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userDrawn="1">
  <p:cSld name="1_Section header">
    <p:spTree>
      <p:nvGrpSpPr>
        <p:cNvPr id="1" name="Shape 21"/>
        <p:cNvGrpSpPr/>
        <p:nvPr/>
      </p:nvGrpSpPr>
      <p:grpSpPr>
        <a:xfrm>
          <a:off x="0" y="0"/>
          <a:ext cx="0" cy="0"/>
          <a:chOff x="0" y="0"/>
          <a:chExt cx="0" cy="0"/>
        </a:xfrm>
      </p:grpSpPr>
      <p:sp>
        <p:nvSpPr>
          <p:cNvPr id="2" name="Rectangle 1"/>
          <p:cNvSpPr/>
          <p:nvPr userDrawn="1"/>
        </p:nvSpPr>
        <p:spPr>
          <a:xfrm>
            <a:off x="0" y="1588"/>
            <a:ext cx="12192000" cy="684212"/>
          </a:xfrm>
          <a:prstGeom prst="rect">
            <a:avLst/>
          </a:prstGeom>
          <a:solidFill>
            <a:srgbClr val="AF87A7"/>
          </a:solidFill>
          <a:ln w="952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Clr>
                <a:srgbClr val="000000"/>
              </a:buClr>
              <a:buFont typeface="Arial" panose="020B0604020202020204"/>
              <a:buNone/>
              <a:defRPr/>
            </a:pPr>
            <a:endParaRPr lang="en-US" sz="2000" kern="0">
              <a:sym typeface="Arial" panose="020B0604020202020204"/>
            </a:endParaRPr>
          </a:p>
        </p:txBody>
      </p:sp>
      <p:pic>
        <p:nvPicPr>
          <p:cNvPr id="3"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6200" y="57150"/>
            <a:ext cx="5524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Straight Connector 3"/>
          <p:cNvCxnSpPr/>
          <p:nvPr userDrawn="1"/>
        </p:nvCxnSpPr>
        <p:spPr>
          <a:xfrm>
            <a:off x="762000" y="152400"/>
            <a:ext cx="0" cy="381000"/>
          </a:xfrm>
          <a:prstGeom prst="line">
            <a:avLst/>
          </a:prstGeom>
          <a:ln>
            <a:solidFill>
              <a:srgbClr val="F2F2F2">
                <a:alpha val="49020"/>
              </a:srgbClr>
            </a:solidFill>
          </a:ln>
        </p:spPr>
        <p:style>
          <a:lnRef idx="1">
            <a:schemeClr val="accent1"/>
          </a:lnRef>
          <a:fillRef idx="0">
            <a:schemeClr val="accent1"/>
          </a:fillRef>
          <a:effectRef idx="0">
            <a:schemeClr val="accent1"/>
          </a:effectRef>
          <a:fontRef idx="minor">
            <a:schemeClr val="tx1"/>
          </a:fontRef>
        </p:style>
      </p:cxnSp>
      <p:sp>
        <p:nvSpPr>
          <p:cNvPr id="5" name="Rectangle 4"/>
          <p:cNvSpPr/>
          <p:nvPr userDrawn="1"/>
        </p:nvSpPr>
        <p:spPr>
          <a:xfrm>
            <a:off x="-4575" y="6457531"/>
            <a:ext cx="12192000" cy="401637"/>
          </a:xfrm>
          <a:prstGeom prst="rect">
            <a:avLst/>
          </a:prstGeom>
          <a:solidFill>
            <a:srgbClr val="AF87A7"/>
          </a:solidFill>
          <a:ln w="952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Clr>
                <a:srgbClr val="000000"/>
              </a:buClr>
              <a:buFont typeface="Arial" panose="020B0604020202020204"/>
              <a:buNone/>
              <a:defRPr/>
            </a:pPr>
            <a:endParaRPr lang="en-US" sz="1865" kern="0">
              <a:sym typeface="Arial" panose="020B0604020202020204"/>
            </a:endParaRPr>
          </a:p>
        </p:txBody>
      </p:sp>
      <p:sp>
        <p:nvSpPr>
          <p:cNvPr id="6" name="TextBox 5"/>
          <p:cNvSpPr txBox="1">
            <a:spLocks noChangeArrowheads="1"/>
          </p:cNvSpPr>
          <p:nvPr userDrawn="1"/>
        </p:nvSpPr>
        <p:spPr bwMode="auto">
          <a:xfrm>
            <a:off x="9444038" y="6503988"/>
            <a:ext cx="2681287" cy="306387"/>
          </a:xfrm>
          <a:prstGeom prst="rect">
            <a:avLst/>
          </a:prstGeom>
          <a:noFill/>
          <a:ln>
            <a:noFill/>
          </a:ln>
        </p:spPr>
        <p:txBody>
          <a:bodyPr wrap="none">
            <a:spAutoFit/>
          </a:bodyPr>
          <a:lstStyle>
            <a:lvl1pPr eaLnBrk="0" hangingPunct="0">
              <a:defRPr>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buClr>
                <a:srgbClr val="000000"/>
              </a:buClr>
              <a:buFont typeface="Arial" panose="020B0604020202020204" pitchFamily="34" charset="0"/>
              <a:buNone/>
              <a:defRPr/>
            </a:pPr>
            <a:r>
              <a:rPr lang="en-US" altLang="en-US" sz="1400" b="1">
                <a:solidFill>
                  <a:schemeClr val="bg1"/>
                </a:solidFill>
                <a:latin typeface="Calibri" panose="020F0502020204030204" pitchFamily="34" charset="0"/>
                <a:cs typeface="Calibri" panose="020F0502020204030204" pitchFamily="34" charset="0"/>
              </a:rPr>
              <a:t>Financial Reporting Review Board</a:t>
            </a:r>
            <a:endParaRPr lang="en-US" altLang="en-US" sz="1400" b="1">
              <a:solidFill>
                <a:schemeClr val="bg1"/>
              </a:solidFill>
              <a:latin typeface="Calibri" panose="020F0502020204030204" pitchFamily="34" charset="0"/>
              <a:ea typeface="Arial" panose="020B0604020202020204" pitchFamily="34" charset="0"/>
            </a:endParaRPr>
          </a:p>
        </p:txBody>
      </p:sp>
      <p:sp>
        <p:nvSpPr>
          <p:cNvPr id="8" name="Title Placeholder 1"/>
          <p:cNvSpPr>
            <a:spLocks noGrp="1"/>
          </p:cNvSpPr>
          <p:nvPr>
            <p:ph type="title"/>
          </p:nvPr>
        </p:nvSpPr>
        <p:spPr bwMode="auto">
          <a:xfrm>
            <a:off x="842963" y="78017"/>
            <a:ext cx="8967787" cy="531353"/>
          </a:xfrm>
          <a:prstGeom prst="rect">
            <a:avLst/>
          </a:prstGeom>
          <a:noFill/>
          <a:ln>
            <a:noFill/>
          </a:ln>
        </p:spPr>
        <p:txBody>
          <a:bodyPr lIns="68580" tIns="34290" rIns="68580" bIns="34290">
            <a:normAutofit/>
          </a:bodyPr>
          <a:lstStyle>
            <a:lvl1pPr>
              <a:defRPr sz="2000" b="1">
                <a:solidFill>
                  <a:schemeClr val="bg1"/>
                </a:solidFill>
                <a:latin typeface="Calibri" panose="020F0502020204030204" pitchFamily="34" charset="0"/>
                <a:cs typeface="Calibri" panose="020F0502020204030204" pitchFamily="34" charset="0"/>
              </a:defRPr>
            </a:lvl1pPr>
          </a:lstStyle>
          <a:p>
            <a:pPr lvl="0"/>
            <a:r>
              <a:rPr lang="en-US" altLang="en-US" dirty="0"/>
              <a:t>Click to edit Master title style</a:t>
            </a:r>
          </a:p>
        </p:txBody>
      </p:sp>
      <p:sp>
        <p:nvSpPr>
          <p:cNvPr id="14" name="Content Placeholder 2"/>
          <p:cNvSpPr>
            <a:spLocks noGrp="1"/>
          </p:cNvSpPr>
          <p:nvPr>
            <p:ph idx="1"/>
          </p:nvPr>
        </p:nvSpPr>
        <p:spPr>
          <a:xfrm>
            <a:off x="388620" y="836612"/>
            <a:ext cx="11401476" cy="5329519"/>
          </a:xfrm>
        </p:spPr>
        <p:txBody>
          <a:bodyPr>
            <a:normAutofit/>
          </a:bodyPr>
          <a:lstStyle>
            <a:lvl1pPr marL="274320" indent="-274320">
              <a:lnSpc>
                <a:spcPct val="100000"/>
              </a:lnSpc>
              <a:spcBef>
                <a:spcPts val="1200"/>
              </a:spcBef>
              <a:spcAft>
                <a:spcPts val="0"/>
              </a:spcAft>
              <a:buClr>
                <a:srgbClr val="00CC99"/>
              </a:buClr>
              <a:buSzPct val="100000"/>
              <a:buFont typeface="Calibri" panose="020F0502020204030204" pitchFamily="34" charset="0"/>
              <a:buChar char="●"/>
              <a:defRPr sz="1800">
                <a:latin typeface="Calibri" panose="020F0502020204030204" pitchFamily="34" charset="0"/>
                <a:cs typeface="Calibri" panose="020F0502020204030204" pitchFamily="34" charset="0"/>
              </a:defRPr>
            </a:lvl1pPr>
          </a:lstStyle>
          <a:p>
            <a:pPr lvl="0"/>
            <a:r>
              <a:rPr lang="en-US" dirty="0"/>
              <a:t>Click to edit Master text styles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type="secHead">
  <p:cSld name="1_Section header">
    <p:spTree>
      <p:nvGrpSpPr>
        <p:cNvPr id="1" name="Shape 21"/>
        <p:cNvGrpSpPr/>
        <p:nvPr/>
      </p:nvGrpSpPr>
      <p:grpSpPr>
        <a:xfrm>
          <a:off x="0" y="0"/>
          <a:ext cx="0" cy="0"/>
          <a:chOff x="0" y="0"/>
          <a:chExt cx="0" cy="0"/>
        </a:xfrm>
      </p:grpSpPr>
      <p:sp>
        <p:nvSpPr>
          <p:cNvPr id="23" name="Google Shape;23;p3"/>
          <p:cNvSpPr txBox="1">
            <a:spLocks noGrp="1"/>
          </p:cNvSpPr>
          <p:nvPr>
            <p:ph type="title"/>
          </p:nvPr>
        </p:nvSpPr>
        <p:spPr>
          <a:xfrm>
            <a:off x="415600" y="1086400"/>
            <a:ext cx="11428400" cy="1256000"/>
          </a:xfrm>
          <a:prstGeom prst="rect">
            <a:avLst/>
          </a:prstGeom>
        </p:spPr>
        <p:txBody>
          <a:bodyPr spcFirstLastPara="1" lIns="91425" tIns="91425" rIns="91425" bIns="91425"/>
          <a:lstStyle>
            <a:lvl1pPr lvl="0" algn="ctr">
              <a:spcBef>
                <a:spcPts val="0"/>
              </a:spcBef>
              <a:spcAft>
                <a:spcPts val="0"/>
              </a:spcAft>
              <a:buSzPts val="3600"/>
              <a:buNone/>
              <a:defRPr/>
            </a:lvl1pPr>
            <a:lvl2pPr lvl="1" algn="ctr">
              <a:spcBef>
                <a:spcPts val="0"/>
              </a:spcBef>
              <a:spcAft>
                <a:spcPts val="0"/>
              </a:spcAft>
              <a:buSzPts val="3600"/>
              <a:buNone/>
              <a:defRPr/>
            </a:lvl2pPr>
            <a:lvl3pPr lvl="2" algn="ctr">
              <a:spcBef>
                <a:spcPts val="0"/>
              </a:spcBef>
              <a:spcAft>
                <a:spcPts val="0"/>
              </a:spcAft>
              <a:buSzPts val="3600"/>
              <a:buNone/>
              <a:defRPr/>
            </a:lvl3pPr>
            <a:lvl4pPr lvl="3" algn="ctr">
              <a:spcBef>
                <a:spcPts val="0"/>
              </a:spcBef>
              <a:spcAft>
                <a:spcPts val="0"/>
              </a:spcAft>
              <a:buSzPts val="3600"/>
              <a:buNone/>
              <a:defRPr/>
            </a:lvl4pPr>
            <a:lvl5pPr lvl="4" algn="ctr">
              <a:spcBef>
                <a:spcPts val="0"/>
              </a:spcBef>
              <a:spcAft>
                <a:spcPts val="0"/>
              </a:spcAft>
              <a:buSzPts val="3600"/>
              <a:buNone/>
              <a:defRPr/>
            </a:lvl5pPr>
            <a:lvl6pPr lvl="5" algn="ctr">
              <a:spcBef>
                <a:spcPts val="0"/>
              </a:spcBef>
              <a:spcAft>
                <a:spcPts val="0"/>
              </a:spcAft>
              <a:buSzPts val="3600"/>
              <a:buNone/>
              <a:defRPr/>
            </a:lvl6pPr>
            <a:lvl7pPr lvl="6" algn="ctr">
              <a:spcBef>
                <a:spcPts val="0"/>
              </a:spcBef>
              <a:spcAft>
                <a:spcPts val="0"/>
              </a:spcAft>
              <a:buSzPts val="3600"/>
              <a:buNone/>
              <a:defRPr/>
            </a:lvl7pPr>
            <a:lvl8pPr lvl="7" algn="ctr">
              <a:spcBef>
                <a:spcPts val="0"/>
              </a:spcBef>
              <a:spcAft>
                <a:spcPts val="0"/>
              </a:spcAft>
              <a:buSzPts val="3600"/>
              <a:buNone/>
              <a:defRPr/>
            </a:lvl8pPr>
            <a:lvl9pPr lvl="8" algn="ctr">
              <a:spcBef>
                <a:spcPts val="0"/>
              </a:spcBef>
              <a:spcAft>
                <a:spcPts val="0"/>
              </a:spcAft>
              <a:buSzPts val="3600"/>
              <a:buNone/>
              <a:defRPr/>
            </a:lvl9pPr>
          </a:lstStyle>
          <a:p>
            <a:endParaRPr/>
          </a:p>
        </p:txBody>
      </p:sp>
      <p:sp>
        <p:nvSpPr>
          <p:cNvPr id="2" name="Google Shape;24;p3"/>
          <p:cNvSpPr txBox="1">
            <a:spLocks noGrp="1"/>
          </p:cNvSpPr>
          <p:nvPr>
            <p:ph type="sldNum" idx="10"/>
          </p:nvPr>
        </p:nvSpPr>
        <p:spPr>
          <a:xfrm>
            <a:off x="11296650" y="6218238"/>
            <a:ext cx="731838" cy="523875"/>
          </a:xfrm>
        </p:spPr>
        <p:txBody>
          <a:bodyPr lIns="91425" tIns="91425" rIns="91425" bIns="91425"/>
          <a:lstStyle>
            <a:lvl1pPr>
              <a:defRPr>
                <a:solidFill>
                  <a:srgbClr val="FFFFFF"/>
                </a:solidFill>
              </a:defRPr>
            </a:lvl1pPr>
          </a:lstStyle>
          <a:p>
            <a:pPr>
              <a:defRPr/>
            </a:pPr>
            <a:fld id="{D7CDAA18-EB6A-4C2D-B131-E1E7BAB76327}" type="slidenum">
              <a:rPr lang="en-GB" altLang="en-US"/>
              <a:t>‹#›</a:t>
            </a:fld>
            <a:endParaRPr lang="en-GB"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header" preserve="1" userDrawn="1">
  <p:cSld name="1_Section header">
    <p:spTree>
      <p:nvGrpSpPr>
        <p:cNvPr id="1" name="Shape 21"/>
        <p:cNvGrpSpPr/>
        <p:nvPr/>
      </p:nvGrpSpPr>
      <p:grpSpPr>
        <a:xfrm>
          <a:off x="0" y="0"/>
          <a:ext cx="0" cy="0"/>
          <a:chOff x="0" y="0"/>
          <a:chExt cx="0" cy="0"/>
        </a:xfrm>
      </p:grpSpPr>
      <p:sp>
        <p:nvSpPr>
          <p:cNvPr id="2" name="Rectangle 1"/>
          <p:cNvSpPr/>
          <p:nvPr userDrawn="1"/>
        </p:nvSpPr>
        <p:spPr>
          <a:xfrm>
            <a:off x="0" y="1588"/>
            <a:ext cx="12192000" cy="684212"/>
          </a:xfrm>
          <a:prstGeom prst="rect">
            <a:avLst/>
          </a:prstGeom>
          <a:solidFill>
            <a:srgbClr val="41C3D5"/>
          </a:solidFill>
          <a:ln w="952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Clr>
                <a:srgbClr val="000000"/>
              </a:buClr>
              <a:buFont typeface="Arial" panose="020B0604020202020204"/>
              <a:buNone/>
              <a:defRPr/>
            </a:pPr>
            <a:endParaRPr lang="en-US" sz="1865" kern="0">
              <a:sym typeface="Arial" panose="020B0604020202020204"/>
            </a:endParaRPr>
          </a:p>
        </p:txBody>
      </p:sp>
      <p:pic>
        <p:nvPicPr>
          <p:cNvPr id="3"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6200" y="57150"/>
            <a:ext cx="5524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Straight Connector 3"/>
          <p:cNvCxnSpPr/>
          <p:nvPr userDrawn="1"/>
        </p:nvCxnSpPr>
        <p:spPr>
          <a:xfrm>
            <a:off x="762000" y="152400"/>
            <a:ext cx="0" cy="381000"/>
          </a:xfrm>
          <a:prstGeom prst="line">
            <a:avLst/>
          </a:prstGeom>
          <a:ln>
            <a:solidFill>
              <a:srgbClr val="F2F2F2">
                <a:alpha val="49020"/>
              </a:srgbClr>
            </a:solidFill>
          </a:ln>
        </p:spPr>
        <p:style>
          <a:lnRef idx="1">
            <a:schemeClr val="accent1"/>
          </a:lnRef>
          <a:fillRef idx="0">
            <a:schemeClr val="accent1"/>
          </a:fillRef>
          <a:effectRef idx="0">
            <a:schemeClr val="accent1"/>
          </a:effectRef>
          <a:fontRef idx="minor">
            <a:schemeClr val="tx1"/>
          </a:fontRef>
        </p:style>
      </p:cxnSp>
      <p:sp>
        <p:nvSpPr>
          <p:cNvPr id="5" name="Rectangle 4"/>
          <p:cNvSpPr/>
          <p:nvPr userDrawn="1"/>
        </p:nvSpPr>
        <p:spPr>
          <a:xfrm>
            <a:off x="0" y="6456363"/>
            <a:ext cx="12192000" cy="401637"/>
          </a:xfrm>
          <a:prstGeom prst="rect">
            <a:avLst/>
          </a:prstGeom>
          <a:solidFill>
            <a:srgbClr val="41C3D5"/>
          </a:solidFill>
          <a:ln w="952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Clr>
                <a:srgbClr val="000000"/>
              </a:buClr>
              <a:buFont typeface="Arial" panose="020B0604020202020204"/>
              <a:buNone/>
              <a:defRPr/>
            </a:pPr>
            <a:endParaRPr lang="en-US" sz="1865" kern="0">
              <a:sym typeface="Arial" panose="020B0604020202020204"/>
            </a:endParaRPr>
          </a:p>
        </p:txBody>
      </p:sp>
      <p:sp>
        <p:nvSpPr>
          <p:cNvPr id="6" name="TextBox 5"/>
          <p:cNvSpPr txBox="1">
            <a:spLocks noChangeArrowheads="1"/>
          </p:cNvSpPr>
          <p:nvPr userDrawn="1"/>
        </p:nvSpPr>
        <p:spPr bwMode="auto">
          <a:xfrm>
            <a:off x="9444038" y="6503988"/>
            <a:ext cx="2681287" cy="306387"/>
          </a:xfrm>
          <a:prstGeom prst="rect">
            <a:avLst/>
          </a:prstGeom>
          <a:noFill/>
          <a:ln>
            <a:noFill/>
          </a:ln>
        </p:spPr>
        <p:txBody>
          <a:bodyPr wrap="none">
            <a:spAutoFit/>
          </a:bodyPr>
          <a:lstStyle>
            <a:lvl1pPr eaLnBrk="0" hangingPunct="0">
              <a:defRPr>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eaLnBrk="0" hangingPunct="0">
              <a:defRPr>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eaLnBrk="0" hangingPunct="0">
              <a:defRPr>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eaLnBrk="0" hangingPunct="0">
              <a:defRPr>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eaLnBrk="0" hangingPunct="0">
              <a:defRPr>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buClr>
                <a:srgbClr val="000000"/>
              </a:buClr>
              <a:buFont typeface="Arial" panose="020B0604020202020204" pitchFamily="34" charset="0"/>
              <a:buNone/>
              <a:defRPr/>
            </a:pPr>
            <a:r>
              <a:rPr lang="en-US" altLang="en-US" sz="1400" b="1">
                <a:solidFill>
                  <a:schemeClr val="bg1"/>
                </a:solidFill>
                <a:latin typeface="Calibri" panose="020F0502020204030204" pitchFamily="34" charset="0"/>
                <a:cs typeface="Calibri" panose="020F0502020204030204" pitchFamily="34" charset="0"/>
              </a:rPr>
              <a:t>Financial Reporting Review Board</a:t>
            </a:r>
            <a:endParaRPr lang="en-US" altLang="en-US" sz="1400" b="1">
              <a:solidFill>
                <a:schemeClr val="bg1"/>
              </a:solidFill>
              <a:latin typeface="Calibri" panose="020F0502020204030204" pitchFamily="34" charset="0"/>
              <a:ea typeface="Arial" panose="020B0604020202020204" pitchFamily="34" charset="0"/>
            </a:endParaRPr>
          </a:p>
        </p:txBody>
      </p:sp>
      <p:sp>
        <p:nvSpPr>
          <p:cNvPr id="8" name="Title Placeholder 1"/>
          <p:cNvSpPr>
            <a:spLocks noGrp="1"/>
          </p:cNvSpPr>
          <p:nvPr>
            <p:ph type="title"/>
          </p:nvPr>
        </p:nvSpPr>
        <p:spPr bwMode="auto">
          <a:xfrm>
            <a:off x="842963" y="78017"/>
            <a:ext cx="8967787" cy="531353"/>
          </a:xfrm>
          <a:prstGeom prst="rect">
            <a:avLst/>
          </a:prstGeom>
          <a:noFill/>
          <a:ln>
            <a:noFill/>
          </a:ln>
        </p:spPr>
        <p:txBody>
          <a:bodyPr lIns="68580" tIns="34290" rIns="68580" bIns="34290">
            <a:normAutofit/>
          </a:bodyPr>
          <a:lstStyle>
            <a:lvl1pPr>
              <a:defRPr sz="2000" b="1">
                <a:solidFill>
                  <a:schemeClr val="bg1"/>
                </a:solidFill>
                <a:latin typeface="Calibri" panose="020F0502020204030204" pitchFamily="34" charset="0"/>
                <a:cs typeface="Calibri" panose="020F0502020204030204" pitchFamily="34" charset="0"/>
              </a:defRPr>
            </a:lvl1pPr>
          </a:lstStyle>
          <a:p>
            <a:pPr lvl="0"/>
            <a:r>
              <a:rPr lang="en-US" altLang="en-US" dirty="0"/>
              <a:t>Click to edit Master title style</a:t>
            </a:r>
          </a:p>
        </p:txBody>
      </p:sp>
      <p:sp>
        <p:nvSpPr>
          <p:cNvPr id="11" name="Content Placeholder 2"/>
          <p:cNvSpPr>
            <a:spLocks noGrp="1"/>
          </p:cNvSpPr>
          <p:nvPr>
            <p:ph idx="1"/>
          </p:nvPr>
        </p:nvSpPr>
        <p:spPr>
          <a:xfrm>
            <a:off x="355600" y="1003299"/>
            <a:ext cx="11434496" cy="5162831"/>
          </a:xfrm>
        </p:spPr>
        <p:txBody>
          <a:bodyPr>
            <a:normAutofit/>
          </a:bodyPr>
          <a:lstStyle>
            <a:lvl1pPr marL="0" indent="0">
              <a:lnSpc>
                <a:spcPct val="100000"/>
              </a:lnSpc>
              <a:spcBef>
                <a:spcPts val="1200"/>
              </a:spcBef>
              <a:spcAft>
                <a:spcPts val="0"/>
              </a:spcAft>
              <a:buNone/>
              <a:defRPr sz="1800">
                <a:latin typeface="Calibri" panose="020F0502020204030204" pitchFamily="34" charset="0"/>
                <a:cs typeface="Calibri" panose="020F0502020204030204" pitchFamily="34" charset="0"/>
              </a:defRPr>
            </a:lvl1pPr>
          </a:lstStyle>
          <a:p>
            <a:pPr lvl="0"/>
            <a:r>
              <a:rPr lang="en-US" dirty="0"/>
              <a:t>Click to edit Master text styles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lvl1pPr>
              <a:defRPr/>
            </a:lvl1pPr>
          </a:lstStyle>
          <a:p>
            <a:pPr>
              <a:defRPr/>
            </a:pPr>
            <a:fld id="{6C60FBAE-ED5A-4A5A-AEF5-F11643B09436}" type="datetimeFigureOut">
              <a:rPr lang="en-US" altLang="en-US"/>
              <a:t>4/9/2025</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pPr>
              <a:defRPr/>
            </a:pPr>
            <a:fld id="{DE4D67AA-19A1-4548-9CAC-C7655332E0B5}" type="slidenum">
              <a:rPr lang="en-GB" altLang="en-US"/>
              <a:t>‹#›</a:t>
            </a:fld>
            <a:endParaRPr lang="en-GB"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lstStyle>
            <a:lvl1pPr>
              <a:defRPr sz="6000">
                <a:solidFill>
                  <a:srgbClr val="FFFF00"/>
                </a:solidFill>
              </a:defRPr>
            </a:lvl1pPr>
          </a:lstStyle>
          <a:p>
            <a:r>
              <a:rPr lang="en-US"/>
              <a:t>Click to edit Master title style</a:t>
            </a:r>
            <a:endParaRPr lang="en-I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801339D2-F100-4DB6-8AC2-94B36820E186}" type="datetimeFigureOut">
              <a:rPr lang="en-US" altLang="en-US"/>
              <a:t>4/9/2025</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pPr>
              <a:defRPr/>
            </a:pPr>
            <a:fld id="{FBBFE821-E439-4E49-9531-004EF2E3FF17}" type="slidenum">
              <a:rPr lang="en-GB" altLang="en-US"/>
              <a:t>‹#›</a:t>
            </a:fld>
            <a:endParaRPr lang="en-GB"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3"/>
          <p:cNvSpPr>
            <a:spLocks noGrp="1"/>
          </p:cNvSpPr>
          <p:nvPr>
            <p:ph type="dt" sz="half" idx="10"/>
          </p:nvPr>
        </p:nvSpPr>
        <p:spPr/>
        <p:txBody>
          <a:bodyPr/>
          <a:lstStyle>
            <a:lvl1pPr>
              <a:defRPr/>
            </a:lvl1pPr>
          </a:lstStyle>
          <a:p>
            <a:pPr>
              <a:defRPr/>
            </a:pPr>
            <a:fld id="{E2D2E718-6AAE-47CB-89CE-33392E7685BC}" type="datetimeFigureOut">
              <a:rPr lang="en-US" altLang="en-US"/>
              <a:t>4/9/2025</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ltLang="en-US"/>
          </a:p>
        </p:txBody>
      </p:sp>
      <p:sp>
        <p:nvSpPr>
          <p:cNvPr id="7" name="Slide Number Placeholder 5"/>
          <p:cNvSpPr>
            <a:spLocks noGrp="1"/>
          </p:cNvSpPr>
          <p:nvPr>
            <p:ph type="sldNum" sz="quarter" idx="12"/>
          </p:nvPr>
        </p:nvSpPr>
        <p:spPr/>
        <p:txBody>
          <a:bodyPr/>
          <a:lstStyle>
            <a:lvl1pPr>
              <a:defRPr/>
            </a:lvl1pPr>
          </a:lstStyle>
          <a:p>
            <a:pPr>
              <a:defRPr/>
            </a:pPr>
            <a:fld id="{027CA5F2-BDFE-4DD4-B33F-747E40A9DD83}" type="slidenum">
              <a:rPr lang="en-GB" altLang="en-US"/>
              <a:t>‹#›</a:t>
            </a:fld>
            <a:endParaRPr lang="en-GB"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3"/>
          <p:cNvSpPr>
            <a:spLocks noGrp="1"/>
          </p:cNvSpPr>
          <p:nvPr>
            <p:ph type="dt" sz="half" idx="10"/>
          </p:nvPr>
        </p:nvSpPr>
        <p:spPr/>
        <p:txBody>
          <a:bodyPr/>
          <a:lstStyle>
            <a:lvl1pPr>
              <a:defRPr/>
            </a:lvl1pPr>
          </a:lstStyle>
          <a:p>
            <a:pPr>
              <a:defRPr/>
            </a:pPr>
            <a:fld id="{573C393B-9EF6-4960-B48A-E78BCF1A0ABD}" type="datetimeFigureOut">
              <a:rPr lang="en-US" altLang="en-US"/>
              <a:t>4/9/2025</a:t>
            </a:fld>
            <a:endParaRPr lang="en-US" altLang="en-US"/>
          </a:p>
        </p:txBody>
      </p:sp>
      <p:sp>
        <p:nvSpPr>
          <p:cNvPr id="8" name="Footer Placeholder 4"/>
          <p:cNvSpPr>
            <a:spLocks noGrp="1"/>
          </p:cNvSpPr>
          <p:nvPr>
            <p:ph type="ftr" sz="quarter" idx="11"/>
          </p:nvPr>
        </p:nvSpPr>
        <p:spPr/>
        <p:txBody>
          <a:bodyPr/>
          <a:lstStyle>
            <a:lvl1pPr>
              <a:defRPr/>
            </a:lvl1pPr>
          </a:lstStyle>
          <a:p>
            <a:pPr>
              <a:defRPr/>
            </a:pPr>
            <a:endParaRPr lang="en-US" altLang="en-US"/>
          </a:p>
        </p:txBody>
      </p:sp>
      <p:sp>
        <p:nvSpPr>
          <p:cNvPr id="9" name="Slide Number Placeholder 5"/>
          <p:cNvSpPr>
            <a:spLocks noGrp="1"/>
          </p:cNvSpPr>
          <p:nvPr>
            <p:ph type="sldNum" sz="quarter" idx="12"/>
          </p:nvPr>
        </p:nvSpPr>
        <p:spPr/>
        <p:txBody>
          <a:bodyPr/>
          <a:lstStyle>
            <a:lvl1pPr>
              <a:defRPr/>
            </a:lvl1pPr>
          </a:lstStyle>
          <a:p>
            <a:pPr>
              <a:defRPr/>
            </a:pPr>
            <a:fld id="{E3A21B4D-141A-433D-A3B6-1E8F51AF5DC1}" type="slidenum">
              <a:rPr lang="en-GB" altLang="en-US"/>
              <a:t>‹#›</a:t>
            </a:fld>
            <a:endParaRPr lang="en-GB"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Date Placeholder 3"/>
          <p:cNvSpPr>
            <a:spLocks noGrp="1"/>
          </p:cNvSpPr>
          <p:nvPr>
            <p:ph type="dt" sz="half" idx="10"/>
          </p:nvPr>
        </p:nvSpPr>
        <p:spPr/>
        <p:txBody>
          <a:bodyPr/>
          <a:lstStyle>
            <a:lvl1pPr>
              <a:defRPr/>
            </a:lvl1pPr>
          </a:lstStyle>
          <a:p>
            <a:pPr>
              <a:defRPr/>
            </a:pPr>
            <a:fld id="{2E3D6929-37E0-46A6-AD18-34D7E5F8A490}" type="datetimeFigureOut">
              <a:rPr lang="en-US" altLang="en-US"/>
              <a:t>4/9/2025</a:t>
            </a:fld>
            <a:endParaRPr lang="en-US" altLang="en-US"/>
          </a:p>
        </p:txBody>
      </p:sp>
      <p:sp>
        <p:nvSpPr>
          <p:cNvPr id="4" name="Footer Placeholder 4"/>
          <p:cNvSpPr>
            <a:spLocks noGrp="1"/>
          </p:cNvSpPr>
          <p:nvPr>
            <p:ph type="ftr" sz="quarter" idx="11"/>
          </p:nvPr>
        </p:nvSpPr>
        <p:spPr/>
        <p:txBody>
          <a:bodyPr/>
          <a:lstStyle>
            <a:lvl1pPr>
              <a:defRPr/>
            </a:lvl1pPr>
          </a:lstStyle>
          <a:p>
            <a:pPr>
              <a:defRPr/>
            </a:pPr>
            <a:endParaRPr lang="en-US" altLang="en-US"/>
          </a:p>
        </p:txBody>
      </p:sp>
      <p:sp>
        <p:nvSpPr>
          <p:cNvPr id="5" name="Slide Number Placeholder 5"/>
          <p:cNvSpPr>
            <a:spLocks noGrp="1"/>
          </p:cNvSpPr>
          <p:nvPr>
            <p:ph type="sldNum" sz="quarter" idx="12"/>
          </p:nvPr>
        </p:nvSpPr>
        <p:spPr/>
        <p:txBody>
          <a:bodyPr/>
          <a:lstStyle>
            <a:lvl1pPr>
              <a:defRPr/>
            </a:lvl1pPr>
          </a:lstStyle>
          <a:p>
            <a:pPr>
              <a:defRPr/>
            </a:pPr>
            <a:fld id="{42ADFF79-9434-4EB4-8CD8-BEF5766911D4}" type="slidenum">
              <a:rPr lang="en-GB" altLang="en-US"/>
              <a:t>‹#›</a:t>
            </a:fld>
            <a:endParaRPr lang="en-GB"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378230EE-3F7E-4564-897C-15ECEF71EADB}" type="datetimeFigureOut">
              <a:rPr lang="en-US" altLang="en-US"/>
              <a:t>4/9/2025</a:t>
            </a:fld>
            <a:endParaRPr lang="en-US" altLang="en-US"/>
          </a:p>
        </p:txBody>
      </p:sp>
      <p:sp>
        <p:nvSpPr>
          <p:cNvPr id="3" name="Footer Placeholder 4"/>
          <p:cNvSpPr>
            <a:spLocks noGrp="1"/>
          </p:cNvSpPr>
          <p:nvPr>
            <p:ph type="ftr" sz="quarter" idx="11"/>
          </p:nvPr>
        </p:nvSpPr>
        <p:spPr/>
        <p:txBody>
          <a:bodyPr/>
          <a:lstStyle>
            <a:lvl1pPr>
              <a:defRPr/>
            </a:lvl1pPr>
          </a:lstStyle>
          <a:p>
            <a:pPr>
              <a:defRPr/>
            </a:pPr>
            <a:endParaRPr lang="en-US" altLang="en-US"/>
          </a:p>
        </p:txBody>
      </p:sp>
      <p:sp>
        <p:nvSpPr>
          <p:cNvPr id="4" name="Slide Number Placeholder 5"/>
          <p:cNvSpPr>
            <a:spLocks noGrp="1"/>
          </p:cNvSpPr>
          <p:nvPr>
            <p:ph type="sldNum" sz="quarter" idx="12"/>
          </p:nvPr>
        </p:nvSpPr>
        <p:spPr/>
        <p:txBody>
          <a:bodyPr/>
          <a:lstStyle>
            <a:lvl1pPr>
              <a:defRPr/>
            </a:lvl1pPr>
          </a:lstStyle>
          <a:p>
            <a:pPr>
              <a:defRPr/>
            </a:pPr>
            <a:fld id="{1BEDB832-25C0-44EB-BDB8-D22E37DE7810}" type="slidenum">
              <a:rPr lang="en-GB" altLang="en-US"/>
              <a:t>‹#›</a:t>
            </a:fld>
            <a:endParaRPr lang="en-GB"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4D889088-48CF-4DF2-A613-8721B64CD603}" type="datetimeFigureOut">
              <a:rPr lang="en-US" altLang="en-US"/>
              <a:t>4/9/2025</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ltLang="en-US"/>
          </a:p>
        </p:txBody>
      </p:sp>
      <p:sp>
        <p:nvSpPr>
          <p:cNvPr id="7" name="Slide Number Placeholder 5"/>
          <p:cNvSpPr>
            <a:spLocks noGrp="1"/>
          </p:cNvSpPr>
          <p:nvPr>
            <p:ph type="sldNum" sz="quarter" idx="12"/>
          </p:nvPr>
        </p:nvSpPr>
        <p:spPr/>
        <p:txBody>
          <a:bodyPr/>
          <a:lstStyle>
            <a:lvl1pPr>
              <a:defRPr/>
            </a:lvl1pPr>
          </a:lstStyle>
          <a:p>
            <a:pPr>
              <a:defRPr/>
            </a:pPr>
            <a:fld id="{DD05639F-3EBB-4106-9B95-06D2340CCB60}" type="slidenum">
              <a:rPr lang="en-GB" altLang="en-US"/>
              <a:t>‹#›</a:t>
            </a:fld>
            <a:endParaRPr lang="en-GB"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IN"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1738722B-A2FB-45DE-A6D7-2BAFD41412B3}" type="datetimeFigureOut">
              <a:rPr lang="en-US" altLang="en-US"/>
              <a:t>4/9/2025</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ltLang="en-US"/>
          </a:p>
        </p:txBody>
      </p:sp>
      <p:sp>
        <p:nvSpPr>
          <p:cNvPr id="7" name="Slide Number Placeholder 5"/>
          <p:cNvSpPr>
            <a:spLocks noGrp="1"/>
          </p:cNvSpPr>
          <p:nvPr>
            <p:ph type="sldNum" sz="quarter" idx="12"/>
          </p:nvPr>
        </p:nvSpPr>
        <p:spPr/>
        <p:txBody>
          <a:bodyPr/>
          <a:lstStyle>
            <a:lvl1pPr>
              <a:defRPr/>
            </a:lvl1pPr>
          </a:lstStyle>
          <a:p>
            <a:pPr>
              <a:defRPr/>
            </a:pPr>
            <a:fld id="{7E692919-D281-4729-8BBF-55019677069B}" type="slidenum">
              <a:rPr lang="en-GB" altLang="en-US"/>
              <a:t>‹#›</a:t>
            </a:fld>
            <a:endParaRPr lang="en-GB"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en-US" altLang="en-US"/>
              <a:t>Click to edit Master title style</a:t>
            </a:r>
            <a:endParaRPr lang="en-IN" altLang="en-US"/>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IN" altLang="en-US"/>
          </a:p>
        </p:txBody>
      </p:sp>
      <p:sp>
        <p:nvSpPr>
          <p:cNvPr id="1028" name="Date Placeholder 3"/>
          <p:cNvSpPr>
            <a:spLocks noGrp="1"/>
          </p:cNvSpPr>
          <p:nvPr>
            <p:ph type="dt" sz="half" idx="2"/>
          </p:nvPr>
        </p:nvSpPr>
        <p:spPr bwMode="auto">
          <a:xfrm>
            <a:off x="838200" y="6356350"/>
            <a:ext cx="2743200" cy="365125"/>
          </a:xfrm>
          <a:prstGeom prst="rect">
            <a:avLst/>
          </a:prstGeom>
          <a:noFill/>
          <a:ln>
            <a:noFill/>
          </a:ln>
        </p:spPr>
        <p:txBody>
          <a:bodyPr vert="horz" wrap="square" lIns="91440" tIns="45720" rIns="91440" bIns="45720" numCol="1" anchor="ctr" anchorCtr="0" compatLnSpc="1"/>
          <a:lstStyle>
            <a:lvl1pPr eaLnBrk="1" hangingPunct="1">
              <a:buClr>
                <a:srgbClr val="000000"/>
              </a:buClr>
              <a:buFont typeface="Arial" panose="020B0604020202020204" pitchFamily="34" charset="0"/>
              <a:buNone/>
              <a:defRPr sz="1200">
                <a:solidFill>
                  <a:srgbClr val="898989"/>
                </a:solidFill>
              </a:defRPr>
            </a:lvl1pPr>
          </a:lstStyle>
          <a:p>
            <a:pPr>
              <a:defRPr/>
            </a:pPr>
            <a:fld id="{5C97B405-F133-4124-AB0A-263468A17F5C}" type="datetimeFigureOut">
              <a:rPr lang="en-US" altLang="en-US"/>
              <a:t>4/9/2025</a:t>
            </a:fld>
            <a:endParaRPr lang="en-US" altLang="en-US"/>
          </a:p>
        </p:txBody>
      </p:sp>
      <p:sp>
        <p:nvSpPr>
          <p:cNvPr id="1029" name="Footer Placeholder 4"/>
          <p:cNvSpPr>
            <a:spLocks noGrp="1"/>
          </p:cNvSpPr>
          <p:nvPr>
            <p:ph type="ftr" sz="quarter" idx="3"/>
          </p:nvPr>
        </p:nvSpPr>
        <p:spPr bwMode="auto">
          <a:xfrm>
            <a:off x="4038600" y="6356350"/>
            <a:ext cx="4114800" cy="365125"/>
          </a:xfrm>
          <a:prstGeom prst="rect">
            <a:avLst/>
          </a:prstGeom>
          <a:noFill/>
          <a:ln>
            <a:noFill/>
          </a:ln>
        </p:spPr>
        <p:txBody>
          <a:bodyPr vert="horz" wrap="square" lIns="91440" tIns="45720" rIns="91440" bIns="45720" numCol="1" anchor="ctr" anchorCtr="0" compatLnSpc="1"/>
          <a:lstStyle>
            <a:lvl1pPr algn="ctr" eaLnBrk="1" hangingPunct="1">
              <a:buClr>
                <a:srgbClr val="000000"/>
              </a:buClr>
              <a:buFont typeface="Arial" panose="020B0604020202020204" pitchFamily="34" charset="0"/>
              <a:buNone/>
              <a:defRPr sz="1200">
                <a:solidFill>
                  <a:srgbClr val="898989"/>
                </a:solidFill>
              </a:defRPr>
            </a:lvl1pPr>
          </a:lstStyle>
          <a:p>
            <a:pPr>
              <a:defRPr/>
            </a:pPr>
            <a:endParaRPr lang="en-US" altLang="en-US"/>
          </a:p>
        </p:txBody>
      </p:sp>
      <p:sp>
        <p:nvSpPr>
          <p:cNvPr id="1030" name="Slide Number Placeholder 5"/>
          <p:cNvSpPr>
            <a:spLocks noGrp="1"/>
          </p:cNvSpPr>
          <p:nvPr>
            <p:ph type="sldNum" sz="quarter" idx="4"/>
          </p:nvPr>
        </p:nvSpPr>
        <p:spPr bwMode="auto">
          <a:xfrm>
            <a:off x="8610600" y="6356350"/>
            <a:ext cx="2743200" cy="365125"/>
          </a:xfrm>
          <a:prstGeom prst="rect">
            <a:avLst/>
          </a:prstGeom>
          <a:noFill/>
          <a:ln>
            <a:noFill/>
          </a:ln>
        </p:spPr>
        <p:txBody>
          <a:bodyPr vert="horz" wrap="square" lIns="91440" tIns="45720" rIns="91440" bIns="45720" numCol="1" anchor="ctr" anchorCtr="0" compatLnSpc="1"/>
          <a:lstStyle>
            <a:lvl1pPr algn="r" eaLnBrk="1" hangingPunct="1">
              <a:buClr>
                <a:srgbClr val="000000"/>
              </a:buClr>
              <a:buFont typeface="Arial" panose="020B0604020202020204" pitchFamily="34" charset="0"/>
              <a:buNone/>
              <a:defRPr sz="1200">
                <a:solidFill>
                  <a:srgbClr val="898989"/>
                </a:solidFill>
              </a:defRPr>
            </a:lvl1pPr>
          </a:lstStyle>
          <a:p>
            <a:pPr>
              <a:defRPr/>
            </a:pPr>
            <a:fld id="{960380BE-1298-4E97-8BF9-D044757596FE}" type="slidenum">
              <a:rPr lang="en-GB" altLang="en-US"/>
              <a:t>‹#›</a:t>
            </a:fld>
            <a:endParaRPr lang="en-GB"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hyperlink" Target="https://twitter.com/frrbicai"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42000">
              <a:srgbClr val="A67A9D"/>
            </a:gs>
            <a:gs pos="23000">
              <a:srgbClr val="AF87A7"/>
            </a:gs>
            <a:gs pos="53000">
              <a:srgbClr val="9C6C93"/>
            </a:gs>
            <a:gs pos="40000">
              <a:schemeClr val="accent1">
                <a:lumMod val="45000"/>
                <a:lumOff val="55000"/>
              </a:schemeClr>
            </a:gs>
            <a:gs pos="62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66" name="Google Shape;66;p13"/>
          <p:cNvSpPr txBox="1">
            <a:spLocks noGrp="1"/>
          </p:cNvSpPr>
          <p:nvPr>
            <p:ph type="ctrTitle"/>
          </p:nvPr>
        </p:nvSpPr>
        <p:spPr>
          <a:xfrm>
            <a:off x="520700" y="388778"/>
            <a:ext cx="11379200" cy="925512"/>
          </a:xfrm>
        </p:spPr>
        <p:txBody>
          <a:bodyPr spcFirstLastPara="1" lIns="121900" tIns="121900" rIns="121900" bIns="121900" rtlCol="0">
            <a:noAutofit/>
          </a:bodyPr>
          <a:lstStyle/>
          <a:p>
            <a:pPr eaLnBrk="1" fontAlgn="auto" hangingPunct="1">
              <a:spcBef>
                <a:spcPts val="0"/>
              </a:spcBef>
              <a:spcAft>
                <a:spcPts val="0"/>
              </a:spcAft>
              <a:defRPr/>
            </a:pPr>
            <a:r>
              <a:rPr lang="en-US" sz="4400" dirty="0">
                <a:solidFill>
                  <a:schemeClr val="accent5">
                    <a:lumMod val="50000"/>
                  </a:schemeClr>
                </a:solidFill>
                <a:effectLst>
                  <a:outerShdw blurRad="38100" dist="38100" dir="2700000" algn="tl">
                    <a:srgbClr val="000000">
                      <a:alpha val="43137"/>
                    </a:srgbClr>
                  </a:outerShdw>
                </a:effectLst>
                <a:latin typeface="+mn-lt"/>
                <a:ea typeface="Palatino Linotype" panose="02040502050505030304"/>
                <a:cs typeface="Times New Roman" panose="02020603050405020304" pitchFamily="18" charset="0"/>
              </a:rPr>
              <a:t>Common Non-Compliances on </a:t>
            </a:r>
            <a:endParaRPr lang="en-US" sz="4400" dirty="0">
              <a:solidFill>
                <a:schemeClr val="accent5">
                  <a:lumMod val="50000"/>
                </a:schemeClr>
              </a:solidFill>
              <a:effectLst>
                <a:outerShdw blurRad="38100" dist="38100" dir="2700000" algn="tl">
                  <a:srgbClr val="000000">
                    <a:alpha val="43137"/>
                  </a:srgbClr>
                </a:outerShdw>
              </a:effectLst>
              <a:latin typeface="+mn-lt"/>
              <a:ea typeface="Palatino Linotype" panose="02040502050505030304"/>
              <a:cs typeface="Times New Roman" panose="02020603050405020304" pitchFamily="18" charset="0"/>
              <a:sym typeface="Palatino Linotype" panose="02040502050505030304"/>
            </a:endParaRPr>
          </a:p>
        </p:txBody>
      </p:sp>
      <p:sp>
        <p:nvSpPr>
          <p:cNvPr id="67" name="Google Shape;67;p13"/>
          <p:cNvSpPr txBox="1">
            <a:spLocks noGrp="1"/>
          </p:cNvSpPr>
          <p:nvPr>
            <p:ph type="subTitle" idx="1"/>
          </p:nvPr>
        </p:nvSpPr>
        <p:spPr>
          <a:xfrm>
            <a:off x="1250950" y="1007109"/>
            <a:ext cx="9918700" cy="2059940"/>
          </a:xfrm>
        </p:spPr>
        <p:txBody>
          <a:bodyPr spcFirstLastPara="1" lIns="121900" tIns="121900" rIns="121900" bIns="121900" rtlCol="0">
            <a:noAutofit/>
          </a:bodyPr>
          <a:lstStyle/>
          <a:p>
            <a:pPr eaLnBrk="1" fontAlgn="auto" hangingPunct="1">
              <a:spcBef>
                <a:spcPts val="0"/>
              </a:spcBef>
              <a:spcAft>
                <a:spcPts val="0"/>
              </a:spcAft>
              <a:defRPr/>
            </a:pPr>
            <a:r>
              <a:rPr lang="en-US" sz="4400" dirty="0">
                <a:solidFill>
                  <a:schemeClr val="accent5">
                    <a:lumMod val="50000"/>
                  </a:schemeClr>
                </a:solidFill>
                <a:effectLst>
                  <a:outerShdw blurRad="38100" dist="38100" dir="2700000" algn="tl">
                    <a:srgbClr val="000000">
                      <a:alpha val="43137"/>
                    </a:srgbClr>
                  </a:outerShdw>
                </a:effectLst>
                <a:ea typeface="Palatino Linotype" panose="02040502050505030304"/>
                <a:cs typeface="Times New Roman" panose="02020603050405020304" pitchFamily="18" charset="0"/>
                <a:sym typeface="Palatino Linotype" panose="02040502050505030304"/>
              </a:rPr>
              <a:t>Schedule III and Other Provisions of Companies Act, 2013 as observed by</a:t>
            </a:r>
          </a:p>
          <a:p>
            <a:pPr eaLnBrk="1" fontAlgn="auto" hangingPunct="1">
              <a:spcBef>
                <a:spcPts val="0"/>
              </a:spcBef>
              <a:spcAft>
                <a:spcPts val="0"/>
              </a:spcAft>
              <a:defRPr/>
            </a:pPr>
            <a:r>
              <a:rPr lang="en-IN" sz="4400" dirty="0">
                <a:solidFill>
                  <a:schemeClr val="accent5">
                    <a:lumMod val="50000"/>
                  </a:schemeClr>
                </a:solidFill>
                <a:effectLst>
                  <a:outerShdw blurRad="38100" dist="38100" dir="2700000" algn="tl">
                    <a:srgbClr val="000000">
                      <a:alpha val="43137"/>
                    </a:srgbClr>
                  </a:outerShdw>
                </a:effectLst>
                <a:cs typeface="Times New Roman" panose="02020603050405020304" pitchFamily="18" charset="0"/>
                <a:sym typeface="Palatino Linotype" panose="02040502050505030304"/>
              </a:rPr>
              <a:t>Financial Reporting Review Board (FRRB)</a:t>
            </a:r>
            <a:endParaRPr lang="en-US" sz="4400" dirty="0">
              <a:solidFill>
                <a:schemeClr val="accent5">
                  <a:lumMod val="50000"/>
                </a:schemeClr>
              </a:solidFill>
              <a:effectLst>
                <a:outerShdw blurRad="38100" dist="38100" dir="2700000" algn="tl">
                  <a:srgbClr val="000000">
                    <a:alpha val="43137"/>
                  </a:srgbClr>
                </a:outerShdw>
              </a:effectLst>
              <a:cs typeface="Times New Roman" panose="02020603050405020304" pitchFamily="18" charset="0"/>
              <a:sym typeface="Palatino Linotype" panose="02040502050505030304"/>
            </a:endParaRPr>
          </a:p>
        </p:txBody>
      </p:sp>
      <p:pic>
        <p:nvPicPr>
          <p:cNvPr id="8196"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203825" y="3352800"/>
            <a:ext cx="1784350" cy="179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Google Shape;67;p13"/>
          <p:cNvSpPr txBox="1"/>
          <p:nvPr/>
        </p:nvSpPr>
        <p:spPr>
          <a:xfrm>
            <a:off x="2762250" y="5430838"/>
            <a:ext cx="6896100" cy="720725"/>
          </a:xfrm>
          <a:prstGeom prst="rect">
            <a:avLst/>
          </a:prstGeom>
        </p:spPr>
        <p:txBody>
          <a:bodyPr spcFirstLastPara="1" lIns="121900" tIns="121900" rIns="121900" bIns="121900"/>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fontAlgn="auto">
              <a:spcBef>
                <a:spcPts val="0"/>
              </a:spcBef>
              <a:spcAft>
                <a:spcPts val="0"/>
              </a:spcAft>
              <a:defRPr/>
            </a:pPr>
            <a:r>
              <a:rPr lang="en-IN" dirty="0">
                <a:solidFill>
                  <a:schemeClr val="accent5">
                    <a:lumMod val="50000"/>
                  </a:schemeClr>
                </a:solidFill>
                <a:effectLst>
                  <a:outerShdw blurRad="38100" dist="38100" dir="2700000" algn="tl">
                    <a:srgbClr val="000000">
                      <a:alpha val="43137"/>
                    </a:srgbClr>
                  </a:outerShdw>
                </a:effectLst>
                <a:ea typeface="Palatino Linotype" panose="02040502050505030304"/>
                <a:cs typeface="Times New Roman" panose="02020603050405020304" pitchFamily="18" charset="0"/>
                <a:sym typeface="Arial" panose="020B0604020202020204"/>
              </a:rPr>
              <a:t>The Institute of Chartered Accountants of India (ICAI) </a:t>
            </a:r>
            <a:endParaRPr lang="en-US" dirty="0">
              <a:solidFill>
                <a:schemeClr val="accent5">
                  <a:lumMod val="50000"/>
                </a:schemeClr>
              </a:solidFill>
              <a:effectLst>
                <a:outerShdw blurRad="38100" dist="38100" dir="2700000" algn="tl">
                  <a:srgbClr val="000000">
                    <a:alpha val="43137"/>
                  </a:srgbClr>
                </a:outerShdw>
              </a:effectLst>
              <a:ea typeface="Palatino Linotype" panose="02040502050505030304"/>
              <a:cs typeface="Times New Roman" panose="02020603050405020304" pitchFamily="18" charset="0"/>
              <a:sym typeface="Arial" panose="020B0604020202020204"/>
            </a:endParaRPr>
          </a:p>
          <a:p>
            <a:pPr fontAlgn="auto">
              <a:spcBef>
                <a:spcPts val="0"/>
              </a:spcBef>
              <a:spcAft>
                <a:spcPts val="0"/>
              </a:spcAft>
              <a:defRPr/>
            </a:pPr>
            <a:endParaRPr lang="en-IN" dirty="0">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ea typeface="Palatino Linotype" panose="02040502050505030304"/>
              <a:cs typeface="Times New Roman" panose="02020603050405020304" pitchFamily="18" charset="0"/>
              <a:sym typeface="Palatino Linotype" panose="02040502050505030304"/>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8291C6-66A5-954C-581E-AFB180090535}"/>
            </a:ext>
          </a:extLst>
        </p:cNvPr>
        <p:cNvGrpSpPr/>
        <p:nvPr/>
      </p:nvGrpSpPr>
      <p:grpSpPr>
        <a:xfrm>
          <a:off x="0" y="0"/>
          <a:ext cx="0" cy="0"/>
          <a:chOff x="0" y="0"/>
          <a:chExt cx="0" cy="0"/>
        </a:xfrm>
      </p:grpSpPr>
      <p:sp>
        <p:nvSpPr>
          <p:cNvPr id="45058" name="Title 1">
            <a:extLst>
              <a:ext uri="{FF2B5EF4-FFF2-40B4-BE49-F238E27FC236}">
                <a16:creationId xmlns:a16="http://schemas.microsoft.com/office/drawing/2014/main" id="{61ADB535-9DAC-4B77-62B9-BFA532DA42EE}"/>
              </a:ext>
            </a:extLst>
          </p:cNvPr>
          <p:cNvSpPr>
            <a:spLocks noGrp="1"/>
          </p:cNvSpPr>
          <p:nvPr>
            <p:ph type="title"/>
          </p:nvPr>
        </p:nvSpPr>
        <p:spPr>
          <a:xfrm>
            <a:off x="842963" y="77788"/>
            <a:ext cx="8967787" cy="531812"/>
          </a:xfrm>
        </p:spPr>
        <p:txBody>
          <a:bodyPr/>
          <a:lstStyle/>
          <a:p>
            <a:pPr eaLnBrk="1" hangingPunct="1"/>
            <a:r>
              <a:rPr lang="en-IN" altLang="en-US" dirty="0"/>
              <a:t>Disclosures regarding Trade Receivables</a:t>
            </a:r>
          </a:p>
        </p:txBody>
      </p:sp>
      <p:sp>
        <p:nvSpPr>
          <p:cNvPr id="8" name="Text Placeholder 2">
            <a:extLst>
              <a:ext uri="{FF2B5EF4-FFF2-40B4-BE49-F238E27FC236}">
                <a16:creationId xmlns:a16="http://schemas.microsoft.com/office/drawing/2014/main" id="{317E20E8-0FDA-DDED-B0B4-D5C461447602}"/>
              </a:ext>
            </a:extLst>
          </p:cNvPr>
          <p:cNvSpPr>
            <a:spLocks noGrp="1"/>
          </p:cNvSpPr>
          <p:nvPr>
            <p:ph idx="1"/>
          </p:nvPr>
        </p:nvSpPr>
        <p:spPr>
          <a:xfrm>
            <a:off x="355600" y="990600"/>
            <a:ext cx="11434763" cy="5963092"/>
          </a:xfrm>
        </p:spPr>
        <p:txBody>
          <a:bodyPr rtlCol="0">
            <a:noAutofit/>
          </a:bodyPr>
          <a:lstStyle/>
          <a:p>
            <a:pPr marL="0" indent="0" algn="just" eaLnBrk="1" fontAlgn="auto" hangingPunct="1">
              <a:buClr>
                <a:schemeClr val="dk2"/>
              </a:buClr>
              <a:buSzPts val="1800"/>
              <a:buNone/>
              <a:defRPr/>
            </a:pPr>
            <a:r>
              <a:rPr lang="en-GB" b="1" i="1" u="sng" dirty="0">
                <a:solidFill>
                  <a:schemeClr val="accent1">
                    <a:lumMod val="75000"/>
                  </a:schemeClr>
                </a:solidFill>
                <a:latin typeface="+mn-lt"/>
                <a:sym typeface="Palatino Linotype" panose="02040502050505030304"/>
              </a:rPr>
              <a:t>Case: </a:t>
            </a:r>
          </a:p>
          <a:p>
            <a:pPr marL="0" indent="0" algn="just" eaLnBrk="1" fontAlgn="auto" hangingPunct="1">
              <a:buClr>
                <a:schemeClr val="dk2"/>
              </a:buClr>
              <a:buSzPts val="1800"/>
              <a:buNone/>
              <a:defRPr/>
            </a:pPr>
            <a:r>
              <a:rPr lang="en-IN" dirty="0">
                <a:solidFill>
                  <a:srgbClr val="000000"/>
                </a:solidFill>
                <a:latin typeface="+mn-lt"/>
                <a:cs typeface="Times New Roman" panose="02020603050405020304" pitchFamily="18" charset="0"/>
              </a:rPr>
              <a:t>The</a:t>
            </a:r>
            <a:r>
              <a:rPr lang="en-IN" b="1" i="1" dirty="0">
                <a:solidFill>
                  <a:schemeClr val="accent1">
                    <a:lumMod val="75000"/>
                  </a:schemeClr>
                </a:solidFill>
                <a:latin typeface="+mn-lt"/>
                <a:cs typeface="Times New Roman" panose="02020603050405020304" pitchFamily="18" charset="0"/>
              </a:rPr>
              <a:t> </a:t>
            </a:r>
            <a:r>
              <a:rPr lang="en-IN" dirty="0">
                <a:solidFill>
                  <a:srgbClr val="000000"/>
                </a:solidFill>
                <a:latin typeface="+mn-lt"/>
                <a:ea typeface="Times New Roman" panose="02020603050405020304" pitchFamily="18" charset="0"/>
                <a:cs typeface="Times New Roman" panose="02020603050405020304" pitchFamily="18" charset="0"/>
              </a:rPr>
              <a:t>trade receivables have been disclosed as doubtful without providing for expected credit loss.</a:t>
            </a:r>
            <a:endParaRPr lang="en-IN" dirty="0">
              <a:latin typeface="+mn-lt"/>
              <a:ea typeface="Times New Roman" panose="02020603050405020304" pitchFamily="18" charset="0"/>
              <a:cs typeface="Times New Roman" panose="02020603050405020304" pitchFamily="18" charset="0"/>
            </a:endParaRPr>
          </a:p>
          <a:p>
            <a:pPr marL="0" indent="0" algn="just" eaLnBrk="1" fontAlgn="auto" hangingPunct="1">
              <a:buClr>
                <a:schemeClr val="dk2"/>
              </a:buClr>
              <a:buSzPts val="1800"/>
              <a:buNone/>
              <a:defRPr/>
            </a:pPr>
            <a:r>
              <a:rPr lang="en-IN" b="1" i="1" u="sng" dirty="0">
                <a:solidFill>
                  <a:schemeClr val="accent1">
                    <a:lumMod val="75000"/>
                  </a:schemeClr>
                </a:solidFill>
                <a:latin typeface="+mn-lt"/>
              </a:rPr>
              <a:t>Requirements:</a:t>
            </a:r>
          </a:p>
          <a:p>
            <a:pPr marL="0" indent="0" algn="just" eaLnBrk="1" fontAlgn="auto" hangingPunct="1">
              <a:buClr>
                <a:schemeClr val="dk2"/>
              </a:buClr>
              <a:buSzPts val="1800"/>
              <a:buNone/>
              <a:defRPr/>
            </a:pPr>
            <a:r>
              <a:rPr lang="en-IN" dirty="0">
                <a:solidFill>
                  <a:srgbClr val="000000"/>
                </a:solidFill>
                <a:latin typeface="+mn-lt"/>
                <a:cs typeface="Times New Roman" panose="02020603050405020304" pitchFamily="18" charset="0"/>
              </a:rPr>
              <a:t>Note 6B III (ii) of </a:t>
            </a:r>
            <a:r>
              <a:rPr lang="en-IN" dirty="0">
                <a:latin typeface="+mn-lt"/>
                <a:cs typeface="Times New Roman" panose="02020603050405020304" pitchFamily="18" charset="0"/>
              </a:rPr>
              <a:t>General Instructions for preparation of Balance Sheet given under Part I, Division II – Ind AS Schedule III to the Companies Act, 2013 </a:t>
            </a:r>
            <a:r>
              <a:rPr lang="en-IN" dirty="0">
                <a:solidFill>
                  <a:srgbClr val="000000"/>
                </a:solidFill>
                <a:latin typeface="+mn-lt"/>
                <a:cs typeface="Times New Roman" panose="02020603050405020304" pitchFamily="18" charset="0"/>
              </a:rPr>
              <a:t>as well as Ind AS 109</a:t>
            </a:r>
            <a:endParaRPr lang="en-IN" b="1" i="1" u="sng" dirty="0">
              <a:solidFill>
                <a:schemeClr val="accent1">
                  <a:lumMod val="75000"/>
                </a:schemeClr>
              </a:solidFill>
              <a:latin typeface="+mn-lt"/>
            </a:endParaRPr>
          </a:p>
          <a:p>
            <a:pPr marL="0" indent="0" algn="just" eaLnBrk="1" fontAlgn="auto" hangingPunct="1">
              <a:buClr>
                <a:schemeClr val="dk2"/>
              </a:buClr>
              <a:buSzPts val="1800"/>
              <a:buNone/>
              <a:defRPr/>
            </a:pPr>
            <a:r>
              <a:rPr lang="en-GB" b="1" i="1" u="sng" dirty="0">
                <a:solidFill>
                  <a:schemeClr val="accent1">
                    <a:lumMod val="75000"/>
                  </a:schemeClr>
                </a:solidFill>
                <a:latin typeface="+mn-lt"/>
                <a:sym typeface="Palatino Linotype" panose="02040502050505030304"/>
              </a:rPr>
              <a:t>Observations:</a:t>
            </a:r>
          </a:p>
          <a:p>
            <a:pPr marL="0" indent="0" algn="just" eaLnBrk="1" fontAlgn="auto" hangingPunct="1">
              <a:buClr>
                <a:schemeClr val="dk2"/>
              </a:buClr>
              <a:buSzPts val="1800"/>
              <a:buNone/>
              <a:defRPr/>
            </a:pPr>
            <a:r>
              <a:rPr lang="en-IN" dirty="0">
                <a:solidFill>
                  <a:srgbClr val="000000"/>
                </a:solidFill>
                <a:latin typeface="+mn-lt"/>
                <a:cs typeface="Times New Roman" panose="02020603050405020304" pitchFamily="18" charset="0"/>
              </a:rPr>
              <a:t>Neither</a:t>
            </a:r>
            <a:r>
              <a:rPr lang="en-IN" b="1" i="1" dirty="0">
                <a:solidFill>
                  <a:schemeClr val="accent1">
                    <a:lumMod val="75000"/>
                  </a:schemeClr>
                </a:solidFill>
                <a:latin typeface="+mn-lt"/>
              </a:rPr>
              <a:t> </a:t>
            </a:r>
            <a:r>
              <a:rPr lang="en-IN" dirty="0">
                <a:solidFill>
                  <a:srgbClr val="000000"/>
                </a:solidFill>
                <a:latin typeface="+mn-lt"/>
                <a:ea typeface="Times New Roman" panose="02020603050405020304" pitchFamily="18" charset="0"/>
                <a:cs typeface="Times New Roman" panose="02020603050405020304" pitchFamily="18" charset="0"/>
              </a:rPr>
              <a:t>the provision for expected credit loss has been created for doubtful trade receivables nor the loss allowance has been presented separately by deducting gross carrying amount of trade receivables. </a:t>
            </a:r>
          </a:p>
          <a:p>
            <a:pPr algn="just" eaLnBrk="1" fontAlgn="auto" hangingPunct="1">
              <a:buClr>
                <a:srgbClr val="00B0F0"/>
              </a:buClr>
              <a:buFont typeface="Calibri" panose="020F0502020204030204" pitchFamily="34" charset="0"/>
              <a:buNone/>
              <a:tabLst>
                <a:tab pos="122555" algn="l"/>
              </a:tabLst>
              <a:defRPr/>
            </a:pPr>
            <a:endParaRPr lang="en-IN" dirty="0">
              <a:ea typeface="PT Sans Narrow" panose="020B0506020203020204"/>
              <a:cs typeface="PT Sans Narrow" panose="020B0506020203020204"/>
              <a:sym typeface="PT Sans Narrow" panose="020B0506020203020204"/>
            </a:endParaRPr>
          </a:p>
          <a:p>
            <a:pPr algn="just" eaLnBrk="1" fontAlgn="auto" hangingPunct="1">
              <a:buClr>
                <a:srgbClr val="00B0F0"/>
              </a:buClr>
              <a:buFont typeface="Calibri" panose="020F0502020204030204" pitchFamily="34" charset="0"/>
              <a:buNone/>
              <a:tabLst>
                <a:tab pos="122555" algn="l"/>
              </a:tabLst>
              <a:defRPr/>
            </a:pPr>
            <a:endParaRPr lang="en-US" dirty="0">
              <a:ea typeface="PT Sans Narrow" panose="020B0506020203020204"/>
              <a:cs typeface="PT Sans Narrow" panose="020B0506020203020204"/>
              <a:sym typeface="Open Sans" panose="020B0606030504020204"/>
            </a:endParaRPr>
          </a:p>
          <a:p>
            <a:pPr algn="just" eaLnBrk="1" fontAlgn="auto" hangingPunct="1">
              <a:buClr>
                <a:srgbClr val="00B0F0"/>
              </a:buClr>
              <a:tabLst>
                <a:tab pos="122555" algn="l"/>
              </a:tabLst>
              <a:defRPr/>
            </a:pPr>
            <a:endParaRPr lang="en-IN" b="1" dirty="0">
              <a:latin typeface="+mn-lt"/>
              <a:ea typeface="PT Sans Narrow" panose="020B0506020203020204"/>
              <a:cs typeface="PT Sans Narrow" panose="020B0506020203020204"/>
              <a:sym typeface="PT Sans Narrow" panose="020B0506020203020204"/>
            </a:endParaRPr>
          </a:p>
          <a:p>
            <a:pPr marL="499745" indent="-381000" eaLnBrk="1" fontAlgn="auto" hangingPunct="1">
              <a:buClr>
                <a:srgbClr val="1A966D"/>
              </a:buClr>
              <a:buFont typeface="Wingdings" panose="05000000000000000000" pitchFamily="2" charset="2"/>
              <a:buChar char="§"/>
              <a:defRPr/>
            </a:pPr>
            <a:endParaRPr lang="en-IN" dirty="0">
              <a:latin typeface="+mn-lt"/>
              <a:ea typeface="PT Sans Narrow" panose="020B0506020203020204"/>
              <a:cs typeface="PT Sans Narrow" panose="020B0506020203020204"/>
              <a:sym typeface="PT Sans Narrow" panose="020B0506020203020204"/>
            </a:endParaRPr>
          </a:p>
          <a:p>
            <a:pPr marL="118745" eaLnBrk="1" fontAlgn="auto" hangingPunct="1">
              <a:buClr>
                <a:srgbClr val="1A966D"/>
              </a:buClr>
              <a:defRPr/>
            </a:pPr>
            <a:endParaRPr lang="en-GB" dirty="0">
              <a:latin typeface="+mn-lt"/>
              <a:ea typeface="PT Sans Narrow" panose="020B0506020203020204"/>
              <a:cs typeface="PT Sans Narrow" panose="020B0506020203020204"/>
              <a:sym typeface="PT Sans Narrow" panose="020B0506020203020204"/>
            </a:endParaRPr>
          </a:p>
          <a:p>
            <a:pPr eaLnBrk="1" fontAlgn="auto" hangingPunct="1">
              <a:defRPr/>
            </a:pPr>
            <a:endParaRPr lang="en-IN" dirty="0">
              <a:latin typeface="+mn-lt"/>
              <a:ea typeface="PT Sans Narrow" panose="020B0506020203020204"/>
              <a:cs typeface="PT Sans Narrow" panose="020B0506020203020204"/>
              <a:sym typeface="PT Sans Narrow" panose="020B0506020203020204"/>
            </a:endParaRPr>
          </a:p>
          <a:p>
            <a:pPr marL="0" indent="0" eaLnBrk="1" fontAlgn="auto" hangingPunct="1">
              <a:buFont typeface="Calibri" panose="020F0502020204030204" pitchFamily="34" charset="0"/>
              <a:buNone/>
              <a:defRPr/>
            </a:pPr>
            <a:endParaRPr lang="en-US" dirty="0">
              <a:latin typeface="+mn-lt"/>
            </a:endParaRPr>
          </a:p>
        </p:txBody>
      </p:sp>
      <p:sp>
        <p:nvSpPr>
          <p:cNvPr id="3" name="TextBox 2">
            <a:extLst>
              <a:ext uri="{FF2B5EF4-FFF2-40B4-BE49-F238E27FC236}">
                <a16:creationId xmlns:a16="http://schemas.microsoft.com/office/drawing/2014/main" id="{6EB28575-6A47-95D5-40E5-E88D6ACA6266}"/>
              </a:ext>
            </a:extLst>
          </p:cNvPr>
          <p:cNvSpPr txBox="1"/>
          <p:nvPr/>
        </p:nvSpPr>
        <p:spPr>
          <a:xfrm>
            <a:off x="164122" y="6494585"/>
            <a:ext cx="5578310" cy="523220"/>
          </a:xfrm>
          <a:prstGeom prst="rect">
            <a:avLst/>
          </a:prstGeom>
          <a:noFill/>
        </p:spPr>
        <p:txBody>
          <a:bodyPr wrap="square" rtlCol="0">
            <a:spAutoFit/>
          </a:bodyPr>
          <a:lstStyle/>
          <a:p>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Non-Compliance related to Schedule III to The Companies Act, 2013</a:t>
            </a:r>
          </a:p>
          <a:p>
            <a:endPar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33246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73C6FE-E8C4-BAFF-72BF-1F96FE07EEDF}"/>
            </a:ext>
          </a:extLst>
        </p:cNvPr>
        <p:cNvGrpSpPr/>
        <p:nvPr/>
      </p:nvGrpSpPr>
      <p:grpSpPr>
        <a:xfrm>
          <a:off x="0" y="0"/>
          <a:ext cx="0" cy="0"/>
          <a:chOff x="0" y="0"/>
          <a:chExt cx="0" cy="0"/>
        </a:xfrm>
      </p:grpSpPr>
      <p:sp>
        <p:nvSpPr>
          <p:cNvPr id="45058" name="Title 1">
            <a:extLst>
              <a:ext uri="{FF2B5EF4-FFF2-40B4-BE49-F238E27FC236}">
                <a16:creationId xmlns:a16="http://schemas.microsoft.com/office/drawing/2014/main" id="{38BFE86B-4952-76A6-5C10-16E720D6AC58}"/>
              </a:ext>
            </a:extLst>
          </p:cNvPr>
          <p:cNvSpPr>
            <a:spLocks noGrp="1"/>
          </p:cNvSpPr>
          <p:nvPr>
            <p:ph type="title"/>
          </p:nvPr>
        </p:nvSpPr>
        <p:spPr>
          <a:xfrm>
            <a:off x="842963" y="77788"/>
            <a:ext cx="8967787" cy="531812"/>
          </a:xfrm>
        </p:spPr>
        <p:txBody>
          <a:bodyPr/>
          <a:lstStyle/>
          <a:p>
            <a:pPr eaLnBrk="1" hangingPunct="1"/>
            <a:r>
              <a:rPr lang="en-IN" altLang="en-US" dirty="0"/>
              <a:t>Disclosures regarding Investment in </a:t>
            </a:r>
            <a:r>
              <a:rPr lang="en-IN" altLang="en-US" dirty="0">
                <a:cs typeface="Times New Roman" panose="02020603050405020304" pitchFamily="18" charset="0"/>
              </a:rPr>
              <a:t>Subsidiaries, Associates and Joint ventures </a:t>
            </a:r>
            <a:endParaRPr lang="en-IN" altLang="en-US" dirty="0"/>
          </a:p>
        </p:txBody>
      </p:sp>
      <p:sp>
        <p:nvSpPr>
          <p:cNvPr id="8" name="Text Placeholder 2">
            <a:extLst>
              <a:ext uri="{FF2B5EF4-FFF2-40B4-BE49-F238E27FC236}">
                <a16:creationId xmlns:a16="http://schemas.microsoft.com/office/drawing/2014/main" id="{FCA70CFD-6E30-12EC-6AA7-AD0E38E99704}"/>
              </a:ext>
            </a:extLst>
          </p:cNvPr>
          <p:cNvSpPr>
            <a:spLocks noGrp="1"/>
          </p:cNvSpPr>
          <p:nvPr>
            <p:ph idx="1"/>
          </p:nvPr>
        </p:nvSpPr>
        <p:spPr>
          <a:xfrm>
            <a:off x="355600" y="990600"/>
            <a:ext cx="11434763" cy="5963092"/>
          </a:xfrm>
        </p:spPr>
        <p:txBody>
          <a:bodyPr rtlCol="0">
            <a:noAutofit/>
          </a:bodyPr>
          <a:lstStyle/>
          <a:p>
            <a:pPr marL="0" indent="0" algn="just" eaLnBrk="1" fontAlgn="auto" hangingPunct="1">
              <a:buClr>
                <a:schemeClr val="dk2"/>
              </a:buClr>
              <a:buSzPts val="1800"/>
              <a:buNone/>
              <a:defRPr/>
            </a:pPr>
            <a:r>
              <a:rPr lang="en-GB" b="1" i="1" u="sng" dirty="0">
                <a:solidFill>
                  <a:schemeClr val="accent1">
                    <a:lumMod val="75000"/>
                  </a:schemeClr>
                </a:solidFill>
                <a:latin typeface="+mn-lt"/>
                <a:sym typeface="Palatino Linotype" panose="02040502050505030304"/>
              </a:rPr>
              <a:t>Case: </a:t>
            </a:r>
          </a:p>
          <a:p>
            <a:pPr marL="0" indent="0" algn="just" eaLnBrk="1" fontAlgn="auto" hangingPunct="1">
              <a:buClr>
                <a:schemeClr val="dk2"/>
              </a:buClr>
              <a:buSzPts val="1800"/>
              <a:buNone/>
              <a:defRPr/>
            </a:pPr>
            <a:r>
              <a:rPr lang="en-IN" dirty="0">
                <a:latin typeface="+mn-lt"/>
                <a:cs typeface="Times New Roman" panose="02020603050405020304" pitchFamily="18" charset="0"/>
              </a:rPr>
              <a:t>Investments </a:t>
            </a:r>
            <a:r>
              <a:rPr lang="en-IN" dirty="0">
                <a:latin typeface="+mn-lt"/>
                <a:ea typeface="Times New Roman" panose="02020603050405020304" pitchFamily="18" charset="0"/>
                <a:cs typeface="Times New Roman" panose="02020603050405020304" pitchFamily="18" charset="0"/>
              </a:rPr>
              <a:t>in Subsidiaries, Associates and Joint ventures have been disclosed separately as ‘Non-Financial Assets’.</a:t>
            </a:r>
          </a:p>
          <a:p>
            <a:pPr marL="0" indent="0" algn="just" eaLnBrk="1" fontAlgn="auto" hangingPunct="1">
              <a:buClr>
                <a:schemeClr val="dk2"/>
              </a:buClr>
              <a:buSzPts val="1800"/>
              <a:buNone/>
              <a:defRPr/>
            </a:pPr>
            <a:r>
              <a:rPr lang="en-IN" b="1" i="1" u="sng" dirty="0">
                <a:solidFill>
                  <a:schemeClr val="accent1">
                    <a:lumMod val="75000"/>
                  </a:schemeClr>
                </a:solidFill>
                <a:latin typeface="+mn-lt"/>
              </a:rPr>
              <a:t>Requirements:</a:t>
            </a:r>
          </a:p>
          <a:p>
            <a:pPr marL="0" indent="0" algn="just" eaLnBrk="1" fontAlgn="auto" hangingPunct="1">
              <a:buClr>
                <a:schemeClr val="dk2"/>
              </a:buClr>
              <a:buSzPts val="1800"/>
              <a:buNone/>
              <a:defRPr/>
            </a:pPr>
            <a:r>
              <a:rPr lang="en-IN" dirty="0">
                <a:latin typeface="+mn-lt"/>
                <a:cs typeface="Times New Roman" panose="02020603050405020304" pitchFamily="18" charset="0"/>
              </a:rPr>
              <a:t>Paragraph 8.1.8.4 of Guidance Note on Division II – Ind AS Schedule III to the Companies Act, 2013</a:t>
            </a:r>
            <a:endParaRPr lang="en-IN" b="1" i="1" u="sng" dirty="0">
              <a:solidFill>
                <a:schemeClr val="accent1">
                  <a:lumMod val="75000"/>
                </a:schemeClr>
              </a:solidFill>
              <a:latin typeface="+mn-lt"/>
            </a:endParaRPr>
          </a:p>
          <a:p>
            <a:pPr marL="0" indent="0" algn="just" eaLnBrk="1" fontAlgn="auto" hangingPunct="1">
              <a:buClr>
                <a:schemeClr val="dk2"/>
              </a:buClr>
              <a:buSzPts val="1800"/>
              <a:buNone/>
              <a:defRPr/>
            </a:pPr>
            <a:r>
              <a:rPr lang="en-GB" b="1" i="1" u="sng" dirty="0">
                <a:solidFill>
                  <a:schemeClr val="accent1">
                    <a:lumMod val="75000"/>
                  </a:schemeClr>
                </a:solidFill>
                <a:latin typeface="+mn-lt"/>
                <a:sym typeface="Palatino Linotype" panose="02040502050505030304"/>
              </a:rPr>
              <a:t>Observations:</a:t>
            </a:r>
          </a:p>
          <a:p>
            <a:pPr marL="0" indent="0" algn="just" eaLnBrk="1" fontAlgn="auto" hangingPunct="1">
              <a:buClr>
                <a:schemeClr val="dk2"/>
              </a:buClr>
              <a:buSzPts val="1800"/>
              <a:buNone/>
              <a:defRPr/>
            </a:pPr>
            <a:r>
              <a:rPr lang="en-IN" dirty="0">
                <a:latin typeface="+mn-lt"/>
                <a:cs typeface="Times New Roman" panose="02020603050405020304" pitchFamily="18" charset="0"/>
              </a:rPr>
              <a:t>The </a:t>
            </a:r>
            <a:r>
              <a:rPr lang="en-IN" dirty="0">
                <a:latin typeface="+mn-lt"/>
                <a:ea typeface="Times New Roman" panose="02020603050405020304" pitchFamily="18" charset="0"/>
                <a:cs typeface="Times New Roman" panose="02020603050405020304" pitchFamily="18" charset="0"/>
              </a:rPr>
              <a:t>investments in subsidiaries, associates and joint venture should be considered as part of financial asset and shown under the head of financial assets as a separate line item. </a:t>
            </a:r>
          </a:p>
          <a:p>
            <a:pPr algn="just" eaLnBrk="1" fontAlgn="auto" hangingPunct="1">
              <a:buClr>
                <a:srgbClr val="00B0F0"/>
              </a:buClr>
              <a:buFont typeface="Calibri" panose="020F0502020204030204" pitchFamily="34" charset="0"/>
              <a:buNone/>
              <a:tabLst>
                <a:tab pos="122555" algn="l"/>
              </a:tabLst>
              <a:defRPr/>
            </a:pPr>
            <a:endParaRPr lang="en-US" dirty="0">
              <a:ea typeface="PT Sans Narrow" panose="020B0506020203020204"/>
              <a:cs typeface="PT Sans Narrow" panose="020B0506020203020204"/>
              <a:sym typeface="Open Sans" panose="020B0606030504020204"/>
            </a:endParaRPr>
          </a:p>
          <a:p>
            <a:pPr algn="just" eaLnBrk="1" fontAlgn="auto" hangingPunct="1">
              <a:buClr>
                <a:srgbClr val="00B0F0"/>
              </a:buClr>
              <a:tabLst>
                <a:tab pos="122555" algn="l"/>
              </a:tabLst>
              <a:defRPr/>
            </a:pPr>
            <a:endParaRPr lang="en-IN" b="1" dirty="0">
              <a:latin typeface="+mn-lt"/>
              <a:ea typeface="PT Sans Narrow" panose="020B0506020203020204"/>
              <a:cs typeface="PT Sans Narrow" panose="020B0506020203020204"/>
              <a:sym typeface="PT Sans Narrow" panose="020B0506020203020204"/>
            </a:endParaRPr>
          </a:p>
          <a:p>
            <a:pPr marL="499745" indent="-381000" eaLnBrk="1" fontAlgn="auto" hangingPunct="1">
              <a:buClr>
                <a:srgbClr val="1A966D"/>
              </a:buClr>
              <a:buFont typeface="Wingdings" panose="05000000000000000000" pitchFamily="2" charset="2"/>
              <a:buChar char="§"/>
              <a:defRPr/>
            </a:pPr>
            <a:endParaRPr lang="en-IN" dirty="0">
              <a:latin typeface="+mn-lt"/>
              <a:ea typeface="PT Sans Narrow" panose="020B0506020203020204"/>
              <a:cs typeface="PT Sans Narrow" panose="020B0506020203020204"/>
              <a:sym typeface="PT Sans Narrow" panose="020B0506020203020204"/>
            </a:endParaRPr>
          </a:p>
          <a:p>
            <a:pPr marL="118745" eaLnBrk="1" fontAlgn="auto" hangingPunct="1">
              <a:buClr>
                <a:srgbClr val="1A966D"/>
              </a:buClr>
              <a:defRPr/>
            </a:pPr>
            <a:endParaRPr lang="en-GB" dirty="0">
              <a:latin typeface="+mn-lt"/>
              <a:ea typeface="PT Sans Narrow" panose="020B0506020203020204"/>
              <a:cs typeface="PT Sans Narrow" panose="020B0506020203020204"/>
              <a:sym typeface="PT Sans Narrow" panose="020B0506020203020204"/>
            </a:endParaRPr>
          </a:p>
          <a:p>
            <a:pPr eaLnBrk="1" fontAlgn="auto" hangingPunct="1">
              <a:defRPr/>
            </a:pPr>
            <a:endParaRPr lang="en-IN" dirty="0">
              <a:latin typeface="+mn-lt"/>
              <a:ea typeface="PT Sans Narrow" panose="020B0506020203020204"/>
              <a:cs typeface="PT Sans Narrow" panose="020B0506020203020204"/>
              <a:sym typeface="PT Sans Narrow" panose="020B0506020203020204"/>
            </a:endParaRPr>
          </a:p>
          <a:p>
            <a:pPr marL="0" indent="0" eaLnBrk="1" fontAlgn="auto" hangingPunct="1">
              <a:buFont typeface="Calibri" panose="020F0502020204030204" pitchFamily="34" charset="0"/>
              <a:buNone/>
              <a:defRPr/>
            </a:pPr>
            <a:endParaRPr lang="en-US" dirty="0">
              <a:latin typeface="+mn-lt"/>
            </a:endParaRPr>
          </a:p>
        </p:txBody>
      </p:sp>
      <p:sp>
        <p:nvSpPr>
          <p:cNvPr id="3" name="TextBox 2">
            <a:extLst>
              <a:ext uri="{FF2B5EF4-FFF2-40B4-BE49-F238E27FC236}">
                <a16:creationId xmlns:a16="http://schemas.microsoft.com/office/drawing/2014/main" id="{1E06DA09-2F99-2B6B-0637-47BD90AAACE4}"/>
              </a:ext>
            </a:extLst>
          </p:cNvPr>
          <p:cNvSpPr txBox="1"/>
          <p:nvPr/>
        </p:nvSpPr>
        <p:spPr>
          <a:xfrm>
            <a:off x="164122" y="6494585"/>
            <a:ext cx="5578310" cy="523220"/>
          </a:xfrm>
          <a:prstGeom prst="rect">
            <a:avLst/>
          </a:prstGeom>
          <a:noFill/>
        </p:spPr>
        <p:txBody>
          <a:bodyPr wrap="square" rtlCol="0">
            <a:spAutoFit/>
          </a:bodyPr>
          <a:lstStyle/>
          <a:p>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Non-Compliance related to Schedule III to The Companies Act, 2013</a:t>
            </a:r>
          </a:p>
          <a:p>
            <a:endPar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00600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2452B3-CC82-5B3C-C3BE-2929285396B9}"/>
            </a:ext>
          </a:extLst>
        </p:cNvPr>
        <p:cNvGrpSpPr/>
        <p:nvPr/>
      </p:nvGrpSpPr>
      <p:grpSpPr>
        <a:xfrm>
          <a:off x="0" y="0"/>
          <a:ext cx="0" cy="0"/>
          <a:chOff x="0" y="0"/>
          <a:chExt cx="0" cy="0"/>
        </a:xfrm>
      </p:grpSpPr>
      <p:sp>
        <p:nvSpPr>
          <p:cNvPr id="45058" name="Title 1">
            <a:extLst>
              <a:ext uri="{FF2B5EF4-FFF2-40B4-BE49-F238E27FC236}">
                <a16:creationId xmlns:a16="http://schemas.microsoft.com/office/drawing/2014/main" id="{46146D87-BF94-A662-C560-9DD6E9308823}"/>
              </a:ext>
            </a:extLst>
          </p:cNvPr>
          <p:cNvSpPr>
            <a:spLocks noGrp="1"/>
          </p:cNvSpPr>
          <p:nvPr>
            <p:ph type="title"/>
          </p:nvPr>
        </p:nvSpPr>
        <p:spPr>
          <a:xfrm>
            <a:off x="842963" y="77788"/>
            <a:ext cx="8967787" cy="531812"/>
          </a:xfrm>
        </p:spPr>
        <p:txBody>
          <a:bodyPr/>
          <a:lstStyle/>
          <a:p>
            <a:pPr eaLnBrk="1" hangingPunct="1"/>
            <a:r>
              <a:rPr lang="en-IN" altLang="en-US" dirty="0"/>
              <a:t>Disclosures regarding Fixed Deposit with Banks</a:t>
            </a:r>
          </a:p>
        </p:txBody>
      </p:sp>
      <p:sp>
        <p:nvSpPr>
          <p:cNvPr id="8" name="Text Placeholder 2">
            <a:extLst>
              <a:ext uri="{FF2B5EF4-FFF2-40B4-BE49-F238E27FC236}">
                <a16:creationId xmlns:a16="http://schemas.microsoft.com/office/drawing/2014/main" id="{C7B9714D-8702-6EDD-111E-A6ECC274176B}"/>
              </a:ext>
            </a:extLst>
          </p:cNvPr>
          <p:cNvSpPr>
            <a:spLocks noGrp="1"/>
          </p:cNvSpPr>
          <p:nvPr>
            <p:ph idx="1"/>
          </p:nvPr>
        </p:nvSpPr>
        <p:spPr>
          <a:xfrm>
            <a:off x="355600" y="990600"/>
            <a:ext cx="11434763" cy="5963092"/>
          </a:xfrm>
        </p:spPr>
        <p:txBody>
          <a:bodyPr rtlCol="0">
            <a:noAutofit/>
          </a:bodyPr>
          <a:lstStyle/>
          <a:p>
            <a:pPr marL="0" indent="0" algn="just" eaLnBrk="1" fontAlgn="auto" hangingPunct="1">
              <a:buClr>
                <a:schemeClr val="dk2"/>
              </a:buClr>
              <a:buSzPts val="1800"/>
              <a:buNone/>
              <a:defRPr/>
            </a:pPr>
            <a:r>
              <a:rPr lang="en-GB" b="1" i="1" u="sng" dirty="0">
                <a:solidFill>
                  <a:schemeClr val="accent1">
                    <a:lumMod val="75000"/>
                  </a:schemeClr>
                </a:solidFill>
                <a:latin typeface="+mn-lt"/>
                <a:sym typeface="Palatino Linotype" panose="02040502050505030304"/>
              </a:rPr>
              <a:t>Case: </a:t>
            </a:r>
          </a:p>
          <a:p>
            <a:pPr marL="0" indent="0" algn="just" eaLnBrk="1" fontAlgn="auto" hangingPunct="1">
              <a:buClr>
                <a:schemeClr val="dk2"/>
              </a:buClr>
              <a:buSzPts val="1800"/>
              <a:buNone/>
              <a:defRPr/>
            </a:pPr>
            <a:r>
              <a:rPr lang="en-IN" altLang="en-US" dirty="0">
                <a:latin typeface="+mn-lt"/>
                <a:cs typeface="Times New Roman" panose="02020603050405020304" pitchFamily="18" charset="0"/>
              </a:rPr>
              <a:t>The fixed deposits with banks having maturity period of more than 12 months have been classified as ‘Investments’.</a:t>
            </a:r>
          </a:p>
          <a:p>
            <a:pPr marL="0" indent="0" algn="just" eaLnBrk="1" fontAlgn="auto" hangingPunct="1">
              <a:buClr>
                <a:schemeClr val="dk2"/>
              </a:buClr>
              <a:buSzPts val="1800"/>
              <a:buNone/>
              <a:defRPr/>
            </a:pPr>
            <a:r>
              <a:rPr lang="en-IN" b="1" i="1" u="sng" dirty="0">
                <a:solidFill>
                  <a:schemeClr val="accent1">
                    <a:lumMod val="75000"/>
                  </a:schemeClr>
                </a:solidFill>
                <a:latin typeface="+mn-lt"/>
              </a:rPr>
              <a:t>Requirements:</a:t>
            </a:r>
          </a:p>
          <a:p>
            <a:pPr marL="0" indent="0" algn="just" eaLnBrk="1" fontAlgn="auto" hangingPunct="1">
              <a:buClr>
                <a:schemeClr val="dk2"/>
              </a:buClr>
              <a:buSzPts val="1800"/>
              <a:buNone/>
              <a:defRPr/>
            </a:pPr>
            <a:r>
              <a:rPr lang="en-IN" altLang="en-US" dirty="0">
                <a:latin typeface="+mn-lt"/>
                <a:cs typeface="Times New Roman" panose="02020603050405020304" pitchFamily="18" charset="0"/>
              </a:rPr>
              <a:t>Note 6(A)(X)(ii) </a:t>
            </a:r>
            <a:r>
              <a:rPr lang="en-IN" dirty="0">
                <a:latin typeface="+mn-lt"/>
                <a:cs typeface="Times New Roman" panose="02020603050405020304" pitchFamily="18" charset="0"/>
              </a:rPr>
              <a:t>of General Instructions for preparation of Balance Sheet given under Part I, Division II – Ind AS Schedule III to the Companies Act, 2013</a:t>
            </a:r>
            <a:endParaRPr lang="en-IN" altLang="en-US" dirty="0">
              <a:latin typeface="+mn-lt"/>
              <a:cs typeface="Times New Roman" panose="02020603050405020304" pitchFamily="18" charset="0"/>
            </a:endParaRPr>
          </a:p>
          <a:p>
            <a:pPr marL="0" indent="0" algn="just" eaLnBrk="1" fontAlgn="auto" hangingPunct="1">
              <a:buClr>
                <a:schemeClr val="dk2"/>
              </a:buClr>
              <a:buSzPts val="1800"/>
              <a:buNone/>
              <a:defRPr/>
            </a:pPr>
            <a:r>
              <a:rPr lang="en-GB" b="1" i="1" u="sng" dirty="0">
                <a:solidFill>
                  <a:schemeClr val="accent1">
                    <a:lumMod val="75000"/>
                  </a:schemeClr>
                </a:solidFill>
                <a:latin typeface="+mn-lt"/>
                <a:sym typeface="Palatino Linotype" panose="02040502050505030304"/>
              </a:rPr>
              <a:t>Observations:</a:t>
            </a:r>
          </a:p>
          <a:p>
            <a:pPr marL="0" indent="0" algn="just" eaLnBrk="1" fontAlgn="auto" hangingPunct="1">
              <a:buClr>
                <a:schemeClr val="dk2"/>
              </a:buClr>
              <a:buSzPts val="1800"/>
              <a:buNone/>
              <a:defRPr/>
            </a:pPr>
            <a:r>
              <a:rPr lang="en-IN" altLang="en-US" dirty="0">
                <a:latin typeface="+mn-lt"/>
                <a:cs typeface="Times New Roman" panose="02020603050405020304" pitchFamily="18" charset="0"/>
              </a:rPr>
              <a:t>The fixed deposits with banks having maturity period of more than 12 months should be disclosed under ‘Other Financial Assets’. </a:t>
            </a:r>
          </a:p>
          <a:p>
            <a:pPr algn="just" eaLnBrk="1" fontAlgn="auto" hangingPunct="1">
              <a:buClr>
                <a:srgbClr val="00B0F0"/>
              </a:buClr>
              <a:buFont typeface="Calibri" panose="020F0502020204030204" pitchFamily="34" charset="0"/>
              <a:buNone/>
              <a:tabLst>
                <a:tab pos="122555" algn="l"/>
              </a:tabLst>
              <a:defRPr/>
            </a:pPr>
            <a:endParaRPr lang="en-US" dirty="0">
              <a:ea typeface="PT Sans Narrow" panose="020B0506020203020204"/>
              <a:cs typeface="PT Sans Narrow" panose="020B0506020203020204"/>
              <a:sym typeface="Open Sans" panose="020B0606030504020204"/>
            </a:endParaRPr>
          </a:p>
          <a:p>
            <a:pPr algn="just" eaLnBrk="1" fontAlgn="auto" hangingPunct="1">
              <a:buClr>
                <a:srgbClr val="00B0F0"/>
              </a:buClr>
              <a:tabLst>
                <a:tab pos="122555" algn="l"/>
              </a:tabLst>
              <a:defRPr/>
            </a:pPr>
            <a:endParaRPr lang="en-IN" b="1" dirty="0">
              <a:latin typeface="+mn-lt"/>
              <a:ea typeface="PT Sans Narrow" panose="020B0506020203020204"/>
              <a:cs typeface="PT Sans Narrow" panose="020B0506020203020204"/>
              <a:sym typeface="PT Sans Narrow" panose="020B0506020203020204"/>
            </a:endParaRPr>
          </a:p>
          <a:p>
            <a:pPr marL="499745" indent="-381000" eaLnBrk="1" fontAlgn="auto" hangingPunct="1">
              <a:buClr>
                <a:srgbClr val="1A966D"/>
              </a:buClr>
              <a:buFont typeface="Wingdings" panose="05000000000000000000" pitchFamily="2" charset="2"/>
              <a:buChar char="§"/>
              <a:defRPr/>
            </a:pPr>
            <a:endParaRPr lang="en-IN" dirty="0">
              <a:latin typeface="+mn-lt"/>
              <a:ea typeface="PT Sans Narrow" panose="020B0506020203020204"/>
              <a:cs typeface="PT Sans Narrow" panose="020B0506020203020204"/>
              <a:sym typeface="PT Sans Narrow" panose="020B0506020203020204"/>
            </a:endParaRPr>
          </a:p>
          <a:p>
            <a:pPr marL="118745" eaLnBrk="1" fontAlgn="auto" hangingPunct="1">
              <a:buClr>
                <a:srgbClr val="1A966D"/>
              </a:buClr>
              <a:defRPr/>
            </a:pPr>
            <a:endParaRPr lang="en-GB" dirty="0">
              <a:latin typeface="+mn-lt"/>
              <a:ea typeface="PT Sans Narrow" panose="020B0506020203020204"/>
              <a:cs typeface="PT Sans Narrow" panose="020B0506020203020204"/>
              <a:sym typeface="PT Sans Narrow" panose="020B0506020203020204"/>
            </a:endParaRPr>
          </a:p>
          <a:p>
            <a:pPr eaLnBrk="1" fontAlgn="auto" hangingPunct="1">
              <a:defRPr/>
            </a:pPr>
            <a:endParaRPr lang="en-IN" dirty="0">
              <a:latin typeface="+mn-lt"/>
              <a:ea typeface="PT Sans Narrow" panose="020B0506020203020204"/>
              <a:cs typeface="PT Sans Narrow" panose="020B0506020203020204"/>
              <a:sym typeface="PT Sans Narrow" panose="020B0506020203020204"/>
            </a:endParaRPr>
          </a:p>
          <a:p>
            <a:pPr marL="0" indent="0" eaLnBrk="1" fontAlgn="auto" hangingPunct="1">
              <a:buFont typeface="Calibri" panose="020F0502020204030204" pitchFamily="34" charset="0"/>
              <a:buNone/>
              <a:defRPr/>
            </a:pPr>
            <a:endParaRPr lang="en-US" dirty="0">
              <a:latin typeface="+mn-lt"/>
            </a:endParaRPr>
          </a:p>
        </p:txBody>
      </p:sp>
      <p:sp>
        <p:nvSpPr>
          <p:cNvPr id="3" name="TextBox 2">
            <a:extLst>
              <a:ext uri="{FF2B5EF4-FFF2-40B4-BE49-F238E27FC236}">
                <a16:creationId xmlns:a16="http://schemas.microsoft.com/office/drawing/2014/main" id="{D30761B4-854A-4571-2841-D372AF68CD1A}"/>
              </a:ext>
            </a:extLst>
          </p:cNvPr>
          <p:cNvSpPr txBox="1"/>
          <p:nvPr/>
        </p:nvSpPr>
        <p:spPr>
          <a:xfrm>
            <a:off x="164122" y="6494585"/>
            <a:ext cx="5578310" cy="523220"/>
          </a:xfrm>
          <a:prstGeom prst="rect">
            <a:avLst/>
          </a:prstGeom>
          <a:noFill/>
        </p:spPr>
        <p:txBody>
          <a:bodyPr wrap="square" rtlCol="0">
            <a:spAutoFit/>
          </a:bodyPr>
          <a:lstStyle/>
          <a:p>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Non-Compliance related to Schedule III to The Companies Act, 2013</a:t>
            </a:r>
          </a:p>
          <a:p>
            <a:endPar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111076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4BA3D-DB60-A0EB-E4FB-73FC866F66D2}"/>
            </a:ext>
          </a:extLst>
        </p:cNvPr>
        <p:cNvGrpSpPr/>
        <p:nvPr/>
      </p:nvGrpSpPr>
      <p:grpSpPr>
        <a:xfrm>
          <a:off x="0" y="0"/>
          <a:ext cx="0" cy="0"/>
          <a:chOff x="0" y="0"/>
          <a:chExt cx="0" cy="0"/>
        </a:xfrm>
      </p:grpSpPr>
      <p:sp>
        <p:nvSpPr>
          <p:cNvPr id="45058" name="Title 1">
            <a:extLst>
              <a:ext uri="{FF2B5EF4-FFF2-40B4-BE49-F238E27FC236}">
                <a16:creationId xmlns:a16="http://schemas.microsoft.com/office/drawing/2014/main" id="{8EC61020-5685-E7A1-6FCA-90A178E554BC}"/>
              </a:ext>
            </a:extLst>
          </p:cNvPr>
          <p:cNvSpPr>
            <a:spLocks noGrp="1"/>
          </p:cNvSpPr>
          <p:nvPr>
            <p:ph type="title"/>
          </p:nvPr>
        </p:nvSpPr>
        <p:spPr>
          <a:xfrm>
            <a:off x="842963" y="77788"/>
            <a:ext cx="8967787" cy="531812"/>
          </a:xfrm>
        </p:spPr>
        <p:txBody>
          <a:bodyPr/>
          <a:lstStyle/>
          <a:p>
            <a:pPr eaLnBrk="1" hangingPunct="1"/>
            <a:r>
              <a:rPr lang="en-IN" altLang="en-US" dirty="0"/>
              <a:t>Disclosures regarding unquoted investments</a:t>
            </a:r>
          </a:p>
        </p:txBody>
      </p:sp>
      <p:sp>
        <p:nvSpPr>
          <p:cNvPr id="8" name="Text Placeholder 2">
            <a:extLst>
              <a:ext uri="{FF2B5EF4-FFF2-40B4-BE49-F238E27FC236}">
                <a16:creationId xmlns:a16="http://schemas.microsoft.com/office/drawing/2014/main" id="{C75B49E8-25F0-F295-A968-AA9D77542B38}"/>
              </a:ext>
            </a:extLst>
          </p:cNvPr>
          <p:cNvSpPr>
            <a:spLocks noGrp="1"/>
          </p:cNvSpPr>
          <p:nvPr>
            <p:ph idx="1"/>
          </p:nvPr>
        </p:nvSpPr>
        <p:spPr>
          <a:xfrm>
            <a:off x="355600" y="990600"/>
            <a:ext cx="11434763" cy="5963092"/>
          </a:xfrm>
        </p:spPr>
        <p:txBody>
          <a:bodyPr rtlCol="0">
            <a:noAutofit/>
          </a:bodyPr>
          <a:lstStyle/>
          <a:p>
            <a:pPr marL="0" indent="0" algn="just" eaLnBrk="1" fontAlgn="auto" hangingPunct="1">
              <a:buClr>
                <a:schemeClr val="dk2"/>
              </a:buClr>
              <a:buSzPts val="1800"/>
              <a:buNone/>
              <a:defRPr/>
            </a:pPr>
            <a:r>
              <a:rPr lang="en-GB" b="1" i="1" u="sng" dirty="0">
                <a:solidFill>
                  <a:schemeClr val="accent1">
                    <a:lumMod val="75000"/>
                  </a:schemeClr>
                </a:solidFill>
                <a:latin typeface="+mn-lt"/>
                <a:sym typeface="Palatino Linotype" panose="02040502050505030304"/>
              </a:rPr>
              <a:t>Case: </a:t>
            </a:r>
          </a:p>
          <a:p>
            <a:pPr marL="0" indent="0" algn="just" eaLnBrk="1" fontAlgn="auto" hangingPunct="1">
              <a:buClr>
                <a:schemeClr val="dk2"/>
              </a:buClr>
              <a:buSzPts val="1800"/>
              <a:buNone/>
              <a:defRPr/>
            </a:pPr>
            <a:r>
              <a:rPr lang="en-IN" dirty="0">
                <a:latin typeface="+mn-lt"/>
                <a:cs typeface="Times New Roman" panose="02020603050405020304" pitchFamily="18" charset="0"/>
              </a:rPr>
              <a:t>The </a:t>
            </a:r>
            <a:r>
              <a:rPr lang="en-IN" dirty="0">
                <a:latin typeface="+mn-lt"/>
                <a:ea typeface="Times New Roman" panose="02020603050405020304" pitchFamily="18" charset="0"/>
                <a:cs typeface="Times New Roman" panose="02020603050405020304" pitchFamily="18" charset="0"/>
              </a:rPr>
              <a:t>impairment loss on unquoted investments and their aggregate amount were not disclosed.</a:t>
            </a:r>
          </a:p>
          <a:p>
            <a:pPr marL="0" indent="0" algn="just" eaLnBrk="1" fontAlgn="auto" hangingPunct="1">
              <a:buClr>
                <a:schemeClr val="dk2"/>
              </a:buClr>
              <a:buSzPts val="1800"/>
              <a:buNone/>
              <a:defRPr/>
            </a:pPr>
            <a:r>
              <a:rPr lang="en-IN" b="1" i="1" u="sng" dirty="0">
                <a:solidFill>
                  <a:schemeClr val="accent1">
                    <a:lumMod val="75000"/>
                  </a:schemeClr>
                </a:solidFill>
                <a:latin typeface="+mn-lt"/>
              </a:rPr>
              <a:t>Requirements:</a:t>
            </a:r>
          </a:p>
          <a:p>
            <a:pPr marL="0" indent="0" algn="just" eaLnBrk="1" fontAlgn="auto" hangingPunct="1">
              <a:buClr>
                <a:schemeClr val="dk2"/>
              </a:buClr>
              <a:buSzPts val="1800"/>
              <a:buNone/>
              <a:defRPr/>
            </a:pPr>
            <a:r>
              <a:rPr lang="en-IN" dirty="0">
                <a:latin typeface="+mn-lt"/>
                <a:cs typeface="Times New Roman" panose="02020603050405020304" pitchFamily="18" charset="0"/>
              </a:rPr>
              <a:t>Note 6 A (VI) (ii) of General Instructions for preparation of Balance Sheet given under Part I, Division II – Ind AS Schedule III to the Companies Act, 2013</a:t>
            </a:r>
            <a:endParaRPr lang="en-IN" altLang="en-US" dirty="0">
              <a:latin typeface="+mn-lt"/>
              <a:cs typeface="Times New Roman" panose="02020603050405020304" pitchFamily="18" charset="0"/>
            </a:endParaRPr>
          </a:p>
          <a:p>
            <a:pPr marL="0" indent="0" algn="just" eaLnBrk="1" fontAlgn="auto" hangingPunct="1">
              <a:buClr>
                <a:schemeClr val="dk2"/>
              </a:buClr>
              <a:buSzPts val="1800"/>
              <a:buNone/>
              <a:defRPr/>
            </a:pPr>
            <a:r>
              <a:rPr lang="en-GB" b="1" i="1" u="sng" dirty="0">
                <a:solidFill>
                  <a:schemeClr val="accent1">
                    <a:lumMod val="75000"/>
                  </a:schemeClr>
                </a:solidFill>
                <a:latin typeface="+mn-lt"/>
                <a:sym typeface="Palatino Linotype" panose="02040502050505030304"/>
              </a:rPr>
              <a:t>Observations:</a:t>
            </a:r>
          </a:p>
          <a:p>
            <a:pPr marL="0" indent="0" algn="just" eaLnBrk="1" fontAlgn="auto" hangingPunct="1">
              <a:buClr>
                <a:schemeClr val="dk2"/>
              </a:buClr>
              <a:buSzPts val="1800"/>
              <a:buNone/>
              <a:defRPr/>
            </a:pPr>
            <a:r>
              <a:rPr lang="en-IN" dirty="0">
                <a:latin typeface="+mn-lt"/>
                <a:cs typeface="Times New Roman" panose="02020603050405020304" pitchFamily="18" charset="0"/>
              </a:rPr>
              <a:t>The </a:t>
            </a:r>
            <a:r>
              <a:rPr lang="en-IN" dirty="0">
                <a:latin typeface="+mn-lt"/>
                <a:ea typeface="Times New Roman" panose="02020603050405020304" pitchFamily="18" charset="0"/>
                <a:cs typeface="Times New Roman" panose="02020603050405020304" pitchFamily="18" charset="0"/>
              </a:rPr>
              <a:t>aggregate amount of unquoted investment as well as impairment in value of investment should be disclosed. </a:t>
            </a:r>
          </a:p>
          <a:p>
            <a:pPr algn="just" eaLnBrk="1" fontAlgn="auto" hangingPunct="1">
              <a:buClr>
                <a:srgbClr val="00B0F0"/>
              </a:buClr>
              <a:buFont typeface="Calibri" panose="020F0502020204030204" pitchFamily="34" charset="0"/>
              <a:buNone/>
              <a:tabLst>
                <a:tab pos="122555" algn="l"/>
              </a:tabLst>
              <a:defRPr/>
            </a:pPr>
            <a:endParaRPr lang="en-US" dirty="0">
              <a:ea typeface="PT Sans Narrow" panose="020B0506020203020204"/>
              <a:cs typeface="PT Sans Narrow" panose="020B0506020203020204"/>
              <a:sym typeface="Open Sans" panose="020B0606030504020204"/>
            </a:endParaRPr>
          </a:p>
          <a:p>
            <a:pPr algn="just" eaLnBrk="1" fontAlgn="auto" hangingPunct="1">
              <a:buClr>
                <a:srgbClr val="00B0F0"/>
              </a:buClr>
              <a:tabLst>
                <a:tab pos="122555" algn="l"/>
              </a:tabLst>
              <a:defRPr/>
            </a:pPr>
            <a:endParaRPr lang="en-IN" b="1" dirty="0">
              <a:latin typeface="+mn-lt"/>
              <a:ea typeface="PT Sans Narrow" panose="020B0506020203020204"/>
              <a:cs typeface="PT Sans Narrow" panose="020B0506020203020204"/>
              <a:sym typeface="PT Sans Narrow" panose="020B0506020203020204"/>
            </a:endParaRPr>
          </a:p>
          <a:p>
            <a:pPr marL="499745" indent="-381000" eaLnBrk="1" fontAlgn="auto" hangingPunct="1">
              <a:buClr>
                <a:srgbClr val="1A966D"/>
              </a:buClr>
              <a:buFont typeface="Wingdings" panose="05000000000000000000" pitchFamily="2" charset="2"/>
              <a:buChar char="§"/>
              <a:defRPr/>
            </a:pPr>
            <a:endParaRPr lang="en-IN" dirty="0">
              <a:latin typeface="+mn-lt"/>
              <a:ea typeface="PT Sans Narrow" panose="020B0506020203020204"/>
              <a:cs typeface="PT Sans Narrow" panose="020B0506020203020204"/>
              <a:sym typeface="PT Sans Narrow" panose="020B0506020203020204"/>
            </a:endParaRPr>
          </a:p>
          <a:p>
            <a:pPr marL="118745" eaLnBrk="1" fontAlgn="auto" hangingPunct="1">
              <a:buClr>
                <a:srgbClr val="1A966D"/>
              </a:buClr>
              <a:defRPr/>
            </a:pPr>
            <a:endParaRPr lang="en-GB" dirty="0">
              <a:latin typeface="+mn-lt"/>
              <a:ea typeface="PT Sans Narrow" panose="020B0506020203020204"/>
              <a:cs typeface="PT Sans Narrow" panose="020B0506020203020204"/>
              <a:sym typeface="PT Sans Narrow" panose="020B0506020203020204"/>
            </a:endParaRPr>
          </a:p>
          <a:p>
            <a:pPr eaLnBrk="1" fontAlgn="auto" hangingPunct="1">
              <a:defRPr/>
            </a:pPr>
            <a:endParaRPr lang="en-IN" dirty="0">
              <a:latin typeface="+mn-lt"/>
              <a:ea typeface="PT Sans Narrow" panose="020B0506020203020204"/>
              <a:cs typeface="PT Sans Narrow" panose="020B0506020203020204"/>
              <a:sym typeface="PT Sans Narrow" panose="020B0506020203020204"/>
            </a:endParaRPr>
          </a:p>
          <a:p>
            <a:pPr marL="0" indent="0" eaLnBrk="1" fontAlgn="auto" hangingPunct="1">
              <a:buFont typeface="Calibri" panose="020F0502020204030204" pitchFamily="34" charset="0"/>
              <a:buNone/>
              <a:defRPr/>
            </a:pPr>
            <a:endParaRPr lang="en-US" dirty="0">
              <a:latin typeface="+mn-lt"/>
            </a:endParaRPr>
          </a:p>
        </p:txBody>
      </p:sp>
      <p:sp>
        <p:nvSpPr>
          <p:cNvPr id="3" name="TextBox 2">
            <a:extLst>
              <a:ext uri="{FF2B5EF4-FFF2-40B4-BE49-F238E27FC236}">
                <a16:creationId xmlns:a16="http://schemas.microsoft.com/office/drawing/2014/main" id="{38E06CFF-44CD-97B8-3774-D99304CFB9F7}"/>
              </a:ext>
            </a:extLst>
          </p:cNvPr>
          <p:cNvSpPr txBox="1"/>
          <p:nvPr/>
        </p:nvSpPr>
        <p:spPr>
          <a:xfrm>
            <a:off x="164122" y="6494585"/>
            <a:ext cx="5578310" cy="523220"/>
          </a:xfrm>
          <a:prstGeom prst="rect">
            <a:avLst/>
          </a:prstGeom>
          <a:noFill/>
        </p:spPr>
        <p:txBody>
          <a:bodyPr wrap="square" rtlCol="0">
            <a:spAutoFit/>
          </a:bodyPr>
          <a:lstStyle/>
          <a:p>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Non-Compliance related to Schedule III to The Companies Act, 2013</a:t>
            </a:r>
          </a:p>
          <a:p>
            <a:endPar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032883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CF3C7E-AE67-BF78-36DE-050B0F62C9DD}"/>
            </a:ext>
          </a:extLst>
        </p:cNvPr>
        <p:cNvGrpSpPr/>
        <p:nvPr/>
      </p:nvGrpSpPr>
      <p:grpSpPr>
        <a:xfrm>
          <a:off x="0" y="0"/>
          <a:ext cx="0" cy="0"/>
          <a:chOff x="0" y="0"/>
          <a:chExt cx="0" cy="0"/>
        </a:xfrm>
      </p:grpSpPr>
      <p:sp>
        <p:nvSpPr>
          <p:cNvPr id="45058" name="Title 1">
            <a:extLst>
              <a:ext uri="{FF2B5EF4-FFF2-40B4-BE49-F238E27FC236}">
                <a16:creationId xmlns:a16="http://schemas.microsoft.com/office/drawing/2014/main" id="{CE1E083C-9670-C972-90C3-524A1FF6E530}"/>
              </a:ext>
            </a:extLst>
          </p:cNvPr>
          <p:cNvSpPr>
            <a:spLocks noGrp="1"/>
          </p:cNvSpPr>
          <p:nvPr>
            <p:ph type="title"/>
          </p:nvPr>
        </p:nvSpPr>
        <p:spPr>
          <a:xfrm>
            <a:off x="842963" y="77788"/>
            <a:ext cx="8967787" cy="531812"/>
          </a:xfrm>
        </p:spPr>
        <p:txBody>
          <a:bodyPr/>
          <a:lstStyle/>
          <a:p>
            <a:pPr eaLnBrk="1" hangingPunct="1"/>
            <a:r>
              <a:rPr lang="en-IN" altLang="en-US" dirty="0"/>
              <a:t>Disclosures regarding Loans </a:t>
            </a:r>
          </a:p>
        </p:txBody>
      </p:sp>
      <p:sp>
        <p:nvSpPr>
          <p:cNvPr id="8" name="Text Placeholder 2">
            <a:extLst>
              <a:ext uri="{FF2B5EF4-FFF2-40B4-BE49-F238E27FC236}">
                <a16:creationId xmlns:a16="http://schemas.microsoft.com/office/drawing/2014/main" id="{D4AF9942-F547-99EE-A132-A987D0E5522A}"/>
              </a:ext>
            </a:extLst>
          </p:cNvPr>
          <p:cNvSpPr>
            <a:spLocks noGrp="1"/>
          </p:cNvSpPr>
          <p:nvPr>
            <p:ph idx="1"/>
          </p:nvPr>
        </p:nvSpPr>
        <p:spPr>
          <a:xfrm>
            <a:off x="355600" y="990600"/>
            <a:ext cx="11434763" cy="5963092"/>
          </a:xfrm>
        </p:spPr>
        <p:txBody>
          <a:bodyPr rtlCol="0">
            <a:noAutofit/>
          </a:bodyPr>
          <a:lstStyle/>
          <a:p>
            <a:pPr marL="0" indent="0" algn="just" eaLnBrk="1" fontAlgn="auto" hangingPunct="1">
              <a:buClr>
                <a:schemeClr val="dk2"/>
              </a:buClr>
              <a:buSzPts val="1800"/>
              <a:buNone/>
              <a:defRPr/>
            </a:pPr>
            <a:r>
              <a:rPr lang="en-GB" b="1" i="1" u="sng" dirty="0">
                <a:solidFill>
                  <a:schemeClr val="accent1">
                    <a:lumMod val="75000"/>
                  </a:schemeClr>
                </a:solidFill>
                <a:latin typeface="+mn-lt"/>
                <a:sym typeface="Palatino Linotype" panose="02040502050505030304"/>
              </a:rPr>
              <a:t>Case: </a:t>
            </a:r>
          </a:p>
          <a:p>
            <a:pPr marL="0" indent="0" algn="just" eaLnBrk="1" fontAlgn="auto" hangingPunct="1">
              <a:buClr>
                <a:schemeClr val="dk2"/>
              </a:buClr>
              <a:buSzPts val="1800"/>
              <a:buNone/>
              <a:defRPr/>
            </a:pPr>
            <a:r>
              <a:rPr lang="en-IN" dirty="0">
                <a:latin typeface="+mn-lt"/>
                <a:cs typeface="Times New Roman" panose="02020603050405020304" pitchFamily="18" charset="0"/>
              </a:rPr>
              <a:t>Under the Note on Loans as given in the financial statements of the company, the line items appeared as follows:-</a:t>
            </a:r>
          </a:p>
          <a:p>
            <a:pPr marL="0" indent="0" eaLnBrk="1" fontAlgn="auto" hangingPunct="1">
              <a:buFont typeface="Calibri" panose="020F0502020204030204" pitchFamily="34" charset="0"/>
              <a:buNone/>
              <a:defRPr/>
            </a:pPr>
            <a:r>
              <a:rPr lang="en-IN" dirty="0">
                <a:latin typeface="+mn-lt"/>
                <a:cs typeface="Times New Roman" panose="02020603050405020304" pitchFamily="18" charset="0"/>
              </a:rPr>
              <a:t>	a. Loans &amp; Advances To Related Parties</a:t>
            </a:r>
          </a:p>
          <a:p>
            <a:pPr marL="0" indent="0" eaLnBrk="1" fontAlgn="auto" hangingPunct="1">
              <a:buFont typeface="Calibri" panose="020F0502020204030204" pitchFamily="34" charset="0"/>
              <a:buNone/>
              <a:defRPr/>
            </a:pPr>
            <a:r>
              <a:rPr lang="en-IN" dirty="0">
                <a:latin typeface="+mn-lt"/>
                <a:cs typeface="Times New Roman" panose="02020603050405020304" pitchFamily="18" charset="0"/>
              </a:rPr>
              <a:t>	b. Loans And Advance To Employees</a:t>
            </a:r>
          </a:p>
          <a:p>
            <a:pPr marL="0" indent="0" eaLnBrk="1" fontAlgn="auto" hangingPunct="1">
              <a:buFont typeface="Calibri" panose="020F0502020204030204" pitchFamily="34" charset="0"/>
              <a:buNone/>
              <a:defRPr/>
            </a:pPr>
            <a:r>
              <a:rPr lang="en-IN" dirty="0">
                <a:latin typeface="+mn-lt"/>
                <a:cs typeface="Times New Roman" panose="02020603050405020304" pitchFamily="18" charset="0"/>
              </a:rPr>
              <a:t>	c. Forward income Receivables</a:t>
            </a:r>
          </a:p>
          <a:p>
            <a:pPr marL="0" indent="0" eaLnBrk="1" fontAlgn="auto" hangingPunct="1">
              <a:buFont typeface="Calibri" panose="020F0502020204030204" pitchFamily="34" charset="0"/>
              <a:buNone/>
              <a:defRPr/>
            </a:pPr>
            <a:r>
              <a:rPr lang="en-IN" dirty="0">
                <a:latin typeface="+mn-lt"/>
                <a:cs typeface="Times New Roman" panose="02020603050405020304" pitchFamily="18" charset="0"/>
              </a:rPr>
              <a:t>	d. Other Advances (constituting significant amount)</a:t>
            </a:r>
          </a:p>
          <a:p>
            <a:pPr marL="0" indent="0" eaLnBrk="1" fontAlgn="auto" hangingPunct="1">
              <a:buFont typeface="Calibri" panose="020F0502020204030204" pitchFamily="34" charset="0"/>
              <a:buNone/>
              <a:defRPr/>
            </a:pPr>
            <a:r>
              <a:rPr lang="en-IN" dirty="0">
                <a:latin typeface="+mn-lt"/>
                <a:cs typeface="Times New Roman" panose="02020603050405020304" pitchFamily="18" charset="0"/>
              </a:rPr>
              <a:t>	e. Interest Accrued on FDR</a:t>
            </a:r>
          </a:p>
          <a:p>
            <a:pPr marL="0" indent="0" algn="just" eaLnBrk="1" fontAlgn="auto" hangingPunct="1">
              <a:buClr>
                <a:schemeClr val="dk2"/>
              </a:buClr>
              <a:buSzPts val="1800"/>
              <a:buNone/>
              <a:defRPr/>
            </a:pPr>
            <a:r>
              <a:rPr lang="en-IN" b="1" i="1" u="sng" dirty="0">
                <a:solidFill>
                  <a:schemeClr val="accent1">
                    <a:lumMod val="75000"/>
                  </a:schemeClr>
                </a:solidFill>
                <a:latin typeface="+mn-lt"/>
              </a:rPr>
              <a:t>Requirements:</a:t>
            </a:r>
          </a:p>
          <a:p>
            <a:pPr marL="0" indent="0" algn="just" eaLnBrk="1" fontAlgn="auto" hangingPunct="1">
              <a:buClr>
                <a:schemeClr val="dk2"/>
              </a:buClr>
              <a:buSzPts val="1800"/>
              <a:buNone/>
              <a:defRPr/>
            </a:pPr>
            <a:r>
              <a:rPr lang="en-IN" dirty="0">
                <a:latin typeface="+mn-lt"/>
                <a:cs typeface="Times New Roman" panose="02020603050405020304" pitchFamily="18" charset="0"/>
              </a:rPr>
              <a:t>Note 6A VIII (ii) of General Instructions for preparation of Balance Sheet given under Part I, Division II – Ind AS Schedule III to the Companies Act, 2013</a:t>
            </a:r>
          </a:p>
          <a:p>
            <a:pPr marL="0" indent="0" algn="just" eaLnBrk="1" fontAlgn="auto" hangingPunct="1">
              <a:buClr>
                <a:schemeClr val="dk2"/>
              </a:buClr>
              <a:buSzPts val="1800"/>
              <a:buNone/>
              <a:defRPr/>
            </a:pPr>
            <a:r>
              <a:rPr lang="en-GB" b="1" i="1" u="sng" dirty="0">
                <a:solidFill>
                  <a:schemeClr val="accent1">
                    <a:lumMod val="75000"/>
                  </a:schemeClr>
                </a:solidFill>
                <a:latin typeface="+mn-lt"/>
                <a:sym typeface="Palatino Linotype" panose="02040502050505030304"/>
              </a:rPr>
              <a:t>Observations:</a:t>
            </a:r>
          </a:p>
          <a:p>
            <a:pPr marL="0" indent="0" algn="just" eaLnBrk="1" fontAlgn="auto" hangingPunct="1">
              <a:buClr>
                <a:schemeClr val="dk2"/>
              </a:buClr>
              <a:buSzPts val="1800"/>
              <a:buNone/>
              <a:defRPr/>
            </a:pPr>
            <a:r>
              <a:rPr lang="en-IN" dirty="0">
                <a:latin typeface="+mn-lt"/>
                <a:cs typeface="Times New Roman" panose="02020603050405020304" pitchFamily="18" charset="0"/>
              </a:rPr>
              <a:t>The </a:t>
            </a:r>
            <a:r>
              <a:rPr lang="en-IN" dirty="0">
                <a:latin typeface="+mn-lt"/>
                <a:ea typeface="Times New Roman" panose="02020603050405020304" pitchFamily="18" charset="0"/>
                <a:cs typeface="Times New Roman" panose="02020603050405020304" pitchFamily="18" charset="0"/>
              </a:rPr>
              <a:t>nature of loans has not been disclosed whether these are secured/ unsecured and considered good/ doubtful. Further, nature of other advances has not been specified. </a:t>
            </a:r>
          </a:p>
          <a:p>
            <a:pPr algn="just" eaLnBrk="1" fontAlgn="auto" hangingPunct="1">
              <a:buClr>
                <a:srgbClr val="00B0F0"/>
              </a:buClr>
              <a:tabLst>
                <a:tab pos="122555" algn="l"/>
              </a:tabLst>
              <a:defRPr/>
            </a:pPr>
            <a:endParaRPr lang="en-IN" b="1" dirty="0">
              <a:latin typeface="+mn-lt"/>
              <a:ea typeface="PT Sans Narrow" panose="020B0506020203020204"/>
              <a:cs typeface="PT Sans Narrow" panose="020B0506020203020204"/>
              <a:sym typeface="PT Sans Narrow" panose="020B0506020203020204"/>
            </a:endParaRPr>
          </a:p>
          <a:p>
            <a:pPr marL="499745" indent="-381000" eaLnBrk="1" fontAlgn="auto" hangingPunct="1">
              <a:buClr>
                <a:srgbClr val="1A966D"/>
              </a:buClr>
              <a:buFont typeface="Wingdings" panose="05000000000000000000" pitchFamily="2" charset="2"/>
              <a:buChar char="§"/>
              <a:defRPr/>
            </a:pPr>
            <a:endParaRPr lang="en-IN" dirty="0">
              <a:latin typeface="+mn-lt"/>
              <a:ea typeface="PT Sans Narrow" panose="020B0506020203020204"/>
              <a:cs typeface="PT Sans Narrow" panose="020B0506020203020204"/>
              <a:sym typeface="PT Sans Narrow" panose="020B0506020203020204"/>
            </a:endParaRPr>
          </a:p>
          <a:p>
            <a:pPr marL="118745" eaLnBrk="1" fontAlgn="auto" hangingPunct="1">
              <a:buClr>
                <a:srgbClr val="1A966D"/>
              </a:buClr>
              <a:defRPr/>
            </a:pPr>
            <a:endParaRPr lang="en-GB" dirty="0">
              <a:latin typeface="+mn-lt"/>
              <a:ea typeface="PT Sans Narrow" panose="020B0506020203020204"/>
              <a:cs typeface="PT Sans Narrow" panose="020B0506020203020204"/>
              <a:sym typeface="PT Sans Narrow" panose="020B0506020203020204"/>
            </a:endParaRPr>
          </a:p>
          <a:p>
            <a:pPr eaLnBrk="1" fontAlgn="auto" hangingPunct="1">
              <a:defRPr/>
            </a:pPr>
            <a:endParaRPr lang="en-IN" dirty="0">
              <a:latin typeface="+mn-lt"/>
              <a:ea typeface="PT Sans Narrow" panose="020B0506020203020204"/>
              <a:cs typeface="PT Sans Narrow" panose="020B0506020203020204"/>
              <a:sym typeface="PT Sans Narrow" panose="020B0506020203020204"/>
            </a:endParaRPr>
          </a:p>
          <a:p>
            <a:pPr marL="0" indent="0" eaLnBrk="1" fontAlgn="auto" hangingPunct="1">
              <a:buFont typeface="Calibri" panose="020F0502020204030204" pitchFamily="34" charset="0"/>
              <a:buNone/>
              <a:defRPr/>
            </a:pPr>
            <a:endParaRPr lang="en-US" dirty="0">
              <a:latin typeface="+mn-lt"/>
            </a:endParaRPr>
          </a:p>
        </p:txBody>
      </p:sp>
      <p:sp>
        <p:nvSpPr>
          <p:cNvPr id="3" name="TextBox 2">
            <a:extLst>
              <a:ext uri="{FF2B5EF4-FFF2-40B4-BE49-F238E27FC236}">
                <a16:creationId xmlns:a16="http://schemas.microsoft.com/office/drawing/2014/main" id="{996B0281-D03E-4EE2-9957-F87ABD1EAE74}"/>
              </a:ext>
            </a:extLst>
          </p:cNvPr>
          <p:cNvSpPr txBox="1"/>
          <p:nvPr/>
        </p:nvSpPr>
        <p:spPr>
          <a:xfrm>
            <a:off x="164122" y="6494585"/>
            <a:ext cx="5578310" cy="523220"/>
          </a:xfrm>
          <a:prstGeom prst="rect">
            <a:avLst/>
          </a:prstGeom>
          <a:noFill/>
        </p:spPr>
        <p:txBody>
          <a:bodyPr wrap="square" rtlCol="0">
            <a:spAutoFit/>
          </a:bodyPr>
          <a:lstStyle/>
          <a:p>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Non-Compliance related to Schedule III to The Companies Act, 2013</a:t>
            </a:r>
          </a:p>
          <a:p>
            <a:endPar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93522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0F1DCA-C8FF-A059-A5B7-F6ACF5EED86B}"/>
            </a:ext>
          </a:extLst>
        </p:cNvPr>
        <p:cNvGrpSpPr/>
        <p:nvPr/>
      </p:nvGrpSpPr>
      <p:grpSpPr>
        <a:xfrm>
          <a:off x="0" y="0"/>
          <a:ext cx="0" cy="0"/>
          <a:chOff x="0" y="0"/>
          <a:chExt cx="0" cy="0"/>
        </a:xfrm>
      </p:grpSpPr>
      <p:sp>
        <p:nvSpPr>
          <p:cNvPr id="45058" name="Title 1">
            <a:extLst>
              <a:ext uri="{FF2B5EF4-FFF2-40B4-BE49-F238E27FC236}">
                <a16:creationId xmlns:a16="http://schemas.microsoft.com/office/drawing/2014/main" id="{8E220B7C-2343-1800-7F6F-4FF38346D795}"/>
              </a:ext>
            </a:extLst>
          </p:cNvPr>
          <p:cNvSpPr>
            <a:spLocks noGrp="1"/>
          </p:cNvSpPr>
          <p:nvPr>
            <p:ph type="title"/>
          </p:nvPr>
        </p:nvSpPr>
        <p:spPr>
          <a:xfrm>
            <a:off x="842963" y="77788"/>
            <a:ext cx="8967787" cy="531812"/>
          </a:xfrm>
        </p:spPr>
        <p:txBody>
          <a:bodyPr/>
          <a:lstStyle/>
          <a:p>
            <a:pPr eaLnBrk="1" hangingPunct="1"/>
            <a:r>
              <a:rPr lang="en-IN" altLang="en-US" dirty="0"/>
              <a:t>Disclosures regarding CSR activities</a:t>
            </a:r>
          </a:p>
        </p:txBody>
      </p:sp>
      <p:sp>
        <p:nvSpPr>
          <p:cNvPr id="8" name="Text Placeholder 2">
            <a:extLst>
              <a:ext uri="{FF2B5EF4-FFF2-40B4-BE49-F238E27FC236}">
                <a16:creationId xmlns:a16="http://schemas.microsoft.com/office/drawing/2014/main" id="{64BFAC25-C58A-6878-47D4-3A36B427913D}"/>
              </a:ext>
            </a:extLst>
          </p:cNvPr>
          <p:cNvSpPr>
            <a:spLocks noGrp="1"/>
          </p:cNvSpPr>
          <p:nvPr>
            <p:ph idx="1"/>
          </p:nvPr>
        </p:nvSpPr>
        <p:spPr>
          <a:xfrm>
            <a:off x="355600" y="990600"/>
            <a:ext cx="11434763" cy="5963092"/>
          </a:xfrm>
        </p:spPr>
        <p:txBody>
          <a:bodyPr rtlCol="0">
            <a:noAutofit/>
          </a:bodyPr>
          <a:lstStyle/>
          <a:p>
            <a:pPr marL="0" indent="0" algn="just" eaLnBrk="1" fontAlgn="auto" hangingPunct="1">
              <a:buClr>
                <a:schemeClr val="dk2"/>
              </a:buClr>
              <a:buSzPts val="1800"/>
              <a:buNone/>
              <a:defRPr/>
            </a:pPr>
            <a:r>
              <a:rPr lang="en-GB" b="1" i="1" u="sng" dirty="0">
                <a:solidFill>
                  <a:schemeClr val="accent1">
                    <a:lumMod val="75000"/>
                  </a:schemeClr>
                </a:solidFill>
                <a:latin typeface="+mn-lt"/>
                <a:sym typeface="Palatino Linotype" panose="02040502050505030304"/>
              </a:rPr>
              <a:t>Case: </a:t>
            </a:r>
          </a:p>
          <a:p>
            <a:pPr marL="0" indent="0" algn="just" eaLnBrk="1" fontAlgn="auto" hangingPunct="1">
              <a:buClr>
                <a:schemeClr val="dk2"/>
              </a:buClr>
              <a:buSzPts val="1800"/>
              <a:buNone/>
              <a:defRPr/>
            </a:pPr>
            <a:r>
              <a:rPr lang="en-IN" dirty="0">
                <a:latin typeface="+mn-lt"/>
                <a:cs typeface="Times New Roman" panose="02020603050405020304" pitchFamily="18" charset="0"/>
              </a:rPr>
              <a:t>No </a:t>
            </a:r>
            <a:r>
              <a:rPr lang="en-IN" dirty="0">
                <a:latin typeface="+mn-lt"/>
                <a:ea typeface="Times New Roman" panose="02020603050405020304" pitchFamily="18" charset="0"/>
                <a:cs typeface="Times New Roman" panose="02020603050405020304" pitchFamily="18" charset="0"/>
              </a:rPr>
              <a:t>disclosure has been made regarding CSR activities.</a:t>
            </a:r>
          </a:p>
          <a:p>
            <a:pPr marL="0" indent="0" algn="just" eaLnBrk="1" fontAlgn="auto" hangingPunct="1">
              <a:buClr>
                <a:schemeClr val="dk2"/>
              </a:buClr>
              <a:buSzPts val="1800"/>
              <a:buNone/>
              <a:defRPr/>
            </a:pPr>
            <a:r>
              <a:rPr lang="en-IN" b="1" i="1" u="sng" dirty="0">
                <a:solidFill>
                  <a:schemeClr val="accent1">
                    <a:lumMod val="75000"/>
                  </a:schemeClr>
                </a:solidFill>
                <a:latin typeface="+mn-lt"/>
              </a:rPr>
              <a:t>Requirements:</a:t>
            </a:r>
          </a:p>
          <a:p>
            <a:pPr marL="0" indent="0" algn="just" eaLnBrk="1" fontAlgn="auto" hangingPunct="1">
              <a:buClr>
                <a:schemeClr val="dk2"/>
              </a:buClr>
              <a:buSzPts val="1800"/>
              <a:buNone/>
              <a:defRPr/>
            </a:pPr>
            <a:r>
              <a:rPr lang="en-IN" dirty="0">
                <a:latin typeface="+mn-lt"/>
                <a:cs typeface="Times New Roman" panose="02020603050405020304" pitchFamily="18" charset="0"/>
              </a:rPr>
              <a:t>Note 7 (j) of General Instructions for preparation of Statement of Profit &amp; Loss given under Part II, Division II – Ind AS Schedule III to the Companies Act, 2013 read with Paragraph 11.5 of Guidance Note of Division II – Ind AS Schedule III to the Companies Act, 2013</a:t>
            </a:r>
          </a:p>
          <a:p>
            <a:pPr marL="0" indent="0" algn="just" eaLnBrk="1" fontAlgn="auto" hangingPunct="1">
              <a:buClr>
                <a:schemeClr val="dk2"/>
              </a:buClr>
              <a:buSzPts val="1800"/>
              <a:buNone/>
              <a:defRPr/>
            </a:pPr>
            <a:r>
              <a:rPr lang="en-GB" b="1" i="1" u="sng" dirty="0">
                <a:solidFill>
                  <a:schemeClr val="accent1">
                    <a:lumMod val="75000"/>
                  </a:schemeClr>
                </a:solidFill>
                <a:latin typeface="+mn-lt"/>
                <a:sym typeface="Palatino Linotype" panose="02040502050505030304"/>
              </a:rPr>
              <a:t>Observations:</a:t>
            </a:r>
          </a:p>
          <a:p>
            <a:pPr marL="0" indent="0" algn="just" eaLnBrk="1" fontAlgn="auto" hangingPunct="1">
              <a:buClr>
                <a:schemeClr val="dk2"/>
              </a:buClr>
              <a:buSzPts val="1800"/>
              <a:buNone/>
              <a:defRPr/>
            </a:pPr>
            <a:r>
              <a:rPr lang="en-IN" dirty="0">
                <a:latin typeface="+mn-lt"/>
                <a:cs typeface="Times New Roman" panose="02020603050405020304" pitchFamily="18" charset="0"/>
              </a:rPr>
              <a:t>Neither t</a:t>
            </a:r>
            <a:r>
              <a:rPr lang="en-IN" dirty="0">
                <a:latin typeface="+mn-lt"/>
                <a:ea typeface="Times New Roman" panose="02020603050405020304" pitchFamily="18" charset="0"/>
                <a:cs typeface="Times New Roman" panose="02020603050405020304" pitchFamily="18" charset="0"/>
              </a:rPr>
              <a:t>he amount spent on CSR activities, nor the other required details have been disclosed in the notes to the accounts. </a:t>
            </a:r>
          </a:p>
          <a:p>
            <a:pPr algn="just" eaLnBrk="1" fontAlgn="auto" hangingPunct="1">
              <a:buClr>
                <a:srgbClr val="00B0F0"/>
              </a:buClr>
              <a:tabLst>
                <a:tab pos="122555" algn="l"/>
              </a:tabLst>
              <a:defRPr/>
            </a:pPr>
            <a:endParaRPr lang="en-IN" b="1" dirty="0">
              <a:latin typeface="+mn-lt"/>
              <a:ea typeface="PT Sans Narrow" panose="020B0506020203020204"/>
              <a:cs typeface="PT Sans Narrow" panose="020B0506020203020204"/>
              <a:sym typeface="PT Sans Narrow" panose="020B0506020203020204"/>
            </a:endParaRPr>
          </a:p>
          <a:p>
            <a:pPr marL="499745" indent="-381000" eaLnBrk="1" fontAlgn="auto" hangingPunct="1">
              <a:buClr>
                <a:srgbClr val="1A966D"/>
              </a:buClr>
              <a:buFont typeface="Wingdings" panose="05000000000000000000" pitchFamily="2" charset="2"/>
              <a:buChar char="§"/>
              <a:defRPr/>
            </a:pPr>
            <a:endParaRPr lang="en-IN" dirty="0">
              <a:latin typeface="+mn-lt"/>
              <a:ea typeface="PT Sans Narrow" panose="020B0506020203020204"/>
              <a:cs typeface="PT Sans Narrow" panose="020B0506020203020204"/>
              <a:sym typeface="PT Sans Narrow" panose="020B0506020203020204"/>
            </a:endParaRPr>
          </a:p>
          <a:p>
            <a:pPr marL="118745" eaLnBrk="1" fontAlgn="auto" hangingPunct="1">
              <a:buClr>
                <a:srgbClr val="1A966D"/>
              </a:buClr>
              <a:defRPr/>
            </a:pPr>
            <a:endParaRPr lang="en-GB" dirty="0">
              <a:latin typeface="+mn-lt"/>
              <a:ea typeface="PT Sans Narrow" panose="020B0506020203020204"/>
              <a:cs typeface="PT Sans Narrow" panose="020B0506020203020204"/>
              <a:sym typeface="PT Sans Narrow" panose="020B0506020203020204"/>
            </a:endParaRPr>
          </a:p>
          <a:p>
            <a:pPr eaLnBrk="1" fontAlgn="auto" hangingPunct="1">
              <a:defRPr/>
            </a:pPr>
            <a:endParaRPr lang="en-IN" dirty="0">
              <a:latin typeface="+mn-lt"/>
              <a:ea typeface="PT Sans Narrow" panose="020B0506020203020204"/>
              <a:cs typeface="PT Sans Narrow" panose="020B0506020203020204"/>
              <a:sym typeface="PT Sans Narrow" panose="020B0506020203020204"/>
            </a:endParaRPr>
          </a:p>
          <a:p>
            <a:pPr marL="0" indent="0" eaLnBrk="1" fontAlgn="auto" hangingPunct="1">
              <a:buFont typeface="Calibri" panose="020F0502020204030204" pitchFamily="34" charset="0"/>
              <a:buNone/>
              <a:defRPr/>
            </a:pPr>
            <a:endParaRPr lang="en-US" dirty="0">
              <a:latin typeface="+mn-lt"/>
            </a:endParaRPr>
          </a:p>
        </p:txBody>
      </p:sp>
      <p:sp>
        <p:nvSpPr>
          <p:cNvPr id="3" name="TextBox 2">
            <a:extLst>
              <a:ext uri="{FF2B5EF4-FFF2-40B4-BE49-F238E27FC236}">
                <a16:creationId xmlns:a16="http://schemas.microsoft.com/office/drawing/2014/main" id="{AF420D80-10AB-9555-0A59-CFE0A017DB2E}"/>
              </a:ext>
            </a:extLst>
          </p:cNvPr>
          <p:cNvSpPr txBox="1"/>
          <p:nvPr/>
        </p:nvSpPr>
        <p:spPr>
          <a:xfrm>
            <a:off x="164122" y="6494585"/>
            <a:ext cx="5578310" cy="523220"/>
          </a:xfrm>
          <a:prstGeom prst="rect">
            <a:avLst/>
          </a:prstGeom>
          <a:noFill/>
        </p:spPr>
        <p:txBody>
          <a:bodyPr wrap="square" rtlCol="0">
            <a:spAutoFit/>
          </a:bodyPr>
          <a:lstStyle/>
          <a:p>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Non-Compliance related to Schedule III to The Companies Act, 2013</a:t>
            </a:r>
          </a:p>
          <a:p>
            <a:endPar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587544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31000">
              <a:srgbClr val="AF87A7"/>
            </a:gs>
            <a:gs pos="78000">
              <a:srgbClr val="9C6C93"/>
            </a:gs>
            <a:gs pos="31000">
              <a:schemeClr val="accent1">
                <a:lumMod val="45000"/>
                <a:lumOff val="55000"/>
              </a:schemeClr>
            </a:gs>
            <a:gs pos="62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3C2C5118-2EF3-2A64-492A-251BE5F102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D41E97-9D74-6BE1-3441-80EACAC062AB}"/>
              </a:ext>
            </a:extLst>
          </p:cNvPr>
          <p:cNvSpPr>
            <a:spLocks noGrp="1"/>
          </p:cNvSpPr>
          <p:nvPr>
            <p:ph type="ctrTitle"/>
          </p:nvPr>
        </p:nvSpPr>
        <p:spPr>
          <a:xfrm>
            <a:off x="1190625" y="739965"/>
            <a:ext cx="9810750" cy="1950720"/>
          </a:xfrm>
        </p:spPr>
        <p:txBody>
          <a:bodyPr rtlCol="0">
            <a:noAutofit/>
          </a:bodyPr>
          <a:lstStyle/>
          <a:p>
            <a:pPr eaLnBrk="1" fontAlgn="auto" hangingPunct="1">
              <a:spcAft>
                <a:spcPts val="0"/>
              </a:spcAft>
              <a:defRPr/>
            </a:pPr>
            <a:r>
              <a:rPr lang="en-IN" sz="4400" dirty="0">
                <a:solidFill>
                  <a:schemeClr val="accent5">
                    <a:lumMod val="50000"/>
                  </a:schemeClr>
                </a:solidFill>
                <a:effectLst>
                  <a:outerShdw blurRad="38100" dist="38100" dir="2700000" algn="tl">
                    <a:srgbClr val="000000">
                      <a:alpha val="43137"/>
                    </a:srgbClr>
                  </a:outerShdw>
                </a:effectLst>
                <a:latin typeface="Calibri body"/>
                <a:ea typeface="Arial" panose="020B0604020202020204"/>
                <a:cs typeface="Times New Roman" panose="02020603050405020304" pitchFamily="18" charset="0"/>
                <a:sym typeface="Arial" panose="020B0604020202020204"/>
              </a:rPr>
              <a:t>Non-Compliances related to </a:t>
            </a:r>
            <a:br>
              <a:rPr lang="en-IN" sz="4400" dirty="0">
                <a:solidFill>
                  <a:schemeClr val="accent5">
                    <a:lumMod val="50000"/>
                  </a:schemeClr>
                </a:solidFill>
                <a:effectLst>
                  <a:outerShdw blurRad="38100" dist="38100" dir="2700000" algn="tl">
                    <a:srgbClr val="000000">
                      <a:alpha val="43137"/>
                    </a:srgbClr>
                  </a:outerShdw>
                </a:effectLst>
                <a:latin typeface="Calibri body"/>
                <a:ea typeface="Arial" panose="020B0604020202020204"/>
                <a:cs typeface="Times New Roman" panose="02020603050405020304" pitchFamily="18" charset="0"/>
                <a:sym typeface="Arial" panose="020B0604020202020204"/>
              </a:rPr>
            </a:br>
            <a:r>
              <a:rPr lang="en-IN" sz="4400" dirty="0">
                <a:solidFill>
                  <a:schemeClr val="accent5">
                    <a:lumMod val="50000"/>
                  </a:schemeClr>
                </a:solidFill>
                <a:effectLst>
                  <a:outerShdw blurRad="38100" dist="38100" dir="2700000" algn="tl">
                    <a:srgbClr val="000000">
                      <a:alpha val="43137"/>
                    </a:srgbClr>
                  </a:outerShdw>
                </a:effectLst>
                <a:latin typeface="Calibri body"/>
                <a:ea typeface="Arial" panose="020B0604020202020204"/>
                <a:cs typeface="Times New Roman" panose="02020603050405020304" pitchFamily="18" charset="0"/>
                <a:sym typeface="Arial" panose="020B0604020202020204"/>
              </a:rPr>
              <a:t>Division I of Schedule III (AS)</a:t>
            </a:r>
            <a:endParaRPr lang="en-US" sz="4400" dirty="0">
              <a:solidFill>
                <a:schemeClr val="accent5">
                  <a:lumMod val="50000"/>
                </a:schemeClr>
              </a:solidFill>
              <a:effectLst>
                <a:outerShdw blurRad="38100" dist="38100" dir="2700000" algn="tl">
                  <a:srgbClr val="000000">
                    <a:alpha val="43137"/>
                  </a:srgbClr>
                </a:outerShdw>
              </a:effectLst>
              <a:latin typeface="+mn-lt"/>
              <a:ea typeface="Arial" panose="020B0604020202020204"/>
              <a:cs typeface="Times New Roman" panose="02020603050405020304" pitchFamily="18" charset="0"/>
              <a:sym typeface="Arial" panose="020B0604020202020204"/>
            </a:endParaRPr>
          </a:p>
        </p:txBody>
      </p:sp>
      <p:pic>
        <p:nvPicPr>
          <p:cNvPr id="3" name="Picture 2">
            <a:extLst>
              <a:ext uri="{FF2B5EF4-FFF2-40B4-BE49-F238E27FC236}">
                <a16:creationId xmlns:a16="http://schemas.microsoft.com/office/drawing/2014/main" id="{E3DD8B2E-AA52-6F0B-FFC8-5047E547362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061585" y="3113215"/>
            <a:ext cx="1784350" cy="179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7A5C2331-BCA3-3CDA-FCC6-DEE0CB681ABC}"/>
              </a:ext>
            </a:extLst>
          </p:cNvPr>
          <p:cNvSpPr txBox="1"/>
          <p:nvPr/>
        </p:nvSpPr>
        <p:spPr>
          <a:xfrm>
            <a:off x="2905760" y="5461169"/>
            <a:ext cx="6096000" cy="424732"/>
          </a:xfrm>
          <a:prstGeom prst="rect">
            <a:avLst/>
          </a:prstGeom>
          <a:noFill/>
        </p:spPr>
        <p:txBody>
          <a:bodyPr wrap="square">
            <a:spAutoFit/>
          </a:bodyPr>
          <a:lstStyle/>
          <a:p>
            <a:pPr algn="ctr" eaLnBrk="1" fontAlgn="auto" hangingPunct="1">
              <a:lnSpc>
                <a:spcPct val="90000"/>
              </a:lnSpc>
              <a:spcBef>
                <a:spcPts val="0"/>
              </a:spcBef>
              <a:spcAft>
                <a:spcPts val="0"/>
              </a:spcAft>
              <a:defRPr/>
            </a:pPr>
            <a:r>
              <a:rPr lang="en-IN" sz="2400" dirty="0">
                <a:solidFill>
                  <a:schemeClr val="accent5">
                    <a:lumMod val="50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sym typeface="Palatino Linotype" panose="02040502050505030304"/>
              </a:rPr>
              <a:t>Financial Reporting Review Board (FRRB)</a:t>
            </a:r>
          </a:p>
        </p:txBody>
      </p:sp>
    </p:spTree>
    <p:extLst>
      <p:ext uri="{BB962C8B-B14F-4D97-AF65-F5344CB8AC3E}">
        <p14:creationId xmlns:p14="http://schemas.microsoft.com/office/powerpoint/2010/main" val="24354987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2EB933-0C4D-E69D-2F90-DBAB5DDF9170}"/>
            </a:ext>
          </a:extLst>
        </p:cNvPr>
        <p:cNvGrpSpPr/>
        <p:nvPr/>
      </p:nvGrpSpPr>
      <p:grpSpPr>
        <a:xfrm>
          <a:off x="0" y="0"/>
          <a:ext cx="0" cy="0"/>
          <a:chOff x="0" y="0"/>
          <a:chExt cx="0" cy="0"/>
        </a:xfrm>
      </p:grpSpPr>
      <p:sp>
        <p:nvSpPr>
          <p:cNvPr id="45058" name="Title 1">
            <a:extLst>
              <a:ext uri="{FF2B5EF4-FFF2-40B4-BE49-F238E27FC236}">
                <a16:creationId xmlns:a16="http://schemas.microsoft.com/office/drawing/2014/main" id="{76A8590D-F729-7874-B279-6DC931F46D64}"/>
              </a:ext>
            </a:extLst>
          </p:cNvPr>
          <p:cNvSpPr>
            <a:spLocks noGrp="1"/>
          </p:cNvSpPr>
          <p:nvPr>
            <p:ph type="title"/>
          </p:nvPr>
        </p:nvSpPr>
        <p:spPr>
          <a:xfrm>
            <a:off x="842963" y="77788"/>
            <a:ext cx="8967787" cy="531812"/>
          </a:xfrm>
        </p:spPr>
        <p:txBody>
          <a:bodyPr/>
          <a:lstStyle/>
          <a:p>
            <a:pPr eaLnBrk="1" hangingPunct="1"/>
            <a:r>
              <a:rPr lang="en-IN" altLang="en-US" dirty="0"/>
              <a:t>Disclosures regarding Share Capital </a:t>
            </a:r>
          </a:p>
        </p:txBody>
      </p:sp>
      <p:sp>
        <p:nvSpPr>
          <p:cNvPr id="8" name="Text Placeholder 2">
            <a:extLst>
              <a:ext uri="{FF2B5EF4-FFF2-40B4-BE49-F238E27FC236}">
                <a16:creationId xmlns:a16="http://schemas.microsoft.com/office/drawing/2014/main" id="{868A3D57-4260-837D-2222-5338FAB25C5D}"/>
              </a:ext>
            </a:extLst>
          </p:cNvPr>
          <p:cNvSpPr>
            <a:spLocks noGrp="1"/>
          </p:cNvSpPr>
          <p:nvPr>
            <p:ph idx="1"/>
          </p:nvPr>
        </p:nvSpPr>
        <p:spPr>
          <a:xfrm>
            <a:off x="355600" y="990600"/>
            <a:ext cx="11434763" cy="5963092"/>
          </a:xfrm>
        </p:spPr>
        <p:txBody>
          <a:bodyPr rtlCol="0">
            <a:noAutofit/>
          </a:bodyPr>
          <a:lstStyle/>
          <a:p>
            <a:pPr marL="0" indent="0" algn="just" eaLnBrk="1" fontAlgn="auto" hangingPunct="1">
              <a:buClr>
                <a:schemeClr val="dk2"/>
              </a:buClr>
              <a:buSzPts val="1800"/>
              <a:buNone/>
              <a:defRPr/>
            </a:pPr>
            <a:r>
              <a:rPr lang="en-GB" b="1" i="1" u="sng" dirty="0">
                <a:solidFill>
                  <a:schemeClr val="accent1">
                    <a:lumMod val="75000"/>
                  </a:schemeClr>
                </a:solidFill>
                <a:latin typeface="+mn-lt"/>
                <a:sym typeface="Palatino Linotype" panose="02040502050505030304"/>
              </a:rPr>
              <a:t>Case: </a:t>
            </a:r>
          </a:p>
          <a:p>
            <a:pPr marL="0" indent="0" eaLnBrk="1" hangingPunct="1">
              <a:spcAft>
                <a:spcPct val="0"/>
              </a:spcAft>
              <a:buSzTx/>
              <a:buFont typeface="Calibri" panose="020F0502020204030204" pitchFamily="34" charset="0"/>
              <a:buNone/>
            </a:pPr>
            <a:r>
              <a:rPr lang="en-GB" altLang="en-US" dirty="0">
                <a:latin typeface="+mn-lt"/>
                <a:sym typeface="Palatino Linotype" panose="02040502050505030304" pitchFamily="18" charset="0"/>
              </a:rPr>
              <a:t>The various disclosures regarding share capital have not been made.</a:t>
            </a:r>
          </a:p>
          <a:p>
            <a:pPr marL="0" indent="0" algn="just" eaLnBrk="1" fontAlgn="auto" hangingPunct="1">
              <a:buClr>
                <a:schemeClr val="dk2"/>
              </a:buClr>
              <a:buSzPts val="1800"/>
              <a:buNone/>
              <a:defRPr/>
            </a:pPr>
            <a:r>
              <a:rPr lang="en-IN" b="1" i="1" u="sng" dirty="0">
                <a:solidFill>
                  <a:schemeClr val="accent1">
                    <a:lumMod val="75000"/>
                  </a:schemeClr>
                </a:solidFill>
                <a:latin typeface="+mn-lt"/>
              </a:rPr>
              <a:t>Requirements:</a:t>
            </a:r>
          </a:p>
          <a:p>
            <a:pPr marL="0" indent="0" algn="just" eaLnBrk="1" hangingPunct="1">
              <a:spcAft>
                <a:spcPct val="0"/>
              </a:spcAft>
              <a:buClr>
                <a:srgbClr val="44546A"/>
              </a:buClr>
              <a:buSzPts val="1800"/>
              <a:buNone/>
            </a:pPr>
            <a:r>
              <a:rPr lang="en-IN" altLang="en-US" dirty="0">
                <a:latin typeface="+mn-lt"/>
              </a:rPr>
              <a:t>Note 6A </a:t>
            </a:r>
            <a:r>
              <a:rPr lang="en-GB" dirty="0">
                <a:latin typeface="+mn-lt"/>
                <a:sym typeface="PT Sans Narrow" panose="020B0506020203020204"/>
              </a:rPr>
              <a:t>and format of Balance Sheet</a:t>
            </a:r>
            <a:r>
              <a:rPr lang="en-IN" altLang="en-US" dirty="0">
                <a:latin typeface="+mn-lt"/>
              </a:rPr>
              <a:t> as given under General Instructions for Preparation of Balance Sheet </a:t>
            </a:r>
            <a:r>
              <a:rPr lang="en-IN" sz="1800" kern="1200" dirty="0">
                <a:solidFill>
                  <a:srgbClr val="000000"/>
                </a:solidFill>
                <a:effectLst/>
                <a:latin typeface="Calibri" panose="020F0502020204030204" pitchFamily="34" charset="0"/>
                <a:ea typeface="+mn-ea"/>
                <a:cs typeface="Times New Roman" panose="02020603050405020304" pitchFamily="18" charset="0"/>
              </a:rPr>
              <a:t>given under Part I, Division I – Non Ind AS Schedule III to the Companies Act, 2013</a:t>
            </a:r>
            <a:endParaRPr lang="en-GB" altLang="en-US" dirty="0">
              <a:latin typeface="+mn-lt"/>
              <a:sym typeface="Palatino Linotype" panose="02040502050505030304" pitchFamily="18" charset="0"/>
            </a:endParaRPr>
          </a:p>
          <a:p>
            <a:pPr marL="0" indent="0" algn="just" eaLnBrk="1" fontAlgn="auto" hangingPunct="1">
              <a:buClr>
                <a:schemeClr val="dk2"/>
              </a:buClr>
              <a:buSzPts val="1800"/>
              <a:buNone/>
              <a:defRPr/>
            </a:pPr>
            <a:r>
              <a:rPr lang="en-GB" b="1" i="1" u="sng" dirty="0">
                <a:solidFill>
                  <a:schemeClr val="accent1">
                    <a:lumMod val="75000"/>
                  </a:schemeClr>
                </a:solidFill>
                <a:latin typeface="+mn-lt"/>
                <a:sym typeface="Palatino Linotype" panose="02040502050505030304"/>
              </a:rPr>
              <a:t>Observations:</a:t>
            </a:r>
          </a:p>
          <a:p>
            <a:pPr algn="just" eaLnBrk="1" hangingPunct="1">
              <a:spcAft>
                <a:spcPct val="0"/>
              </a:spcAft>
              <a:buClr>
                <a:srgbClr val="00B0F0"/>
              </a:buClr>
              <a:buSzTx/>
              <a:buFont typeface="Arial" panose="020B0604020202020204" pitchFamily="34" charset="0"/>
              <a:buChar char="•"/>
            </a:pPr>
            <a:r>
              <a:rPr lang="en-GB" altLang="en-US" dirty="0">
                <a:latin typeface="+mn-lt"/>
                <a:sym typeface="PT Sans Narrow" panose="020B0506020203020204" pitchFamily="34" charset="0"/>
              </a:rPr>
              <a:t>The Company had not disclosed rights, preference and restrictions with respect to each class of shares. </a:t>
            </a:r>
          </a:p>
          <a:p>
            <a:pPr algn="just" eaLnBrk="1" hangingPunct="1">
              <a:spcAft>
                <a:spcPct val="0"/>
              </a:spcAft>
              <a:buClr>
                <a:srgbClr val="00B0F0"/>
              </a:buClr>
              <a:buSzTx/>
              <a:buFont typeface="Arial" panose="020B0604020202020204" pitchFamily="34" charset="0"/>
              <a:buChar char="•"/>
            </a:pPr>
            <a:r>
              <a:rPr lang="en-GB" altLang="en-US" dirty="0">
                <a:latin typeface="+mn-lt"/>
                <a:sym typeface="PT Sans Narrow" panose="020B0506020203020204" pitchFamily="34" charset="0"/>
              </a:rPr>
              <a:t>Reconciliation of each class of shares outstanding at the beginning and at the end of the period, was not disclosed.</a:t>
            </a:r>
          </a:p>
          <a:p>
            <a:pPr algn="just" eaLnBrk="1" hangingPunct="1">
              <a:spcAft>
                <a:spcPct val="0"/>
              </a:spcAft>
              <a:buClr>
                <a:srgbClr val="00B0F0"/>
              </a:buClr>
              <a:buSzTx/>
              <a:buFont typeface="Arial" panose="020B0604020202020204" pitchFamily="34" charset="0"/>
              <a:buChar char="•"/>
            </a:pPr>
            <a:r>
              <a:rPr lang="en-GB" dirty="0">
                <a:latin typeface="+mn-lt"/>
                <a:sym typeface="PT Sans Narrow" panose="020B0506020203020204"/>
              </a:rPr>
              <a:t>Unpaid calls shown as receivable without adequate disclosure.</a:t>
            </a:r>
            <a:endParaRPr lang="en-GB" altLang="en-US" dirty="0">
              <a:latin typeface="+mn-lt"/>
              <a:sym typeface="PT Sans Narrow" panose="020B0506020203020204" pitchFamily="34" charset="0"/>
            </a:endParaRPr>
          </a:p>
          <a:p>
            <a:pPr algn="just" eaLnBrk="1" hangingPunct="1">
              <a:spcAft>
                <a:spcPct val="0"/>
              </a:spcAft>
              <a:buClr>
                <a:srgbClr val="00B0F0"/>
              </a:buClr>
              <a:buSzTx/>
              <a:buFont typeface="Arial" panose="020B0604020202020204" pitchFamily="34" charset="0"/>
              <a:buChar char="•"/>
            </a:pPr>
            <a:r>
              <a:rPr lang="en-GB" dirty="0">
                <a:latin typeface="+mn-lt"/>
                <a:sym typeface="PT Sans Narrow" panose="020B0506020203020204"/>
              </a:rPr>
              <a:t>Share Application Money pending for allotment reflected as part of Share Capital instead of disclosing it as a separate line item after Shareholders’ Funds and before Non- Current Liabilities. </a:t>
            </a:r>
            <a:endParaRPr lang="en-IN" altLang="en-US" dirty="0">
              <a:latin typeface="+mn-lt"/>
            </a:endParaRPr>
          </a:p>
          <a:p>
            <a:pPr marL="0" indent="0" algn="just" eaLnBrk="1" fontAlgn="auto" hangingPunct="1">
              <a:buClr>
                <a:schemeClr val="dk2"/>
              </a:buClr>
              <a:buSzPts val="1800"/>
              <a:buNone/>
              <a:defRPr/>
            </a:pPr>
            <a:endParaRPr lang="en-IN" dirty="0">
              <a:latin typeface="+mn-lt"/>
              <a:ea typeface="Times New Roman" panose="02020603050405020304" pitchFamily="18" charset="0"/>
              <a:cs typeface="Times New Roman" panose="02020603050405020304" pitchFamily="18" charset="0"/>
            </a:endParaRPr>
          </a:p>
          <a:p>
            <a:pPr algn="just" eaLnBrk="1" fontAlgn="auto" hangingPunct="1">
              <a:buClr>
                <a:srgbClr val="00B0F0"/>
              </a:buClr>
              <a:tabLst>
                <a:tab pos="122555" algn="l"/>
              </a:tabLst>
              <a:defRPr/>
            </a:pPr>
            <a:endParaRPr lang="en-IN" b="1" dirty="0">
              <a:latin typeface="+mn-lt"/>
              <a:ea typeface="PT Sans Narrow" panose="020B0506020203020204"/>
              <a:cs typeface="PT Sans Narrow" panose="020B0506020203020204"/>
              <a:sym typeface="PT Sans Narrow" panose="020B0506020203020204"/>
            </a:endParaRPr>
          </a:p>
          <a:p>
            <a:pPr marL="499745" indent="-381000" eaLnBrk="1" fontAlgn="auto" hangingPunct="1">
              <a:buClr>
                <a:srgbClr val="1A966D"/>
              </a:buClr>
              <a:buFont typeface="Wingdings" panose="05000000000000000000" pitchFamily="2" charset="2"/>
              <a:buChar char="§"/>
              <a:defRPr/>
            </a:pPr>
            <a:endParaRPr lang="en-IN" dirty="0">
              <a:latin typeface="+mn-lt"/>
              <a:ea typeface="PT Sans Narrow" panose="020B0506020203020204"/>
              <a:cs typeface="PT Sans Narrow" panose="020B0506020203020204"/>
              <a:sym typeface="PT Sans Narrow" panose="020B0506020203020204"/>
            </a:endParaRPr>
          </a:p>
          <a:p>
            <a:pPr marL="118745" eaLnBrk="1" fontAlgn="auto" hangingPunct="1">
              <a:buClr>
                <a:srgbClr val="1A966D"/>
              </a:buClr>
              <a:defRPr/>
            </a:pPr>
            <a:endParaRPr lang="en-GB" dirty="0">
              <a:latin typeface="+mn-lt"/>
              <a:ea typeface="PT Sans Narrow" panose="020B0506020203020204"/>
              <a:cs typeface="PT Sans Narrow" panose="020B0506020203020204"/>
              <a:sym typeface="PT Sans Narrow" panose="020B0506020203020204"/>
            </a:endParaRPr>
          </a:p>
          <a:p>
            <a:pPr eaLnBrk="1" fontAlgn="auto" hangingPunct="1">
              <a:defRPr/>
            </a:pPr>
            <a:endParaRPr lang="en-IN" dirty="0">
              <a:latin typeface="+mn-lt"/>
              <a:ea typeface="PT Sans Narrow" panose="020B0506020203020204"/>
              <a:cs typeface="PT Sans Narrow" panose="020B0506020203020204"/>
              <a:sym typeface="PT Sans Narrow" panose="020B0506020203020204"/>
            </a:endParaRPr>
          </a:p>
          <a:p>
            <a:pPr marL="0" indent="0" eaLnBrk="1" fontAlgn="auto" hangingPunct="1">
              <a:buFont typeface="Calibri" panose="020F0502020204030204" pitchFamily="34" charset="0"/>
              <a:buNone/>
              <a:defRPr/>
            </a:pPr>
            <a:endParaRPr lang="en-US" dirty="0">
              <a:latin typeface="+mn-lt"/>
            </a:endParaRPr>
          </a:p>
        </p:txBody>
      </p:sp>
      <p:sp>
        <p:nvSpPr>
          <p:cNvPr id="3" name="TextBox 2">
            <a:extLst>
              <a:ext uri="{FF2B5EF4-FFF2-40B4-BE49-F238E27FC236}">
                <a16:creationId xmlns:a16="http://schemas.microsoft.com/office/drawing/2014/main" id="{DEC8665F-D319-EE9A-0144-8CB289D99A97}"/>
              </a:ext>
            </a:extLst>
          </p:cNvPr>
          <p:cNvSpPr txBox="1"/>
          <p:nvPr/>
        </p:nvSpPr>
        <p:spPr>
          <a:xfrm>
            <a:off x="164122" y="6494585"/>
            <a:ext cx="5578310" cy="523220"/>
          </a:xfrm>
          <a:prstGeom prst="rect">
            <a:avLst/>
          </a:prstGeom>
          <a:noFill/>
        </p:spPr>
        <p:txBody>
          <a:bodyPr wrap="square" rtlCol="0">
            <a:spAutoFit/>
          </a:bodyPr>
          <a:lstStyle/>
          <a:p>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Non-Compliance related to Schedule III to The Companies Act, 2013</a:t>
            </a:r>
          </a:p>
          <a:p>
            <a:endPar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52096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3D5334-3A3D-2BE7-E284-8049D80606C9}"/>
            </a:ext>
          </a:extLst>
        </p:cNvPr>
        <p:cNvGrpSpPr/>
        <p:nvPr/>
      </p:nvGrpSpPr>
      <p:grpSpPr>
        <a:xfrm>
          <a:off x="0" y="0"/>
          <a:ext cx="0" cy="0"/>
          <a:chOff x="0" y="0"/>
          <a:chExt cx="0" cy="0"/>
        </a:xfrm>
      </p:grpSpPr>
      <p:sp>
        <p:nvSpPr>
          <p:cNvPr id="45058" name="Title 1">
            <a:extLst>
              <a:ext uri="{FF2B5EF4-FFF2-40B4-BE49-F238E27FC236}">
                <a16:creationId xmlns:a16="http://schemas.microsoft.com/office/drawing/2014/main" id="{9396A345-D18C-130F-AA4B-50822B8E6AC8}"/>
              </a:ext>
            </a:extLst>
          </p:cNvPr>
          <p:cNvSpPr>
            <a:spLocks noGrp="1"/>
          </p:cNvSpPr>
          <p:nvPr>
            <p:ph type="title"/>
          </p:nvPr>
        </p:nvSpPr>
        <p:spPr>
          <a:xfrm>
            <a:off x="842963" y="77788"/>
            <a:ext cx="8967787" cy="531812"/>
          </a:xfrm>
        </p:spPr>
        <p:txBody>
          <a:bodyPr/>
          <a:lstStyle/>
          <a:p>
            <a:pPr eaLnBrk="1" hangingPunct="1"/>
            <a:r>
              <a:rPr lang="en-IN" altLang="en-US" dirty="0"/>
              <a:t>Disclosures regarding Reserve &amp; Surplus </a:t>
            </a:r>
          </a:p>
        </p:txBody>
      </p:sp>
      <p:sp>
        <p:nvSpPr>
          <p:cNvPr id="8" name="Text Placeholder 2">
            <a:extLst>
              <a:ext uri="{FF2B5EF4-FFF2-40B4-BE49-F238E27FC236}">
                <a16:creationId xmlns:a16="http://schemas.microsoft.com/office/drawing/2014/main" id="{F0E8BDE1-7FD5-257F-A47E-AAFDD76EDF76}"/>
              </a:ext>
            </a:extLst>
          </p:cNvPr>
          <p:cNvSpPr>
            <a:spLocks noGrp="1"/>
          </p:cNvSpPr>
          <p:nvPr>
            <p:ph idx="1"/>
          </p:nvPr>
        </p:nvSpPr>
        <p:spPr>
          <a:xfrm>
            <a:off x="355600" y="990600"/>
            <a:ext cx="11434763" cy="5963092"/>
          </a:xfrm>
        </p:spPr>
        <p:txBody>
          <a:bodyPr rtlCol="0">
            <a:noAutofit/>
          </a:bodyPr>
          <a:lstStyle/>
          <a:p>
            <a:pPr marL="0" indent="0" algn="just" eaLnBrk="1" fontAlgn="auto" hangingPunct="1">
              <a:buClr>
                <a:schemeClr val="dk2"/>
              </a:buClr>
              <a:buSzPts val="1800"/>
              <a:buNone/>
              <a:defRPr/>
            </a:pPr>
            <a:r>
              <a:rPr lang="en-GB" b="1" i="1" u="sng" dirty="0">
                <a:solidFill>
                  <a:schemeClr val="accent1">
                    <a:lumMod val="75000"/>
                  </a:schemeClr>
                </a:solidFill>
                <a:latin typeface="+mn-lt"/>
                <a:sym typeface="Palatino Linotype" panose="02040502050505030304"/>
              </a:rPr>
              <a:t>Case: </a:t>
            </a:r>
          </a:p>
          <a:p>
            <a:pPr marL="0" indent="0" algn="just" eaLnBrk="1" fontAlgn="auto" hangingPunct="1">
              <a:buClr>
                <a:schemeClr val="dk2"/>
              </a:buClr>
              <a:buSzPts val="1800"/>
              <a:buNone/>
              <a:defRPr/>
            </a:pPr>
            <a:r>
              <a:rPr lang="en-GB" altLang="en-US" dirty="0">
                <a:latin typeface="+mn-lt"/>
                <a:sym typeface="Palatino Linotype" panose="02040502050505030304" pitchFamily="18" charset="0"/>
              </a:rPr>
              <a:t>The various disclosures regarding reserves and surplus have not been appropriately made.</a:t>
            </a:r>
            <a:endParaRPr lang="en-IN" sz="1700" dirty="0">
              <a:solidFill>
                <a:srgbClr val="000000"/>
              </a:solidFill>
              <a:ea typeface="Calibri" panose="020F0502020204030204" pitchFamily="34" charset="0"/>
            </a:endParaRPr>
          </a:p>
          <a:p>
            <a:pPr marL="0" indent="0" algn="just" eaLnBrk="1" fontAlgn="auto" hangingPunct="1">
              <a:buClr>
                <a:schemeClr val="dk2"/>
              </a:buClr>
              <a:buSzPts val="1800"/>
              <a:buNone/>
              <a:defRPr/>
            </a:pPr>
            <a:r>
              <a:rPr lang="en-IN" b="1" i="1" u="sng" dirty="0">
                <a:solidFill>
                  <a:schemeClr val="accent1">
                    <a:lumMod val="75000"/>
                  </a:schemeClr>
                </a:solidFill>
                <a:latin typeface="+mn-lt"/>
              </a:rPr>
              <a:t>Requirements:</a:t>
            </a:r>
          </a:p>
          <a:p>
            <a:pPr marL="0" indent="0" algn="just" eaLnBrk="1" fontAlgn="auto" hangingPunct="1">
              <a:buClr>
                <a:schemeClr val="dk2"/>
              </a:buClr>
              <a:buSzPts val="1800"/>
              <a:buNone/>
              <a:defRPr/>
            </a:pPr>
            <a:r>
              <a:rPr lang="en-IN" dirty="0">
                <a:latin typeface="+mn-lt"/>
              </a:rPr>
              <a:t>Note 6 </a:t>
            </a:r>
            <a:r>
              <a:rPr lang="en-IN">
                <a:latin typeface="+mn-lt"/>
              </a:rPr>
              <a:t>B of </a:t>
            </a:r>
            <a:r>
              <a:rPr lang="en-IN" dirty="0">
                <a:latin typeface="+mn-lt"/>
              </a:rPr>
              <a:t>General Instructions for Preparation of Balance Sheet </a:t>
            </a:r>
            <a:r>
              <a:rPr lang="en-IN" sz="1800" kern="1200" dirty="0">
                <a:solidFill>
                  <a:srgbClr val="000000"/>
                </a:solidFill>
                <a:effectLst/>
                <a:latin typeface="Calibri" panose="020F0502020204030204" pitchFamily="34" charset="0"/>
                <a:ea typeface="+mn-ea"/>
                <a:cs typeface="Times New Roman" panose="02020603050405020304" pitchFamily="18" charset="0"/>
              </a:rPr>
              <a:t>given under Part I, Division I – Non Ind AS Schedule III to the Companies Act, 2013</a:t>
            </a:r>
            <a:endParaRPr lang="en-GB" dirty="0">
              <a:latin typeface="+mn-lt"/>
              <a:sym typeface="Palatino Linotype" panose="02040502050505030304" pitchFamily="18" charset="0"/>
            </a:endParaRPr>
          </a:p>
          <a:p>
            <a:pPr marL="0" indent="0" algn="just" eaLnBrk="1" fontAlgn="auto" hangingPunct="1">
              <a:buClr>
                <a:schemeClr val="dk2"/>
              </a:buClr>
              <a:buSzPts val="1800"/>
              <a:buNone/>
              <a:defRPr/>
            </a:pPr>
            <a:r>
              <a:rPr lang="en-GB" b="1" i="1" u="sng" dirty="0">
                <a:solidFill>
                  <a:schemeClr val="accent1">
                    <a:lumMod val="75000"/>
                  </a:schemeClr>
                </a:solidFill>
                <a:latin typeface="+mn-lt"/>
                <a:sym typeface="Palatino Linotype" panose="02040502050505030304"/>
              </a:rPr>
              <a:t>Observations:</a:t>
            </a:r>
          </a:p>
          <a:p>
            <a:pPr algn="just" eaLnBrk="1" fontAlgn="auto" hangingPunct="1">
              <a:spcBef>
                <a:spcPts val="0"/>
              </a:spcBef>
              <a:buClr>
                <a:srgbClr val="00B0F0"/>
              </a:buClr>
              <a:buSzPts val="1800"/>
              <a:buFont typeface="Arial" panose="020B0604020202020204" pitchFamily="34" charset="0"/>
              <a:buChar char="•"/>
              <a:defRPr/>
            </a:pPr>
            <a:r>
              <a:rPr lang="en-US" dirty="0">
                <a:latin typeface="+mn-lt"/>
                <a:sym typeface="PT Sans Narrow" panose="020B0506020203020204"/>
              </a:rPr>
              <a:t>For each of the specified head of reserves &amp; Surplus, only the final amount at the end of the period were reflected, without disclosing movement during the year i.e. addition and deduction since last balance sheet. </a:t>
            </a:r>
          </a:p>
          <a:p>
            <a:pPr algn="just" eaLnBrk="1" fontAlgn="auto" hangingPunct="1">
              <a:buClr>
                <a:srgbClr val="00B0F0"/>
              </a:buClr>
              <a:buSzPts val="1800"/>
              <a:buFont typeface="Arial" panose="020B0604020202020204" pitchFamily="34" charset="0"/>
              <a:buChar char="•"/>
              <a:defRPr/>
            </a:pPr>
            <a:r>
              <a:rPr lang="en-US" dirty="0">
                <a:latin typeface="+mn-lt"/>
                <a:sym typeface="PT Sans Narrow" panose="020B0506020203020204"/>
              </a:rPr>
              <a:t>Appropriations from Profit for the year were reflected on the face of the Statement of Profit and Loss.</a:t>
            </a:r>
            <a:r>
              <a:rPr lang="en-GB" dirty="0">
                <a:latin typeface="+mn-lt"/>
                <a:sym typeface="PT Sans Narrow" panose="020B0506020203020204"/>
              </a:rPr>
              <a:t> T</a:t>
            </a:r>
            <a:r>
              <a:rPr lang="en-US" dirty="0">
                <a:latin typeface="+mn-lt"/>
                <a:sym typeface="PT Sans Narrow" panose="020B0506020203020204"/>
              </a:rPr>
              <a:t>he appropriations and allocations such as dividend, transfer to / from reserves should be made through Reserves and Surplus after transfer of Surplus from Statement of Profit and Loss.</a:t>
            </a:r>
          </a:p>
          <a:p>
            <a:pPr algn="just" eaLnBrk="1" fontAlgn="auto" hangingPunct="1">
              <a:buClr>
                <a:srgbClr val="00B0F0"/>
              </a:buClr>
              <a:buSzPts val="1800"/>
              <a:buFont typeface="Arial" panose="020B0604020202020204" pitchFamily="34" charset="0"/>
              <a:buChar char="•"/>
              <a:defRPr/>
            </a:pPr>
            <a:r>
              <a:rPr lang="en-US" dirty="0">
                <a:latin typeface="+mn-lt"/>
                <a:sym typeface="PT Sans Narrow" panose="020B0506020203020204"/>
              </a:rPr>
              <a:t>Debit Balance of Statement of Profit and loss was reflected on Assets side of the Balance Sheet instead of showing as a negative figure under the head surplus.</a:t>
            </a:r>
          </a:p>
          <a:p>
            <a:pPr marL="0" indent="0" algn="just" eaLnBrk="1" fontAlgn="auto" hangingPunct="1">
              <a:buClr>
                <a:schemeClr val="dk2"/>
              </a:buClr>
              <a:buSzPts val="1800"/>
              <a:buNone/>
              <a:defRPr/>
            </a:pPr>
            <a:endParaRPr lang="en-IN" dirty="0">
              <a:latin typeface="+mn-lt"/>
              <a:ea typeface="Times New Roman" panose="02020603050405020304" pitchFamily="18" charset="0"/>
              <a:cs typeface="Times New Roman" panose="02020603050405020304" pitchFamily="18" charset="0"/>
            </a:endParaRPr>
          </a:p>
          <a:p>
            <a:pPr algn="just" eaLnBrk="1" fontAlgn="auto" hangingPunct="1">
              <a:buClr>
                <a:srgbClr val="00B0F0"/>
              </a:buClr>
              <a:tabLst>
                <a:tab pos="122555" algn="l"/>
              </a:tabLst>
              <a:defRPr/>
            </a:pPr>
            <a:endParaRPr lang="en-IN" b="1" dirty="0">
              <a:latin typeface="+mn-lt"/>
              <a:ea typeface="PT Sans Narrow" panose="020B0506020203020204"/>
              <a:cs typeface="PT Sans Narrow" panose="020B0506020203020204"/>
              <a:sym typeface="PT Sans Narrow" panose="020B0506020203020204"/>
            </a:endParaRPr>
          </a:p>
          <a:p>
            <a:pPr marL="499745" indent="-381000" eaLnBrk="1" fontAlgn="auto" hangingPunct="1">
              <a:buClr>
                <a:srgbClr val="1A966D"/>
              </a:buClr>
              <a:buFont typeface="Wingdings" panose="05000000000000000000" pitchFamily="2" charset="2"/>
              <a:buChar char="§"/>
              <a:defRPr/>
            </a:pPr>
            <a:endParaRPr lang="en-IN" dirty="0">
              <a:latin typeface="+mn-lt"/>
              <a:ea typeface="PT Sans Narrow" panose="020B0506020203020204"/>
              <a:cs typeface="PT Sans Narrow" panose="020B0506020203020204"/>
              <a:sym typeface="PT Sans Narrow" panose="020B0506020203020204"/>
            </a:endParaRPr>
          </a:p>
          <a:p>
            <a:pPr marL="118745" eaLnBrk="1" fontAlgn="auto" hangingPunct="1">
              <a:buClr>
                <a:srgbClr val="1A966D"/>
              </a:buClr>
              <a:defRPr/>
            </a:pPr>
            <a:endParaRPr lang="en-GB" dirty="0">
              <a:latin typeface="+mn-lt"/>
              <a:ea typeface="PT Sans Narrow" panose="020B0506020203020204"/>
              <a:cs typeface="PT Sans Narrow" panose="020B0506020203020204"/>
              <a:sym typeface="PT Sans Narrow" panose="020B0506020203020204"/>
            </a:endParaRPr>
          </a:p>
          <a:p>
            <a:pPr eaLnBrk="1" fontAlgn="auto" hangingPunct="1">
              <a:defRPr/>
            </a:pPr>
            <a:endParaRPr lang="en-IN" dirty="0">
              <a:latin typeface="+mn-lt"/>
              <a:ea typeface="PT Sans Narrow" panose="020B0506020203020204"/>
              <a:cs typeface="PT Sans Narrow" panose="020B0506020203020204"/>
              <a:sym typeface="PT Sans Narrow" panose="020B0506020203020204"/>
            </a:endParaRPr>
          </a:p>
          <a:p>
            <a:pPr marL="0" indent="0" eaLnBrk="1" fontAlgn="auto" hangingPunct="1">
              <a:buFont typeface="Calibri" panose="020F0502020204030204" pitchFamily="34" charset="0"/>
              <a:buNone/>
              <a:defRPr/>
            </a:pPr>
            <a:endParaRPr lang="en-US" dirty="0">
              <a:latin typeface="+mn-lt"/>
            </a:endParaRPr>
          </a:p>
        </p:txBody>
      </p:sp>
      <p:sp>
        <p:nvSpPr>
          <p:cNvPr id="3" name="TextBox 2">
            <a:extLst>
              <a:ext uri="{FF2B5EF4-FFF2-40B4-BE49-F238E27FC236}">
                <a16:creationId xmlns:a16="http://schemas.microsoft.com/office/drawing/2014/main" id="{936D5446-86B4-8F8C-6E96-A1E06DC6724C}"/>
              </a:ext>
            </a:extLst>
          </p:cNvPr>
          <p:cNvSpPr txBox="1"/>
          <p:nvPr/>
        </p:nvSpPr>
        <p:spPr>
          <a:xfrm>
            <a:off x="164122" y="6494585"/>
            <a:ext cx="5578310" cy="523220"/>
          </a:xfrm>
          <a:prstGeom prst="rect">
            <a:avLst/>
          </a:prstGeom>
          <a:noFill/>
        </p:spPr>
        <p:txBody>
          <a:bodyPr wrap="square" rtlCol="0">
            <a:spAutoFit/>
          </a:bodyPr>
          <a:lstStyle/>
          <a:p>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Non-Compliance related to Schedule III to The Companies Act, 2013</a:t>
            </a:r>
          </a:p>
          <a:p>
            <a:endPar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45797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BC9C81-3A07-C92C-FAAF-863295382AD7}"/>
            </a:ext>
          </a:extLst>
        </p:cNvPr>
        <p:cNvGrpSpPr/>
        <p:nvPr/>
      </p:nvGrpSpPr>
      <p:grpSpPr>
        <a:xfrm>
          <a:off x="0" y="0"/>
          <a:ext cx="0" cy="0"/>
          <a:chOff x="0" y="0"/>
          <a:chExt cx="0" cy="0"/>
        </a:xfrm>
      </p:grpSpPr>
      <p:sp>
        <p:nvSpPr>
          <p:cNvPr id="45058" name="Title 1">
            <a:extLst>
              <a:ext uri="{FF2B5EF4-FFF2-40B4-BE49-F238E27FC236}">
                <a16:creationId xmlns:a16="http://schemas.microsoft.com/office/drawing/2014/main" id="{B78C133E-C59E-7A70-449F-CF90178D55F3}"/>
              </a:ext>
            </a:extLst>
          </p:cNvPr>
          <p:cNvSpPr>
            <a:spLocks noGrp="1"/>
          </p:cNvSpPr>
          <p:nvPr>
            <p:ph type="title"/>
          </p:nvPr>
        </p:nvSpPr>
        <p:spPr>
          <a:xfrm>
            <a:off x="842963" y="77788"/>
            <a:ext cx="8967787" cy="531812"/>
          </a:xfrm>
        </p:spPr>
        <p:txBody>
          <a:bodyPr/>
          <a:lstStyle/>
          <a:p>
            <a:pPr eaLnBrk="1" hangingPunct="1"/>
            <a:r>
              <a:rPr lang="en-IN" altLang="en-US" dirty="0"/>
              <a:t>Disclosures regarding Long Term Borrowings</a:t>
            </a:r>
          </a:p>
        </p:txBody>
      </p:sp>
      <p:sp>
        <p:nvSpPr>
          <p:cNvPr id="8" name="Text Placeholder 2">
            <a:extLst>
              <a:ext uri="{FF2B5EF4-FFF2-40B4-BE49-F238E27FC236}">
                <a16:creationId xmlns:a16="http://schemas.microsoft.com/office/drawing/2014/main" id="{654337D4-0587-B883-EA2C-5A02EEA96D4D}"/>
              </a:ext>
            </a:extLst>
          </p:cNvPr>
          <p:cNvSpPr>
            <a:spLocks noGrp="1"/>
          </p:cNvSpPr>
          <p:nvPr>
            <p:ph idx="1"/>
          </p:nvPr>
        </p:nvSpPr>
        <p:spPr>
          <a:xfrm>
            <a:off x="355600" y="990600"/>
            <a:ext cx="11434763" cy="5963092"/>
          </a:xfrm>
        </p:spPr>
        <p:txBody>
          <a:bodyPr rtlCol="0">
            <a:noAutofit/>
          </a:bodyPr>
          <a:lstStyle/>
          <a:p>
            <a:pPr marL="0" indent="0" algn="just" eaLnBrk="1" fontAlgn="auto" hangingPunct="1">
              <a:buClr>
                <a:schemeClr val="dk2"/>
              </a:buClr>
              <a:buSzPts val="1800"/>
              <a:buNone/>
              <a:defRPr/>
            </a:pPr>
            <a:r>
              <a:rPr lang="en-GB" b="1" i="1" u="sng" dirty="0">
                <a:solidFill>
                  <a:schemeClr val="accent1">
                    <a:lumMod val="75000"/>
                  </a:schemeClr>
                </a:solidFill>
                <a:latin typeface="+mn-lt"/>
                <a:sym typeface="Palatino Linotype" panose="02040502050505030304"/>
              </a:rPr>
              <a:t>Case: </a:t>
            </a:r>
          </a:p>
          <a:p>
            <a:pPr marL="0" indent="0" algn="just" eaLnBrk="1" fontAlgn="auto" hangingPunct="1">
              <a:buNone/>
              <a:defRPr/>
            </a:pPr>
            <a:r>
              <a:rPr lang="en-IN" dirty="0">
                <a:latin typeface="+mn-lt"/>
                <a:ea typeface="Calibri" panose="020F0502020204030204"/>
                <a:sym typeface="PT Sans Narrow" panose="020B0506020203020204"/>
              </a:rPr>
              <a:t>Bonds/ Debentures were disclosed with the type of bonds/ debentures and rate of interest only. </a:t>
            </a:r>
          </a:p>
          <a:p>
            <a:pPr marL="0" indent="0" algn="just" eaLnBrk="1" fontAlgn="auto" hangingPunct="1">
              <a:buNone/>
              <a:defRPr/>
            </a:pPr>
            <a:r>
              <a:rPr lang="en-IN" b="1" i="1" u="sng" dirty="0">
                <a:solidFill>
                  <a:schemeClr val="accent1">
                    <a:lumMod val="75000"/>
                  </a:schemeClr>
                </a:solidFill>
                <a:latin typeface="+mn-lt"/>
              </a:rPr>
              <a:t>Requirements:</a:t>
            </a:r>
            <a:endParaRPr lang="en-IN" dirty="0">
              <a:latin typeface="+mn-lt"/>
              <a:ea typeface="Calibri" panose="020F0502020204030204"/>
            </a:endParaRPr>
          </a:p>
          <a:p>
            <a:pPr marL="0" indent="0" algn="just" eaLnBrk="1" fontAlgn="auto" hangingPunct="1">
              <a:buClr>
                <a:srgbClr val="00B0F0"/>
              </a:buClr>
              <a:buNone/>
              <a:defRPr/>
            </a:pPr>
            <a:r>
              <a:rPr lang="en-US" dirty="0">
                <a:latin typeface="+mn-lt"/>
                <a:ea typeface="Calibri" panose="020F0502020204030204"/>
                <a:sym typeface="PT Sans Narrow" panose="020B0506020203020204"/>
              </a:rPr>
              <a:t>Note 6C(iv) of </a:t>
            </a:r>
            <a:r>
              <a:rPr lang="en-IN" dirty="0">
                <a:latin typeface="+mn-lt"/>
                <a:ea typeface="Calibri" panose="020F0502020204030204"/>
              </a:rPr>
              <a:t>General Instructions for Preparation of Balance Sheet </a:t>
            </a:r>
            <a:r>
              <a:rPr lang="en-IN" sz="1800" kern="1200" dirty="0">
                <a:solidFill>
                  <a:srgbClr val="000000"/>
                </a:solidFill>
                <a:effectLst/>
                <a:latin typeface="Calibri" panose="020F0502020204030204" pitchFamily="34" charset="0"/>
                <a:ea typeface="+mn-ea"/>
                <a:cs typeface="Times New Roman" panose="02020603050405020304" pitchFamily="18" charset="0"/>
              </a:rPr>
              <a:t>given under Part I, Division I – Non Ind AS Schedule III to the Companies Act, 2013</a:t>
            </a:r>
            <a:endParaRPr lang="en-GB" dirty="0">
              <a:latin typeface="+mn-lt"/>
              <a:ea typeface="Calibri" panose="020F0502020204030204"/>
              <a:sym typeface="Palatino Linotype" panose="02040502050505030304"/>
            </a:endParaRPr>
          </a:p>
          <a:p>
            <a:pPr marL="0" indent="0" algn="just" eaLnBrk="1" fontAlgn="auto" hangingPunct="1">
              <a:buClr>
                <a:schemeClr val="dk2"/>
              </a:buClr>
              <a:buSzPts val="1800"/>
              <a:buNone/>
              <a:defRPr/>
            </a:pPr>
            <a:r>
              <a:rPr lang="en-GB" b="1" i="1" u="sng" dirty="0">
                <a:solidFill>
                  <a:schemeClr val="accent1">
                    <a:lumMod val="75000"/>
                  </a:schemeClr>
                </a:solidFill>
                <a:latin typeface="+mn-lt"/>
                <a:sym typeface="Palatino Linotype" panose="02040502050505030304"/>
              </a:rPr>
              <a:t>Observations:</a:t>
            </a:r>
            <a:endParaRPr lang="en-IN" b="1" i="1" dirty="0">
              <a:latin typeface="+mn-lt"/>
              <a:ea typeface="Calibri" panose="020F0502020204030204"/>
              <a:cs typeface="ArialNarrow"/>
              <a:sym typeface="PT Sans Narrow" panose="020B0506020203020204"/>
            </a:endParaRPr>
          </a:p>
          <a:p>
            <a:pPr marL="0" indent="0" algn="just" eaLnBrk="1" fontAlgn="auto" hangingPunct="1">
              <a:buClr>
                <a:srgbClr val="00B0F0"/>
              </a:buClr>
              <a:buSzPct val="88000"/>
              <a:buNone/>
              <a:defRPr/>
            </a:pPr>
            <a:r>
              <a:rPr lang="en-IN" dirty="0">
                <a:latin typeface="+mn-lt"/>
                <a:ea typeface="Calibri" panose="020F0502020204030204"/>
                <a:sym typeface="PT Sans Narrow" panose="020B0506020203020204"/>
              </a:rPr>
              <a:t>The </a:t>
            </a:r>
            <a:r>
              <a:rPr lang="en-US" dirty="0">
                <a:latin typeface="+mn-lt"/>
                <a:ea typeface="Calibri" panose="020F0502020204030204"/>
                <a:sym typeface="PT Sans Narrow" panose="020B0506020203020204"/>
              </a:rPr>
              <a:t>disclosure for bonds/ debentures should also include particulars of redemption/ conversion and shall be stated in descending order of maturity or conversion date. </a:t>
            </a:r>
            <a:endParaRPr lang="en-IN" dirty="0">
              <a:ea typeface="PT Sans Narrow" panose="020B0506020203020204"/>
              <a:cs typeface="PT Sans Narrow" panose="020B0506020203020204"/>
              <a:sym typeface="PT Sans Narrow" panose="020B0506020203020204"/>
            </a:endParaRPr>
          </a:p>
          <a:p>
            <a:pPr marL="0" indent="0" algn="just" eaLnBrk="1" fontAlgn="auto" hangingPunct="1">
              <a:buClr>
                <a:schemeClr val="dk2"/>
              </a:buClr>
              <a:buSzPts val="1800"/>
              <a:buNone/>
              <a:defRPr/>
            </a:pPr>
            <a:endParaRPr lang="en-IN" dirty="0">
              <a:latin typeface="+mn-lt"/>
              <a:ea typeface="Times New Roman" panose="02020603050405020304" pitchFamily="18" charset="0"/>
              <a:cs typeface="Times New Roman" panose="02020603050405020304" pitchFamily="18" charset="0"/>
            </a:endParaRPr>
          </a:p>
          <a:p>
            <a:pPr algn="just" eaLnBrk="1" fontAlgn="auto" hangingPunct="1">
              <a:buClr>
                <a:srgbClr val="00B0F0"/>
              </a:buClr>
              <a:tabLst>
                <a:tab pos="122555" algn="l"/>
              </a:tabLst>
              <a:defRPr/>
            </a:pPr>
            <a:endParaRPr lang="en-IN" b="1" dirty="0">
              <a:latin typeface="+mn-lt"/>
              <a:ea typeface="PT Sans Narrow" panose="020B0506020203020204"/>
              <a:cs typeface="PT Sans Narrow" panose="020B0506020203020204"/>
              <a:sym typeface="PT Sans Narrow" panose="020B0506020203020204"/>
            </a:endParaRPr>
          </a:p>
          <a:p>
            <a:pPr marL="499745" indent="-381000" eaLnBrk="1" fontAlgn="auto" hangingPunct="1">
              <a:buClr>
                <a:srgbClr val="1A966D"/>
              </a:buClr>
              <a:buFont typeface="Wingdings" panose="05000000000000000000" pitchFamily="2" charset="2"/>
              <a:buChar char="§"/>
              <a:defRPr/>
            </a:pPr>
            <a:endParaRPr lang="en-IN" dirty="0">
              <a:latin typeface="+mn-lt"/>
              <a:ea typeface="PT Sans Narrow" panose="020B0506020203020204"/>
              <a:cs typeface="PT Sans Narrow" panose="020B0506020203020204"/>
              <a:sym typeface="PT Sans Narrow" panose="020B0506020203020204"/>
            </a:endParaRPr>
          </a:p>
          <a:p>
            <a:pPr marL="118745" eaLnBrk="1" fontAlgn="auto" hangingPunct="1">
              <a:buClr>
                <a:srgbClr val="1A966D"/>
              </a:buClr>
              <a:defRPr/>
            </a:pPr>
            <a:endParaRPr lang="en-GB" dirty="0">
              <a:latin typeface="+mn-lt"/>
              <a:ea typeface="PT Sans Narrow" panose="020B0506020203020204"/>
              <a:cs typeface="PT Sans Narrow" panose="020B0506020203020204"/>
              <a:sym typeface="PT Sans Narrow" panose="020B0506020203020204"/>
            </a:endParaRPr>
          </a:p>
          <a:p>
            <a:pPr eaLnBrk="1" fontAlgn="auto" hangingPunct="1">
              <a:defRPr/>
            </a:pPr>
            <a:endParaRPr lang="en-IN" dirty="0">
              <a:latin typeface="+mn-lt"/>
              <a:ea typeface="PT Sans Narrow" panose="020B0506020203020204"/>
              <a:cs typeface="PT Sans Narrow" panose="020B0506020203020204"/>
              <a:sym typeface="PT Sans Narrow" panose="020B0506020203020204"/>
            </a:endParaRPr>
          </a:p>
          <a:p>
            <a:pPr marL="0" indent="0" eaLnBrk="1" fontAlgn="auto" hangingPunct="1">
              <a:buFont typeface="Calibri" panose="020F0502020204030204" pitchFamily="34" charset="0"/>
              <a:buNone/>
              <a:defRPr/>
            </a:pPr>
            <a:endParaRPr lang="en-US" dirty="0">
              <a:latin typeface="+mn-lt"/>
            </a:endParaRPr>
          </a:p>
        </p:txBody>
      </p:sp>
      <p:sp>
        <p:nvSpPr>
          <p:cNvPr id="3" name="TextBox 2">
            <a:extLst>
              <a:ext uri="{FF2B5EF4-FFF2-40B4-BE49-F238E27FC236}">
                <a16:creationId xmlns:a16="http://schemas.microsoft.com/office/drawing/2014/main" id="{DA033A05-9AD5-6D24-BB1B-F763C49876D3}"/>
              </a:ext>
            </a:extLst>
          </p:cNvPr>
          <p:cNvSpPr txBox="1"/>
          <p:nvPr/>
        </p:nvSpPr>
        <p:spPr>
          <a:xfrm>
            <a:off x="164122" y="6494585"/>
            <a:ext cx="5578310" cy="523220"/>
          </a:xfrm>
          <a:prstGeom prst="rect">
            <a:avLst/>
          </a:prstGeom>
          <a:noFill/>
        </p:spPr>
        <p:txBody>
          <a:bodyPr wrap="square" rtlCol="0">
            <a:spAutoFit/>
          </a:bodyPr>
          <a:lstStyle/>
          <a:p>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Non-Compliance related to Schedule III to The Companies Act, 2013</a:t>
            </a:r>
          </a:p>
          <a:p>
            <a:endPar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72821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1524000" y="451803"/>
            <a:ext cx="9144000" cy="947737"/>
          </a:xfrm>
        </p:spPr>
        <p:txBody>
          <a:bodyPr rtlCol="0">
            <a:normAutofit/>
          </a:bodyPr>
          <a:lstStyle/>
          <a:p>
            <a:pPr eaLnBrk="1" fontAlgn="auto" hangingPunct="1">
              <a:spcAft>
                <a:spcPts val="0"/>
              </a:spcAft>
              <a:defRPr/>
            </a:pPr>
            <a:r>
              <a:rPr lang="en-IN" sz="4400" dirty="0">
                <a:solidFill>
                  <a:schemeClr val="accent5">
                    <a:lumMod val="50000"/>
                  </a:schemeClr>
                </a:solidFill>
                <a:effectLst>
                  <a:outerShdw blurRad="38100" dist="38100" dir="2700000" algn="tl">
                    <a:srgbClr val="000000">
                      <a:alpha val="43137"/>
                    </a:srgbClr>
                  </a:outerShdw>
                </a:effectLst>
                <a:latin typeface="+mn-lt"/>
                <a:ea typeface="+mn-ea"/>
                <a:cs typeface="+mn-cs"/>
              </a:rPr>
              <a:t>Coverage</a:t>
            </a:r>
          </a:p>
        </p:txBody>
      </p:sp>
      <p:sp>
        <p:nvSpPr>
          <p:cNvPr id="6" name="Content Placeholder 5"/>
          <p:cNvSpPr>
            <a:spLocks noGrp="1"/>
          </p:cNvSpPr>
          <p:nvPr>
            <p:ph type="subTitle" idx="1"/>
          </p:nvPr>
        </p:nvSpPr>
        <p:spPr>
          <a:xfrm>
            <a:off x="927100" y="1646888"/>
            <a:ext cx="10426700" cy="2482850"/>
          </a:xfrm>
        </p:spPr>
        <p:txBody>
          <a:bodyPr rtlCol="0" anchor="ctr">
            <a:normAutofit/>
          </a:bodyPr>
          <a:lstStyle/>
          <a:p>
            <a:pPr algn="l" eaLnBrk="1" fontAlgn="auto" hangingPunct="1">
              <a:spcAft>
                <a:spcPts val="0"/>
              </a:spcAft>
              <a:defRPr/>
            </a:pPr>
            <a:endParaRPr lang="en-IN" sz="2800" b="1" u="sng" dirty="0">
              <a:solidFill>
                <a:schemeClr val="accent5">
                  <a:lumMod val="50000"/>
                </a:schemeClr>
              </a:solidFill>
            </a:endParaRPr>
          </a:p>
          <a:p>
            <a:pPr algn="l" eaLnBrk="1" fontAlgn="auto" hangingPunct="1">
              <a:spcAft>
                <a:spcPts val="0"/>
              </a:spcAft>
              <a:defRPr/>
            </a:pPr>
            <a:endParaRPr lang="en-IN" sz="2600" dirty="0">
              <a:solidFill>
                <a:schemeClr val="accent5">
                  <a:lumMod val="50000"/>
                </a:schemeClr>
              </a:solidFill>
            </a:endParaRPr>
          </a:p>
          <a:p>
            <a:pPr marL="723900" indent="-368300" algn="l" eaLnBrk="1" fontAlgn="auto" hangingPunct="1">
              <a:spcAft>
                <a:spcPts val="0"/>
              </a:spcAft>
              <a:buFont typeface="Arial" panose="020B0604020202020204" pitchFamily="34" charset="0"/>
              <a:buChar char="•"/>
              <a:tabLst>
                <a:tab pos="1435100" algn="l"/>
              </a:tabLst>
              <a:defRPr/>
            </a:pPr>
            <a:r>
              <a:rPr lang="en-IN" sz="2600" dirty="0">
                <a:solidFill>
                  <a:schemeClr val="accent5">
                    <a:lumMod val="50000"/>
                  </a:schemeClr>
                </a:solidFill>
              </a:rPr>
              <a:t>Non-Compliances related to Division II of Schedule III</a:t>
            </a:r>
          </a:p>
          <a:p>
            <a:pPr marL="723900" indent="-368300" algn="l" eaLnBrk="1" fontAlgn="auto" hangingPunct="1">
              <a:spcAft>
                <a:spcPts val="0"/>
              </a:spcAft>
              <a:buFont typeface="Arial" panose="020B0604020202020204" pitchFamily="34" charset="0"/>
              <a:buChar char="•"/>
              <a:tabLst>
                <a:tab pos="1435100" algn="l"/>
              </a:tabLst>
              <a:defRPr/>
            </a:pPr>
            <a:r>
              <a:rPr lang="en-IN" sz="2600" dirty="0">
                <a:solidFill>
                  <a:schemeClr val="accent5">
                    <a:lumMod val="50000"/>
                  </a:schemeClr>
                </a:solidFill>
              </a:rPr>
              <a:t>Non-Compliances related to Division I of Schedule III</a:t>
            </a:r>
          </a:p>
          <a:p>
            <a:pPr marL="723900" indent="-368300" algn="l" eaLnBrk="1" fontAlgn="auto" hangingPunct="1">
              <a:spcAft>
                <a:spcPts val="0"/>
              </a:spcAft>
              <a:buFont typeface="Arial" panose="020B0604020202020204" pitchFamily="34" charset="0"/>
              <a:buChar char="•"/>
              <a:tabLst>
                <a:tab pos="1435100" algn="l"/>
              </a:tabLst>
              <a:defRPr/>
            </a:pPr>
            <a:r>
              <a:rPr lang="en-IN" sz="2600" dirty="0">
                <a:solidFill>
                  <a:schemeClr val="accent5">
                    <a:lumMod val="50000"/>
                  </a:schemeClr>
                </a:solidFill>
              </a:rPr>
              <a:t>Non-Compliances related to other provisions of Companies Act, 2013</a:t>
            </a:r>
          </a:p>
          <a:p>
            <a:pPr algn="l" eaLnBrk="1" fontAlgn="auto" hangingPunct="1">
              <a:spcAft>
                <a:spcPts val="0"/>
              </a:spcAft>
              <a:defRPr/>
            </a:pPr>
            <a:endParaRPr lang="en-IN" sz="2600" dirty="0">
              <a:solidFill>
                <a:schemeClr val="accent5">
                  <a:lumMod val="50000"/>
                </a:schemeClr>
              </a:solidFill>
            </a:endParaRPr>
          </a:p>
          <a:p>
            <a:pPr algn="l" eaLnBrk="1" fontAlgn="auto" hangingPunct="1">
              <a:spcAft>
                <a:spcPts val="0"/>
              </a:spcAft>
              <a:defRPr/>
            </a:pPr>
            <a:endParaRPr lang="en-IN" dirty="0">
              <a:solidFill>
                <a:schemeClr val="accent5">
                  <a:lumMod val="50000"/>
                </a:schemeClr>
              </a:solidFill>
            </a:endParaRPr>
          </a:p>
        </p:txBody>
      </p:sp>
      <p:pic>
        <p:nvPicPr>
          <p:cNvPr id="2"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203825" y="3919886"/>
            <a:ext cx="1784350" cy="179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2926080" y="5960744"/>
            <a:ext cx="6096000" cy="424732"/>
          </a:xfrm>
          <a:prstGeom prst="rect">
            <a:avLst/>
          </a:prstGeom>
          <a:noFill/>
        </p:spPr>
        <p:txBody>
          <a:bodyPr wrap="square">
            <a:spAutoFit/>
          </a:bodyPr>
          <a:lstStyle/>
          <a:p>
            <a:pPr marL="0" marR="0" lvl="0" indent="0" algn="ctr" defTabSz="914400" rtl="0" eaLnBrk="1" fontAlgn="auto" latinLnBrk="0" hangingPunct="1">
              <a:lnSpc>
                <a:spcPct val="90000"/>
              </a:lnSpc>
              <a:spcBef>
                <a:spcPts val="0"/>
              </a:spcBef>
              <a:spcAft>
                <a:spcPts val="0"/>
              </a:spcAft>
              <a:buClrTx/>
              <a:buSzTx/>
              <a:buFont typeface="Arial" panose="020B0604020202020204" pitchFamily="34" charset="0"/>
              <a:buNone/>
              <a:defRPr/>
            </a:pPr>
            <a:r>
              <a:rPr kumimoji="0" lang="en-IN" sz="2400" b="0" i="0" u="none" strike="noStrike" kern="1200" cap="none" spc="0" normalizeH="0" baseline="0" noProof="0" dirty="0">
                <a:ln>
                  <a:noFill/>
                </a:ln>
                <a:solidFill>
                  <a:schemeClr val="accent5">
                    <a:lumMod val="50000"/>
                  </a:schemeClr>
                </a:solidFill>
                <a:effectLst>
                  <a:outerShdw blurRad="38100" dist="38100" dir="2700000" algn="tl">
                    <a:srgbClr val="000000">
                      <a:alpha val="43137"/>
                    </a:srgbClr>
                  </a:outerShdw>
                </a:effectLst>
                <a:uLnTx/>
                <a:uFillTx/>
                <a:latin typeface="Calibri" panose="020F0502020204030204" pitchFamily="34" charset="0"/>
                <a:ea typeface="Calibri" panose="020F0502020204030204" pitchFamily="34" charset="0"/>
                <a:cs typeface="Calibri" panose="020F0502020204030204" pitchFamily="34" charset="0"/>
                <a:sym typeface="Palatino Linotype" panose="02040502050505030304"/>
              </a:rPr>
              <a:t>Financial Reporting Review Board (FRRB)</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846E07-972A-B281-E6E6-DA4326474824}"/>
            </a:ext>
          </a:extLst>
        </p:cNvPr>
        <p:cNvGrpSpPr/>
        <p:nvPr/>
      </p:nvGrpSpPr>
      <p:grpSpPr>
        <a:xfrm>
          <a:off x="0" y="0"/>
          <a:ext cx="0" cy="0"/>
          <a:chOff x="0" y="0"/>
          <a:chExt cx="0" cy="0"/>
        </a:xfrm>
      </p:grpSpPr>
      <p:sp>
        <p:nvSpPr>
          <p:cNvPr id="45058" name="Title 1">
            <a:extLst>
              <a:ext uri="{FF2B5EF4-FFF2-40B4-BE49-F238E27FC236}">
                <a16:creationId xmlns:a16="http://schemas.microsoft.com/office/drawing/2014/main" id="{006D3758-01A5-2979-4ED3-88B114E20D4F}"/>
              </a:ext>
            </a:extLst>
          </p:cNvPr>
          <p:cNvSpPr>
            <a:spLocks noGrp="1"/>
          </p:cNvSpPr>
          <p:nvPr>
            <p:ph type="title"/>
          </p:nvPr>
        </p:nvSpPr>
        <p:spPr>
          <a:xfrm>
            <a:off x="842963" y="77788"/>
            <a:ext cx="8967787" cy="531812"/>
          </a:xfrm>
        </p:spPr>
        <p:txBody>
          <a:bodyPr/>
          <a:lstStyle/>
          <a:p>
            <a:pPr eaLnBrk="1" hangingPunct="1"/>
            <a:r>
              <a:rPr lang="en-IN" altLang="en-US" dirty="0"/>
              <a:t>Disclosures regarding Loans/Debts</a:t>
            </a:r>
          </a:p>
        </p:txBody>
      </p:sp>
      <p:sp>
        <p:nvSpPr>
          <p:cNvPr id="8" name="Text Placeholder 2">
            <a:extLst>
              <a:ext uri="{FF2B5EF4-FFF2-40B4-BE49-F238E27FC236}">
                <a16:creationId xmlns:a16="http://schemas.microsoft.com/office/drawing/2014/main" id="{E08E8D56-B419-3E31-2D83-C6EB3F0A45E3}"/>
              </a:ext>
            </a:extLst>
          </p:cNvPr>
          <p:cNvSpPr>
            <a:spLocks noGrp="1"/>
          </p:cNvSpPr>
          <p:nvPr>
            <p:ph idx="1"/>
          </p:nvPr>
        </p:nvSpPr>
        <p:spPr>
          <a:xfrm>
            <a:off x="355600" y="990600"/>
            <a:ext cx="11434763" cy="5963092"/>
          </a:xfrm>
        </p:spPr>
        <p:txBody>
          <a:bodyPr rtlCol="0">
            <a:noAutofit/>
          </a:bodyPr>
          <a:lstStyle/>
          <a:p>
            <a:pPr marL="0" indent="0" algn="just" eaLnBrk="1" fontAlgn="auto" hangingPunct="1">
              <a:buClr>
                <a:schemeClr val="dk2"/>
              </a:buClr>
              <a:buSzPts val="1800"/>
              <a:buNone/>
              <a:defRPr/>
            </a:pPr>
            <a:r>
              <a:rPr lang="en-GB" b="1" i="1" u="sng" dirty="0">
                <a:solidFill>
                  <a:schemeClr val="accent1">
                    <a:lumMod val="75000"/>
                  </a:schemeClr>
                </a:solidFill>
                <a:latin typeface="+mn-lt"/>
                <a:sym typeface="Palatino Linotype" panose="02040502050505030304"/>
              </a:rPr>
              <a:t>Case: </a:t>
            </a:r>
          </a:p>
          <a:p>
            <a:pPr eaLnBrk="1" fontAlgn="auto" hangingPunct="1">
              <a:spcBef>
                <a:spcPts val="600"/>
              </a:spcBef>
              <a:buFont typeface="Calibri" panose="020F0502020204030204" pitchFamily="34" charset="0"/>
              <a:buNone/>
              <a:defRPr/>
            </a:pPr>
            <a:r>
              <a:rPr lang="en-IN" dirty="0">
                <a:latin typeface="+mn-lt"/>
                <a:ea typeface="Calibri" panose="020F0502020204030204"/>
              </a:rPr>
              <a:t>Various discrepancies were observed with respect to Loans (Liability).</a:t>
            </a:r>
          </a:p>
          <a:p>
            <a:pPr marL="0" indent="0" algn="just" eaLnBrk="1" fontAlgn="auto" hangingPunct="1">
              <a:buClr>
                <a:schemeClr val="dk2"/>
              </a:buClr>
              <a:buSzPts val="1800"/>
              <a:buNone/>
              <a:defRPr/>
            </a:pPr>
            <a:r>
              <a:rPr lang="en-IN" b="1" i="1" u="sng" dirty="0">
                <a:solidFill>
                  <a:schemeClr val="accent1">
                    <a:lumMod val="75000"/>
                  </a:schemeClr>
                </a:solidFill>
                <a:latin typeface="+mn-lt"/>
              </a:rPr>
              <a:t>Requirements:</a:t>
            </a:r>
          </a:p>
          <a:p>
            <a:pPr marL="0" indent="0" algn="just" eaLnBrk="1" fontAlgn="auto" hangingPunct="1">
              <a:buNone/>
              <a:defRPr/>
            </a:pPr>
            <a:r>
              <a:rPr lang="en-US" dirty="0">
                <a:latin typeface="+mn-lt"/>
                <a:sym typeface="PT Sans Narrow" panose="020B0506020203020204"/>
              </a:rPr>
              <a:t>Paragraph 7.5.1 </a:t>
            </a:r>
            <a:r>
              <a:rPr lang="en-IN" altLang="en-US" dirty="0">
                <a:latin typeface="+mn-lt"/>
              </a:rPr>
              <a:t>Guidance Note on Division I – </a:t>
            </a:r>
            <a:r>
              <a:rPr lang="en-IN" dirty="0">
                <a:latin typeface="+mn-lt"/>
                <a:sym typeface="PT Sans Narrow" panose="020B0506020203020204"/>
              </a:rPr>
              <a:t>Non Ind AS </a:t>
            </a:r>
            <a:r>
              <a:rPr lang="en-IN" altLang="en-US" dirty="0">
                <a:latin typeface="+mn-lt"/>
              </a:rPr>
              <a:t>Schedule III to the Companies Act, 2013</a:t>
            </a:r>
            <a:endParaRPr lang="en-GB" dirty="0">
              <a:latin typeface="+mn-lt"/>
              <a:sym typeface="Palatino Linotype" panose="02040502050505030304"/>
            </a:endParaRPr>
          </a:p>
          <a:p>
            <a:pPr marL="0" indent="0" algn="just" eaLnBrk="1" fontAlgn="auto" hangingPunct="1">
              <a:buClr>
                <a:schemeClr val="dk2"/>
              </a:buClr>
              <a:buSzPts val="1800"/>
              <a:buNone/>
              <a:defRPr/>
            </a:pPr>
            <a:r>
              <a:rPr lang="en-GB" b="1" i="1" u="sng" dirty="0">
                <a:solidFill>
                  <a:schemeClr val="accent1">
                    <a:lumMod val="75000"/>
                  </a:schemeClr>
                </a:solidFill>
                <a:latin typeface="+mn-lt"/>
                <a:sym typeface="Palatino Linotype" panose="02040502050505030304"/>
              </a:rPr>
              <a:t>Observations:</a:t>
            </a:r>
          </a:p>
          <a:p>
            <a:pPr algn="just" eaLnBrk="1" fontAlgn="auto" hangingPunct="1">
              <a:spcBef>
                <a:spcPts val="600"/>
              </a:spcBef>
              <a:buClr>
                <a:srgbClr val="00B0F0"/>
              </a:buClr>
              <a:buSzPct val="95000"/>
              <a:buFont typeface="Calibri" panose="020F0502020204030204" pitchFamily="34" charset="0"/>
              <a:buChar char="•"/>
              <a:defRPr/>
            </a:pPr>
            <a:r>
              <a:rPr lang="en-US" dirty="0">
                <a:latin typeface="+mn-lt"/>
                <a:ea typeface="Calibri" panose="020F0502020204030204"/>
              </a:rPr>
              <a:t>A convertible debt instrument maturing in 2 years, with an exercisable conversion option, was incorrectly classified as "Short Term Borrowing." Since the cash settlement maturity is beyond 1 year, it should have been classified as "Non-Current.“ </a:t>
            </a:r>
            <a:endParaRPr lang="en-GB" sz="1700" dirty="0">
              <a:latin typeface="+mn-lt"/>
              <a:ea typeface="Calibri" panose="020F0502020204030204"/>
              <a:sym typeface="PT Sans Narrow" panose="020B0506020203020204"/>
            </a:endParaRPr>
          </a:p>
          <a:p>
            <a:pPr algn="just" eaLnBrk="1" fontAlgn="auto" hangingPunct="1">
              <a:spcBef>
                <a:spcPts val="600"/>
              </a:spcBef>
              <a:buClr>
                <a:srgbClr val="00B0F0"/>
              </a:buClr>
              <a:buSzPct val="95000"/>
              <a:buFont typeface="Calibri" panose="020F0502020204030204" pitchFamily="34" charset="0"/>
              <a:buChar char="•"/>
              <a:defRPr/>
            </a:pPr>
            <a:r>
              <a:rPr lang="en-US" dirty="0">
                <a:latin typeface="+mn-lt"/>
                <a:ea typeface="Calibri" panose="020F0502020204030204"/>
              </a:rPr>
              <a:t>Classification of Loan as a non-current liability in the previous year, which on becoming a current liability during the current financial year, the company re-classified the loan as current for previous year also. Classification of current/ non-current is as of a particular date i.e. Balance Sheet date. If there is a change in classification during subsequent year it is so, for that year. It would not change the position as of previous year and hence previous year classification should remain unchanged. </a:t>
            </a:r>
          </a:p>
          <a:p>
            <a:pPr marL="0" indent="0" algn="just" eaLnBrk="1" fontAlgn="auto" hangingPunct="1">
              <a:buClr>
                <a:schemeClr val="dk2"/>
              </a:buClr>
              <a:buSzPts val="1800"/>
              <a:buNone/>
              <a:defRPr/>
            </a:pPr>
            <a:endParaRPr lang="en-IN" dirty="0">
              <a:latin typeface="+mn-lt"/>
              <a:ea typeface="Times New Roman" panose="02020603050405020304" pitchFamily="18" charset="0"/>
              <a:cs typeface="Times New Roman" panose="02020603050405020304" pitchFamily="18" charset="0"/>
            </a:endParaRPr>
          </a:p>
          <a:p>
            <a:pPr algn="just" eaLnBrk="1" fontAlgn="auto" hangingPunct="1">
              <a:buClr>
                <a:srgbClr val="00B0F0"/>
              </a:buClr>
              <a:tabLst>
                <a:tab pos="122555" algn="l"/>
              </a:tabLst>
              <a:defRPr/>
            </a:pPr>
            <a:endParaRPr lang="en-IN" b="1" dirty="0">
              <a:latin typeface="+mn-lt"/>
              <a:ea typeface="PT Sans Narrow" panose="020B0506020203020204"/>
              <a:cs typeface="PT Sans Narrow" panose="020B0506020203020204"/>
              <a:sym typeface="PT Sans Narrow" panose="020B0506020203020204"/>
            </a:endParaRPr>
          </a:p>
          <a:p>
            <a:pPr marL="499745" indent="-381000" eaLnBrk="1" fontAlgn="auto" hangingPunct="1">
              <a:buClr>
                <a:srgbClr val="1A966D"/>
              </a:buClr>
              <a:buFont typeface="Wingdings" panose="05000000000000000000" pitchFamily="2" charset="2"/>
              <a:buChar char="§"/>
              <a:defRPr/>
            </a:pPr>
            <a:endParaRPr lang="en-IN" dirty="0">
              <a:latin typeface="+mn-lt"/>
              <a:ea typeface="PT Sans Narrow" panose="020B0506020203020204"/>
              <a:cs typeface="PT Sans Narrow" panose="020B0506020203020204"/>
              <a:sym typeface="PT Sans Narrow" panose="020B0506020203020204"/>
            </a:endParaRPr>
          </a:p>
          <a:p>
            <a:pPr marL="118745" eaLnBrk="1" fontAlgn="auto" hangingPunct="1">
              <a:buClr>
                <a:srgbClr val="1A966D"/>
              </a:buClr>
              <a:defRPr/>
            </a:pPr>
            <a:endParaRPr lang="en-GB" dirty="0">
              <a:latin typeface="+mn-lt"/>
              <a:ea typeface="PT Sans Narrow" panose="020B0506020203020204"/>
              <a:cs typeface="PT Sans Narrow" panose="020B0506020203020204"/>
              <a:sym typeface="PT Sans Narrow" panose="020B0506020203020204"/>
            </a:endParaRPr>
          </a:p>
          <a:p>
            <a:pPr eaLnBrk="1" fontAlgn="auto" hangingPunct="1">
              <a:defRPr/>
            </a:pPr>
            <a:endParaRPr lang="en-IN" dirty="0">
              <a:latin typeface="+mn-lt"/>
              <a:ea typeface="PT Sans Narrow" panose="020B0506020203020204"/>
              <a:cs typeface="PT Sans Narrow" panose="020B0506020203020204"/>
              <a:sym typeface="PT Sans Narrow" panose="020B0506020203020204"/>
            </a:endParaRPr>
          </a:p>
          <a:p>
            <a:pPr marL="0" indent="0" eaLnBrk="1" fontAlgn="auto" hangingPunct="1">
              <a:buFont typeface="Calibri" panose="020F0502020204030204" pitchFamily="34" charset="0"/>
              <a:buNone/>
              <a:defRPr/>
            </a:pPr>
            <a:endParaRPr lang="en-US" dirty="0">
              <a:latin typeface="+mn-lt"/>
            </a:endParaRPr>
          </a:p>
        </p:txBody>
      </p:sp>
      <p:sp>
        <p:nvSpPr>
          <p:cNvPr id="3" name="TextBox 2">
            <a:extLst>
              <a:ext uri="{FF2B5EF4-FFF2-40B4-BE49-F238E27FC236}">
                <a16:creationId xmlns:a16="http://schemas.microsoft.com/office/drawing/2014/main" id="{B54EAB09-2608-8303-B7F7-38439F669862}"/>
              </a:ext>
            </a:extLst>
          </p:cNvPr>
          <p:cNvSpPr txBox="1"/>
          <p:nvPr/>
        </p:nvSpPr>
        <p:spPr>
          <a:xfrm>
            <a:off x="164122" y="6494585"/>
            <a:ext cx="5578310" cy="523220"/>
          </a:xfrm>
          <a:prstGeom prst="rect">
            <a:avLst/>
          </a:prstGeom>
          <a:noFill/>
        </p:spPr>
        <p:txBody>
          <a:bodyPr wrap="square" rtlCol="0">
            <a:spAutoFit/>
          </a:bodyPr>
          <a:lstStyle/>
          <a:p>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Non-Compliance related to Schedule III to The Companies Act, 2013</a:t>
            </a:r>
          </a:p>
          <a:p>
            <a:endPar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58210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4F7A86-75C0-3A7A-ED05-40B9B396C4D4}"/>
            </a:ext>
          </a:extLst>
        </p:cNvPr>
        <p:cNvGrpSpPr/>
        <p:nvPr/>
      </p:nvGrpSpPr>
      <p:grpSpPr>
        <a:xfrm>
          <a:off x="0" y="0"/>
          <a:ext cx="0" cy="0"/>
          <a:chOff x="0" y="0"/>
          <a:chExt cx="0" cy="0"/>
        </a:xfrm>
      </p:grpSpPr>
      <p:sp>
        <p:nvSpPr>
          <p:cNvPr id="45058" name="Title 1">
            <a:extLst>
              <a:ext uri="{FF2B5EF4-FFF2-40B4-BE49-F238E27FC236}">
                <a16:creationId xmlns:a16="http://schemas.microsoft.com/office/drawing/2014/main" id="{60AD651E-213C-9D19-9F98-EE451FE27881}"/>
              </a:ext>
            </a:extLst>
          </p:cNvPr>
          <p:cNvSpPr>
            <a:spLocks noGrp="1"/>
          </p:cNvSpPr>
          <p:nvPr>
            <p:ph type="title"/>
          </p:nvPr>
        </p:nvSpPr>
        <p:spPr>
          <a:xfrm>
            <a:off x="842963" y="77788"/>
            <a:ext cx="8967787" cy="531812"/>
          </a:xfrm>
        </p:spPr>
        <p:txBody>
          <a:bodyPr/>
          <a:lstStyle/>
          <a:p>
            <a:pPr eaLnBrk="1" hangingPunct="1"/>
            <a:r>
              <a:rPr lang="en-IN" altLang="en-US" dirty="0"/>
              <a:t>Disclosures regarding Trade Payable</a:t>
            </a:r>
          </a:p>
        </p:txBody>
      </p:sp>
      <p:sp>
        <p:nvSpPr>
          <p:cNvPr id="8" name="Text Placeholder 2">
            <a:extLst>
              <a:ext uri="{FF2B5EF4-FFF2-40B4-BE49-F238E27FC236}">
                <a16:creationId xmlns:a16="http://schemas.microsoft.com/office/drawing/2014/main" id="{82798BEE-8A6B-F9DF-272E-6254FC997C6E}"/>
              </a:ext>
            </a:extLst>
          </p:cNvPr>
          <p:cNvSpPr>
            <a:spLocks noGrp="1"/>
          </p:cNvSpPr>
          <p:nvPr>
            <p:ph idx="1"/>
          </p:nvPr>
        </p:nvSpPr>
        <p:spPr>
          <a:xfrm>
            <a:off x="355600" y="990600"/>
            <a:ext cx="11434763" cy="5963092"/>
          </a:xfrm>
        </p:spPr>
        <p:txBody>
          <a:bodyPr rtlCol="0">
            <a:noAutofit/>
          </a:bodyPr>
          <a:lstStyle/>
          <a:p>
            <a:pPr marL="0" indent="0" algn="just" eaLnBrk="1" fontAlgn="auto" hangingPunct="1">
              <a:buClr>
                <a:schemeClr val="dk2"/>
              </a:buClr>
              <a:buSzPts val="1800"/>
              <a:buNone/>
              <a:defRPr/>
            </a:pPr>
            <a:r>
              <a:rPr lang="en-GB" b="1" i="1" u="sng" dirty="0">
                <a:solidFill>
                  <a:schemeClr val="accent1">
                    <a:lumMod val="75000"/>
                  </a:schemeClr>
                </a:solidFill>
                <a:latin typeface="+mn-lt"/>
                <a:sym typeface="Palatino Linotype" panose="02040502050505030304"/>
              </a:rPr>
              <a:t>Case: </a:t>
            </a:r>
          </a:p>
          <a:p>
            <a:pPr marL="0" indent="0" eaLnBrk="1" fontAlgn="auto" hangingPunct="1">
              <a:buFont typeface="Calibri" panose="020F0502020204030204" pitchFamily="34" charset="0"/>
              <a:buNone/>
              <a:defRPr/>
            </a:pPr>
            <a:r>
              <a:rPr lang="en-IN" dirty="0">
                <a:ea typeface="PT Sans Narrow" panose="020B0506020203020204"/>
                <a:cs typeface="PT Sans Narrow" panose="020B0506020203020204"/>
                <a:sym typeface="PT Sans Narrow" panose="020B0506020203020204"/>
              </a:rPr>
              <a:t>Note on Trade Payables includes dues payable in respect of statutory obligations like PF, dues towards purchase of fixed assets and other contractual obligations.</a:t>
            </a:r>
            <a:endParaRPr lang="en-IN" dirty="0">
              <a:solidFill>
                <a:srgbClr val="000000"/>
              </a:solidFill>
            </a:endParaRPr>
          </a:p>
          <a:p>
            <a:pPr marL="0" indent="0" algn="just" eaLnBrk="1" fontAlgn="auto" hangingPunct="1">
              <a:buClr>
                <a:schemeClr val="dk2"/>
              </a:buClr>
              <a:buSzPts val="1800"/>
              <a:buNone/>
              <a:defRPr/>
            </a:pPr>
            <a:r>
              <a:rPr lang="en-IN" b="1" i="1" u="sng" dirty="0">
                <a:solidFill>
                  <a:schemeClr val="accent1">
                    <a:lumMod val="75000"/>
                  </a:schemeClr>
                </a:solidFill>
                <a:latin typeface="+mn-lt"/>
              </a:rPr>
              <a:t>Requirements:</a:t>
            </a:r>
          </a:p>
          <a:p>
            <a:pPr marL="0" indent="0" eaLnBrk="1" fontAlgn="auto" hangingPunct="1">
              <a:lnSpc>
                <a:spcPct val="115000"/>
              </a:lnSpc>
              <a:buClr>
                <a:schemeClr val="dk2"/>
              </a:buClr>
              <a:buSzPts val="1800"/>
              <a:buFont typeface="Calibri" panose="020F0502020204030204" pitchFamily="34" charset="0"/>
              <a:buNone/>
              <a:defRPr/>
            </a:pPr>
            <a:r>
              <a:rPr lang="en-IN" dirty="0">
                <a:sym typeface="PT Sans Narrow" panose="020B0506020203020204"/>
              </a:rPr>
              <a:t>Paragraph 8.4.1 of </a:t>
            </a:r>
            <a:r>
              <a:rPr lang="en-IN" altLang="en-US" dirty="0"/>
              <a:t>Guidance Note on Division I – </a:t>
            </a:r>
            <a:r>
              <a:rPr lang="en-IN" dirty="0">
                <a:sym typeface="PT Sans Narrow" panose="020B0506020203020204"/>
              </a:rPr>
              <a:t>Non Ind AS </a:t>
            </a:r>
            <a:r>
              <a:rPr lang="en-IN" altLang="en-US" dirty="0"/>
              <a:t>Schedule III to the Companies Act, 2013</a:t>
            </a:r>
            <a:endParaRPr lang="en-GB" dirty="0">
              <a:sym typeface="Palatino Linotype" panose="02040502050505030304"/>
            </a:endParaRPr>
          </a:p>
          <a:p>
            <a:pPr marL="0" indent="0" algn="just" eaLnBrk="1" fontAlgn="auto" hangingPunct="1">
              <a:buClr>
                <a:schemeClr val="dk2"/>
              </a:buClr>
              <a:buSzPts val="1800"/>
              <a:buNone/>
              <a:defRPr/>
            </a:pPr>
            <a:r>
              <a:rPr lang="en-GB" b="1" i="1" u="sng" dirty="0">
                <a:solidFill>
                  <a:schemeClr val="accent1">
                    <a:lumMod val="75000"/>
                  </a:schemeClr>
                </a:solidFill>
                <a:latin typeface="+mn-lt"/>
                <a:sym typeface="Palatino Linotype" panose="02040502050505030304"/>
              </a:rPr>
              <a:t>Observations:</a:t>
            </a:r>
          </a:p>
          <a:p>
            <a:pPr marL="0" indent="0" algn="just" eaLnBrk="1" fontAlgn="auto" hangingPunct="1">
              <a:lnSpc>
                <a:spcPct val="115000"/>
              </a:lnSpc>
              <a:buNone/>
              <a:defRPr/>
            </a:pPr>
            <a:r>
              <a:rPr lang="en-IN" dirty="0">
                <a:ea typeface="PT Sans Narrow" panose="020B0506020203020204"/>
                <a:cs typeface="PT Sans Narrow" panose="020B0506020203020204"/>
                <a:sym typeface="PT Sans Narrow" panose="020B0506020203020204"/>
              </a:rPr>
              <a:t>Trade payables should only include the amount due towards goods purchased or services received in the ordinary course of business. Other payables as in the given case cannot form part of Trade Payables but would be classified as “Other Current/ Non-Current Liabilities”.</a:t>
            </a:r>
            <a:endParaRPr lang="en-IN" altLang="en-US" dirty="0">
              <a:cs typeface="Times New Roman" panose="02020603050405020304" pitchFamily="18" charset="0"/>
            </a:endParaRPr>
          </a:p>
          <a:p>
            <a:pPr marL="0" indent="0" algn="just" eaLnBrk="1" fontAlgn="auto" hangingPunct="1">
              <a:buClr>
                <a:schemeClr val="dk2"/>
              </a:buClr>
              <a:buSzPts val="1800"/>
              <a:buNone/>
              <a:defRPr/>
            </a:pPr>
            <a:endParaRPr lang="en-IN" dirty="0">
              <a:latin typeface="+mn-lt"/>
              <a:ea typeface="Times New Roman" panose="02020603050405020304" pitchFamily="18" charset="0"/>
              <a:cs typeface="Times New Roman" panose="02020603050405020304" pitchFamily="18" charset="0"/>
            </a:endParaRPr>
          </a:p>
          <a:p>
            <a:pPr algn="just" eaLnBrk="1" fontAlgn="auto" hangingPunct="1">
              <a:buClr>
                <a:srgbClr val="00B0F0"/>
              </a:buClr>
              <a:tabLst>
                <a:tab pos="122555" algn="l"/>
              </a:tabLst>
              <a:defRPr/>
            </a:pPr>
            <a:endParaRPr lang="en-IN" b="1" dirty="0">
              <a:latin typeface="+mn-lt"/>
              <a:ea typeface="PT Sans Narrow" panose="020B0506020203020204"/>
              <a:cs typeface="PT Sans Narrow" panose="020B0506020203020204"/>
              <a:sym typeface="PT Sans Narrow" panose="020B0506020203020204"/>
            </a:endParaRPr>
          </a:p>
          <a:p>
            <a:pPr marL="499745" indent="-381000" eaLnBrk="1" fontAlgn="auto" hangingPunct="1">
              <a:buClr>
                <a:srgbClr val="1A966D"/>
              </a:buClr>
              <a:buFont typeface="Wingdings" panose="05000000000000000000" pitchFamily="2" charset="2"/>
              <a:buChar char="§"/>
              <a:defRPr/>
            </a:pPr>
            <a:endParaRPr lang="en-IN" dirty="0">
              <a:latin typeface="+mn-lt"/>
              <a:ea typeface="PT Sans Narrow" panose="020B0506020203020204"/>
              <a:cs typeface="PT Sans Narrow" panose="020B0506020203020204"/>
              <a:sym typeface="PT Sans Narrow" panose="020B0506020203020204"/>
            </a:endParaRPr>
          </a:p>
          <a:p>
            <a:pPr marL="118745" eaLnBrk="1" fontAlgn="auto" hangingPunct="1">
              <a:buClr>
                <a:srgbClr val="1A966D"/>
              </a:buClr>
              <a:defRPr/>
            </a:pPr>
            <a:endParaRPr lang="en-GB" dirty="0">
              <a:latin typeface="+mn-lt"/>
              <a:ea typeface="PT Sans Narrow" panose="020B0506020203020204"/>
              <a:cs typeface="PT Sans Narrow" panose="020B0506020203020204"/>
              <a:sym typeface="PT Sans Narrow" panose="020B0506020203020204"/>
            </a:endParaRPr>
          </a:p>
          <a:p>
            <a:pPr eaLnBrk="1" fontAlgn="auto" hangingPunct="1">
              <a:defRPr/>
            </a:pPr>
            <a:endParaRPr lang="en-IN" dirty="0">
              <a:latin typeface="+mn-lt"/>
              <a:ea typeface="PT Sans Narrow" panose="020B0506020203020204"/>
              <a:cs typeface="PT Sans Narrow" panose="020B0506020203020204"/>
              <a:sym typeface="PT Sans Narrow" panose="020B0506020203020204"/>
            </a:endParaRPr>
          </a:p>
          <a:p>
            <a:pPr marL="0" indent="0" eaLnBrk="1" fontAlgn="auto" hangingPunct="1">
              <a:buFont typeface="Calibri" panose="020F0502020204030204" pitchFamily="34" charset="0"/>
              <a:buNone/>
              <a:defRPr/>
            </a:pPr>
            <a:endParaRPr lang="en-US" dirty="0">
              <a:latin typeface="+mn-lt"/>
            </a:endParaRPr>
          </a:p>
        </p:txBody>
      </p:sp>
      <p:sp>
        <p:nvSpPr>
          <p:cNvPr id="3" name="TextBox 2">
            <a:extLst>
              <a:ext uri="{FF2B5EF4-FFF2-40B4-BE49-F238E27FC236}">
                <a16:creationId xmlns:a16="http://schemas.microsoft.com/office/drawing/2014/main" id="{E5DC7736-DC10-BB62-BC2C-D1C4C4952922}"/>
              </a:ext>
            </a:extLst>
          </p:cNvPr>
          <p:cNvSpPr txBox="1"/>
          <p:nvPr/>
        </p:nvSpPr>
        <p:spPr>
          <a:xfrm>
            <a:off x="164122" y="6494585"/>
            <a:ext cx="5578310" cy="523220"/>
          </a:xfrm>
          <a:prstGeom prst="rect">
            <a:avLst/>
          </a:prstGeom>
          <a:noFill/>
        </p:spPr>
        <p:txBody>
          <a:bodyPr wrap="square" rtlCol="0">
            <a:spAutoFit/>
          </a:bodyPr>
          <a:lstStyle/>
          <a:p>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Non-Compliance related to Schedule III to The Companies Act, 2013</a:t>
            </a:r>
          </a:p>
          <a:p>
            <a:endPar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997938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C8BA82-FCC0-6A13-DDAE-E2AB39D5EC4E}"/>
            </a:ext>
          </a:extLst>
        </p:cNvPr>
        <p:cNvGrpSpPr/>
        <p:nvPr/>
      </p:nvGrpSpPr>
      <p:grpSpPr>
        <a:xfrm>
          <a:off x="0" y="0"/>
          <a:ext cx="0" cy="0"/>
          <a:chOff x="0" y="0"/>
          <a:chExt cx="0" cy="0"/>
        </a:xfrm>
      </p:grpSpPr>
      <p:sp>
        <p:nvSpPr>
          <p:cNvPr id="45058" name="Title 1">
            <a:extLst>
              <a:ext uri="{FF2B5EF4-FFF2-40B4-BE49-F238E27FC236}">
                <a16:creationId xmlns:a16="http://schemas.microsoft.com/office/drawing/2014/main" id="{C882317B-FFE0-9FF9-8471-3569D5F25B91}"/>
              </a:ext>
            </a:extLst>
          </p:cNvPr>
          <p:cNvSpPr>
            <a:spLocks noGrp="1"/>
          </p:cNvSpPr>
          <p:nvPr>
            <p:ph type="title"/>
          </p:nvPr>
        </p:nvSpPr>
        <p:spPr>
          <a:xfrm>
            <a:off x="842963" y="77788"/>
            <a:ext cx="8967787" cy="531812"/>
          </a:xfrm>
        </p:spPr>
        <p:txBody>
          <a:bodyPr/>
          <a:lstStyle/>
          <a:p>
            <a:pPr eaLnBrk="1" hangingPunct="1"/>
            <a:r>
              <a:rPr lang="en-IN" altLang="en-US" dirty="0"/>
              <a:t>Disclosures regarding Employee Benefits</a:t>
            </a:r>
          </a:p>
        </p:txBody>
      </p:sp>
      <p:sp>
        <p:nvSpPr>
          <p:cNvPr id="8" name="Text Placeholder 2">
            <a:extLst>
              <a:ext uri="{FF2B5EF4-FFF2-40B4-BE49-F238E27FC236}">
                <a16:creationId xmlns:a16="http://schemas.microsoft.com/office/drawing/2014/main" id="{1C9D04E7-8365-8513-2E77-6D1D68898549}"/>
              </a:ext>
            </a:extLst>
          </p:cNvPr>
          <p:cNvSpPr>
            <a:spLocks noGrp="1"/>
          </p:cNvSpPr>
          <p:nvPr>
            <p:ph idx="1"/>
          </p:nvPr>
        </p:nvSpPr>
        <p:spPr>
          <a:xfrm>
            <a:off x="355600" y="990600"/>
            <a:ext cx="11434763" cy="5963092"/>
          </a:xfrm>
        </p:spPr>
        <p:txBody>
          <a:bodyPr rtlCol="0">
            <a:noAutofit/>
          </a:bodyPr>
          <a:lstStyle/>
          <a:p>
            <a:pPr marL="0" indent="0" algn="just" eaLnBrk="1" fontAlgn="auto" hangingPunct="1">
              <a:buClr>
                <a:schemeClr val="dk2"/>
              </a:buClr>
              <a:buSzPts val="1800"/>
              <a:buNone/>
              <a:defRPr/>
            </a:pPr>
            <a:r>
              <a:rPr lang="en-GB" b="1" i="1" u="sng" dirty="0">
                <a:solidFill>
                  <a:schemeClr val="accent1">
                    <a:lumMod val="75000"/>
                  </a:schemeClr>
                </a:solidFill>
                <a:latin typeface="+mn-lt"/>
                <a:sym typeface="Palatino Linotype" panose="02040502050505030304"/>
              </a:rPr>
              <a:t>Case: </a:t>
            </a:r>
          </a:p>
          <a:p>
            <a:pPr algn="just" eaLnBrk="1" fontAlgn="auto" hangingPunct="1">
              <a:buClr>
                <a:srgbClr val="00B0F0"/>
              </a:buClr>
              <a:buFont typeface="Arial" panose="020B0604020202020204" pitchFamily="34" charset="0"/>
              <a:buChar char="•"/>
              <a:defRPr/>
            </a:pPr>
            <a:r>
              <a:rPr lang="en-US" dirty="0">
                <a:solidFill>
                  <a:srgbClr val="000000"/>
                </a:solidFill>
                <a:latin typeface="+mn-lt"/>
              </a:rPr>
              <a:t>Gratuity and Leave Encashment had both current and non-current portions. (valued by the Actuary)</a:t>
            </a:r>
          </a:p>
          <a:p>
            <a:pPr algn="just" eaLnBrk="1" fontAlgn="auto" hangingPunct="1">
              <a:buClr>
                <a:srgbClr val="00B0F0"/>
              </a:buClr>
              <a:buFont typeface="Arial" panose="020B0604020202020204" pitchFamily="34" charset="0"/>
              <a:buChar char="•"/>
              <a:defRPr/>
            </a:pPr>
            <a:r>
              <a:rPr lang="en-US" dirty="0">
                <a:solidFill>
                  <a:srgbClr val="000000"/>
                </a:solidFill>
                <a:latin typeface="+mn-lt"/>
              </a:rPr>
              <a:t>However, in the Balance Sheet the gratuity was classified as a Long-Term Provision, while Leave Encashment was classified as a Short-Term Provision.</a:t>
            </a:r>
            <a:endParaRPr lang="en-IN" dirty="0">
              <a:solidFill>
                <a:srgbClr val="000000"/>
              </a:solidFill>
              <a:latin typeface="+mn-lt"/>
            </a:endParaRPr>
          </a:p>
          <a:p>
            <a:pPr marL="0" indent="0" algn="just" eaLnBrk="1" fontAlgn="auto" hangingPunct="1">
              <a:buClr>
                <a:schemeClr val="dk2"/>
              </a:buClr>
              <a:buSzPts val="1800"/>
              <a:buNone/>
              <a:defRPr/>
            </a:pPr>
            <a:r>
              <a:rPr lang="en-IN" b="1" i="1" u="sng" dirty="0">
                <a:solidFill>
                  <a:schemeClr val="accent1">
                    <a:lumMod val="75000"/>
                  </a:schemeClr>
                </a:solidFill>
                <a:latin typeface="+mn-lt"/>
              </a:rPr>
              <a:t>Requirements:</a:t>
            </a:r>
          </a:p>
          <a:p>
            <a:pPr marL="0" indent="0" algn="just" eaLnBrk="1" fontAlgn="auto" hangingPunct="1">
              <a:buNone/>
              <a:defRPr/>
            </a:pPr>
            <a:r>
              <a:rPr lang="en-GB" dirty="0">
                <a:solidFill>
                  <a:srgbClr val="000000"/>
                </a:solidFill>
                <a:latin typeface="+mn-lt"/>
                <a:sym typeface="PT Sans Narrow" panose="020B0506020203020204"/>
              </a:rPr>
              <a:t>Note </a:t>
            </a:r>
            <a:r>
              <a:rPr lang="en-IN" dirty="0">
                <a:solidFill>
                  <a:srgbClr val="000000"/>
                </a:solidFill>
                <a:latin typeface="+mn-lt"/>
              </a:rPr>
              <a:t>6 E &amp; H of General Instructions for Preparation of Balance Sheet </a:t>
            </a:r>
            <a:r>
              <a:rPr lang="en-IN" sz="1800" kern="1200" dirty="0">
                <a:solidFill>
                  <a:srgbClr val="000000"/>
                </a:solidFill>
                <a:effectLst/>
                <a:latin typeface="Calibri" panose="020F0502020204030204" pitchFamily="34" charset="0"/>
                <a:ea typeface="+mn-ea"/>
                <a:cs typeface="Times New Roman" panose="02020603050405020304" pitchFamily="18" charset="0"/>
              </a:rPr>
              <a:t>given under Part I, Division I – Non Ind AS Schedule III to the Companies Act, 2013</a:t>
            </a:r>
            <a:endParaRPr lang="en-IN" dirty="0">
              <a:solidFill>
                <a:srgbClr val="000000"/>
              </a:solidFill>
              <a:latin typeface="+mn-lt"/>
            </a:endParaRPr>
          </a:p>
          <a:p>
            <a:pPr marL="0" indent="0" algn="just" eaLnBrk="1" fontAlgn="auto" hangingPunct="1">
              <a:buClr>
                <a:schemeClr val="dk2"/>
              </a:buClr>
              <a:buSzPts val="1800"/>
              <a:buNone/>
              <a:defRPr/>
            </a:pPr>
            <a:r>
              <a:rPr lang="en-GB" b="1" i="1" u="sng" dirty="0">
                <a:solidFill>
                  <a:schemeClr val="accent1">
                    <a:lumMod val="75000"/>
                  </a:schemeClr>
                </a:solidFill>
                <a:latin typeface="+mn-lt"/>
                <a:sym typeface="Palatino Linotype" panose="02040502050505030304"/>
              </a:rPr>
              <a:t>Observations:</a:t>
            </a:r>
          </a:p>
          <a:p>
            <a:pPr marL="0" indent="0" algn="just" eaLnBrk="1" fontAlgn="auto" hangingPunct="1">
              <a:buFont typeface="Calibri" panose="020F0502020204030204" pitchFamily="34" charset="0"/>
              <a:buNone/>
              <a:defRPr/>
            </a:pPr>
            <a:r>
              <a:rPr lang="en-IN" dirty="0">
                <a:latin typeface="+mn-lt"/>
                <a:ea typeface="PT Sans Narrow" panose="020B0506020203020204"/>
                <a:cs typeface="PT Sans Narrow" panose="020B0506020203020204"/>
                <a:sym typeface="PT Sans Narrow" panose="020B0506020203020204"/>
              </a:rPr>
              <a:t>If a classification has been provided by Actuary on the basis of retirement and attrition rate, then the current portion of both should be treated as Short Term Provision and non-current portion of both should be treated as Long Term Provision. </a:t>
            </a:r>
            <a:endParaRPr lang="en-IN" b="1" i="1" dirty="0">
              <a:latin typeface="+mn-lt"/>
              <a:ea typeface="PT Sans Narrow" panose="020B0506020203020204"/>
              <a:cs typeface="PT Sans Narrow" panose="020B0506020203020204"/>
              <a:sym typeface="PT Sans Narrow" panose="020B0506020203020204"/>
            </a:endParaRPr>
          </a:p>
          <a:p>
            <a:pPr marL="0" indent="0" algn="just" eaLnBrk="1" fontAlgn="auto" hangingPunct="1">
              <a:buClr>
                <a:schemeClr val="dk2"/>
              </a:buClr>
              <a:buSzPts val="1800"/>
              <a:buNone/>
              <a:defRPr/>
            </a:pPr>
            <a:endParaRPr lang="en-IN" dirty="0">
              <a:latin typeface="+mn-lt"/>
              <a:ea typeface="Times New Roman" panose="02020603050405020304" pitchFamily="18" charset="0"/>
              <a:cs typeface="Times New Roman" panose="02020603050405020304" pitchFamily="18" charset="0"/>
            </a:endParaRPr>
          </a:p>
          <a:p>
            <a:pPr algn="just" eaLnBrk="1" fontAlgn="auto" hangingPunct="1">
              <a:buClr>
                <a:srgbClr val="00B0F0"/>
              </a:buClr>
              <a:tabLst>
                <a:tab pos="122555" algn="l"/>
              </a:tabLst>
              <a:defRPr/>
            </a:pPr>
            <a:endParaRPr lang="en-IN" b="1" dirty="0">
              <a:latin typeface="+mn-lt"/>
              <a:ea typeface="PT Sans Narrow" panose="020B0506020203020204"/>
              <a:cs typeface="PT Sans Narrow" panose="020B0506020203020204"/>
              <a:sym typeface="PT Sans Narrow" panose="020B0506020203020204"/>
            </a:endParaRPr>
          </a:p>
          <a:p>
            <a:pPr marL="499745" indent="-381000" eaLnBrk="1" fontAlgn="auto" hangingPunct="1">
              <a:buClr>
                <a:srgbClr val="1A966D"/>
              </a:buClr>
              <a:buFont typeface="Wingdings" panose="05000000000000000000" pitchFamily="2" charset="2"/>
              <a:buChar char="§"/>
              <a:defRPr/>
            </a:pPr>
            <a:endParaRPr lang="en-IN" dirty="0">
              <a:latin typeface="+mn-lt"/>
              <a:ea typeface="PT Sans Narrow" panose="020B0506020203020204"/>
              <a:cs typeface="PT Sans Narrow" panose="020B0506020203020204"/>
              <a:sym typeface="PT Sans Narrow" panose="020B0506020203020204"/>
            </a:endParaRPr>
          </a:p>
          <a:p>
            <a:pPr marL="118745" eaLnBrk="1" fontAlgn="auto" hangingPunct="1">
              <a:buClr>
                <a:srgbClr val="1A966D"/>
              </a:buClr>
              <a:defRPr/>
            </a:pPr>
            <a:endParaRPr lang="en-GB" dirty="0">
              <a:latin typeface="+mn-lt"/>
              <a:ea typeface="PT Sans Narrow" panose="020B0506020203020204"/>
              <a:cs typeface="PT Sans Narrow" panose="020B0506020203020204"/>
              <a:sym typeface="PT Sans Narrow" panose="020B0506020203020204"/>
            </a:endParaRPr>
          </a:p>
          <a:p>
            <a:pPr eaLnBrk="1" fontAlgn="auto" hangingPunct="1">
              <a:defRPr/>
            </a:pPr>
            <a:endParaRPr lang="en-IN" dirty="0">
              <a:latin typeface="+mn-lt"/>
              <a:ea typeface="PT Sans Narrow" panose="020B0506020203020204"/>
              <a:cs typeface="PT Sans Narrow" panose="020B0506020203020204"/>
              <a:sym typeface="PT Sans Narrow" panose="020B0506020203020204"/>
            </a:endParaRPr>
          </a:p>
          <a:p>
            <a:pPr marL="0" indent="0" eaLnBrk="1" fontAlgn="auto" hangingPunct="1">
              <a:buFont typeface="Calibri" panose="020F0502020204030204" pitchFamily="34" charset="0"/>
              <a:buNone/>
              <a:defRPr/>
            </a:pPr>
            <a:endParaRPr lang="en-US" dirty="0">
              <a:latin typeface="+mn-lt"/>
            </a:endParaRPr>
          </a:p>
        </p:txBody>
      </p:sp>
      <p:sp>
        <p:nvSpPr>
          <p:cNvPr id="3" name="TextBox 2">
            <a:extLst>
              <a:ext uri="{FF2B5EF4-FFF2-40B4-BE49-F238E27FC236}">
                <a16:creationId xmlns:a16="http://schemas.microsoft.com/office/drawing/2014/main" id="{5CC60199-9FA9-5061-B002-25A6BEC98EE6}"/>
              </a:ext>
            </a:extLst>
          </p:cNvPr>
          <p:cNvSpPr txBox="1"/>
          <p:nvPr/>
        </p:nvSpPr>
        <p:spPr>
          <a:xfrm>
            <a:off x="164122" y="6494585"/>
            <a:ext cx="5578310" cy="523220"/>
          </a:xfrm>
          <a:prstGeom prst="rect">
            <a:avLst/>
          </a:prstGeom>
          <a:noFill/>
        </p:spPr>
        <p:txBody>
          <a:bodyPr wrap="square" rtlCol="0">
            <a:spAutoFit/>
          </a:bodyPr>
          <a:lstStyle/>
          <a:p>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Non-Compliance related to Schedule III to The Companies Act, 2013</a:t>
            </a:r>
          </a:p>
          <a:p>
            <a:endPar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206484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30A17F-36B6-29DA-A90C-67C389A7B927}"/>
            </a:ext>
          </a:extLst>
        </p:cNvPr>
        <p:cNvGrpSpPr/>
        <p:nvPr/>
      </p:nvGrpSpPr>
      <p:grpSpPr>
        <a:xfrm>
          <a:off x="0" y="0"/>
          <a:ext cx="0" cy="0"/>
          <a:chOff x="0" y="0"/>
          <a:chExt cx="0" cy="0"/>
        </a:xfrm>
      </p:grpSpPr>
      <p:sp>
        <p:nvSpPr>
          <p:cNvPr id="45058" name="Title 1">
            <a:extLst>
              <a:ext uri="{FF2B5EF4-FFF2-40B4-BE49-F238E27FC236}">
                <a16:creationId xmlns:a16="http://schemas.microsoft.com/office/drawing/2014/main" id="{1A3928FF-8E54-5A92-2037-8355C161AD50}"/>
              </a:ext>
            </a:extLst>
          </p:cNvPr>
          <p:cNvSpPr>
            <a:spLocks noGrp="1"/>
          </p:cNvSpPr>
          <p:nvPr>
            <p:ph type="title"/>
          </p:nvPr>
        </p:nvSpPr>
        <p:spPr>
          <a:xfrm>
            <a:off x="842963" y="77788"/>
            <a:ext cx="8967787" cy="531812"/>
          </a:xfrm>
        </p:spPr>
        <p:txBody>
          <a:bodyPr/>
          <a:lstStyle/>
          <a:p>
            <a:pPr eaLnBrk="1" hangingPunct="1"/>
            <a:r>
              <a:rPr lang="en-IN" altLang="en-US" dirty="0"/>
              <a:t>Disclosures regarding PPE and Intangible Assets</a:t>
            </a:r>
          </a:p>
        </p:txBody>
      </p:sp>
      <p:sp>
        <p:nvSpPr>
          <p:cNvPr id="8" name="Text Placeholder 2">
            <a:extLst>
              <a:ext uri="{FF2B5EF4-FFF2-40B4-BE49-F238E27FC236}">
                <a16:creationId xmlns:a16="http://schemas.microsoft.com/office/drawing/2014/main" id="{B1320B78-E92A-07B5-9AEF-4111FAE8BFE7}"/>
              </a:ext>
            </a:extLst>
          </p:cNvPr>
          <p:cNvSpPr>
            <a:spLocks noGrp="1"/>
          </p:cNvSpPr>
          <p:nvPr>
            <p:ph idx="1"/>
          </p:nvPr>
        </p:nvSpPr>
        <p:spPr>
          <a:xfrm>
            <a:off x="355600" y="990600"/>
            <a:ext cx="11434763" cy="5963092"/>
          </a:xfrm>
        </p:spPr>
        <p:txBody>
          <a:bodyPr rtlCol="0">
            <a:noAutofit/>
          </a:bodyPr>
          <a:lstStyle/>
          <a:p>
            <a:pPr marL="0" indent="0" algn="just" eaLnBrk="1" fontAlgn="auto" hangingPunct="1">
              <a:buClr>
                <a:schemeClr val="dk2"/>
              </a:buClr>
              <a:buSzPts val="1800"/>
              <a:buNone/>
              <a:defRPr/>
            </a:pPr>
            <a:r>
              <a:rPr lang="en-GB" b="1" i="1" u="sng" dirty="0">
                <a:solidFill>
                  <a:schemeClr val="accent1">
                    <a:lumMod val="75000"/>
                  </a:schemeClr>
                </a:solidFill>
                <a:latin typeface="+mn-lt"/>
                <a:sym typeface="Palatino Linotype" panose="02040502050505030304"/>
              </a:rPr>
              <a:t>Case: </a:t>
            </a:r>
          </a:p>
          <a:p>
            <a:pPr marL="0" indent="0" algn="just" eaLnBrk="1" fontAlgn="auto" hangingPunct="1">
              <a:buClr>
                <a:schemeClr val="dk2"/>
              </a:buClr>
              <a:buSzPts val="1800"/>
              <a:buNone/>
              <a:defRPr/>
            </a:pPr>
            <a:r>
              <a:rPr lang="en-IN" dirty="0">
                <a:latin typeface="+mn-lt"/>
              </a:rPr>
              <a:t>Various </a:t>
            </a:r>
            <a:r>
              <a:rPr lang="en-IN" dirty="0">
                <a:solidFill>
                  <a:srgbClr val="000000"/>
                </a:solidFill>
                <a:latin typeface="+mn-lt"/>
              </a:rPr>
              <a:t>discrepancies were noted regarding PPE and Intangible Assets.</a:t>
            </a:r>
          </a:p>
          <a:p>
            <a:pPr marL="0" indent="0" algn="just" eaLnBrk="1" fontAlgn="auto" hangingPunct="1">
              <a:buClr>
                <a:schemeClr val="dk2"/>
              </a:buClr>
              <a:buSzPts val="1800"/>
              <a:buNone/>
              <a:defRPr/>
            </a:pPr>
            <a:r>
              <a:rPr lang="en-IN" b="1" i="1" u="sng" dirty="0">
                <a:solidFill>
                  <a:schemeClr val="accent1">
                    <a:lumMod val="75000"/>
                  </a:schemeClr>
                </a:solidFill>
                <a:latin typeface="+mn-lt"/>
              </a:rPr>
              <a:t>Requirements:</a:t>
            </a:r>
          </a:p>
          <a:p>
            <a:pPr marL="0" indent="0" algn="just" eaLnBrk="1" fontAlgn="auto" hangingPunct="1">
              <a:buClr>
                <a:srgbClr val="00B0F0"/>
              </a:buClr>
              <a:buSzPts val="1800"/>
              <a:buNone/>
              <a:defRPr/>
            </a:pPr>
            <a:r>
              <a:rPr lang="en-IN" dirty="0">
                <a:latin typeface="+mn-lt"/>
                <a:sym typeface="PT Sans Narrow" panose="020B0506020203020204"/>
              </a:rPr>
              <a:t>Note 6 I, J and L(i)(a) </a:t>
            </a:r>
            <a:r>
              <a:rPr lang="en-IN" dirty="0">
                <a:latin typeface="+mn-lt"/>
              </a:rPr>
              <a:t>of General Instructions for Preparation of Balance Sheet </a:t>
            </a:r>
            <a:r>
              <a:rPr lang="en-IN" sz="1800" kern="1200" dirty="0">
                <a:solidFill>
                  <a:srgbClr val="000000"/>
                </a:solidFill>
                <a:effectLst/>
                <a:latin typeface="Calibri" panose="020F0502020204030204" pitchFamily="34" charset="0"/>
                <a:ea typeface="+mn-ea"/>
                <a:cs typeface="Times New Roman" panose="02020603050405020304" pitchFamily="18" charset="0"/>
              </a:rPr>
              <a:t>given under Part I, Division I – Non Ind AS Schedule III to the Companies Act, 2013</a:t>
            </a:r>
            <a:endParaRPr lang="en-GB" dirty="0">
              <a:latin typeface="+mn-lt"/>
              <a:sym typeface="Palatino Linotype" panose="02040502050505030304"/>
            </a:endParaRPr>
          </a:p>
          <a:p>
            <a:pPr marL="0" indent="0" algn="just" eaLnBrk="1" fontAlgn="auto" hangingPunct="1">
              <a:buClr>
                <a:schemeClr val="dk2"/>
              </a:buClr>
              <a:buSzPts val="1800"/>
              <a:buNone/>
              <a:defRPr/>
            </a:pPr>
            <a:r>
              <a:rPr lang="en-GB" b="1" i="1" u="sng" dirty="0">
                <a:solidFill>
                  <a:schemeClr val="accent1">
                    <a:lumMod val="75000"/>
                  </a:schemeClr>
                </a:solidFill>
                <a:latin typeface="+mn-lt"/>
                <a:sym typeface="Palatino Linotype" panose="02040502050505030304"/>
              </a:rPr>
              <a:t>Observations:</a:t>
            </a:r>
          </a:p>
          <a:p>
            <a:pPr marL="0" indent="0" algn="just" eaLnBrk="1" fontAlgn="auto" hangingPunct="1">
              <a:buClr>
                <a:schemeClr val="dk2"/>
              </a:buClr>
              <a:buSzPts val="1800"/>
              <a:buNone/>
              <a:tabLst>
                <a:tab pos="122555" algn="l"/>
              </a:tabLst>
              <a:defRPr/>
            </a:pPr>
            <a:r>
              <a:rPr lang="en-IN" dirty="0">
                <a:latin typeface="+mn-lt"/>
                <a:sym typeface="PT Sans Narrow" panose="020B0506020203020204"/>
              </a:rPr>
              <a:t>The </a:t>
            </a:r>
            <a:r>
              <a:rPr lang="en-IN" dirty="0">
                <a:latin typeface="+mn-lt"/>
                <a:ea typeface="PT Sans Narrow" panose="020B0506020203020204"/>
                <a:cs typeface="PT Sans Narrow" panose="020B0506020203020204"/>
                <a:sym typeface="PT Sans Narrow" panose="020B0506020203020204"/>
              </a:rPr>
              <a:t>property, plant and equipment and intangible assets were clubbed together in a single Note.</a:t>
            </a:r>
          </a:p>
          <a:p>
            <a:pPr algn="just" eaLnBrk="1" fontAlgn="auto" hangingPunct="1">
              <a:buClr>
                <a:srgbClr val="00B0F0"/>
              </a:buClr>
              <a:buSzPct val="91000"/>
              <a:buFont typeface="Calibri" panose="020F0502020204030204" pitchFamily="34" charset="0"/>
              <a:buChar char="•"/>
              <a:tabLst>
                <a:tab pos="122555" algn="l"/>
              </a:tabLst>
              <a:defRPr/>
            </a:pPr>
            <a:r>
              <a:rPr lang="en-IN" dirty="0">
                <a:latin typeface="+mn-lt"/>
                <a:ea typeface="PT Sans Narrow" panose="020B0506020203020204"/>
                <a:cs typeface="PT Sans Narrow" panose="020B0506020203020204"/>
                <a:sym typeface="PT Sans Narrow" panose="020B0506020203020204"/>
              </a:rPr>
              <a:t>From the footnote to Note on Property, Plant and Equipment, it was noted that it includes leased assets as well, however</a:t>
            </a:r>
            <a:r>
              <a:rPr lang="en-IN" b="1" dirty="0">
                <a:latin typeface="+mn-lt"/>
                <a:ea typeface="PT Sans Narrow" panose="020B0506020203020204"/>
                <a:cs typeface="PT Sans Narrow" panose="020B0506020203020204"/>
                <a:sym typeface="PT Sans Narrow" panose="020B0506020203020204"/>
              </a:rPr>
              <a:t>, </a:t>
            </a:r>
            <a:r>
              <a:rPr lang="en-IN" dirty="0">
                <a:latin typeface="+mn-lt"/>
                <a:ea typeface="PT Sans Narrow" panose="020B0506020203020204"/>
                <a:cs typeface="PT Sans Narrow" panose="020B0506020203020204"/>
                <a:sym typeface="PT Sans Narrow" panose="020B0506020203020204"/>
              </a:rPr>
              <a:t>the assets under lease has not been separately specified under each class of assets. </a:t>
            </a:r>
          </a:p>
          <a:p>
            <a:pPr algn="just" eaLnBrk="1" fontAlgn="auto" hangingPunct="1">
              <a:buClr>
                <a:srgbClr val="00B0F0"/>
              </a:buClr>
              <a:buSzPct val="91000"/>
              <a:buFont typeface="Calibri" panose="020F0502020204030204" pitchFamily="34" charset="0"/>
              <a:buChar char="•"/>
              <a:tabLst>
                <a:tab pos="122555" algn="l"/>
              </a:tabLst>
              <a:defRPr/>
            </a:pPr>
            <a:r>
              <a:rPr lang="en-IN" dirty="0">
                <a:latin typeface="+mn-lt"/>
                <a:ea typeface="PT Sans Narrow" panose="020B0506020203020204"/>
                <a:cs typeface="PT Sans Narrow" panose="020B0506020203020204"/>
                <a:sym typeface="PT Sans Narrow" panose="020B0506020203020204"/>
              </a:rPr>
              <a:t>Capital work in progress (CWIP) balance and its reconciliation was clubbed in the PPE.</a:t>
            </a:r>
            <a:endParaRPr lang="en-IN" sz="1800" dirty="0">
              <a:latin typeface="+mn-lt"/>
              <a:ea typeface="PT Sans Narrow" panose="020B0506020203020204"/>
              <a:cs typeface="PT Sans Narrow" panose="020B0506020203020204"/>
              <a:sym typeface="PT Sans Narrow" panose="020B0506020203020204"/>
            </a:endParaRPr>
          </a:p>
          <a:p>
            <a:pPr algn="just" eaLnBrk="1" fontAlgn="auto" hangingPunct="1">
              <a:buClr>
                <a:srgbClr val="00B0F0"/>
              </a:buClr>
              <a:buSzPct val="91000"/>
              <a:buFont typeface="Calibri" panose="020F0502020204030204" pitchFamily="34" charset="0"/>
              <a:buChar char="•"/>
              <a:tabLst>
                <a:tab pos="122555" algn="l"/>
              </a:tabLst>
              <a:defRPr/>
            </a:pPr>
            <a:r>
              <a:rPr lang="en-IN" dirty="0">
                <a:latin typeface="+mn-lt"/>
                <a:ea typeface="PT Sans Narrow" panose="020B0506020203020204"/>
                <a:cs typeface="PT Sans Narrow" panose="020B0506020203020204"/>
                <a:sym typeface="PT Sans Narrow" panose="020B0506020203020204"/>
              </a:rPr>
              <a:t>Advance given for Capital Asset was included in Capital Work in Progress instead of classifying it as Long-Term Loans and Advances. </a:t>
            </a:r>
            <a:endParaRPr lang="en-IN" dirty="0">
              <a:ea typeface="PT Sans Narrow" panose="020B0506020203020204"/>
              <a:cs typeface="PT Sans Narrow" panose="020B0506020203020204"/>
              <a:sym typeface="PT Sans Narrow" panose="020B0506020203020204"/>
            </a:endParaRPr>
          </a:p>
          <a:p>
            <a:pPr marL="0" indent="0" algn="just" eaLnBrk="1" fontAlgn="auto" hangingPunct="1">
              <a:buClr>
                <a:schemeClr val="dk2"/>
              </a:buClr>
              <a:buSzPts val="1800"/>
              <a:buNone/>
              <a:defRPr/>
            </a:pPr>
            <a:endParaRPr lang="en-IN" dirty="0">
              <a:latin typeface="+mn-lt"/>
              <a:ea typeface="Times New Roman" panose="02020603050405020304" pitchFamily="18" charset="0"/>
              <a:cs typeface="Times New Roman" panose="02020603050405020304" pitchFamily="18" charset="0"/>
            </a:endParaRPr>
          </a:p>
          <a:p>
            <a:pPr algn="just" eaLnBrk="1" fontAlgn="auto" hangingPunct="1">
              <a:buClr>
                <a:srgbClr val="00B0F0"/>
              </a:buClr>
              <a:tabLst>
                <a:tab pos="122555" algn="l"/>
              </a:tabLst>
              <a:defRPr/>
            </a:pPr>
            <a:endParaRPr lang="en-IN" b="1" dirty="0">
              <a:latin typeface="+mn-lt"/>
              <a:ea typeface="PT Sans Narrow" panose="020B0506020203020204"/>
              <a:cs typeface="PT Sans Narrow" panose="020B0506020203020204"/>
              <a:sym typeface="PT Sans Narrow" panose="020B0506020203020204"/>
            </a:endParaRPr>
          </a:p>
          <a:p>
            <a:pPr marL="499745" indent="-381000" eaLnBrk="1" fontAlgn="auto" hangingPunct="1">
              <a:buClr>
                <a:srgbClr val="1A966D"/>
              </a:buClr>
              <a:buFont typeface="Wingdings" panose="05000000000000000000" pitchFamily="2" charset="2"/>
              <a:buChar char="§"/>
              <a:defRPr/>
            </a:pPr>
            <a:endParaRPr lang="en-IN" dirty="0">
              <a:latin typeface="+mn-lt"/>
              <a:ea typeface="PT Sans Narrow" panose="020B0506020203020204"/>
              <a:cs typeface="PT Sans Narrow" panose="020B0506020203020204"/>
              <a:sym typeface="PT Sans Narrow" panose="020B0506020203020204"/>
            </a:endParaRPr>
          </a:p>
          <a:p>
            <a:pPr marL="118745" eaLnBrk="1" fontAlgn="auto" hangingPunct="1">
              <a:buClr>
                <a:srgbClr val="1A966D"/>
              </a:buClr>
              <a:defRPr/>
            </a:pPr>
            <a:endParaRPr lang="en-GB" dirty="0">
              <a:latin typeface="+mn-lt"/>
              <a:ea typeface="PT Sans Narrow" panose="020B0506020203020204"/>
              <a:cs typeface="PT Sans Narrow" panose="020B0506020203020204"/>
              <a:sym typeface="PT Sans Narrow" panose="020B0506020203020204"/>
            </a:endParaRPr>
          </a:p>
          <a:p>
            <a:pPr eaLnBrk="1" fontAlgn="auto" hangingPunct="1">
              <a:defRPr/>
            </a:pPr>
            <a:endParaRPr lang="en-IN" dirty="0">
              <a:latin typeface="+mn-lt"/>
              <a:ea typeface="PT Sans Narrow" panose="020B0506020203020204"/>
              <a:cs typeface="PT Sans Narrow" panose="020B0506020203020204"/>
              <a:sym typeface="PT Sans Narrow" panose="020B0506020203020204"/>
            </a:endParaRPr>
          </a:p>
          <a:p>
            <a:pPr marL="0" indent="0" eaLnBrk="1" fontAlgn="auto" hangingPunct="1">
              <a:buFont typeface="Calibri" panose="020F0502020204030204" pitchFamily="34" charset="0"/>
              <a:buNone/>
              <a:defRPr/>
            </a:pPr>
            <a:endParaRPr lang="en-US" dirty="0">
              <a:latin typeface="+mn-lt"/>
            </a:endParaRPr>
          </a:p>
        </p:txBody>
      </p:sp>
      <p:sp>
        <p:nvSpPr>
          <p:cNvPr id="3" name="TextBox 2">
            <a:extLst>
              <a:ext uri="{FF2B5EF4-FFF2-40B4-BE49-F238E27FC236}">
                <a16:creationId xmlns:a16="http://schemas.microsoft.com/office/drawing/2014/main" id="{0A7E07B2-FE4F-0164-1899-0AB87A820C9D}"/>
              </a:ext>
            </a:extLst>
          </p:cNvPr>
          <p:cNvSpPr txBox="1"/>
          <p:nvPr/>
        </p:nvSpPr>
        <p:spPr>
          <a:xfrm>
            <a:off x="164122" y="6494585"/>
            <a:ext cx="5578310" cy="523220"/>
          </a:xfrm>
          <a:prstGeom prst="rect">
            <a:avLst/>
          </a:prstGeom>
          <a:noFill/>
        </p:spPr>
        <p:txBody>
          <a:bodyPr wrap="square" rtlCol="0">
            <a:spAutoFit/>
          </a:bodyPr>
          <a:lstStyle/>
          <a:p>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Non-Compliance related to Schedule III to The Companies Act, 2013</a:t>
            </a:r>
          </a:p>
          <a:p>
            <a:endPar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86131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775231-9334-3F2C-FF7C-FA081913D9CE}"/>
            </a:ext>
          </a:extLst>
        </p:cNvPr>
        <p:cNvGrpSpPr/>
        <p:nvPr/>
      </p:nvGrpSpPr>
      <p:grpSpPr>
        <a:xfrm>
          <a:off x="0" y="0"/>
          <a:ext cx="0" cy="0"/>
          <a:chOff x="0" y="0"/>
          <a:chExt cx="0" cy="0"/>
        </a:xfrm>
      </p:grpSpPr>
      <p:sp>
        <p:nvSpPr>
          <p:cNvPr id="45058" name="Title 1">
            <a:extLst>
              <a:ext uri="{FF2B5EF4-FFF2-40B4-BE49-F238E27FC236}">
                <a16:creationId xmlns:a16="http://schemas.microsoft.com/office/drawing/2014/main" id="{195BDCF8-A420-EC42-81C3-FBBF0CC75E57}"/>
              </a:ext>
            </a:extLst>
          </p:cNvPr>
          <p:cNvSpPr>
            <a:spLocks noGrp="1"/>
          </p:cNvSpPr>
          <p:nvPr>
            <p:ph type="title"/>
          </p:nvPr>
        </p:nvSpPr>
        <p:spPr>
          <a:xfrm>
            <a:off x="842963" y="77788"/>
            <a:ext cx="8967787" cy="531812"/>
          </a:xfrm>
        </p:spPr>
        <p:txBody>
          <a:bodyPr/>
          <a:lstStyle/>
          <a:p>
            <a:pPr eaLnBrk="1" hangingPunct="1"/>
            <a:r>
              <a:rPr lang="en-IN" altLang="en-US" dirty="0"/>
              <a:t>Disclosures regarding Investments</a:t>
            </a:r>
          </a:p>
        </p:txBody>
      </p:sp>
      <p:sp>
        <p:nvSpPr>
          <p:cNvPr id="8" name="Text Placeholder 2">
            <a:extLst>
              <a:ext uri="{FF2B5EF4-FFF2-40B4-BE49-F238E27FC236}">
                <a16:creationId xmlns:a16="http://schemas.microsoft.com/office/drawing/2014/main" id="{C0F15642-A653-6E6A-B503-7D8D52444561}"/>
              </a:ext>
            </a:extLst>
          </p:cNvPr>
          <p:cNvSpPr>
            <a:spLocks noGrp="1"/>
          </p:cNvSpPr>
          <p:nvPr>
            <p:ph idx="1"/>
          </p:nvPr>
        </p:nvSpPr>
        <p:spPr>
          <a:xfrm>
            <a:off x="355600" y="990600"/>
            <a:ext cx="11434763" cy="5963092"/>
          </a:xfrm>
        </p:spPr>
        <p:txBody>
          <a:bodyPr rtlCol="0">
            <a:noAutofit/>
          </a:bodyPr>
          <a:lstStyle/>
          <a:p>
            <a:pPr marL="0" indent="0" algn="just" eaLnBrk="1" fontAlgn="auto" hangingPunct="1">
              <a:buClr>
                <a:schemeClr val="dk2"/>
              </a:buClr>
              <a:buSzPts val="1800"/>
              <a:buNone/>
              <a:defRPr/>
            </a:pPr>
            <a:r>
              <a:rPr lang="en-GB" b="1" i="1" u="sng" dirty="0">
                <a:solidFill>
                  <a:schemeClr val="accent1">
                    <a:lumMod val="75000"/>
                  </a:schemeClr>
                </a:solidFill>
                <a:latin typeface="+mn-lt"/>
                <a:sym typeface="Palatino Linotype" panose="02040502050505030304"/>
              </a:rPr>
              <a:t>Case: </a:t>
            </a:r>
          </a:p>
          <a:p>
            <a:pPr eaLnBrk="1" fontAlgn="auto" hangingPunct="1">
              <a:buFont typeface="Calibri" panose="020F0502020204030204" pitchFamily="34" charset="0"/>
              <a:buNone/>
              <a:defRPr/>
            </a:pPr>
            <a:r>
              <a:rPr lang="en-IN" dirty="0">
                <a:solidFill>
                  <a:srgbClr val="000000"/>
                </a:solidFill>
                <a:latin typeface="+mn-lt"/>
              </a:rPr>
              <a:t>No amount was reflected under Note on Investment with regard to </a:t>
            </a:r>
            <a:r>
              <a:rPr lang="en-IN" dirty="0">
                <a:latin typeface="+mn-lt"/>
                <a:ea typeface="PT Sans Narrow" panose="020B0506020203020204"/>
                <a:cs typeface="PT Sans Narrow" panose="020B0506020203020204"/>
                <a:sym typeface="PT Sans Narrow" panose="020B0506020203020204"/>
              </a:rPr>
              <a:t>Investment in Associate and Joint Venture</a:t>
            </a:r>
            <a:r>
              <a:rPr lang="en-IN" sz="1800" dirty="0">
                <a:solidFill>
                  <a:srgbClr val="000000"/>
                </a:solidFill>
                <a:latin typeface="+mn-lt"/>
              </a:rPr>
              <a:t>.</a:t>
            </a:r>
          </a:p>
          <a:p>
            <a:pPr marL="0" indent="0" algn="just" eaLnBrk="1" fontAlgn="auto" hangingPunct="1">
              <a:buClr>
                <a:schemeClr val="dk2"/>
              </a:buClr>
              <a:buSzPts val="1800"/>
              <a:buNone/>
              <a:defRPr/>
            </a:pPr>
            <a:r>
              <a:rPr lang="en-IN" b="1" i="1" u="sng" dirty="0">
                <a:solidFill>
                  <a:schemeClr val="accent1">
                    <a:lumMod val="75000"/>
                  </a:schemeClr>
                </a:solidFill>
                <a:latin typeface="+mn-lt"/>
              </a:rPr>
              <a:t>Requirements:</a:t>
            </a:r>
          </a:p>
          <a:p>
            <a:pPr marL="0" indent="0" eaLnBrk="1" fontAlgn="auto" hangingPunct="1">
              <a:buClr>
                <a:schemeClr val="dk2"/>
              </a:buClr>
              <a:buSzPts val="1800"/>
              <a:buNone/>
              <a:defRPr/>
            </a:pPr>
            <a:r>
              <a:rPr lang="en-IN" dirty="0">
                <a:solidFill>
                  <a:srgbClr val="000000"/>
                </a:solidFill>
                <a:latin typeface="+mn-lt"/>
                <a:sym typeface="PT Sans Narrow" panose="020B0506020203020204"/>
              </a:rPr>
              <a:t>Note 6 K(</a:t>
            </a:r>
            <a:r>
              <a:rPr lang="en-IN" dirty="0" err="1">
                <a:solidFill>
                  <a:srgbClr val="000000"/>
                </a:solidFill>
                <a:latin typeface="+mn-lt"/>
                <a:sym typeface="PT Sans Narrow" panose="020B0506020203020204"/>
              </a:rPr>
              <a:t>i</a:t>
            </a:r>
            <a:r>
              <a:rPr lang="en-IN" dirty="0">
                <a:solidFill>
                  <a:srgbClr val="000000"/>
                </a:solidFill>
                <a:latin typeface="+mn-lt"/>
                <a:sym typeface="PT Sans Narrow" panose="020B0506020203020204"/>
              </a:rPr>
              <a:t>) </a:t>
            </a:r>
            <a:r>
              <a:rPr lang="en-IN" dirty="0">
                <a:solidFill>
                  <a:srgbClr val="000000"/>
                </a:solidFill>
                <a:latin typeface="+mn-lt"/>
              </a:rPr>
              <a:t>of General Instructions for Preparation of Balance Sheet </a:t>
            </a:r>
            <a:r>
              <a:rPr lang="en-IN" sz="1800" kern="1200" dirty="0">
                <a:solidFill>
                  <a:srgbClr val="000000"/>
                </a:solidFill>
                <a:effectLst/>
                <a:latin typeface="Calibri" panose="020F0502020204030204" pitchFamily="34" charset="0"/>
                <a:ea typeface="+mn-ea"/>
                <a:cs typeface="Times New Roman" panose="02020603050405020304" pitchFamily="18" charset="0"/>
              </a:rPr>
              <a:t>given under Part I, Division I – Non Ind AS Schedule III to the Companies Act, 2013</a:t>
            </a:r>
            <a:endParaRPr lang="en-GB" dirty="0">
              <a:solidFill>
                <a:srgbClr val="000000"/>
              </a:solidFill>
              <a:latin typeface="+mn-lt"/>
              <a:sym typeface="Palatino Linotype" panose="02040502050505030304"/>
            </a:endParaRPr>
          </a:p>
          <a:p>
            <a:pPr marL="0" indent="0" algn="just" eaLnBrk="1" fontAlgn="auto" hangingPunct="1">
              <a:buClr>
                <a:schemeClr val="dk2"/>
              </a:buClr>
              <a:buSzPts val="1800"/>
              <a:buNone/>
              <a:defRPr/>
            </a:pPr>
            <a:r>
              <a:rPr lang="en-GB" b="1" i="1" u="sng" dirty="0">
                <a:solidFill>
                  <a:schemeClr val="accent1">
                    <a:lumMod val="75000"/>
                  </a:schemeClr>
                </a:solidFill>
                <a:latin typeface="+mn-lt"/>
                <a:sym typeface="Palatino Linotype" panose="02040502050505030304"/>
              </a:rPr>
              <a:t>Observations:</a:t>
            </a:r>
          </a:p>
          <a:p>
            <a:pPr marL="0" indent="0" algn="just" eaLnBrk="1" fontAlgn="auto" hangingPunct="1">
              <a:buClr>
                <a:srgbClr val="00B0F0"/>
              </a:buClr>
              <a:buNone/>
              <a:tabLst>
                <a:tab pos="122555" algn="l"/>
              </a:tabLst>
              <a:defRPr/>
            </a:pPr>
            <a:r>
              <a:rPr lang="en-IN" dirty="0">
                <a:latin typeface="+mn-lt"/>
                <a:ea typeface="PT Sans Narrow" panose="020B0506020203020204"/>
                <a:cs typeface="PT Sans Narrow" panose="020B0506020203020204"/>
                <a:sym typeface="PT Sans Narrow" panose="020B0506020203020204"/>
              </a:rPr>
              <a:t>Investment in Associate and Joint Venture was disclosed only in Related Party Transactions. They should be disclosed separately under Note on Investments. </a:t>
            </a:r>
            <a:endParaRPr lang="en-US" dirty="0">
              <a:latin typeface="+mn-lt"/>
            </a:endParaRPr>
          </a:p>
          <a:p>
            <a:pPr marL="0" indent="0" algn="just" eaLnBrk="1" fontAlgn="auto" hangingPunct="1">
              <a:buClr>
                <a:schemeClr val="dk2"/>
              </a:buClr>
              <a:buSzPts val="1800"/>
              <a:buNone/>
              <a:defRPr/>
            </a:pPr>
            <a:endParaRPr lang="en-IN" dirty="0">
              <a:latin typeface="+mn-lt"/>
              <a:ea typeface="Times New Roman" panose="02020603050405020304" pitchFamily="18" charset="0"/>
              <a:cs typeface="Times New Roman" panose="02020603050405020304" pitchFamily="18" charset="0"/>
            </a:endParaRPr>
          </a:p>
          <a:p>
            <a:pPr algn="just" eaLnBrk="1" fontAlgn="auto" hangingPunct="1">
              <a:buClr>
                <a:srgbClr val="00B0F0"/>
              </a:buClr>
              <a:tabLst>
                <a:tab pos="122555" algn="l"/>
              </a:tabLst>
              <a:defRPr/>
            </a:pPr>
            <a:endParaRPr lang="en-IN" b="1" dirty="0">
              <a:latin typeface="+mn-lt"/>
              <a:ea typeface="PT Sans Narrow" panose="020B0506020203020204"/>
              <a:cs typeface="PT Sans Narrow" panose="020B0506020203020204"/>
              <a:sym typeface="PT Sans Narrow" panose="020B0506020203020204"/>
            </a:endParaRPr>
          </a:p>
          <a:p>
            <a:pPr marL="499745" indent="-381000" eaLnBrk="1" fontAlgn="auto" hangingPunct="1">
              <a:buClr>
                <a:srgbClr val="1A966D"/>
              </a:buClr>
              <a:buFont typeface="Wingdings" panose="05000000000000000000" pitchFamily="2" charset="2"/>
              <a:buChar char="§"/>
              <a:defRPr/>
            </a:pPr>
            <a:endParaRPr lang="en-IN" dirty="0">
              <a:latin typeface="+mn-lt"/>
              <a:ea typeface="PT Sans Narrow" panose="020B0506020203020204"/>
              <a:cs typeface="PT Sans Narrow" panose="020B0506020203020204"/>
              <a:sym typeface="PT Sans Narrow" panose="020B0506020203020204"/>
            </a:endParaRPr>
          </a:p>
          <a:p>
            <a:pPr marL="118745" eaLnBrk="1" fontAlgn="auto" hangingPunct="1">
              <a:buClr>
                <a:srgbClr val="1A966D"/>
              </a:buClr>
              <a:defRPr/>
            </a:pPr>
            <a:endParaRPr lang="en-GB" dirty="0">
              <a:latin typeface="+mn-lt"/>
              <a:ea typeface="PT Sans Narrow" panose="020B0506020203020204"/>
              <a:cs typeface="PT Sans Narrow" panose="020B0506020203020204"/>
              <a:sym typeface="PT Sans Narrow" panose="020B0506020203020204"/>
            </a:endParaRPr>
          </a:p>
          <a:p>
            <a:pPr eaLnBrk="1" fontAlgn="auto" hangingPunct="1">
              <a:defRPr/>
            </a:pPr>
            <a:endParaRPr lang="en-IN" dirty="0">
              <a:latin typeface="+mn-lt"/>
              <a:ea typeface="PT Sans Narrow" panose="020B0506020203020204"/>
              <a:cs typeface="PT Sans Narrow" panose="020B0506020203020204"/>
              <a:sym typeface="PT Sans Narrow" panose="020B0506020203020204"/>
            </a:endParaRPr>
          </a:p>
          <a:p>
            <a:pPr marL="0" indent="0" eaLnBrk="1" fontAlgn="auto" hangingPunct="1">
              <a:buFont typeface="Calibri" panose="020F0502020204030204" pitchFamily="34" charset="0"/>
              <a:buNone/>
              <a:defRPr/>
            </a:pPr>
            <a:endParaRPr lang="en-US" dirty="0">
              <a:latin typeface="+mn-lt"/>
            </a:endParaRPr>
          </a:p>
        </p:txBody>
      </p:sp>
      <p:sp>
        <p:nvSpPr>
          <p:cNvPr id="3" name="TextBox 2">
            <a:extLst>
              <a:ext uri="{FF2B5EF4-FFF2-40B4-BE49-F238E27FC236}">
                <a16:creationId xmlns:a16="http://schemas.microsoft.com/office/drawing/2014/main" id="{7B72F3E7-797B-7E41-941B-D0E864931868}"/>
              </a:ext>
            </a:extLst>
          </p:cNvPr>
          <p:cNvSpPr txBox="1"/>
          <p:nvPr/>
        </p:nvSpPr>
        <p:spPr>
          <a:xfrm>
            <a:off x="164122" y="6494585"/>
            <a:ext cx="5578310" cy="523220"/>
          </a:xfrm>
          <a:prstGeom prst="rect">
            <a:avLst/>
          </a:prstGeom>
          <a:noFill/>
        </p:spPr>
        <p:txBody>
          <a:bodyPr wrap="square" rtlCol="0">
            <a:spAutoFit/>
          </a:bodyPr>
          <a:lstStyle/>
          <a:p>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Non-Compliance related to Schedule III to The Companies Act, 2013</a:t>
            </a:r>
          </a:p>
          <a:p>
            <a:endPar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28016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CFF4B8-19CC-3D0A-316B-04308CF5A024}"/>
            </a:ext>
          </a:extLst>
        </p:cNvPr>
        <p:cNvGrpSpPr/>
        <p:nvPr/>
      </p:nvGrpSpPr>
      <p:grpSpPr>
        <a:xfrm>
          <a:off x="0" y="0"/>
          <a:ext cx="0" cy="0"/>
          <a:chOff x="0" y="0"/>
          <a:chExt cx="0" cy="0"/>
        </a:xfrm>
      </p:grpSpPr>
      <p:sp>
        <p:nvSpPr>
          <p:cNvPr id="45058" name="Title 1">
            <a:extLst>
              <a:ext uri="{FF2B5EF4-FFF2-40B4-BE49-F238E27FC236}">
                <a16:creationId xmlns:a16="http://schemas.microsoft.com/office/drawing/2014/main" id="{6F70B546-3999-ED7A-DA5D-472E1F288B0A}"/>
              </a:ext>
            </a:extLst>
          </p:cNvPr>
          <p:cNvSpPr>
            <a:spLocks noGrp="1"/>
          </p:cNvSpPr>
          <p:nvPr>
            <p:ph type="title"/>
          </p:nvPr>
        </p:nvSpPr>
        <p:spPr>
          <a:xfrm>
            <a:off x="842963" y="77788"/>
            <a:ext cx="8967787" cy="531812"/>
          </a:xfrm>
        </p:spPr>
        <p:txBody>
          <a:bodyPr/>
          <a:lstStyle/>
          <a:p>
            <a:pPr eaLnBrk="1" hangingPunct="1"/>
            <a:r>
              <a:rPr lang="en-IN" altLang="en-US" dirty="0"/>
              <a:t>Disclosures regarding Inventories</a:t>
            </a:r>
          </a:p>
        </p:txBody>
      </p:sp>
      <p:sp>
        <p:nvSpPr>
          <p:cNvPr id="8" name="Text Placeholder 2">
            <a:extLst>
              <a:ext uri="{FF2B5EF4-FFF2-40B4-BE49-F238E27FC236}">
                <a16:creationId xmlns:a16="http://schemas.microsoft.com/office/drawing/2014/main" id="{BACEE56C-204E-6301-2E0C-94F8C526B27A}"/>
              </a:ext>
            </a:extLst>
          </p:cNvPr>
          <p:cNvSpPr>
            <a:spLocks noGrp="1"/>
          </p:cNvSpPr>
          <p:nvPr>
            <p:ph idx="1"/>
          </p:nvPr>
        </p:nvSpPr>
        <p:spPr>
          <a:xfrm>
            <a:off x="355600" y="990600"/>
            <a:ext cx="11434763" cy="5963092"/>
          </a:xfrm>
        </p:spPr>
        <p:txBody>
          <a:bodyPr rtlCol="0">
            <a:noAutofit/>
          </a:bodyPr>
          <a:lstStyle/>
          <a:p>
            <a:pPr marL="0" indent="0" algn="just" eaLnBrk="1" fontAlgn="auto" hangingPunct="1">
              <a:buClr>
                <a:schemeClr val="dk2"/>
              </a:buClr>
              <a:buSzPts val="1800"/>
              <a:buNone/>
              <a:defRPr/>
            </a:pPr>
            <a:r>
              <a:rPr lang="en-GB" b="1" i="1" u="sng" dirty="0">
                <a:solidFill>
                  <a:schemeClr val="accent1">
                    <a:lumMod val="75000"/>
                  </a:schemeClr>
                </a:solidFill>
                <a:latin typeface="+mn-lt"/>
                <a:sym typeface="Palatino Linotype" panose="02040502050505030304"/>
              </a:rPr>
              <a:t>Case: </a:t>
            </a:r>
          </a:p>
          <a:p>
            <a:pPr eaLnBrk="1" fontAlgn="auto" hangingPunct="1">
              <a:buFont typeface="Calibri" panose="020F0502020204030204" pitchFamily="34" charset="0"/>
              <a:buNone/>
              <a:defRPr/>
            </a:pPr>
            <a:r>
              <a:rPr lang="en-IN" sz="1800" dirty="0">
                <a:solidFill>
                  <a:srgbClr val="000000"/>
                </a:solidFill>
                <a:latin typeface="+mn-lt"/>
              </a:rPr>
              <a:t>Various discrepancies were noted regarding </a:t>
            </a:r>
            <a:r>
              <a:rPr lang="en-IN" dirty="0">
                <a:latin typeface="+mn-lt"/>
                <a:ea typeface="Calibri" panose="020F0502020204030204"/>
                <a:cs typeface="ArialNarrow"/>
              </a:rPr>
              <a:t>Inventories (In case of manufacturing and trading companies).</a:t>
            </a:r>
            <a:endParaRPr lang="en-IN" dirty="0">
              <a:solidFill>
                <a:srgbClr val="000000"/>
              </a:solidFill>
              <a:latin typeface="+mn-lt"/>
            </a:endParaRPr>
          </a:p>
          <a:p>
            <a:pPr marL="0" indent="0" algn="just" eaLnBrk="1" fontAlgn="auto" hangingPunct="1">
              <a:buClr>
                <a:schemeClr val="dk2"/>
              </a:buClr>
              <a:buSzPts val="1800"/>
              <a:buNone/>
              <a:defRPr/>
            </a:pPr>
            <a:r>
              <a:rPr lang="en-IN" b="1" i="1" u="sng" dirty="0">
                <a:solidFill>
                  <a:schemeClr val="accent1">
                    <a:lumMod val="75000"/>
                  </a:schemeClr>
                </a:solidFill>
                <a:latin typeface="+mn-lt"/>
              </a:rPr>
              <a:t>Requirements:</a:t>
            </a:r>
          </a:p>
          <a:p>
            <a:pPr marL="0" indent="0" eaLnBrk="1" fontAlgn="auto" hangingPunct="1">
              <a:buClr>
                <a:srgbClr val="00B0F0"/>
              </a:buClr>
              <a:buNone/>
              <a:defRPr/>
            </a:pPr>
            <a:r>
              <a:rPr lang="en-IN" dirty="0">
                <a:latin typeface="+mn-lt"/>
                <a:sym typeface="PT Sans Narrow" panose="020B0506020203020204"/>
              </a:rPr>
              <a:t>Note 6 O(i)(d) and 6 O(ii) </a:t>
            </a:r>
            <a:r>
              <a:rPr lang="en-IN" dirty="0">
                <a:latin typeface="+mn-lt"/>
              </a:rPr>
              <a:t>of General Instructions for Preparation of Balance Sheet </a:t>
            </a:r>
            <a:r>
              <a:rPr lang="en-IN" sz="1800" kern="1200" dirty="0">
                <a:solidFill>
                  <a:srgbClr val="000000"/>
                </a:solidFill>
                <a:effectLst/>
                <a:latin typeface="Calibri" panose="020F0502020204030204" pitchFamily="34" charset="0"/>
                <a:ea typeface="+mn-ea"/>
                <a:cs typeface="Times New Roman" panose="02020603050405020304" pitchFamily="18" charset="0"/>
              </a:rPr>
              <a:t>given under Part I, Division I – Non Ind AS Schedule III to the Companies Act, 2013</a:t>
            </a:r>
            <a:endParaRPr lang="en-GB" dirty="0">
              <a:latin typeface="+mn-lt"/>
              <a:sym typeface="Palatino Linotype" panose="02040502050505030304"/>
            </a:endParaRPr>
          </a:p>
          <a:p>
            <a:pPr marL="0" indent="0" algn="just" eaLnBrk="1" fontAlgn="auto" hangingPunct="1">
              <a:buClr>
                <a:schemeClr val="dk2"/>
              </a:buClr>
              <a:buSzPts val="1800"/>
              <a:buNone/>
              <a:defRPr/>
            </a:pPr>
            <a:r>
              <a:rPr lang="en-GB" b="1" i="1" u="sng" dirty="0">
                <a:solidFill>
                  <a:schemeClr val="accent1">
                    <a:lumMod val="75000"/>
                  </a:schemeClr>
                </a:solidFill>
                <a:latin typeface="+mn-lt"/>
                <a:sym typeface="Palatino Linotype" panose="02040502050505030304"/>
              </a:rPr>
              <a:t>Observations:</a:t>
            </a:r>
          </a:p>
          <a:p>
            <a:pPr algn="just" eaLnBrk="1" fontAlgn="auto" hangingPunct="1">
              <a:buClr>
                <a:srgbClr val="00B0F0"/>
              </a:buClr>
              <a:buFont typeface="Arial" panose="020B0604020202020204" pitchFamily="34" charset="0"/>
              <a:buChar char="•"/>
              <a:defRPr/>
            </a:pPr>
            <a:r>
              <a:rPr lang="en-IN" dirty="0">
                <a:latin typeface="+mn-lt"/>
                <a:ea typeface="PT Sans Narrow" panose="020B0506020203020204"/>
                <a:cs typeface="PT Sans Narrow" panose="020B0506020203020204"/>
                <a:sym typeface="PT Sans Narrow" panose="020B0506020203020204"/>
              </a:rPr>
              <a:t>The goods acquired for trading was clubbed in the stock of finished goods instead of disclosing it separately as “Stock in Trade”. </a:t>
            </a:r>
            <a:endParaRPr lang="en-IN" b="1" i="1" dirty="0">
              <a:solidFill>
                <a:srgbClr val="000000"/>
              </a:solidFill>
              <a:latin typeface="+mn-lt"/>
            </a:endParaRPr>
          </a:p>
          <a:p>
            <a:pPr algn="just" eaLnBrk="1" fontAlgn="auto" hangingPunct="1">
              <a:buClr>
                <a:srgbClr val="00B0F0"/>
              </a:buClr>
              <a:buFont typeface="Arial" panose="020B0604020202020204" pitchFamily="34" charset="0"/>
              <a:buChar char="•"/>
              <a:defRPr/>
            </a:pPr>
            <a:r>
              <a:rPr lang="en-IN" dirty="0">
                <a:latin typeface="+mn-lt"/>
                <a:ea typeface="PT Sans Narrow" panose="020B0506020203020204"/>
                <a:cs typeface="PT Sans Narrow" panose="020B0506020203020204"/>
                <a:sym typeface="PT Sans Narrow" panose="020B0506020203020204"/>
              </a:rPr>
              <a:t>Raw Materials, Stock-in-trade and Stores and spares (in transit), was disclosed together as Goods in transit. Instead, Goods-in-transit for each category of inventory should be disclosed under the relevant sub-head of inventories. </a:t>
            </a:r>
            <a:endParaRPr lang="en-GB" dirty="0">
              <a:latin typeface="+mn-lt"/>
              <a:ea typeface="PT Sans Narrow" panose="020B0506020203020204"/>
              <a:cs typeface="PT Sans Narrow" panose="020B0506020203020204"/>
              <a:sym typeface="PT Sans Narrow" panose="020B0506020203020204"/>
            </a:endParaRPr>
          </a:p>
          <a:p>
            <a:pPr marL="0" indent="0" algn="just" eaLnBrk="1" fontAlgn="auto" hangingPunct="1">
              <a:buClr>
                <a:srgbClr val="00B0F0"/>
              </a:buClr>
              <a:buNone/>
              <a:tabLst>
                <a:tab pos="122555" algn="l"/>
              </a:tabLst>
              <a:defRPr/>
            </a:pPr>
            <a:r>
              <a:rPr lang="en-IN" dirty="0">
                <a:latin typeface="+mn-lt"/>
                <a:ea typeface="PT Sans Narrow" panose="020B0506020203020204"/>
                <a:cs typeface="PT Sans Narrow" panose="020B0506020203020204"/>
                <a:sym typeface="PT Sans Narrow" panose="020B0506020203020204"/>
              </a:rPr>
              <a:t> </a:t>
            </a:r>
            <a:endParaRPr lang="en-US" dirty="0">
              <a:latin typeface="+mn-lt"/>
            </a:endParaRPr>
          </a:p>
          <a:p>
            <a:pPr marL="0" indent="0" algn="just" eaLnBrk="1" fontAlgn="auto" hangingPunct="1">
              <a:buClr>
                <a:schemeClr val="dk2"/>
              </a:buClr>
              <a:buSzPts val="1800"/>
              <a:buNone/>
              <a:defRPr/>
            </a:pPr>
            <a:endParaRPr lang="en-IN" dirty="0">
              <a:latin typeface="+mn-lt"/>
              <a:ea typeface="Times New Roman" panose="02020603050405020304" pitchFamily="18" charset="0"/>
              <a:cs typeface="Times New Roman" panose="02020603050405020304" pitchFamily="18" charset="0"/>
            </a:endParaRPr>
          </a:p>
          <a:p>
            <a:pPr algn="just" eaLnBrk="1" fontAlgn="auto" hangingPunct="1">
              <a:buClr>
                <a:srgbClr val="00B0F0"/>
              </a:buClr>
              <a:tabLst>
                <a:tab pos="122555" algn="l"/>
              </a:tabLst>
              <a:defRPr/>
            </a:pPr>
            <a:endParaRPr lang="en-IN" b="1" dirty="0">
              <a:latin typeface="+mn-lt"/>
              <a:ea typeface="PT Sans Narrow" panose="020B0506020203020204"/>
              <a:cs typeface="PT Sans Narrow" panose="020B0506020203020204"/>
              <a:sym typeface="PT Sans Narrow" panose="020B0506020203020204"/>
            </a:endParaRPr>
          </a:p>
          <a:p>
            <a:pPr marL="499745" indent="-381000" eaLnBrk="1" fontAlgn="auto" hangingPunct="1">
              <a:buClr>
                <a:srgbClr val="1A966D"/>
              </a:buClr>
              <a:buFont typeface="Wingdings" panose="05000000000000000000" pitchFamily="2" charset="2"/>
              <a:buChar char="§"/>
              <a:defRPr/>
            </a:pPr>
            <a:endParaRPr lang="en-IN" dirty="0">
              <a:latin typeface="+mn-lt"/>
              <a:ea typeface="PT Sans Narrow" panose="020B0506020203020204"/>
              <a:cs typeface="PT Sans Narrow" panose="020B0506020203020204"/>
              <a:sym typeface="PT Sans Narrow" panose="020B0506020203020204"/>
            </a:endParaRPr>
          </a:p>
          <a:p>
            <a:pPr marL="118745" eaLnBrk="1" fontAlgn="auto" hangingPunct="1">
              <a:buClr>
                <a:srgbClr val="1A966D"/>
              </a:buClr>
              <a:defRPr/>
            </a:pPr>
            <a:endParaRPr lang="en-GB" dirty="0">
              <a:latin typeface="+mn-lt"/>
              <a:ea typeface="PT Sans Narrow" panose="020B0506020203020204"/>
              <a:cs typeface="PT Sans Narrow" panose="020B0506020203020204"/>
              <a:sym typeface="PT Sans Narrow" panose="020B0506020203020204"/>
            </a:endParaRPr>
          </a:p>
          <a:p>
            <a:pPr eaLnBrk="1" fontAlgn="auto" hangingPunct="1">
              <a:defRPr/>
            </a:pPr>
            <a:endParaRPr lang="en-IN" dirty="0">
              <a:latin typeface="+mn-lt"/>
              <a:ea typeface="PT Sans Narrow" panose="020B0506020203020204"/>
              <a:cs typeface="PT Sans Narrow" panose="020B0506020203020204"/>
              <a:sym typeface="PT Sans Narrow" panose="020B0506020203020204"/>
            </a:endParaRPr>
          </a:p>
          <a:p>
            <a:pPr marL="0" indent="0" eaLnBrk="1" fontAlgn="auto" hangingPunct="1">
              <a:buFont typeface="Calibri" panose="020F0502020204030204" pitchFamily="34" charset="0"/>
              <a:buNone/>
              <a:defRPr/>
            </a:pPr>
            <a:endParaRPr lang="en-US" dirty="0">
              <a:latin typeface="+mn-lt"/>
            </a:endParaRPr>
          </a:p>
        </p:txBody>
      </p:sp>
      <p:sp>
        <p:nvSpPr>
          <p:cNvPr id="3" name="TextBox 2">
            <a:extLst>
              <a:ext uri="{FF2B5EF4-FFF2-40B4-BE49-F238E27FC236}">
                <a16:creationId xmlns:a16="http://schemas.microsoft.com/office/drawing/2014/main" id="{762A45EB-34B8-5559-CAF8-EA65F8B2FD43}"/>
              </a:ext>
            </a:extLst>
          </p:cNvPr>
          <p:cNvSpPr txBox="1"/>
          <p:nvPr/>
        </p:nvSpPr>
        <p:spPr>
          <a:xfrm>
            <a:off x="164122" y="6494585"/>
            <a:ext cx="5578310" cy="523220"/>
          </a:xfrm>
          <a:prstGeom prst="rect">
            <a:avLst/>
          </a:prstGeom>
          <a:noFill/>
        </p:spPr>
        <p:txBody>
          <a:bodyPr wrap="square" rtlCol="0">
            <a:spAutoFit/>
          </a:bodyPr>
          <a:lstStyle/>
          <a:p>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Non-Compliance related to Schedule III to The Companies Act, 2013</a:t>
            </a:r>
          </a:p>
          <a:p>
            <a:endPar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188761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0D1BE7-AB3B-F01D-0FE0-4F95866F3FCE}"/>
            </a:ext>
          </a:extLst>
        </p:cNvPr>
        <p:cNvGrpSpPr/>
        <p:nvPr/>
      </p:nvGrpSpPr>
      <p:grpSpPr>
        <a:xfrm>
          <a:off x="0" y="0"/>
          <a:ext cx="0" cy="0"/>
          <a:chOff x="0" y="0"/>
          <a:chExt cx="0" cy="0"/>
        </a:xfrm>
      </p:grpSpPr>
      <p:sp>
        <p:nvSpPr>
          <p:cNvPr id="45058" name="Title 1">
            <a:extLst>
              <a:ext uri="{FF2B5EF4-FFF2-40B4-BE49-F238E27FC236}">
                <a16:creationId xmlns:a16="http://schemas.microsoft.com/office/drawing/2014/main" id="{26B98D9D-475B-67F5-870B-01EB2600B561}"/>
              </a:ext>
            </a:extLst>
          </p:cNvPr>
          <p:cNvSpPr>
            <a:spLocks noGrp="1"/>
          </p:cNvSpPr>
          <p:nvPr>
            <p:ph type="title"/>
          </p:nvPr>
        </p:nvSpPr>
        <p:spPr>
          <a:xfrm>
            <a:off x="842963" y="77788"/>
            <a:ext cx="8967787" cy="531812"/>
          </a:xfrm>
        </p:spPr>
        <p:txBody>
          <a:bodyPr/>
          <a:lstStyle/>
          <a:p>
            <a:pPr eaLnBrk="1" hangingPunct="1"/>
            <a:r>
              <a:rPr lang="en-IN" altLang="en-US" dirty="0"/>
              <a:t>Disclosures regarding Trade Receivables</a:t>
            </a:r>
          </a:p>
        </p:txBody>
      </p:sp>
      <p:sp>
        <p:nvSpPr>
          <p:cNvPr id="8" name="Text Placeholder 2">
            <a:extLst>
              <a:ext uri="{FF2B5EF4-FFF2-40B4-BE49-F238E27FC236}">
                <a16:creationId xmlns:a16="http://schemas.microsoft.com/office/drawing/2014/main" id="{076639B7-6D15-6F40-1FB7-F4D1D0D91754}"/>
              </a:ext>
            </a:extLst>
          </p:cNvPr>
          <p:cNvSpPr>
            <a:spLocks noGrp="1"/>
          </p:cNvSpPr>
          <p:nvPr>
            <p:ph idx="1"/>
          </p:nvPr>
        </p:nvSpPr>
        <p:spPr>
          <a:xfrm>
            <a:off x="355600" y="990600"/>
            <a:ext cx="11434763" cy="5963092"/>
          </a:xfrm>
        </p:spPr>
        <p:txBody>
          <a:bodyPr rtlCol="0">
            <a:noAutofit/>
          </a:bodyPr>
          <a:lstStyle/>
          <a:p>
            <a:pPr marL="0" indent="0" algn="just" eaLnBrk="1" fontAlgn="auto" hangingPunct="1">
              <a:buClr>
                <a:schemeClr val="dk2"/>
              </a:buClr>
              <a:buSzPts val="1800"/>
              <a:buNone/>
              <a:defRPr/>
            </a:pPr>
            <a:r>
              <a:rPr lang="en-GB" b="1" i="1" u="sng" dirty="0">
                <a:solidFill>
                  <a:schemeClr val="accent1">
                    <a:lumMod val="75000"/>
                  </a:schemeClr>
                </a:solidFill>
                <a:latin typeface="+mn-lt"/>
                <a:sym typeface="Palatino Linotype" panose="02040502050505030304"/>
              </a:rPr>
              <a:t>Case: </a:t>
            </a:r>
          </a:p>
          <a:p>
            <a:pPr eaLnBrk="1" fontAlgn="auto" hangingPunct="1">
              <a:buFont typeface="Calibri" panose="020F0502020204030204" pitchFamily="34" charset="0"/>
              <a:buNone/>
              <a:defRPr/>
            </a:pPr>
            <a:r>
              <a:rPr lang="en-IN" dirty="0">
                <a:solidFill>
                  <a:srgbClr val="000000"/>
                </a:solidFill>
                <a:latin typeface="+mn-lt"/>
              </a:rPr>
              <a:t>There was a receivable on account of sale of non-current assets.</a:t>
            </a:r>
          </a:p>
          <a:p>
            <a:pPr marL="0" indent="0" algn="just" eaLnBrk="1" fontAlgn="auto" hangingPunct="1">
              <a:buClr>
                <a:schemeClr val="dk2"/>
              </a:buClr>
              <a:buSzPts val="1800"/>
              <a:buNone/>
              <a:defRPr/>
            </a:pPr>
            <a:r>
              <a:rPr lang="en-IN" b="1" i="1" u="sng" dirty="0">
                <a:solidFill>
                  <a:schemeClr val="accent1">
                    <a:lumMod val="75000"/>
                  </a:schemeClr>
                </a:solidFill>
                <a:latin typeface="+mn-lt"/>
              </a:rPr>
              <a:t>Requirements:</a:t>
            </a:r>
          </a:p>
          <a:p>
            <a:pPr marL="0" indent="0" eaLnBrk="1" fontAlgn="auto" hangingPunct="1">
              <a:buClr>
                <a:srgbClr val="00B0F0"/>
              </a:buClr>
              <a:buNone/>
              <a:defRPr/>
            </a:pPr>
            <a:r>
              <a:rPr lang="en-IN" dirty="0">
                <a:sym typeface="PT Sans Narrow" panose="020B0506020203020204"/>
              </a:rPr>
              <a:t>Paragraph 8.7.7 of </a:t>
            </a:r>
            <a:r>
              <a:rPr lang="en-IN" altLang="en-US" dirty="0"/>
              <a:t>Guidance Note on Division I – </a:t>
            </a:r>
            <a:r>
              <a:rPr lang="en-IN" dirty="0">
                <a:sym typeface="PT Sans Narrow" panose="020B0506020203020204"/>
              </a:rPr>
              <a:t>Non Ind AS </a:t>
            </a:r>
            <a:r>
              <a:rPr lang="en-IN" altLang="en-US" dirty="0"/>
              <a:t>Schedule III to the Companies Act, 2013</a:t>
            </a:r>
            <a:endParaRPr lang="en-GB" dirty="0">
              <a:sym typeface="Palatino Linotype" panose="02040502050505030304"/>
            </a:endParaRPr>
          </a:p>
          <a:p>
            <a:pPr marL="0" indent="0" algn="just" eaLnBrk="1" fontAlgn="auto" hangingPunct="1">
              <a:buClr>
                <a:schemeClr val="dk2"/>
              </a:buClr>
              <a:buSzPts val="1800"/>
              <a:buNone/>
              <a:defRPr/>
            </a:pPr>
            <a:r>
              <a:rPr lang="en-GB" b="1" i="1" u="sng" dirty="0">
                <a:solidFill>
                  <a:schemeClr val="accent1">
                    <a:lumMod val="75000"/>
                  </a:schemeClr>
                </a:solidFill>
                <a:latin typeface="+mn-lt"/>
                <a:sym typeface="Palatino Linotype" panose="02040502050505030304"/>
              </a:rPr>
              <a:t>Observations:</a:t>
            </a:r>
          </a:p>
          <a:p>
            <a:pPr marL="0" indent="0" eaLnBrk="1" fontAlgn="auto" hangingPunct="1">
              <a:buClr>
                <a:srgbClr val="00B0F0"/>
              </a:buClr>
              <a:buNone/>
              <a:defRPr/>
            </a:pPr>
            <a:r>
              <a:rPr lang="en-IN" dirty="0">
                <a:latin typeface="+mn-lt"/>
                <a:ea typeface="PT Sans Narrow" panose="020B0506020203020204"/>
                <a:cs typeface="PT Sans Narrow" panose="020B0506020203020204"/>
              </a:rPr>
              <a:t>Trade Receivables included receivables due from sale of Fixed Assets and Investments, which is incorrect</a:t>
            </a:r>
            <a:r>
              <a:rPr lang="en-IN" i="1" dirty="0">
                <a:cs typeface="Times New Roman" panose="02020603050405020304" pitchFamily="18" charset="0"/>
              </a:rPr>
              <a:t>. </a:t>
            </a:r>
            <a:endParaRPr lang="en-US" dirty="0">
              <a:latin typeface="+mn-lt"/>
            </a:endParaRPr>
          </a:p>
          <a:p>
            <a:pPr marL="0" indent="0" algn="just" eaLnBrk="1" fontAlgn="auto" hangingPunct="1">
              <a:buClr>
                <a:srgbClr val="00B0F0"/>
              </a:buClr>
              <a:buNone/>
              <a:tabLst>
                <a:tab pos="122555" algn="l"/>
              </a:tabLst>
              <a:defRPr/>
            </a:pPr>
            <a:r>
              <a:rPr lang="en-IN" dirty="0">
                <a:latin typeface="+mn-lt"/>
                <a:ea typeface="PT Sans Narrow" panose="020B0506020203020204"/>
                <a:cs typeface="PT Sans Narrow" panose="020B0506020203020204"/>
                <a:sym typeface="PT Sans Narrow" panose="020B0506020203020204"/>
              </a:rPr>
              <a:t> </a:t>
            </a:r>
            <a:endParaRPr lang="en-US" dirty="0">
              <a:latin typeface="+mn-lt"/>
            </a:endParaRPr>
          </a:p>
          <a:p>
            <a:pPr marL="0" indent="0" algn="just" eaLnBrk="1" fontAlgn="auto" hangingPunct="1">
              <a:buClr>
                <a:schemeClr val="dk2"/>
              </a:buClr>
              <a:buSzPts val="1800"/>
              <a:buNone/>
              <a:defRPr/>
            </a:pPr>
            <a:endParaRPr lang="en-IN" dirty="0">
              <a:latin typeface="+mn-lt"/>
              <a:ea typeface="Times New Roman" panose="02020603050405020304" pitchFamily="18" charset="0"/>
              <a:cs typeface="Times New Roman" panose="02020603050405020304" pitchFamily="18" charset="0"/>
            </a:endParaRPr>
          </a:p>
          <a:p>
            <a:pPr algn="just" eaLnBrk="1" fontAlgn="auto" hangingPunct="1">
              <a:buClr>
                <a:srgbClr val="00B0F0"/>
              </a:buClr>
              <a:tabLst>
                <a:tab pos="122555" algn="l"/>
              </a:tabLst>
              <a:defRPr/>
            </a:pPr>
            <a:endParaRPr lang="en-IN" b="1" dirty="0">
              <a:latin typeface="+mn-lt"/>
              <a:ea typeface="PT Sans Narrow" panose="020B0506020203020204"/>
              <a:cs typeface="PT Sans Narrow" panose="020B0506020203020204"/>
              <a:sym typeface="PT Sans Narrow" panose="020B0506020203020204"/>
            </a:endParaRPr>
          </a:p>
          <a:p>
            <a:pPr marL="499745" indent="-381000" eaLnBrk="1" fontAlgn="auto" hangingPunct="1">
              <a:buClr>
                <a:srgbClr val="1A966D"/>
              </a:buClr>
              <a:buFont typeface="Wingdings" panose="05000000000000000000" pitchFamily="2" charset="2"/>
              <a:buChar char="§"/>
              <a:defRPr/>
            </a:pPr>
            <a:endParaRPr lang="en-IN" dirty="0">
              <a:latin typeface="+mn-lt"/>
              <a:ea typeface="PT Sans Narrow" panose="020B0506020203020204"/>
              <a:cs typeface="PT Sans Narrow" panose="020B0506020203020204"/>
              <a:sym typeface="PT Sans Narrow" panose="020B0506020203020204"/>
            </a:endParaRPr>
          </a:p>
          <a:p>
            <a:pPr marL="118745" eaLnBrk="1" fontAlgn="auto" hangingPunct="1">
              <a:buClr>
                <a:srgbClr val="1A966D"/>
              </a:buClr>
              <a:defRPr/>
            </a:pPr>
            <a:endParaRPr lang="en-GB" dirty="0">
              <a:latin typeface="+mn-lt"/>
              <a:ea typeface="PT Sans Narrow" panose="020B0506020203020204"/>
              <a:cs typeface="PT Sans Narrow" panose="020B0506020203020204"/>
              <a:sym typeface="PT Sans Narrow" panose="020B0506020203020204"/>
            </a:endParaRPr>
          </a:p>
          <a:p>
            <a:pPr eaLnBrk="1" fontAlgn="auto" hangingPunct="1">
              <a:defRPr/>
            </a:pPr>
            <a:endParaRPr lang="en-IN" dirty="0">
              <a:latin typeface="+mn-lt"/>
              <a:ea typeface="PT Sans Narrow" panose="020B0506020203020204"/>
              <a:cs typeface="PT Sans Narrow" panose="020B0506020203020204"/>
              <a:sym typeface="PT Sans Narrow" panose="020B0506020203020204"/>
            </a:endParaRPr>
          </a:p>
          <a:p>
            <a:pPr marL="0" indent="0" eaLnBrk="1" fontAlgn="auto" hangingPunct="1">
              <a:buFont typeface="Calibri" panose="020F0502020204030204" pitchFamily="34" charset="0"/>
              <a:buNone/>
              <a:defRPr/>
            </a:pPr>
            <a:endParaRPr lang="en-US" dirty="0">
              <a:latin typeface="+mn-lt"/>
            </a:endParaRPr>
          </a:p>
        </p:txBody>
      </p:sp>
      <p:sp>
        <p:nvSpPr>
          <p:cNvPr id="3" name="TextBox 2">
            <a:extLst>
              <a:ext uri="{FF2B5EF4-FFF2-40B4-BE49-F238E27FC236}">
                <a16:creationId xmlns:a16="http://schemas.microsoft.com/office/drawing/2014/main" id="{84633B5F-AEFB-CFB9-DE82-AB4DEE04CF21}"/>
              </a:ext>
            </a:extLst>
          </p:cNvPr>
          <p:cNvSpPr txBox="1"/>
          <p:nvPr/>
        </p:nvSpPr>
        <p:spPr>
          <a:xfrm>
            <a:off x="164122" y="6494585"/>
            <a:ext cx="5578310" cy="523220"/>
          </a:xfrm>
          <a:prstGeom prst="rect">
            <a:avLst/>
          </a:prstGeom>
          <a:noFill/>
        </p:spPr>
        <p:txBody>
          <a:bodyPr wrap="square" rtlCol="0">
            <a:spAutoFit/>
          </a:bodyPr>
          <a:lstStyle/>
          <a:p>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Non-Compliance related to Schedule III to The Companies Act, 2013</a:t>
            </a:r>
          </a:p>
          <a:p>
            <a:endPar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73009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1DEEED-90E8-498D-F3FE-3FC4B6924BBB}"/>
            </a:ext>
          </a:extLst>
        </p:cNvPr>
        <p:cNvGrpSpPr/>
        <p:nvPr/>
      </p:nvGrpSpPr>
      <p:grpSpPr>
        <a:xfrm>
          <a:off x="0" y="0"/>
          <a:ext cx="0" cy="0"/>
          <a:chOff x="0" y="0"/>
          <a:chExt cx="0" cy="0"/>
        </a:xfrm>
      </p:grpSpPr>
      <p:sp>
        <p:nvSpPr>
          <p:cNvPr id="45058" name="Title 1">
            <a:extLst>
              <a:ext uri="{FF2B5EF4-FFF2-40B4-BE49-F238E27FC236}">
                <a16:creationId xmlns:a16="http://schemas.microsoft.com/office/drawing/2014/main" id="{3E41B7F4-303F-4282-4E14-C2F4B3E49C9C}"/>
              </a:ext>
            </a:extLst>
          </p:cNvPr>
          <p:cNvSpPr>
            <a:spLocks noGrp="1"/>
          </p:cNvSpPr>
          <p:nvPr>
            <p:ph type="title"/>
          </p:nvPr>
        </p:nvSpPr>
        <p:spPr>
          <a:xfrm>
            <a:off x="842963" y="77788"/>
            <a:ext cx="8967787" cy="531812"/>
          </a:xfrm>
        </p:spPr>
        <p:txBody>
          <a:bodyPr/>
          <a:lstStyle/>
          <a:p>
            <a:pPr eaLnBrk="1" hangingPunct="1"/>
            <a:r>
              <a:rPr lang="en-IN" altLang="en-US" dirty="0"/>
              <a:t>Disclosures regarding Cash &amp; Cash Equivalent</a:t>
            </a:r>
          </a:p>
        </p:txBody>
      </p:sp>
      <p:sp>
        <p:nvSpPr>
          <p:cNvPr id="8" name="Text Placeholder 2">
            <a:extLst>
              <a:ext uri="{FF2B5EF4-FFF2-40B4-BE49-F238E27FC236}">
                <a16:creationId xmlns:a16="http://schemas.microsoft.com/office/drawing/2014/main" id="{B3B68334-2D0E-99F4-3747-3CCFBC6472C3}"/>
              </a:ext>
            </a:extLst>
          </p:cNvPr>
          <p:cNvSpPr>
            <a:spLocks noGrp="1"/>
          </p:cNvSpPr>
          <p:nvPr>
            <p:ph idx="1"/>
          </p:nvPr>
        </p:nvSpPr>
        <p:spPr>
          <a:xfrm>
            <a:off x="355600" y="990600"/>
            <a:ext cx="11434763" cy="5963092"/>
          </a:xfrm>
        </p:spPr>
        <p:txBody>
          <a:bodyPr rtlCol="0">
            <a:noAutofit/>
          </a:bodyPr>
          <a:lstStyle/>
          <a:p>
            <a:pPr marL="0" indent="0" algn="just" eaLnBrk="1" fontAlgn="auto" hangingPunct="1">
              <a:buClr>
                <a:schemeClr val="dk2"/>
              </a:buClr>
              <a:buSzPts val="1800"/>
              <a:buNone/>
              <a:defRPr/>
            </a:pPr>
            <a:r>
              <a:rPr lang="en-GB" b="1" i="1" u="sng" dirty="0">
                <a:solidFill>
                  <a:schemeClr val="accent1">
                    <a:lumMod val="75000"/>
                  </a:schemeClr>
                </a:solidFill>
                <a:latin typeface="+mn-lt"/>
                <a:sym typeface="Palatino Linotype" panose="02040502050505030304"/>
              </a:rPr>
              <a:t>Case: </a:t>
            </a:r>
          </a:p>
          <a:p>
            <a:pPr algn="just" eaLnBrk="1" fontAlgn="auto" hangingPunct="1">
              <a:buFont typeface="Calibri" panose="020F0502020204030204" pitchFamily="34" charset="0"/>
              <a:buNone/>
              <a:defRPr/>
            </a:pPr>
            <a:r>
              <a:rPr lang="en-IN" sz="1800" dirty="0">
                <a:solidFill>
                  <a:srgbClr val="000000"/>
                </a:solidFill>
                <a:latin typeface="+mn-lt"/>
              </a:rPr>
              <a:t>Various discrepancies were noted regarding </a:t>
            </a:r>
            <a:r>
              <a:rPr lang="en-IN" dirty="0">
                <a:latin typeface="+mn-lt"/>
                <a:ea typeface="Calibri" panose="020F0502020204030204"/>
                <a:cs typeface="ArialNarrow"/>
              </a:rPr>
              <a:t>Cash &amp; Cash Equivalents. </a:t>
            </a:r>
          </a:p>
          <a:p>
            <a:pPr marL="0" indent="0" algn="just" eaLnBrk="1" fontAlgn="auto" hangingPunct="1">
              <a:buClr>
                <a:schemeClr val="dk2"/>
              </a:buClr>
              <a:buSzPts val="1800"/>
              <a:buNone/>
              <a:defRPr/>
            </a:pPr>
            <a:r>
              <a:rPr lang="en-IN" b="1" i="1" u="sng" dirty="0">
                <a:solidFill>
                  <a:schemeClr val="accent1">
                    <a:lumMod val="75000"/>
                  </a:schemeClr>
                </a:solidFill>
                <a:latin typeface="+mn-lt"/>
              </a:rPr>
              <a:t>Requirements:</a:t>
            </a:r>
          </a:p>
          <a:p>
            <a:pPr algn="just" eaLnBrk="1" fontAlgn="auto" hangingPunct="1">
              <a:buClr>
                <a:srgbClr val="00B0F0"/>
              </a:buClr>
              <a:buFont typeface="Arial" panose="020B0604020202020204" pitchFamily="34" charset="0"/>
              <a:buChar char="•"/>
              <a:defRPr/>
            </a:pPr>
            <a:r>
              <a:rPr lang="en-IN" dirty="0">
                <a:solidFill>
                  <a:srgbClr val="000000"/>
                </a:solidFill>
                <a:latin typeface="+mn-lt"/>
                <a:sym typeface="PT Sans Narrow" panose="020B0506020203020204"/>
              </a:rPr>
              <a:t>Paragraph 8.8.4 of Guidance Note on </a:t>
            </a:r>
            <a:r>
              <a:rPr lang="en-IN" dirty="0">
                <a:solidFill>
                  <a:srgbClr val="000000"/>
                </a:solidFill>
                <a:latin typeface="+mn-lt"/>
              </a:rPr>
              <a:t>Division I </a:t>
            </a:r>
            <a:r>
              <a:rPr lang="en-IN" altLang="en-US" dirty="0"/>
              <a:t>–</a:t>
            </a:r>
            <a:r>
              <a:rPr lang="en-IN" dirty="0">
                <a:solidFill>
                  <a:srgbClr val="000000"/>
                </a:solidFill>
                <a:latin typeface="+mn-lt"/>
              </a:rPr>
              <a:t> Non Ind AS Schedule III to the Companies Act, 2013</a:t>
            </a:r>
          </a:p>
          <a:p>
            <a:pPr algn="just" eaLnBrk="1" fontAlgn="auto" hangingPunct="1">
              <a:buClr>
                <a:srgbClr val="00B0F0"/>
              </a:buClr>
              <a:buFont typeface="Arial" panose="020B0604020202020204" pitchFamily="34" charset="0"/>
              <a:buChar char="•"/>
              <a:defRPr/>
            </a:pPr>
            <a:r>
              <a:rPr lang="en-IN" dirty="0">
                <a:solidFill>
                  <a:srgbClr val="000000"/>
                </a:solidFill>
                <a:latin typeface="+mn-lt"/>
                <a:sym typeface="PT Sans Narrow" panose="020B0506020203020204"/>
              </a:rPr>
              <a:t>Note 6Q(ii) </a:t>
            </a:r>
            <a:r>
              <a:rPr lang="en-IN" dirty="0">
                <a:solidFill>
                  <a:srgbClr val="000000"/>
                </a:solidFill>
                <a:latin typeface="+mn-lt"/>
              </a:rPr>
              <a:t>of General Instructions for Preparation of Balance Sheet </a:t>
            </a:r>
            <a:r>
              <a:rPr lang="en-IN" sz="1800" kern="1200" dirty="0">
                <a:solidFill>
                  <a:srgbClr val="000000"/>
                </a:solidFill>
                <a:effectLst/>
                <a:latin typeface="Calibri" panose="020F0502020204030204" pitchFamily="34" charset="0"/>
                <a:ea typeface="+mn-ea"/>
                <a:cs typeface="Times New Roman" panose="02020603050405020304" pitchFamily="18" charset="0"/>
              </a:rPr>
              <a:t>given under Part I, Division I – Non Ind AS Schedule III to the Companies Act, 2013</a:t>
            </a:r>
            <a:endParaRPr lang="en-GB" dirty="0">
              <a:solidFill>
                <a:srgbClr val="000000"/>
              </a:solidFill>
              <a:latin typeface="+mn-lt"/>
              <a:sym typeface="Palatino Linotype" panose="02040502050505030304"/>
            </a:endParaRPr>
          </a:p>
          <a:p>
            <a:pPr marL="0" indent="0" algn="just" eaLnBrk="1" fontAlgn="auto" hangingPunct="1">
              <a:buClr>
                <a:schemeClr val="dk2"/>
              </a:buClr>
              <a:buSzPts val="1800"/>
              <a:buNone/>
              <a:defRPr/>
            </a:pPr>
            <a:r>
              <a:rPr lang="en-GB" b="1" i="1" u="sng" dirty="0">
                <a:solidFill>
                  <a:schemeClr val="accent1">
                    <a:lumMod val="75000"/>
                  </a:schemeClr>
                </a:solidFill>
                <a:latin typeface="+mn-lt"/>
                <a:sym typeface="Palatino Linotype" panose="02040502050505030304"/>
              </a:rPr>
              <a:t>Observations:</a:t>
            </a:r>
          </a:p>
          <a:p>
            <a:pPr algn="just" eaLnBrk="1" fontAlgn="auto" hangingPunct="1">
              <a:buClr>
                <a:srgbClr val="00B0F0"/>
              </a:buClr>
              <a:buSzPct val="91000"/>
              <a:buFont typeface="Calibri" panose="020F0502020204030204" pitchFamily="34" charset="0"/>
              <a:buChar char="•"/>
              <a:defRPr/>
            </a:pPr>
            <a:r>
              <a:rPr lang="en-US" dirty="0">
                <a:latin typeface="+mn-lt"/>
                <a:ea typeface="PT Sans Narrow" panose="020B0506020203020204"/>
                <a:cs typeface="PT Sans Narrow" panose="020B0506020203020204"/>
              </a:rPr>
              <a:t>Fixed Deposits maturing beyond 12 months were classified under Cash &amp; Cash Equivalents instead of classifying it as  “Other Bank Balances”. </a:t>
            </a:r>
            <a:endParaRPr lang="en-IN" sz="1800" dirty="0">
              <a:latin typeface="+mn-lt"/>
              <a:ea typeface="PT Sans Narrow" panose="020B0506020203020204"/>
              <a:cs typeface="PT Sans Narrow" panose="020B0506020203020204"/>
              <a:sym typeface="PT Sans Narrow" panose="020B0506020203020204"/>
            </a:endParaRPr>
          </a:p>
          <a:p>
            <a:pPr algn="just" eaLnBrk="1" fontAlgn="auto" hangingPunct="1">
              <a:buClr>
                <a:srgbClr val="00B0F0"/>
              </a:buClr>
              <a:buSzPct val="91000"/>
              <a:buFont typeface="Calibri" panose="020F0502020204030204" pitchFamily="34" charset="0"/>
              <a:buChar char="•"/>
              <a:defRPr/>
            </a:pPr>
            <a:r>
              <a:rPr lang="en-IN" dirty="0">
                <a:latin typeface="+mn-lt"/>
                <a:ea typeface="PT Sans Narrow" panose="020B0506020203020204"/>
                <a:cs typeface="PT Sans Narrow" panose="020B0506020203020204"/>
              </a:rPr>
              <a:t>Unpaid Dividend was included in Balances with Banks under the Cash &amp; Cash Equivalents instead of disclosing it under   “E</a:t>
            </a:r>
            <a:r>
              <a:rPr lang="en-US" dirty="0" err="1">
                <a:latin typeface="+mn-lt"/>
                <a:ea typeface="PT Sans Narrow" panose="020B0506020203020204"/>
                <a:cs typeface="PT Sans Narrow" panose="020B0506020203020204"/>
                <a:sym typeface="PT Sans Narrow" panose="020B0506020203020204"/>
              </a:rPr>
              <a:t>armarked</a:t>
            </a:r>
            <a:r>
              <a:rPr lang="en-US" dirty="0">
                <a:latin typeface="+mn-lt"/>
                <a:ea typeface="PT Sans Narrow" panose="020B0506020203020204"/>
                <a:cs typeface="PT Sans Narrow" panose="020B0506020203020204"/>
                <a:sym typeface="PT Sans Narrow" panose="020B0506020203020204"/>
              </a:rPr>
              <a:t> Balances with banks”. </a:t>
            </a:r>
            <a:endParaRPr lang="en-IN" dirty="0">
              <a:latin typeface="+mn-lt"/>
              <a:ea typeface="PT Sans Narrow" panose="020B0506020203020204"/>
              <a:cs typeface="PT Sans Narrow" panose="020B0506020203020204"/>
              <a:sym typeface="PT Sans Narrow" panose="020B0506020203020204"/>
            </a:endParaRPr>
          </a:p>
          <a:p>
            <a:pPr eaLnBrk="1" fontAlgn="auto" hangingPunct="1">
              <a:buClr>
                <a:srgbClr val="00B0F0"/>
              </a:buClr>
              <a:buFont typeface="Arial" panose="020B0604020202020204" pitchFamily="34" charset="0"/>
              <a:buChar char="•"/>
              <a:defRPr/>
            </a:pPr>
            <a:endParaRPr lang="en-US" dirty="0">
              <a:latin typeface="+mn-lt"/>
            </a:endParaRPr>
          </a:p>
          <a:p>
            <a:pPr marL="0" indent="0" algn="just" eaLnBrk="1" fontAlgn="auto" hangingPunct="1">
              <a:buClr>
                <a:srgbClr val="00B0F0"/>
              </a:buClr>
              <a:buNone/>
              <a:tabLst>
                <a:tab pos="122555" algn="l"/>
              </a:tabLst>
              <a:defRPr/>
            </a:pPr>
            <a:r>
              <a:rPr lang="en-IN" dirty="0">
                <a:latin typeface="+mn-lt"/>
                <a:ea typeface="PT Sans Narrow" panose="020B0506020203020204"/>
                <a:cs typeface="PT Sans Narrow" panose="020B0506020203020204"/>
                <a:sym typeface="PT Sans Narrow" panose="020B0506020203020204"/>
              </a:rPr>
              <a:t> </a:t>
            </a:r>
            <a:endParaRPr lang="en-US" dirty="0">
              <a:latin typeface="+mn-lt"/>
            </a:endParaRPr>
          </a:p>
          <a:p>
            <a:pPr marL="0" indent="0" algn="just" eaLnBrk="1" fontAlgn="auto" hangingPunct="1">
              <a:buClr>
                <a:schemeClr val="dk2"/>
              </a:buClr>
              <a:buSzPts val="1800"/>
              <a:buNone/>
              <a:defRPr/>
            </a:pPr>
            <a:endParaRPr lang="en-IN" dirty="0">
              <a:latin typeface="+mn-lt"/>
              <a:ea typeface="Times New Roman" panose="02020603050405020304" pitchFamily="18" charset="0"/>
              <a:cs typeface="Times New Roman" panose="02020603050405020304" pitchFamily="18" charset="0"/>
            </a:endParaRPr>
          </a:p>
          <a:p>
            <a:pPr algn="just" eaLnBrk="1" fontAlgn="auto" hangingPunct="1">
              <a:buClr>
                <a:srgbClr val="00B0F0"/>
              </a:buClr>
              <a:tabLst>
                <a:tab pos="122555" algn="l"/>
              </a:tabLst>
              <a:defRPr/>
            </a:pPr>
            <a:endParaRPr lang="en-IN" b="1" dirty="0">
              <a:latin typeface="+mn-lt"/>
              <a:ea typeface="PT Sans Narrow" panose="020B0506020203020204"/>
              <a:cs typeface="PT Sans Narrow" panose="020B0506020203020204"/>
              <a:sym typeface="PT Sans Narrow" panose="020B0506020203020204"/>
            </a:endParaRPr>
          </a:p>
          <a:p>
            <a:pPr marL="499745" indent="-381000" eaLnBrk="1" fontAlgn="auto" hangingPunct="1">
              <a:buClr>
                <a:srgbClr val="1A966D"/>
              </a:buClr>
              <a:buFont typeface="Wingdings" panose="05000000000000000000" pitchFamily="2" charset="2"/>
              <a:buChar char="§"/>
              <a:defRPr/>
            </a:pPr>
            <a:endParaRPr lang="en-IN" dirty="0">
              <a:latin typeface="+mn-lt"/>
              <a:ea typeface="PT Sans Narrow" panose="020B0506020203020204"/>
              <a:cs typeface="PT Sans Narrow" panose="020B0506020203020204"/>
              <a:sym typeface="PT Sans Narrow" panose="020B0506020203020204"/>
            </a:endParaRPr>
          </a:p>
          <a:p>
            <a:pPr marL="118745" eaLnBrk="1" fontAlgn="auto" hangingPunct="1">
              <a:buClr>
                <a:srgbClr val="1A966D"/>
              </a:buClr>
              <a:defRPr/>
            </a:pPr>
            <a:endParaRPr lang="en-GB" dirty="0">
              <a:latin typeface="+mn-lt"/>
              <a:ea typeface="PT Sans Narrow" panose="020B0506020203020204"/>
              <a:cs typeface="PT Sans Narrow" panose="020B0506020203020204"/>
              <a:sym typeface="PT Sans Narrow" panose="020B0506020203020204"/>
            </a:endParaRPr>
          </a:p>
          <a:p>
            <a:pPr eaLnBrk="1" fontAlgn="auto" hangingPunct="1">
              <a:defRPr/>
            </a:pPr>
            <a:endParaRPr lang="en-IN" dirty="0">
              <a:latin typeface="+mn-lt"/>
              <a:ea typeface="PT Sans Narrow" panose="020B0506020203020204"/>
              <a:cs typeface="PT Sans Narrow" panose="020B0506020203020204"/>
              <a:sym typeface="PT Sans Narrow" panose="020B0506020203020204"/>
            </a:endParaRPr>
          </a:p>
          <a:p>
            <a:pPr marL="0" indent="0" eaLnBrk="1" fontAlgn="auto" hangingPunct="1">
              <a:buFont typeface="Calibri" panose="020F0502020204030204" pitchFamily="34" charset="0"/>
              <a:buNone/>
              <a:defRPr/>
            </a:pPr>
            <a:endParaRPr lang="en-US" dirty="0">
              <a:latin typeface="+mn-lt"/>
            </a:endParaRPr>
          </a:p>
        </p:txBody>
      </p:sp>
      <p:sp>
        <p:nvSpPr>
          <p:cNvPr id="3" name="TextBox 2">
            <a:extLst>
              <a:ext uri="{FF2B5EF4-FFF2-40B4-BE49-F238E27FC236}">
                <a16:creationId xmlns:a16="http://schemas.microsoft.com/office/drawing/2014/main" id="{B5FE421B-88B1-8072-8014-9A5B8032CFCC}"/>
              </a:ext>
            </a:extLst>
          </p:cNvPr>
          <p:cNvSpPr txBox="1"/>
          <p:nvPr/>
        </p:nvSpPr>
        <p:spPr>
          <a:xfrm>
            <a:off x="164122" y="6494585"/>
            <a:ext cx="5578310" cy="523220"/>
          </a:xfrm>
          <a:prstGeom prst="rect">
            <a:avLst/>
          </a:prstGeom>
          <a:noFill/>
        </p:spPr>
        <p:txBody>
          <a:bodyPr wrap="square" rtlCol="0">
            <a:spAutoFit/>
          </a:bodyPr>
          <a:lstStyle/>
          <a:p>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Non-Compliance related to Schedule III to The Companies Act, 2013</a:t>
            </a:r>
          </a:p>
          <a:p>
            <a:endPar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818465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76A1B0-32D0-2016-D386-7FFE6A036C0F}"/>
            </a:ext>
          </a:extLst>
        </p:cNvPr>
        <p:cNvGrpSpPr/>
        <p:nvPr/>
      </p:nvGrpSpPr>
      <p:grpSpPr>
        <a:xfrm>
          <a:off x="0" y="0"/>
          <a:ext cx="0" cy="0"/>
          <a:chOff x="0" y="0"/>
          <a:chExt cx="0" cy="0"/>
        </a:xfrm>
      </p:grpSpPr>
      <p:sp>
        <p:nvSpPr>
          <p:cNvPr id="45058" name="Title 1">
            <a:extLst>
              <a:ext uri="{FF2B5EF4-FFF2-40B4-BE49-F238E27FC236}">
                <a16:creationId xmlns:a16="http://schemas.microsoft.com/office/drawing/2014/main" id="{B38E2DF3-5017-4541-22D3-FACEA5CDF526}"/>
              </a:ext>
            </a:extLst>
          </p:cNvPr>
          <p:cNvSpPr>
            <a:spLocks noGrp="1"/>
          </p:cNvSpPr>
          <p:nvPr>
            <p:ph type="title"/>
          </p:nvPr>
        </p:nvSpPr>
        <p:spPr>
          <a:xfrm>
            <a:off x="842963" y="77788"/>
            <a:ext cx="8967787" cy="531812"/>
          </a:xfrm>
        </p:spPr>
        <p:txBody>
          <a:bodyPr/>
          <a:lstStyle/>
          <a:p>
            <a:pPr eaLnBrk="1" hangingPunct="1"/>
            <a:r>
              <a:rPr lang="en-IN" altLang="en-US" dirty="0"/>
              <a:t>Disclosures regarding Loans and Advances</a:t>
            </a:r>
          </a:p>
        </p:txBody>
      </p:sp>
      <p:sp>
        <p:nvSpPr>
          <p:cNvPr id="8" name="Text Placeholder 2">
            <a:extLst>
              <a:ext uri="{FF2B5EF4-FFF2-40B4-BE49-F238E27FC236}">
                <a16:creationId xmlns:a16="http://schemas.microsoft.com/office/drawing/2014/main" id="{846053C7-5055-07B8-B453-7372021E09E2}"/>
              </a:ext>
            </a:extLst>
          </p:cNvPr>
          <p:cNvSpPr>
            <a:spLocks noGrp="1"/>
          </p:cNvSpPr>
          <p:nvPr>
            <p:ph idx="1"/>
          </p:nvPr>
        </p:nvSpPr>
        <p:spPr>
          <a:xfrm>
            <a:off x="355600" y="990600"/>
            <a:ext cx="11434763" cy="5963092"/>
          </a:xfrm>
        </p:spPr>
        <p:txBody>
          <a:bodyPr rtlCol="0">
            <a:noAutofit/>
          </a:bodyPr>
          <a:lstStyle/>
          <a:p>
            <a:pPr marL="0" indent="0" algn="just" eaLnBrk="1" fontAlgn="auto" hangingPunct="1">
              <a:buClr>
                <a:schemeClr val="dk2"/>
              </a:buClr>
              <a:buSzPts val="1800"/>
              <a:buNone/>
              <a:defRPr/>
            </a:pPr>
            <a:r>
              <a:rPr lang="en-GB" b="1" i="1" u="sng" dirty="0">
                <a:solidFill>
                  <a:schemeClr val="accent1">
                    <a:lumMod val="75000"/>
                  </a:schemeClr>
                </a:solidFill>
                <a:latin typeface="+mn-lt"/>
                <a:sym typeface="Palatino Linotype" panose="02040502050505030304"/>
              </a:rPr>
              <a:t>Case: </a:t>
            </a:r>
          </a:p>
          <a:p>
            <a:pPr eaLnBrk="1" fontAlgn="auto" hangingPunct="1">
              <a:buFont typeface="Calibri" panose="020F0502020204030204" pitchFamily="34" charset="0"/>
              <a:buNone/>
              <a:defRPr/>
            </a:pPr>
            <a:r>
              <a:rPr lang="en-IN" sz="1800" dirty="0">
                <a:solidFill>
                  <a:srgbClr val="000000"/>
                </a:solidFill>
                <a:latin typeface="+mn-lt"/>
              </a:rPr>
              <a:t>Various discrepancies were noted regarding </a:t>
            </a:r>
            <a:r>
              <a:rPr lang="en-IN" dirty="0">
                <a:ea typeface="Calibri" panose="020F0502020204030204"/>
                <a:cs typeface="ArialNarrow"/>
              </a:rPr>
              <a:t>Loans and Advances. </a:t>
            </a:r>
          </a:p>
          <a:p>
            <a:pPr marL="0" indent="0" algn="just" eaLnBrk="1" fontAlgn="auto" hangingPunct="1">
              <a:buClr>
                <a:schemeClr val="dk2"/>
              </a:buClr>
              <a:buSzPts val="1800"/>
              <a:buNone/>
              <a:defRPr/>
            </a:pPr>
            <a:r>
              <a:rPr lang="en-IN" b="1" i="1" u="sng" dirty="0">
                <a:solidFill>
                  <a:schemeClr val="accent1">
                    <a:lumMod val="75000"/>
                  </a:schemeClr>
                </a:solidFill>
                <a:latin typeface="+mn-lt"/>
              </a:rPr>
              <a:t>Requirements:</a:t>
            </a:r>
          </a:p>
          <a:p>
            <a:pPr marL="0" indent="0" algn="just" eaLnBrk="1" fontAlgn="auto" hangingPunct="1">
              <a:buClr>
                <a:srgbClr val="00B0F0"/>
              </a:buClr>
              <a:buNone/>
              <a:defRPr/>
            </a:pPr>
            <a:r>
              <a:rPr lang="en-US" dirty="0">
                <a:solidFill>
                  <a:srgbClr val="000000"/>
                </a:solidFill>
                <a:latin typeface="+mn-lt"/>
                <a:sym typeface="PT Sans Narrow" panose="020B0506020203020204"/>
              </a:rPr>
              <a:t>General Instructions for Preparation of Balance Sheet </a:t>
            </a:r>
            <a:r>
              <a:rPr lang="en-IN" sz="1800" kern="1200" dirty="0">
                <a:solidFill>
                  <a:srgbClr val="000000"/>
                </a:solidFill>
                <a:effectLst/>
                <a:latin typeface="Calibri" panose="020F0502020204030204" pitchFamily="34" charset="0"/>
                <a:ea typeface="+mn-ea"/>
                <a:cs typeface="Times New Roman" panose="02020603050405020304" pitchFamily="18" charset="0"/>
              </a:rPr>
              <a:t>given under Part I, Division I – Non Ind AS Schedule III to the Companies Act, 2013 </a:t>
            </a:r>
            <a:endParaRPr lang="en-US" dirty="0">
              <a:solidFill>
                <a:srgbClr val="000000"/>
              </a:solidFill>
              <a:latin typeface="+mn-lt"/>
              <a:sym typeface="PT Sans Narrow" panose="020B0506020203020204"/>
            </a:endParaRPr>
          </a:p>
          <a:p>
            <a:pPr eaLnBrk="1" fontAlgn="auto" hangingPunct="1">
              <a:buClr>
                <a:srgbClr val="00B0F0"/>
              </a:buClr>
              <a:buFont typeface="Arial" panose="020B0604020202020204" pitchFamily="34" charset="0"/>
              <a:buChar char="•"/>
              <a:defRPr/>
            </a:pPr>
            <a:r>
              <a:rPr lang="en-IN" dirty="0">
                <a:solidFill>
                  <a:srgbClr val="000000"/>
                </a:solidFill>
                <a:latin typeface="+mn-lt"/>
                <a:sym typeface="PT Sans Narrow" panose="020B0506020203020204"/>
              </a:rPr>
              <a:t>Note 6L(iii) and 6R(iii) </a:t>
            </a:r>
          </a:p>
          <a:p>
            <a:pPr eaLnBrk="1" fontAlgn="auto" hangingPunct="1">
              <a:buClr>
                <a:srgbClr val="00B0F0"/>
              </a:buClr>
              <a:buFont typeface="Arial" panose="020B0604020202020204" pitchFamily="34" charset="0"/>
              <a:buChar char="•"/>
              <a:defRPr/>
            </a:pPr>
            <a:r>
              <a:rPr lang="en-IN" dirty="0">
                <a:solidFill>
                  <a:srgbClr val="000000"/>
                </a:solidFill>
                <a:latin typeface="+mn-lt"/>
                <a:sym typeface="PT Sans Narrow" panose="020B0506020203020204"/>
              </a:rPr>
              <a:t>Note 6L(i)( c) and 6R(i)(a)</a:t>
            </a:r>
            <a:endParaRPr lang="en-GB" dirty="0">
              <a:solidFill>
                <a:srgbClr val="000000"/>
              </a:solidFill>
              <a:latin typeface="+mn-lt"/>
              <a:sym typeface="Palatino Linotype" panose="02040502050505030304"/>
            </a:endParaRPr>
          </a:p>
          <a:p>
            <a:pPr marL="0" indent="0" algn="just" eaLnBrk="1" fontAlgn="auto" hangingPunct="1">
              <a:buClr>
                <a:schemeClr val="dk2"/>
              </a:buClr>
              <a:buSzPts val="1800"/>
              <a:buNone/>
              <a:defRPr/>
            </a:pPr>
            <a:r>
              <a:rPr lang="en-GB" b="1" i="1" u="sng" dirty="0">
                <a:solidFill>
                  <a:schemeClr val="accent1">
                    <a:lumMod val="75000"/>
                  </a:schemeClr>
                </a:solidFill>
                <a:latin typeface="+mn-lt"/>
                <a:sym typeface="Palatino Linotype" panose="02040502050505030304"/>
              </a:rPr>
              <a:t>Observations:</a:t>
            </a:r>
          </a:p>
          <a:p>
            <a:pPr algn="just" eaLnBrk="1" fontAlgn="auto" hangingPunct="1">
              <a:buClr>
                <a:srgbClr val="00B0F0"/>
              </a:buClr>
              <a:buSzPct val="91000"/>
              <a:buFont typeface="Calibri" panose="020F0502020204030204" pitchFamily="34" charset="0"/>
              <a:buChar char="•"/>
              <a:defRPr/>
            </a:pPr>
            <a:r>
              <a:rPr lang="en-IN" dirty="0">
                <a:solidFill>
                  <a:srgbClr val="000000"/>
                </a:solidFill>
                <a:latin typeface="+mn-lt"/>
              </a:rPr>
              <a:t>Provision for Bad and Doubtful Advances were disclosed in aggregate for all classes of Loans and Advances instead of separate disclosure </a:t>
            </a:r>
            <a:r>
              <a:rPr lang="en-IN" dirty="0">
                <a:solidFill>
                  <a:srgbClr val="000000"/>
                </a:solidFill>
                <a:latin typeface="+mn-lt"/>
                <a:sym typeface="PT Sans Narrow" panose="020B0506020203020204"/>
              </a:rPr>
              <a:t>under the relevant heads</a:t>
            </a:r>
            <a:r>
              <a:rPr lang="en-IN" dirty="0">
                <a:solidFill>
                  <a:srgbClr val="000000"/>
                </a:solidFill>
                <a:latin typeface="+mn-lt"/>
              </a:rPr>
              <a:t>. </a:t>
            </a:r>
            <a:endParaRPr lang="en-IN" b="1" dirty="0">
              <a:solidFill>
                <a:srgbClr val="000000"/>
              </a:solidFill>
              <a:latin typeface="+mn-lt"/>
              <a:sym typeface="PT Sans Narrow" panose="020B0506020203020204"/>
            </a:endParaRPr>
          </a:p>
          <a:p>
            <a:pPr algn="just" eaLnBrk="1" fontAlgn="auto" hangingPunct="1">
              <a:buClr>
                <a:srgbClr val="00B0F0"/>
              </a:buClr>
              <a:buSzPct val="91000"/>
              <a:buFont typeface="Calibri" panose="020F0502020204030204" pitchFamily="34" charset="0"/>
              <a:buChar char="•"/>
              <a:defRPr/>
            </a:pPr>
            <a:r>
              <a:rPr lang="en-US" dirty="0">
                <a:solidFill>
                  <a:srgbClr val="000000"/>
                </a:solidFill>
                <a:latin typeface="+mn-lt"/>
                <a:sym typeface="PT Sans Narrow" panose="020B0506020203020204"/>
              </a:rPr>
              <a:t>Loans and Advances to Related Parties were disclosed only under Related Party Transactions but not under Loans and Advances separately.</a:t>
            </a:r>
            <a:r>
              <a:rPr lang="en-IN" dirty="0">
                <a:solidFill>
                  <a:srgbClr val="000000"/>
                </a:solidFill>
                <a:latin typeface="+mn-lt"/>
                <a:sym typeface="PT Sans Narrow" panose="020B0506020203020204"/>
              </a:rPr>
              <a:t> </a:t>
            </a:r>
            <a:endParaRPr lang="en-IN" b="1" dirty="0">
              <a:solidFill>
                <a:srgbClr val="000000"/>
              </a:solidFill>
              <a:latin typeface="+mn-lt"/>
              <a:sym typeface="PT Sans Narrow" panose="020B0506020203020204"/>
            </a:endParaRPr>
          </a:p>
          <a:p>
            <a:pPr eaLnBrk="1" fontAlgn="auto" hangingPunct="1">
              <a:buClr>
                <a:srgbClr val="00B0F0"/>
              </a:buClr>
              <a:buFont typeface="Arial" panose="020B0604020202020204" pitchFamily="34" charset="0"/>
              <a:buChar char="•"/>
              <a:defRPr/>
            </a:pPr>
            <a:endParaRPr lang="en-US" dirty="0">
              <a:latin typeface="+mn-lt"/>
            </a:endParaRPr>
          </a:p>
          <a:p>
            <a:pPr marL="0" indent="0" algn="just" eaLnBrk="1" fontAlgn="auto" hangingPunct="1">
              <a:buClr>
                <a:srgbClr val="00B0F0"/>
              </a:buClr>
              <a:buNone/>
              <a:tabLst>
                <a:tab pos="122555" algn="l"/>
              </a:tabLst>
              <a:defRPr/>
            </a:pPr>
            <a:r>
              <a:rPr lang="en-IN" dirty="0">
                <a:latin typeface="+mn-lt"/>
                <a:ea typeface="PT Sans Narrow" panose="020B0506020203020204"/>
                <a:cs typeface="PT Sans Narrow" panose="020B0506020203020204"/>
                <a:sym typeface="PT Sans Narrow" panose="020B0506020203020204"/>
              </a:rPr>
              <a:t> </a:t>
            </a:r>
            <a:endParaRPr lang="en-US" dirty="0">
              <a:latin typeface="+mn-lt"/>
            </a:endParaRPr>
          </a:p>
          <a:p>
            <a:pPr marL="0" indent="0" algn="just" eaLnBrk="1" fontAlgn="auto" hangingPunct="1">
              <a:buClr>
                <a:schemeClr val="dk2"/>
              </a:buClr>
              <a:buSzPts val="1800"/>
              <a:buNone/>
              <a:defRPr/>
            </a:pPr>
            <a:endParaRPr lang="en-IN" dirty="0">
              <a:latin typeface="+mn-lt"/>
              <a:ea typeface="Times New Roman" panose="02020603050405020304" pitchFamily="18" charset="0"/>
              <a:cs typeface="Times New Roman" panose="02020603050405020304" pitchFamily="18" charset="0"/>
            </a:endParaRPr>
          </a:p>
          <a:p>
            <a:pPr algn="just" eaLnBrk="1" fontAlgn="auto" hangingPunct="1">
              <a:buClr>
                <a:srgbClr val="00B0F0"/>
              </a:buClr>
              <a:tabLst>
                <a:tab pos="122555" algn="l"/>
              </a:tabLst>
              <a:defRPr/>
            </a:pPr>
            <a:endParaRPr lang="en-IN" b="1" dirty="0">
              <a:latin typeface="+mn-lt"/>
              <a:ea typeface="PT Sans Narrow" panose="020B0506020203020204"/>
              <a:cs typeface="PT Sans Narrow" panose="020B0506020203020204"/>
              <a:sym typeface="PT Sans Narrow" panose="020B0506020203020204"/>
            </a:endParaRPr>
          </a:p>
          <a:p>
            <a:pPr marL="499745" indent="-381000" eaLnBrk="1" fontAlgn="auto" hangingPunct="1">
              <a:buClr>
                <a:srgbClr val="1A966D"/>
              </a:buClr>
              <a:buFont typeface="Wingdings" panose="05000000000000000000" pitchFamily="2" charset="2"/>
              <a:buChar char="§"/>
              <a:defRPr/>
            </a:pPr>
            <a:endParaRPr lang="en-IN" dirty="0">
              <a:latin typeface="+mn-lt"/>
              <a:ea typeface="PT Sans Narrow" panose="020B0506020203020204"/>
              <a:cs typeface="PT Sans Narrow" panose="020B0506020203020204"/>
              <a:sym typeface="PT Sans Narrow" panose="020B0506020203020204"/>
            </a:endParaRPr>
          </a:p>
          <a:p>
            <a:pPr marL="118745" eaLnBrk="1" fontAlgn="auto" hangingPunct="1">
              <a:buClr>
                <a:srgbClr val="1A966D"/>
              </a:buClr>
              <a:defRPr/>
            </a:pPr>
            <a:endParaRPr lang="en-GB" dirty="0">
              <a:latin typeface="+mn-lt"/>
              <a:ea typeface="PT Sans Narrow" panose="020B0506020203020204"/>
              <a:cs typeface="PT Sans Narrow" panose="020B0506020203020204"/>
              <a:sym typeface="PT Sans Narrow" panose="020B0506020203020204"/>
            </a:endParaRPr>
          </a:p>
          <a:p>
            <a:pPr eaLnBrk="1" fontAlgn="auto" hangingPunct="1">
              <a:defRPr/>
            </a:pPr>
            <a:endParaRPr lang="en-IN" dirty="0">
              <a:latin typeface="+mn-lt"/>
              <a:ea typeface="PT Sans Narrow" panose="020B0506020203020204"/>
              <a:cs typeface="PT Sans Narrow" panose="020B0506020203020204"/>
              <a:sym typeface="PT Sans Narrow" panose="020B0506020203020204"/>
            </a:endParaRPr>
          </a:p>
          <a:p>
            <a:pPr marL="0" indent="0" eaLnBrk="1" fontAlgn="auto" hangingPunct="1">
              <a:buFont typeface="Calibri" panose="020F0502020204030204" pitchFamily="34" charset="0"/>
              <a:buNone/>
              <a:defRPr/>
            </a:pPr>
            <a:endParaRPr lang="en-US" dirty="0">
              <a:latin typeface="+mn-lt"/>
            </a:endParaRPr>
          </a:p>
        </p:txBody>
      </p:sp>
      <p:sp>
        <p:nvSpPr>
          <p:cNvPr id="3" name="TextBox 2">
            <a:extLst>
              <a:ext uri="{FF2B5EF4-FFF2-40B4-BE49-F238E27FC236}">
                <a16:creationId xmlns:a16="http://schemas.microsoft.com/office/drawing/2014/main" id="{5422C700-2462-25F0-00D9-3C08C62A16FF}"/>
              </a:ext>
            </a:extLst>
          </p:cNvPr>
          <p:cNvSpPr txBox="1"/>
          <p:nvPr/>
        </p:nvSpPr>
        <p:spPr>
          <a:xfrm>
            <a:off x="164122" y="6494585"/>
            <a:ext cx="5578310" cy="523220"/>
          </a:xfrm>
          <a:prstGeom prst="rect">
            <a:avLst/>
          </a:prstGeom>
          <a:noFill/>
        </p:spPr>
        <p:txBody>
          <a:bodyPr wrap="square" rtlCol="0">
            <a:spAutoFit/>
          </a:bodyPr>
          <a:lstStyle/>
          <a:p>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Non-Compliance related to Schedule III to The Companies Act, 2013</a:t>
            </a:r>
          </a:p>
          <a:p>
            <a:endPar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170610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gradFill>
          <a:gsLst>
            <a:gs pos="31000">
              <a:srgbClr val="AF87A7"/>
            </a:gs>
            <a:gs pos="78000">
              <a:srgbClr val="9C6C93"/>
            </a:gs>
            <a:gs pos="31000">
              <a:schemeClr val="accent1">
                <a:lumMod val="45000"/>
                <a:lumOff val="55000"/>
              </a:schemeClr>
            </a:gs>
            <a:gs pos="62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91612A7D-5719-8E51-722D-5EAC52C42F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3C1AEA6-1421-71C8-573F-DEF16BF72190}"/>
              </a:ext>
            </a:extLst>
          </p:cNvPr>
          <p:cNvSpPr>
            <a:spLocks noGrp="1"/>
          </p:cNvSpPr>
          <p:nvPr>
            <p:ph type="ctrTitle"/>
          </p:nvPr>
        </p:nvSpPr>
        <p:spPr>
          <a:xfrm>
            <a:off x="1190625" y="930465"/>
            <a:ext cx="9810750" cy="1950720"/>
          </a:xfrm>
        </p:spPr>
        <p:txBody>
          <a:bodyPr rtlCol="0">
            <a:noAutofit/>
          </a:bodyPr>
          <a:lstStyle/>
          <a:p>
            <a:pPr eaLnBrk="1" fontAlgn="auto" hangingPunct="1">
              <a:spcAft>
                <a:spcPts val="0"/>
              </a:spcAft>
              <a:defRPr/>
            </a:pPr>
            <a:r>
              <a:rPr lang="en-IN" sz="4400" dirty="0">
                <a:solidFill>
                  <a:schemeClr val="accent5">
                    <a:lumMod val="50000"/>
                  </a:schemeClr>
                </a:solidFill>
                <a:effectLst>
                  <a:outerShdw blurRad="38100" dist="38100" dir="2700000" algn="tl">
                    <a:srgbClr val="000000">
                      <a:alpha val="43137"/>
                    </a:srgbClr>
                  </a:outerShdw>
                </a:effectLst>
                <a:latin typeface="+mn-lt"/>
                <a:ea typeface="Arial" panose="020B0604020202020204"/>
                <a:cs typeface="Times New Roman" panose="02020603050405020304" pitchFamily="18" charset="0"/>
                <a:sym typeface="Arial" panose="020B0604020202020204"/>
              </a:rPr>
              <a:t>Non compliances </a:t>
            </a:r>
            <a:br>
              <a:rPr lang="en-IN" sz="4400" dirty="0">
                <a:solidFill>
                  <a:schemeClr val="accent5">
                    <a:lumMod val="50000"/>
                  </a:schemeClr>
                </a:solidFill>
                <a:effectLst>
                  <a:outerShdw blurRad="38100" dist="38100" dir="2700000" algn="tl">
                    <a:srgbClr val="000000">
                      <a:alpha val="43137"/>
                    </a:srgbClr>
                  </a:outerShdw>
                </a:effectLst>
                <a:latin typeface="+mn-lt"/>
                <a:ea typeface="Arial" panose="020B0604020202020204"/>
                <a:cs typeface="Times New Roman" panose="02020603050405020304" pitchFamily="18" charset="0"/>
                <a:sym typeface="Arial" panose="020B0604020202020204"/>
              </a:rPr>
            </a:br>
            <a:r>
              <a:rPr lang="en-IN" sz="4400" dirty="0">
                <a:solidFill>
                  <a:schemeClr val="accent5">
                    <a:lumMod val="50000"/>
                  </a:schemeClr>
                </a:solidFill>
                <a:effectLst>
                  <a:outerShdw blurRad="38100" dist="38100" dir="2700000" algn="tl">
                    <a:srgbClr val="000000">
                      <a:alpha val="43137"/>
                    </a:srgbClr>
                  </a:outerShdw>
                </a:effectLst>
                <a:latin typeface="+mn-lt"/>
                <a:ea typeface="Arial" panose="020B0604020202020204"/>
                <a:cs typeface="Times New Roman" panose="02020603050405020304" pitchFamily="18" charset="0"/>
                <a:sym typeface="Arial" panose="020B0604020202020204"/>
              </a:rPr>
              <a:t>related to </a:t>
            </a:r>
            <a:br>
              <a:rPr lang="en-IN" sz="4400" dirty="0">
                <a:solidFill>
                  <a:schemeClr val="accent5">
                    <a:lumMod val="50000"/>
                  </a:schemeClr>
                </a:solidFill>
                <a:effectLst>
                  <a:outerShdw blurRad="38100" dist="38100" dir="2700000" algn="tl">
                    <a:srgbClr val="000000">
                      <a:alpha val="43137"/>
                    </a:srgbClr>
                  </a:outerShdw>
                </a:effectLst>
                <a:latin typeface="+mn-lt"/>
                <a:ea typeface="Arial" panose="020B0604020202020204"/>
                <a:cs typeface="Times New Roman" panose="02020603050405020304" pitchFamily="18" charset="0"/>
                <a:sym typeface="Arial" panose="020B0604020202020204"/>
              </a:rPr>
            </a:br>
            <a:r>
              <a:rPr lang="en-IN" sz="4400" dirty="0">
                <a:solidFill>
                  <a:schemeClr val="accent5">
                    <a:lumMod val="50000"/>
                  </a:schemeClr>
                </a:solidFill>
                <a:effectLst>
                  <a:outerShdw blurRad="38100" dist="38100" dir="2700000" algn="tl">
                    <a:srgbClr val="000000">
                      <a:alpha val="43137"/>
                    </a:srgbClr>
                  </a:outerShdw>
                </a:effectLst>
                <a:latin typeface="+mn-lt"/>
                <a:ea typeface="Arial" panose="020B0604020202020204"/>
                <a:cs typeface="Times New Roman" panose="02020603050405020304" pitchFamily="18" charset="0"/>
                <a:sym typeface="Arial" panose="020B0604020202020204"/>
              </a:rPr>
              <a:t>other provisions of Companies Act, 2013</a:t>
            </a:r>
            <a:endParaRPr lang="en-US" sz="4400" dirty="0">
              <a:solidFill>
                <a:schemeClr val="accent5">
                  <a:lumMod val="50000"/>
                </a:schemeClr>
              </a:solidFill>
              <a:effectLst>
                <a:outerShdw blurRad="38100" dist="38100" dir="2700000" algn="tl">
                  <a:srgbClr val="000000">
                    <a:alpha val="43137"/>
                  </a:srgbClr>
                </a:outerShdw>
              </a:effectLst>
              <a:latin typeface="+mn-lt"/>
              <a:ea typeface="Arial" panose="020B0604020202020204"/>
              <a:cs typeface="Times New Roman" panose="02020603050405020304" pitchFamily="18" charset="0"/>
              <a:sym typeface="Arial" panose="020B0604020202020204"/>
            </a:endParaRPr>
          </a:p>
        </p:txBody>
      </p:sp>
      <p:pic>
        <p:nvPicPr>
          <p:cNvPr id="3" name="Picture 2">
            <a:extLst>
              <a:ext uri="{FF2B5EF4-FFF2-40B4-BE49-F238E27FC236}">
                <a16:creationId xmlns:a16="http://schemas.microsoft.com/office/drawing/2014/main" id="{D629929F-33D2-3E8A-0211-F0F173ADA81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061585" y="3202115"/>
            <a:ext cx="1784350" cy="179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F0E55DEF-1135-4A5B-643B-C0FD816A4879}"/>
              </a:ext>
            </a:extLst>
          </p:cNvPr>
          <p:cNvSpPr txBox="1"/>
          <p:nvPr/>
        </p:nvSpPr>
        <p:spPr>
          <a:xfrm>
            <a:off x="2905760" y="5499269"/>
            <a:ext cx="6096000" cy="424732"/>
          </a:xfrm>
          <a:prstGeom prst="rect">
            <a:avLst/>
          </a:prstGeom>
          <a:noFill/>
        </p:spPr>
        <p:txBody>
          <a:bodyPr wrap="square">
            <a:spAutoFit/>
          </a:bodyPr>
          <a:lstStyle/>
          <a:p>
            <a:pPr algn="ctr" eaLnBrk="1" fontAlgn="auto" hangingPunct="1">
              <a:lnSpc>
                <a:spcPct val="90000"/>
              </a:lnSpc>
              <a:spcBef>
                <a:spcPts val="0"/>
              </a:spcBef>
              <a:spcAft>
                <a:spcPts val="0"/>
              </a:spcAft>
              <a:defRPr/>
            </a:pPr>
            <a:r>
              <a:rPr lang="en-IN" sz="2400" dirty="0">
                <a:solidFill>
                  <a:schemeClr val="accent5">
                    <a:lumMod val="50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sym typeface="Palatino Linotype" panose="02040502050505030304"/>
              </a:rPr>
              <a:t>Financial Reporting Review Board (FRRB)</a:t>
            </a:r>
          </a:p>
        </p:txBody>
      </p:sp>
    </p:spTree>
    <p:extLst>
      <p:ext uri="{BB962C8B-B14F-4D97-AF65-F5344CB8AC3E}">
        <p14:creationId xmlns:p14="http://schemas.microsoft.com/office/powerpoint/2010/main" val="1451897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31000">
              <a:srgbClr val="AF87A7"/>
            </a:gs>
            <a:gs pos="78000">
              <a:srgbClr val="9C6C93"/>
            </a:gs>
            <a:gs pos="31000">
              <a:schemeClr val="accent1">
                <a:lumMod val="45000"/>
                <a:lumOff val="55000"/>
              </a:schemeClr>
            </a:gs>
            <a:gs pos="62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190625" y="1146365"/>
            <a:ext cx="9810750" cy="1950720"/>
          </a:xfrm>
        </p:spPr>
        <p:txBody>
          <a:bodyPr rtlCol="0">
            <a:noAutofit/>
          </a:bodyPr>
          <a:lstStyle/>
          <a:p>
            <a:pPr eaLnBrk="1" fontAlgn="auto" hangingPunct="1">
              <a:spcAft>
                <a:spcPts val="0"/>
              </a:spcAft>
              <a:defRPr/>
            </a:pPr>
            <a:r>
              <a:rPr lang="en-IN" sz="4400" dirty="0">
                <a:solidFill>
                  <a:schemeClr val="accent5">
                    <a:lumMod val="50000"/>
                  </a:schemeClr>
                </a:solidFill>
                <a:effectLst>
                  <a:outerShdw blurRad="38100" dist="38100" dir="2700000" algn="tl">
                    <a:srgbClr val="000000">
                      <a:alpha val="43137"/>
                    </a:srgbClr>
                  </a:outerShdw>
                </a:effectLst>
                <a:latin typeface="+mn-lt"/>
                <a:ea typeface="Arial" panose="020B0604020202020204"/>
                <a:cs typeface="Times New Roman" panose="02020603050405020304" pitchFamily="18" charset="0"/>
                <a:sym typeface="Arial" panose="020B0604020202020204"/>
              </a:rPr>
              <a:t>Non-Compliances</a:t>
            </a:r>
            <a:br>
              <a:rPr lang="en-IN" sz="4400" dirty="0">
                <a:solidFill>
                  <a:schemeClr val="accent5">
                    <a:lumMod val="50000"/>
                  </a:schemeClr>
                </a:solidFill>
                <a:effectLst>
                  <a:outerShdw blurRad="38100" dist="38100" dir="2700000" algn="tl">
                    <a:srgbClr val="000000">
                      <a:alpha val="43137"/>
                    </a:srgbClr>
                  </a:outerShdw>
                </a:effectLst>
                <a:latin typeface="+mn-lt"/>
                <a:ea typeface="Arial" panose="020B0604020202020204"/>
                <a:cs typeface="Times New Roman" panose="02020603050405020304" pitchFamily="18" charset="0"/>
                <a:sym typeface="Arial" panose="020B0604020202020204"/>
              </a:rPr>
            </a:br>
            <a:r>
              <a:rPr lang="en-IN" sz="4400" dirty="0">
                <a:solidFill>
                  <a:schemeClr val="accent5">
                    <a:lumMod val="50000"/>
                  </a:schemeClr>
                </a:solidFill>
                <a:effectLst>
                  <a:outerShdw blurRad="38100" dist="38100" dir="2700000" algn="tl">
                    <a:srgbClr val="000000">
                      <a:alpha val="43137"/>
                    </a:srgbClr>
                  </a:outerShdw>
                </a:effectLst>
                <a:latin typeface="+mn-lt"/>
                <a:ea typeface="Arial" panose="020B0604020202020204"/>
                <a:cs typeface="Times New Roman" panose="02020603050405020304" pitchFamily="18" charset="0"/>
                <a:sym typeface="Arial" panose="020B0604020202020204"/>
              </a:rPr>
              <a:t>related to </a:t>
            </a:r>
            <a:br>
              <a:rPr lang="en-IN" sz="4400" dirty="0">
                <a:solidFill>
                  <a:schemeClr val="accent5">
                    <a:lumMod val="50000"/>
                  </a:schemeClr>
                </a:solidFill>
                <a:effectLst>
                  <a:outerShdw blurRad="38100" dist="38100" dir="2700000" algn="tl">
                    <a:srgbClr val="000000">
                      <a:alpha val="43137"/>
                    </a:srgbClr>
                  </a:outerShdw>
                </a:effectLst>
                <a:latin typeface="+mn-lt"/>
                <a:ea typeface="Arial" panose="020B0604020202020204"/>
                <a:cs typeface="Times New Roman" panose="02020603050405020304" pitchFamily="18" charset="0"/>
                <a:sym typeface="Arial" panose="020B0604020202020204"/>
              </a:rPr>
            </a:br>
            <a:r>
              <a:rPr lang="en-IN" sz="4400" dirty="0">
                <a:solidFill>
                  <a:schemeClr val="accent5">
                    <a:lumMod val="50000"/>
                  </a:schemeClr>
                </a:solidFill>
                <a:effectLst>
                  <a:outerShdw blurRad="38100" dist="38100" dir="2700000" algn="tl">
                    <a:srgbClr val="000000">
                      <a:alpha val="43137"/>
                    </a:srgbClr>
                  </a:outerShdw>
                </a:effectLst>
                <a:latin typeface="+mn-lt"/>
                <a:ea typeface="Arial" panose="020B0604020202020204"/>
                <a:cs typeface="Times New Roman" panose="02020603050405020304" pitchFamily="18" charset="0"/>
                <a:sym typeface="Arial" panose="020B0604020202020204"/>
              </a:rPr>
              <a:t>Division II of Schedule III (Ind AS)</a:t>
            </a:r>
            <a:endParaRPr lang="en-US" sz="4400" dirty="0">
              <a:solidFill>
                <a:schemeClr val="accent5">
                  <a:lumMod val="50000"/>
                </a:schemeClr>
              </a:solidFill>
              <a:effectLst>
                <a:outerShdw blurRad="38100" dist="38100" dir="2700000" algn="tl">
                  <a:srgbClr val="000000">
                    <a:alpha val="43137"/>
                  </a:srgbClr>
                </a:outerShdw>
              </a:effectLst>
              <a:latin typeface="+mn-lt"/>
              <a:ea typeface="Arial" panose="020B0604020202020204"/>
              <a:cs typeface="Times New Roman" panose="02020603050405020304" pitchFamily="18" charset="0"/>
              <a:sym typeface="Arial" panose="020B0604020202020204"/>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061585" y="3316415"/>
            <a:ext cx="1784350" cy="179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2905760" y="5499269"/>
            <a:ext cx="6096000" cy="424732"/>
          </a:xfrm>
          <a:prstGeom prst="rect">
            <a:avLst/>
          </a:prstGeom>
          <a:noFill/>
        </p:spPr>
        <p:txBody>
          <a:bodyPr wrap="square">
            <a:spAutoFit/>
          </a:bodyPr>
          <a:lstStyle/>
          <a:p>
            <a:pPr algn="ctr" eaLnBrk="1" fontAlgn="auto" hangingPunct="1">
              <a:lnSpc>
                <a:spcPct val="90000"/>
              </a:lnSpc>
              <a:spcBef>
                <a:spcPts val="0"/>
              </a:spcBef>
              <a:spcAft>
                <a:spcPts val="0"/>
              </a:spcAft>
              <a:defRPr/>
            </a:pPr>
            <a:r>
              <a:rPr lang="en-IN" sz="2400" dirty="0">
                <a:solidFill>
                  <a:schemeClr val="accent5">
                    <a:lumMod val="50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sym typeface="Palatino Linotype" panose="02040502050505030304"/>
              </a:rPr>
              <a:t>Financial Reporting Review Board (FRRB)</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3081FA-1223-C084-9062-3238E1968C2E}"/>
            </a:ext>
          </a:extLst>
        </p:cNvPr>
        <p:cNvGrpSpPr/>
        <p:nvPr/>
      </p:nvGrpSpPr>
      <p:grpSpPr>
        <a:xfrm>
          <a:off x="0" y="0"/>
          <a:ext cx="0" cy="0"/>
          <a:chOff x="0" y="0"/>
          <a:chExt cx="0" cy="0"/>
        </a:xfrm>
      </p:grpSpPr>
      <p:sp>
        <p:nvSpPr>
          <p:cNvPr id="45058" name="Title 1">
            <a:extLst>
              <a:ext uri="{FF2B5EF4-FFF2-40B4-BE49-F238E27FC236}">
                <a16:creationId xmlns:a16="http://schemas.microsoft.com/office/drawing/2014/main" id="{4B28AF75-4CE2-F6C8-4989-F43B8EFE28B5}"/>
              </a:ext>
            </a:extLst>
          </p:cNvPr>
          <p:cNvSpPr>
            <a:spLocks noGrp="1"/>
          </p:cNvSpPr>
          <p:nvPr>
            <p:ph type="title"/>
          </p:nvPr>
        </p:nvSpPr>
        <p:spPr>
          <a:xfrm>
            <a:off x="842963" y="77788"/>
            <a:ext cx="8967787" cy="531812"/>
          </a:xfrm>
        </p:spPr>
        <p:txBody>
          <a:bodyPr/>
          <a:lstStyle/>
          <a:p>
            <a:pPr eaLnBrk="1" hangingPunct="1"/>
            <a:r>
              <a:rPr lang="en-IN" altLang="en-US" dirty="0"/>
              <a:t>Non – Disclosure of CIN</a:t>
            </a:r>
          </a:p>
        </p:txBody>
      </p:sp>
      <p:sp>
        <p:nvSpPr>
          <p:cNvPr id="8" name="Text Placeholder 2">
            <a:extLst>
              <a:ext uri="{FF2B5EF4-FFF2-40B4-BE49-F238E27FC236}">
                <a16:creationId xmlns:a16="http://schemas.microsoft.com/office/drawing/2014/main" id="{A562BD4B-9B7C-0BC5-F874-4125DE2EB2EF}"/>
              </a:ext>
            </a:extLst>
          </p:cNvPr>
          <p:cNvSpPr>
            <a:spLocks noGrp="1"/>
          </p:cNvSpPr>
          <p:nvPr>
            <p:ph idx="1"/>
          </p:nvPr>
        </p:nvSpPr>
        <p:spPr>
          <a:xfrm>
            <a:off x="355600" y="990600"/>
            <a:ext cx="11434763" cy="5963092"/>
          </a:xfrm>
        </p:spPr>
        <p:txBody>
          <a:bodyPr rtlCol="0">
            <a:noAutofit/>
          </a:bodyPr>
          <a:lstStyle/>
          <a:p>
            <a:pPr marL="0" indent="0" algn="just" eaLnBrk="1" fontAlgn="auto" hangingPunct="1">
              <a:buClr>
                <a:schemeClr val="dk2"/>
              </a:buClr>
              <a:buSzPts val="1800"/>
              <a:buNone/>
              <a:defRPr/>
            </a:pPr>
            <a:r>
              <a:rPr lang="en-IN" b="1" i="1" u="sng" dirty="0">
                <a:solidFill>
                  <a:schemeClr val="accent1">
                    <a:lumMod val="75000"/>
                  </a:schemeClr>
                </a:solidFill>
                <a:latin typeface="+mn-lt"/>
              </a:rPr>
              <a:t>Requirements:</a:t>
            </a:r>
            <a:r>
              <a:rPr lang="en-GB" b="1" i="1" u="sng" dirty="0">
                <a:solidFill>
                  <a:schemeClr val="accent1">
                    <a:lumMod val="75000"/>
                  </a:schemeClr>
                </a:solidFill>
                <a:latin typeface="+mn-lt"/>
                <a:sym typeface="Palatino Linotype" panose="02040502050505030304"/>
              </a:rPr>
              <a:t> </a:t>
            </a:r>
          </a:p>
          <a:p>
            <a:pPr eaLnBrk="1" fontAlgn="auto" hangingPunct="1">
              <a:buFont typeface="Calibri" panose="020F0502020204030204" pitchFamily="34" charset="0"/>
              <a:buNone/>
              <a:defRPr/>
            </a:pPr>
            <a:r>
              <a:rPr lang="en-IN" dirty="0">
                <a:solidFill>
                  <a:srgbClr val="000000"/>
                </a:solidFill>
                <a:latin typeface="+mn-lt"/>
              </a:rPr>
              <a:t>Section 12(3) (c) of the Companies Act, 2013 </a:t>
            </a:r>
          </a:p>
          <a:p>
            <a:pPr marL="0" indent="0" algn="just" eaLnBrk="1" fontAlgn="auto" hangingPunct="1">
              <a:buClr>
                <a:schemeClr val="dk2"/>
              </a:buClr>
              <a:buSzPts val="1800"/>
              <a:buNone/>
              <a:defRPr/>
            </a:pPr>
            <a:r>
              <a:rPr lang="en-GB" b="1" i="1" u="sng" dirty="0">
                <a:solidFill>
                  <a:schemeClr val="accent1">
                    <a:lumMod val="75000"/>
                  </a:schemeClr>
                </a:solidFill>
                <a:latin typeface="+mn-lt"/>
                <a:sym typeface="Palatino Linotype" panose="02040502050505030304"/>
              </a:rPr>
              <a:t>Observations:</a:t>
            </a:r>
          </a:p>
          <a:p>
            <a:pPr marL="0" indent="0" algn="just" eaLnBrk="1" fontAlgn="auto" hangingPunct="1">
              <a:buClr>
                <a:srgbClr val="00B0F0"/>
              </a:buClr>
              <a:buNone/>
              <a:defRPr/>
            </a:pPr>
            <a:r>
              <a:rPr lang="en-IN" dirty="0">
                <a:solidFill>
                  <a:srgbClr val="000000"/>
                </a:solidFill>
                <a:latin typeface="+mn-lt"/>
              </a:rPr>
              <a:t>Corporate Identification Number (CIN) was not mentioned in the Annual Report of various companies.</a:t>
            </a:r>
            <a:endParaRPr lang="en-IN" dirty="0">
              <a:solidFill>
                <a:srgbClr val="000000"/>
              </a:solidFill>
              <a:latin typeface="+mn-lt"/>
              <a:sym typeface="PT Sans Narrow" panose="020B0506020203020204"/>
            </a:endParaRPr>
          </a:p>
          <a:p>
            <a:pPr marL="118745" eaLnBrk="1" fontAlgn="auto" hangingPunct="1">
              <a:buClr>
                <a:srgbClr val="1A966D"/>
              </a:buClr>
              <a:defRPr/>
            </a:pPr>
            <a:endParaRPr lang="en-GB" dirty="0">
              <a:ea typeface="PT Sans Narrow" panose="020B0506020203020204"/>
              <a:cs typeface="PT Sans Narrow" panose="020B0506020203020204"/>
              <a:sym typeface="PT Sans Narrow" panose="020B0506020203020204"/>
            </a:endParaRPr>
          </a:p>
          <a:p>
            <a:pPr eaLnBrk="1" fontAlgn="auto" hangingPunct="1">
              <a:buClr>
                <a:srgbClr val="00B0F0"/>
              </a:buClr>
              <a:buFont typeface="Arial" panose="020B0604020202020204" pitchFamily="34" charset="0"/>
              <a:buChar char="•"/>
              <a:defRPr/>
            </a:pPr>
            <a:endParaRPr lang="en-US" dirty="0">
              <a:latin typeface="+mn-lt"/>
            </a:endParaRPr>
          </a:p>
          <a:p>
            <a:pPr marL="0" indent="0" algn="just" eaLnBrk="1" fontAlgn="auto" hangingPunct="1">
              <a:buClr>
                <a:srgbClr val="00B0F0"/>
              </a:buClr>
              <a:buNone/>
              <a:tabLst>
                <a:tab pos="122555" algn="l"/>
              </a:tabLst>
              <a:defRPr/>
            </a:pPr>
            <a:r>
              <a:rPr lang="en-IN" dirty="0">
                <a:latin typeface="+mn-lt"/>
                <a:ea typeface="PT Sans Narrow" panose="020B0506020203020204"/>
                <a:cs typeface="PT Sans Narrow" panose="020B0506020203020204"/>
                <a:sym typeface="PT Sans Narrow" panose="020B0506020203020204"/>
              </a:rPr>
              <a:t> </a:t>
            </a:r>
            <a:endParaRPr lang="en-US" dirty="0">
              <a:latin typeface="+mn-lt"/>
            </a:endParaRPr>
          </a:p>
          <a:p>
            <a:pPr marL="0" indent="0" algn="just" eaLnBrk="1" fontAlgn="auto" hangingPunct="1">
              <a:buClr>
                <a:schemeClr val="dk2"/>
              </a:buClr>
              <a:buSzPts val="1800"/>
              <a:buNone/>
              <a:defRPr/>
            </a:pPr>
            <a:endParaRPr lang="en-IN" dirty="0">
              <a:latin typeface="+mn-lt"/>
              <a:ea typeface="Times New Roman" panose="02020603050405020304" pitchFamily="18" charset="0"/>
              <a:cs typeface="Times New Roman" panose="02020603050405020304" pitchFamily="18" charset="0"/>
            </a:endParaRPr>
          </a:p>
          <a:p>
            <a:pPr algn="just" eaLnBrk="1" fontAlgn="auto" hangingPunct="1">
              <a:buClr>
                <a:srgbClr val="00B0F0"/>
              </a:buClr>
              <a:tabLst>
                <a:tab pos="122555" algn="l"/>
              </a:tabLst>
              <a:defRPr/>
            </a:pPr>
            <a:endParaRPr lang="en-IN" b="1" dirty="0">
              <a:latin typeface="+mn-lt"/>
              <a:ea typeface="PT Sans Narrow" panose="020B0506020203020204"/>
              <a:cs typeface="PT Sans Narrow" panose="020B0506020203020204"/>
              <a:sym typeface="PT Sans Narrow" panose="020B0506020203020204"/>
            </a:endParaRPr>
          </a:p>
          <a:p>
            <a:pPr marL="499745" indent="-381000" eaLnBrk="1" fontAlgn="auto" hangingPunct="1">
              <a:buClr>
                <a:srgbClr val="1A966D"/>
              </a:buClr>
              <a:buFont typeface="Wingdings" panose="05000000000000000000" pitchFamily="2" charset="2"/>
              <a:buChar char="§"/>
              <a:defRPr/>
            </a:pPr>
            <a:endParaRPr lang="en-IN" dirty="0">
              <a:latin typeface="+mn-lt"/>
              <a:ea typeface="PT Sans Narrow" panose="020B0506020203020204"/>
              <a:cs typeface="PT Sans Narrow" panose="020B0506020203020204"/>
              <a:sym typeface="PT Sans Narrow" panose="020B0506020203020204"/>
            </a:endParaRPr>
          </a:p>
          <a:p>
            <a:pPr marL="118745" eaLnBrk="1" fontAlgn="auto" hangingPunct="1">
              <a:buClr>
                <a:srgbClr val="1A966D"/>
              </a:buClr>
              <a:defRPr/>
            </a:pPr>
            <a:endParaRPr lang="en-GB" dirty="0">
              <a:latin typeface="+mn-lt"/>
              <a:ea typeface="PT Sans Narrow" panose="020B0506020203020204"/>
              <a:cs typeface="PT Sans Narrow" panose="020B0506020203020204"/>
              <a:sym typeface="PT Sans Narrow" panose="020B0506020203020204"/>
            </a:endParaRPr>
          </a:p>
          <a:p>
            <a:pPr eaLnBrk="1" fontAlgn="auto" hangingPunct="1">
              <a:defRPr/>
            </a:pPr>
            <a:endParaRPr lang="en-IN" dirty="0">
              <a:latin typeface="+mn-lt"/>
              <a:ea typeface="PT Sans Narrow" panose="020B0506020203020204"/>
              <a:cs typeface="PT Sans Narrow" panose="020B0506020203020204"/>
              <a:sym typeface="PT Sans Narrow" panose="020B0506020203020204"/>
            </a:endParaRPr>
          </a:p>
          <a:p>
            <a:pPr marL="0" indent="0" eaLnBrk="1" fontAlgn="auto" hangingPunct="1">
              <a:buFont typeface="Calibri" panose="020F0502020204030204" pitchFamily="34" charset="0"/>
              <a:buNone/>
              <a:defRPr/>
            </a:pPr>
            <a:endParaRPr lang="en-US" dirty="0">
              <a:latin typeface="+mn-lt"/>
            </a:endParaRPr>
          </a:p>
        </p:txBody>
      </p:sp>
      <p:sp>
        <p:nvSpPr>
          <p:cNvPr id="3" name="TextBox 2">
            <a:extLst>
              <a:ext uri="{FF2B5EF4-FFF2-40B4-BE49-F238E27FC236}">
                <a16:creationId xmlns:a16="http://schemas.microsoft.com/office/drawing/2014/main" id="{1D713C80-3085-AABE-F163-05AADF8F4D6A}"/>
              </a:ext>
            </a:extLst>
          </p:cNvPr>
          <p:cNvSpPr txBox="1"/>
          <p:nvPr/>
        </p:nvSpPr>
        <p:spPr>
          <a:xfrm>
            <a:off x="164122" y="6494585"/>
            <a:ext cx="5578310" cy="523220"/>
          </a:xfrm>
          <a:prstGeom prst="rect">
            <a:avLst/>
          </a:prstGeom>
          <a:noFill/>
        </p:spPr>
        <p:txBody>
          <a:bodyPr wrap="square" rtlCol="0">
            <a:spAutoFit/>
          </a:bodyPr>
          <a:lstStyle/>
          <a:p>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Non-Compliance related to Schedule III to The Companies Act, 2013</a:t>
            </a:r>
          </a:p>
          <a:p>
            <a:endPar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642374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E7AF0F-5800-6C8C-AC50-307B7F01AFF9}"/>
            </a:ext>
          </a:extLst>
        </p:cNvPr>
        <p:cNvGrpSpPr/>
        <p:nvPr/>
      </p:nvGrpSpPr>
      <p:grpSpPr>
        <a:xfrm>
          <a:off x="0" y="0"/>
          <a:ext cx="0" cy="0"/>
          <a:chOff x="0" y="0"/>
          <a:chExt cx="0" cy="0"/>
        </a:xfrm>
      </p:grpSpPr>
      <p:sp>
        <p:nvSpPr>
          <p:cNvPr id="45058" name="Title 1">
            <a:extLst>
              <a:ext uri="{FF2B5EF4-FFF2-40B4-BE49-F238E27FC236}">
                <a16:creationId xmlns:a16="http://schemas.microsoft.com/office/drawing/2014/main" id="{A97CEE22-2F58-483F-7948-8E965A85B9B3}"/>
              </a:ext>
            </a:extLst>
          </p:cNvPr>
          <p:cNvSpPr>
            <a:spLocks noGrp="1"/>
          </p:cNvSpPr>
          <p:nvPr>
            <p:ph type="title"/>
          </p:nvPr>
        </p:nvSpPr>
        <p:spPr>
          <a:xfrm>
            <a:off x="842963" y="77788"/>
            <a:ext cx="8967787" cy="531812"/>
          </a:xfrm>
        </p:spPr>
        <p:txBody>
          <a:bodyPr/>
          <a:lstStyle/>
          <a:p>
            <a:pPr eaLnBrk="1" hangingPunct="1"/>
            <a:r>
              <a:rPr lang="en-IN" altLang="en-US" dirty="0"/>
              <a:t>Non – Disclosure of DIN</a:t>
            </a:r>
          </a:p>
        </p:txBody>
      </p:sp>
      <p:sp>
        <p:nvSpPr>
          <p:cNvPr id="8" name="Text Placeholder 2">
            <a:extLst>
              <a:ext uri="{FF2B5EF4-FFF2-40B4-BE49-F238E27FC236}">
                <a16:creationId xmlns:a16="http://schemas.microsoft.com/office/drawing/2014/main" id="{B0DF520E-ED4A-BEA7-2FA6-692C39FECCD6}"/>
              </a:ext>
            </a:extLst>
          </p:cNvPr>
          <p:cNvSpPr>
            <a:spLocks noGrp="1"/>
          </p:cNvSpPr>
          <p:nvPr>
            <p:ph idx="1"/>
          </p:nvPr>
        </p:nvSpPr>
        <p:spPr>
          <a:xfrm>
            <a:off x="355600" y="990600"/>
            <a:ext cx="11434763" cy="5963092"/>
          </a:xfrm>
        </p:spPr>
        <p:txBody>
          <a:bodyPr rtlCol="0">
            <a:noAutofit/>
          </a:bodyPr>
          <a:lstStyle/>
          <a:p>
            <a:pPr marL="0" indent="0" algn="just" eaLnBrk="1" fontAlgn="auto" hangingPunct="1">
              <a:buClr>
                <a:schemeClr val="dk2"/>
              </a:buClr>
              <a:buSzPts val="1800"/>
              <a:buNone/>
              <a:defRPr/>
            </a:pPr>
            <a:r>
              <a:rPr lang="en-IN" b="1" i="1" u="sng" dirty="0">
                <a:solidFill>
                  <a:schemeClr val="accent1">
                    <a:lumMod val="75000"/>
                  </a:schemeClr>
                </a:solidFill>
                <a:latin typeface="+mn-lt"/>
              </a:rPr>
              <a:t>Requirements:</a:t>
            </a:r>
            <a:r>
              <a:rPr lang="en-GB" b="1" i="1" u="sng" dirty="0">
                <a:solidFill>
                  <a:schemeClr val="accent1">
                    <a:lumMod val="75000"/>
                  </a:schemeClr>
                </a:solidFill>
                <a:latin typeface="+mn-lt"/>
                <a:sym typeface="Palatino Linotype" panose="02040502050505030304"/>
              </a:rPr>
              <a:t> </a:t>
            </a:r>
          </a:p>
          <a:p>
            <a:pPr eaLnBrk="1" fontAlgn="auto" hangingPunct="1">
              <a:buFont typeface="Calibri" panose="020F0502020204030204" pitchFamily="34" charset="0"/>
              <a:buNone/>
              <a:defRPr/>
            </a:pPr>
            <a:r>
              <a:rPr lang="en-IN" dirty="0">
                <a:solidFill>
                  <a:srgbClr val="000000"/>
                </a:solidFill>
                <a:latin typeface="+mn-lt"/>
              </a:rPr>
              <a:t>Section 158 of the Companies Act, 2013 </a:t>
            </a:r>
          </a:p>
          <a:p>
            <a:pPr marL="0" indent="0" algn="just" eaLnBrk="1" fontAlgn="auto" hangingPunct="1">
              <a:buClr>
                <a:schemeClr val="dk2"/>
              </a:buClr>
              <a:buSzPts val="1800"/>
              <a:buNone/>
              <a:defRPr/>
            </a:pPr>
            <a:r>
              <a:rPr lang="en-GB" b="1" i="1" u="sng" dirty="0">
                <a:solidFill>
                  <a:schemeClr val="accent1">
                    <a:lumMod val="75000"/>
                  </a:schemeClr>
                </a:solidFill>
                <a:latin typeface="+mn-lt"/>
                <a:sym typeface="Palatino Linotype" panose="02040502050505030304"/>
              </a:rPr>
              <a:t>Observations:</a:t>
            </a:r>
          </a:p>
          <a:p>
            <a:pPr marL="0" indent="0">
              <a:lnSpc>
                <a:spcPct val="107000"/>
              </a:lnSpc>
              <a:spcAft>
                <a:spcPts val="800"/>
              </a:spcAft>
              <a:buNone/>
            </a:pPr>
            <a:r>
              <a:rPr lang="en-IN" dirty="0">
                <a:solidFill>
                  <a:srgbClr val="000000"/>
                </a:solidFill>
                <a:latin typeface="+mn-lt"/>
              </a:rPr>
              <a:t>Director Identification Number (DIN) was not mentioned while signing the financial statements by the directors.</a:t>
            </a:r>
          </a:p>
          <a:p>
            <a:pPr marL="118745" eaLnBrk="1" fontAlgn="auto" hangingPunct="1">
              <a:buClr>
                <a:srgbClr val="1A966D"/>
              </a:buClr>
              <a:defRPr/>
            </a:pPr>
            <a:endParaRPr lang="en-GB" dirty="0">
              <a:ea typeface="PT Sans Narrow" panose="020B0506020203020204"/>
              <a:cs typeface="PT Sans Narrow" panose="020B0506020203020204"/>
              <a:sym typeface="PT Sans Narrow" panose="020B0506020203020204"/>
            </a:endParaRPr>
          </a:p>
          <a:p>
            <a:pPr eaLnBrk="1" fontAlgn="auto" hangingPunct="1">
              <a:buClr>
                <a:srgbClr val="00B0F0"/>
              </a:buClr>
              <a:buFont typeface="Arial" panose="020B0604020202020204" pitchFamily="34" charset="0"/>
              <a:buChar char="•"/>
              <a:defRPr/>
            </a:pPr>
            <a:endParaRPr lang="en-US" dirty="0">
              <a:latin typeface="+mn-lt"/>
            </a:endParaRPr>
          </a:p>
          <a:p>
            <a:pPr marL="0" indent="0" algn="just" eaLnBrk="1" fontAlgn="auto" hangingPunct="1">
              <a:buClr>
                <a:srgbClr val="00B0F0"/>
              </a:buClr>
              <a:buNone/>
              <a:tabLst>
                <a:tab pos="122555" algn="l"/>
              </a:tabLst>
              <a:defRPr/>
            </a:pPr>
            <a:r>
              <a:rPr lang="en-IN" dirty="0">
                <a:latin typeface="+mn-lt"/>
                <a:ea typeface="PT Sans Narrow" panose="020B0506020203020204"/>
                <a:cs typeface="PT Sans Narrow" panose="020B0506020203020204"/>
                <a:sym typeface="PT Sans Narrow" panose="020B0506020203020204"/>
              </a:rPr>
              <a:t> </a:t>
            </a:r>
            <a:endParaRPr lang="en-US" dirty="0">
              <a:latin typeface="+mn-lt"/>
            </a:endParaRPr>
          </a:p>
          <a:p>
            <a:pPr marL="0" indent="0" algn="just" eaLnBrk="1" fontAlgn="auto" hangingPunct="1">
              <a:buClr>
                <a:schemeClr val="dk2"/>
              </a:buClr>
              <a:buSzPts val="1800"/>
              <a:buNone/>
              <a:defRPr/>
            </a:pPr>
            <a:endParaRPr lang="en-IN" dirty="0">
              <a:latin typeface="+mn-lt"/>
              <a:ea typeface="Times New Roman" panose="02020603050405020304" pitchFamily="18" charset="0"/>
              <a:cs typeface="Times New Roman" panose="02020603050405020304" pitchFamily="18" charset="0"/>
            </a:endParaRPr>
          </a:p>
          <a:p>
            <a:pPr algn="just" eaLnBrk="1" fontAlgn="auto" hangingPunct="1">
              <a:buClr>
                <a:srgbClr val="00B0F0"/>
              </a:buClr>
              <a:tabLst>
                <a:tab pos="122555" algn="l"/>
              </a:tabLst>
              <a:defRPr/>
            </a:pPr>
            <a:endParaRPr lang="en-IN" b="1" dirty="0">
              <a:latin typeface="+mn-lt"/>
              <a:ea typeface="PT Sans Narrow" panose="020B0506020203020204"/>
              <a:cs typeface="PT Sans Narrow" panose="020B0506020203020204"/>
              <a:sym typeface="PT Sans Narrow" panose="020B0506020203020204"/>
            </a:endParaRPr>
          </a:p>
          <a:p>
            <a:pPr marL="499745" indent="-381000" eaLnBrk="1" fontAlgn="auto" hangingPunct="1">
              <a:buClr>
                <a:srgbClr val="1A966D"/>
              </a:buClr>
              <a:buFont typeface="Wingdings" panose="05000000000000000000" pitchFamily="2" charset="2"/>
              <a:buChar char="§"/>
              <a:defRPr/>
            </a:pPr>
            <a:endParaRPr lang="en-IN" dirty="0">
              <a:latin typeface="+mn-lt"/>
              <a:ea typeface="PT Sans Narrow" panose="020B0506020203020204"/>
              <a:cs typeface="PT Sans Narrow" panose="020B0506020203020204"/>
              <a:sym typeface="PT Sans Narrow" panose="020B0506020203020204"/>
            </a:endParaRPr>
          </a:p>
          <a:p>
            <a:pPr marL="118745" eaLnBrk="1" fontAlgn="auto" hangingPunct="1">
              <a:buClr>
                <a:srgbClr val="1A966D"/>
              </a:buClr>
              <a:defRPr/>
            </a:pPr>
            <a:endParaRPr lang="en-GB" dirty="0">
              <a:latin typeface="+mn-lt"/>
              <a:ea typeface="PT Sans Narrow" panose="020B0506020203020204"/>
              <a:cs typeface="PT Sans Narrow" panose="020B0506020203020204"/>
              <a:sym typeface="PT Sans Narrow" panose="020B0506020203020204"/>
            </a:endParaRPr>
          </a:p>
          <a:p>
            <a:pPr eaLnBrk="1" fontAlgn="auto" hangingPunct="1">
              <a:defRPr/>
            </a:pPr>
            <a:endParaRPr lang="en-IN" dirty="0">
              <a:latin typeface="+mn-lt"/>
              <a:ea typeface="PT Sans Narrow" panose="020B0506020203020204"/>
              <a:cs typeface="PT Sans Narrow" panose="020B0506020203020204"/>
              <a:sym typeface="PT Sans Narrow" panose="020B0506020203020204"/>
            </a:endParaRPr>
          </a:p>
          <a:p>
            <a:pPr marL="0" indent="0" eaLnBrk="1" fontAlgn="auto" hangingPunct="1">
              <a:buFont typeface="Calibri" panose="020F0502020204030204" pitchFamily="34" charset="0"/>
              <a:buNone/>
              <a:defRPr/>
            </a:pPr>
            <a:endParaRPr lang="en-US" dirty="0">
              <a:latin typeface="+mn-lt"/>
            </a:endParaRPr>
          </a:p>
        </p:txBody>
      </p:sp>
      <p:sp>
        <p:nvSpPr>
          <p:cNvPr id="3" name="TextBox 2">
            <a:extLst>
              <a:ext uri="{FF2B5EF4-FFF2-40B4-BE49-F238E27FC236}">
                <a16:creationId xmlns:a16="http://schemas.microsoft.com/office/drawing/2014/main" id="{5CE2D18C-6870-174B-D640-8F6611CD2F4D}"/>
              </a:ext>
            </a:extLst>
          </p:cNvPr>
          <p:cNvSpPr txBox="1"/>
          <p:nvPr/>
        </p:nvSpPr>
        <p:spPr>
          <a:xfrm>
            <a:off x="164122" y="6494585"/>
            <a:ext cx="5578310" cy="523220"/>
          </a:xfrm>
          <a:prstGeom prst="rect">
            <a:avLst/>
          </a:prstGeom>
          <a:noFill/>
        </p:spPr>
        <p:txBody>
          <a:bodyPr wrap="square" rtlCol="0">
            <a:spAutoFit/>
          </a:bodyPr>
          <a:lstStyle/>
          <a:p>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Non-Compliance related to Schedule III to The Companies Act, 2013</a:t>
            </a:r>
          </a:p>
          <a:p>
            <a:endPar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46736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25A0DA-FF89-5611-4070-8D255505ED67}"/>
            </a:ext>
          </a:extLst>
        </p:cNvPr>
        <p:cNvGrpSpPr/>
        <p:nvPr/>
      </p:nvGrpSpPr>
      <p:grpSpPr>
        <a:xfrm>
          <a:off x="0" y="0"/>
          <a:ext cx="0" cy="0"/>
          <a:chOff x="0" y="0"/>
          <a:chExt cx="0" cy="0"/>
        </a:xfrm>
      </p:grpSpPr>
      <p:sp>
        <p:nvSpPr>
          <p:cNvPr id="45058" name="Title 1">
            <a:extLst>
              <a:ext uri="{FF2B5EF4-FFF2-40B4-BE49-F238E27FC236}">
                <a16:creationId xmlns:a16="http://schemas.microsoft.com/office/drawing/2014/main" id="{492B8B67-CA19-CDB7-D76C-72F9A53D496C}"/>
              </a:ext>
            </a:extLst>
          </p:cNvPr>
          <p:cNvSpPr>
            <a:spLocks noGrp="1"/>
          </p:cNvSpPr>
          <p:nvPr>
            <p:ph type="title"/>
          </p:nvPr>
        </p:nvSpPr>
        <p:spPr>
          <a:xfrm>
            <a:off x="842963" y="77788"/>
            <a:ext cx="9329737" cy="531812"/>
          </a:xfrm>
        </p:spPr>
        <p:txBody>
          <a:bodyPr>
            <a:noAutofit/>
          </a:bodyPr>
          <a:lstStyle/>
          <a:p>
            <a:pPr eaLnBrk="1" hangingPunct="1"/>
            <a:r>
              <a:rPr lang="en-US" dirty="0"/>
              <a:t>Discrepancy in Reporting: Interest 	Non-Provisioning not addressed in Section 143(3)(f)</a:t>
            </a:r>
            <a:endParaRPr lang="en-IN" altLang="en-US" dirty="0"/>
          </a:p>
        </p:txBody>
      </p:sp>
      <p:sp>
        <p:nvSpPr>
          <p:cNvPr id="8" name="Text Placeholder 2">
            <a:extLst>
              <a:ext uri="{FF2B5EF4-FFF2-40B4-BE49-F238E27FC236}">
                <a16:creationId xmlns:a16="http://schemas.microsoft.com/office/drawing/2014/main" id="{A8226B16-3210-77E6-820B-7DA4F34716A3}"/>
              </a:ext>
            </a:extLst>
          </p:cNvPr>
          <p:cNvSpPr>
            <a:spLocks noGrp="1"/>
          </p:cNvSpPr>
          <p:nvPr>
            <p:ph idx="1"/>
          </p:nvPr>
        </p:nvSpPr>
        <p:spPr>
          <a:xfrm>
            <a:off x="355600" y="990600"/>
            <a:ext cx="11434763" cy="5963092"/>
          </a:xfrm>
        </p:spPr>
        <p:txBody>
          <a:bodyPr rtlCol="0">
            <a:noAutofit/>
          </a:bodyPr>
          <a:lstStyle/>
          <a:p>
            <a:pPr marL="0" indent="0" algn="just" eaLnBrk="1" fontAlgn="auto" hangingPunct="1">
              <a:buClr>
                <a:schemeClr val="dk2"/>
              </a:buClr>
              <a:buSzPts val="1800"/>
              <a:buNone/>
              <a:defRPr/>
            </a:pPr>
            <a:r>
              <a:rPr lang="en-IN" b="1" i="1" u="sng" dirty="0">
                <a:solidFill>
                  <a:schemeClr val="accent1">
                    <a:lumMod val="75000"/>
                  </a:schemeClr>
                </a:solidFill>
                <a:latin typeface="+mn-lt"/>
              </a:rPr>
              <a:t>Requirements:</a:t>
            </a:r>
            <a:r>
              <a:rPr lang="en-GB" b="1" i="1" u="sng" dirty="0">
                <a:solidFill>
                  <a:schemeClr val="accent1">
                    <a:lumMod val="75000"/>
                  </a:schemeClr>
                </a:solidFill>
                <a:latin typeface="+mn-lt"/>
                <a:sym typeface="Palatino Linotype" panose="02040502050505030304"/>
              </a:rPr>
              <a:t> </a:t>
            </a:r>
          </a:p>
          <a:p>
            <a:pPr eaLnBrk="1" fontAlgn="auto" hangingPunct="1">
              <a:buFont typeface="Calibri" panose="020F0502020204030204" pitchFamily="34" charset="0"/>
              <a:buNone/>
              <a:defRPr/>
            </a:pPr>
            <a:r>
              <a:rPr lang="en-IN" dirty="0">
                <a:solidFill>
                  <a:srgbClr val="000000"/>
                </a:solidFill>
                <a:latin typeface="+mn-lt"/>
              </a:rPr>
              <a:t>Section 143(3)(f) of the Companies Act, 2013 </a:t>
            </a:r>
          </a:p>
          <a:p>
            <a:pPr marL="0" indent="0" algn="just" eaLnBrk="1" fontAlgn="auto" hangingPunct="1">
              <a:buClr>
                <a:schemeClr val="dk2"/>
              </a:buClr>
              <a:buSzPts val="1800"/>
              <a:buNone/>
              <a:defRPr/>
            </a:pPr>
            <a:r>
              <a:rPr lang="en-GB" b="1" i="1" u="sng" dirty="0">
                <a:solidFill>
                  <a:schemeClr val="accent1">
                    <a:lumMod val="75000"/>
                  </a:schemeClr>
                </a:solidFill>
                <a:latin typeface="+mn-lt"/>
                <a:sym typeface="Palatino Linotype" panose="02040502050505030304"/>
              </a:rPr>
              <a:t>Observations:</a:t>
            </a:r>
          </a:p>
          <a:p>
            <a:pPr marL="0" indent="0">
              <a:lnSpc>
                <a:spcPct val="107000"/>
              </a:lnSpc>
              <a:spcAft>
                <a:spcPts val="800"/>
              </a:spcAft>
              <a:buNone/>
            </a:pPr>
            <a:r>
              <a:rPr lang="en-US" dirty="0">
                <a:solidFill>
                  <a:srgbClr val="000000"/>
                </a:solidFill>
                <a:latin typeface="+mn-lt"/>
              </a:rPr>
              <a:t>The auditor reported about the impact of non-provisioning of interest on going concern assumption in the ‘Emphasis of Matter’. However, the same has not been reported by the auditor while reporting under section 143(3)(f) of Companies Act, 2013. </a:t>
            </a:r>
          </a:p>
          <a:p>
            <a:pPr marL="118745" eaLnBrk="1" fontAlgn="auto" hangingPunct="1">
              <a:buClr>
                <a:srgbClr val="1A966D"/>
              </a:buClr>
              <a:defRPr/>
            </a:pPr>
            <a:endParaRPr lang="en-GB" dirty="0">
              <a:ea typeface="PT Sans Narrow" panose="020B0506020203020204"/>
              <a:cs typeface="PT Sans Narrow" panose="020B0506020203020204"/>
              <a:sym typeface="PT Sans Narrow" panose="020B0506020203020204"/>
            </a:endParaRPr>
          </a:p>
          <a:p>
            <a:pPr eaLnBrk="1" fontAlgn="auto" hangingPunct="1">
              <a:buClr>
                <a:srgbClr val="00B0F0"/>
              </a:buClr>
              <a:buFont typeface="Arial" panose="020B0604020202020204" pitchFamily="34" charset="0"/>
              <a:buChar char="•"/>
              <a:defRPr/>
            </a:pPr>
            <a:endParaRPr lang="en-US" dirty="0">
              <a:latin typeface="+mn-lt"/>
            </a:endParaRPr>
          </a:p>
          <a:p>
            <a:pPr marL="0" indent="0" algn="just" eaLnBrk="1" fontAlgn="auto" hangingPunct="1">
              <a:buClr>
                <a:srgbClr val="00B0F0"/>
              </a:buClr>
              <a:buNone/>
              <a:tabLst>
                <a:tab pos="122555" algn="l"/>
              </a:tabLst>
              <a:defRPr/>
            </a:pPr>
            <a:r>
              <a:rPr lang="en-IN" dirty="0">
                <a:latin typeface="+mn-lt"/>
                <a:ea typeface="PT Sans Narrow" panose="020B0506020203020204"/>
                <a:cs typeface="PT Sans Narrow" panose="020B0506020203020204"/>
                <a:sym typeface="PT Sans Narrow" panose="020B0506020203020204"/>
              </a:rPr>
              <a:t> </a:t>
            </a:r>
            <a:endParaRPr lang="en-US" dirty="0">
              <a:latin typeface="+mn-lt"/>
            </a:endParaRPr>
          </a:p>
          <a:p>
            <a:pPr marL="0" indent="0" algn="just" eaLnBrk="1" fontAlgn="auto" hangingPunct="1">
              <a:buClr>
                <a:schemeClr val="dk2"/>
              </a:buClr>
              <a:buSzPts val="1800"/>
              <a:buNone/>
              <a:defRPr/>
            </a:pPr>
            <a:endParaRPr lang="en-IN" dirty="0">
              <a:latin typeface="+mn-lt"/>
              <a:ea typeface="Times New Roman" panose="02020603050405020304" pitchFamily="18" charset="0"/>
              <a:cs typeface="Times New Roman" panose="02020603050405020304" pitchFamily="18" charset="0"/>
            </a:endParaRPr>
          </a:p>
          <a:p>
            <a:pPr algn="just" eaLnBrk="1" fontAlgn="auto" hangingPunct="1">
              <a:buClr>
                <a:srgbClr val="00B0F0"/>
              </a:buClr>
              <a:tabLst>
                <a:tab pos="122555" algn="l"/>
              </a:tabLst>
              <a:defRPr/>
            </a:pPr>
            <a:endParaRPr lang="en-IN" b="1" dirty="0">
              <a:latin typeface="+mn-lt"/>
              <a:ea typeface="PT Sans Narrow" panose="020B0506020203020204"/>
              <a:cs typeface="PT Sans Narrow" panose="020B0506020203020204"/>
              <a:sym typeface="PT Sans Narrow" panose="020B0506020203020204"/>
            </a:endParaRPr>
          </a:p>
          <a:p>
            <a:pPr marL="499745" indent="-381000" eaLnBrk="1" fontAlgn="auto" hangingPunct="1">
              <a:buClr>
                <a:srgbClr val="1A966D"/>
              </a:buClr>
              <a:buFont typeface="Wingdings" panose="05000000000000000000" pitchFamily="2" charset="2"/>
              <a:buChar char="§"/>
              <a:defRPr/>
            </a:pPr>
            <a:endParaRPr lang="en-IN" dirty="0">
              <a:latin typeface="+mn-lt"/>
              <a:ea typeface="PT Sans Narrow" panose="020B0506020203020204"/>
              <a:cs typeface="PT Sans Narrow" panose="020B0506020203020204"/>
              <a:sym typeface="PT Sans Narrow" panose="020B0506020203020204"/>
            </a:endParaRPr>
          </a:p>
          <a:p>
            <a:pPr marL="118745" eaLnBrk="1" fontAlgn="auto" hangingPunct="1">
              <a:buClr>
                <a:srgbClr val="1A966D"/>
              </a:buClr>
              <a:defRPr/>
            </a:pPr>
            <a:endParaRPr lang="en-GB" dirty="0">
              <a:latin typeface="+mn-lt"/>
              <a:ea typeface="PT Sans Narrow" panose="020B0506020203020204"/>
              <a:cs typeface="PT Sans Narrow" panose="020B0506020203020204"/>
              <a:sym typeface="PT Sans Narrow" panose="020B0506020203020204"/>
            </a:endParaRPr>
          </a:p>
          <a:p>
            <a:pPr eaLnBrk="1" fontAlgn="auto" hangingPunct="1">
              <a:defRPr/>
            </a:pPr>
            <a:endParaRPr lang="en-IN" dirty="0">
              <a:latin typeface="+mn-lt"/>
              <a:ea typeface="PT Sans Narrow" panose="020B0506020203020204"/>
              <a:cs typeface="PT Sans Narrow" panose="020B0506020203020204"/>
              <a:sym typeface="PT Sans Narrow" panose="020B0506020203020204"/>
            </a:endParaRPr>
          </a:p>
          <a:p>
            <a:pPr marL="0" indent="0" eaLnBrk="1" fontAlgn="auto" hangingPunct="1">
              <a:buFont typeface="Calibri" panose="020F0502020204030204" pitchFamily="34" charset="0"/>
              <a:buNone/>
              <a:defRPr/>
            </a:pPr>
            <a:endParaRPr lang="en-US" dirty="0">
              <a:latin typeface="+mn-lt"/>
            </a:endParaRPr>
          </a:p>
        </p:txBody>
      </p:sp>
      <p:sp>
        <p:nvSpPr>
          <p:cNvPr id="3" name="TextBox 2">
            <a:extLst>
              <a:ext uri="{FF2B5EF4-FFF2-40B4-BE49-F238E27FC236}">
                <a16:creationId xmlns:a16="http://schemas.microsoft.com/office/drawing/2014/main" id="{A35A10C4-83C4-096F-52E5-E5232B75FE17}"/>
              </a:ext>
            </a:extLst>
          </p:cNvPr>
          <p:cNvSpPr txBox="1"/>
          <p:nvPr/>
        </p:nvSpPr>
        <p:spPr>
          <a:xfrm>
            <a:off x="164122" y="6494585"/>
            <a:ext cx="5578310" cy="523220"/>
          </a:xfrm>
          <a:prstGeom prst="rect">
            <a:avLst/>
          </a:prstGeom>
          <a:noFill/>
        </p:spPr>
        <p:txBody>
          <a:bodyPr wrap="square" rtlCol="0">
            <a:spAutoFit/>
          </a:bodyPr>
          <a:lstStyle/>
          <a:p>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Non-Compliance related to Schedule III to The Companies Act, 2013</a:t>
            </a:r>
          </a:p>
          <a:p>
            <a:endPar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37761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9B3809-BCFF-8DDA-7366-1FCA29DDF95C}"/>
            </a:ext>
          </a:extLst>
        </p:cNvPr>
        <p:cNvGrpSpPr/>
        <p:nvPr/>
      </p:nvGrpSpPr>
      <p:grpSpPr>
        <a:xfrm>
          <a:off x="0" y="0"/>
          <a:ext cx="0" cy="0"/>
          <a:chOff x="0" y="0"/>
          <a:chExt cx="0" cy="0"/>
        </a:xfrm>
      </p:grpSpPr>
      <p:sp>
        <p:nvSpPr>
          <p:cNvPr id="45058" name="Title 1">
            <a:extLst>
              <a:ext uri="{FF2B5EF4-FFF2-40B4-BE49-F238E27FC236}">
                <a16:creationId xmlns:a16="http://schemas.microsoft.com/office/drawing/2014/main" id="{47295242-34B4-83FC-1CE4-6B66C77D1684}"/>
              </a:ext>
            </a:extLst>
          </p:cNvPr>
          <p:cNvSpPr>
            <a:spLocks noGrp="1"/>
          </p:cNvSpPr>
          <p:nvPr>
            <p:ph type="title"/>
          </p:nvPr>
        </p:nvSpPr>
        <p:spPr>
          <a:xfrm>
            <a:off x="842963" y="77788"/>
            <a:ext cx="8967787" cy="531812"/>
          </a:xfrm>
        </p:spPr>
        <p:txBody>
          <a:bodyPr>
            <a:normAutofit/>
          </a:bodyPr>
          <a:lstStyle/>
          <a:p>
            <a:pPr eaLnBrk="1" hangingPunct="1"/>
            <a:r>
              <a:rPr lang="en-IN" altLang="en-US" dirty="0"/>
              <a:t>Non – Disclosure of purpose of loans given </a:t>
            </a:r>
          </a:p>
        </p:txBody>
      </p:sp>
      <p:sp>
        <p:nvSpPr>
          <p:cNvPr id="8" name="Text Placeholder 2">
            <a:extLst>
              <a:ext uri="{FF2B5EF4-FFF2-40B4-BE49-F238E27FC236}">
                <a16:creationId xmlns:a16="http://schemas.microsoft.com/office/drawing/2014/main" id="{1BAF8B40-7C82-DCB3-5B7B-E9C39D629819}"/>
              </a:ext>
            </a:extLst>
          </p:cNvPr>
          <p:cNvSpPr>
            <a:spLocks noGrp="1"/>
          </p:cNvSpPr>
          <p:nvPr>
            <p:ph idx="1"/>
          </p:nvPr>
        </p:nvSpPr>
        <p:spPr>
          <a:xfrm>
            <a:off x="355600" y="990600"/>
            <a:ext cx="11434763" cy="5963092"/>
          </a:xfrm>
        </p:spPr>
        <p:txBody>
          <a:bodyPr rtlCol="0">
            <a:noAutofit/>
          </a:bodyPr>
          <a:lstStyle/>
          <a:p>
            <a:pPr marL="0" indent="0" algn="just" eaLnBrk="1" fontAlgn="auto" hangingPunct="1">
              <a:buClr>
                <a:schemeClr val="dk2"/>
              </a:buClr>
              <a:buSzPts val="1800"/>
              <a:buNone/>
              <a:defRPr/>
            </a:pPr>
            <a:r>
              <a:rPr lang="en-IN" b="1" i="1" u="sng" dirty="0">
                <a:solidFill>
                  <a:schemeClr val="accent1">
                    <a:lumMod val="75000"/>
                  </a:schemeClr>
                </a:solidFill>
                <a:latin typeface="+mn-lt"/>
              </a:rPr>
              <a:t>Requirements:</a:t>
            </a:r>
            <a:r>
              <a:rPr lang="en-GB" b="1" i="1" u="sng" dirty="0">
                <a:solidFill>
                  <a:schemeClr val="accent1">
                    <a:lumMod val="75000"/>
                  </a:schemeClr>
                </a:solidFill>
                <a:latin typeface="+mn-lt"/>
                <a:sym typeface="Palatino Linotype" panose="02040502050505030304"/>
              </a:rPr>
              <a:t> </a:t>
            </a:r>
          </a:p>
          <a:p>
            <a:pPr eaLnBrk="1" fontAlgn="auto" hangingPunct="1">
              <a:buFont typeface="Calibri" panose="020F0502020204030204" pitchFamily="34" charset="0"/>
              <a:buNone/>
              <a:defRPr/>
            </a:pPr>
            <a:r>
              <a:rPr lang="en-IN" dirty="0">
                <a:solidFill>
                  <a:srgbClr val="000000"/>
                </a:solidFill>
                <a:latin typeface="+mn-lt"/>
              </a:rPr>
              <a:t>Section 186(4) of the Companies Act, 2013 </a:t>
            </a:r>
          </a:p>
          <a:p>
            <a:pPr marL="0" indent="0" algn="just" eaLnBrk="1" fontAlgn="auto" hangingPunct="1">
              <a:buClr>
                <a:schemeClr val="dk2"/>
              </a:buClr>
              <a:buSzPts val="1800"/>
              <a:buNone/>
              <a:defRPr/>
            </a:pPr>
            <a:r>
              <a:rPr lang="en-GB" b="1" i="1" u="sng" dirty="0">
                <a:solidFill>
                  <a:schemeClr val="accent1">
                    <a:lumMod val="75000"/>
                  </a:schemeClr>
                </a:solidFill>
                <a:latin typeface="+mn-lt"/>
                <a:sym typeface="Palatino Linotype" panose="02040502050505030304"/>
              </a:rPr>
              <a:t>Observations:</a:t>
            </a:r>
          </a:p>
          <a:p>
            <a:pPr marL="0" indent="0" algn="just">
              <a:lnSpc>
                <a:spcPct val="107000"/>
              </a:lnSpc>
              <a:spcAft>
                <a:spcPts val="800"/>
              </a:spcAft>
              <a:buNone/>
            </a:pPr>
            <a:r>
              <a:rPr lang="en-US" dirty="0">
                <a:solidFill>
                  <a:srgbClr val="000000"/>
                </a:solidFill>
                <a:latin typeface="+mn-lt"/>
              </a:rPr>
              <a:t>The loans and advances were given to the subsidiary companies. However, the purpose for which such loans were given has not been disclosed. </a:t>
            </a:r>
          </a:p>
          <a:p>
            <a:pPr marL="118745" eaLnBrk="1" fontAlgn="auto" hangingPunct="1">
              <a:buClr>
                <a:srgbClr val="1A966D"/>
              </a:buClr>
              <a:defRPr/>
            </a:pPr>
            <a:endParaRPr lang="en-GB" dirty="0">
              <a:ea typeface="PT Sans Narrow" panose="020B0506020203020204"/>
              <a:cs typeface="PT Sans Narrow" panose="020B0506020203020204"/>
              <a:sym typeface="PT Sans Narrow" panose="020B0506020203020204"/>
            </a:endParaRPr>
          </a:p>
          <a:p>
            <a:pPr eaLnBrk="1" fontAlgn="auto" hangingPunct="1">
              <a:buClr>
                <a:srgbClr val="00B0F0"/>
              </a:buClr>
              <a:buFont typeface="Arial" panose="020B0604020202020204" pitchFamily="34" charset="0"/>
              <a:buChar char="•"/>
              <a:defRPr/>
            </a:pPr>
            <a:endParaRPr lang="en-US" dirty="0">
              <a:latin typeface="+mn-lt"/>
            </a:endParaRPr>
          </a:p>
          <a:p>
            <a:pPr marL="0" indent="0" algn="just" eaLnBrk="1" fontAlgn="auto" hangingPunct="1">
              <a:buClr>
                <a:srgbClr val="00B0F0"/>
              </a:buClr>
              <a:buNone/>
              <a:tabLst>
                <a:tab pos="122555" algn="l"/>
              </a:tabLst>
              <a:defRPr/>
            </a:pPr>
            <a:r>
              <a:rPr lang="en-IN" dirty="0">
                <a:latin typeface="+mn-lt"/>
                <a:ea typeface="PT Sans Narrow" panose="020B0506020203020204"/>
                <a:cs typeface="PT Sans Narrow" panose="020B0506020203020204"/>
                <a:sym typeface="PT Sans Narrow" panose="020B0506020203020204"/>
              </a:rPr>
              <a:t> </a:t>
            </a:r>
            <a:endParaRPr lang="en-US" dirty="0">
              <a:latin typeface="+mn-lt"/>
            </a:endParaRPr>
          </a:p>
          <a:p>
            <a:pPr marL="0" indent="0" algn="just" eaLnBrk="1" fontAlgn="auto" hangingPunct="1">
              <a:buClr>
                <a:schemeClr val="dk2"/>
              </a:buClr>
              <a:buSzPts val="1800"/>
              <a:buNone/>
              <a:defRPr/>
            </a:pPr>
            <a:endParaRPr lang="en-IN" dirty="0">
              <a:latin typeface="+mn-lt"/>
              <a:ea typeface="Times New Roman" panose="02020603050405020304" pitchFamily="18" charset="0"/>
              <a:cs typeface="Times New Roman" panose="02020603050405020304" pitchFamily="18" charset="0"/>
            </a:endParaRPr>
          </a:p>
          <a:p>
            <a:pPr algn="just" eaLnBrk="1" fontAlgn="auto" hangingPunct="1">
              <a:buClr>
                <a:srgbClr val="00B0F0"/>
              </a:buClr>
              <a:tabLst>
                <a:tab pos="122555" algn="l"/>
              </a:tabLst>
              <a:defRPr/>
            </a:pPr>
            <a:endParaRPr lang="en-IN" b="1" dirty="0">
              <a:latin typeface="+mn-lt"/>
              <a:ea typeface="PT Sans Narrow" panose="020B0506020203020204"/>
              <a:cs typeface="PT Sans Narrow" panose="020B0506020203020204"/>
              <a:sym typeface="PT Sans Narrow" panose="020B0506020203020204"/>
            </a:endParaRPr>
          </a:p>
          <a:p>
            <a:pPr marL="499745" indent="-381000" eaLnBrk="1" fontAlgn="auto" hangingPunct="1">
              <a:buClr>
                <a:srgbClr val="1A966D"/>
              </a:buClr>
              <a:buFont typeface="Wingdings" panose="05000000000000000000" pitchFamily="2" charset="2"/>
              <a:buChar char="§"/>
              <a:defRPr/>
            </a:pPr>
            <a:endParaRPr lang="en-IN" dirty="0">
              <a:latin typeface="+mn-lt"/>
              <a:ea typeface="PT Sans Narrow" panose="020B0506020203020204"/>
              <a:cs typeface="PT Sans Narrow" panose="020B0506020203020204"/>
              <a:sym typeface="PT Sans Narrow" panose="020B0506020203020204"/>
            </a:endParaRPr>
          </a:p>
          <a:p>
            <a:pPr marL="118745" eaLnBrk="1" fontAlgn="auto" hangingPunct="1">
              <a:buClr>
                <a:srgbClr val="1A966D"/>
              </a:buClr>
              <a:defRPr/>
            </a:pPr>
            <a:endParaRPr lang="en-GB" dirty="0">
              <a:latin typeface="+mn-lt"/>
              <a:ea typeface="PT Sans Narrow" panose="020B0506020203020204"/>
              <a:cs typeface="PT Sans Narrow" panose="020B0506020203020204"/>
              <a:sym typeface="PT Sans Narrow" panose="020B0506020203020204"/>
            </a:endParaRPr>
          </a:p>
          <a:p>
            <a:pPr eaLnBrk="1" fontAlgn="auto" hangingPunct="1">
              <a:defRPr/>
            </a:pPr>
            <a:endParaRPr lang="en-IN" dirty="0">
              <a:latin typeface="+mn-lt"/>
              <a:ea typeface="PT Sans Narrow" panose="020B0506020203020204"/>
              <a:cs typeface="PT Sans Narrow" panose="020B0506020203020204"/>
              <a:sym typeface="PT Sans Narrow" panose="020B0506020203020204"/>
            </a:endParaRPr>
          </a:p>
          <a:p>
            <a:pPr marL="0" indent="0" eaLnBrk="1" fontAlgn="auto" hangingPunct="1">
              <a:buFont typeface="Calibri" panose="020F0502020204030204" pitchFamily="34" charset="0"/>
              <a:buNone/>
              <a:defRPr/>
            </a:pPr>
            <a:endParaRPr lang="en-US" dirty="0">
              <a:latin typeface="+mn-lt"/>
            </a:endParaRPr>
          </a:p>
        </p:txBody>
      </p:sp>
      <p:sp>
        <p:nvSpPr>
          <p:cNvPr id="3" name="TextBox 2">
            <a:extLst>
              <a:ext uri="{FF2B5EF4-FFF2-40B4-BE49-F238E27FC236}">
                <a16:creationId xmlns:a16="http://schemas.microsoft.com/office/drawing/2014/main" id="{BB6CEF3E-4AD3-44F8-2024-CD8516BDAD73}"/>
              </a:ext>
            </a:extLst>
          </p:cNvPr>
          <p:cNvSpPr txBox="1"/>
          <p:nvPr/>
        </p:nvSpPr>
        <p:spPr>
          <a:xfrm>
            <a:off x="164122" y="6494585"/>
            <a:ext cx="5578310" cy="523220"/>
          </a:xfrm>
          <a:prstGeom prst="rect">
            <a:avLst/>
          </a:prstGeom>
          <a:noFill/>
        </p:spPr>
        <p:txBody>
          <a:bodyPr wrap="square" rtlCol="0">
            <a:spAutoFit/>
          </a:bodyPr>
          <a:lstStyle/>
          <a:p>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Non-Compliance related to Schedule III to The Companies Act, 2013</a:t>
            </a:r>
          </a:p>
          <a:p>
            <a:endPar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237416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76;p33">
            <a:extLst>
              <a:ext uri="{FF2B5EF4-FFF2-40B4-BE49-F238E27FC236}">
                <a16:creationId xmlns:a16="http://schemas.microsoft.com/office/drawing/2014/main" id="{C1744945-DAF7-8C29-DC77-CFA5A93FD1CF}"/>
              </a:ext>
            </a:extLst>
          </p:cNvPr>
          <p:cNvSpPr txBox="1">
            <a:spLocks/>
          </p:cNvSpPr>
          <p:nvPr/>
        </p:nvSpPr>
        <p:spPr bwMode="auto">
          <a:xfrm>
            <a:off x="1810348" y="682072"/>
            <a:ext cx="8571300" cy="874576"/>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1"/>
              </a:buClr>
              <a:buSzPts val="3600"/>
              <a:buFont typeface="PT Sans Narrow"/>
              <a:buNone/>
              <a:defRPr sz="2000" b="1" i="0" u="none" strike="noStrike" cap="none">
                <a:solidFill>
                  <a:schemeClr val="bg1"/>
                </a:solidFill>
                <a:latin typeface="Calibri" panose="020F0502020204030204" pitchFamily="34" charset="0"/>
                <a:ea typeface="PT Sans Narrow"/>
                <a:cs typeface="Calibri" panose="020F0502020204030204" pitchFamily="34" charset="0"/>
                <a:sym typeface="PT Sans Narrow"/>
              </a:defRPr>
            </a:lvl1pPr>
            <a:lvl2pPr marR="0" lvl="1" algn="l" rtl="0">
              <a:lnSpc>
                <a:spcPct val="100000"/>
              </a:lnSpc>
              <a:spcBef>
                <a:spcPts val="0"/>
              </a:spcBef>
              <a:spcAft>
                <a:spcPts val="0"/>
              </a:spcAft>
              <a:buClr>
                <a:schemeClr val="accent1"/>
              </a:buClr>
              <a:buSzPts val="3600"/>
              <a:buFont typeface="PT Sans Narrow"/>
              <a:buNone/>
              <a:defRPr sz="3600" b="1" i="0" u="none" strike="noStrike" cap="none">
                <a:solidFill>
                  <a:schemeClr val="accent1"/>
                </a:solidFill>
                <a:latin typeface="PT Sans Narrow"/>
                <a:ea typeface="PT Sans Narrow"/>
                <a:cs typeface="PT Sans Narrow"/>
                <a:sym typeface="PT Sans Narrow"/>
              </a:defRPr>
            </a:lvl2pPr>
            <a:lvl3pPr marR="0" lvl="2" algn="l" rtl="0">
              <a:lnSpc>
                <a:spcPct val="100000"/>
              </a:lnSpc>
              <a:spcBef>
                <a:spcPts val="0"/>
              </a:spcBef>
              <a:spcAft>
                <a:spcPts val="0"/>
              </a:spcAft>
              <a:buClr>
                <a:schemeClr val="accent1"/>
              </a:buClr>
              <a:buSzPts val="3600"/>
              <a:buFont typeface="PT Sans Narrow"/>
              <a:buNone/>
              <a:defRPr sz="3600" b="1" i="0" u="none" strike="noStrike" cap="none">
                <a:solidFill>
                  <a:schemeClr val="accent1"/>
                </a:solidFill>
                <a:latin typeface="PT Sans Narrow"/>
                <a:ea typeface="PT Sans Narrow"/>
                <a:cs typeface="PT Sans Narrow"/>
                <a:sym typeface="PT Sans Narrow"/>
              </a:defRPr>
            </a:lvl3pPr>
            <a:lvl4pPr marR="0" lvl="3" algn="l" rtl="0">
              <a:lnSpc>
                <a:spcPct val="100000"/>
              </a:lnSpc>
              <a:spcBef>
                <a:spcPts val="0"/>
              </a:spcBef>
              <a:spcAft>
                <a:spcPts val="0"/>
              </a:spcAft>
              <a:buClr>
                <a:schemeClr val="accent1"/>
              </a:buClr>
              <a:buSzPts val="3600"/>
              <a:buFont typeface="PT Sans Narrow"/>
              <a:buNone/>
              <a:defRPr sz="3600" b="1" i="0" u="none" strike="noStrike" cap="none">
                <a:solidFill>
                  <a:schemeClr val="accent1"/>
                </a:solidFill>
                <a:latin typeface="PT Sans Narrow"/>
                <a:ea typeface="PT Sans Narrow"/>
                <a:cs typeface="PT Sans Narrow"/>
                <a:sym typeface="PT Sans Narrow"/>
              </a:defRPr>
            </a:lvl4pPr>
            <a:lvl5pPr marR="0" lvl="4" algn="l" rtl="0">
              <a:lnSpc>
                <a:spcPct val="100000"/>
              </a:lnSpc>
              <a:spcBef>
                <a:spcPts val="0"/>
              </a:spcBef>
              <a:spcAft>
                <a:spcPts val="0"/>
              </a:spcAft>
              <a:buClr>
                <a:schemeClr val="accent1"/>
              </a:buClr>
              <a:buSzPts val="3600"/>
              <a:buFont typeface="PT Sans Narrow"/>
              <a:buNone/>
              <a:defRPr sz="3600" b="1" i="0" u="none" strike="noStrike" cap="none">
                <a:solidFill>
                  <a:schemeClr val="accent1"/>
                </a:solidFill>
                <a:latin typeface="PT Sans Narrow"/>
                <a:ea typeface="PT Sans Narrow"/>
                <a:cs typeface="PT Sans Narrow"/>
                <a:sym typeface="PT Sans Narrow"/>
              </a:defRPr>
            </a:lvl5pPr>
            <a:lvl6pPr marR="0" lvl="5" algn="l" rtl="0">
              <a:lnSpc>
                <a:spcPct val="100000"/>
              </a:lnSpc>
              <a:spcBef>
                <a:spcPts val="0"/>
              </a:spcBef>
              <a:spcAft>
                <a:spcPts val="0"/>
              </a:spcAft>
              <a:buClr>
                <a:schemeClr val="accent1"/>
              </a:buClr>
              <a:buSzPts val="3600"/>
              <a:buFont typeface="PT Sans Narrow"/>
              <a:buNone/>
              <a:defRPr sz="3600" b="1" i="0" u="none" strike="noStrike" cap="none">
                <a:solidFill>
                  <a:schemeClr val="accent1"/>
                </a:solidFill>
                <a:latin typeface="PT Sans Narrow"/>
                <a:ea typeface="PT Sans Narrow"/>
                <a:cs typeface="PT Sans Narrow"/>
                <a:sym typeface="PT Sans Narrow"/>
              </a:defRPr>
            </a:lvl6pPr>
            <a:lvl7pPr marR="0" lvl="6" algn="l" rtl="0">
              <a:lnSpc>
                <a:spcPct val="100000"/>
              </a:lnSpc>
              <a:spcBef>
                <a:spcPts val="0"/>
              </a:spcBef>
              <a:spcAft>
                <a:spcPts val="0"/>
              </a:spcAft>
              <a:buClr>
                <a:schemeClr val="accent1"/>
              </a:buClr>
              <a:buSzPts val="3600"/>
              <a:buFont typeface="PT Sans Narrow"/>
              <a:buNone/>
              <a:defRPr sz="3600" b="1" i="0" u="none" strike="noStrike" cap="none">
                <a:solidFill>
                  <a:schemeClr val="accent1"/>
                </a:solidFill>
                <a:latin typeface="PT Sans Narrow"/>
                <a:ea typeface="PT Sans Narrow"/>
                <a:cs typeface="PT Sans Narrow"/>
                <a:sym typeface="PT Sans Narrow"/>
              </a:defRPr>
            </a:lvl7pPr>
            <a:lvl8pPr marR="0" lvl="7" algn="l" rtl="0">
              <a:lnSpc>
                <a:spcPct val="100000"/>
              </a:lnSpc>
              <a:spcBef>
                <a:spcPts val="0"/>
              </a:spcBef>
              <a:spcAft>
                <a:spcPts val="0"/>
              </a:spcAft>
              <a:buClr>
                <a:schemeClr val="accent1"/>
              </a:buClr>
              <a:buSzPts val="3600"/>
              <a:buFont typeface="PT Sans Narrow"/>
              <a:buNone/>
              <a:defRPr sz="3600" b="1" i="0" u="none" strike="noStrike" cap="none">
                <a:solidFill>
                  <a:schemeClr val="accent1"/>
                </a:solidFill>
                <a:latin typeface="PT Sans Narrow"/>
                <a:ea typeface="PT Sans Narrow"/>
                <a:cs typeface="PT Sans Narrow"/>
                <a:sym typeface="PT Sans Narrow"/>
              </a:defRPr>
            </a:lvl8pPr>
            <a:lvl9pPr marR="0" lvl="8" algn="l" rtl="0">
              <a:lnSpc>
                <a:spcPct val="100000"/>
              </a:lnSpc>
              <a:spcBef>
                <a:spcPts val="0"/>
              </a:spcBef>
              <a:spcAft>
                <a:spcPts val="0"/>
              </a:spcAft>
              <a:buClr>
                <a:schemeClr val="accent1"/>
              </a:buClr>
              <a:buSzPts val="3600"/>
              <a:buFont typeface="PT Sans Narrow"/>
              <a:buNone/>
              <a:defRPr sz="3600" b="1" i="0" u="none" strike="noStrike" cap="none">
                <a:solidFill>
                  <a:schemeClr val="accent1"/>
                </a:solidFill>
                <a:latin typeface="PT Sans Narrow"/>
                <a:ea typeface="PT Sans Narrow"/>
                <a:cs typeface="PT Sans Narrow"/>
                <a:sym typeface="PT Sans Narrow"/>
              </a:defRPr>
            </a:lvl9pPr>
          </a:lstStyle>
          <a:p>
            <a:pPr algn="ctr"/>
            <a:r>
              <a:rPr lang="en-GB" sz="4800" kern="1200" dirty="0">
                <a:solidFill>
                  <a:schemeClr val="accent5">
                    <a:lumMod val="50000"/>
                  </a:schemeClr>
                </a:solidFill>
                <a:effectLst>
                  <a:outerShdw blurRad="38100" dist="38100" dir="2700000" algn="tl">
                    <a:srgbClr val="000000">
                      <a:alpha val="43137"/>
                    </a:srgbClr>
                  </a:outerShdw>
                </a:effectLst>
                <a:ea typeface="+mj-ea"/>
                <a:sym typeface="Arial"/>
              </a:rPr>
              <a:t>THANK YOU</a:t>
            </a:r>
          </a:p>
        </p:txBody>
      </p:sp>
      <p:pic>
        <p:nvPicPr>
          <p:cNvPr id="3" name="Picture 2">
            <a:extLst>
              <a:ext uri="{FF2B5EF4-FFF2-40B4-BE49-F238E27FC236}">
                <a16:creationId xmlns:a16="http://schemas.microsoft.com/office/drawing/2014/main" id="{22C3BB93-0139-C6D6-4958-8E309F3BA7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04426" y="1808044"/>
            <a:ext cx="1783147" cy="1790968"/>
          </a:xfrm>
          <a:prstGeom prst="rect">
            <a:avLst/>
          </a:prstGeom>
          <a:noFill/>
          <a:ln>
            <a:noFill/>
          </a:ln>
        </p:spPr>
      </p:pic>
      <p:sp>
        <p:nvSpPr>
          <p:cNvPr id="7" name="TextBox 6">
            <a:extLst>
              <a:ext uri="{FF2B5EF4-FFF2-40B4-BE49-F238E27FC236}">
                <a16:creationId xmlns:a16="http://schemas.microsoft.com/office/drawing/2014/main" id="{9B06A819-687F-0D57-1160-D18B68AB0463}"/>
              </a:ext>
            </a:extLst>
          </p:cNvPr>
          <p:cNvSpPr txBox="1"/>
          <p:nvPr/>
        </p:nvSpPr>
        <p:spPr>
          <a:xfrm>
            <a:off x="3155079" y="3977942"/>
            <a:ext cx="5881837" cy="2482731"/>
          </a:xfrm>
          <a:prstGeom prst="rect">
            <a:avLst/>
          </a:prstGeom>
          <a:noFill/>
        </p:spPr>
        <p:txBody>
          <a:bodyPr wrap="square">
            <a:spAutoFit/>
          </a:bodyPr>
          <a:lstStyle/>
          <a:p>
            <a:pPr indent="457200" algn="ctr">
              <a:spcAft>
                <a:spcPts val="200"/>
              </a:spcAft>
            </a:pPr>
            <a:r>
              <a:rPr lang="en-IN" sz="1600" b="1" kern="100" dirty="0">
                <a:solidFill>
                  <a:schemeClr val="accent5">
                    <a:lumMod val="50000"/>
                  </a:schemeClr>
                </a:solidFill>
                <a:effectLst/>
                <a:latin typeface="Calibri" panose="020F0502020204030204" pitchFamily="34" charset="0"/>
                <a:ea typeface="Calibri" panose="020F0502020204030204" pitchFamily="34" charset="0"/>
                <a:cs typeface="Calibri" panose="020F0502020204030204" pitchFamily="34" charset="0"/>
              </a:rPr>
              <a:t>Financial Reporting Review Board</a:t>
            </a:r>
          </a:p>
          <a:p>
            <a:pPr indent="457200" algn="ctr">
              <a:spcAft>
                <a:spcPts val="200"/>
              </a:spcAft>
            </a:pPr>
            <a:r>
              <a:rPr lang="en-IN" sz="1600" b="1" kern="100" dirty="0">
                <a:solidFill>
                  <a:schemeClr val="accent5">
                    <a:lumMod val="50000"/>
                  </a:schemeClr>
                </a:solidFill>
                <a:effectLst/>
                <a:latin typeface="Calibri" panose="020F0502020204030204" pitchFamily="34" charset="0"/>
                <a:ea typeface="Calibri" panose="020F0502020204030204" pitchFamily="34" charset="0"/>
                <a:cs typeface="Calibri" panose="020F0502020204030204" pitchFamily="34" charset="0"/>
              </a:rPr>
              <a:t>The Institute of Chartered Accountants of India</a:t>
            </a:r>
          </a:p>
          <a:p>
            <a:pPr indent="457200" algn="ctr">
              <a:spcAft>
                <a:spcPts val="200"/>
              </a:spcAft>
            </a:pPr>
            <a:r>
              <a:rPr lang="en-IN" sz="1600" b="1" kern="100" dirty="0">
                <a:solidFill>
                  <a:schemeClr val="accent5">
                    <a:lumMod val="50000"/>
                  </a:schemeClr>
                </a:solidFill>
                <a:effectLst/>
                <a:latin typeface="Calibri" panose="020F0502020204030204" pitchFamily="34" charset="0"/>
                <a:ea typeface="Calibri" panose="020F0502020204030204" pitchFamily="34" charset="0"/>
                <a:cs typeface="Calibri" panose="020F0502020204030204" pitchFamily="34" charset="0"/>
              </a:rPr>
              <a:t>A- 29, Sector 62, Noida, Uttar Pradesh 201309</a:t>
            </a:r>
          </a:p>
          <a:p>
            <a:pPr indent="457200" algn="ctr">
              <a:spcAft>
                <a:spcPts val="200"/>
              </a:spcAft>
            </a:pPr>
            <a:endParaRPr lang="en-IN" sz="1600" b="1" kern="100" dirty="0">
              <a:solidFill>
                <a:schemeClr val="accent5">
                  <a:lumMod val="50000"/>
                </a:schemeClr>
              </a:solidFill>
              <a:effectLst/>
              <a:latin typeface="Calibri" panose="020F0502020204030204" pitchFamily="34" charset="0"/>
              <a:ea typeface="Calibri" panose="020F0502020204030204" pitchFamily="34" charset="0"/>
              <a:cs typeface="Calibri" panose="020F0502020204030204" pitchFamily="34" charset="0"/>
            </a:endParaRPr>
          </a:p>
          <a:p>
            <a:pPr indent="457200" algn="ctr">
              <a:spcAft>
                <a:spcPts val="200"/>
              </a:spcAft>
            </a:pPr>
            <a:r>
              <a:rPr lang="en-IN" sz="1600" b="1" kern="100" dirty="0">
                <a:solidFill>
                  <a:schemeClr val="accent5">
                    <a:lumMod val="50000"/>
                  </a:schemeClr>
                </a:solidFill>
                <a:effectLst/>
                <a:latin typeface="Calibri" panose="020F0502020204030204" pitchFamily="34" charset="0"/>
                <a:ea typeface="Calibri" panose="020F0502020204030204" pitchFamily="34" charset="0"/>
                <a:cs typeface="Calibri" panose="020F0502020204030204" pitchFamily="34" charset="0"/>
              </a:rPr>
              <a:t>Office Phone: +91-0120-3045882/962/982</a:t>
            </a:r>
          </a:p>
          <a:p>
            <a:pPr indent="457200" algn="ctr">
              <a:spcAft>
                <a:spcPts val="200"/>
              </a:spcAft>
            </a:pPr>
            <a:r>
              <a:rPr lang="en-IN" sz="1600" b="1" kern="100" dirty="0">
                <a:solidFill>
                  <a:schemeClr val="accent5">
                    <a:lumMod val="50000"/>
                  </a:schemeClr>
                </a:solidFill>
                <a:effectLst/>
                <a:latin typeface="Calibri" panose="020F0502020204030204" pitchFamily="34" charset="0"/>
                <a:ea typeface="Calibri" panose="020F0502020204030204" pitchFamily="34" charset="0"/>
                <a:cs typeface="Calibri" panose="020F0502020204030204" pitchFamily="34" charset="0"/>
              </a:rPr>
              <a:t>Email: frrb@icai.in</a:t>
            </a:r>
          </a:p>
          <a:p>
            <a:pPr indent="457200" algn="ctr">
              <a:spcAft>
                <a:spcPts val="200"/>
              </a:spcAft>
            </a:pPr>
            <a:r>
              <a:rPr lang="en-IN" sz="1600" b="1" kern="100" dirty="0">
                <a:solidFill>
                  <a:schemeClr val="accent5">
                    <a:lumMod val="50000"/>
                  </a:schemeClr>
                </a:solidFill>
                <a:effectLst/>
                <a:latin typeface="Calibri" panose="020F0502020204030204" pitchFamily="34" charset="0"/>
                <a:ea typeface="Calibri" panose="020F0502020204030204" pitchFamily="34" charset="0"/>
                <a:cs typeface="Calibri" panose="020F0502020204030204" pitchFamily="34" charset="0"/>
              </a:rPr>
              <a:t>Website : https://frrb.icai.org/ </a:t>
            </a:r>
          </a:p>
          <a:p>
            <a:pPr indent="457200" algn="ctr">
              <a:spcAft>
                <a:spcPts val="200"/>
              </a:spcAft>
            </a:pPr>
            <a:r>
              <a:rPr lang="en-IN" sz="1600" b="1" kern="100" dirty="0">
                <a:solidFill>
                  <a:schemeClr val="accent5">
                    <a:lumMod val="50000"/>
                  </a:schemeClr>
                </a:solidFill>
                <a:effectLst/>
                <a:latin typeface="Calibri" panose="020F0502020204030204" pitchFamily="34" charset="0"/>
                <a:ea typeface="Calibri" panose="020F0502020204030204" pitchFamily="34" charset="0"/>
                <a:cs typeface="Calibri" panose="020F0502020204030204" pitchFamily="34" charset="0"/>
              </a:rPr>
              <a:t>X Handle: @</a:t>
            </a:r>
            <a:r>
              <a:rPr lang="en-IN" sz="1600" b="1" u="sng" kern="100" dirty="0">
                <a:solidFill>
                  <a:schemeClr val="accent5">
                    <a:lumMod val="50000"/>
                  </a:schemeClr>
                </a:solidFill>
                <a:effectLst/>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https://twitter.com/frrbicai</a:t>
            </a:r>
            <a:r>
              <a:rPr lang="en-IN" sz="1600" b="1" kern="100" dirty="0">
                <a:solidFill>
                  <a:schemeClr val="accent5">
                    <a:lumMod val="50000"/>
                  </a:schemeClr>
                </a:solidFill>
                <a:effectLst/>
                <a:latin typeface="Calibri" panose="020F0502020204030204" pitchFamily="34" charset="0"/>
                <a:ea typeface="Calibri" panose="020F0502020204030204" pitchFamily="34" charset="0"/>
                <a:cs typeface="Calibri" panose="020F0502020204030204" pitchFamily="34" charset="0"/>
              </a:rPr>
              <a:t> </a:t>
            </a:r>
          </a:p>
          <a:p>
            <a:pPr algn="ctr" fontAlgn="base"/>
            <a:endParaRPr lang="en-IN" sz="1400" b="0" i="0" dirty="0">
              <a:solidFill>
                <a:schemeClr val="accent5">
                  <a:lumMod val="50000"/>
                </a:schemeClr>
              </a:solidFill>
              <a:effectLst/>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0753FC-A8CF-D1AB-C33E-2EB380CB33DE}"/>
            </a:ext>
          </a:extLst>
        </p:cNvPr>
        <p:cNvGrpSpPr/>
        <p:nvPr/>
      </p:nvGrpSpPr>
      <p:grpSpPr>
        <a:xfrm>
          <a:off x="0" y="0"/>
          <a:ext cx="0" cy="0"/>
          <a:chOff x="0" y="0"/>
          <a:chExt cx="0" cy="0"/>
        </a:xfrm>
      </p:grpSpPr>
      <p:sp>
        <p:nvSpPr>
          <p:cNvPr id="45058" name="Title 1">
            <a:extLst>
              <a:ext uri="{FF2B5EF4-FFF2-40B4-BE49-F238E27FC236}">
                <a16:creationId xmlns:a16="http://schemas.microsoft.com/office/drawing/2014/main" id="{4F27E39F-BB5C-932B-2373-4E1F7FF6EE53}"/>
              </a:ext>
            </a:extLst>
          </p:cNvPr>
          <p:cNvSpPr>
            <a:spLocks noGrp="1"/>
          </p:cNvSpPr>
          <p:nvPr>
            <p:ph type="title"/>
          </p:nvPr>
        </p:nvSpPr>
        <p:spPr>
          <a:xfrm>
            <a:off x="842963" y="77788"/>
            <a:ext cx="8967787" cy="531812"/>
          </a:xfrm>
        </p:spPr>
        <p:txBody>
          <a:bodyPr/>
          <a:lstStyle/>
          <a:p>
            <a:pPr eaLnBrk="1" hangingPunct="1"/>
            <a:r>
              <a:rPr lang="en-IN" altLang="en-US" dirty="0"/>
              <a:t>Disclosures regarding Related Party</a:t>
            </a:r>
          </a:p>
        </p:txBody>
      </p:sp>
      <p:sp>
        <p:nvSpPr>
          <p:cNvPr id="8" name="Text Placeholder 2">
            <a:extLst>
              <a:ext uri="{FF2B5EF4-FFF2-40B4-BE49-F238E27FC236}">
                <a16:creationId xmlns:a16="http://schemas.microsoft.com/office/drawing/2014/main" id="{970A443D-5517-7F2B-ED52-FD73340C0FC1}"/>
              </a:ext>
            </a:extLst>
          </p:cNvPr>
          <p:cNvSpPr>
            <a:spLocks noGrp="1"/>
          </p:cNvSpPr>
          <p:nvPr>
            <p:ph idx="1"/>
          </p:nvPr>
        </p:nvSpPr>
        <p:spPr>
          <a:xfrm>
            <a:off x="355600" y="990600"/>
            <a:ext cx="11434763" cy="5963092"/>
          </a:xfrm>
        </p:spPr>
        <p:txBody>
          <a:bodyPr rtlCol="0">
            <a:noAutofit/>
          </a:bodyPr>
          <a:lstStyle/>
          <a:p>
            <a:pPr marL="0" indent="0" algn="just" eaLnBrk="1" fontAlgn="auto" hangingPunct="1">
              <a:buClr>
                <a:schemeClr val="dk2"/>
              </a:buClr>
              <a:buSzPts val="1800"/>
              <a:buNone/>
              <a:defRPr/>
            </a:pPr>
            <a:r>
              <a:rPr lang="en-GB" b="1" i="1" u="sng" dirty="0">
                <a:solidFill>
                  <a:schemeClr val="accent1">
                    <a:lumMod val="75000"/>
                  </a:schemeClr>
                </a:solidFill>
                <a:latin typeface="+mn-lt"/>
                <a:sym typeface="Palatino Linotype" panose="02040502050505030304"/>
              </a:rPr>
              <a:t>Case: </a:t>
            </a:r>
          </a:p>
          <a:p>
            <a:pPr marL="0" indent="0" algn="just" eaLnBrk="1" fontAlgn="auto" hangingPunct="1">
              <a:buClr>
                <a:schemeClr val="dk2"/>
              </a:buClr>
              <a:buSzPts val="1800"/>
              <a:buFont typeface="Calibri" panose="020F0502020204030204" pitchFamily="34" charset="0"/>
              <a:buNone/>
              <a:defRPr/>
            </a:pPr>
            <a:r>
              <a:rPr lang="en-US" dirty="0">
                <a:latin typeface="+mn-lt"/>
                <a:ea typeface="MS Mincho" panose="02020609040205080304" pitchFamily="49" charset="-128"/>
              </a:rPr>
              <a:t>In the Related Party Disclosure, receivables from redeemable preference shares pertaining to an enterprise controlled by the company (i.e. a related party), were disclosed. However, under Note on Non-current loans this line item ‘Receivable from redeemable preference shares’, was not classified as ‘due from a related party’.</a:t>
            </a:r>
            <a:endParaRPr lang="en-GB" dirty="0">
              <a:latin typeface="+mn-lt"/>
              <a:ea typeface="MS Mincho" panose="02020609040205080304" pitchFamily="49" charset="-128"/>
              <a:sym typeface="Palatino Linotype" panose="02040502050505030304"/>
            </a:endParaRPr>
          </a:p>
          <a:p>
            <a:pPr marL="0" indent="0" algn="just" eaLnBrk="1" fontAlgn="auto" hangingPunct="1">
              <a:buClr>
                <a:schemeClr val="dk2"/>
              </a:buClr>
              <a:buSzPts val="1800"/>
              <a:buNone/>
              <a:defRPr/>
            </a:pPr>
            <a:r>
              <a:rPr lang="en-IN" b="1" i="1" u="sng" dirty="0">
                <a:solidFill>
                  <a:schemeClr val="accent1">
                    <a:lumMod val="75000"/>
                  </a:schemeClr>
                </a:solidFill>
                <a:latin typeface="+mn-lt"/>
              </a:rPr>
              <a:t>Requirements:</a:t>
            </a:r>
          </a:p>
          <a:p>
            <a:pPr marL="0" indent="0" algn="just" eaLnBrk="1" fontAlgn="auto" hangingPunct="1">
              <a:buClr>
                <a:schemeClr val="dk2"/>
              </a:buClr>
              <a:buSzPts val="1800"/>
              <a:buFont typeface="Calibri" panose="020F0502020204030204" pitchFamily="34" charset="0"/>
              <a:buNone/>
              <a:defRPr/>
            </a:pPr>
            <a:r>
              <a:rPr lang="en-US" dirty="0">
                <a:latin typeface="+mn-lt"/>
                <a:ea typeface="MS Mincho" panose="02020609040205080304" pitchFamily="49" charset="-128"/>
              </a:rPr>
              <a:t>P</a:t>
            </a:r>
            <a:r>
              <a:rPr lang="en-IN" dirty="0" err="1">
                <a:latin typeface="+mn-lt"/>
                <a:ea typeface="MS Mincho" panose="02020609040205080304" pitchFamily="49" charset="-128"/>
              </a:rPr>
              <a:t>aragraph</a:t>
            </a:r>
            <a:r>
              <a:rPr lang="en-IN" dirty="0">
                <a:latin typeface="+mn-lt"/>
                <a:ea typeface="MS Mincho" panose="02020609040205080304" pitchFamily="49" charset="-128"/>
              </a:rPr>
              <a:t> 8.1.10 of Guidance Note on Division II - Ind AS Schedule III to the Companies Act, 2013</a:t>
            </a:r>
            <a:endParaRPr lang="en-GB" dirty="0">
              <a:latin typeface="+mn-lt"/>
              <a:ea typeface="MS Mincho" panose="02020609040205080304" pitchFamily="49" charset="-128"/>
              <a:sym typeface="Palatino Linotype" panose="02040502050505030304"/>
            </a:endParaRPr>
          </a:p>
          <a:p>
            <a:pPr marL="0" indent="0" algn="just" eaLnBrk="1" fontAlgn="auto" hangingPunct="1">
              <a:buClr>
                <a:schemeClr val="dk2"/>
              </a:buClr>
              <a:buSzPts val="1800"/>
              <a:buNone/>
              <a:defRPr/>
            </a:pPr>
            <a:r>
              <a:rPr lang="en-GB" b="1" i="1" u="sng" dirty="0">
                <a:solidFill>
                  <a:schemeClr val="accent1">
                    <a:lumMod val="75000"/>
                  </a:schemeClr>
                </a:solidFill>
                <a:latin typeface="+mn-lt"/>
                <a:sym typeface="Palatino Linotype" panose="02040502050505030304"/>
              </a:rPr>
              <a:t>Observations:</a:t>
            </a:r>
          </a:p>
          <a:p>
            <a:pPr marL="0" indent="0" algn="just" eaLnBrk="1" fontAlgn="auto" hangingPunct="1">
              <a:buClr>
                <a:schemeClr val="dk2"/>
              </a:buClr>
              <a:buSzPts val="1800"/>
              <a:buFont typeface="Calibri" panose="020F0502020204030204" pitchFamily="34" charset="0"/>
              <a:buNone/>
              <a:defRPr/>
            </a:pPr>
            <a:r>
              <a:rPr lang="en-US" dirty="0">
                <a:latin typeface="+mn-lt"/>
                <a:ea typeface="MS Mincho" panose="02020609040205080304" pitchFamily="49" charset="-128"/>
              </a:rPr>
              <a:t>The receivables from related parties need to be sub-classified as ‘from a related party’ under the head Non-current loans. </a:t>
            </a:r>
            <a:endParaRPr lang="en-IN" b="1" i="1" dirty="0">
              <a:latin typeface="+mn-lt"/>
              <a:ea typeface="MS Mincho" panose="02020609040205080304" pitchFamily="49" charset="-128"/>
            </a:endParaRPr>
          </a:p>
          <a:p>
            <a:pPr marL="0" indent="0" algn="just" eaLnBrk="1" fontAlgn="auto" hangingPunct="1">
              <a:buClr>
                <a:schemeClr val="dk2"/>
              </a:buClr>
              <a:buSzPts val="1800"/>
              <a:buNone/>
              <a:defRPr/>
            </a:pPr>
            <a:r>
              <a:rPr lang="en-IN" dirty="0">
                <a:latin typeface="+mn-lt"/>
                <a:ea typeface="MS Mincho" panose="02020609040205080304" pitchFamily="49" charset="-128"/>
              </a:rPr>
              <a:t>Further, it was viewed that </a:t>
            </a:r>
            <a:r>
              <a:rPr lang="en-US" dirty="0">
                <a:latin typeface="+mn-lt"/>
                <a:ea typeface="MS Mincho" panose="02020609040205080304" pitchFamily="49" charset="-128"/>
              </a:rPr>
              <a:t>the nature of line item “Receivable from Redeemable Preference Shares” is not clear. For better understanding, it should have been clearly stated.</a:t>
            </a:r>
            <a:endParaRPr lang="en-IN" dirty="0">
              <a:latin typeface="+mn-lt"/>
              <a:ea typeface="MS Mincho" panose="02020609040205080304" pitchFamily="49" charset="-128"/>
            </a:endParaRPr>
          </a:p>
          <a:p>
            <a:pPr algn="just" eaLnBrk="1" fontAlgn="auto" hangingPunct="1">
              <a:buClr>
                <a:srgbClr val="00B0F0"/>
              </a:buClr>
              <a:buFont typeface="Calibri" panose="020F0502020204030204" pitchFamily="34" charset="0"/>
              <a:buNone/>
              <a:tabLst>
                <a:tab pos="122555" algn="l"/>
              </a:tabLst>
              <a:defRPr/>
            </a:pPr>
            <a:endParaRPr lang="en-IN" dirty="0">
              <a:ea typeface="PT Sans Narrow" panose="020B0506020203020204"/>
              <a:cs typeface="PT Sans Narrow" panose="020B0506020203020204"/>
              <a:sym typeface="PT Sans Narrow" panose="020B0506020203020204"/>
            </a:endParaRPr>
          </a:p>
          <a:p>
            <a:pPr algn="just" eaLnBrk="1" fontAlgn="auto" hangingPunct="1">
              <a:buClr>
                <a:srgbClr val="00B0F0"/>
              </a:buClr>
              <a:buFont typeface="Calibri" panose="020F0502020204030204" pitchFamily="34" charset="0"/>
              <a:buNone/>
              <a:tabLst>
                <a:tab pos="122555" algn="l"/>
              </a:tabLst>
              <a:defRPr/>
            </a:pPr>
            <a:endParaRPr lang="en-IN" dirty="0">
              <a:ea typeface="PT Sans Narrow" panose="020B0506020203020204"/>
              <a:cs typeface="PT Sans Narrow" panose="020B0506020203020204"/>
              <a:sym typeface="PT Sans Narrow" panose="020B0506020203020204"/>
            </a:endParaRPr>
          </a:p>
          <a:p>
            <a:pPr algn="just" eaLnBrk="1" fontAlgn="auto" hangingPunct="1">
              <a:buClr>
                <a:srgbClr val="00B0F0"/>
              </a:buClr>
              <a:buFont typeface="Calibri" panose="020F0502020204030204" pitchFamily="34" charset="0"/>
              <a:buNone/>
              <a:tabLst>
                <a:tab pos="122555" algn="l"/>
              </a:tabLst>
              <a:defRPr/>
            </a:pPr>
            <a:endParaRPr lang="en-US" dirty="0">
              <a:ea typeface="PT Sans Narrow" panose="020B0506020203020204"/>
              <a:cs typeface="PT Sans Narrow" panose="020B0506020203020204"/>
              <a:sym typeface="Open Sans" panose="020B0606030504020204"/>
            </a:endParaRPr>
          </a:p>
          <a:p>
            <a:pPr algn="just" eaLnBrk="1" fontAlgn="auto" hangingPunct="1">
              <a:buClr>
                <a:srgbClr val="00B0F0"/>
              </a:buClr>
              <a:tabLst>
                <a:tab pos="122555" algn="l"/>
              </a:tabLst>
              <a:defRPr/>
            </a:pPr>
            <a:endParaRPr lang="en-IN" b="1" dirty="0">
              <a:latin typeface="+mn-lt"/>
              <a:ea typeface="PT Sans Narrow" panose="020B0506020203020204"/>
              <a:cs typeface="PT Sans Narrow" panose="020B0506020203020204"/>
              <a:sym typeface="PT Sans Narrow" panose="020B0506020203020204"/>
            </a:endParaRPr>
          </a:p>
          <a:p>
            <a:pPr marL="499745" indent="-381000" eaLnBrk="1" fontAlgn="auto" hangingPunct="1">
              <a:buClr>
                <a:srgbClr val="1A966D"/>
              </a:buClr>
              <a:buFont typeface="Wingdings" panose="05000000000000000000" pitchFamily="2" charset="2"/>
              <a:buChar char="§"/>
              <a:defRPr/>
            </a:pPr>
            <a:endParaRPr lang="en-IN" dirty="0">
              <a:latin typeface="+mn-lt"/>
              <a:ea typeface="PT Sans Narrow" panose="020B0506020203020204"/>
              <a:cs typeface="PT Sans Narrow" panose="020B0506020203020204"/>
              <a:sym typeface="PT Sans Narrow" panose="020B0506020203020204"/>
            </a:endParaRPr>
          </a:p>
          <a:p>
            <a:pPr marL="118745" eaLnBrk="1" fontAlgn="auto" hangingPunct="1">
              <a:buClr>
                <a:srgbClr val="1A966D"/>
              </a:buClr>
              <a:defRPr/>
            </a:pPr>
            <a:endParaRPr lang="en-GB" dirty="0">
              <a:latin typeface="+mn-lt"/>
              <a:ea typeface="PT Sans Narrow" panose="020B0506020203020204"/>
              <a:cs typeface="PT Sans Narrow" panose="020B0506020203020204"/>
              <a:sym typeface="PT Sans Narrow" panose="020B0506020203020204"/>
            </a:endParaRPr>
          </a:p>
          <a:p>
            <a:pPr eaLnBrk="1" fontAlgn="auto" hangingPunct="1">
              <a:defRPr/>
            </a:pPr>
            <a:endParaRPr lang="en-IN" dirty="0">
              <a:latin typeface="+mn-lt"/>
              <a:ea typeface="PT Sans Narrow" panose="020B0506020203020204"/>
              <a:cs typeface="PT Sans Narrow" panose="020B0506020203020204"/>
              <a:sym typeface="PT Sans Narrow" panose="020B0506020203020204"/>
            </a:endParaRPr>
          </a:p>
          <a:p>
            <a:pPr marL="0" indent="0" eaLnBrk="1" fontAlgn="auto" hangingPunct="1">
              <a:buFont typeface="Calibri" panose="020F0502020204030204" pitchFamily="34" charset="0"/>
              <a:buNone/>
              <a:defRPr/>
            </a:pPr>
            <a:endParaRPr lang="en-US" dirty="0">
              <a:latin typeface="+mn-lt"/>
            </a:endParaRPr>
          </a:p>
        </p:txBody>
      </p:sp>
      <p:sp>
        <p:nvSpPr>
          <p:cNvPr id="3" name="TextBox 2">
            <a:extLst>
              <a:ext uri="{FF2B5EF4-FFF2-40B4-BE49-F238E27FC236}">
                <a16:creationId xmlns:a16="http://schemas.microsoft.com/office/drawing/2014/main" id="{7704A227-547D-CB41-286C-9E6A4020C18C}"/>
              </a:ext>
            </a:extLst>
          </p:cNvPr>
          <p:cNvSpPr txBox="1"/>
          <p:nvPr/>
        </p:nvSpPr>
        <p:spPr>
          <a:xfrm>
            <a:off x="164122" y="6494585"/>
            <a:ext cx="5578310" cy="523220"/>
          </a:xfrm>
          <a:prstGeom prst="rect">
            <a:avLst/>
          </a:prstGeom>
          <a:noFill/>
        </p:spPr>
        <p:txBody>
          <a:bodyPr wrap="square" rtlCol="0">
            <a:spAutoFit/>
          </a:bodyPr>
          <a:lstStyle/>
          <a:p>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Non-Compliance related to Schedule III to The Companies Act, 2013</a:t>
            </a:r>
          </a:p>
          <a:p>
            <a:endPar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015437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A2B700-16B4-4176-2B80-B332D714821C}"/>
            </a:ext>
          </a:extLst>
        </p:cNvPr>
        <p:cNvGrpSpPr/>
        <p:nvPr/>
      </p:nvGrpSpPr>
      <p:grpSpPr>
        <a:xfrm>
          <a:off x="0" y="0"/>
          <a:ext cx="0" cy="0"/>
          <a:chOff x="0" y="0"/>
          <a:chExt cx="0" cy="0"/>
        </a:xfrm>
      </p:grpSpPr>
      <p:sp>
        <p:nvSpPr>
          <p:cNvPr id="45058" name="Title 1">
            <a:extLst>
              <a:ext uri="{FF2B5EF4-FFF2-40B4-BE49-F238E27FC236}">
                <a16:creationId xmlns:a16="http://schemas.microsoft.com/office/drawing/2014/main" id="{400A846F-9854-94C1-17D1-7F837BC2687D}"/>
              </a:ext>
            </a:extLst>
          </p:cNvPr>
          <p:cNvSpPr>
            <a:spLocks noGrp="1"/>
          </p:cNvSpPr>
          <p:nvPr>
            <p:ph type="title"/>
          </p:nvPr>
        </p:nvSpPr>
        <p:spPr>
          <a:xfrm>
            <a:off x="842963" y="77788"/>
            <a:ext cx="8967787" cy="531812"/>
          </a:xfrm>
        </p:spPr>
        <p:txBody>
          <a:bodyPr/>
          <a:lstStyle/>
          <a:p>
            <a:pPr eaLnBrk="1" hangingPunct="1"/>
            <a:r>
              <a:rPr lang="en-IN" altLang="en-US" dirty="0"/>
              <a:t>Disclosures regarding Terms of Repayments</a:t>
            </a:r>
          </a:p>
        </p:txBody>
      </p:sp>
      <p:sp>
        <p:nvSpPr>
          <p:cNvPr id="8" name="Text Placeholder 2">
            <a:extLst>
              <a:ext uri="{FF2B5EF4-FFF2-40B4-BE49-F238E27FC236}">
                <a16:creationId xmlns:a16="http://schemas.microsoft.com/office/drawing/2014/main" id="{721AFD03-192B-4BC5-8ADE-94E4D5578C68}"/>
              </a:ext>
            </a:extLst>
          </p:cNvPr>
          <p:cNvSpPr>
            <a:spLocks noGrp="1"/>
          </p:cNvSpPr>
          <p:nvPr>
            <p:ph idx="1"/>
          </p:nvPr>
        </p:nvSpPr>
        <p:spPr>
          <a:xfrm>
            <a:off x="355600" y="990600"/>
            <a:ext cx="11434763" cy="5963092"/>
          </a:xfrm>
        </p:spPr>
        <p:txBody>
          <a:bodyPr rtlCol="0">
            <a:noAutofit/>
          </a:bodyPr>
          <a:lstStyle/>
          <a:p>
            <a:pPr marL="0" indent="0" algn="just" eaLnBrk="1" fontAlgn="auto" hangingPunct="1">
              <a:buClr>
                <a:schemeClr val="dk2"/>
              </a:buClr>
              <a:buSzPts val="1800"/>
              <a:buNone/>
              <a:defRPr/>
            </a:pPr>
            <a:r>
              <a:rPr lang="en-GB" b="1" i="1" u="sng" dirty="0">
                <a:solidFill>
                  <a:schemeClr val="accent1">
                    <a:lumMod val="75000"/>
                  </a:schemeClr>
                </a:solidFill>
                <a:latin typeface="+mn-lt"/>
                <a:sym typeface="Palatino Linotype" panose="02040502050505030304"/>
              </a:rPr>
              <a:t>Case: </a:t>
            </a:r>
          </a:p>
          <a:p>
            <a:pPr marL="0" indent="0" algn="just" eaLnBrk="1" fontAlgn="auto" hangingPunct="1">
              <a:buClr>
                <a:schemeClr val="dk2"/>
              </a:buClr>
              <a:buSzPts val="1800"/>
              <a:buNone/>
              <a:defRPr/>
            </a:pPr>
            <a:r>
              <a:rPr lang="en-IN" dirty="0">
                <a:latin typeface="+mn-lt"/>
                <a:cs typeface="Times New Roman" panose="02020603050405020304" pitchFamily="18" charset="0"/>
              </a:rPr>
              <a:t>Terms of repayment of loans were not disclosed.</a:t>
            </a:r>
          </a:p>
          <a:p>
            <a:pPr marL="0" indent="0" algn="just" eaLnBrk="1" fontAlgn="auto" hangingPunct="1">
              <a:buClr>
                <a:schemeClr val="dk2"/>
              </a:buClr>
              <a:buSzPts val="1800"/>
              <a:buNone/>
              <a:defRPr/>
            </a:pPr>
            <a:r>
              <a:rPr lang="en-IN" b="1" i="1" u="sng" dirty="0">
                <a:solidFill>
                  <a:schemeClr val="accent1">
                    <a:lumMod val="75000"/>
                  </a:schemeClr>
                </a:solidFill>
                <a:latin typeface="+mn-lt"/>
              </a:rPr>
              <a:t>Requirements:</a:t>
            </a:r>
          </a:p>
          <a:p>
            <a:pPr marL="0" indent="0" algn="just" eaLnBrk="1" fontAlgn="auto" hangingPunct="1">
              <a:buClr>
                <a:schemeClr val="dk2"/>
              </a:buClr>
              <a:buSzPts val="1800"/>
              <a:buNone/>
              <a:defRPr/>
            </a:pPr>
            <a:r>
              <a:rPr lang="en-IN" dirty="0">
                <a:latin typeface="+mn-lt"/>
                <a:cs typeface="Times New Roman" panose="02020603050405020304" pitchFamily="18" charset="0"/>
              </a:rPr>
              <a:t>Note 6 E I (vi) of General Instructions for preparation of Balance Sheet given under Part I, Division II – Ind AS Schedule III to the Companies Act, 2013</a:t>
            </a:r>
            <a:endParaRPr lang="en-IN" b="1" i="1" u="sng" dirty="0">
              <a:solidFill>
                <a:schemeClr val="accent1">
                  <a:lumMod val="75000"/>
                </a:schemeClr>
              </a:solidFill>
              <a:latin typeface="+mn-lt"/>
            </a:endParaRPr>
          </a:p>
          <a:p>
            <a:pPr marL="0" indent="0" algn="just" eaLnBrk="1" fontAlgn="auto" hangingPunct="1">
              <a:buClr>
                <a:schemeClr val="dk2"/>
              </a:buClr>
              <a:buSzPts val="1800"/>
              <a:buNone/>
              <a:defRPr/>
            </a:pPr>
            <a:r>
              <a:rPr lang="en-GB" b="1" i="1" u="sng" dirty="0">
                <a:solidFill>
                  <a:schemeClr val="accent1">
                    <a:lumMod val="75000"/>
                  </a:schemeClr>
                </a:solidFill>
                <a:latin typeface="+mn-lt"/>
                <a:sym typeface="Palatino Linotype" panose="02040502050505030304"/>
              </a:rPr>
              <a:t>Observations:</a:t>
            </a:r>
          </a:p>
          <a:p>
            <a:pPr marL="0" indent="0" algn="just" eaLnBrk="1" fontAlgn="auto" hangingPunct="1">
              <a:buClr>
                <a:schemeClr val="dk2"/>
              </a:buClr>
              <a:buSzPts val="1800"/>
              <a:buNone/>
              <a:defRPr/>
            </a:pPr>
            <a:r>
              <a:rPr lang="en-IN" dirty="0">
                <a:latin typeface="+mn-lt"/>
                <a:cs typeface="Times New Roman" panose="02020603050405020304" pitchFamily="18" charset="0"/>
              </a:rPr>
              <a:t>The disclosure for terms of repayment of term loans and other loans should be provided in the financial statements. </a:t>
            </a:r>
          </a:p>
          <a:p>
            <a:pPr algn="just" eaLnBrk="1" fontAlgn="auto" hangingPunct="1">
              <a:buClr>
                <a:srgbClr val="00B0F0"/>
              </a:buClr>
              <a:buFont typeface="Calibri" panose="020F0502020204030204" pitchFamily="34" charset="0"/>
              <a:buNone/>
              <a:tabLst>
                <a:tab pos="122555" algn="l"/>
              </a:tabLst>
              <a:defRPr/>
            </a:pPr>
            <a:endParaRPr lang="en-IN" dirty="0">
              <a:ea typeface="PT Sans Narrow" panose="020B0506020203020204"/>
              <a:cs typeface="PT Sans Narrow" panose="020B0506020203020204"/>
              <a:sym typeface="PT Sans Narrow" panose="020B0506020203020204"/>
            </a:endParaRPr>
          </a:p>
          <a:p>
            <a:pPr algn="just" eaLnBrk="1" fontAlgn="auto" hangingPunct="1">
              <a:buClr>
                <a:srgbClr val="00B0F0"/>
              </a:buClr>
              <a:buFont typeface="Calibri" panose="020F0502020204030204" pitchFamily="34" charset="0"/>
              <a:buNone/>
              <a:tabLst>
                <a:tab pos="122555" algn="l"/>
              </a:tabLst>
              <a:defRPr/>
            </a:pPr>
            <a:endParaRPr lang="en-IN" dirty="0">
              <a:ea typeface="PT Sans Narrow" panose="020B0506020203020204"/>
              <a:cs typeface="PT Sans Narrow" panose="020B0506020203020204"/>
              <a:sym typeface="PT Sans Narrow" panose="020B0506020203020204"/>
            </a:endParaRPr>
          </a:p>
          <a:p>
            <a:pPr algn="just" eaLnBrk="1" fontAlgn="auto" hangingPunct="1">
              <a:buClr>
                <a:srgbClr val="00B0F0"/>
              </a:buClr>
              <a:buFont typeface="Calibri" panose="020F0502020204030204" pitchFamily="34" charset="0"/>
              <a:buNone/>
              <a:tabLst>
                <a:tab pos="122555" algn="l"/>
              </a:tabLst>
              <a:defRPr/>
            </a:pPr>
            <a:endParaRPr lang="en-US" dirty="0">
              <a:ea typeface="PT Sans Narrow" panose="020B0506020203020204"/>
              <a:cs typeface="PT Sans Narrow" panose="020B0506020203020204"/>
              <a:sym typeface="Open Sans" panose="020B0606030504020204"/>
            </a:endParaRPr>
          </a:p>
          <a:p>
            <a:pPr algn="just" eaLnBrk="1" fontAlgn="auto" hangingPunct="1">
              <a:buClr>
                <a:srgbClr val="00B0F0"/>
              </a:buClr>
              <a:tabLst>
                <a:tab pos="122555" algn="l"/>
              </a:tabLst>
              <a:defRPr/>
            </a:pPr>
            <a:endParaRPr lang="en-IN" b="1" dirty="0">
              <a:latin typeface="+mn-lt"/>
              <a:ea typeface="PT Sans Narrow" panose="020B0506020203020204"/>
              <a:cs typeface="PT Sans Narrow" panose="020B0506020203020204"/>
              <a:sym typeface="PT Sans Narrow" panose="020B0506020203020204"/>
            </a:endParaRPr>
          </a:p>
          <a:p>
            <a:pPr marL="499745" indent="-381000" eaLnBrk="1" fontAlgn="auto" hangingPunct="1">
              <a:buClr>
                <a:srgbClr val="1A966D"/>
              </a:buClr>
              <a:buFont typeface="Wingdings" panose="05000000000000000000" pitchFamily="2" charset="2"/>
              <a:buChar char="§"/>
              <a:defRPr/>
            </a:pPr>
            <a:endParaRPr lang="en-IN" dirty="0">
              <a:latin typeface="+mn-lt"/>
              <a:ea typeface="PT Sans Narrow" panose="020B0506020203020204"/>
              <a:cs typeface="PT Sans Narrow" panose="020B0506020203020204"/>
              <a:sym typeface="PT Sans Narrow" panose="020B0506020203020204"/>
            </a:endParaRPr>
          </a:p>
          <a:p>
            <a:pPr marL="118745" eaLnBrk="1" fontAlgn="auto" hangingPunct="1">
              <a:buClr>
                <a:srgbClr val="1A966D"/>
              </a:buClr>
              <a:defRPr/>
            </a:pPr>
            <a:endParaRPr lang="en-GB" dirty="0">
              <a:latin typeface="+mn-lt"/>
              <a:ea typeface="PT Sans Narrow" panose="020B0506020203020204"/>
              <a:cs typeface="PT Sans Narrow" panose="020B0506020203020204"/>
              <a:sym typeface="PT Sans Narrow" panose="020B0506020203020204"/>
            </a:endParaRPr>
          </a:p>
          <a:p>
            <a:pPr eaLnBrk="1" fontAlgn="auto" hangingPunct="1">
              <a:defRPr/>
            </a:pPr>
            <a:endParaRPr lang="en-IN" dirty="0">
              <a:latin typeface="+mn-lt"/>
              <a:ea typeface="PT Sans Narrow" panose="020B0506020203020204"/>
              <a:cs typeface="PT Sans Narrow" panose="020B0506020203020204"/>
              <a:sym typeface="PT Sans Narrow" panose="020B0506020203020204"/>
            </a:endParaRPr>
          </a:p>
          <a:p>
            <a:pPr marL="0" indent="0" eaLnBrk="1" fontAlgn="auto" hangingPunct="1">
              <a:buFont typeface="Calibri" panose="020F0502020204030204" pitchFamily="34" charset="0"/>
              <a:buNone/>
              <a:defRPr/>
            </a:pPr>
            <a:endParaRPr lang="en-US" dirty="0">
              <a:latin typeface="+mn-lt"/>
            </a:endParaRPr>
          </a:p>
        </p:txBody>
      </p:sp>
      <p:sp>
        <p:nvSpPr>
          <p:cNvPr id="3" name="TextBox 2">
            <a:extLst>
              <a:ext uri="{FF2B5EF4-FFF2-40B4-BE49-F238E27FC236}">
                <a16:creationId xmlns:a16="http://schemas.microsoft.com/office/drawing/2014/main" id="{75E2B54F-AF40-B339-F256-82F5C8FFA348}"/>
              </a:ext>
            </a:extLst>
          </p:cNvPr>
          <p:cNvSpPr txBox="1"/>
          <p:nvPr/>
        </p:nvSpPr>
        <p:spPr>
          <a:xfrm>
            <a:off x="164122" y="6494585"/>
            <a:ext cx="5578310" cy="523220"/>
          </a:xfrm>
          <a:prstGeom prst="rect">
            <a:avLst/>
          </a:prstGeom>
          <a:noFill/>
        </p:spPr>
        <p:txBody>
          <a:bodyPr wrap="square" rtlCol="0">
            <a:spAutoFit/>
          </a:bodyPr>
          <a:lstStyle/>
          <a:p>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Non-Compliance related to Schedule III to The Companies Act, 2013</a:t>
            </a:r>
          </a:p>
          <a:p>
            <a:endPar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346952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7631F9-0D8E-E224-533F-CE9E89F445B4}"/>
            </a:ext>
          </a:extLst>
        </p:cNvPr>
        <p:cNvGrpSpPr/>
        <p:nvPr/>
      </p:nvGrpSpPr>
      <p:grpSpPr>
        <a:xfrm>
          <a:off x="0" y="0"/>
          <a:ext cx="0" cy="0"/>
          <a:chOff x="0" y="0"/>
          <a:chExt cx="0" cy="0"/>
        </a:xfrm>
      </p:grpSpPr>
      <p:sp>
        <p:nvSpPr>
          <p:cNvPr id="45058" name="Title 1">
            <a:extLst>
              <a:ext uri="{FF2B5EF4-FFF2-40B4-BE49-F238E27FC236}">
                <a16:creationId xmlns:a16="http://schemas.microsoft.com/office/drawing/2014/main" id="{8AB3150A-B7AB-F2FF-9E01-9D79289E8D86}"/>
              </a:ext>
            </a:extLst>
          </p:cNvPr>
          <p:cNvSpPr>
            <a:spLocks noGrp="1"/>
          </p:cNvSpPr>
          <p:nvPr>
            <p:ph type="title"/>
          </p:nvPr>
        </p:nvSpPr>
        <p:spPr>
          <a:xfrm>
            <a:off x="842963" y="77788"/>
            <a:ext cx="8967787" cy="531812"/>
          </a:xfrm>
        </p:spPr>
        <p:txBody>
          <a:bodyPr/>
          <a:lstStyle/>
          <a:p>
            <a:pPr eaLnBrk="1" hangingPunct="1"/>
            <a:r>
              <a:rPr lang="en-IN" dirty="0"/>
              <a:t>Disclosure regarding Fair value Gain from Instruments categorised as FVTPL</a:t>
            </a:r>
            <a:endParaRPr lang="en-IN" altLang="en-US" dirty="0"/>
          </a:p>
        </p:txBody>
      </p:sp>
      <p:sp>
        <p:nvSpPr>
          <p:cNvPr id="8" name="Text Placeholder 2">
            <a:extLst>
              <a:ext uri="{FF2B5EF4-FFF2-40B4-BE49-F238E27FC236}">
                <a16:creationId xmlns:a16="http://schemas.microsoft.com/office/drawing/2014/main" id="{852C7683-B273-7081-545E-E21F2B799A17}"/>
              </a:ext>
            </a:extLst>
          </p:cNvPr>
          <p:cNvSpPr>
            <a:spLocks noGrp="1"/>
          </p:cNvSpPr>
          <p:nvPr>
            <p:ph idx="1"/>
          </p:nvPr>
        </p:nvSpPr>
        <p:spPr>
          <a:xfrm>
            <a:off x="355600" y="990600"/>
            <a:ext cx="11434763" cy="5963092"/>
          </a:xfrm>
        </p:spPr>
        <p:txBody>
          <a:bodyPr rtlCol="0">
            <a:noAutofit/>
          </a:bodyPr>
          <a:lstStyle/>
          <a:p>
            <a:pPr marL="0" indent="0" algn="just" eaLnBrk="1" fontAlgn="auto" hangingPunct="1">
              <a:buClr>
                <a:schemeClr val="dk2"/>
              </a:buClr>
              <a:buSzPts val="1800"/>
              <a:buNone/>
              <a:defRPr/>
            </a:pPr>
            <a:r>
              <a:rPr lang="en-GB" b="1" i="1" u="sng" dirty="0">
                <a:solidFill>
                  <a:schemeClr val="accent1">
                    <a:lumMod val="75000"/>
                  </a:schemeClr>
                </a:solidFill>
                <a:latin typeface="+mn-lt"/>
                <a:sym typeface="Palatino Linotype" panose="02040502050505030304"/>
              </a:rPr>
              <a:t>Case: </a:t>
            </a:r>
          </a:p>
          <a:p>
            <a:pPr marL="0" indent="0" algn="just" eaLnBrk="1" fontAlgn="auto" hangingPunct="1">
              <a:buClr>
                <a:schemeClr val="dk2"/>
              </a:buClr>
              <a:buSzPts val="1800"/>
              <a:buNone/>
              <a:defRPr/>
            </a:pPr>
            <a:r>
              <a:rPr lang="en-IN" dirty="0">
                <a:latin typeface="+mn-lt"/>
              </a:rPr>
              <a:t>Gain on fair valuation of derivatives (FVTPL) </a:t>
            </a:r>
            <a:r>
              <a:rPr lang="en-IN" sz="1800" dirty="0">
                <a:latin typeface="+mn-lt"/>
                <a:ea typeface="Times New Roman" panose="02020603050405020304" pitchFamily="18" charset="0"/>
                <a:cs typeface="Times New Roman" panose="02020603050405020304" pitchFamily="18" charset="0"/>
              </a:rPr>
              <a:t>was disclosed under ‘Other Operating Income’. </a:t>
            </a:r>
          </a:p>
          <a:p>
            <a:pPr marL="0" indent="0" algn="just" eaLnBrk="1" fontAlgn="auto" hangingPunct="1">
              <a:buClr>
                <a:schemeClr val="dk2"/>
              </a:buClr>
              <a:buSzPts val="1800"/>
              <a:buNone/>
              <a:defRPr/>
            </a:pPr>
            <a:r>
              <a:rPr lang="en-IN" b="1" i="1" u="sng" dirty="0">
                <a:solidFill>
                  <a:schemeClr val="accent1">
                    <a:lumMod val="75000"/>
                  </a:schemeClr>
                </a:solidFill>
                <a:latin typeface="+mn-lt"/>
              </a:rPr>
              <a:t>Requirements:</a:t>
            </a:r>
          </a:p>
          <a:p>
            <a:pPr marL="0" indent="0" algn="just" eaLnBrk="1" fontAlgn="auto" hangingPunct="1">
              <a:buClr>
                <a:schemeClr val="dk2"/>
              </a:buClr>
              <a:buSzPts val="1800"/>
              <a:buNone/>
              <a:defRPr/>
            </a:pPr>
            <a:r>
              <a:rPr lang="en-US" dirty="0">
                <a:latin typeface="+mn-lt"/>
              </a:rPr>
              <a:t>Paragraph 20(a) of Ind AS 107 read with paragraph 9.2 of Guidance Note on Division II - Ind AS Schedule III to the Companies Act, 2013</a:t>
            </a:r>
            <a:endParaRPr lang="en-IN" b="1" i="1" u="sng" dirty="0">
              <a:solidFill>
                <a:schemeClr val="accent1">
                  <a:lumMod val="75000"/>
                </a:schemeClr>
              </a:solidFill>
              <a:latin typeface="+mn-lt"/>
            </a:endParaRPr>
          </a:p>
          <a:p>
            <a:pPr marL="0" indent="0" algn="just" eaLnBrk="1" fontAlgn="auto" hangingPunct="1">
              <a:buClr>
                <a:schemeClr val="dk2"/>
              </a:buClr>
              <a:buSzPts val="1800"/>
              <a:buNone/>
              <a:defRPr/>
            </a:pPr>
            <a:r>
              <a:rPr lang="en-GB" b="1" i="1" u="sng" dirty="0">
                <a:solidFill>
                  <a:schemeClr val="accent1">
                    <a:lumMod val="75000"/>
                  </a:schemeClr>
                </a:solidFill>
                <a:latin typeface="+mn-lt"/>
                <a:sym typeface="Palatino Linotype" panose="02040502050505030304"/>
              </a:rPr>
              <a:t>Observations:</a:t>
            </a:r>
          </a:p>
          <a:p>
            <a:pPr marL="0" indent="0" algn="just" eaLnBrk="1" fontAlgn="auto" hangingPunct="1">
              <a:buClr>
                <a:schemeClr val="dk2"/>
              </a:buClr>
              <a:buSzPts val="1800"/>
              <a:buNone/>
              <a:defRPr/>
            </a:pPr>
            <a:r>
              <a:rPr lang="en-US" dirty="0">
                <a:latin typeface="+mn-lt"/>
              </a:rPr>
              <a:t>‘Gain on </a:t>
            </a:r>
            <a:r>
              <a:rPr lang="en-US" dirty="0">
                <a:latin typeface="+mn-lt"/>
                <a:ea typeface="Times New Roman" panose="02020603050405020304" pitchFamily="18" charset="0"/>
              </a:rPr>
              <a:t>fair valuation of derivatives’’ should be disclosed under the head ‘Non-Operating Income’ with explicit disclosure as ‘Gain on fair valuation of derivatives at FVTPL’.</a:t>
            </a:r>
            <a:endParaRPr lang="en-IN" dirty="0">
              <a:ea typeface="PT Sans Narrow" panose="020B0506020203020204"/>
              <a:cs typeface="PT Sans Narrow" panose="020B0506020203020204"/>
              <a:sym typeface="PT Sans Narrow" panose="020B0506020203020204"/>
            </a:endParaRPr>
          </a:p>
          <a:p>
            <a:pPr algn="just" eaLnBrk="1" fontAlgn="auto" hangingPunct="1">
              <a:buClr>
                <a:srgbClr val="00B0F0"/>
              </a:buClr>
              <a:buFont typeface="Calibri" panose="020F0502020204030204" pitchFamily="34" charset="0"/>
              <a:buNone/>
              <a:tabLst>
                <a:tab pos="122555" algn="l"/>
              </a:tabLst>
              <a:defRPr/>
            </a:pPr>
            <a:endParaRPr lang="en-IN" dirty="0">
              <a:ea typeface="PT Sans Narrow" panose="020B0506020203020204"/>
              <a:cs typeface="PT Sans Narrow" panose="020B0506020203020204"/>
              <a:sym typeface="PT Sans Narrow" panose="020B0506020203020204"/>
            </a:endParaRPr>
          </a:p>
          <a:p>
            <a:pPr algn="just" eaLnBrk="1" fontAlgn="auto" hangingPunct="1">
              <a:buClr>
                <a:srgbClr val="00B0F0"/>
              </a:buClr>
              <a:buFont typeface="Calibri" panose="020F0502020204030204" pitchFamily="34" charset="0"/>
              <a:buNone/>
              <a:tabLst>
                <a:tab pos="122555" algn="l"/>
              </a:tabLst>
              <a:defRPr/>
            </a:pPr>
            <a:endParaRPr lang="en-US" dirty="0">
              <a:ea typeface="PT Sans Narrow" panose="020B0506020203020204"/>
              <a:cs typeface="PT Sans Narrow" panose="020B0506020203020204"/>
              <a:sym typeface="Open Sans" panose="020B0606030504020204"/>
            </a:endParaRPr>
          </a:p>
          <a:p>
            <a:pPr algn="just" eaLnBrk="1" fontAlgn="auto" hangingPunct="1">
              <a:buClr>
                <a:srgbClr val="00B0F0"/>
              </a:buClr>
              <a:tabLst>
                <a:tab pos="122555" algn="l"/>
              </a:tabLst>
              <a:defRPr/>
            </a:pPr>
            <a:endParaRPr lang="en-IN" b="1" dirty="0">
              <a:latin typeface="+mn-lt"/>
              <a:ea typeface="PT Sans Narrow" panose="020B0506020203020204"/>
              <a:cs typeface="PT Sans Narrow" panose="020B0506020203020204"/>
              <a:sym typeface="PT Sans Narrow" panose="020B0506020203020204"/>
            </a:endParaRPr>
          </a:p>
          <a:p>
            <a:pPr marL="499745" indent="-381000" eaLnBrk="1" fontAlgn="auto" hangingPunct="1">
              <a:buClr>
                <a:srgbClr val="1A966D"/>
              </a:buClr>
              <a:buFont typeface="Wingdings" panose="05000000000000000000" pitchFamily="2" charset="2"/>
              <a:buChar char="§"/>
              <a:defRPr/>
            </a:pPr>
            <a:endParaRPr lang="en-IN" dirty="0">
              <a:latin typeface="+mn-lt"/>
              <a:ea typeface="PT Sans Narrow" panose="020B0506020203020204"/>
              <a:cs typeface="PT Sans Narrow" panose="020B0506020203020204"/>
              <a:sym typeface="PT Sans Narrow" panose="020B0506020203020204"/>
            </a:endParaRPr>
          </a:p>
          <a:p>
            <a:pPr marL="118745" eaLnBrk="1" fontAlgn="auto" hangingPunct="1">
              <a:buClr>
                <a:srgbClr val="1A966D"/>
              </a:buClr>
              <a:defRPr/>
            </a:pPr>
            <a:endParaRPr lang="en-GB" dirty="0">
              <a:latin typeface="+mn-lt"/>
              <a:ea typeface="PT Sans Narrow" panose="020B0506020203020204"/>
              <a:cs typeface="PT Sans Narrow" panose="020B0506020203020204"/>
              <a:sym typeface="PT Sans Narrow" panose="020B0506020203020204"/>
            </a:endParaRPr>
          </a:p>
          <a:p>
            <a:pPr eaLnBrk="1" fontAlgn="auto" hangingPunct="1">
              <a:defRPr/>
            </a:pPr>
            <a:endParaRPr lang="en-IN" dirty="0">
              <a:latin typeface="+mn-lt"/>
              <a:ea typeface="PT Sans Narrow" panose="020B0506020203020204"/>
              <a:cs typeface="PT Sans Narrow" panose="020B0506020203020204"/>
              <a:sym typeface="PT Sans Narrow" panose="020B0506020203020204"/>
            </a:endParaRPr>
          </a:p>
          <a:p>
            <a:pPr marL="0" indent="0" eaLnBrk="1" fontAlgn="auto" hangingPunct="1">
              <a:buFont typeface="Calibri" panose="020F0502020204030204" pitchFamily="34" charset="0"/>
              <a:buNone/>
              <a:defRPr/>
            </a:pPr>
            <a:endParaRPr lang="en-US" dirty="0">
              <a:latin typeface="+mn-lt"/>
            </a:endParaRPr>
          </a:p>
        </p:txBody>
      </p:sp>
      <p:sp>
        <p:nvSpPr>
          <p:cNvPr id="3" name="TextBox 2">
            <a:extLst>
              <a:ext uri="{FF2B5EF4-FFF2-40B4-BE49-F238E27FC236}">
                <a16:creationId xmlns:a16="http://schemas.microsoft.com/office/drawing/2014/main" id="{18A526CC-98D2-93A3-5F88-CC62F8BF64A3}"/>
              </a:ext>
            </a:extLst>
          </p:cNvPr>
          <p:cNvSpPr txBox="1"/>
          <p:nvPr/>
        </p:nvSpPr>
        <p:spPr>
          <a:xfrm>
            <a:off x="164122" y="6494585"/>
            <a:ext cx="5578310" cy="523220"/>
          </a:xfrm>
          <a:prstGeom prst="rect">
            <a:avLst/>
          </a:prstGeom>
          <a:noFill/>
        </p:spPr>
        <p:txBody>
          <a:bodyPr wrap="square" rtlCol="0">
            <a:spAutoFit/>
          </a:bodyPr>
          <a:lstStyle/>
          <a:p>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Non-Compliance related to Schedule III to The Companies Act, 2013</a:t>
            </a:r>
          </a:p>
          <a:p>
            <a:endPar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204830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7C5C30-7EBF-9C7B-BC42-4FDC46DC4B60}"/>
            </a:ext>
          </a:extLst>
        </p:cNvPr>
        <p:cNvGrpSpPr/>
        <p:nvPr/>
      </p:nvGrpSpPr>
      <p:grpSpPr>
        <a:xfrm>
          <a:off x="0" y="0"/>
          <a:ext cx="0" cy="0"/>
          <a:chOff x="0" y="0"/>
          <a:chExt cx="0" cy="0"/>
        </a:xfrm>
      </p:grpSpPr>
      <p:sp>
        <p:nvSpPr>
          <p:cNvPr id="45058" name="Title 1">
            <a:extLst>
              <a:ext uri="{FF2B5EF4-FFF2-40B4-BE49-F238E27FC236}">
                <a16:creationId xmlns:a16="http://schemas.microsoft.com/office/drawing/2014/main" id="{3361AB66-124C-66EB-B71C-04B4A72A1A47}"/>
              </a:ext>
            </a:extLst>
          </p:cNvPr>
          <p:cNvSpPr>
            <a:spLocks noGrp="1"/>
          </p:cNvSpPr>
          <p:nvPr>
            <p:ph type="title"/>
          </p:nvPr>
        </p:nvSpPr>
        <p:spPr>
          <a:xfrm>
            <a:off x="842963" y="77788"/>
            <a:ext cx="8967787" cy="531812"/>
          </a:xfrm>
        </p:spPr>
        <p:txBody>
          <a:bodyPr/>
          <a:lstStyle/>
          <a:p>
            <a:pPr eaLnBrk="1" hangingPunct="1"/>
            <a:r>
              <a:rPr lang="en-IN" altLang="en-US" dirty="0"/>
              <a:t>Disclosures regarding cost of material consumed</a:t>
            </a:r>
          </a:p>
        </p:txBody>
      </p:sp>
      <p:sp>
        <p:nvSpPr>
          <p:cNvPr id="8" name="Text Placeholder 2">
            <a:extLst>
              <a:ext uri="{FF2B5EF4-FFF2-40B4-BE49-F238E27FC236}">
                <a16:creationId xmlns:a16="http://schemas.microsoft.com/office/drawing/2014/main" id="{3E3FA40F-0FEE-4035-88E0-202676A37058}"/>
              </a:ext>
            </a:extLst>
          </p:cNvPr>
          <p:cNvSpPr>
            <a:spLocks noGrp="1"/>
          </p:cNvSpPr>
          <p:nvPr>
            <p:ph idx="1"/>
          </p:nvPr>
        </p:nvSpPr>
        <p:spPr>
          <a:xfrm>
            <a:off x="355600" y="990600"/>
            <a:ext cx="11434763" cy="5963092"/>
          </a:xfrm>
        </p:spPr>
        <p:txBody>
          <a:bodyPr rtlCol="0">
            <a:noAutofit/>
          </a:bodyPr>
          <a:lstStyle/>
          <a:p>
            <a:pPr marL="0" indent="0" algn="just" eaLnBrk="1" fontAlgn="auto" hangingPunct="1">
              <a:buClr>
                <a:schemeClr val="dk2"/>
              </a:buClr>
              <a:buSzPts val="1800"/>
              <a:buNone/>
              <a:defRPr/>
            </a:pPr>
            <a:r>
              <a:rPr lang="en-GB" b="1" i="1" u="sng" dirty="0">
                <a:solidFill>
                  <a:schemeClr val="accent1">
                    <a:lumMod val="75000"/>
                  </a:schemeClr>
                </a:solidFill>
                <a:latin typeface="+mn-lt"/>
                <a:sym typeface="Palatino Linotype" panose="02040502050505030304"/>
              </a:rPr>
              <a:t>Case: </a:t>
            </a:r>
          </a:p>
          <a:p>
            <a:pPr marL="0" indent="0" algn="just" eaLnBrk="1" fontAlgn="auto" hangingPunct="1">
              <a:buClr>
                <a:schemeClr val="dk2"/>
              </a:buClr>
              <a:buSzPts val="1800"/>
              <a:buNone/>
              <a:defRPr/>
            </a:pPr>
            <a:r>
              <a:rPr lang="en-US" dirty="0">
                <a:solidFill>
                  <a:srgbClr val="0D0D0D"/>
                </a:solidFill>
                <a:latin typeface="+mn-lt"/>
                <a:ea typeface="Times New Roman" panose="02020603050405020304" pitchFamily="18" charset="0"/>
                <a:cs typeface="Times New Roman" panose="02020603050405020304" pitchFamily="18" charset="0"/>
              </a:rPr>
              <a:t>The cost of material consumed was not disclosed in the Statement of Profit and Loss. It was observed that it have been grouped under 'Purchases of Stock in Trade and Raw Material' and 'Changes in Inventories of Finished Goods and Stock-in-trade’. </a:t>
            </a:r>
          </a:p>
          <a:p>
            <a:pPr marL="0" indent="0" algn="just" eaLnBrk="1" fontAlgn="auto" hangingPunct="1">
              <a:buClr>
                <a:schemeClr val="dk2"/>
              </a:buClr>
              <a:buSzPts val="1800"/>
              <a:buNone/>
              <a:defRPr/>
            </a:pPr>
            <a:r>
              <a:rPr lang="en-IN" b="1" i="1" u="sng" dirty="0">
                <a:solidFill>
                  <a:schemeClr val="accent1">
                    <a:lumMod val="75000"/>
                  </a:schemeClr>
                </a:solidFill>
                <a:latin typeface="+mn-lt"/>
              </a:rPr>
              <a:t>Requirements:</a:t>
            </a:r>
          </a:p>
          <a:p>
            <a:pPr marL="0" indent="0" algn="just" eaLnBrk="1" fontAlgn="auto" hangingPunct="1">
              <a:buClr>
                <a:schemeClr val="dk2"/>
              </a:buClr>
              <a:buSzPts val="1800"/>
              <a:buNone/>
              <a:defRPr/>
            </a:pPr>
            <a:r>
              <a:rPr lang="en-IN" dirty="0">
                <a:latin typeface="+mn-lt"/>
                <a:cs typeface="Times New Roman" panose="02020603050405020304" pitchFamily="18" charset="0"/>
              </a:rPr>
              <a:t>Format given under Part II – Statement of Profit and Loss, Division II – Ind AS Schedule III to the Companies Act, 2013</a:t>
            </a:r>
          </a:p>
          <a:p>
            <a:pPr marL="0" indent="0" algn="just" eaLnBrk="1" fontAlgn="auto" hangingPunct="1">
              <a:buClr>
                <a:schemeClr val="dk2"/>
              </a:buClr>
              <a:buSzPts val="1800"/>
              <a:buNone/>
              <a:defRPr/>
            </a:pPr>
            <a:r>
              <a:rPr lang="en-GB" b="1" i="1" u="sng" dirty="0">
                <a:solidFill>
                  <a:schemeClr val="accent1">
                    <a:lumMod val="75000"/>
                  </a:schemeClr>
                </a:solidFill>
                <a:latin typeface="+mn-lt"/>
                <a:sym typeface="Palatino Linotype" panose="02040502050505030304"/>
              </a:rPr>
              <a:t>Observations:</a:t>
            </a:r>
          </a:p>
          <a:p>
            <a:pPr marL="0" indent="0" algn="just" eaLnBrk="1" fontAlgn="auto" hangingPunct="1">
              <a:buClr>
                <a:schemeClr val="dk2"/>
              </a:buClr>
              <a:buSzPts val="1800"/>
              <a:buNone/>
              <a:defRPr/>
            </a:pPr>
            <a:r>
              <a:rPr lang="en-IN" dirty="0">
                <a:latin typeface="+mn-lt"/>
                <a:cs typeface="Times New Roman" panose="02020603050405020304" pitchFamily="18" charset="0"/>
              </a:rPr>
              <a:t>The</a:t>
            </a:r>
            <a:r>
              <a:rPr lang="en-IN" b="1" i="1" dirty="0">
                <a:solidFill>
                  <a:schemeClr val="accent1">
                    <a:lumMod val="75000"/>
                  </a:schemeClr>
                </a:solidFill>
                <a:latin typeface="+mn-lt"/>
                <a:cs typeface="Times New Roman" panose="02020603050405020304" pitchFamily="18" charset="0"/>
              </a:rPr>
              <a:t> </a:t>
            </a:r>
            <a:r>
              <a:rPr lang="en-IN" dirty="0">
                <a:latin typeface="+mn-lt"/>
                <a:ea typeface="Times New Roman" panose="02020603050405020304" pitchFamily="18" charset="0"/>
                <a:cs typeface="Times New Roman" panose="02020603050405020304" pitchFamily="18" charset="0"/>
              </a:rPr>
              <a:t>cost of material consumed should have been separately disclosed on the face of Statement of Profit and Loss. </a:t>
            </a:r>
          </a:p>
          <a:p>
            <a:pPr algn="just" eaLnBrk="1" fontAlgn="auto" hangingPunct="1">
              <a:buClr>
                <a:srgbClr val="00B0F0"/>
              </a:buClr>
              <a:buFont typeface="Calibri" panose="020F0502020204030204" pitchFamily="34" charset="0"/>
              <a:buNone/>
              <a:tabLst>
                <a:tab pos="122555" algn="l"/>
              </a:tabLst>
              <a:defRPr/>
            </a:pPr>
            <a:endParaRPr lang="en-IN" dirty="0">
              <a:ea typeface="PT Sans Narrow" panose="020B0506020203020204"/>
              <a:cs typeface="PT Sans Narrow" panose="020B0506020203020204"/>
              <a:sym typeface="PT Sans Narrow" panose="020B0506020203020204"/>
            </a:endParaRPr>
          </a:p>
          <a:p>
            <a:pPr algn="just" eaLnBrk="1" fontAlgn="auto" hangingPunct="1">
              <a:buClr>
                <a:srgbClr val="00B0F0"/>
              </a:buClr>
              <a:buFont typeface="Calibri" panose="020F0502020204030204" pitchFamily="34" charset="0"/>
              <a:buNone/>
              <a:tabLst>
                <a:tab pos="122555" algn="l"/>
              </a:tabLst>
              <a:defRPr/>
            </a:pPr>
            <a:endParaRPr lang="en-US" dirty="0">
              <a:ea typeface="PT Sans Narrow" panose="020B0506020203020204"/>
              <a:cs typeface="PT Sans Narrow" panose="020B0506020203020204"/>
              <a:sym typeface="Open Sans" panose="020B0606030504020204"/>
            </a:endParaRPr>
          </a:p>
          <a:p>
            <a:pPr algn="just" eaLnBrk="1" fontAlgn="auto" hangingPunct="1">
              <a:buClr>
                <a:srgbClr val="00B0F0"/>
              </a:buClr>
              <a:tabLst>
                <a:tab pos="122555" algn="l"/>
              </a:tabLst>
              <a:defRPr/>
            </a:pPr>
            <a:endParaRPr lang="en-IN" b="1" dirty="0">
              <a:latin typeface="+mn-lt"/>
              <a:ea typeface="PT Sans Narrow" panose="020B0506020203020204"/>
              <a:cs typeface="PT Sans Narrow" panose="020B0506020203020204"/>
              <a:sym typeface="PT Sans Narrow" panose="020B0506020203020204"/>
            </a:endParaRPr>
          </a:p>
          <a:p>
            <a:pPr marL="499745" indent="-381000" eaLnBrk="1" fontAlgn="auto" hangingPunct="1">
              <a:buClr>
                <a:srgbClr val="1A966D"/>
              </a:buClr>
              <a:buFont typeface="Wingdings" panose="05000000000000000000" pitchFamily="2" charset="2"/>
              <a:buChar char="§"/>
              <a:defRPr/>
            </a:pPr>
            <a:endParaRPr lang="en-IN" dirty="0">
              <a:latin typeface="+mn-lt"/>
              <a:ea typeface="PT Sans Narrow" panose="020B0506020203020204"/>
              <a:cs typeface="PT Sans Narrow" panose="020B0506020203020204"/>
              <a:sym typeface="PT Sans Narrow" panose="020B0506020203020204"/>
            </a:endParaRPr>
          </a:p>
          <a:p>
            <a:pPr marL="118745" eaLnBrk="1" fontAlgn="auto" hangingPunct="1">
              <a:buClr>
                <a:srgbClr val="1A966D"/>
              </a:buClr>
              <a:defRPr/>
            </a:pPr>
            <a:endParaRPr lang="en-GB" dirty="0">
              <a:latin typeface="+mn-lt"/>
              <a:ea typeface="PT Sans Narrow" panose="020B0506020203020204"/>
              <a:cs typeface="PT Sans Narrow" panose="020B0506020203020204"/>
              <a:sym typeface="PT Sans Narrow" panose="020B0506020203020204"/>
            </a:endParaRPr>
          </a:p>
          <a:p>
            <a:pPr eaLnBrk="1" fontAlgn="auto" hangingPunct="1">
              <a:defRPr/>
            </a:pPr>
            <a:endParaRPr lang="en-IN" dirty="0">
              <a:latin typeface="+mn-lt"/>
              <a:ea typeface="PT Sans Narrow" panose="020B0506020203020204"/>
              <a:cs typeface="PT Sans Narrow" panose="020B0506020203020204"/>
              <a:sym typeface="PT Sans Narrow" panose="020B0506020203020204"/>
            </a:endParaRPr>
          </a:p>
          <a:p>
            <a:pPr marL="0" indent="0" eaLnBrk="1" fontAlgn="auto" hangingPunct="1">
              <a:buFont typeface="Calibri" panose="020F0502020204030204" pitchFamily="34" charset="0"/>
              <a:buNone/>
              <a:defRPr/>
            </a:pPr>
            <a:endParaRPr lang="en-US" dirty="0">
              <a:latin typeface="+mn-lt"/>
            </a:endParaRPr>
          </a:p>
        </p:txBody>
      </p:sp>
      <p:sp>
        <p:nvSpPr>
          <p:cNvPr id="3" name="TextBox 2">
            <a:extLst>
              <a:ext uri="{FF2B5EF4-FFF2-40B4-BE49-F238E27FC236}">
                <a16:creationId xmlns:a16="http://schemas.microsoft.com/office/drawing/2014/main" id="{2756233B-7580-F40E-8C99-D9DD1E02F48F}"/>
              </a:ext>
            </a:extLst>
          </p:cNvPr>
          <p:cNvSpPr txBox="1"/>
          <p:nvPr/>
        </p:nvSpPr>
        <p:spPr>
          <a:xfrm>
            <a:off x="164122" y="6494585"/>
            <a:ext cx="5578310" cy="523220"/>
          </a:xfrm>
          <a:prstGeom prst="rect">
            <a:avLst/>
          </a:prstGeom>
          <a:noFill/>
        </p:spPr>
        <p:txBody>
          <a:bodyPr wrap="square" rtlCol="0">
            <a:spAutoFit/>
          </a:bodyPr>
          <a:lstStyle/>
          <a:p>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Non-Compliance related to Schedule III to The Companies Act, 2013</a:t>
            </a:r>
          </a:p>
          <a:p>
            <a:endPar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01846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11C1D4-9597-2605-AFA0-AB8FF81C8A8C}"/>
            </a:ext>
          </a:extLst>
        </p:cNvPr>
        <p:cNvGrpSpPr/>
        <p:nvPr/>
      </p:nvGrpSpPr>
      <p:grpSpPr>
        <a:xfrm>
          <a:off x="0" y="0"/>
          <a:ext cx="0" cy="0"/>
          <a:chOff x="0" y="0"/>
          <a:chExt cx="0" cy="0"/>
        </a:xfrm>
      </p:grpSpPr>
      <p:sp>
        <p:nvSpPr>
          <p:cNvPr id="45058" name="Title 1">
            <a:extLst>
              <a:ext uri="{FF2B5EF4-FFF2-40B4-BE49-F238E27FC236}">
                <a16:creationId xmlns:a16="http://schemas.microsoft.com/office/drawing/2014/main" id="{B614F7E4-4D2F-A287-BFBE-76DFBFF338F0}"/>
              </a:ext>
            </a:extLst>
          </p:cNvPr>
          <p:cNvSpPr>
            <a:spLocks noGrp="1"/>
          </p:cNvSpPr>
          <p:nvPr>
            <p:ph type="title"/>
          </p:nvPr>
        </p:nvSpPr>
        <p:spPr>
          <a:xfrm>
            <a:off x="842963" y="77788"/>
            <a:ext cx="8967787" cy="531812"/>
          </a:xfrm>
        </p:spPr>
        <p:txBody>
          <a:bodyPr/>
          <a:lstStyle/>
          <a:p>
            <a:pPr eaLnBrk="1" hangingPunct="1"/>
            <a:r>
              <a:rPr lang="en-IN" altLang="en-US" dirty="0"/>
              <a:t>Disclosures regarding nature &amp; purpose of reserves</a:t>
            </a:r>
          </a:p>
        </p:txBody>
      </p:sp>
      <p:sp>
        <p:nvSpPr>
          <p:cNvPr id="8" name="Text Placeholder 2">
            <a:extLst>
              <a:ext uri="{FF2B5EF4-FFF2-40B4-BE49-F238E27FC236}">
                <a16:creationId xmlns:a16="http://schemas.microsoft.com/office/drawing/2014/main" id="{7D3CB52F-B92B-6DDB-B3D6-400C2A86841D}"/>
              </a:ext>
            </a:extLst>
          </p:cNvPr>
          <p:cNvSpPr>
            <a:spLocks noGrp="1"/>
          </p:cNvSpPr>
          <p:nvPr>
            <p:ph idx="1"/>
          </p:nvPr>
        </p:nvSpPr>
        <p:spPr>
          <a:xfrm>
            <a:off x="355600" y="990600"/>
            <a:ext cx="11434763" cy="5963092"/>
          </a:xfrm>
        </p:spPr>
        <p:txBody>
          <a:bodyPr rtlCol="0">
            <a:noAutofit/>
          </a:bodyPr>
          <a:lstStyle/>
          <a:p>
            <a:pPr marL="0" indent="0" algn="just" eaLnBrk="1" fontAlgn="auto" hangingPunct="1">
              <a:buClr>
                <a:schemeClr val="dk2"/>
              </a:buClr>
              <a:buSzPts val="1800"/>
              <a:buNone/>
              <a:defRPr/>
            </a:pPr>
            <a:r>
              <a:rPr lang="en-GB" b="1" i="1" u="sng" dirty="0">
                <a:solidFill>
                  <a:schemeClr val="accent1">
                    <a:lumMod val="75000"/>
                  </a:schemeClr>
                </a:solidFill>
                <a:latin typeface="+mn-lt"/>
                <a:sym typeface="Palatino Linotype" panose="02040502050505030304"/>
              </a:rPr>
              <a:t>Case: </a:t>
            </a:r>
          </a:p>
          <a:p>
            <a:pPr marL="0" indent="0" algn="just" eaLnBrk="1" fontAlgn="auto" hangingPunct="1">
              <a:buClr>
                <a:schemeClr val="dk2"/>
              </a:buClr>
              <a:buSzPts val="1800"/>
              <a:buNone/>
              <a:defRPr/>
            </a:pPr>
            <a:r>
              <a:rPr lang="en-IN" dirty="0">
                <a:latin typeface="+mn-lt"/>
                <a:cs typeface="Times New Roman" panose="02020603050405020304" pitchFamily="18" charset="0"/>
              </a:rPr>
              <a:t>The </a:t>
            </a:r>
            <a:r>
              <a:rPr lang="en-IN" dirty="0">
                <a:latin typeface="+mn-lt"/>
                <a:ea typeface="Times New Roman" panose="02020603050405020304" pitchFamily="18" charset="0"/>
                <a:cs typeface="Times New Roman" panose="02020603050405020304" pitchFamily="18" charset="0"/>
              </a:rPr>
              <a:t>nature and purpose of various reserves have not been disclosed.</a:t>
            </a:r>
          </a:p>
          <a:p>
            <a:pPr marL="0" indent="0" algn="just" eaLnBrk="1" fontAlgn="auto" hangingPunct="1">
              <a:buClr>
                <a:schemeClr val="dk2"/>
              </a:buClr>
              <a:buSzPts val="1800"/>
              <a:buNone/>
              <a:defRPr/>
            </a:pPr>
            <a:r>
              <a:rPr lang="en-IN" b="1" i="1" u="sng" dirty="0">
                <a:solidFill>
                  <a:schemeClr val="accent1">
                    <a:lumMod val="75000"/>
                  </a:schemeClr>
                </a:solidFill>
                <a:latin typeface="+mn-lt"/>
              </a:rPr>
              <a:t>Requirements:</a:t>
            </a:r>
          </a:p>
          <a:p>
            <a:pPr marL="0" indent="0" algn="just" eaLnBrk="1" fontAlgn="auto" hangingPunct="1">
              <a:buClr>
                <a:schemeClr val="dk2"/>
              </a:buClr>
              <a:buSzPts val="1800"/>
              <a:buNone/>
              <a:defRPr/>
            </a:pPr>
            <a:r>
              <a:rPr lang="en-IN" dirty="0">
                <a:latin typeface="+mn-lt"/>
                <a:cs typeface="Times New Roman" panose="02020603050405020304" pitchFamily="18" charset="0"/>
              </a:rPr>
              <a:t>Paragraph 79 (b) of Ind AS 1 read with Paragraph 8.2.2.1 given under Guidance Note on Division II – Ind AS Schedule III to the Companies Act, 2013</a:t>
            </a:r>
            <a:endParaRPr lang="en-IN" b="1" i="1" u="sng" dirty="0">
              <a:solidFill>
                <a:schemeClr val="accent1">
                  <a:lumMod val="75000"/>
                </a:schemeClr>
              </a:solidFill>
              <a:latin typeface="+mn-lt"/>
            </a:endParaRPr>
          </a:p>
          <a:p>
            <a:pPr marL="0" indent="0" algn="just" eaLnBrk="1" fontAlgn="auto" hangingPunct="1">
              <a:buClr>
                <a:schemeClr val="dk2"/>
              </a:buClr>
              <a:buSzPts val="1800"/>
              <a:buNone/>
              <a:defRPr/>
            </a:pPr>
            <a:r>
              <a:rPr lang="en-GB" b="1" i="1" u="sng" dirty="0">
                <a:solidFill>
                  <a:schemeClr val="accent1">
                    <a:lumMod val="75000"/>
                  </a:schemeClr>
                </a:solidFill>
                <a:latin typeface="+mn-lt"/>
                <a:sym typeface="Palatino Linotype" panose="02040502050505030304"/>
              </a:rPr>
              <a:t>Observations:</a:t>
            </a:r>
          </a:p>
          <a:p>
            <a:pPr marL="0" indent="0" algn="just" eaLnBrk="1" fontAlgn="auto" hangingPunct="1">
              <a:buClr>
                <a:schemeClr val="dk2"/>
              </a:buClr>
              <a:buSzPts val="1800"/>
              <a:buNone/>
              <a:defRPr/>
            </a:pPr>
            <a:r>
              <a:rPr lang="en-IN" dirty="0">
                <a:latin typeface="+mn-lt"/>
                <a:cs typeface="Times New Roman" panose="02020603050405020304" pitchFamily="18" charset="0"/>
              </a:rPr>
              <a:t>A description of the nature and purpose of each reserve within equity </a:t>
            </a:r>
            <a:r>
              <a:rPr lang="en-IN" dirty="0">
                <a:latin typeface="+mn-lt"/>
                <a:ea typeface="Times New Roman" panose="02020603050405020304" pitchFamily="18" charset="0"/>
                <a:cs typeface="Times New Roman" panose="02020603050405020304" pitchFamily="18" charset="0"/>
              </a:rPr>
              <a:t>should be disclosed. </a:t>
            </a:r>
          </a:p>
          <a:p>
            <a:pPr algn="just" eaLnBrk="1" fontAlgn="auto" hangingPunct="1">
              <a:buClr>
                <a:srgbClr val="00B0F0"/>
              </a:buClr>
              <a:buFont typeface="Calibri" panose="020F0502020204030204" pitchFamily="34" charset="0"/>
              <a:buNone/>
              <a:tabLst>
                <a:tab pos="122555" algn="l"/>
              </a:tabLst>
              <a:defRPr/>
            </a:pPr>
            <a:endParaRPr lang="en-IN" dirty="0">
              <a:ea typeface="PT Sans Narrow" panose="020B0506020203020204"/>
              <a:cs typeface="PT Sans Narrow" panose="020B0506020203020204"/>
              <a:sym typeface="PT Sans Narrow" panose="020B0506020203020204"/>
            </a:endParaRPr>
          </a:p>
          <a:p>
            <a:pPr algn="just" eaLnBrk="1" fontAlgn="auto" hangingPunct="1">
              <a:buClr>
                <a:srgbClr val="00B0F0"/>
              </a:buClr>
              <a:buFont typeface="Calibri" panose="020F0502020204030204" pitchFamily="34" charset="0"/>
              <a:buNone/>
              <a:tabLst>
                <a:tab pos="122555" algn="l"/>
              </a:tabLst>
              <a:defRPr/>
            </a:pPr>
            <a:endParaRPr lang="en-US" dirty="0">
              <a:ea typeface="PT Sans Narrow" panose="020B0506020203020204"/>
              <a:cs typeface="PT Sans Narrow" panose="020B0506020203020204"/>
              <a:sym typeface="Open Sans" panose="020B0606030504020204"/>
            </a:endParaRPr>
          </a:p>
          <a:p>
            <a:pPr algn="just" eaLnBrk="1" fontAlgn="auto" hangingPunct="1">
              <a:buClr>
                <a:srgbClr val="00B0F0"/>
              </a:buClr>
              <a:tabLst>
                <a:tab pos="122555" algn="l"/>
              </a:tabLst>
              <a:defRPr/>
            </a:pPr>
            <a:endParaRPr lang="en-IN" b="1" dirty="0">
              <a:latin typeface="+mn-lt"/>
              <a:ea typeface="PT Sans Narrow" panose="020B0506020203020204"/>
              <a:cs typeface="PT Sans Narrow" panose="020B0506020203020204"/>
              <a:sym typeface="PT Sans Narrow" panose="020B0506020203020204"/>
            </a:endParaRPr>
          </a:p>
          <a:p>
            <a:pPr marL="499745" indent="-381000" eaLnBrk="1" fontAlgn="auto" hangingPunct="1">
              <a:buClr>
                <a:srgbClr val="1A966D"/>
              </a:buClr>
              <a:buFont typeface="Wingdings" panose="05000000000000000000" pitchFamily="2" charset="2"/>
              <a:buChar char="§"/>
              <a:defRPr/>
            </a:pPr>
            <a:endParaRPr lang="en-IN" dirty="0">
              <a:latin typeface="+mn-lt"/>
              <a:ea typeface="PT Sans Narrow" panose="020B0506020203020204"/>
              <a:cs typeface="PT Sans Narrow" panose="020B0506020203020204"/>
              <a:sym typeface="PT Sans Narrow" panose="020B0506020203020204"/>
            </a:endParaRPr>
          </a:p>
          <a:p>
            <a:pPr marL="118745" eaLnBrk="1" fontAlgn="auto" hangingPunct="1">
              <a:buClr>
                <a:srgbClr val="1A966D"/>
              </a:buClr>
              <a:defRPr/>
            </a:pPr>
            <a:endParaRPr lang="en-GB" dirty="0">
              <a:latin typeface="+mn-lt"/>
              <a:ea typeface="PT Sans Narrow" panose="020B0506020203020204"/>
              <a:cs typeface="PT Sans Narrow" panose="020B0506020203020204"/>
              <a:sym typeface="PT Sans Narrow" panose="020B0506020203020204"/>
            </a:endParaRPr>
          </a:p>
          <a:p>
            <a:pPr eaLnBrk="1" fontAlgn="auto" hangingPunct="1">
              <a:defRPr/>
            </a:pPr>
            <a:endParaRPr lang="en-IN" dirty="0">
              <a:latin typeface="+mn-lt"/>
              <a:ea typeface="PT Sans Narrow" panose="020B0506020203020204"/>
              <a:cs typeface="PT Sans Narrow" panose="020B0506020203020204"/>
              <a:sym typeface="PT Sans Narrow" panose="020B0506020203020204"/>
            </a:endParaRPr>
          </a:p>
          <a:p>
            <a:pPr marL="0" indent="0" eaLnBrk="1" fontAlgn="auto" hangingPunct="1">
              <a:buFont typeface="Calibri" panose="020F0502020204030204" pitchFamily="34" charset="0"/>
              <a:buNone/>
              <a:defRPr/>
            </a:pPr>
            <a:endParaRPr lang="en-US" dirty="0">
              <a:latin typeface="+mn-lt"/>
            </a:endParaRPr>
          </a:p>
        </p:txBody>
      </p:sp>
      <p:sp>
        <p:nvSpPr>
          <p:cNvPr id="3" name="TextBox 2">
            <a:extLst>
              <a:ext uri="{FF2B5EF4-FFF2-40B4-BE49-F238E27FC236}">
                <a16:creationId xmlns:a16="http://schemas.microsoft.com/office/drawing/2014/main" id="{7A277868-CEAF-5394-0052-09F13AAAAA62}"/>
              </a:ext>
            </a:extLst>
          </p:cNvPr>
          <p:cNvSpPr txBox="1"/>
          <p:nvPr/>
        </p:nvSpPr>
        <p:spPr>
          <a:xfrm>
            <a:off x="164122" y="6494585"/>
            <a:ext cx="5578310" cy="523220"/>
          </a:xfrm>
          <a:prstGeom prst="rect">
            <a:avLst/>
          </a:prstGeom>
          <a:noFill/>
        </p:spPr>
        <p:txBody>
          <a:bodyPr wrap="square" rtlCol="0">
            <a:spAutoFit/>
          </a:bodyPr>
          <a:lstStyle/>
          <a:p>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Non-Compliance related to Schedule III to The Companies Act, 2013</a:t>
            </a:r>
          </a:p>
          <a:p>
            <a:endPar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850458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895535-CE44-4556-7944-7EB202B97253}"/>
            </a:ext>
          </a:extLst>
        </p:cNvPr>
        <p:cNvGrpSpPr/>
        <p:nvPr/>
      </p:nvGrpSpPr>
      <p:grpSpPr>
        <a:xfrm>
          <a:off x="0" y="0"/>
          <a:ext cx="0" cy="0"/>
          <a:chOff x="0" y="0"/>
          <a:chExt cx="0" cy="0"/>
        </a:xfrm>
      </p:grpSpPr>
      <p:sp>
        <p:nvSpPr>
          <p:cNvPr id="45058" name="Title 1">
            <a:extLst>
              <a:ext uri="{FF2B5EF4-FFF2-40B4-BE49-F238E27FC236}">
                <a16:creationId xmlns:a16="http://schemas.microsoft.com/office/drawing/2014/main" id="{13BB1F7B-95E7-4D28-2A34-FE3E9EFAFF1F}"/>
              </a:ext>
            </a:extLst>
          </p:cNvPr>
          <p:cNvSpPr>
            <a:spLocks noGrp="1"/>
          </p:cNvSpPr>
          <p:nvPr>
            <p:ph type="title"/>
          </p:nvPr>
        </p:nvSpPr>
        <p:spPr>
          <a:xfrm>
            <a:off x="842963" y="77788"/>
            <a:ext cx="8967787" cy="531812"/>
          </a:xfrm>
        </p:spPr>
        <p:txBody>
          <a:bodyPr/>
          <a:lstStyle/>
          <a:p>
            <a:pPr eaLnBrk="1" hangingPunct="1"/>
            <a:r>
              <a:rPr lang="en-IN" altLang="en-US" dirty="0"/>
              <a:t>Disclosures regarding Doubtful Advances</a:t>
            </a:r>
          </a:p>
        </p:txBody>
      </p:sp>
      <p:sp>
        <p:nvSpPr>
          <p:cNvPr id="8" name="Text Placeholder 2">
            <a:extLst>
              <a:ext uri="{FF2B5EF4-FFF2-40B4-BE49-F238E27FC236}">
                <a16:creationId xmlns:a16="http://schemas.microsoft.com/office/drawing/2014/main" id="{F2742A09-E1C7-9DDF-8AE3-8E5435D3676B}"/>
              </a:ext>
            </a:extLst>
          </p:cNvPr>
          <p:cNvSpPr>
            <a:spLocks noGrp="1"/>
          </p:cNvSpPr>
          <p:nvPr>
            <p:ph idx="1"/>
          </p:nvPr>
        </p:nvSpPr>
        <p:spPr>
          <a:xfrm>
            <a:off x="355600" y="990600"/>
            <a:ext cx="11434763" cy="5963092"/>
          </a:xfrm>
        </p:spPr>
        <p:txBody>
          <a:bodyPr rtlCol="0">
            <a:noAutofit/>
          </a:bodyPr>
          <a:lstStyle/>
          <a:p>
            <a:pPr marL="0" indent="0" algn="just" eaLnBrk="1" fontAlgn="auto" hangingPunct="1">
              <a:buClr>
                <a:schemeClr val="dk2"/>
              </a:buClr>
              <a:buSzPts val="1800"/>
              <a:buNone/>
              <a:defRPr/>
            </a:pPr>
            <a:r>
              <a:rPr lang="en-GB" b="1" i="1" u="sng" dirty="0">
                <a:solidFill>
                  <a:schemeClr val="accent1">
                    <a:lumMod val="75000"/>
                  </a:schemeClr>
                </a:solidFill>
                <a:latin typeface="+mn-lt"/>
                <a:sym typeface="Palatino Linotype" panose="02040502050505030304"/>
              </a:rPr>
              <a:t>Case: </a:t>
            </a:r>
          </a:p>
          <a:p>
            <a:pPr marL="0" indent="0" algn="just" eaLnBrk="1" fontAlgn="auto" hangingPunct="1">
              <a:buClr>
                <a:schemeClr val="dk2"/>
              </a:buClr>
              <a:buSzPts val="1800"/>
              <a:buNone/>
              <a:defRPr/>
            </a:pPr>
            <a:r>
              <a:rPr lang="en-IN" dirty="0">
                <a:solidFill>
                  <a:srgbClr val="000000"/>
                </a:solidFill>
                <a:latin typeface="+mn-lt"/>
                <a:cs typeface="Times New Roman" panose="02020603050405020304" pitchFamily="18" charset="0"/>
              </a:rPr>
              <a:t>Significant</a:t>
            </a:r>
            <a:r>
              <a:rPr lang="en-IN" b="1" i="1" dirty="0">
                <a:solidFill>
                  <a:schemeClr val="accent1">
                    <a:lumMod val="75000"/>
                  </a:schemeClr>
                </a:solidFill>
                <a:latin typeface="+mn-lt"/>
                <a:cs typeface="Times New Roman" panose="02020603050405020304" pitchFamily="18" charset="0"/>
              </a:rPr>
              <a:t> </a:t>
            </a:r>
            <a:r>
              <a:rPr lang="en-IN" dirty="0">
                <a:solidFill>
                  <a:srgbClr val="000000"/>
                </a:solidFill>
                <a:latin typeface="+mn-lt"/>
                <a:ea typeface="Times New Roman" panose="02020603050405020304" pitchFamily="18" charset="0"/>
                <a:cs typeface="Times New Roman" panose="02020603050405020304" pitchFamily="18" charset="0"/>
              </a:rPr>
              <a:t>balance of other advances has been disclosed. </a:t>
            </a:r>
            <a:endParaRPr lang="en-IN" b="1" i="1" u="sng" dirty="0">
              <a:solidFill>
                <a:schemeClr val="accent1">
                  <a:lumMod val="75000"/>
                </a:schemeClr>
              </a:solidFill>
              <a:latin typeface="+mn-lt"/>
            </a:endParaRPr>
          </a:p>
          <a:p>
            <a:pPr marL="0" indent="0" algn="just" eaLnBrk="1" fontAlgn="auto" hangingPunct="1">
              <a:buClr>
                <a:schemeClr val="dk2"/>
              </a:buClr>
              <a:buSzPts val="1800"/>
              <a:buNone/>
              <a:defRPr/>
            </a:pPr>
            <a:r>
              <a:rPr lang="en-IN" b="1" i="1" u="sng" dirty="0">
                <a:solidFill>
                  <a:schemeClr val="accent1">
                    <a:lumMod val="75000"/>
                  </a:schemeClr>
                </a:solidFill>
                <a:latin typeface="+mn-lt"/>
              </a:rPr>
              <a:t>Requirements:</a:t>
            </a:r>
          </a:p>
          <a:p>
            <a:pPr marL="0" indent="0" algn="just" eaLnBrk="1" fontAlgn="auto" hangingPunct="1">
              <a:buClr>
                <a:schemeClr val="dk2"/>
              </a:buClr>
              <a:buSzPts val="1800"/>
              <a:buNone/>
              <a:defRPr/>
            </a:pPr>
            <a:r>
              <a:rPr lang="en-IN" dirty="0">
                <a:solidFill>
                  <a:srgbClr val="000000"/>
                </a:solidFill>
                <a:latin typeface="+mn-lt"/>
                <a:cs typeface="Times New Roman" panose="02020603050405020304" pitchFamily="18" charset="0"/>
              </a:rPr>
              <a:t>Note 6A X (ii) of </a:t>
            </a:r>
            <a:r>
              <a:rPr lang="en-IN" dirty="0">
                <a:latin typeface="+mn-lt"/>
                <a:cs typeface="Times New Roman" panose="02020603050405020304" pitchFamily="18" charset="0"/>
              </a:rPr>
              <a:t>General Instructions for preparation of Balance Sheet given under Part I, Division II – Ind AS Schedule III to the Companies Act, 2013</a:t>
            </a:r>
            <a:endParaRPr lang="en-IN" b="1" i="1" u="sng" dirty="0">
              <a:solidFill>
                <a:schemeClr val="accent1">
                  <a:lumMod val="75000"/>
                </a:schemeClr>
              </a:solidFill>
              <a:latin typeface="+mn-lt"/>
            </a:endParaRPr>
          </a:p>
          <a:p>
            <a:pPr marL="0" indent="0" algn="just" eaLnBrk="1" fontAlgn="auto" hangingPunct="1">
              <a:buClr>
                <a:schemeClr val="dk2"/>
              </a:buClr>
              <a:buSzPts val="1800"/>
              <a:buNone/>
              <a:defRPr/>
            </a:pPr>
            <a:r>
              <a:rPr lang="en-GB" b="1" i="1" u="sng" dirty="0">
                <a:solidFill>
                  <a:schemeClr val="accent1">
                    <a:lumMod val="75000"/>
                  </a:schemeClr>
                </a:solidFill>
                <a:latin typeface="+mn-lt"/>
                <a:sym typeface="Palatino Linotype" panose="02040502050505030304"/>
              </a:rPr>
              <a:t>Observations:</a:t>
            </a:r>
          </a:p>
          <a:p>
            <a:pPr marL="0" indent="0" algn="just" eaLnBrk="1" fontAlgn="auto" hangingPunct="1">
              <a:buClr>
                <a:schemeClr val="dk2"/>
              </a:buClr>
              <a:buSzPts val="1800"/>
              <a:buNone/>
              <a:defRPr/>
            </a:pPr>
            <a:r>
              <a:rPr lang="en-IN" dirty="0">
                <a:solidFill>
                  <a:srgbClr val="000000"/>
                </a:solidFill>
                <a:latin typeface="+mn-lt"/>
                <a:cs typeface="Times New Roman" panose="02020603050405020304" pitchFamily="18" charset="0"/>
              </a:rPr>
              <a:t>The</a:t>
            </a:r>
            <a:r>
              <a:rPr lang="en-IN" b="1" i="1" dirty="0">
                <a:solidFill>
                  <a:schemeClr val="accent1">
                    <a:lumMod val="75000"/>
                  </a:schemeClr>
                </a:solidFill>
                <a:latin typeface="+mn-lt"/>
              </a:rPr>
              <a:t> </a:t>
            </a:r>
            <a:r>
              <a:rPr lang="en-IN" dirty="0">
                <a:solidFill>
                  <a:srgbClr val="000000"/>
                </a:solidFill>
                <a:latin typeface="+mn-lt"/>
                <a:ea typeface="Times New Roman" panose="02020603050405020304" pitchFamily="18" charset="0"/>
                <a:cs typeface="Times New Roman" panose="02020603050405020304" pitchFamily="18" charset="0"/>
              </a:rPr>
              <a:t>nature of these advances has not been disclosed. </a:t>
            </a:r>
          </a:p>
          <a:p>
            <a:pPr marL="0" indent="0" algn="just" eaLnBrk="1" fontAlgn="auto" hangingPunct="1">
              <a:buClr>
                <a:schemeClr val="dk2"/>
              </a:buClr>
              <a:buSzPts val="1800"/>
              <a:buNone/>
              <a:defRPr/>
            </a:pPr>
            <a:endParaRPr lang="en-IN" dirty="0">
              <a:solidFill>
                <a:srgbClr val="000000"/>
              </a:solidFill>
              <a:latin typeface="+mn-lt"/>
              <a:ea typeface="Times New Roman" panose="02020603050405020304" pitchFamily="18" charset="0"/>
              <a:cs typeface="Times New Roman" panose="02020603050405020304" pitchFamily="18" charset="0"/>
            </a:endParaRPr>
          </a:p>
          <a:p>
            <a:pPr algn="just" eaLnBrk="1" fontAlgn="auto" hangingPunct="1">
              <a:buClr>
                <a:srgbClr val="00B0F0"/>
              </a:buClr>
              <a:buFont typeface="Calibri" panose="020F0502020204030204" pitchFamily="34" charset="0"/>
              <a:buNone/>
              <a:tabLst>
                <a:tab pos="122555" algn="l"/>
              </a:tabLst>
              <a:defRPr/>
            </a:pPr>
            <a:endParaRPr lang="en-IN" dirty="0">
              <a:ea typeface="PT Sans Narrow" panose="020B0506020203020204"/>
              <a:cs typeface="PT Sans Narrow" panose="020B0506020203020204"/>
              <a:sym typeface="PT Sans Narrow" panose="020B0506020203020204"/>
            </a:endParaRPr>
          </a:p>
          <a:p>
            <a:pPr algn="just" eaLnBrk="1" fontAlgn="auto" hangingPunct="1">
              <a:buClr>
                <a:srgbClr val="00B0F0"/>
              </a:buClr>
              <a:buFont typeface="Calibri" panose="020F0502020204030204" pitchFamily="34" charset="0"/>
              <a:buNone/>
              <a:tabLst>
                <a:tab pos="122555" algn="l"/>
              </a:tabLst>
              <a:defRPr/>
            </a:pPr>
            <a:endParaRPr lang="en-US" dirty="0">
              <a:ea typeface="PT Sans Narrow" panose="020B0506020203020204"/>
              <a:cs typeface="PT Sans Narrow" panose="020B0506020203020204"/>
              <a:sym typeface="Open Sans" panose="020B0606030504020204"/>
            </a:endParaRPr>
          </a:p>
          <a:p>
            <a:pPr algn="just" eaLnBrk="1" fontAlgn="auto" hangingPunct="1">
              <a:buClr>
                <a:srgbClr val="00B0F0"/>
              </a:buClr>
              <a:tabLst>
                <a:tab pos="122555" algn="l"/>
              </a:tabLst>
              <a:defRPr/>
            </a:pPr>
            <a:endParaRPr lang="en-IN" b="1" dirty="0">
              <a:latin typeface="+mn-lt"/>
              <a:ea typeface="PT Sans Narrow" panose="020B0506020203020204"/>
              <a:cs typeface="PT Sans Narrow" panose="020B0506020203020204"/>
              <a:sym typeface="PT Sans Narrow" panose="020B0506020203020204"/>
            </a:endParaRPr>
          </a:p>
          <a:p>
            <a:pPr marL="499745" indent="-381000" eaLnBrk="1" fontAlgn="auto" hangingPunct="1">
              <a:buClr>
                <a:srgbClr val="1A966D"/>
              </a:buClr>
              <a:buFont typeface="Wingdings" panose="05000000000000000000" pitchFamily="2" charset="2"/>
              <a:buChar char="§"/>
              <a:defRPr/>
            </a:pPr>
            <a:endParaRPr lang="en-IN" dirty="0">
              <a:latin typeface="+mn-lt"/>
              <a:ea typeface="PT Sans Narrow" panose="020B0506020203020204"/>
              <a:cs typeface="PT Sans Narrow" panose="020B0506020203020204"/>
              <a:sym typeface="PT Sans Narrow" panose="020B0506020203020204"/>
            </a:endParaRPr>
          </a:p>
          <a:p>
            <a:pPr marL="118745" eaLnBrk="1" fontAlgn="auto" hangingPunct="1">
              <a:buClr>
                <a:srgbClr val="1A966D"/>
              </a:buClr>
              <a:defRPr/>
            </a:pPr>
            <a:endParaRPr lang="en-GB" dirty="0">
              <a:latin typeface="+mn-lt"/>
              <a:ea typeface="PT Sans Narrow" panose="020B0506020203020204"/>
              <a:cs typeface="PT Sans Narrow" panose="020B0506020203020204"/>
              <a:sym typeface="PT Sans Narrow" panose="020B0506020203020204"/>
            </a:endParaRPr>
          </a:p>
          <a:p>
            <a:pPr eaLnBrk="1" fontAlgn="auto" hangingPunct="1">
              <a:defRPr/>
            </a:pPr>
            <a:endParaRPr lang="en-IN" dirty="0">
              <a:latin typeface="+mn-lt"/>
              <a:ea typeface="PT Sans Narrow" panose="020B0506020203020204"/>
              <a:cs typeface="PT Sans Narrow" panose="020B0506020203020204"/>
              <a:sym typeface="PT Sans Narrow" panose="020B0506020203020204"/>
            </a:endParaRPr>
          </a:p>
          <a:p>
            <a:pPr marL="0" indent="0" eaLnBrk="1" fontAlgn="auto" hangingPunct="1">
              <a:buFont typeface="Calibri" panose="020F0502020204030204" pitchFamily="34" charset="0"/>
              <a:buNone/>
              <a:defRPr/>
            </a:pPr>
            <a:endParaRPr lang="en-US" dirty="0">
              <a:latin typeface="+mn-lt"/>
            </a:endParaRPr>
          </a:p>
        </p:txBody>
      </p:sp>
      <p:sp>
        <p:nvSpPr>
          <p:cNvPr id="3" name="TextBox 2">
            <a:extLst>
              <a:ext uri="{FF2B5EF4-FFF2-40B4-BE49-F238E27FC236}">
                <a16:creationId xmlns:a16="http://schemas.microsoft.com/office/drawing/2014/main" id="{A6DAFA0E-A597-36AF-A7C3-DEA3B06ED2E5}"/>
              </a:ext>
            </a:extLst>
          </p:cNvPr>
          <p:cNvSpPr txBox="1"/>
          <p:nvPr/>
        </p:nvSpPr>
        <p:spPr>
          <a:xfrm>
            <a:off x="164122" y="6494585"/>
            <a:ext cx="5578310" cy="523220"/>
          </a:xfrm>
          <a:prstGeom prst="rect">
            <a:avLst/>
          </a:prstGeom>
          <a:noFill/>
        </p:spPr>
        <p:txBody>
          <a:bodyPr wrap="square" rtlCol="0">
            <a:spAutoFit/>
          </a:bodyPr>
          <a:lstStyle/>
          <a:p>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Non-Compliance related to Schedule III to The Companies Act, 2013</a:t>
            </a:r>
          </a:p>
          <a:p>
            <a:endPar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25998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264</TotalTime>
  <Words>3289</Words>
  <Application>Microsoft Office PowerPoint</Application>
  <PresentationFormat>Widescreen</PresentationFormat>
  <Paragraphs>402</Paragraphs>
  <Slides>34</Slides>
  <Notes>30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34</vt:i4>
      </vt:variant>
    </vt:vector>
  </HeadingPairs>
  <TitlesOfParts>
    <vt:vector size="42" baseType="lpstr">
      <vt:lpstr>Calibri body</vt:lpstr>
      <vt:lpstr>Calibri</vt:lpstr>
      <vt:lpstr>Wingdings</vt:lpstr>
      <vt:lpstr>Calibri Light</vt:lpstr>
      <vt:lpstr>Arial</vt:lpstr>
      <vt:lpstr>PT Sans Narrow</vt:lpstr>
      <vt:lpstr>Times New Roman</vt:lpstr>
      <vt:lpstr>Office Theme</vt:lpstr>
      <vt:lpstr>Common Non-Compliances on </vt:lpstr>
      <vt:lpstr>Coverage</vt:lpstr>
      <vt:lpstr>Non-Compliances related to  Division II of Schedule III (Ind AS)</vt:lpstr>
      <vt:lpstr>Disclosures regarding Related Party</vt:lpstr>
      <vt:lpstr>Disclosures regarding Terms of Repayments</vt:lpstr>
      <vt:lpstr>Disclosure regarding Fair value Gain from Instruments categorised as FVTPL</vt:lpstr>
      <vt:lpstr>Disclosures regarding cost of material consumed</vt:lpstr>
      <vt:lpstr>Disclosures regarding nature &amp; purpose of reserves</vt:lpstr>
      <vt:lpstr>Disclosures regarding Doubtful Advances</vt:lpstr>
      <vt:lpstr>Disclosures regarding Trade Receivables</vt:lpstr>
      <vt:lpstr>Disclosures regarding Investment in Subsidiaries, Associates and Joint ventures </vt:lpstr>
      <vt:lpstr>Disclosures regarding Fixed Deposit with Banks</vt:lpstr>
      <vt:lpstr>Disclosures regarding unquoted investments</vt:lpstr>
      <vt:lpstr>Disclosures regarding Loans </vt:lpstr>
      <vt:lpstr>Disclosures regarding CSR activities</vt:lpstr>
      <vt:lpstr>Non-Compliances related to  Division I of Schedule III (AS)</vt:lpstr>
      <vt:lpstr>Disclosures regarding Share Capital </vt:lpstr>
      <vt:lpstr>Disclosures regarding Reserve &amp; Surplus </vt:lpstr>
      <vt:lpstr>Disclosures regarding Long Term Borrowings</vt:lpstr>
      <vt:lpstr>Disclosures regarding Loans/Debts</vt:lpstr>
      <vt:lpstr>Disclosures regarding Trade Payable</vt:lpstr>
      <vt:lpstr>Disclosures regarding Employee Benefits</vt:lpstr>
      <vt:lpstr>Disclosures regarding PPE and Intangible Assets</vt:lpstr>
      <vt:lpstr>Disclosures regarding Investments</vt:lpstr>
      <vt:lpstr>Disclosures regarding Inventories</vt:lpstr>
      <vt:lpstr>Disclosures regarding Trade Receivables</vt:lpstr>
      <vt:lpstr>Disclosures regarding Cash &amp; Cash Equivalent</vt:lpstr>
      <vt:lpstr>Disclosures regarding Loans and Advances</vt:lpstr>
      <vt:lpstr>Non compliances  related to  other provisions of Companies Act, 2013</vt:lpstr>
      <vt:lpstr>Non – Disclosure of CIN</vt:lpstr>
      <vt:lpstr>Non – Disclosure of DIN</vt:lpstr>
      <vt:lpstr>Discrepancy in Reporting: Interest  Non-Provisioning not addressed in Section 143(3)(f)</vt:lpstr>
      <vt:lpstr>Non – Disclosure of purpose of loans given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Webcast on Non - Compliance of Accounting Standard</dc:title>
  <dc:creator>Isra</dc:creator>
  <cp:lastModifiedBy>CA. Deepak Khetan - ICAI/FRRB/Noida62</cp:lastModifiedBy>
  <cp:revision>778</cp:revision>
  <cp:lastPrinted>2023-05-09T07:57:00Z</cp:lastPrinted>
  <dcterms:created xsi:type="dcterms:W3CDTF">2025-04-03T13:07:37Z</dcterms:created>
  <dcterms:modified xsi:type="dcterms:W3CDTF">2025-04-09T12:28:58Z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FD3EFDA3816745A3829E42ED66BBC217_13</vt:lpwstr>
  </property>
  <property fmtid="{D5CDD505-2E9C-101B-9397-08002B2CF9AE}" pid="3" name="KSOProductBuildVer">
    <vt:lpwstr>1033-12.2.0.20326</vt:lpwstr>
  </property>
</Properties>
</file>