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5" r:id="rId1"/>
  </p:sldMasterIdLst>
  <p:notesMasterIdLst>
    <p:notesMasterId r:id="rId48"/>
  </p:notesMasterIdLst>
  <p:sldIdLst>
    <p:sldId id="256" r:id="rId2"/>
    <p:sldId id="257" r:id="rId3"/>
    <p:sldId id="1002" r:id="rId4"/>
    <p:sldId id="993" r:id="rId5"/>
    <p:sldId id="259" r:id="rId6"/>
    <p:sldId id="262" r:id="rId7"/>
    <p:sldId id="994" r:id="rId8"/>
    <p:sldId id="264" r:id="rId9"/>
    <p:sldId id="266" r:id="rId10"/>
    <p:sldId id="705" r:id="rId11"/>
    <p:sldId id="922" r:id="rId12"/>
    <p:sldId id="912" r:id="rId13"/>
    <p:sldId id="918" r:id="rId14"/>
    <p:sldId id="913" r:id="rId15"/>
    <p:sldId id="919" r:id="rId16"/>
    <p:sldId id="920" r:id="rId17"/>
    <p:sldId id="921" r:id="rId18"/>
    <p:sldId id="995" r:id="rId19"/>
    <p:sldId id="268" r:id="rId20"/>
    <p:sldId id="911" r:id="rId21"/>
    <p:sldId id="471" r:id="rId22"/>
    <p:sldId id="697" r:id="rId23"/>
    <p:sldId id="698" r:id="rId24"/>
    <p:sldId id="699" r:id="rId25"/>
    <p:sldId id="700" r:id="rId26"/>
    <p:sldId id="701" r:id="rId27"/>
    <p:sldId id="702" r:id="rId28"/>
    <p:sldId id="996" r:id="rId29"/>
    <p:sldId id="997" r:id="rId30"/>
    <p:sldId id="720" r:id="rId31"/>
    <p:sldId id="917" r:id="rId32"/>
    <p:sldId id="998" r:id="rId33"/>
    <p:sldId id="1001" r:id="rId34"/>
    <p:sldId id="1000" r:id="rId35"/>
    <p:sldId id="1003" r:id="rId36"/>
    <p:sldId id="1004" r:id="rId37"/>
    <p:sldId id="1006" r:id="rId38"/>
    <p:sldId id="1005" r:id="rId39"/>
    <p:sldId id="1007" r:id="rId40"/>
    <p:sldId id="1008" r:id="rId41"/>
    <p:sldId id="1009" r:id="rId42"/>
    <p:sldId id="1010" r:id="rId43"/>
    <p:sldId id="979" r:id="rId44"/>
    <p:sldId id="950" r:id="rId45"/>
    <p:sldId id="376" r:id="rId46"/>
    <p:sldId id="377" r:id="rId4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32" autoAdjust="0"/>
    <p:restoredTop sz="94660"/>
  </p:normalViewPr>
  <p:slideViewPr>
    <p:cSldViewPr snapToGrid="0">
      <p:cViewPr varScale="1">
        <p:scale>
          <a:sx n="59" d="100"/>
          <a:sy n="59" d="100"/>
        </p:scale>
        <p:origin x="816"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0D0D47-4B65-4844-8F3D-E5E4A120A235}" type="datetimeFigureOut">
              <a:rPr lang="en-IN" smtClean="0"/>
              <a:t>13-04-2025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3D5552-4B3D-4604-A9B7-98D5E91A3C31}" type="slidenum">
              <a:rPr lang="en-IN" smtClean="0"/>
              <a:t>‹#›</a:t>
            </a:fld>
            <a:endParaRPr lang="en-IN"/>
          </a:p>
        </p:txBody>
      </p:sp>
    </p:spTree>
    <p:extLst>
      <p:ext uri="{BB962C8B-B14F-4D97-AF65-F5344CB8AC3E}">
        <p14:creationId xmlns:p14="http://schemas.microsoft.com/office/powerpoint/2010/main" val="12566323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93D5552-4B3D-4604-A9B7-98D5E91A3C31}" type="slidenum">
              <a:rPr lang="en-IN" smtClean="0"/>
              <a:t>1</a:t>
            </a:fld>
            <a:endParaRPr lang="en-IN"/>
          </a:p>
        </p:txBody>
      </p:sp>
    </p:spTree>
    <p:extLst>
      <p:ext uri="{BB962C8B-B14F-4D97-AF65-F5344CB8AC3E}">
        <p14:creationId xmlns:p14="http://schemas.microsoft.com/office/powerpoint/2010/main" val="36557064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93D5552-4B3D-4604-A9B7-98D5E91A3C31}" type="slidenum">
              <a:rPr lang="en-IN" smtClean="0"/>
              <a:t>10</a:t>
            </a:fld>
            <a:endParaRPr lang="en-IN"/>
          </a:p>
        </p:txBody>
      </p:sp>
    </p:spTree>
    <p:extLst>
      <p:ext uri="{BB962C8B-B14F-4D97-AF65-F5344CB8AC3E}">
        <p14:creationId xmlns:p14="http://schemas.microsoft.com/office/powerpoint/2010/main" val="16481539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93D5552-4B3D-4604-A9B7-98D5E91A3C31}" type="slidenum">
              <a:rPr lang="en-IN" smtClean="0"/>
              <a:t>11</a:t>
            </a:fld>
            <a:endParaRPr lang="en-IN"/>
          </a:p>
        </p:txBody>
      </p:sp>
    </p:spTree>
    <p:extLst>
      <p:ext uri="{BB962C8B-B14F-4D97-AF65-F5344CB8AC3E}">
        <p14:creationId xmlns:p14="http://schemas.microsoft.com/office/powerpoint/2010/main" val="595371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93D5552-4B3D-4604-A9B7-98D5E91A3C31}" type="slidenum">
              <a:rPr lang="en-IN" smtClean="0"/>
              <a:t>12</a:t>
            </a:fld>
            <a:endParaRPr lang="en-IN"/>
          </a:p>
        </p:txBody>
      </p:sp>
    </p:spTree>
    <p:extLst>
      <p:ext uri="{BB962C8B-B14F-4D97-AF65-F5344CB8AC3E}">
        <p14:creationId xmlns:p14="http://schemas.microsoft.com/office/powerpoint/2010/main" val="41326247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93D5552-4B3D-4604-A9B7-98D5E91A3C31}" type="slidenum">
              <a:rPr lang="en-IN" smtClean="0"/>
              <a:t>13</a:t>
            </a:fld>
            <a:endParaRPr lang="en-IN"/>
          </a:p>
        </p:txBody>
      </p:sp>
    </p:spTree>
    <p:extLst>
      <p:ext uri="{BB962C8B-B14F-4D97-AF65-F5344CB8AC3E}">
        <p14:creationId xmlns:p14="http://schemas.microsoft.com/office/powerpoint/2010/main" val="17657735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93D5552-4B3D-4604-A9B7-98D5E91A3C31}" type="slidenum">
              <a:rPr lang="en-IN" smtClean="0"/>
              <a:t>14</a:t>
            </a:fld>
            <a:endParaRPr lang="en-IN"/>
          </a:p>
        </p:txBody>
      </p:sp>
    </p:spTree>
    <p:extLst>
      <p:ext uri="{BB962C8B-B14F-4D97-AF65-F5344CB8AC3E}">
        <p14:creationId xmlns:p14="http://schemas.microsoft.com/office/powerpoint/2010/main" val="28614159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93D5552-4B3D-4604-A9B7-98D5E91A3C31}" type="slidenum">
              <a:rPr lang="en-IN" smtClean="0"/>
              <a:t>15</a:t>
            </a:fld>
            <a:endParaRPr lang="en-IN"/>
          </a:p>
        </p:txBody>
      </p:sp>
    </p:spTree>
    <p:extLst>
      <p:ext uri="{BB962C8B-B14F-4D97-AF65-F5344CB8AC3E}">
        <p14:creationId xmlns:p14="http://schemas.microsoft.com/office/powerpoint/2010/main" val="34396126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93D5552-4B3D-4604-A9B7-98D5E91A3C31}" type="slidenum">
              <a:rPr lang="en-IN" smtClean="0"/>
              <a:t>16</a:t>
            </a:fld>
            <a:endParaRPr lang="en-IN"/>
          </a:p>
        </p:txBody>
      </p:sp>
    </p:spTree>
    <p:extLst>
      <p:ext uri="{BB962C8B-B14F-4D97-AF65-F5344CB8AC3E}">
        <p14:creationId xmlns:p14="http://schemas.microsoft.com/office/powerpoint/2010/main" val="36098398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93D5552-4B3D-4604-A9B7-98D5E91A3C31}" type="slidenum">
              <a:rPr lang="en-IN" smtClean="0"/>
              <a:t>17</a:t>
            </a:fld>
            <a:endParaRPr lang="en-IN"/>
          </a:p>
        </p:txBody>
      </p:sp>
    </p:spTree>
    <p:extLst>
      <p:ext uri="{BB962C8B-B14F-4D97-AF65-F5344CB8AC3E}">
        <p14:creationId xmlns:p14="http://schemas.microsoft.com/office/powerpoint/2010/main" val="11660583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93D5552-4B3D-4604-A9B7-98D5E91A3C31}" type="slidenum">
              <a:rPr lang="en-IN" smtClean="0"/>
              <a:t>18</a:t>
            </a:fld>
            <a:endParaRPr lang="en-IN"/>
          </a:p>
        </p:txBody>
      </p:sp>
    </p:spTree>
    <p:extLst>
      <p:ext uri="{BB962C8B-B14F-4D97-AF65-F5344CB8AC3E}">
        <p14:creationId xmlns:p14="http://schemas.microsoft.com/office/powerpoint/2010/main" val="10336088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93D5552-4B3D-4604-A9B7-98D5E91A3C31}" type="slidenum">
              <a:rPr lang="en-IN" smtClean="0"/>
              <a:t>19</a:t>
            </a:fld>
            <a:endParaRPr lang="en-IN"/>
          </a:p>
        </p:txBody>
      </p:sp>
    </p:spTree>
    <p:extLst>
      <p:ext uri="{BB962C8B-B14F-4D97-AF65-F5344CB8AC3E}">
        <p14:creationId xmlns:p14="http://schemas.microsoft.com/office/powerpoint/2010/main" val="2448699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93D5552-4B3D-4604-A9B7-98D5E91A3C31}" type="slidenum">
              <a:rPr lang="en-IN" smtClean="0"/>
              <a:t>2</a:t>
            </a:fld>
            <a:endParaRPr lang="en-IN"/>
          </a:p>
        </p:txBody>
      </p:sp>
    </p:spTree>
    <p:extLst>
      <p:ext uri="{BB962C8B-B14F-4D97-AF65-F5344CB8AC3E}">
        <p14:creationId xmlns:p14="http://schemas.microsoft.com/office/powerpoint/2010/main" val="38023362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93D5552-4B3D-4604-A9B7-98D5E91A3C31}" type="slidenum">
              <a:rPr lang="en-IN" smtClean="0"/>
              <a:t>20</a:t>
            </a:fld>
            <a:endParaRPr lang="en-IN"/>
          </a:p>
        </p:txBody>
      </p:sp>
    </p:spTree>
    <p:extLst>
      <p:ext uri="{BB962C8B-B14F-4D97-AF65-F5344CB8AC3E}">
        <p14:creationId xmlns:p14="http://schemas.microsoft.com/office/powerpoint/2010/main" val="9624159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93D5552-4B3D-4604-A9B7-98D5E91A3C31}" type="slidenum">
              <a:rPr lang="en-IN" smtClean="0"/>
              <a:t>21</a:t>
            </a:fld>
            <a:endParaRPr lang="en-IN"/>
          </a:p>
        </p:txBody>
      </p:sp>
    </p:spTree>
    <p:extLst>
      <p:ext uri="{BB962C8B-B14F-4D97-AF65-F5344CB8AC3E}">
        <p14:creationId xmlns:p14="http://schemas.microsoft.com/office/powerpoint/2010/main" val="32339059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93D5552-4B3D-4604-A9B7-98D5E91A3C31}" type="slidenum">
              <a:rPr lang="en-IN" smtClean="0"/>
              <a:t>22</a:t>
            </a:fld>
            <a:endParaRPr lang="en-IN"/>
          </a:p>
        </p:txBody>
      </p:sp>
    </p:spTree>
    <p:extLst>
      <p:ext uri="{BB962C8B-B14F-4D97-AF65-F5344CB8AC3E}">
        <p14:creationId xmlns:p14="http://schemas.microsoft.com/office/powerpoint/2010/main" val="8985227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93D5552-4B3D-4604-A9B7-98D5E91A3C31}" type="slidenum">
              <a:rPr lang="en-IN" smtClean="0"/>
              <a:t>23</a:t>
            </a:fld>
            <a:endParaRPr lang="en-IN"/>
          </a:p>
        </p:txBody>
      </p:sp>
    </p:spTree>
    <p:extLst>
      <p:ext uri="{BB962C8B-B14F-4D97-AF65-F5344CB8AC3E}">
        <p14:creationId xmlns:p14="http://schemas.microsoft.com/office/powerpoint/2010/main" val="7304061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93D5552-4B3D-4604-A9B7-98D5E91A3C31}" type="slidenum">
              <a:rPr lang="en-IN" smtClean="0"/>
              <a:t>24</a:t>
            </a:fld>
            <a:endParaRPr lang="en-IN"/>
          </a:p>
        </p:txBody>
      </p:sp>
    </p:spTree>
    <p:extLst>
      <p:ext uri="{BB962C8B-B14F-4D97-AF65-F5344CB8AC3E}">
        <p14:creationId xmlns:p14="http://schemas.microsoft.com/office/powerpoint/2010/main" val="35061329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93D5552-4B3D-4604-A9B7-98D5E91A3C31}" type="slidenum">
              <a:rPr lang="en-IN" smtClean="0"/>
              <a:t>25</a:t>
            </a:fld>
            <a:endParaRPr lang="en-IN"/>
          </a:p>
        </p:txBody>
      </p:sp>
    </p:spTree>
    <p:extLst>
      <p:ext uri="{BB962C8B-B14F-4D97-AF65-F5344CB8AC3E}">
        <p14:creationId xmlns:p14="http://schemas.microsoft.com/office/powerpoint/2010/main" val="40094415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93D5552-4B3D-4604-A9B7-98D5E91A3C31}" type="slidenum">
              <a:rPr lang="en-IN" smtClean="0"/>
              <a:t>26</a:t>
            </a:fld>
            <a:endParaRPr lang="en-IN"/>
          </a:p>
        </p:txBody>
      </p:sp>
    </p:spTree>
    <p:extLst>
      <p:ext uri="{BB962C8B-B14F-4D97-AF65-F5344CB8AC3E}">
        <p14:creationId xmlns:p14="http://schemas.microsoft.com/office/powerpoint/2010/main" val="34675035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93D5552-4B3D-4604-A9B7-98D5E91A3C31}" type="slidenum">
              <a:rPr lang="en-IN" smtClean="0"/>
              <a:t>27</a:t>
            </a:fld>
            <a:endParaRPr lang="en-IN"/>
          </a:p>
        </p:txBody>
      </p:sp>
    </p:spTree>
    <p:extLst>
      <p:ext uri="{BB962C8B-B14F-4D97-AF65-F5344CB8AC3E}">
        <p14:creationId xmlns:p14="http://schemas.microsoft.com/office/powerpoint/2010/main" val="23999975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93D5552-4B3D-4604-A9B7-98D5E91A3C31}" type="slidenum">
              <a:rPr lang="en-IN" smtClean="0"/>
              <a:t>28</a:t>
            </a:fld>
            <a:endParaRPr lang="en-IN"/>
          </a:p>
        </p:txBody>
      </p:sp>
    </p:spTree>
    <p:extLst>
      <p:ext uri="{BB962C8B-B14F-4D97-AF65-F5344CB8AC3E}">
        <p14:creationId xmlns:p14="http://schemas.microsoft.com/office/powerpoint/2010/main" val="14740249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93D5552-4B3D-4604-A9B7-98D5E91A3C31}" type="slidenum">
              <a:rPr lang="en-IN" smtClean="0"/>
              <a:t>29</a:t>
            </a:fld>
            <a:endParaRPr lang="en-IN"/>
          </a:p>
        </p:txBody>
      </p:sp>
    </p:spTree>
    <p:extLst>
      <p:ext uri="{BB962C8B-B14F-4D97-AF65-F5344CB8AC3E}">
        <p14:creationId xmlns:p14="http://schemas.microsoft.com/office/powerpoint/2010/main" val="42682478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B80F54-6D1D-821B-D602-9131275B84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C55690-821B-1C15-ADD2-E197B76D3C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E8DDAD-1B73-65E7-1F74-5986E23005C9}"/>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35B68688-6BC4-9492-5509-40CA0AD593FA}"/>
              </a:ext>
            </a:extLst>
          </p:cNvPr>
          <p:cNvSpPr>
            <a:spLocks noGrp="1"/>
          </p:cNvSpPr>
          <p:nvPr>
            <p:ph type="sldNum" sz="quarter" idx="5"/>
          </p:nvPr>
        </p:nvSpPr>
        <p:spPr/>
        <p:txBody>
          <a:bodyPr/>
          <a:lstStyle/>
          <a:p>
            <a:fld id="{B93D5552-4B3D-4604-A9B7-98D5E91A3C31}" type="slidenum">
              <a:rPr lang="en-IN" smtClean="0"/>
              <a:t>3</a:t>
            </a:fld>
            <a:endParaRPr lang="en-IN"/>
          </a:p>
        </p:txBody>
      </p:sp>
    </p:spTree>
    <p:extLst>
      <p:ext uri="{BB962C8B-B14F-4D97-AF65-F5344CB8AC3E}">
        <p14:creationId xmlns:p14="http://schemas.microsoft.com/office/powerpoint/2010/main" val="4952851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93D5552-4B3D-4604-A9B7-98D5E91A3C31}" type="slidenum">
              <a:rPr lang="en-IN" smtClean="0"/>
              <a:t>30</a:t>
            </a:fld>
            <a:endParaRPr lang="en-IN"/>
          </a:p>
        </p:txBody>
      </p:sp>
    </p:spTree>
    <p:extLst>
      <p:ext uri="{BB962C8B-B14F-4D97-AF65-F5344CB8AC3E}">
        <p14:creationId xmlns:p14="http://schemas.microsoft.com/office/powerpoint/2010/main" val="3652266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93D5552-4B3D-4604-A9B7-98D5E91A3C31}" type="slidenum">
              <a:rPr lang="en-IN" smtClean="0"/>
              <a:t>31</a:t>
            </a:fld>
            <a:endParaRPr lang="en-IN"/>
          </a:p>
        </p:txBody>
      </p:sp>
    </p:spTree>
    <p:extLst>
      <p:ext uri="{BB962C8B-B14F-4D97-AF65-F5344CB8AC3E}">
        <p14:creationId xmlns:p14="http://schemas.microsoft.com/office/powerpoint/2010/main" val="38213226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93D5552-4B3D-4604-A9B7-98D5E91A3C31}" type="slidenum">
              <a:rPr lang="en-IN" smtClean="0"/>
              <a:t>32</a:t>
            </a:fld>
            <a:endParaRPr lang="en-IN"/>
          </a:p>
        </p:txBody>
      </p:sp>
    </p:spTree>
    <p:extLst>
      <p:ext uri="{BB962C8B-B14F-4D97-AF65-F5344CB8AC3E}">
        <p14:creationId xmlns:p14="http://schemas.microsoft.com/office/powerpoint/2010/main" val="5061074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51F112-E718-6570-F85F-1B9D8C2F4A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E496D2-C9CB-D596-3034-94096DE4C4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8744E8-DC9A-9500-29C9-BD67AAA04688}"/>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534296B3-8B5C-804A-3CF5-EF2F48D6B284}"/>
              </a:ext>
            </a:extLst>
          </p:cNvPr>
          <p:cNvSpPr>
            <a:spLocks noGrp="1"/>
          </p:cNvSpPr>
          <p:nvPr>
            <p:ph type="sldNum" sz="quarter" idx="5"/>
          </p:nvPr>
        </p:nvSpPr>
        <p:spPr/>
        <p:txBody>
          <a:bodyPr/>
          <a:lstStyle/>
          <a:p>
            <a:fld id="{B93D5552-4B3D-4604-A9B7-98D5E91A3C31}" type="slidenum">
              <a:rPr lang="en-IN" smtClean="0"/>
              <a:t>33</a:t>
            </a:fld>
            <a:endParaRPr lang="en-IN"/>
          </a:p>
        </p:txBody>
      </p:sp>
    </p:spTree>
    <p:extLst>
      <p:ext uri="{BB962C8B-B14F-4D97-AF65-F5344CB8AC3E}">
        <p14:creationId xmlns:p14="http://schemas.microsoft.com/office/powerpoint/2010/main" val="36155711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93D5552-4B3D-4604-A9B7-98D5E91A3C31}" type="slidenum">
              <a:rPr lang="en-IN" smtClean="0"/>
              <a:t>34</a:t>
            </a:fld>
            <a:endParaRPr lang="en-IN"/>
          </a:p>
        </p:txBody>
      </p:sp>
    </p:spTree>
    <p:extLst>
      <p:ext uri="{BB962C8B-B14F-4D97-AF65-F5344CB8AC3E}">
        <p14:creationId xmlns:p14="http://schemas.microsoft.com/office/powerpoint/2010/main" val="124051683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F054F-6EC1-0AEB-6DAE-82D8555C1A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C474FA-6773-9CE1-3878-784CA8ACBB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E87473-683E-A864-443D-36AF30E46770}"/>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6551C9A8-0280-1A1C-2DEC-60626CA88EAF}"/>
              </a:ext>
            </a:extLst>
          </p:cNvPr>
          <p:cNvSpPr>
            <a:spLocks noGrp="1"/>
          </p:cNvSpPr>
          <p:nvPr>
            <p:ph type="sldNum" sz="quarter" idx="5"/>
          </p:nvPr>
        </p:nvSpPr>
        <p:spPr/>
        <p:txBody>
          <a:bodyPr/>
          <a:lstStyle/>
          <a:p>
            <a:fld id="{B93D5552-4B3D-4604-A9B7-98D5E91A3C31}" type="slidenum">
              <a:rPr lang="en-IN" smtClean="0"/>
              <a:t>35</a:t>
            </a:fld>
            <a:endParaRPr lang="en-IN"/>
          </a:p>
        </p:txBody>
      </p:sp>
    </p:spTree>
    <p:extLst>
      <p:ext uri="{BB962C8B-B14F-4D97-AF65-F5344CB8AC3E}">
        <p14:creationId xmlns:p14="http://schemas.microsoft.com/office/powerpoint/2010/main" val="280714431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D644B-9A58-193F-982C-C30F5797F9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6A9430-6094-916E-F5C9-319A17F24B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1AEFB1-4B9E-21BF-F67F-C76D90E558BE}"/>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7E82B725-A14C-47E4-078C-DB1ABF0FE53A}"/>
              </a:ext>
            </a:extLst>
          </p:cNvPr>
          <p:cNvSpPr>
            <a:spLocks noGrp="1"/>
          </p:cNvSpPr>
          <p:nvPr>
            <p:ph type="sldNum" sz="quarter" idx="5"/>
          </p:nvPr>
        </p:nvSpPr>
        <p:spPr/>
        <p:txBody>
          <a:bodyPr/>
          <a:lstStyle/>
          <a:p>
            <a:fld id="{B93D5552-4B3D-4604-A9B7-98D5E91A3C31}" type="slidenum">
              <a:rPr lang="en-IN" smtClean="0"/>
              <a:t>36</a:t>
            </a:fld>
            <a:endParaRPr lang="en-IN"/>
          </a:p>
        </p:txBody>
      </p:sp>
    </p:spTree>
    <p:extLst>
      <p:ext uri="{BB962C8B-B14F-4D97-AF65-F5344CB8AC3E}">
        <p14:creationId xmlns:p14="http://schemas.microsoft.com/office/powerpoint/2010/main" val="735590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B0A459-D5C8-A56A-2E12-52D5BCB020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B8306A-FB0F-48C4-1BD7-6880C43180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1FD175-F07B-2371-2576-C722D03AB5C2}"/>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F4AF2D71-3D7A-75AB-C13C-7131C6775090}"/>
              </a:ext>
            </a:extLst>
          </p:cNvPr>
          <p:cNvSpPr>
            <a:spLocks noGrp="1"/>
          </p:cNvSpPr>
          <p:nvPr>
            <p:ph type="sldNum" sz="quarter" idx="5"/>
          </p:nvPr>
        </p:nvSpPr>
        <p:spPr/>
        <p:txBody>
          <a:bodyPr/>
          <a:lstStyle/>
          <a:p>
            <a:fld id="{B93D5552-4B3D-4604-A9B7-98D5E91A3C31}" type="slidenum">
              <a:rPr lang="en-IN" smtClean="0"/>
              <a:t>37</a:t>
            </a:fld>
            <a:endParaRPr lang="en-IN"/>
          </a:p>
        </p:txBody>
      </p:sp>
    </p:spTree>
    <p:extLst>
      <p:ext uri="{BB962C8B-B14F-4D97-AF65-F5344CB8AC3E}">
        <p14:creationId xmlns:p14="http://schemas.microsoft.com/office/powerpoint/2010/main" val="295205369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8A0435-93E3-13FC-1BC2-BE4054797F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8B0FEC-03B9-685C-6C85-176209BEDB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68D0AE-C065-E200-1DC7-BFBD086512F5}"/>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1652EF9F-76D7-2E8C-9CBA-5D9CA48FF461}"/>
              </a:ext>
            </a:extLst>
          </p:cNvPr>
          <p:cNvSpPr>
            <a:spLocks noGrp="1"/>
          </p:cNvSpPr>
          <p:nvPr>
            <p:ph type="sldNum" sz="quarter" idx="5"/>
          </p:nvPr>
        </p:nvSpPr>
        <p:spPr/>
        <p:txBody>
          <a:bodyPr/>
          <a:lstStyle/>
          <a:p>
            <a:fld id="{B93D5552-4B3D-4604-A9B7-98D5E91A3C31}" type="slidenum">
              <a:rPr lang="en-IN" smtClean="0"/>
              <a:t>38</a:t>
            </a:fld>
            <a:endParaRPr lang="en-IN"/>
          </a:p>
        </p:txBody>
      </p:sp>
    </p:spTree>
    <p:extLst>
      <p:ext uri="{BB962C8B-B14F-4D97-AF65-F5344CB8AC3E}">
        <p14:creationId xmlns:p14="http://schemas.microsoft.com/office/powerpoint/2010/main" val="259317857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4C05FF-5A2D-A421-AE37-D07AC000F1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4DC289-2DCC-9448-A406-1D83777783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8333FC-DEA1-EDF6-FF50-570A27C9C1F9}"/>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8D5F8181-70E3-C031-E4CC-BDA96C328093}"/>
              </a:ext>
            </a:extLst>
          </p:cNvPr>
          <p:cNvSpPr>
            <a:spLocks noGrp="1"/>
          </p:cNvSpPr>
          <p:nvPr>
            <p:ph type="sldNum" sz="quarter" idx="5"/>
          </p:nvPr>
        </p:nvSpPr>
        <p:spPr/>
        <p:txBody>
          <a:bodyPr/>
          <a:lstStyle/>
          <a:p>
            <a:fld id="{B93D5552-4B3D-4604-A9B7-98D5E91A3C31}" type="slidenum">
              <a:rPr lang="en-IN" smtClean="0"/>
              <a:t>39</a:t>
            </a:fld>
            <a:endParaRPr lang="en-IN"/>
          </a:p>
        </p:txBody>
      </p:sp>
    </p:spTree>
    <p:extLst>
      <p:ext uri="{BB962C8B-B14F-4D97-AF65-F5344CB8AC3E}">
        <p14:creationId xmlns:p14="http://schemas.microsoft.com/office/powerpoint/2010/main" val="14652182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93D5552-4B3D-4604-A9B7-98D5E91A3C31}" type="slidenum">
              <a:rPr lang="en-IN" smtClean="0"/>
              <a:t>4</a:t>
            </a:fld>
            <a:endParaRPr lang="en-IN"/>
          </a:p>
        </p:txBody>
      </p:sp>
    </p:spTree>
    <p:extLst>
      <p:ext uri="{BB962C8B-B14F-4D97-AF65-F5344CB8AC3E}">
        <p14:creationId xmlns:p14="http://schemas.microsoft.com/office/powerpoint/2010/main" val="112835173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15808-2E24-D853-3C50-A9CF412CCF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3D3659-0C24-54A3-A804-052B412063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0C54B7-5F83-1B1F-F9A4-14DC530421E9}"/>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248A59DA-3AA8-DE51-3AAE-093ED8B58530}"/>
              </a:ext>
            </a:extLst>
          </p:cNvPr>
          <p:cNvSpPr>
            <a:spLocks noGrp="1"/>
          </p:cNvSpPr>
          <p:nvPr>
            <p:ph type="sldNum" sz="quarter" idx="5"/>
          </p:nvPr>
        </p:nvSpPr>
        <p:spPr/>
        <p:txBody>
          <a:bodyPr/>
          <a:lstStyle/>
          <a:p>
            <a:fld id="{B93D5552-4B3D-4604-A9B7-98D5E91A3C31}" type="slidenum">
              <a:rPr lang="en-IN" smtClean="0"/>
              <a:t>40</a:t>
            </a:fld>
            <a:endParaRPr lang="en-IN"/>
          </a:p>
        </p:txBody>
      </p:sp>
    </p:spTree>
    <p:extLst>
      <p:ext uri="{BB962C8B-B14F-4D97-AF65-F5344CB8AC3E}">
        <p14:creationId xmlns:p14="http://schemas.microsoft.com/office/powerpoint/2010/main" val="320879231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BB9526-A589-E4D9-970E-8AFE61B8F2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69EC71-45C7-28CB-81C8-D8CF5708AE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7ABCC5-D6F7-2105-CA17-362195FAE895}"/>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B11A1153-B57E-600E-3433-1027DDCA3CA6}"/>
              </a:ext>
            </a:extLst>
          </p:cNvPr>
          <p:cNvSpPr>
            <a:spLocks noGrp="1"/>
          </p:cNvSpPr>
          <p:nvPr>
            <p:ph type="sldNum" sz="quarter" idx="5"/>
          </p:nvPr>
        </p:nvSpPr>
        <p:spPr/>
        <p:txBody>
          <a:bodyPr/>
          <a:lstStyle/>
          <a:p>
            <a:fld id="{B93D5552-4B3D-4604-A9B7-98D5E91A3C31}" type="slidenum">
              <a:rPr lang="en-IN" smtClean="0"/>
              <a:t>41</a:t>
            </a:fld>
            <a:endParaRPr lang="en-IN"/>
          </a:p>
        </p:txBody>
      </p:sp>
    </p:spTree>
    <p:extLst>
      <p:ext uri="{BB962C8B-B14F-4D97-AF65-F5344CB8AC3E}">
        <p14:creationId xmlns:p14="http://schemas.microsoft.com/office/powerpoint/2010/main" val="404399424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DDD43B-C0C2-FB33-6A14-7534961266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D2E6C2-AE5F-3BBF-1402-51C4E2A1CB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A22154-4686-E8BF-E507-D25FF4BFEF0F}"/>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786355AE-AB75-CFFF-1AD7-C60584BCE48D}"/>
              </a:ext>
            </a:extLst>
          </p:cNvPr>
          <p:cNvSpPr>
            <a:spLocks noGrp="1"/>
          </p:cNvSpPr>
          <p:nvPr>
            <p:ph type="sldNum" sz="quarter" idx="5"/>
          </p:nvPr>
        </p:nvSpPr>
        <p:spPr/>
        <p:txBody>
          <a:bodyPr/>
          <a:lstStyle/>
          <a:p>
            <a:fld id="{B93D5552-4B3D-4604-A9B7-98D5E91A3C31}" type="slidenum">
              <a:rPr lang="en-IN" smtClean="0"/>
              <a:t>42</a:t>
            </a:fld>
            <a:endParaRPr lang="en-IN"/>
          </a:p>
        </p:txBody>
      </p:sp>
    </p:spTree>
    <p:extLst>
      <p:ext uri="{BB962C8B-B14F-4D97-AF65-F5344CB8AC3E}">
        <p14:creationId xmlns:p14="http://schemas.microsoft.com/office/powerpoint/2010/main" val="20945412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93D5552-4B3D-4604-A9B7-98D5E91A3C31}" type="slidenum">
              <a:rPr lang="en-IN" smtClean="0"/>
              <a:t>43</a:t>
            </a:fld>
            <a:endParaRPr lang="en-IN"/>
          </a:p>
        </p:txBody>
      </p:sp>
    </p:spTree>
    <p:extLst>
      <p:ext uri="{BB962C8B-B14F-4D97-AF65-F5344CB8AC3E}">
        <p14:creationId xmlns:p14="http://schemas.microsoft.com/office/powerpoint/2010/main" val="171519694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4ED5D-7AD7-69B1-B246-BF1926EF60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9EAC5C-9CA2-2A30-C3AF-B265ED1E71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A53424-B925-878A-215E-DEB0C6C6E148}"/>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D5593325-084E-496E-F1BE-689DB6ADA084}"/>
              </a:ext>
            </a:extLst>
          </p:cNvPr>
          <p:cNvSpPr>
            <a:spLocks noGrp="1"/>
          </p:cNvSpPr>
          <p:nvPr>
            <p:ph type="sldNum" sz="quarter" idx="5"/>
          </p:nvPr>
        </p:nvSpPr>
        <p:spPr/>
        <p:txBody>
          <a:bodyPr/>
          <a:lstStyle/>
          <a:p>
            <a:fld id="{B93D5552-4B3D-4604-A9B7-98D5E91A3C31}" type="slidenum">
              <a:rPr lang="en-IN" smtClean="0"/>
              <a:t>44</a:t>
            </a:fld>
            <a:endParaRPr lang="en-IN"/>
          </a:p>
        </p:txBody>
      </p:sp>
    </p:spTree>
    <p:extLst>
      <p:ext uri="{BB962C8B-B14F-4D97-AF65-F5344CB8AC3E}">
        <p14:creationId xmlns:p14="http://schemas.microsoft.com/office/powerpoint/2010/main" val="77821043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93D5552-4B3D-4604-A9B7-98D5E91A3C31}" type="slidenum">
              <a:rPr lang="en-IN" smtClean="0"/>
              <a:t>45</a:t>
            </a:fld>
            <a:endParaRPr lang="en-IN"/>
          </a:p>
        </p:txBody>
      </p:sp>
    </p:spTree>
    <p:extLst>
      <p:ext uri="{BB962C8B-B14F-4D97-AF65-F5344CB8AC3E}">
        <p14:creationId xmlns:p14="http://schemas.microsoft.com/office/powerpoint/2010/main" val="294517995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93D5552-4B3D-4604-A9B7-98D5E91A3C31}" type="slidenum">
              <a:rPr lang="en-IN" smtClean="0"/>
              <a:t>46</a:t>
            </a:fld>
            <a:endParaRPr lang="en-IN"/>
          </a:p>
        </p:txBody>
      </p:sp>
    </p:spTree>
    <p:extLst>
      <p:ext uri="{BB962C8B-B14F-4D97-AF65-F5344CB8AC3E}">
        <p14:creationId xmlns:p14="http://schemas.microsoft.com/office/powerpoint/2010/main" val="18680512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93D5552-4B3D-4604-A9B7-98D5E91A3C31}" type="slidenum">
              <a:rPr lang="en-IN" smtClean="0"/>
              <a:t>5</a:t>
            </a:fld>
            <a:endParaRPr lang="en-IN"/>
          </a:p>
        </p:txBody>
      </p:sp>
    </p:spTree>
    <p:extLst>
      <p:ext uri="{BB962C8B-B14F-4D97-AF65-F5344CB8AC3E}">
        <p14:creationId xmlns:p14="http://schemas.microsoft.com/office/powerpoint/2010/main" val="3130122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93D5552-4B3D-4604-A9B7-98D5E91A3C31}" type="slidenum">
              <a:rPr lang="en-IN" smtClean="0"/>
              <a:t>6</a:t>
            </a:fld>
            <a:endParaRPr lang="en-IN"/>
          </a:p>
        </p:txBody>
      </p:sp>
    </p:spTree>
    <p:extLst>
      <p:ext uri="{BB962C8B-B14F-4D97-AF65-F5344CB8AC3E}">
        <p14:creationId xmlns:p14="http://schemas.microsoft.com/office/powerpoint/2010/main" val="17257792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93D5552-4B3D-4604-A9B7-98D5E91A3C31}" type="slidenum">
              <a:rPr lang="en-IN" smtClean="0"/>
              <a:t>7</a:t>
            </a:fld>
            <a:endParaRPr lang="en-IN"/>
          </a:p>
        </p:txBody>
      </p:sp>
    </p:spTree>
    <p:extLst>
      <p:ext uri="{BB962C8B-B14F-4D97-AF65-F5344CB8AC3E}">
        <p14:creationId xmlns:p14="http://schemas.microsoft.com/office/powerpoint/2010/main" val="18001317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93D5552-4B3D-4604-A9B7-98D5E91A3C31}" type="slidenum">
              <a:rPr lang="en-IN" smtClean="0"/>
              <a:t>8</a:t>
            </a:fld>
            <a:endParaRPr lang="en-IN"/>
          </a:p>
        </p:txBody>
      </p:sp>
    </p:spTree>
    <p:extLst>
      <p:ext uri="{BB962C8B-B14F-4D97-AF65-F5344CB8AC3E}">
        <p14:creationId xmlns:p14="http://schemas.microsoft.com/office/powerpoint/2010/main" val="15391013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93D5552-4B3D-4604-A9B7-98D5E91A3C31}" type="slidenum">
              <a:rPr lang="en-IN" smtClean="0"/>
              <a:t>9</a:t>
            </a:fld>
            <a:endParaRPr lang="en-IN"/>
          </a:p>
        </p:txBody>
      </p:sp>
    </p:spTree>
    <p:extLst>
      <p:ext uri="{BB962C8B-B14F-4D97-AF65-F5344CB8AC3E}">
        <p14:creationId xmlns:p14="http://schemas.microsoft.com/office/powerpoint/2010/main" val="24936958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6A8F461-0B07-49FC-8A82-6ADB11172C3A}" type="datetime1">
              <a:rPr lang="en-US" smtClean="0"/>
              <a:t>4/13/2025</a:t>
            </a:fld>
            <a:endParaRPr lang="en-US" dirty="0"/>
          </a:p>
        </p:txBody>
      </p:sp>
      <p:sp>
        <p:nvSpPr>
          <p:cNvPr id="5" name="Footer Placeholder 4"/>
          <p:cNvSpPr>
            <a:spLocks noGrp="1"/>
          </p:cNvSpPr>
          <p:nvPr>
            <p:ph type="ftr" sz="quarter" idx="11"/>
          </p:nvPr>
        </p:nvSpPr>
        <p:spPr>
          <a:xfrm>
            <a:off x="5332412" y="5883275"/>
            <a:ext cx="4324044" cy="365125"/>
          </a:xfrm>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215153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8CAB026-9051-4D02-AB3C-A05E26E3530D}" type="datetime1">
              <a:rPr lang="en-US" smtClean="0"/>
              <a:t>4/13/2025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27274603"/>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21F337-9C21-4ECD-A74D-EABCF59BB14A}" type="datetime1">
              <a:rPr lang="en-US" smtClean="0"/>
              <a:t>4/13/2025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844581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9DE8394-1FA2-475E-9407-7BEAD39336AF}" type="datetime1">
              <a:rPr lang="en-US" smtClean="0"/>
              <a:t>4/13/2025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699577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8CAB026-9051-4D02-AB3C-A05E26E3530D}" type="datetime1">
              <a:rPr lang="en-US" smtClean="0"/>
              <a:t>4/13/2025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172012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8CAB026-9051-4D02-AB3C-A05E26E3530D}" type="datetime1">
              <a:rPr lang="en-US" smtClean="0"/>
              <a:t>4/13/2025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17785870"/>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8CAB026-9051-4D02-AB3C-A05E26E3530D}" type="datetime1">
              <a:rPr lang="en-US" smtClean="0"/>
              <a:t>4/13/2025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48767770"/>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476E518-0044-4FE5-B592-CDB3895A2708}" type="datetime1">
              <a:rPr lang="en-US" smtClean="0"/>
              <a:t>4/13/2025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030862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D87E95-5CD5-4483-8D1D-136326911B2B}" type="datetime1">
              <a:rPr lang="en-US" smtClean="0"/>
              <a:t>4/13/2025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604559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C740FB-FCCA-4FBD-BDF0-7E79A7452811}" type="datetime1">
              <a:rPr lang="en-US" smtClean="0"/>
              <a:t>4/13/2025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951856" y="5867131"/>
            <a:ext cx="5511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917858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7AD25BA-1436-42D8-BAB4-3F9258622176}" type="datetime1">
              <a:rPr lang="en-US" smtClean="0"/>
              <a:t>4/13/2025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920982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C5120F8-0C5D-4326-8B03-0BA36B68DE2C}" type="datetime1">
              <a:rPr lang="en-US" smtClean="0"/>
              <a:t>4/13/2025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94582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092605F-0607-4FEE-9E40-84CD5261DC9B}" type="datetime1">
              <a:rPr lang="en-US" smtClean="0"/>
              <a:t>4/13/2025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00567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D337833-0249-4218-97BA-E69387D9B194}" type="datetime1">
              <a:rPr lang="en-US" smtClean="0"/>
              <a:t>4/13/2025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27105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9CAAF9-3771-445D-A737-BF3F3986CD95}" type="datetime1">
              <a:rPr lang="en-US" smtClean="0"/>
              <a:t>4/13/2025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34848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5A94247-3F5A-47AD-A5AE-72A9EE7C1EF3}" type="datetime1">
              <a:rPr lang="en-US" smtClean="0"/>
              <a:t>4/13/2025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382741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5474902-BC2A-4E35-9591-2F7A55C82DCA}" type="datetime1">
              <a:rPr lang="en-US" smtClean="0"/>
              <a:t>4/13/2025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12744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8CAB026-9051-4D02-AB3C-A05E26E3530D}" type="datetime1">
              <a:rPr lang="en-US" smtClean="0"/>
              <a:t>4/13/2025</a:t>
            </a:fld>
            <a:endParaRPr lang="en-US" dirty="0"/>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48074920"/>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 id="2147483682" r:id="rId17"/>
  </p:sldLayoutIdLst>
  <p:hf hdr="0" ftr="0" dt="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ICAI%20COE%20Announcement%20on%20Fees.pdf"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FAQs%20released%20by%20ICAI%20related%20to%20professional%20ethics%20of%20members%20pertaining%20to%20Bank%20Assignments.docx"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B6B2B-3C78-4D48-9140-F38971D8726D}"/>
              </a:ext>
            </a:extLst>
          </p:cNvPr>
          <p:cNvSpPr>
            <a:spLocks noGrp="1"/>
          </p:cNvSpPr>
          <p:nvPr>
            <p:ph type="ctrTitle"/>
          </p:nvPr>
        </p:nvSpPr>
        <p:spPr>
          <a:xfrm>
            <a:off x="2648584" y="153260"/>
            <a:ext cx="8915399" cy="1016176"/>
          </a:xfrm>
        </p:spPr>
        <p:txBody>
          <a:bodyPr>
            <a:noAutofit/>
          </a:bodyPr>
          <a:lstStyle/>
          <a:p>
            <a:pPr algn="ctr"/>
            <a:r>
              <a:rPr lang="en-US" sz="3000" b="1"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Peer Review Board of ICAI</a:t>
            </a:r>
            <a:br>
              <a:rPr lang="en-US" sz="3000" b="1"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br>
            <a:r>
              <a:rPr lang="en-US" sz="3000" b="1"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Eastern India Regional Council of ICAI</a:t>
            </a:r>
            <a:endParaRPr lang="en-IN" sz="3000" b="1"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3" name="Subtitle 2">
            <a:extLst>
              <a:ext uri="{FF2B5EF4-FFF2-40B4-BE49-F238E27FC236}">
                <a16:creationId xmlns:a16="http://schemas.microsoft.com/office/drawing/2014/main" id="{6C85BFA5-48E3-4A95-A6C0-F2D8DBD7A3A0}"/>
              </a:ext>
            </a:extLst>
          </p:cNvPr>
          <p:cNvSpPr>
            <a:spLocks noGrp="1"/>
          </p:cNvSpPr>
          <p:nvPr>
            <p:ph type="subTitle" idx="1"/>
          </p:nvPr>
        </p:nvSpPr>
        <p:spPr>
          <a:xfrm>
            <a:off x="2587624" y="4856480"/>
            <a:ext cx="8915399" cy="740645"/>
          </a:xfrm>
        </p:spPr>
        <p:txBody>
          <a:bodyPr>
            <a:noAutofit/>
          </a:bodyPr>
          <a:lstStyle/>
          <a:p>
            <a:pPr algn="ctr">
              <a:spcBef>
                <a:spcPct val="0"/>
              </a:spcBef>
            </a:pPr>
            <a:r>
              <a:rPr lang="en-US" sz="2000" b="1" dirty="0">
                <a:ln w="3175" cmpd="sng">
                  <a:noFill/>
                </a:ln>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CA Niranjan Joshi</a:t>
            </a:r>
          </a:p>
          <a:p>
            <a:pPr algn="ctr">
              <a:spcBef>
                <a:spcPct val="0"/>
              </a:spcBef>
            </a:pPr>
            <a:r>
              <a:rPr lang="en-US" sz="2000" b="1">
                <a:ln w="3175" cmpd="sng">
                  <a:noFill/>
                </a:ln>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25.04.2025</a:t>
            </a:r>
            <a:endParaRPr lang="en-US" sz="2000" b="1" dirty="0">
              <a:ln w="3175" cmpd="sng">
                <a:noFill/>
              </a:ln>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6" name="Slide Number Placeholder 5">
            <a:extLst>
              <a:ext uri="{FF2B5EF4-FFF2-40B4-BE49-F238E27FC236}">
                <a16:creationId xmlns:a16="http://schemas.microsoft.com/office/drawing/2014/main" id="{4C9052BD-D997-4DA4-94D6-B5592140E7ED}"/>
              </a:ext>
            </a:extLst>
          </p:cNvPr>
          <p:cNvSpPr>
            <a:spLocks noGrp="1"/>
          </p:cNvSpPr>
          <p:nvPr>
            <p:ph type="sldNum" sz="quarter" idx="12"/>
          </p:nvPr>
        </p:nvSpPr>
        <p:spPr>
          <a:xfrm>
            <a:off x="-11283" y="6484925"/>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1</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4" name="Title 1">
            <a:extLst>
              <a:ext uri="{FF2B5EF4-FFF2-40B4-BE49-F238E27FC236}">
                <a16:creationId xmlns:a16="http://schemas.microsoft.com/office/drawing/2014/main" id="{4624FBC0-CF5B-406F-ACB7-9A2E52F5552F}"/>
              </a:ext>
            </a:extLst>
          </p:cNvPr>
          <p:cNvSpPr txBox="1">
            <a:spLocks/>
          </p:cNvSpPr>
          <p:nvPr/>
        </p:nvSpPr>
        <p:spPr>
          <a:xfrm>
            <a:off x="2587624" y="3332480"/>
            <a:ext cx="8915399" cy="961314"/>
          </a:xfrm>
          <a:prstGeom prst="rect">
            <a:avLst/>
          </a:prstGeom>
        </p:spPr>
        <p:txBody>
          <a:bodyPr vert="horz" lIns="91440" tIns="45720" rIns="91440" bIns="45720" rtlCol="0" anchor="b">
            <a:noAutofit/>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000" b="1" dirty="0">
                <a:ln w="3175" cmpd="sng">
                  <a:noFill/>
                </a:ln>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2</a:t>
            </a:r>
            <a:r>
              <a:rPr lang="en-US" sz="2000" b="1" baseline="30000" dirty="0">
                <a:ln w="3175" cmpd="sng">
                  <a:noFill/>
                </a:ln>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nd</a:t>
            </a:r>
            <a:r>
              <a:rPr lang="en-US" sz="2000" b="1" dirty="0">
                <a:ln w="3175" cmpd="sng">
                  <a:noFill/>
                </a:ln>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 Technical Session:</a:t>
            </a:r>
            <a:r>
              <a:rPr lang="en-US" sz="3200" b="1" dirty="0">
                <a:ln w="3175" cmpd="sng">
                  <a:noFill/>
                </a:ln>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 </a:t>
            </a:r>
          </a:p>
          <a:p>
            <a:pPr algn="ctr"/>
            <a:r>
              <a:rPr lang="en-US" sz="3000" b="1" dirty="0">
                <a:ln w="3175" cmpd="sng">
                  <a:noFill/>
                </a:ln>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Compliance with Ethical Standards</a:t>
            </a:r>
          </a:p>
        </p:txBody>
      </p:sp>
      <p:sp>
        <p:nvSpPr>
          <p:cNvPr id="5" name="Rectangle 4">
            <a:extLst>
              <a:ext uri="{FF2B5EF4-FFF2-40B4-BE49-F238E27FC236}">
                <a16:creationId xmlns:a16="http://schemas.microsoft.com/office/drawing/2014/main" id="{F705CC25-EF4E-440F-BB87-06E3FCB8D276}"/>
              </a:ext>
            </a:extLst>
          </p:cNvPr>
          <p:cNvSpPr>
            <a:spLocks noChangeArrowheads="1"/>
          </p:cNvSpPr>
          <p:nvPr/>
        </p:nvSpPr>
        <p:spPr bwMode="auto">
          <a:xfrm>
            <a:off x="4196080" y="5719045"/>
            <a:ext cx="7741945" cy="1016176"/>
          </a:xfrm>
          <a:prstGeom prst="rect">
            <a:avLst/>
          </a:prstGeom>
          <a:noFill/>
          <a:ln w="12700">
            <a:noFill/>
            <a:miter lim="800000"/>
            <a:headEnd/>
            <a:tailEnd/>
          </a:ln>
        </p:spPr>
        <p:txBody>
          <a:bodyPr wrap="square" lIns="90488" tIns="44450" rIns="90488" bIns="44450">
            <a:spAutoFit/>
          </a:bodyPr>
          <a:lstStyle/>
          <a:p>
            <a:pPr algn="just">
              <a:lnSpc>
                <a:spcPct val="70000"/>
              </a:lnSpc>
              <a:spcBef>
                <a:spcPct val="27000"/>
              </a:spcBef>
            </a:pPr>
            <a:r>
              <a:rPr lang="en-US" sz="1400" b="1" dirty="0">
                <a:cs typeface="Arial" charset="0"/>
              </a:rPr>
              <a:t>Restriction on Disclosure and Use of Data</a:t>
            </a:r>
          </a:p>
          <a:p>
            <a:pPr algn="just">
              <a:lnSpc>
                <a:spcPct val="90000"/>
              </a:lnSpc>
              <a:spcBef>
                <a:spcPct val="0"/>
              </a:spcBef>
            </a:pPr>
            <a:r>
              <a:rPr lang="en-US" sz="1400" b="1" dirty="0">
                <a:cs typeface="Times New Roman" pitchFamily="18" charset="0"/>
              </a:rPr>
              <a:t>The data in this document contains trade secrets and confidential or proprietary information of my firm, the disclosure of which would provide a competitive advantage to others. As a result, this document shall not be disclosed, used or duplicated, in whole or in part, for any purpose. The data subject to this restriction are contained in the entire document. </a:t>
            </a:r>
            <a:endParaRPr lang="en-US" sz="1400" dirty="0"/>
          </a:p>
        </p:txBody>
      </p:sp>
      <p:pic>
        <p:nvPicPr>
          <p:cNvPr id="7" name="Picture 6">
            <a:extLst>
              <a:ext uri="{FF2B5EF4-FFF2-40B4-BE49-F238E27FC236}">
                <a16:creationId xmlns:a16="http://schemas.microsoft.com/office/drawing/2014/main" id="{B6D6EBA7-02C0-4AC6-9E42-7B3F147D3400}"/>
              </a:ext>
            </a:extLst>
          </p:cNvPr>
          <p:cNvPicPr>
            <a:picLocks noChangeAspect="1"/>
          </p:cNvPicPr>
          <p:nvPr/>
        </p:nvPicPr>
        <p:blipFill>
          <a:blip r:embed="rId3"/>
          <a:stretch>
            <a:fillRect/>
          </a:stretch>
        </p:blipFill>
        <p:spPr>
          <a:xfrm>
            <a:off x="-47181" y="0"/>
            <a:ext cx="1328065" cy="1231931"/>
          </a:xfrm>
          <a:prstGeom prst="rect">
            <a:avLst/>
          </a:prstGeom>
        </p:spPr>
      </p:pic>
      <p:sp>
        <p:nvSpPr>
          <p:cNvPr id="8" name="Title 1">
            <a:extLst>
              <a:ext uri="{FF2B5EF4-FFF2-40B4-BE49-F238E27FC236}">
                <a16:creationId xmlns:a16="http://schemas.microsoft.com/office/drawing/2014/main" id="{B59FC846-3018-877F-7AF6-0E98BF312B3F}"/>
              </a:ext>
            </a:extLst>
          </p:cNvPr>
          <p:cNvSpPr txBox="1">
            <a:spLocks/>
          </p:cNvSpPr>
          <p:nvPr/>
        </p:nvSpPr>
        <p:spPr>
          <a:xfrm>
            <a:off x="2597784" y="1972335"/>
            <a:ext cx="8915399" cy="557506"/>
          </a:xfrm>
          <a:prstGeom prst="rect">
            <a:avLst/>
          </a:prstGeom>
        </p:spPr>
        <p:txBody>
          <a:bodyPr vert="horz" lIns="91440" tIns="45720" rIns="91440" bIns="45720" rtlCol="0" anchor="b">
            <a:noAutofit/>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900" b="1" dirty="0">
                <a:ln w="3175" cmpd="sng">
                  <a:noFill/>
                </a:ln>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One Day Training Program for Peer Reviewers</a:t>
            </a:r>
          </a:p>
        </p:txBody>
      </p:sp>
      <p:pic>
        <p:nvPicPr>
          <p:cNvPr id="9" name="Picture 8">
            <a:extLst>
              <a:ext uri="{FF2B5EF4-FFF2-40B4-BE49-F238E27FC236}">
                <a16:creationId xmlns:a16="http://schemas.microsoft.com/office/drawing/2014/main" id="{9E10B1B9-92E1-AE5D-BC48-6AFC01160A4B}"/>
              </a:ext>
            </a:extLst>
          </p:cNvPr>
          <p:cNvPicPr>
            <a:picLocks noChangeAspect="1"/>
          </p:cNvPicPr>
          <p:nvPr/>
        </p:nvPicPr>
        <p:blipFill>
          <a:blip r:embed="rId4"/>
          <a:stretch>
            <a:fillRect/>
          </a:stretch>
        </p:blipFill>
        <p:spPr>
          <a:xfrm>
            <a:off x="-36017" y="1282731"/>
            <a:ext cx="1328065" cy="1231932"/>
          </a:xfrm>
          <a:prstGeom prst="rect">
            <a:avLst/>
          </a:prstGeom>
        </p:spPr>
      </p:pic>
    </p:spTree>
    <p:extLst>
      <p:ext uri="{BB962C8B-B14F-4D97-AF65-F5344CB8AC3E}">
        <p14:creationId xmlns:p14="http://schemas.microsoft.com/office/powerpoint/2010/main" val="19201929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ooter Placeholder 3">
            <a:extLst>
              <a:ext uri="{FF2B5EF4-FFF2-40B4-BE49-F238E27FC236}">
                <a16:creationId xmlns:a16="http://schemas.microsoft.com/office/drawing/2014/main" id="{AAE0CA3A-FEF5-4891-9E66-EDE088B60842}"/>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sp>
        <p:nvSpPr>
          <p:cNvPr id="9" name="Title 1">
            <a:extLst>
              <a:ext uri="{FF2B5EF4-FFF2-40B4-BE49-F238E27FC236}">
                <a16:creationId xmlns:a16="http://schemas.microsoft.com/office/drawing/2014/main" id="{CEE1247C-9C51-4A42-93C0-B4B36BB60E5C}"/>
              </a:ext>
            </a:extLst>
          </p:cNvPr>
          <p:cNvSpPr>
            <a:spLocks noGrp="1"/>
          </p:cNvSpPr>
          <p:nvPr>
            <p:ph type="title"/>
          </p:nvPr>
        </p:nvSpPr>
        <p:spPr>
          <a:xfrm rot="16200000">
            <a:off x="-401638" y="2788555"/>
            <a:ext cx="6858000" cy="1280890"/>
          </a:xfrm>
        </p:spPr>
        <p:txBody>
          <a:bodyPr>
            <a:normAutofit/>
          </a:bodyPr>
          <a:lstStyle/>
          <a:p>
            <a:pPr algn="ctr"/>
            <a:r>
              <a:rPr lang="en-IN" sz="6000"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Code of Ethics</a:t>
            </a:r>
          </a:p>
        </p:txBody>
      </p:sp>
      <p:sp>
        <p:nvSpPr>
          <p:cNvPr id="3" name="Slide Number Placeholder 3">
            <a:extLst>
              <a:ext uri="{FF2B5EF4-FFF2-40B4-BE49-F238E27FC236}">
                <a16:creationId xmlns:a16="http://schemas.microsoft.com/office/drawing/2014/main" id="{4EDF9E7D-8A2A-1C17-2680-996237435747}"/>
              </a:ext>
            </a:extLst>
          </p:cNvPr>
          <p:cNvSpPr>
            <a:spLocks noGrp="1"/>
          </p:cNvSpPr>
          <p:nvPr>
            <p:ph type="sldNum" sz="quarter" idx="12"/>
          </p:nvPr>
        </p:nvSpPr>
        <p:spPr/>
        <p:txBody>
          <a:bodyPr/>
          <a:lstStyle/>
          <a:p>
            <a:fld id="{D57F1E4F-1CFF-5643-939E-217C01CDF565}" type="slidenum">
              <a:rPr lang="en-US" smtClean="0"/>
              <a:pPr/>
              <a:t>10</a:t>
            </a:fld>
            <a:endParaRPr lang="en-US" dirty="0"/>
          </a:p>
        </p:txBody>
      </p:sp>
      <p:sp>
        <p:nvSpPr>
          <p:cNvPr id="10" name="Title 1">
            <a:extLst>
              <a:ext uri="{FF2B5EF4-FFF2-40B4-BE49-F238E27FC236}">
                <a16:creationId xmlns:a16="http://schemas.microsoft.com/office/drawing/2014/main" id="{F71D5553-8583-45E4-B1CD-F7FE4B8BDB68}"/>
              </a:ext>
            </a:extLst>
          </p:cNvPr>
          <p:cNvSpPr txBox="1">
            <a:spLocks/>
          </p:cNvSpPr>
          <p:nvPr/>
        </p:nvSpPr>
        <p:spPr>
          <a:xfrm rot="5400000">
            <a:off x="7590743" y="2788554"/>
            <a:ext cx="6858000"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IN" sz="6000"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Read and Follow</a:t>
            </a:r>
          </a:p>
        </p:txBody>
      </p:sp>
      <p:pic>
        <p:nvPicPr>
          <p:cNvPr id="2" name="Picture 1">
            <a:extLst>
              <a:ext uri="{FF2B5EF4-FFF2-40B4-BE49-F238E27FC236}">
                <a16:creationId xmlns:a16="http://schemas.microsoft.com/office/drawing/2014/main" id="{070D90FA-7F7F-413C-A911-74CEADBC212A}"/>
              </a:ext>
            </a:extLst>
          </p:cNvPr>
          <p:cNvPicPr>
            <a:picLocks noChangeAspect="1"/>
          </p:cNvPicPr>
          <p:nvPr/>
        </p:nvPicPr>
        <p:blipFill>
          <a:blip r:embed="rId3"/>
          <a:stretch>
            <a:fillRect/>
          </a:stretch>
        </p:blipFill>
        <p:spPr>
          <a:xfrm>
            <a:off x="4232727" y="-1"/>
            <a:ext cx="4537961" cy="6892125"/>
          </a:xfrm>
          <a:prstGeom prst="rect">
            <a:avLst/>
          </a:prstGeom>
        </p:spPr>
      </p:pic>
      <p:sp>
        <p:nvSpPr>
          <p:cNvPr id="4" name="Slide Number Placeholder 3">
            <a:extLst>
              <a:ext uri="{FF2B5EF4-FFF2-40B4-BE49-F238E27FC236}">
                <a16:creationId xmlns:a16="http://schemas.microsoft.com/office/drawing/2014/main" id="{9459D679-0511-00D0-6FCF-48DB8E22CB26}"/>
              </a:ext>
            </a:extLst>
          </p:cNvPr>
          <p:cNvSpPr txBox="1">
            <a:spLocks/>
          </p:cNvSpPr>
          <p:nvPr/>
        </p:nvSpPr>
        <p:spPr>
          <a:xfrm>
            <a:off x="-12768" y="6492240"/>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10</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0871583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4CA27-5BEE-44A8-8B45-7A979CEFB6EF}"/>
              </a:ext>
            </a:extLst>
          </p:cNvPr>
          <p:cNvSpPr>
            <a:spLocks noGrp="1"/>
          </p:cNvSpPr>
          <p:nvPr>
            <p:ph type="title"/>
          </p:nvPr>
        </p:nvSpPr>
        <p:spPr>
          <a:xfrm>
            <a:off x="2592925" y="323248"/>
            <a:ext cx="8911687" cy="699723"/>
          </a:xfrm>
        </p:spPr>
        <p:txBody>
          <a:bodyPr>
            <a:normAutofit/>
          </a:bodyPr>
          <a:lstStyle/>
          <a:p>
            <a:r>
              <a:rPr lang="en-US" sz="3600" b="1" dirty="0">
                <a:solidFill>
                  <a:srgbClr val="C00000"/>
                </a:solidFill>
                <a:latin typeface="Tahoma" panose="020B0604030504040204" pitchFamily="34" charset="0"/>
                <a:ea typeface="Tahoma" panose="020B0604030504040204" pitchFamily="34" charset="0"/>
                <a:cs typeface="Tahoma" panose="020B0604030504040204" pitchFamily="34" charset="0"/>
              </a:rPr>
              <a:t>Fundamental Principles</a:t>
            </a:r>
            <a:endParaRPr lang="en-IN" sz="36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a:extLst>
              <a:ext uri="{FF2B5EF4-FFF2-40B4-BE49-F238E27FC236}">
                <a16:creationId xmlns:a16="http://schemas.microsoft.com/office/drawing/2014/main" id="{4E775278-00D4-4651-BE51-CF771F0A27C6}"/>
              </a:ext>
            </a:extLst>
          </p:cNvPr>
          <p:cNvSpPr>
            <a:spLocks noGrp="1"/>
          </p:cNvSpPr>
          <p:nvPr>
            <p:ph idx="1"/>
          </p:nvPr>
        </p:nvSpPr>
        <p:spPr>
          <a:xfrm>
            <a:off x="3271519" y="1022971"/>
            <a:ext cx="8236805" cy="4656470"/>
          </a:xfrm>
        </p:spPr>
        <p:txBody>
          <a:bodyPr>
            <a:noAutofit/>
          </a:bodyPr>
          <a:lstStyle/>
          <a:p>
            <a:pPr marL="0" indent="0" algn="just">
              <a:spcBef>
                <a:spcPts val="1200"/>
              </a:spcBef>
              <a:spcAft>
                <a:spcPts val="1200"/>
              </a:spcAft>
              <a:buNone/>
            </a:pPr>
            <a:r>
              <a:rPr lang="en-US" sz="2800" dirty="0">
                <a:solidFill>
                  <a:schemeClr val="tx2"/>
                </a:solidFill>
                <a:latin typeface="Tahoma" panose="020B0604030504040204" pitchFamily="34" charset="0"/>
                <a:ea typeface="Tahoma" panose="020B0604030504040204" pitchFamily="34" charset="0"/>
                <a:cs typeface="Tahoma" panose="020B0604030504040204" pitchFamily="34" charset="0"/>
              </a:rPr>
              <a:t>Integrity</a:t>
            </a:r>
            <a:endParaRPr lang="en-IN" sz="2800"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0" indent="0" algn="just">
              <a:spcBef>
                <a:spcPts val="1200"/>
              </a:spcBef>
              <a:spcAft>
                <a:spcPts val="1200"/>
              </a:spcAft>
              <a:buNone/>
            </a:pPr>
            <a:r>
              <a:rPr lang="en-US" sz="2800" dirty="0">
                <a:solidFill>
                  <a:schemeClr val="tx2"/>
                </a:solidFill>
                <a:latin typeface="Tahoma" panose="020B0604030504040204" pitchFamily="34" charset="0"/>
                <a:ea typeface="Tahoma" panose="020B0604030504040204" pitchFamily="34" charset="0"/>
                <a:cs typeface="Tahoma" panose="020B0604030504040204" pitchFamily="34" charset="0"/>
              </a:rPr>
              <a:t>Objectivity</a:t>
            </a:r>
          </a:p>
          <a:p>
            <a:pPr marL="0" indent="0" algn="just">
              <a:spcBef>
                <a:spcPts val="1200"/>
              </a:spcBef>
              <a:spcAft>
                <a:spcPts val="1200"/>
              </a:spcAft>
              <a:buNone/>
            </a:pPr>
            <a:r>
              <a:rPr lang="en-US" sz="2800" dirty="0">
                <a:solidFill>
                  <a:schemeClr val="tx2"/>
                </a:solidFill>
                <a:latin typeface="Tahoma" panose="020B0604030504040204" pitchFamily="34" charset="0"/>
                <a:ea typeface="Tahoma" panose="020B0604030504040204" pitchFamily="34" charset="0"/>
                <a:cs typeface="Tahoma" panose="020B0604030504040204" pitchFamily="34" charset="0"/>
              </a:rPr>
              <a:t>Professional Competence and due care</a:t>
            </a:r>
          </a:p>
          <a:p>
            <a:pPr marL="0" indent="0" algn="just">
              <a:spcBef>
                <a:spcPts val="1200"/>
              </a:spcBef>
              <a:spcAft>
                <a:spcPts val="1200"/>
              </a:spcAft>
              <a:buNone/>
            </a:pPr>
            <a:r>
              <a:rPr lang="en-US" sz="2800" dirty="0">
                <a:solidFill>
                  <a:schemeClr val="tx2"/>
                </a:solidFill>
                <a:latin typeface="Tahoma" panose="020B0604030504040204" pitchFamily="34" charset="0"/>
                <a:ea typeface="Tahoma" panose="020B0604030504040204" pitchFamily="34" charset="0"/>
                <a:cs typeface="Tahoma" panose="020B0604030504040204" pitchFamily="34" charset="0"/>
              </a:rPr>
              <a:t>Confidentiality </a:t>
            </a:r>
          </a:p>
          <a:p>
            <a:pPr marL="0" indent="0" algn="just">
              <a:spcBef>
                <a:spcPts val="1200"/>
              </a:spcBef>
              <a:spcAft>
                <a:spcPts val="1200"/>
              </a:spcAft>
              <a:buNone/>
            </a:pPr>
            <a:r>
              <a:rPr lang="en-US" sz="2800" dirty="0">
                <a:solidFill>
                  <a:schemeClr val="tx2"/>
                </a:solidFill>
                <a:latin typeface="Tahoma" panose="020B0604030504040204" pitchFamily="34" charset="0"/>
                <a:ea typeface="Tahoma" panose="020B0604030504040204" pitchFamily="34" charset="0"/>
                <a:cs typeface="Tahoma" panose="020B0604030504040204" pitchFamily="34" charset="0"/>
              </a:rPr>
              <a:t>Professional </a:t>
            </a:r>
            <a:r>
              <a:rPr lang="en-US" sz="2800" dirty="0" err="1">
                <a:solidFill>
                  <a:schemeClr val="tx2"/>
                </a:solidFill>
                <a:latin typeface="Tahoma" panose="020B0604030504040204" pitchFamily="34" charset="0"/>
                <a:ea typeface="Tahoma" panose="020B0604030504040204" pitchFamily="34" charset="0"/>
                <a:cs typeface="Tahoma" panose="020B0604030504040204" pitchFamily="34" charset="0"/>
              </a:rPr>
              <a:t>Behaviour</a:t>
            </a:r>
            <a:r>
              <a:rPr lang="en-US" sz="2800" dirty="0">
                <a:solidFill>
                  <a:schemeClr val="tx2"/>
                </a:solidFill>
                <a:latin typeface="Tahoma" panose="020B0604030504040204" pitchFamily="34" charset="0"/>
                <a:ea typeface="Tahoma" panose="020B0604030504040204" pitchFamily="34" charset="0"/>
                <a:cs typeface="Tahoma" panose="020B0604030504040204" pitchFamily="34" charset="0"/>
              </a:rPr>
              <a:t> </a:t>
            </a:r>
          </a:p>
        </p:txBody>
      </p:sp>
      <p:sp>
        <p:nvSpPr>
          <p:cNvPr id="4" name="Slide Number Placeholder 3">
            <a:extLst>
              <a:ext uri="{FF2B5EF4-FFF2-40B4-BE49-F238E27FC236}">
                <a16:creationId xmlns:a16="http://schemas.microsoft.com/office/drawing/2014/main" id="{EC63E73E-3243-4564-8B62-A509064D169D}"/>
              </a:ext>
            </a:extLst>
          </p:cNvPr>
          <p:cNvSpPr>
            <a:spLocks noGrp="1"/>
          </p:cNvSpPr>
          <p:nvPr>
            <p:ph type="sldNum" sz="quarter" idx="12"/>
          </p:nvPr>
        </p:nvSpPr>
        <p:spPr>
          <a:xfrm>
            <a:off x="22445" y="6484269"/>
            <a:ext cx="551167" cy="365125"/>
          </a:xfrm>
        </p:spPr>
        <p:txBody>
          <a:body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11</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E32AAE7B-EFEF-4A59-A15F-EA4C78D600D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t>CA Niranjan Joshi</a:t>
            </a:r>
          </a:p>
        </p:txBody>
      </p:sp>
      <p:sp>
        <p:nvSpPr>
          <p:cNvPr id="6" name="Content Placeholder 2">
            <a:extLst>
              <a:ext uri="{FF2B5EF4-FFF2-40B4-BE49-F238E27FC236}">
                <a16:creationId xmlns:a16="http://schemas.microsoft.com/office/drawing/2014/main" id="{A372C151-C6E6-1202-E69A-B44B2C3010F1}"/>
              </a:ext>
            </a:extLst>
          </p:cNvPr>
          <p:cNvSpPr txBox="1">
            <a:spLocks/>
          </p:cNvSpPr>
          <p:nvPr/>
        </p:nvSpPr>
        <p:spPr>
          <a:xfrm>
            <a:off x="2143761" y="1022971"/>
            <a:ext cx="8724484" cy="4656470"/>
          </a:xfrm>
          <a:prstGeom prst="rect">
            <a:avLst/>
          </a:prstGeom>
        </p:spPr>
        <p:txBody>
          <a:bodyPr vert="horz" lIns="91440" tIns="45720" rIns="91440" bIns="45720" rtlCol="0" anchor="ctr">
            <a:no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marL="0" indent="0" algn="just">
              <a:spcBef>
                <a:spcPts val="1200"/>
              </a:spcBef>
              <a:spcAft>
                <a:spcPts val="1200"/>
              </a:spcAft>
              <a:buFont typeface="Arial"/>
              <a:buNone/>
            </a:pPr>
            <a:r>
              <a:rPr lang="en-US" sz="2800" b="1" dirty="0">
                <a:solidFill>
                  <a:schemeClr val="tx2"/>
                </a:solidFill>
                <a:latin typeface="Tahoma" panose="020B0604030504040204" pitchFamily="34" charset="0"/>
                <a:ea typeface="Tahoma" panose="020B0604030504040204" pitchFamily="34" charset="0"/>
                <a:cs typeface="Tahoma" panose="020B0604030504040204" pitchFamily="34" charset="0"/>
              </a:rPr>
              <a:t>I</a:t>
            </a:r>
            <a:endParaRPr lang="en-IN" sz="2800" b="1"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0" indent="0" algn="just">
              <a:spcBef>
                <a:spcPts val="1200"/>
              </a:spcBef>
              <a:spcAft>
                <a:spcPts val="1200"/>
              </a:spcAft>
              <a:buFont typeface="Arial"/>
              <a:buNone/>
            </a:pPr>
            <a:r>
              <a:rPr lang="en-US" sz="2800" b="1" dirty="0">
                <a:solidFill>
                  <a:schemeClr val="tx2"/>
                </a:solidFill>
                <a:latin typeface="Tahoma" panose="020B0604030504040204" pitchFamily="34" charset="0"/>
                <a:ea typeface="Tahoma" panose="020B0604030504040204" pitchFamily="34" charset="0"/>
                <a:cs typeface="Tahoma" panose="020B0604030504040204" pitchFamily="34" charset="0"/>
              </a:rPr>
              <a:t>O</a:t>
            </a:r>
          </a:p>
          <a:p>
            <a:pPr marL="0" indent="0" algn="just">
              <a:spcBef>
                <a:spcPts val="1200"/>
              </a:spcBef>
              <a:spcAft>
                <a:spcPts val="1200"/>
              </a:spcAft>
              <a:buFont typeface="Arial"/>
              <a:buNone/>
            </a:pPr>
            <a:r>
              <a:rPr lang="en-US" sz="2800" b="1" dirty="0">
                <a:solidFill>
                  <a:schemeClr val="tx2"/>
                </a:solidFill>
                <a:latin typeface="Tahoma" panose="020B0604030504040204" pitchFamily="34" charset="0"/>
                <a:ea typeface="Tahoma" panose="020B0604030504040204" pitchFamily="34" charset="0"/>
                <a:cs typeface="Tahoma" panose="020B0604030504040204" pitchFamily="34" charset="0"/>
              </a:rPr>
              <a:t>P</a:t>
            </a:r>
          </a:p>
          <a:p>
            <a:pPr marL="0" indent="0" algn="just">
              <a:spcBef>
                <a:spcPts val="1200"/>
              </a:spcBef>
              <a:spcAft>
                <a:spcPts val="1200"/>
              </a:spcAft>
              <a:buFont typeface="Arial"/>
              <a:buNone/>
            </a:pPr>
            <a:r>
              <a:rPr lang="en-US" sz="2800" b="1" dirty="0">
                <a:solidFill>
                  <a:schemeClr val="tx2"/>
                </a:solidFill>
                <a:latin typeface="Tahoma" panose="020B0604030504040204" pitchFamily="34" charset="0"/>
                <a:ea typeface="Tahoma" panose="020B0604030504040204" pitchFamily="34" charset="0"/>
                <a:cs typeface="Tahoma" panose="020B0604030504040204" pitchFamily="34" charset="0"/>
              </a:rPr>
              <a:t>C</a:t>
            </a:r>
            <a:r>
              <a:rPr lang="en-US" sz="2800" dirty="0">
                <a:solidFill>
                  <a:schemeClr val="tx2"/>
                </a:solidFill>
                <a:latin typeface="Tahoma" panose="020B0604030504040204" pitchFamily="34" charset="0"/>
                <a:ea typeface="Tahoma" panose="020B0604030504040204" pitchFamily="34" charset="0"/>
                <a:cs typeface="Tahoma" panose="020B0604030504040204" pitchFamily="34" charset="0"/>
              </a:rPr>
              <a:t> </a:t>
            </a:r>
          </a:p>
          <a:p>
            <a:pPr marL="0" indent="0" algn="just">
              <a:spcBef>
                <a:spcPts val="1200"/>
              </a:spcBef>
              <a:spcAft>
                <a:spcPts val="1200"/>
              </a:spcAft>
              <a:buFont typeface="Arial"/>
              <a:buNone/>
            </a:pPr>
            <a:r>
              <a:rPr lang="en-US" sz="2800" b="1" dirty="0">
                <a:solidFill>
                  <a:schemeClr val="tx2"/>
                </a:solidFill>
                <a:latin typeface="Tahoma" panose="020B0604030504040204" pitchFamily="34" charset="0"/>
                <a:ea typeface="Tahoma" panose="020B0604030504040204" pitchFamily="34" charset="0"/>
                <a:cs typeface="Tahoma" panose="020B0604030504040204" pitchFamily="34" charset="0"/>
              </a:rPr>
              <a:t>P</a:t>
            </a:r>
            <a:r>
              <a:rPr lang="en-US" sz="2800" dirty="0">
                <a:solidFill>
                  <a:schemeClr val="tx2"/>
                </a:solidFill>
                <a:latin typeface="Tahoma" panose="020B0604030504040204" pitchFamily="34" charset="0"/>
                <a:ea typeface="Tahoma" panose="020B0604030504040204" pitchFamily="34" charset="0"/>
                <a:cs typeface="Tahoma" panose="020B0604030504040204" pitchFamily="34" charset="0"/>
              </a:rPr>
              <a:t> </a:t>
            </a:r>
          </a:p>
        </p:txBody>
      </p:sp>
    </p:spTree>
    <p:extLst>
      <p:ext uri="{BB962C8B-B14F-4D97-AF65-F5344CB8AC3E}">
        <p14:creationId xmlns:p14="http://schemas.microsoft.com/office/powerpoint/2010/main" val="1565133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linds(horizontal)">
                                      <p:cBhvr>
                                        <p:cTn id="7" dur="500"/>
                                        <p:tgtEl>
                                          <p:spTgt spid="6">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blinds(horizontal)">
                                      <p:cBhvr>
                                        <p:cTn id="10" dur="500"/>
                                        <p:tgtEl>
                                          <p:spTgt spid="6">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blinds(horizontal)">
                                      <p:cBhvr>
                                        <p:cTn id="13" dur="500"/>
                                        <p:tgtEl>
                                          <p:spTgt spid="6">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6">
                                            <p:txEl>
                                              <p:pRg st="3" end="3"/>
                                            </p:txEl>
                                          </p:spTgt>
                                        </p:tgtEl>
                                        <p:attrNameLst>
                                          <p:attrName>style.visibility</p:attrName>
                                        </p:attrNameLst>
                                      </p:cBhvr>
                                      <p:to>
                                        <p:strVal val="visible"/>
                                      </p:to>
                                    </p:set>
                                    <p:animEffect transition="in" filter="blinds(horizontal)">
                                      <p:cBhvr>
                                        <p:cTn id="16" dur="500"/>
                                        <p:tgtEl>
                                          <p:spTgt spid="6">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Effect transition="in" filter="blinds(horizontal)">
                                      <p:cBhvr>
                                        <p:cTn id="19" dur="500"/>
                                        <p:tgtEl>
                                          <p:spTgt spid="6">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3">
                                            <p:txEl>
                                              <p:pRg st="0" end="0"/>
                                            </p:txEl>
                                          </p:spTgt>
                                        </p:tgtEl>
                                        <p:attrNameLst>
                                          <p:attrName>style.visibility</p:attrName>
                                        </p:attrNameLst>
                                      </p:cBhvr>
                                      <p:to>
                                        <p:strVal val="visible"/>
                                      </p:to>
                                    </p:set>
                                    <p:animEffect transition="in" filter="blinds(horizontal)">
                                      <p:cBhvr>
                                        <p:cTn id="24" dur="500"/>
                                        <p:tgtEl>
                                          <p:spTgt spid="3">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nodeType="clickEffect">
                                  <p:stCondLst>
                                    <p:cond delay="0"/>
                                  </p:stCondLst>
                                  <p:childTnLst>
                                    <p:set>
                                      <p:cBhvr>
                                        <p:cTn id="28" dur="1" fill="hold">
                                          <p:stCondLst>
                                            <p:cond delay="0"/>
                                          </p:stCondLst>
                                        </p:cTn>
                                        <p:tgtEl>
                                          <p:spTgt spid="3">
                                            <p:txEl>
                                              <p:pRg st="1" end="1"/>
                                            </p:txEl>
                                          </p:spTgt>
                                        </p:tgtEl>
                                        <p:attrNameLst>
                                          <p:attrName>style.visibility</p:attrName>
                                        </p:attrNameLst>
                                      </p:cBhvr>
                                      <p:to>
                                        <p:strVal val="visible"/>
                                      </p:to>
                                    </p:set>
                                    <p:animEffect transition="in" filter="blinds(horizontal)">
                                      <p:cBhvr>
                                        <p:cTn id="29" dur="500"/>
                                        <p:tgtEl>
                                          <p:spTgt spid="3">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nodeType="clickEffect">
                                  <p:stCondLst>
                                    <p:cond delay="0"/>
                                  </p:stCondLst>
                                  <p:childTnLst>
                                    <p:set>
                                      <p:cBhvr>
                                        <p:cTn id="33" dur="1" fill="hold">
                                          <p:stCondLst>
                                            <p:cond delay="0"/>
                                          </p:stCondLst>
                                        </p:cTn>
                                        <p:tgtEl>
                                          <p:spTgt spid="3">
                                            <p:txEl>
                                              <p:pRg st="2" end="2"/>
                                            </p:txEl>
                                          </p:spTgt>
                                        </p:tgtEl>
                                        <p:attrNameLst>
                                          <p:attrName>style.visibility</p:attrName>
                                        </p:attrNameLst>
                                      </p:cBhvr>
                                      <p:to>
                                        <p:strVal val="visible"/>
                                      </p:to>
                                    </p:set>
                                    <p:animEffect transition="in" filter="blinds(horizontal)">
                                      <p:cBhvr>
                                        <p:cTn id="34" dur="500"/>
                                        <p:tgtEl>
                                          <p:spTgt spid="3">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nodeType="clickEffect">
                                  <p:stCondLst>
                                    <p:cond delay="0"/>
                                  </p:stCondLst>
                                  <p:childTnLst>
                                    <p:set>
                                      <p:cBhvr>
                                        <p:cTn id="38" dur="1" fill="hold">
                                          <p:stCondLst>
                                            <p:cond delay="0"/>
                                          </p:stCondLst>
                                        </p:cTn>
                                        <p:tgtEl>
                                          <p:spTgt spid="3">
                                            <p:txEl>
                                              <p:pRg st="3" end="3"/>
                                            </p:txEl>
                                          </p:spTgt>
                                        </p:tgtEl>
                                        <p:attrNameLst>
                                          <p:attrName>style.visibility</p:attrName>
                                        </p:attrNameLst>
                                      </p:cBhvr>
                                      <p:to>
                                        <p:strVal val="visible"/>
                                      </p:to>
                                    </p:set>
                                    <p:animEffect transition="in" filter="blinds(horizontal)">
                                      <p:cBhvr>
                                        <p:cTn id="39" dur="500"/>
                                        <p:tgtEl>
                                          <p:spTgt spid="3">
                                            <p:txEl>
                                              <p:pRg st="3" end="3"/>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nodeType="clickEffect">
                                  <p:stCondLst>
                                    <p:cond delay="0"/>
                                  </p:stCondLst>
                                  <p:childTnLst>
                                    <p:set>
                                      <p:cBhvr>
                                        <p:cTn id="43" dur="1" fill="hold">
                                          <p:stCondLst>
                                            <p:cond delay="0"/>
                                          </p:stCondLst>
                                        </p:cTn>
                                        <p:tgtEl>
                                          <p:spTgt spid="3">
                                            <p:txEl>
                                              <p:pRg st="4" end="4"/>
                                            </p:txEl>
                                          </p:spTgt>
                                        </p:tgtEl>
                                        <p:attrNameLst>
                                          <p:attrName>style.visibility</p:attrName>
                                        </p:attrNameLst>
                                      </p:cBhvr>
                                      <p:to>
                                        <p:strVal val="visible"/>
                                      </p:to>
                                    </p:set>
                                    <p:animEffect transition="in" filter="blinds(horizontal)">
                                      <p:cBhvr>
                                        <p:cTn id="4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4CA27-5BEE-44A8-8B45-7A979CEFB6EF}"/>
              </a:ext>
            </a:extLst>
          </p:cNvPr>
          <p:cNvSpPr>
            <a:spLocks noGrp="1"/>
          </p:cNvSpPr>
          <p:nvPr>
            <p:ph type="title"/>
          </p:nvPr>
        </p:nvSpPr>
        <p:spPr>
          <a:xfrm>
            <a:off x="2592925" y="323248"/>
            <a:ext cx="8911687" cy="699723"/>
          </a:xfrm>
        </p:spPr>
        <p:txBody>
          <a:bodyPr>
            <a:normAutofit/>
          </a:bodyPr>
          <a:lstStyle/>
          <a:p>
            <a:r>
              <a:rPr lang="en-US" sz="3600" b="1" dirty="0">
                <a:solidFill>
                  <a:srgbClr val="C00000"/>
                </a:solidFill>
                <a:latin typeface="Tahoma" panose="020B0604030504040204" pitchFamily="34" charset="0"/>
                <a:ea typeface="Tahoma" panose="020B0604030504040204" pitchFamily="34" charset="0"/>
                <a:cs typeface="Tahoma" panose="020B0604030504040204" pitchFamily="34" charset="0"/>
              </a:rPr>
              <a:t>Fundamental Principles</a:t>
            </a:r>
            <a:endParaRPr lang="en-IN" sz="36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a:extLst>
              <a:ext uri="{FF2B5EF4-FFF2-40B4-BE49-F238E27FC236}">
                <a16:creationId xmlns:a16="http://schemas.microsoft.com/office/drawing/2014/main" id="{4E775278-00D4-4651-BE51-CF771F0A27C6}"/>
              </a:ext>
            </a:extLst>
          </p:cNvPr>
          <p:cNvSpPr>
            <a:spLocks noGrp="1"/>
          </p:cNvSpPr>
          <p:nvPr>
            <p:ph idx="1"/>
          </p:nvPr>
        </p:nvSpPr>
        <p:spPr>
          <a:xfrm>
            <a:off x="1452880" y="1022970"/>
            <a:ext cx="10055445" cy="5103509"/>
          </a:xfrm>
        </p:spPr>
        <p:txBody>
          <a:bodyPr>
            <a:noAutofit/>
          </a:bodyPr>
          <a:lstStyle/>
          <a:p>
            <a:pPr marL="0" indent="0" algn="just">
              <a:spcBef>
                <a:spcPts val="1200"/>
              </a:spcBef>
              <a:spcAft>
                <a:spcPts val="1200"/>
              </a:spcAft>
              <a:buNone/>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Integrity – </a:t>
            </a:r>
          </a:p>
          <a:p>
            <a:pPr marL="0" indent="0" algn="just">
              <a:spcBef>
                <a:spcPts val="1200"/>
              </a:spcBef>
              <a:spcAft>
                <a:spcPts val="1200"/>
              </a:spcAft>
              <a:buNone/>
            </a:pPr>
            <a:r>
              <a:rPr lang="en-US" dirty="0">
                <a:solidFill>
                  <a:schemeClr val="tx2"/>
                </a:solidFill>
                <a:latin typeface="Tahoma" panose="020B0604030504040204" pitchFamily="34" charset="0"/>
                <a:ea typeface="Tahoma" panose="020B0604030504040204" pitchFamily="34" charset="0"/>
                <a:cs typeface="Tahoma" panose="020B0604030504040204" pitchFamily="34" charset="0"/>
              </a:rPr>
              <a:t>Straightforward and honest approach, Fair dealing and truthfulness, Do not associate with communication or information containing false or misleading information, Steps to disassociate with above information once known</a:t>
            </a:r>
            <a:endParaRPr lang="en-IN"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0" indent="0" algn="just">
              <a:spcBef>
                <a:spcPts val="1200"/>
              </a:spcBef>
              <a:spcAft>
                <a:spcPts val="1200"/>
              </a:spcAft>
              <a:buNone/>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Objectivity – </a:t>
            </a:r>
          </a:p>
          <a:p>
            <a:pPr marL="0" indent="0" algn="just">
              <a:spcBef>
                <a:spcPts val="1200"/>
              </a:spcBef>
              <a:spcAft>
                <a:spcPts val="1200"/>
              </a:spcAft>
              <a:buNone/>
            </a:pPr>
            <a:r>
              <a:rPr lang="en-US" dirty="0">
                <a:solidFill>
                  <a:schemeClr val="tx2"/>
                </a:solidFill>
                <a:latin typeface="Tahoma" panose="020B0604030504040204" pitchFamily="34" charset="0"/>
                <a:ea typeface="Tahoma" panose="020B0604030504040204" pitchFamily="34" charset="0"/>
                <a:cs typeface="Tahoma" panose="020B0604030504040204" pitchFamily="34" charset="0"/>
              </a:rPr>
              <a:t>Not to compromise professional or business judgment because of bias, conflict of interest or undue influence of others. Not to undertake a professional activity if it unduly influences the accountant’s professional judgment.</a:t>
            </a:r>
            <a:endParaRPr lang="en-IN" dirty="0">
              <a:solidFill>
                <a:schemeClr val="tx2"/>
              </a:solidFill>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a:extLst>
              <a:ext uri="{FF2B5EF4-FFF2-40B4-BE49-F238E27FC236}">
                <a16:creationId xmlns:a16="http://schemas.microsoft.com/office/drawing/2014/main" id="{EC63E73E-3243-4564-8B62-A509064D169D}"/>
              </a:ext>
            </a:extLst>
          </p:cNvPr>
          <p:cNvSpPr>
            <a:spLocks noGrp="1"/>
          </p:cNvSpPr>
          <p:nvPr>
            <p:ph type="sldNum" sz="quarter" idx="12"/>
          </p:nvPr>
        </p:nvSpPr>
        <p:spPr>
          <a:xfrm>
            <a:off x="-8035" y="6484269"/>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12</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E32AAE7B-EFEF-4A59-A15F-EA4C78D600D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t>CA Niranjan Joshi</a:t>
            </a:r>
          </a:p>
        </p:txBody>
      </p:sp>
    </p:spTree>
    <p:extLst>
      <p:ext uri="{BB962C8B-B14F-4D97-AF65-F5344CB8AC3E}">
        <p14:creationId xmlns:p14="http://schemas.microsoft.com/office/powerpoint/2010/main" val="548363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4CA27-5BEE-44A8-8B45-7A979CEFB6EF}"/>
              </a:ext>
            </a:extLst>
          </p:cNvPr>
          <p:cNvSpPr>
            <a:spLocks noGrp="1"/>
          </p:cNvSpPr>
          <p:nvPr>
            <p:ph type="title"/>
          </p:nvPr>
        </p:nvSpPr>
        <p:spPr>
          <a:xfrm>
            <a:off x="2592925" y="323248"/>
            <a:ext cx="8911687" cy="699723"/>
          </a:xfrm>
        </p:spPr>
        <p:txBody>
          <a:bodyPr>
            <a:normAutofit/>
          </a:bodyPr>
          <a:lstStyle/>
          <a:p>
            <a:r>
              <a:rPr lang="en-US" sz="3600" b="1" dirty="0">
                <a:solidFill>
                  <a:srgbClr val="C00000"/>
                </a:solidFill>
                <a:latin typeface="Tahoma" panose="020B0604030504040204" pitchFamily="34" charset="0"/>
                <a:ea typeface="Tahoma" panose="020B0604030504040204" pitchFamily="34" charset="0"/>
                <a:cs typeface="Tahoma" panose="020B0604030504040204" pitchFamily="34" charset="0"/>
              </a:rPr>
              <a:t>Fundamental Principles</a:t>
            </a:r>
            <a:endParaRPr lang="en-IN" sz="36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a:extLst>
              <a:ext uri="{FF2B5EF4-FFF2-40B4-BE49-F238E27FC236}">
                <a16:creationId xmlns:a16="http://schemas.microsoft.com/office/drawing/2014/main" id="{4E775278-00D4-4651-BE51-CF771F0A27C6}"/>
              </a:ext>
            </a:extLst>
          </p:cNvPr>
          <p:cNvSpPr>
            <a:spLocks noGrp="1"/>
          </p:cNvSpPr>
          <p:nvPr>
            <p:ph idx="1"/>
          </p:nvPr>
        </p:nvSpPr>
        <p:spPr>
          <a:xfrm>
            <a:off x="1463040" y="1022970"/>
            <a:ext cx="10251440" cy="5469270"/>
          </a:xfrm>
        </p:spPr>
        <p:txBody>
          <a:bodyPr>
            <a:noAutofit/>
          </a:bodyPr>
          <a:lstStyle/>
          <a:p>
            <a:pPr marL="0" indent="0" algn="just">
              <a:spcBef>
                <a:spcPts val="1200"/>
              </a:spcBef>
              <a:spcAft>
                <a:spcPts val="1200"/>
              </a:spcAft>
              <a:buNone/>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Professional Competence and due care – </a:t>
            </a:r>
          </a:p>
          <a:p>
            <a:pPr marL="0" indent="0" algn="just">
              <a:spcBef>
                <a:spcPts val="1200"/>
              </a:spcBef>
              <a:spcAft>
                <a:spcPts val="1200"/>
              </a:spcAft>
              <a:buNone/>
            </a:pPr>
            <a:r>
              <a:rPr lang="en-US" dirty="0">
                <a:solidFill>
                  <a:schemeClr val="tx2"/>
                </a:solidFill>
                <a:latin typeface="Tahoma" panose="020B0604030504040204" pitchFamily="34" charset="0"/>
                <a:ea typeface="Tahoma" panose="020B0604030504040204" pitchFamily="34" charset="0"/>
                <a:cs typeface="Tahoma" panose="020B0604030504040204" pitchFamily="34" charset="0"/>
              </a:rPr>
              <a:t>Attain and maintain professional knowledge and skill, Act diligently and in accordance with applicable technical and professional standards, Ensure appropriate training and supervision of subordinates</a:t>
            </a:r>
          </a:p>
          <a:p>
            <a:pPr marL="0" indent="0" algn="just">
              <a:spcBef>
                <a:spcPts val="0"/>
              </a:spcBef>
              <a:spcAft>
                <a:spcPts val="0"/>
              </a:spcAft>
              <a:buNone/>
            </a:pPr>
            <a:endParaRPr lang="en-US" sz="2000"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0" indent="0" algn="just">
              <a:spcBef>
                <a:spcPts val="1200"/>
              </a:spcBef>
              <a:spcAft>
                <a:spcPts val="1200"/>
              </a:spcAft>
              <a:buNone/>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Confidentiality – </a:t>
            </a:r>
          </a:p>
          <a:p>
            <a:pPr marL="0" indent="0" algn="just">
              <a:spcBef>
                <a:spcPts val="1200"/>
              </a:spcBef>
              <a:spcAft>
                <a:spcPts val="1200"/>
              </a:spcAft>
              <a:buNone/>
            </a:pPr>
            <a:r>
              <a:rPr lang="en-US" dirty="0">
                <a:solidFill>
                  <a:schemeClr val="tx2"/>
                </a:solidFill>
                <a:latin typeface="Tahoma" panose="020B0604030504040204" pitchFamily="34" charset="0"/>
                <a:ea typeface="Tahoma" panose="020B0604030504040204" pitchFamily="34" charset="0"/>
                <a:cs typeface="Tahoma" panose="020B0604030504040204" pitchFamily="34" charset="0"/>
              </a:rPr>
              <a:t>Maintain confidentiality of information acquired as a result of professional and employment relationships, Disclose information when required by law or </a:t>
            </a:r>
            <a:r>
              <a:rPr lang="en-US" dirty="0" err="1">
                <a:solidFill>
                  <a:schemeClr val="tx2"/>
                </a:solidFill>
                <a:latin typeface="Tahoma" panose="020B0604030504040204" pitchFamily="34" charset="0"/>
                <a:ea typeface="Tahoma" panose="020B0604030504040204" pitchFamily="34" charset="0"/>
                <a:cs typeface="Tahoma" panose="020B0604030504040204" pitchFamily="34" charset="0"/>
              </a:rPr>
              <a:t>authorised</a:t>
            </a:r>
            <a:r>
              <a:rPr lang="en-US" dirty="0">
                <a:solidFill>
                  <a:schemeClr val="tx2"/>
                </a:solidFill>
                <a:latin typeface="Tahoma" panose="020B0604030504040204" pitchFamily="34" charset="0"/>
                <a:ea typeface="Tahoma" panose="020B0604030504040204" pitchFamily="34" charset="0"/>
                <a:cs typeface="Tahoma" panose="020B0604030504040204" pitchFamily="34" charset="0"/>
              </a:rPr>
              <a:t> by the client, Consider relevant factors while deciding disclosure of confidential information, Maintain confidentiality even after the end of relationship with client</a:t>
            </a:r>
            <a:endParaRPr lang="en-IN" dirty="0">
              <a:solidFill>
                <a:schemeClr val="tx2"/>
              </a:solidFill>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a:extLst>
              <a:ext uri="{FF2B5EF4-FFF2-40B4-BE49-F238E27FC236}">
                <a16:creationId xmlns:a16="http://schemas.microsoft.com/office/drawing/2014/main" id="{EC63E73E-3243-4564-8B62-A509064D169D}"/>
              </a:ext>
            </a:extLst>
          </p:cNvPr>
          <p:cNvSpPr>
            <a:spLocks noGrp="1"/>
          </p:cNvSpPr>
          <p:nvPr>
            <p:ph type="sldNum" sz="quarter" idx="12"/>
          </p:nvPr>
        </p:nvSpPr>
        <p:spPr>
          <a:xfrm>
            <a:off x="-12768" y="6492240"/>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13</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E32AAE7B-EFEF-4A59-A15F-EA4C78D600D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spTree>
    <p:extLst>
      <p:ext uri="{BB962C8B-B14F-4D97-AF65-F5344CB8AC3E}">
        <p14:creationId xmlns:p14="http://schemas.microsoft.com/office/powerpoint/2010/main" val="2042888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4CA27-5BEE-44A8-8B45-7A979CEFB6EF}"/>
              </a:ext>
            </a:extLst>
          </p:cNvPr>
          <p:cNvSpPr>
            <a:spLocks noGrp="1"/>
          </p:cNvSpPr>
          <p:nvPr>
            <p:ph type="title"/>
          </p:nvPr>
        </p:nvSpPr>
        <p:spPr>
          <a:xfrm>
            <a:off x="2592925" y="323248"/>
            <a:ext cx="8911687" cy="699723"/>
          </a:xfrm>
        </p:spPr>
        <p:txBody>
          <a:bodyPr>
            <a:normAutofit fontScale="90000"/>
          </a:bodyPr>
          <a:lstStyle/>
          <a:p>
            <a:pPr algn="ctr"/>
            <a:r>
              <a:rPr lang="en-US" b="1" dirty="0">
                <a:solidFill>
                  <a:srgbClr val="C00000"/>
                </a:solidFill>
                <a:latin typeface="Tahoma" panose="020B0604030504040204" pitchFamily="34" charset="0"/>
                <a:ea typeface="Tahoma" panose="020B0604030504040204" pitchFamily="34" charset="0"/>
                <a:cs typeface="Tahoma" panose="020B0604030504040204" pitchFamily="34" charset="0"/>
              </a:rPr>
              <a:t>Fundamental</a:t>
            </a:r>
            <a:r>
              <a:rPr lang="en-US" b="1" dirty="0">
                <a:solidFill>
                  <a:schemeClr val="accent4">
                    <a:lumMod val="75000"/>
                  </a:schemeClr>
                </a:solidFill>
              </a:rPr>
              <a:t> </a:t>
            </a:r>
            <a:r>
              <a:rPr lang="en-US" b="1" dirty="0">
                <a:solidFill>
                  <a:srgbClr val="C00000"/>
                </a:solidFill>
                <a:latin typeface="Tahoma" panose="020B0604030504040204" pitchFamily="34" charset="0"/>
                <a:ea typeface="Tahoma" panose="020B0604030504040204" pitchFamily="34" charset="0"/>
                <a:cs typeface="Tahoma" panose="020B0604030504040204" pitchFamily="34" charset="0"/>
              </a:rPr>
              <a:t>Principles</a:t>
            </a:r>
            <a:endParaRPr lang="en-IN"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a:extLst>
              <a:ext uri="{FF2B5EF4-FFF2-40B4-BE49-F238E27FC236}">
                <a16:creationId xmlns:a16="http://schemas.microsoft.com/office/drawing/2014/main" id="{4E775278-00D4-4651-BE51-CF771F0A27C6}"/>
              </a:ext>
            </a:extLst>
          </p:cNvPr>
          <p:cNvSpPr>
            <a:spLocks noGrp="1"/>
          </p:cNvSpPr>
          <p:nvPr>
            <p:ph idx="1"/>
          </p:nvPr>
        </p:nvSpPr>
        <p:spPr>
          <a:xfrm>
            <a:off x="1361440" y="1022970"/>
            <a:ext cx="10146885" cy="5511781"/>
          </a:xfrm>
        </p:spPr>
        <p:txBody>
          <a:bodyPr>
            <a:noAutofit/>
          </a:bodyPr>
          <a:lstStyle/>
          <a:p>
            <a:pPr marL="0" indent="0" algn="just">
              <a:spcBef>
                <a:spcPts val="1200"/>
              </a:spcBef>
              <a:spcAft>
                <a:spcPts val="1200"/>
              </a:spcAft>
              <a:buNone/>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Professional </a:t>
            </a:r>
            <a:r>
              <a:rPr lang="en-US" b="1" dirty="0" err="1">
                <a:solidFill>
                  <a:schemeClr val="tx2"/>
                </a:solidFill>
                <a:latin typeface="Tahoma" panose="020B0604030504040204" pitchFamily="34" charset="0"/>
                <a:ea typeface="Tahoma" panose="020B0604030504040204" pitchFamily="34" charset="0"/>
                <a:cs typeface="Tahoma" panose="020B0604030504040204" pitchFamily="34" charset="0"/>
              </a:rPr>
              <a:t>Behaviour</a:t>
            </a: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 – </a:t>
            </a:r>
          </a:p>
          <a:p>
            <a:pPr marL="0" indent="0" algn="just">
              <a:spcBef>
                <a:spcPts val="600"/>
              </a:spcBef>
              <a:buNone/>
            </a:pPr>
            <a:r>
              <a:rPr lang="en-US" dirty="0">
                <a:solidFill>
                  <a:schemeClr val="tx2"/>
                </a:solidFill>
                <a:latin typeface="Tahoma" panose="020B0604030504040204" pitchFamily="34" charset="0"/>
                <a:ea typeface="Tahoma" panose="020B0604030504040204" pitchFamily="34" charset="0"/>
                <a:cs typeface="Tahoma" panose="020B0604030504040204" pitchFamily="34" charset="0"/>
              </a:rPr>
              <a:t>Avoid activities that impair the reputation of the profession, Do not make exaggerated claims for services offered, and disparaging references or unsubstantiated comparisons with others, Do not advertise any professional/other facts which are in violation of Advertisement Guidelines of ICAI</a:t>
            </a:r>
          </a:p>
          <a:p>
            <a:pPr marL="0" indent="0" algn="just">
              <a:spcBef>
                <a:spcPts val="0"/>
              </a:spcBef>
              <a:spcAft>
                <a:spcPts val="0"/>
              </a:spcAft>
              <a:buNone/>
            </a:pPr>
            <a:endParaRPr lang="en-US" sz="1600" b="1"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0" indent="0" algn="just">
              <a:spcBef>
                <a:spcPts val="0"/>
              </a:spcBef>
              <a:spcAft>
                <a:spcPts val="0"/>
              </a:spcAft>
              <a:buNone/>
            </a:pPr>
            <a:r>
              <a:rPr lang="en-US" b="1" dirty="0">
                <a:solidFill>
                  <a:schemeClr val="tx2"/>
                </a:solidFill>
                <a:latin typeface="Tahoma" panose="020B0604030504040204" pitchFamily="34" charset="0"/>
                <a:ea typeface="Tahoma" panose="020B0604030504040204" pitchFamily="34" charset="0"/>
                <a:cs typeface="Tahoma" panose="020B0604030504040204" pitchFamily="34" charset="0"/>
              </a:rPr>
              <a:t>Threats to Avoid</a:t>
            </a:r>
          </a:p>
          <a:p>
            <a:pPr marL="0" indent="0" algn="just">
              <a:spcBef>
                <a:spcPts val="0"/>
              </a:spcBef>
              <a:spcAft>
                <a:spcPts val="0"/>
              </a:spcAft>
              <a:buNone/>
            </a:pPr>
            <a:r>
              <a:rPr lang="en-US" dirty="0">
                <a:solidFill>
                  <a:schemeClr val="tx2"/>
                </a:solidFill>
                <a:latin typeface="Tahoma" panose="020B0604030504040204" pitchFamily="34" charset="0"/>
                <a:ea typeface="Tahoma" panose="020B0604030504040204" pitchFamily="34" charset="0"/>
                <a:cs typeface="Tahoma" panose="020B0604030504040204" pitchFamily="34" charset="0"/>
              </a:rPr>
              <a:t>Self Interest Threat, Self Review Threat, Advocacy Threat, Familiarity Threat, Intimidation Threat.</a:t>
            </a:r>
          </a:p>
          <a:p>
            <a:pPr marL="0" indent="0">
              <a:spcBef>
                <a:spcPts val="0"/>
              </a:spcBef>
              <a:spcAft>
                <a:spcPts val="0"/>
              </a:spcAft>
              <a:buNone/>
            </a:pPr>
            <a:endParaRPr lang="en-US" sz="2200" b="1"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0" indent="0">
              <a:spcBef>
                <a:spcPts val="0"/>
              </a:spcBef>
              <a:spcAft>
                <a:spcPts val="0"/>
              </a:spcAft>
              <a:buNone/>
            </a:pPr>
            <a:r>
              <a:rPr lang="en-US" sz="2200" b="1" dirty="0">
                <a:solidFill>
                  <a:schemeClr val="tx2"/>
                </a:solidFill>
                <a:latin typeface="Tahoma" panose="020B0604030504040204" pitchFamily="34" charset="0"/>
                <a:ea typeface="Tahoma" panose="020B0604030504040204" pitchFamily="34" charset="0"/>
                <a:cs typeface="Tahoma" panose="020B0604030504040204" pitchFamily="34" charset="0"/>
              </a:rPr>
              <a:t>The Code provides a conceptual framework that professional accountants (PA) are to apply in order to identify, evaluate and address threats to compliance with the fundamental principles</a:t>
            </a:r>
          </a:p>
        </p:txBody>
      </p:sp>
      <p:sp>
        <p:nvSpPr>
          <p:cNvPr id="4" name="Slide Number Placeholder 3">
            <a:extLst>
              <a:ext uri="{FF2B5EF4-FFF2-40B4-BE49-F238E27FC236}">
                <a16:creationId xmlns:a16="http://schemas.microsoft.com/office/drawing/2014/main" id="{EC63E73E-3243-4564-8B62-A509064D169D}"/>
              </a:ext>
            </a:extLst>
          </p:cNvPr>
          <p:cNvSpPr>
            <a:spLocks noGrp="1"/>
          </p:cNvSpPr>
          <p:nvPr>
            <p:ph type="sldNum" sz="quarter" idx="12"/>
          </p:nvPr>
        </p:nvSpPr>
        <p:spPr>
          <a:xfrm>
            <a:off x="7552" y="6492240"/>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14</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E32AAE7B-EFEF-4A59-A15F-EA4C78D600D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spTree>
    <p:extLst>
      <p:ext uri="{BB962C8B-B14F-4D97-AF65-F5344CB8AC3E}">
        <p14:creationId xmlns:p14="http://schemas.microsoft.com/office/powerpoint/2010/main" val="287070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linds(horizontal)">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4CA27-5BEE-44A8-8B45-7A979CEFB6EF}"/>
              </a:ext>
            </a:extLst>
          </p:cNvPr>
          <p:cNvSpPr>
            <a:spLocks noGrp="1"/>
          </p:cNvSpPr>
          <p:nvPr>
            <p:ph type="title"/>
          </p:nvPr>
        </p:nvSpPr>
        <p:spPr>
          <a:xfrm>
            <a:off x="2592925" y="323248"/>
            <a:ext cx="8911687" cy="699723"/>
          </a:xfrm>
        </p:spPr>
        <p:txBody>
          <a:bodyPr>
            <a:normAutofit/>
          </a:bodyPr>
          <a:lstStyle/>
          <a:p>
            <a:pPr algn="ctr"/>
            <a:r>
              <a:rPr lang="en-US" sz="3600" b="1" dirty="0">
                <a:solidFill>
                  <a:srgbClr val="C00000"/>
                </a:solidFill>
                <a:latin typeface="Tahoma" panose="020B0604030504040204" pitchFamily="34" charset="0"/>
                <a:ea typeface="Tahoma" panose="020B0604030504040204" pitchFamily="34" charset="0"/>
                <a:cs typeface="Tahoma" panose="020B0604030504040204" pitchFamily="34" charset="0"/>
              </a:rPr>
              <a:t>Assessment of Threats</a:t>
            </a:r>
            <a:endParaRPr lang="en-IN" sz="36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a:extLst>
              <a:ext uri="{FF2B5EF4-FFF2-40B4-BE49-F238E27FC236}">
                <a16:creationId xmlns:a16="http://schemas.microsoft.com/office/drawing/2014/main" id="{4E775278-00D4-4651-BE51-CF771F0A27C6}"/>
              </a:ext>
            </a:extLst>
          </p:cNvPr>
          <p:cNvSpPr>
            <a:spLocks noGrp="1"/>
          </p:cNvSpPr>
          <p:nvPr>
            <p:ph idx="1"/>
          </p:nvPr>
        </p:nvSpPr>
        <p:spPr>
          <a:xfrm>
            <a:off x="1381760" y="1022970"/>
            <a:ext cx="10454639" cy="5469269"/>
          </a:xfrm>
        </p:spPr>
        <p:txBody>
          <a:bodyPr>
            <a:noAutofit/>
          </a:bodyPr>
          <a:lstStyle/>
          <a:p>
            <a:pPr marL="0" indent="0">
              <a:buNone/>
            </a:pPr>
            <a:r>
              <a:rPr lang="en-IN" sz="2200" b="1" dirty="0">
                <a:solidFill>
                  <a:schemeClr val="tx2"/>
                </a:solidFill>
                <a:latin typeface="Tahoma" panose="020B0604030504040204" pitchFamily="34" charset="0"/>
                <a:ea typeface="Tahoma" panose="020B0604030504040204" pitchFamily="34" charset="0"/>
                <a:cs typeface="Tahoma" panose="020B0604030504040204" pitchFamily="34" charset="0"/>
              </a:rPr>
              <a:t>Self-interest threat –</a:t>
            </a:r>
            <a:r>
              <a:rPr lang="en-IN" sz="2200" dirty="0">
                <a:latin typeface="Tahoma" panose="020B0604030504040204" pitchFamily="34" charset="0"/>
                <a:ea typeface="Tahoma" panose="020B0604030504040204" pitchFamily="34" charset="0"/>
                <a:cs typeface="Tahoma" panose="020B0604030504040204" pitchFamily="34" charset="0"/>
              </a:rPr>
              <a:t> </a:t>
            </a:r>
          </a:p>
          <a:p>
            <a:pPr marL="0" indent="0" algn="just">
              <a:buNone/>
            </a:pPr>
            <a:r>
              <a:rPr lang="en-IN" sz="2200" dirty="0">
                <a:solidFill>
                  <a:schemeClr val="tx2"/>
                </a:solidFill>
                <a:latin typeface="Tahoma" panose="020B0604030504040204" pitchFamily="34" charset="0"/>
                <a:ea typeface="Tahoma" panose="020B0604030504040204" pitchFamily="34" charset="0"/>
                <a:cs typeface="Tahoma" panose="020B0604030504040204" pitchFamily="34" charset="0"/>
              </a:rPr>
              <a:t>the threat that a financial or other interest will inappropriately influence a professional accountant’s judgment or behaviour;</a:t>
            </a:r>
          </a:p>
          <a:p>
            <a:pPr marL="0" indent="0" algn="just">
              <a:buNone/>
            </a:pPr>
            <a:r>
              <a:rPr lang="en-IN" sz="2200" dirty="0">
                <a:latin typeface="Tahoma" panose="020B0604030504040204" pitchFamily="34" charset="0"/>
                <a:ea typeface="Tahoma" panose="020B0604030504040204" pitchFamily="34" charset="0"/>
                <a:cs typeface="Tahoma" panose="020B0604030504040204" pitchFamily="34" charset="0"/>
              </a:rPr>
              <a:t>[e.g. Financial Interest, Loans or Guarantees, Professional Fees – leverage – in excess of 40% -  group fees, Business Relationship, Potential of Employment, Contingent Fees – Success Fee, Other assignments – non assurance]</a:t>
            </a:r>
            <a:endParaRPr lang="en-IN" sz="2200" b="1"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0" indent="0">
              <a:buNone/>
            </a:pPr>
            <a:r>
              <a:rPr lang="en-IN" sz="2200" b="1" dirty="0">
                <a:solidFill>
                  <a:schemeClr val="tx2"/>
                </a:solidFill>
                <a:latin typeface="Tahoma" panose="020B0604030504040204" pitchFamily="34" charset="0"/>
                <a:ea typeface="Tahoma" panose="020B0604030504040204" pitchFamily="34" charset="0"/>
                <a:cs typeface="Tahoma" panose="020B0604030504040204" pitchFamily="34" charset="0"/>
              </a:rPr>
              <a:t>Self-review threat – </a:t>
            </a:r>
          </a:p>
          <a:p>
            <a:pPr marL="0" indent="0" algn="just">
              <a:buNone/>
            </a:pPr>
            <a:r>
              <a:rPr lang="en-IN" sz="2200" dirty="0">
                <a:solidFill>
                  <a:schemeClr val="tx2"/>
                </a:solidFill>
                <a:latin typeface="Tahoma" panose="020B0604030504040204" pitchFamily="34" charset="0"/>
                <a:ea typeface="Tahoma" panose="020B0604030504040204" pitchFamily="34" charset="0"/>
                <a:cs typeface="Tahoma" panose="020B0604030504040204" pitchFamily="34" charset="0"/>
              </a:rPr>
              <a:t>the threat that a professional accountant will not appropriately evaluate the results of a previous judgment made; or an activity performed by the accountant, or by another individual within the accountant’s firm or employing organization, on which the accountant will rely when forming a judgment as part of performing a current activity</a:t>
            </a:r>
          </a:p>
          <a:p>
            <a:pPr marL="0" indent="0" algn="just">
              <a:buNone/>
            </a:pPr>
            <a:r>
              <a:rPr lang="en-IN" sz="2200" dirty="0">
                <a:solidFill>
                  <a:schemeClr val="tx2"/>
                </a:solidFill>
                <a:latin typeface="Tahoma" panose="020B0604030504040204" pitchFamily="34" charset="0"/>
                <a:ea typeface="Tahoma" panose="020B0604030504040204" pitchFamily="34" charset="0"/>
                <a:cs typeface="Tahoma" panose="020B0604030504040204" pitchFamily="34" charset="0"/>
              </a:rPr>
              <a:t>[e.g. </a:t>
            </a:r>
            <a:r>
              <a:rPr lang="en-IN" sz="2200" dirty="0">
                <a:latin typeface="Tahoma" panose="020B0604030504040204" pitchFamily="34" charset="0"/>
                <a:ea typeface="Tahoma" panose="020B0604030504040204" pitchFamily="34" charset="0"/>
                <a:cs typeface="Tahoma" panose="020B0604030504040204" pitchFamily="34" charset="0"/>
              </a:rPr>
              <a:t>Performed services which is subject to his review, having previous relationships]</a:t>
            </a:r>
            <a:endParaRPr lang="en-IN" sz="2200" dirty="0">
              <a:solidFill>
                <a:schemeClr val="tx2"/>
              </a:solidFill>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a:extLst>
              <a:ext uri="{FF2B5EF4-FFF2-40B4-BE49-F238E27FC236}">
                <a16:creationId xmlns:a16="http://schemas.microsoft.com/office/drawing/2014/main" id="{EC63E73E-3243-4564-8B62-A509064D169D}"/>
              </a:ext>
            </a:extLst>
          </p:cNvPr>
          <p:cNvSpPr>
            <a:spLocks noGrp="1"/>
          </p:cNvSpPr>
          <p:nvPr>
            <p:ph type="sldNum" sz="quarter" idx="12"/>
          </p:nvPr>
        </p:nvSpPr>
        <p:spPr>
          <a:xfrm>
            <a:off x="-2608" y="6492875"/>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15</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E32AAE7B-EFEF-4A59-A15F-EA4C78D600D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spTree>
    <p:extLst>
      <p:ext uri="{BB962C8B-B14F-4D97-AF65-F5344CB8AC3E}">
        <p14:creationId xmlns:p14="http://schemas.microsoft.com/office/powerpoint/2010/main" val="3588608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4CA27-5BEE-44A8-8B45-7A979CEFB6EF}"/>
              </a:ext>
            </a:extLst>
          </p:cNvPr>
          <p:cNvSpPr>
            <a:spLocks noGrp="1"/>
          </p:cNvSpPr>
          <p:nvPr>
            <p:ph type="title"/>
          </p:nvPr>
        </p:nvSpPr>
        <p:spPr>
          <a:xfrm>
            <a:off x="2592925" y="323248"/>
            <a:ext cx="8911687" cy="699723"/>
          </a:xfrm>
        </p:spPr>
        <p:txBody>
          <a:bodyPr>
            <a:normAutofit/>
          </a:bodyPr>
          <a:lstStyle/>
          <a:p>
            <a:r>
              <a:rPr lang="en-US" sz="3600" b="1" dirty="0">
                <a:solidFill>
                  <a:srgbClr val="C00000"/>
                </a:solidFill>
                <a:latin typeface="Tahoma" panose="020B0604030504040204" pitchFamily="34" charset="0"/>
                <a:ea typeface="Tahoma" panose="020B0604030504040204" pitchFamily="34" charset="0"/>
                <a:cs typeface="Tahoma" panose="020B0604030504040204" pitchFamily="34" charset="0"/>
              </a:rPr>
              <a:t>Assessment of Threats</a:t>
            </a:r>
            <a:endParaRPr lang="en-IN" sz="36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a:extLst>
              <a:ext uri="{FF2B5EF4-FFF2-40B4-BE49-F238E27FC236}">
                <a16:creationId xmlns:a16="http://schemas.microsoft.com/office/drawing/2014/main" id="{4E775278-00D4-4651-BE51-CF771F0A27C6}"/>
              </a:ext>
            </a:extLst>
          </p:cNvPr>
          <p:cNvSpPr>
            <a:spLocks noGrp="1"/>
          </p:cNvSpPr>
          <p:nvPr>
            <p:ph idx="1"/>
          </p:nvPr>
        </p:nvSpPr>
        <p:spPr>
          <a:xfrm>
            <a:off x="1280160" y="1022970"/>
            <a:ext cx="10228165" cy="5073029"/>
          </a:xfrm>
        </p:spPr>
        <p:txBody>
          <a:bodyPr>
            <a:noAutofit/>
          </a:bodyPr>
          <a:lstStyle/>
          <a:p>
            <a:pPr marL="0" indent="0">
              <a:buNone/>
            </a:pPr>
            <a:r>
              <a:rPr lang="en-IN" sz="2200" b="1" dirty="0">
                <a:solidFill>
                  <a:schemeClr val="tx2"/>
                </a:solidFill>
                <a:latin typeface="Tahoma" panose="020B0604030504040204" pitchFamily="34" charset="0"/>
                <a:ea typeface="Tahoma" panose="020B0604030504040204" pitchFamily="34" charset="0"/>
                <a:cs typeface="Tahoma" panose="020B0604030504040204" pitchFamily="34" charset="0"/>
              </a:rPr>
              <a:t>Advocacy threat – </a:t>
            </a:r>
          </a:p>
          <a:p>
            <a:pPr marL="0" indent="0" algn="just">
              <a:buNone/>
            </a:pPr>
            <a:r>
              <a:rPr lang="en-IN" sz="2200" dirty="0">
                <a:solidFill>
                  <a:schemeClr val="tx2"/>
                </a:solidFill>
                <a:latin typeface="Tahoma" panose="020B0604030504040204" pitchFamily="34" charset="0"/>
                <a:ea typeface="Tahoma" panose="020B0604030504040204" pitchFamily="34" charset="0"/>
                <a:cs typeface="Tahoma" panose="020B0604030504040204" pitchFamily="34" charset="0"/>
              </a:rPr>
              <a:t>the threat that a professional accountant will promote a client’s or employing </a:t>
            </a:r>
            <a:r>
              <a:rPr lang="en-IN" sz="2200" dirty="0" err="1">
                <a:solidFill>
                  <a:schemeClr val="tx2"/>
                </a:solidFill>
                <a:latin typeface="Tahoma" panose="020B0604030504040204" pitchFamily="34" charset="0"/>
                <a:ea typeface="Tahoma" panose="020B0604030504040204" pitchFamily="34" charset="0"/>
                <a:cs typeface="Tahoma" panose="020B0604030504040204" pitchFamily="34" charset="0"/>
              </a:rPr>
              <a:t>organization‟s</a:t>
            </a:r>
            <a:r>
              <a:rPr lang="en-IN" sz="2200" dirty="0">
                <a:solidFill>
                  <a:schemeClr val="tx2"/>
                </a:solidFill>
                <a:latin typeface="Tahoma" panose="020B0604030504040204" pitchFamily="34" charset="0"/>
                <a:ea typeface="Tahoma" panose="020B0604030504040204" pitchFamily="34" charset="0"/>
                <a:cs typeface="Tahoma" panose="020B0604030504040204" pitchFamily="34" charset="0"/>
              </a:rPr>
              <a:t> position to the point that the accountant’s objectivity is compromised;</a:t>
            </a:r>
          </a:p>
          <a:p>
            <a:pPr marL="0" indent="0">
              <a:buNone/>
            </a:pPr>
            <a:r>
              <a:rPr lang="en-IN" sz="2200" dirty="0">
                <a:solidFill>
                  <a:schemeClr val="tx2"/>
                </a:solidFill>
                <a:latin typeface="Tahoma" panose="020B0604030504040204" pitchFamily="34" charset="0"/>
                <a:ea typeface="Tahoma" panose="020B0604030504040204" pitchFamily="34" charset="0"/>
                <a:cs typeface="Tahoma" panose="020B0604030504040204" pitchFamily="34" charset="0"/>
              </a:rPr>
              <a:t>[e.g. </a:t>
            </a:r>
            <a:r>
              <a:rPr lang="en-IN" sz="2200" dirty="0">
                <a:latin typeface="Tahoma" panose="020B0604030504040204" pitchFamily="34" charset="0"/>
                <a:ea typeface="Tahoma" panose="020B0604030504040204" pitchFamily="34" charset="0"/>
                <a:cs typeface="Tahoma" panose="020B0604030504040204" pitchFamily="34" charset="0"/>
              </a:rPr>
              <a:t>Dealing in shares, Assignment for advocate in litigation mattes</a:t>
            </a:r>
            <a:r>
              <a:rPr lang="en-IN" sz="2200" dirty="0">
                <a:solidFill>
                  <a:schemeClr val="tx2"/>
                </a:solidFill>
                <a:latin typeface="Tahoma" panose="020B0604030504040204" pitchFamily="34" charset="0"/>
                <a:ea typeface="Tahoma" panose="020B0604030504040204" pitchFamily="34" charset="0"/>
                <a:cs typeface="Tahoma" panose="020B0604030504040204" pitchFamily="34" charset="0"/>
              </a:rPr>
              <a:t>]</a:t>
            </a:r>
          </a:p>
          <a:p>
            <a:pPr marL="0" indent="0">
              <a:buNone/>
            </a:pPr>
            <a:r>
              <a:rPr lang="en-IN" sz="2200" b="1" dirty="0">
                <a:solidFill>
                  <a:schemeClr val="tx2"/>
                </a:solidFill>
                <a:latin typeface="Tahoma" panose="020B0604030504040204" pitchFamily="34" charset="0"/>
                <a:ea typeface="Tahoma" panose="020B0604030504040204" pitchFamily="34" charset="0"/>
                <a:cs typeface="Tahoma" panose="020B0604030504040204" pitchFamily="34" charset="0"/>
              </a:rPr>
              <a:t>Familiarity threat – </a:t>
            </a:r>
          </a:p>
          <a:p>
            <a:pPr marL="0" indent="0" algn="just">
              <a:buNone/>
            </a:pPr>
            <a:r>
              <a:rPr lang="en-IN" sz="2200" dirty="0">
                <a:solidFill>
                  <a:schemeClr val="tx2"/>
                </a:solidFill>
                <a:latin typeface="Tahoma" panose="020B0604030504040204" pitchFamily="34" charset="0"/>
                <a:ea typeface="Tahoma" panose="020B0604030504040204" pitchFamily="34" charset="0"/>
                <a:cs typeface="Tahoma" panose="020B0604030504040204" pitchFamily="34" charset="0"/>
              </a:rPr>
              <a:t>the threat that due to a long or close relationship with a client, or employing organization, a professional accountant will be too sympathetic to their interests or too accepting of their work; and</a:t>
            </a:r>
          </a:p>
          <a:p>
            <a:pPr marL="0" indent="0" algn="just">
              <a:buNone/>
            </a:pPr>
            <a:r>
              <a:rPr lang="en-IN" sz="2200" dirty="0">
                <a:solidFill>
                  <a:schemeClr val="tx2"/>
                </a:solidFill>
                <a:latin typeface="Tahoma" panose="020B0604030504040204" pitchFamily="34" charset="0"/>
                <a:ea typeface="Tahoma" panose="020B0604030504040204" pitchFamily="34" charset="0"/>
                <a:cs typeface="Tahoma" panose="020B0604030504040204" pitchFamily="34" charset="0"/>
              </a:rPr>
              <a:t>[e.g. </a:t>
            </a:r>
            <a:r>
              <a:rPr lang="en-IN" sz="2200" dirty="0">
                <a:latin typeface="Tahoma" panose="020B0604030504040204" pitchFamily="34" charset="0"/>
                <a:ea typeface="Tahoma" panose="020B0604030504040204" pitchFamily="34" charset="0"/>
                <a:cs typeface="Tahoma" panose="020B0604030504040204" pitchFamily="34" charset="0"/>
              </a:rPr>
              <a:t>Close relationship with client, Long association, Acceptance of gifts and hospitality, Rotation of Auditors – external and internal</a:t>
            </a:r>
            <a:r>
              <a:rPr lang="en-IN" sz="2200" dirty="0">
                <a:solidFill>
                  <a:schemeClr val="tx2"/>
                </a:solidFill>
                <a:latin typeface="Tahoma" panose="020B0604030504040204" pitchFamily="34" charset="0"/>
                <a:ea typeface="Tahoma" panose="020B0604030504040204" pitchFamily="34" charset="0"/>
                <a:cs typeface="Tahoma" panose="020B0604030504040204" pitchFamily="34" charset="0"/>
              </a:rPr>
              <a:t>]</a:t>
            </a:r>
            <a:endParaRPr lang="en-IN" sz="2200" dirty="0">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a:extLst>
              <a:ext uri="{FF2B5EF4-FFF2-40B4-BE49-F238E27FC236}">
                <a16:creationId xmlns:a16="http://schemas.microsoft.com/office/drawing/2014/main" id="{EC63E73E-3243-4564-8B62-A509064D169D}"/>
              </a:ext>
            </a:extLst>
          </p:cNvPr>
          <p:cNvSpPr>
            <a:spLocks noGrp="1"/>
          </p:cNvSpPr>
          <p:nvPr>
            <p:ph type="sldNum" sz="quarter" idx="12"/>
          </p:nvPr>
        </p:nvSpPr>
        <p:spPr>
          <a:xfrm>
            <a:off x="-12768" y="6492875"/>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16</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E32AAE7B-EFEF-4A59-A15F-EA4C78D600D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spTree>
    <p:extLst>
      <p:ext uri="{BB962C8B-B14F-4D97-AF65-F5344CB8AC3E}">
        <p14:creationId xmlns:p14="http://schemas.microsoft.com/office/powerpoint/2010/main" val="3500532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4CA27-5BEE-44A8-8B45-7A979CEFB6EF}"/>
              </a:ext>
            </a:extLst>
          </p:cNvPr>
          <p:cNvSpPr>
            <a:spLocks noGrp="1"/>
          </p:cNvSpPr>
          <p:nvPr>
            <p:ph type="title"/>
          </p:nvPr>
        </p:nvSpPr>
        <p:spPr>
          <a:xfrm>
            <a:off x="2592925" y="323248"/>
            <a:ext cx="8911687" cy="699723"/>
          </a:xfrm>
        </p:spPr>
        <p:txBody>
          <a:bodyPr>
            <a:normAutofit/>
          </a:bodyPr>
          <a:lstStyle/>
          <a:p>
            <a:r>
              <a:rPr lang="en-US" sz="3600" b="1" dirty="0">
                <a:solidFill>
                  <a:srgbClr val="C00000"/>
                </a:solidFill>
                <a:latin typeface="Tahoma" panose="020B0604030504040204" pitchFamily="34" charset="0"/>
                <a:ea typeface="Tahoma" panose="020B0604030504040204" pitchFamily="34" charset="0"/>
                <a:cs typeface="Tahoma" panose="020B0604030504040204" pitchFamily="34" charset="0"/>
              </a:rPr>
              <a:t>Assessment of Threats</a:t>
            </a:r>
            <a:endParaRPr lang="en-IN" sz="36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a:extLst>
              <a:ext uri="{FF2B5EF4-FFF2-40B4-BE49-F238E27FC236}">
                <a16:creationId xmlns:a16="http://schemas.microsoft.com/office/drawing/2014/main" id="{4E775278-00D4-4651-BE51-CF771F0A27C6}"/>
              </a:ext>
            </a:extLst>
          </p:cNvPr>
          <p:cNvSpPr>
            <a:spLocks noGrp="1"/>
          </p:cNvSpPr>
          <p:nvPr>
            <p:ph idx="1"/>
          </p:nvPr>
        </p:nvSpPr>
        <p:spPr>
          <a:xfrm>
            <a:off x="1361440" y="1022970"/>
            <a:ext cx="10146885" cy="5469269"/>
          </a:xfrm>
        </p:spPr>
        <p:txBody>
          <a:bodyPr>
            <a:noAutofit/>
          </a:bodyPr>
          <a:lstStyle/>
          <a:p>
            <a:pPr marL="0" indent="0">
              <a:buNone/>
            </a:pPr>
            <a:r>
              <a:rPr lang="en-IN" sz="2200" b="1" dirty="0">
                <a:solidFill>
                  <a:schemeClr val="tx2"/>
                </a:solidFill>
                <a:latin typeface="Tahoma" panose="020B0604030504040204" pitchFamily="34" charset="0"/>
                <a:ea typeface="Tahoma" panose="020B0604030504040204" pitchFamily="34" charset="0"/>
                <a:cs typeface="Tahoma" panose="020B0604030504040204" pitchFamily="34" charset="0"/>
              </a:rPr>
              <a:t>Intimidation threat – </a:t>
            </a:r>
          </a:p>
          <a:p>
            <a:pPr marL="0" indent="0" algn="just">
              <a:buNone/>
            </a:pPr>
            <a:r>
              <a:rPr lang="en-IN" sz="2200" dirty="0">
                <a:solidFill>
                  <a:schemeClr val="tx2"/>
                </a:solidFill>
                <a:latin typeface="Tahoma" panose="020B0604030504040204" pitchFamily="34" charset="0"/>
                <a:ea typeface="Tahoma" panose="020B0604030504040204" pitchFamily="34" charset="0"/>
                <a:cs typeface="Tahoma" panose="020B0604030504040204" pitchFamily="34" charset="0"/>
              </a:rPr>
              <a:t>the threat that a professional accountant will be deterred from acting objectively because of actual or perceived pressures, including attempts to exercise undue influence over the accountant.</a:t>
            </a:r>
          </a:p>
          <a:p>
            <a:pPr marL="0" indent="0" algn="just">
              <a:buNone/>
            </a:pPr>
            <a:r>
              <a:rPr lang="en-IN" sz="2200" dirty="0">
                <a:solidFill>
                  <a:schemeClr val="tx2"/>
                </a:solidFill>
                <a:latin typeface="Tahoma" panose="020B0604030504040204" pitchFamily="34" charset="0"/>
                <a:ea typeface="Tahoma" panose="020B0604030504040204" pitchFamily="34" charset="0"/>
                <a:cs typeface="Tahoma" panose="020B0604030504040204" pitchFamily="34" charset="0"/>
              </a:rPr>
              <a:t>[e.g.</a:t>
            </a:r>
            <a:r>
              <a:rPr lang="en-IN" sz="2200" dirty="0">
                <a:latin typeface="Tahoma" panose="020B0604030504040204" pitchFamily="34" charset="0"/>
                <a:ea typeface="Tahoma" panose="020B0604030504040204" pitchFamily="34" charset="0"/>
                <a:cs typeface="Tahoma" panose="020B0604030504040204" pitchFamily="34" charset="0"/>
              </a:rPr>
              <a:t> Threat of replacement, Statutory Auditor cannot be Internal Auditor, Cannot be financial advisor, Independence applies to each partner of the firm.]</a:t>
            </a:r>
          </a:p>
          <a:p>
            <a:pPr marL="0" indent="0">
              <a:buNone/>
            </a:pPr>
            <a:endParaRPr lang="en-IN" sz="2200"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en-US" sz="2200" b="1" dirty="0">
                <a:solidFill>
                  <a:schemeClr val="tx2"/>
                </a:solidFill>
                <a:latin typeface="Tahoma" panose="020B0604030504040204" pitchFamily="34" charset="0"/>
                <a:ea typeface="Tahoma" panose="020B0604030504040204" pitchFamily="34" charset="0"/>
                <a:cs typeface="Tahoma" panose="020B0604030504040204" pitchFamily="34" charset="0"/>
              </a:rPr>
              <a:t>A circumstance might create more than one threat, and a threat might affect compliance with more than one fundamental </a:t>
            </a:r>
            <a:r>
              <a:rPr lang="en-IN" sz="2200" b="1" dirty="0">
                <a:solidFill>
                  <a:schemeClr val="tx2"/>
                </a:solidFill>
                <a:latin typeface="Tahoma" panose="020B0604030504040204" pitchFamily="34" charset="0"/>
                <a:ea typeface="Tahoma" panose="020B0604030504040204" pitchFamily="34" charset="0"/>
                <a:cs typeface="Tahoma" panose="020B0604030504040204" pitchFamily="34" charset="0"/>
              </a:rPr>
              <a:t>principle.</a:t>
            </a:r>
          </a:p>
          <a:p>
            <a:pPr marL="0" indent="0" algn="ctr">
              <a:buNone/>
            </a:pPr>
            <a:endParaRPr lang="en-IN" sz="2200" b="1"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0" indent="0" algn="ctr">
              <a:buNone/>
            </a:pPr>
            <a:r>
              <a:rPr lang="en-IN" sz="2200" b="1" dirty="0">
                <a:solidFill>
                  <a:schemeClr val="tx2"/>
                </a:solidFill>
                <a:latin typeface="Tahoma" panose="020B0604030504040204" pitchFamily="34" charset="0"/>
                <a:ea typeface="Tahoma" panose="020B0604030504040204" pitchFamily="34" charset="0"/>
                <a:cs typeface="Tahoma" panose="020B0604030504040204" pitchFamily="34" charset="0"/>
              </a:rPr>
              <a:t>Identify –-&gt; Evaluate –-&gt; Address</a:t>
            </a:r>
          </a:p>
        </p:txBody>
      </p:sp>
      <p:sp>
        <p:nvSpPr>
          <p:cNvPr id="4" name="Slide Number Placeholder 3">
            <a:extLst>
              <a:ext uri="{FF2B5EF4-FFF2-40B4-BE49-F238E27FC236}">
                <a16:creationId xmlns:a16="http://schemas.microsoft.com/office/drawing/2014/main" id="{EC63E73E-3243-4564-8B62-A509064D169D}"/>
              </a:ext>
            </a:extLst>
          </p:cNvPr>
          <p:cNvSpPr>
            <a:spLocks noGrp="1"/>
          </p:cNvSpPr>
          <p:nvPr>
            <p:ph type="sldNum" sz="quarter" idx="12"/>
          </p:nvPr>
        </p:nvSpPr>
        <p:spPr>
          <a:xfrm>
            <a:off x="7553" y="6492240"/>
            <a:ext cx="520768" cy="365760"/>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17</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E32AAE7B-EFEF-4A59-A15F-EA4C78D600D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spTree>
    <p:extLst>
      <p:ext uri="{BB962C8B-B14F-4D97-AF65-F5344CB8AC3E}">
        <p14:creationId xmlns:p14="http://schemas.microsoft.com/office/powerpoint/2010/main" val="3511060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linds(horizontal)">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D7BAB-44AB-46A4-8FDE-63E953383C92}"/>
              </a:ext>
            </a:extLst>
          </p:cNvPr>
          <p:cNvSpPr>
            <a:spLocks noGrp="1"/>
          </p:cNvSpPr>
          <p:nvPr>
            <p:ph type="title"/>
          </p:nvPr>
        </p:nvSpPr>
        <p:spPr>
          <a:xfrm>
            <a:off x="2592925" y="219555"/>
            <a:ext cx="8911687" cy="643216"/>
          </a:xfrm>
        </p:spPr>
        <p:txBody>
          <a:bodyPr>
            <a:normAutofit/>
          </a:bodyPr>
          <a:lstStyle/>
          <a:p>
            <a:r>
              <a:rPr lang="en-US" sz="3600" b="1" dirty="0">
                <a:solidFill>
                  <a:srgbClr val="C00000"/>
                </a:solidFill>
                <a:latin typeface="Tahoma" panose="020B0604030504040204" pitchFamily="34" charset="0"/>
                <a:ea typeface="Tahoma" panose="020B0604030504040204" pitchFamily="34" charset="0"/>
                <a:cs typeface="Tahoma" panose="020B0604030504040204" pitchFamily="34" charset="0"/>
              </a:rPr>
              <a:t>Major Changes in COE 2019</a:t>
            </a:r>
            <a:endParaRPr lang="en-IN" sz="36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a:extLst>
              <a:ext uri="{FF2B5EF4-FFF2-40B4-BE49-F238E27FC236}">
                <a16:creationId xmlns:a16="http://schemas.microsoft.com/office/drawing/2014/main" id="{68E3AF79-BB81-4794-B1E1-3F849E3D14E9}"/>
              </a:ext>
            </a:extLst>
          </p:cNvPr>
          <p:cNvSpPr>
            <a:spLocks noGrp="1"/>
          </p:cNvSpPr>
          <p:nvPr>
            <p:ph idx="1"/>
          </p:nvPr>
        </p:nvSpPr>
        <p:spPr>
          <a:xfrm>
            <a:off x="1412240" y="986386"/>
            <a:ext cx="10092373" cy="5505854"/>
          </a:xfrm>
        </p:spPr>
        <p:txBody>
          <a:bodyPr>
            <a:noAutofit/>
          </a:bodyPr>
          <a:lstStyle/>
          <a:p>
            <a:pPr marL="0" indent="0" algn="just">
              <a:spcBef>
                <a:spcPts val="0"/>
              </a:spcBef>
              <a:buClr>
                <a:schemeClr val="accent3"/>
              </a:buClr>
              <a:buSzPct val="100000"/>
              <a:buNone/>
            </a:pPr>
            <a:r>
              <a:rPr lang="en-US" sz="2400" dirty="0">
                <a:solidFill>
                  <a:schemeClr val="tx2"/>
                </a:solidFill>
                <a:latin typeface="Tahoma" panose="020B0604030504040204" pitchFamily="34" charset="0"/>
                <a:ea typeface="Tahoma" panose="020B0604030504040204" pitchFamily="34" charset="0"/>
                <a:cs typeface="Tahoma" panose="020B0604030504040204" pitchFamily="34" charset="0"/>
              </a:rPr>
              <a:t>COE 2009 and COE 2019 - Five most important structural changes in new Code</a:t>
            </a:r>
          </a:p>
          <a:p>
            <a:pPr marL="538163" indent="-538163" algn="just">
              <a:spcBef>
                <a:spcPts val="0"/>
              </a:spcBef>
              <a:buClrTx/>
              <a:buSzPct val="100000"/>
              <a:buFont typeface="Wingdings" panose="05000000000000000000" pitchFamily="2" charset="2"/>
              <a:buChar char="§"/>
            </a:pPr>
            <a:r>
              <a:rPr lang="en-US" sz="2400" dirty="0">
                <a:solidFill>
                  <a:schemeClr val="tx2"/>
                </a:solidFill>
                <a:latin typeface="Tahoma" panose="020B0604030504040204" pitchFamily="34" charset="0"/>
                <a:ea typeface="Tahoma" panose="020B0604030504040204" pitchFamily="34" charset="0"/>
                <a:cs typeface="Tahoma" panose="020B0604030504040204" pitchFamily="34" charset="0"/>
              </a:rPr>
              <a:t>Independence requirements for Audit and Review Engagements  and other Assurance </a:t>
            </a:r>
            <a:r>
              <a:rPr lang="en-IN" sz="2400" dirty="0">
                <a:solidFill>
                  <a:schemeClr val="tx2"/>
                </a:solidFill>
                <a:latin typeface="Tahoma" panose="020B0604030504040204" pitchFamily="34" charset="0"/>
                <a:ea typeface="Tahoma" panose="020B0604030504040204" pitchFamily="34" charset="0"/>
                <a:cs typeface="Tahoma" panose="020B0604030504040204" pitchFamily="34" charset="0"/>
              </a:rPr>
              <a:t>engagements differentiated.</a:t>
            </a:r>
          </a:p>
          <a:p>
            <a:pPr marL="538163" indent="-538163" algn="just">
              <a:spcBef>
                <a:spcPts val="0"/>
              </a:spcBef>
              <a:buClrTx/>
              <a:buSzPct val="100000"/>
              <a:buFont typeface="Wingdings" panose="05000000000000000000" pitchFamily="2" charset="2"/>
              <a:buChar char="§"/>
            </a:pPr>
            <a:r>
              <a:rPr lang="en-US" sz="2400" dirty="0">
                <a:solidFill>
                  <a:schemeClr val="tx2"/>
                </a:solidFill>
                <a:latin typeface="Tahoma" panose="020B0604030504040204" pitchFamily="34" charset="0"/>
                <a:ea typeface="Tahoma" panose="020B0604030504040204" pitchFamily="34" charset="0"/>
                <a:cs typeface="Tahoma" panose="020B0604030504040204" pitchFamily="34" charset="0"/>
              </a:rPr>
              <a:t>Independence sections recharacterized as “International Independence Standards”.</a:t>
            </a:r>
          </a:p>
          <a:p>
            <a:pPr marL="538163" indent="-538163" algn="just">
              <a:spcBef>
                <a:spcPts val="0"/>
              </a:spcBef>
              <a:buClrTx/>
              <a:buSzPct val="100000"/>
              <a:buFont typeface="Wingdings" panose="05000000000000000000" pitchFamily="2" charset="2"/>
              <a:buChar char="§"/>
            </a:pPr>
            <a:r>
              <a:rPr lang="en-US" sz="2400" dirty="0">
                <a:solidFill>
                  <a:schemeClr val="tx2"/>
                </a:solidFill>
                <a:latin typeface="Tahoma" panose="020B0604030504040204" pitchFamily="34" charset="0"/>
                <a:ea typeface="Tahoma" panose="020B0604030504040204" pitchFamily="34" charset="0"/>
                <a:cs typeface="Tahoma" panose="020B0604030504040204" pitchFamily="34" charset="0"/>
              </a:rPr>
              <a:t>Change in the drafting conventions e.g. “should” to “shall”</a:t>
            </a:r>
          </a:p>
          <a:p>
            <a:pPr marL="538163" indent="-538163" algn="just">
              <a:spcBef>
                <a:spcPts val="0"/>
              </a:spcBef>
              <a:buClrTx/>
              <a:buSzPct val="100000"/>
              <a:buFont typeface="Wingdings" panose="05000000000000000000" pitchFamily="2" charset="2"/>
              <a:buChar char="§"/>
            </a:pPr>
            <a:r>
              <a:rPr lang="en-US" sz="2400" dirty="0">
                <a:solidFill>
                  <a:schemeClr val="tx2"/>
                </a:solidFill>
                <a:latin typeface="Tahoma" panose="020B0604030504040204" pitchFamily="34" charset="0"/>
                <a:ea typeface="Tahoma" panose="020B0604030504040204" pitchFamily="34" charset="0"/>
                <a:cs typeface="Tahoma" panose="020B0604030504040204" pitchFamily="34" charset="0"/>
              </a:rPr>
              <a:t>New pattern of structuring of sections – Requirements distinguished.</a:t>
            </a:r>
          </a:p>
          <a:p>
            <a:pPr marL="538163" indent="-538163" algn="just">
              <a:spcBef>
                <a:spcPts val="0"/>
              </a:spcBef>
              <a:buClrTx/>
              <a:buSzPct val="100000"/>
              <a:buFont typeface="Wingdings" panose="05000000000000000000" pitchFamily="2" charset="2"/>
              <a:buChar char="§"/>
            </a:pPr>
            <a:r>
              <a:rPr lang="en-US" sz="2400" dirty="0">
                <a:solidFill>
                  <a:schemeClr val="tx2"/>
                </a:solidFill>
                <a:latin typeface="Tahoma" panose="020B0604030504040204" pitchFamily="34" charset="0"/>
                <a:ea typeface="Tahoma" panose="020B0604030504040204" pitchFamily="34" charset="0"/>
                <a:cs typeface="Tahoma" panose="020B0604030504040204" pitchFamily="34" charset="0"/>
              </a:rPr>
              <a:t>Increased clarity of responsibility for compliance - Firms, network firms, individuals within firms.</a:t>
            </a:r>
          </a:p>
        </p:txBody>
      </p:sp>
      <p:sp>
        <p:nvSpPr>
          <p:cNvPr id="4" name="Slide Number Placeholder 3">
            <a:extLst>
              <a:ext uri="{FF2B5EF4-FFF2-40B4-BE49-F238E27FC236}">
                <a16:creationId xmlns:a16="http://schemas.microsoft.com/office/drawing/2014/main" id="{D6A0F295-9C31-4C4D-B5A0-E7CD22E9936E}"/>
              </a:ext>
            </a:extLst>
          </p:cNvPr>
          <p:cNvSpPr>
            <a:spLocks noGrp="1"/>
          </p:cNvSpPr>
          <p:nvPr>
            <p:ph type="sldNum" sz="quarter" idx="12"/>
          </p:nvPr>
        </p:nvSpPr>
        <p:spPr>
          <a:xfrm>
            <a:off x="7552" y="6486045"/>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18</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19AE0DAD-17B2-4CF6-926A-9CFB61C013C4}"/>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spTree>
    <p:extLst>
      <p:ext uri="{BB962C8B-B14F-4D97-AF65-F5344CB8AC3E}">
        <p14:creationId xmlns:p14="http://schemas.microsoft.com/office/powerpoint/2010/main" val="1119763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blinds(horizontal)">
                                      <p:cBhvr>
                                        <p:cTn id="7" dur="500"/>
                                        <p:tgtEl>
                                          <p:spTgt spid="3">
                                            <p:txEl>
                                              <p:pRg st="5" end="5"/>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blinds(horizontal)">
                                      <p:cBhvr>
                                        <p:cTn id="10" dur="500"/>
                                        <p:tgtEl>
                                          <p:spTgt spid="3">
                                            <p:txEl>
                                              <p:pRg st="0" end="0"/>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blinds(horizontal)">
                                      <p:cBhvr>
                                        <p:cTn id="13" dur="500"/>
                                        <p:tgtEl>
                                          <p:spTgt spid="3">
                                            <p:txEl>
                                              <p:pRg st="1" end="1"/>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blinds(horizontal)">
                                      <p:cBhvr>
                                        <p:cTn id="16" dur="500"/>
                                        <p:tgtEl>
                                          <p:spTgt spid="3">
                                            <p:txEl>
                                              <p:pRg st="2" end="2"/>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blinds(horizontal)">
                                      <p:cBhvr>
                                        <p:cTn id="19" dur="500"/>
                                        <p:tgtEl>
                                          <p:spTgt spid="3">
                                            <p:txEl>
                                              <p:pRg st="3" end="3"/>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7AB94-ACDC-4CF4-8E3E-A8045037BA48}"/>
              </a:ext>
            </a:extLst>
          </p:cNvPr>
          <p:cNvSpPr>
            <a:spLocks noGrp="1"/>
          </p:cNvSpPr>
          <p:nvPr>
            <p:ph type="title"/>
          </p:nvPr>
        </p:nvSpPr>
        <p:spPr>
          <a:xfrm>
            <a:off x="2592925" y="144566"/>
            <a:ext cx="8911687" cy="643216"/>
          </a:xfrm>
        </p:spPr>
        <p:txBody>
          <a:bodyPr>
            <a:normAutofit fontScale="90000"/>
          </a:bodyPr>
          <a:lstStyle/>
          <a:p>
            <a:pPr algn="ctr"/>
            <a:r>
              <a:rPr lang="en-US" b="1"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Major Changes in COE 2019</a:t>
            </a:r>
            <a:endParaRPr lang="en-IN" dirty="0">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a:extLst>
              <a:ext uri="{FF2B5EF4-FFF2-40B4-BE49-F238E27FC236}">
                <a16:creationId xmlns:a16="http://schemas.microsoft.com/office/drawing/2014/main" id="{6363B0A6-D214-41EC-9C92-051E423C434E}"/>
              </a:ext>
            </a:extLst>
          </p:cNvPr>
          <p:cNvSpPr>
            <a:spLocks noGrp="1"/>
          </p:cNvSpPr>
          <p:nvPr>
            <p:ph idx="1"/>
          </p:nvPr>
        </p:nvSpPr>
        <p:spPr>
          <a:xfrm>
            <a:off x="1483360" y="970344"/>
            <a:ext cx="10021253" cy="5549192"/>
          </a:xfrm>
        </p:spPr>
        <p:txBody>
          <a:bodyPr>
            <a:noAutofit/>
          </a:bodyPr>
          <a:lstStyle/>
          <a:p>
            <a:pPr marL="0" lvl="2" indent="0" algn="just">
              <a:buNone/>
            </a:pPr>
            <a:r>
              <a:rPr lang="en-IN" sz="2400" dirty="0">
                <a:solidFill>
                  <a:schemeClr val="tx2"/>
                </a:solidFill>
                <a:latin typeface="Tahoma" panose="020B0604030504040204" pitchFamily="34" charset="0"/>
                <a:ea typeface="Tahoma" panose="020B0604030504040204" pitchFamily="34" charset="0"/>
                <a:cs typeface="Tahoma" panose="020B0604030504040204" pitchFamily="34" charset="0"/>
              </a:rPr>
              <a:t>Changes from IESBA Code </a:t>
            </a:r>
          </a:p>
          <a:p>
            <a:pPr marL="0" lvl="2" indent="0" algn="just">
              <a:buNone/>
            </a:pPr>
            <a:r>
              <a:rPr lang="en-US" sz="2400" dirty="0">
                <a:solidFill>
                  <a:schemeClr val="tx2"/>
                </a:solidFill>
                <a:latin typeface="Tahoma" panose="020B0604030504040204" pitchFamily="34" charset="0"/>
                <a:ea typeface="Tahoma" panose="020B0604030504040204" pitchFamily="34" charset="0"/>
                <a:cs typeface="Tahoma" panose="020B0604030504040204" pitchFamily="34" charset="0"/>
              </a:rPr>
              <a:t>Changes made fall under following broad heads:-</a:t>
            </a:r>
          </a:p>
          <a:p>
            <a:pPr marL="538163" lvl="2" indent="-538163" algn="just">
              <a:buClr>
                <a:schemeClr val="tx1"/>
              </a:buClr>
              <a:buFont typeface="Wingdings" panose="05000000000000000000" pitchFamily="2" charset="2"/>
              <a:buChar char="§"/>
            </a:pPr>
            <a:r>
              <a:rPr lang="en-US" sz="2400" dirty="0">
                <a:solidFill>
                  <a:schemeClr val="tx2"/>
                </a:solidFill>
                <a:latin typeface="Tahoma" panose="020B0604030504040204" pitchFamily="34" charset="0"/>
                <a:ea typeface="Tahoma" panose="020B0604030504040204" pitchFamily="34" charset="0"/>
                <a:cs typeface="Tahoma" panose="020B0604030504040204" pitchFamily="34" charset="0"/>
              </a:rPr>
              <a:t>Where  domestic provision stricter than corresponding IESBA provision e.g. total bar on Accounting by the Statutory Auditor</a:t>
            </a:r>
          </a:p>
          <a:p>
            <a:pPr marL="538163" lvl="2" indent="-538163" algn="just">
              <a:buClr>
                <a:schemeClr val="tx1"/>
              </a:buClr>
              <a:buFont typeface="Wingdings" panose="05000000000000000000" pitchFamily="2" charset="2"/>
              <a:buChar char="§"/>
            </a:pPr>
            <a:r>
              <a:rPr lang="en-US" sz="2400" dirty="0">
                <a:solidFill>
                  <a:schemeClr val="tx2"/>
                </a:solidFill>
                <a:latin typeface="Tahoma" panose="020B0604030504040204" pitchFamily="34" charset="0"/>
                <a:ea typeface="Tahoma" panose="020B0604030504040204" pitchFamily="34" charset="0"/>
                <a:cs typeface="Tahoma" panose="020B0604030504040204" pitchFamily="34" charset="0"/>
              </a:rPr>
              <a:t>Where domestic legal requirement governs the issue e.g.  “Network” would only refer to </a:t>
            </a:r>
            <a:r>
              <a:rPr lang="en-IN" sz="2400" dirty="0">
                <a:solidFill>
                  <a:schemeClr val="tx2"/>
                </a:solidFill>
                <a:latin typeface="Tahoma" panose="020B0604030504040204" pitchFamily="34" charset="0"/>
                <a:ea typeface="Tahoma" panose="020B0604030504040204" pitchFamily="34" charset="0"/>
                <a:cs typeface="Tahoma" panose="020B0604030504040204" pitchFamily="34" charset="0"/>
              </a:rPr>
              <a:t>Network registered with ICAI </a:t>
            </a:r>
          </a:p>
          <a:p>
            <a:pPr marL="538163" lvl="2" indent="-538163" algn="just">
              <a:buClr>
                <a:schemeClr val="tx1"/>
              </a:buClr>
              <a:buFont typeface="Wingdings" panose="05000000000000000000" pitchFamily="2" charset="2"/>
              <a:buChar char="§"/>
            </a:pPr>
            <a:r>
              <a:rPr lang="en-US" sz="2400" dirty="0">
                <a:solidFill>
                  <a:schemeClr val="tx2"/>
                </a:solidFill>
                <a:latin typeface="Tahoma" panose="020B0604030504040204" pitchFamily="34" charset="0"/>
                <a:ea typeface="Tahoma" panose="020B0604030504040204" pitchFamily="34" charset="0"/>
                <a:cs typeface="Tahoma" panose="020B0604030504040204" pitchFamily="34" charset="0"/>
              </a:rPr>
              <a:t>Where a domestic requirement has no corresponding provisions in IESBA Code e.g.  Firm </a:t>
            </a:r>
            <a:r>
              <a:rPr lang="en-IN" sz="2400" dirty="0">
                <a:solidFill>
                  <a:schemeClr val="tx2"/>
                </a:solidFill>
                <a:latin typeface="Tahoma" panose="020B0604030504040204" pitchFamily="34" charset="0"/>
                <a:ea typeface="Tahoma" panose="020B0604030504040204" pitchFamily="34" charset="0"/>
                <a:cs typeface="Tahoma" panose="020B0604030504040204" pitchFamily="34" charset="0"/>
              </a:rPr>
              <a:t>Rotation </a:t>
            </a:r>
          </a:p>
          <a:p>
            <a:pPr marL="538163" lvl="2" indent="-538163" algn="just">
              <a:buClr>
                <a:schemeClr val="tx1"/>
              </a:buClr>
              <a:buFont typeface="Wingdings" panose="05000000000000000000" pitchFamily="2" charset="2"/>
              <a:buChar char="§"/>
            </a:pPr>
            <a:r>
              <a:rPr lang="en-US" sz="2400" dirty="0">
                <a:solidFill>
                  <a:schemeClr val="tx2"/>
                </a:solidFill>
                <a:latin typeface="Tahoma" panose="020B0604030504040204" pitchFamily="34" charset="0"/>
                <a:ea typeface="Tahoma" panose="020B0604030504040204" pitchFamily="34" charset="0"/>
                <a:cs typeface="Tahoma" panose="020B0604030504040204" pitchFamily="34" charset="0"/>
              </a:rPr>
              <a:t>Language changes – for example, “professional accountant in business” mentioned as “professional accountant in service” as per Chartered Accountants Act, 1949 </a:t>
            </a:r>
          </a:p>
        </p:txBody>
      </p:sp>
      <p:sp>
        <p:nvSpPr>
          <p:cNvPr id="4" name="Slide Number Placeholder 3">
            <a:extLst>
              <a:ext uri="{FF2B5EF4-FFF2-40B4-BE49-F238E27FC236}">
                <a16:creationId xmlns:a16="http://schemas.microsoft.com/office/drawing/2014/main" id="{ACAAF0F7-8417-49AD-B565-091710DD9570}"/>
              </a:ext>
            </a:extLst>
          </p:cNvPr>
          <p:cNvSpPr>
            <a:spLocks noGrp="1"/>
          </p:cNvSpPr>
          <p:nvPr>
            <p:ph type="sldNum" sz="quarter" idx="12"/>
          </p:nvPr>
        </p:nvSpPr>
        <p:spPr>
          <a:xfrm>
            <a:off x="7552" y="6492875"/>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19</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2754F58F-B7C1-4F7E-88EC-0890F2712430}"/>
              </a:ext>
            </a:extLst>
          </p:cNvPr>
          <p:cNvSpPr txBox="1">
            <a:spLocks/>
          </p:cNvSpPr>
          <p:nvPr/>
        </p:nvSpPr>
        <p:spPr>
          <a:xfrm>
            <a:off x="8770688" y="6519536"/>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spTree>
    <p:extLst>
      <p:ext uri="{BB962C8B-B14F-4D97-AF65-F5344CB8AC3E}">
        <p14:creationId xmlns:p14="http://schemas.microsoft.com/office/powerpoint/2010/main" val="332436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1DA336-8F22-4BA2-AD5C-698D7890172B}"/>
              </a:ext>
            </a:extLst>
          </p:cNvPr>
          <p:cNvSpPr>
            <a:spLocks noGrp="1"/>
          </p:cNvSpPr>
          <p:nvPr>
            <p:ph type="title"/>
          </p:nvPr>
        </p:nvSpPr>
        <p:spPr>
          <a:xfrm>
            <a:off x="1484310" y="252364"/>
            <a:ext cx="10018713" cy="746760"/>
          </a:xfrm>
        </p:spPr>
        <p:txBody>
          <a:bodyPr/>
          <a:lstStyle/>
          <a:p>
            <a:pPr algn="ctr"/>
            <a:r>
              <a:rPr lang="en-US" b="1" dirty="0">
                <a:solidFill>
                  <a:srgbClr val="C00000"/>
                </a:solidFill>
                <a:latin typeface="Tahoma" panose="020B0604030504040204" pitchFamily="34" charset="0"/>
                <a:ea typeface="Tahoma" panose="020B0604030504040204" pitchFamily="34" charset="0"/>
                <a:cs typeface="Tahoma" panose="020B0604030504040204" pitchFamily="34" charset="0"/>
              </a:rPr>
              <a:t>Disclaimer</a:t>
            </a:r>
            <a:endParaRPr lang="en-IN"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a:extLst>
              <a:ext uri="{FF2B5EF4-FFF2-40B4-BE49-F238E27FC236}">
                <a16:creationId xmlns:a16="http://schemas.microsoft.com/office/drawing/2014/main" id="{82339650-D8EF-4C83-BE5F-D9B8312143B7}"/>
              </a:ext>
            </a:extLst>
          </p:cNvPr>
          <p:cNvSpPr>
            <a:spLocks noGrp="1"/>
          </p:cNvSpPr>
          <p:nvPr>
            <p:ph idx="1"/>
          </p:nvPr>
        </p:nvSpPr>
        <p:spPr>
          <a:xfrm>
            <a:off x="1484310" y="1025199"/>
            <a:ext cx="10018713" cy="4807602"/>
          </a:xfrm>
        </p:spPr>
        <p:txBody>
          <a:bodyPr>
            <a:normAutofit/>
          </a:bodyPr>
          <a:lstStyle/>
          <a:p>
            <a:pPr marL="0" indent="0" algn="just">
              <a:buNone/>
            </a:pPr>
            <a:r>
              <a:rPr lang="en-US" sz="2400" dirty="0">
                <a:latin typeface="Tahoma" panose="020B0604030504040204" pitchFamily="34" charset="0"/>
                <a:ea typeface="Tahoma" panose="020B0604030504040204" pitchFamily="34" charset="0"/>
                <a:cs typeface="Tahoma" panose="020B0604030504040204" pitchFamily="34" charset="0"/>
              </a:rPr>
              <a:t>These are my personal views and can not be construed to be the views of the ICAI or my firm.</a:t>
            </a:r>
          </a:p>
          <a:p>
            <a:pPr marL="0" indent="0" algn="just">
              <a:buNone/>
            </a:pPr>
            <a:br>
              <a:rPr lang="en-US" sz="2400" dirty="0">
                <a:latin typeface="Tahoma" panose="020B0604030504040204" pitchFamily="34" charset="0"/>
                <a:ea typeface="Tahoma" panose="020B0604030504040204" pitchFamily="34" charset="0"/>
                <a:cs typeface="Tahoma" panose="020B0604030504040204" pitchFamily="34" charset="0"/>
              </a:rPr>
            </a:br>
            <a:r>
              <a:rPr lang="en-US" sz="2400" dirty="0">
                <a:latin typeface="Tahoma" panose="020B0604030504040204" pitchFamily="34" charset="0"/>
                <a:ea typeface="Tahoma" panose="020B0604030504040204" pitchFamily="34" charset="0"/>
                <a:cs typeface="Tahoma" panose="020B0604030504040204" pitchFamily="34" charset="0"/>
              </a:rPr>
              <a:t>No representations or warranties are made by the RC/Branch/Study Circle of RC with regard to this presentation.</a:t>
            </a:r>
          </a:p>
          <a:p>
            <a:pPr marL="0" indent="0" algn="just">
              <a:buNone/>
            </a:pPr>
            <a:br>
              <a:rPr lang="en-US" sz="2400" dirty="0">
                <a:latin typeface="Tahoma" panose="020B0604030504040204" pitchFamily="34" charset="0"/>
                <a:ea typeface="Tahoma" panose="020B0604030504040204" pitchFamily="34" charset="0"/>
                <a:cs typeface="Tahoma" panose="020B0604030504040204" pitchFamily="34" charset="0"/>
              </a:rPr>
            </a:br>
            <a:r>
              <a:rPr lang="en-US" sz="2400" dirty="0">
                <a:latin typeface="Tahoma" panose="020B0604030504040204" pitchFamily="34" charset="0"/>
                <a:ea typeface="Tahoma" panose="020B0604030504040204" pitchFamily="34" charset="0"/>
                <a:cs typeface="Tahoma" panose="020B0604030504040204" pitchFamily="34" charset="0"/>
              </a:rPr>
              <a:t>These views do not and shall not be considered as a professional advice.</a:t>
            </a:r>
          </a:p>
          <a:p>
            <a:pPr marL="0" indent="0" algn="just">
              <a:buNone/>
            </a:pPr>
            <a:br>
              <a:rPr lang="en-US" sz="2400" dirty="0">
                <a:latin typeface="Tahoma" panose="020B0604030504040204" pitchFamily="34" charset="0"/>
                <a:ea typeface="Tahoma" panose="020B0604030504040204" pitchFamily="34" charset="0"/>
                <a:cs typeface="Tahoma" panose="020B0604030504040204" pitchFamily="34" charset="0"/>
              </a:rPr>
            </a:br>
            <a:r>
              <a:rPr lang="en-US" sz="2400" dirty="0">
                <a:latin typeface="Tahoma" panose="020B0604030504040204" pitchFamily="34" charset="0"/>
                <a:ea typeface="Tahoma" panose="020B0604030504040204" pitchFamily="34" charset="0"/>
                <a:cs typeface="Tahoma" panose="020B0604030504040204" pitchFamily="34" charset="0"/>
              </a:rPr>
              <a:t>This presentation should not be reproduced in part or in whole, in any manner or form, without our written permission.</a:t>
            </a:r>
          </a:p>
        </p:txBody>
      </p:sp>
      <p:sp>
        <p:nvSpPr>
          <p:cNvPr id="4" name="Slide Number Placeholder 3">
            <a:extLst>
              <a:ext uri="{FF2B5EF4-FFF2-40B4-BE49-F238E27FC236}">
                <a16:creationId xmlns:a16="http://schemas.microsoft.com/office/drawing/2014/main" id="{60EA9987-7A7D-48AC-A891-E5EE9553640F}"/>
              </a:ext>
            </a:extLst>
          </p:cNvPr>
          <p:cNvSpPr>
            <a:spLocks noGrp="1"/>
          </p:cNvSpPr>
          <p:nvPr>
            <p:ph type="sldNum" sz="quarter" idx="12"/>
          </p:nvPr>
        </p:nvSpPr>
        <p:spPr>
          <a:xfrm>
            <a:off x="9536" y="6494193"/>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2</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1CBB00AD-D170-4310-9675-7E9F9BE8DA8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spTree>
    <p:extLst>
      <p:ext uri="{BB962C8B-B14F-4D97-AF65-F5344CB8AC3E}">
        <p14:creationId xmlns:p14="http://schemas.microsoft.com/office/powerpoint/2010/main" val="1558735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26325-E128-4666-8A0D-B82B5C55301F}"/>
              </a:ext>
            </a:extLst>
          </p:cNvPr>
          <p:cNvSpPr>
            <a:spLocks noGrp="1"/>
          </p:cNvSpPr>
          <p:nvPr>
            <p:ph type="title"/>
          </p:nvPr>
        </p:nvSpPr>
        <p:spPr>
          <a:xfrm>
            <a:off x="2589212" y="294720"/>
            <a:ext cx="8911687" cy="658780"/>
          </a:xfrm>
        </p:spPr>
        <p:txBody>
          <a:bodyPr>
            <a:normAutofit fontScale="90000"/>
          </a:bodyPr>
          <a:lstStyle/>
          <a:p>
            <a:pPr algn="ctr"/>
            <a:r>
              <a:rPr lang="en-US" b="1"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Guide to the COE</a:t>
            </a:r>
            <a:endParaRPr lang="en-IN" dirty="0">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a:extLst>
              <a:ext uri="{FF2B5EF4-FFF2-40B4-BE49-F238E27FC236}">
                <a16:creationId xmlns:a16="http://schemas.microsoft.com/office/drawing/2014/main" id="{AC224444-1D62-41DD-A911-B36E0BEEF5D0}"/>
              </a:ext>
            </a:extLst>
          </p:cNvPr>
          <p:cNvSpPr>
            <a:spLocks noGrp="1"/>
          </p:cNvSpPr>
          <p:nvPr>
            <p:ph type="sldNum" sz="quarter" idx="12"/>
          </p:nvPr>
        </p:nvSpPr>
        <p:spPr>
          <a:xfrm>
            <a:off x="7308" y="6492240"/>
            <a:ext cx="551167" cy="365125"/>
          </a:xfrm>
        </p:spPr>
        <p:txBody>
          <a:body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20</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BB686840-758A-41F8-BBF9-9A3D2640E6D9}"/>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graphicFrame>
        <p:nvGraphicFramePr>
          <p:cNvPr id="10" name="Table 10">
            <a:extLst>
              <a:ext uri="{FF2B5EF4-FFF2-40B4-BE49-F238E27FC236}">
                <a16:creationId xmlns:a16="http://schemas.microsoft.com/office/drawing/2014/main" id="{6155093D-6C47-4FA4-8F2A-CCFA904D907B}"/>
              </a:ext>
            </a:extLst>
          </p:cNvPr>
          <p:cNvGraphicFramePr>
            <a:graphicFrameLocks noGrp="1"/>
          </p:cNvGraphicFramePr>
          <p:nvPr/>
        </p:nvGraphicFramePr>
        <p:xfrm>
          <a:off x="2032000" y="967487"/>
          <a:ext cx="9628188" cy="4907280"/>
        </p:xfrm>
        <a:graphic>
          <a:graphicData uri="http://schemas.openxmlformats.org/drawingml/2006/table">
            <a:tbl>
              <a:tblPr firstRow="1" bandRow="1">
                <a:tableStyleId>{5C22544A-7EE6-4342-B048-85BDC9FD1C3A}</a:tableStyleId>
              </a:tblPr>
              <a:tblGrid>
                <a:gridCol w="1694873">
                  <a:extLst>
                    <a:ext uri="{9D8B030D-6E8A-4147-A177-3AD203B41FA5}">
                      <a16:colId xmlns:a16="http://schemas.microsoft.com/office/drawing/2014/main" val="60395798"/>
                    </a:ext>
                  </a:extLst>
                </a:gridCol>
                <a:gridCol w="4627418">
                  <a:extLst>
                    <a:ext uri="{9D8B030D-6E8A-4147-A177-3AD203B41FA5}">
                      <a16:colId xmlns:a16="http://schemas.microsoft.com/office/drawing/2014/main" val="4080338819"/>
                    </a:ext>
                  </a:extLst>
                </a:gridCol>
                <a:gridCol w="3305897">
                  <a:extLst>
                    <a:ext uri="{9D8B030D-6E8A-4147-A177-3AD203B41FA5}">
                      <a16:colId xmlns:a16="http://schemas.microsoft.com/office/drawing/2014/main" val="3347976108"/>
                    </a:ext>
                  </a:extLst>
                </a:gridCol>
              </a:tblGrid>
              <a:tr h="370840">
                <a:tc>
                  <a:txBody>
                    <a:bodyPr/>
                    <a:lstStyle/>
                    <a:p>
                      <a:r>
                        <a:rPr lang="en-US" sz="2200" b="1" dirty="0">
                          <a:solidFill>
                            <a:schemeClr val="tx2"/>
                          </a:solidFill>
                          <a:latin typeface="Verdana" pitchFamily="34" charset="0"/>
                          <a:ea typeface="Verdana" pitchFamily="34" charset="0"/>
                          <a:cs typeface="Verdana" pitchFamily="34" charset="0"/>
                        </a:rPr>
                        <a:t>Part 1</a:t>
                      </a:r>
                      <a:endParaRPr lang="en-IN"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b="1" dirty="0">
                          <a:solidFill>
                            <a:schemeClr val="tx2"/>
                          </a:solidFill>
                          <a:latin typeface="Verdana" pitchFamily="34" charset="0"/>
                          <a:ea typeface="Verdana" pitchFamily="34" charset="0"/>
                          <a:cs typeface="Verdana" pitchFamily="34" charset="0"/>
                        </a:rPr>
                        <a:t>Complying with the Code, fundamental principle and conceptual framework</a:t>
                      </a:r>
                      <a:endParaRPr lang="en-IN"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b="1" dirty="0">
                          <a:solidFill>
                            <a:schemeClr val="tx2"/>
                          </a:solidFill>
                          <a:latin typeface="Verdana" pitchFamily="34" charset="0"/>
                          <a:ea typeface="Verdana" pitchFamily="34" charset="0"/>
                          <a:cs typeface="Verdana" pitchFamily="34" charset="0"/>
                        </a:rPr>
                        <a:t>Section 100 to 199</a:t>
                      </a:r>
                      <a:endParaRPr lang="en-IN"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02990215"/>
                  </a:ext>
                </a:extLst>
              </a:tr>
              <a:tr h="370840">
                <a:tc>
                  <a:txBody>
                    <a:bodyPr/>
                    <a:lstStyle/>
                    <a:p>
                      <a:r>
                        <a:rPr lang="en-US" sz="2200" b="1" dirty="0">
                          <a:solidFill>
                            <a:schemeClr val="tx2"/>
                          </a:solidFill>
                          <a:latin typeface="Verdana" pitchFamily="34" charset="0"/>
                          <a:ea typeface="Verdana" pitchFamily="34" charset="0"/>
                          <a:cs typeface="Verdana" pitchFamily="34" charset="0"/>
                        </a:rPr>
                        <a:t>Part 2</a:t>
                      </a:r>
                      <a:endParaRPr lang="en-IN"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b="1" dirty="0">
                          <a:solidFill>
                            <a:schemeClr val="tx2"/>
                          </a:solidFill>
                          <a:latin typeface="Verdana" pitchFamily="34" charset="0"/>
                          <a:ea typeface="Verdana" pitchFamily="34" charset="0"/>
                          <a:cs typeface="Verdana" pitchFamily="34" charset="0"/>
                        </a:rPr>
                        <a:t>Professional Accountants in service</a:t>
                      </a:r>
                      <a:endParaRPr lang="en-IN"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b="1" dirty="0">
                          <a:solidFill>
                            <a:schemeClr val="tx2"/>
                          </a:solidFill>
                          <a:latin typeface="Verdana" pitchFamily="34" charset="0"/>
                          <a:ea typeface="Verdana" pitchFamily="34" charset="0"/>
                          <a:cs typeface="Verdana" pitchFamily="34" charset="0"/>
                        </a:rPr>
                        <a:t>Section 200 to 299</a:t>
                      </a:r>
                      <a:endParaRPr lang="en-IN"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20588012"/>
                  </a:ext>
                </a:extLst>
              </a:tr>
              <a:tr h="370840">
                <a:tc>
                  <a:txBody>
                    <a:bodyPr/>
                    <a:lstStyle/>
                    <a:p>
                      <a:r>
                        <a:rPr lang="en-US" sz="2200" b="1" dirty="0">
                          <a:solidFill>
                            <a:schemeClr val="tx2"/>
                          </a:solidFill>
                          <a:latin typeface="Verdana" pitchFamily="34" charset="0"/>
                          <a:ea typeface="Verdana" pitchFamily="34" charset="0"/>
                          <a:cs typeface="Verdana" pitchFamily="34" charset="0"/>
                        </a:rPr>
                        <a:t>Part 3</a:t>
                      </a:r>
                      <a:endParaRPr lang="en-IN"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b="1" dirty="0">
                          <a:solidFill>
                            <a:schemeClr val="tx2"/>
                          </a:solidFill>
                          <a:latin typeface="Verdana" pitchFamily="34" charset="0"/>
                          <a:ea typeface="Verdana" pitchFamily="34" charset="0"/>
                          <a:cs typeface="Verdana" pitchFamily="34" charset="0"/>
                        </a:rPr>
                        <a:t>Professional accountants in public practice</a:t>
                      </a:r>
                      <a:endParaRPr lang="en-IN"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b="1" dirty="0">
                          <a:solidFill>
                            <a:schemeClr val="tx2"/>
                          </a:solidFill>
                          <a:latin typeface="Verdana" pitchFamily="34" charset="0"/>
                          <a:ea typeface="Verdana" pitchFamily="34" charset="0"/>
                          <a:cs typeface="Verdana" pitchFamily="34" charset="0"/>
                        </a:rPr>
                        <a:t>Section 300 to 399</a:t>
                      </a:r>
                      <a:endParaRPr lang="en-IN"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71170953"/>
                  </a:ext>
                </a:extLst>
              </a:tr>
              <a:tr h="370840">
                <a:tc>
                  <a:txBody>
                    <a:bodyPr/>
                    <a:lstStyle/>
                    <a:p>
                      <a:r>
                        <a:rPr lang="en-US" sz="2200" b="1" dirty="0">
                          <a:solidFill>
                            <a:schemeClr val="tx2"/>
                          </a:solidFill>
                          <a:latin typeface="Verdana" pitchFamily="34" charset="0"/>
                          <a:ea typeface="Verdana" pitchFamily="34" charset="0"/>
                          <a:cs typeface="Verdana" pitchFamily="34" charset="0"/>
                        </a:rPr>
                        <a:t>Part 4</a:t>
                      </a:r>
                      <a:endParaRPr lang="en-IN"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b="1" dirty="0">
                          <a:solidFill>
                            <a:schemeClr val="tx2"/>
                          </a:solidFill>
                          <a:latin typeface="Verdana" pitchFamily="34" charset="0"/>
                          <a:ea typeface="Verdana" pitchFamily="34" charset="0"/>
                          <a:cs typeface="Verdana" pitchFamily="34" charset="0"/>
                        </a:rPr>
                        <a:t>Independence Standards</a:t>
                      </a:r>
                      <a:endParaRPr lang="en-IN"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b="1" dirty="0">
                          <a:solidFill>
                            <a:schemeClr val="tx2"/>
                          </a:solidFill>
                          <a:latin typeface="Verdana" pitchFamily="34" charset="0"/>
                          <a:ea typeface="Verdana" pitchFamily="34" charset="0"/>
                          <a:cs typeface="Verdana" pitchFamily="34" charset="0"/>
                        </a:rPr>
                        <a:t>Section 400 to 999</a:t>
                      </a:r>
                      <a:endParaRPr lang="en-IN"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93917656"/>
                  </a:ext>
                </a:extLst>
              </a:tr>
              <a:tr h="370840">
                <a:tc>
                  <a:txBody>
                    <a:bodyPr/>
                    <a:lstStyle/>
                    <a:p>
                      <a:r>
                        <a:rPr lang="en-US" sz="2200" b="1" dirty="0">
                          <a:solidFill>
                            <a:schemeClr val="tx2"/>
                          </a:solidFill>
                          <a:latin typeface="Verdana" pitchFamily="34" charset="0"/>
                          <a:ea typeface="Verdana" pitchFamily="34" charset="0"/>
                          <a:cs typeface="Verdana" pitchFamily="34" charset="0"/>
                        </a:rPr>
                        <a:t>Part 4 A</a:t>
                      </a:r>
                      <a:endParaRPr lang="en-IN"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b="1" dirty="0">
                          <a:solidFill>
                            <a:schemeClr val="tx2"/>
                          </a:solidFill>
                          <a:latin typeface="Verdana" pitchFamily="34" charset="0"/>
                          <a:ea typeface="Verdana" pitchFamily="34" charset="0"/>
                          <a:cs typeface="Verdana" pitchFamily="34" charset="0"/>
                        </a:rPr>
                        <a:t>Independence for Audit and Review Engagements</a:t>
                      </a:r>
                      <a:endParaRPr lang="en-IN"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b="1" dirty="0">
                          <a:solidFill>
                            <a:schemeClr val="tx2"/>
                          </a:solidFill>
                          <a:latin typeface="Verdana" pitchFamily="34" charset="0"/>
                          <a:ea typeface="Verdana" pitchFamily="34" charset="0"/>
                          <a:cs typeface="Verdana" pitchFamily="34" charset="0"/>
                        </a:rPr>
                        <a:t>Section 400 to 899</a:t>
                      </a:r>
                      <a:endParaRPr lang="en-IN"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47002744"/>
                  </a:ext>
                </a:extLst>
              </a:tr>
              <a:tr h="370840">
                <a:tc>
                  <a:txBody>
                    <a:bodyPr/>
                    <a:lstStyle/>
                    <a:p>
                      <a:r>
                        <a:rPr lang="en-US" sz="2200" b="1" dirty="0">
                          <a:solidFill>
                            <a:schemeClr val="tx2"/>
                          </a:solidFill>
                          <a:latin typeface="Verdana" pitchFamily="34" charset="0"/>
                          <a:ea typeface="Verdana" pitchFamily="34" charset="0"/>
                          <a:cs typeface="Verdana" pitchFamily="34" charset="0"/>
                        </a:rPr>
                        <a:t>Part 4 B</a:t>
                      </a:r>
                      <a:endParaRPr lang="en-IN"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b="1" dirty="0">
                          <a:solidFill>
                            <a:schemeClr val="tx2"/>
                          </a:solidFill>
                          <a:latin typeface="Verdana" pitchFamily="34" charset="0"/>
                          <a:ea typeface="Verdana" pitchFamily="34" charset="0"/>
                          <a:cs typeface="Verdana" pitchFamily="34" charset="0"/>
                        </a:rPr>
                        <a:t>Independence for assurance engagements other than audit and review</a:t>
                      </a:r>
                      <a:endParaRPr lang="en-IN"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b="1" dirty="0">
                          <a:solidFill>
                            <a:schemeClr val="tx2"/>
                          </a:solidFill>
                          <a:latin typeface="Verdana" pitchFamily="34" charset="0"/>
                          <a:ea typeface="Verdana" pitchFamily="34" charset="0"/>
                          <a:cs typeface="Verdana" pitchFamily="34" charset="0"/>
                        </a:rPr>
                        <a:t>Section 900 to 999</a:t>
                      </a:r>
                      <a:endParaRPr lang="en-IN"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4514505"/>
                  </a:ext>
                </a:extLst>
              </a:tr>
            </a:tbl>
          </a:graphicData>
        </a:graphic>
      </p:graphicFrame>
    </p:spTree>
    <p:extLst>
      <p:ext uri="{BB962C8B-B14F-4D97-AF65-F5344CB8AC3E}">
        <p14:creationId xmlns:p14="http://schemas.microsoft.com/office/powerpoint/2010/main" val="3901243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3">
            <a:extLst>
              <a:ext uri="{FF2B5EF4-FFF2-40B4-BE49-F238E27FC236}">
                <a16:creationId xmlns:a16="http://schemas.microsoft.com/office/drawing/2014/main" id="{C9A32D57-10F6-4242-AC4F-861BACD94FFA}"/>
              </a:ext>
            </a:extLst>
          </p:cNvPr>
          <p:cNvSpPr>
            <a:spLocks noGrp="1"/>
          </p:cNvSpPr>
          <p:nvPr>
            <p:ph type="sldNum" sz="quarter" idx="12"/>
          </p:nvPr>
        </p:nvSpPr>
        <p:spPr>
          <a:xfrm>
            <a:off x="7552" y="6478489"/>
            <a:ext cx="551167" cy="365125"/>
          </a:xfrm>
        </p:spPr>
        <p:txBody>
          <a:body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21</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pic>
        <p:nvPicPr>
          <p:cNvPr id="10" name="Picture 9">
            <a:extLst>
              <a:ext uri="{FF2B5EF4-FFF2-40B4-BE49-F238E27FC236}">
                <a16:creationId xmlns:a16="http://schemas.microsoft.com/office/drawing/2014/main" id="{A3957AB9-847F-42B9-A544-86ACFAD21E12}"/>
              </a:ext>
            </a:extLst>
          </p:cNvPr>
          <p:cNvPicPr>
            <a:picLocks noChangeAspect="1"/>
          </p:cNvPicPr>
          <p:nvPr/>
        </p:nvPicPr>
        <p:blipFill>
          <a:blip r:embed="rId3"/>
          <a:stretch>
            <a:fillRect/>
          </a:stretch>
        </p:blipFill>
        <p:spPr>
          <a:xfrm>
            <a:off x="2377352" y="267751"/>
            <a:ext cx="8955666" cy="5757130"/>
          </a:xfrm>
          <a:prstGeom prst="rect">
            <a:avLst/>
          </a:prstGeom>
        </p:spPr>
      </p:pic>
      <p:sp>
        <p:nvSpPr>
          <p:cNvPr id="2" name="Footer Placeholder 3">
            <a:extLst>
              <a:ext uri="{FF2B5EF4-FFF2-40B4-BE49-F238E27FC236}">
                <a16:creationId xmlns:a16="http://schemas.microsoft.com/office/drawing/2014/main" id="{9E83CBDE-EA2F-B2E7-3441-DF0FE6B7FDDE}"/>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spTree>
    <p:extLst>
      <p:ext uri="{BB962C8B-B14F-4D97-AF65-F5344CB8AC3E}">
        <p14:creationId xmlns:p14="http://schemas.microsoft.com/office/powerpoint/2010/main" val="18041647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52400"/>
            <a:ext cx="9393382" cy="639762"/>
          </a:xfrm>
        </p:spPr>
        <p:txBody>
          <a:bodyPr>
            <a:normAutofit fontScale="90000"/>
          </a:bodyPr>
          <a:lstStyle/>
          <a:p>
            <a:pPr algn="ctr"/>
            <a:r>
              <a:rPr lang="en-US" b="1" cap="none" dirty="0">
                <a:solidFill>
                  <a:schemeClr val="accent4">
                    <a:lumMod val="75000"/>
                  </a:schemeClr>
                </a:solidFill>
              </a:rPr>
              <a:t>Major Changes in COE 2019</a:t>
            </a:r>
          </a:p>
        </p:txBody>
      </p:sp>
      <p:sp>
        <p:nvSpPr>
          <p:cNvPr id="3" name="Content Placeholder 2"/>
          <p:cNvSpPr>
            <a:spLocks noGrp="1"/>
          </p:cNvSpPr>
          <p:nvPr>
            <p:ph idx="1"/>
          </p:nvPr>
        </p:nvSpPr>
        <p:spPr>
          <a:xfrm>
            <a:off x="1503680" y="907525"/>
            <a:ext cx="10207930" cy="5469352"/>
          </a:xfrm>
        </p:spPr>
        <p:txBody>
          <a:bodyPr anchor="t">
            <a:noAutofit/>
          </a:bodyPr>
          <a:lstStyle/>
          <a:p>
            <a:pPr marL="0" indent="0" algn="just">
              <a:spcBef>
                <a:spcPts val="600"/>
              </a:spcBef>
              <a:buNone/>
            </a:pPr>
            <a:r>
              <a:rPr lang="en-US" sz="2400" b="1" dirty="0">
                <a:solidFill>
                  <a:schemeClr val="tx2"/>
                </a:solidFill>
                <a:latin typeface="Tahoma" panose="020B0604030504040204" pitchFamily="34" charset="0"/>
                <a:ea typeface="Tahoma" panose="020B0604030504040204" pitchFamily="34" charset="0"/>
                <a:cs typeface="Tahoma" panose="020B0604030504040204" pitchFamily="34" charset="0"/>
              </a:rPr>
              <a:t>Taxation services to the Audit Clients</a:t>
            </a:r>
          </a:p>
          <a:p>
            <a:pPr algn="just">
              <a:spcBef>
                <a:spcPts val="600"/>
              </a:spcBef>
              <a:buFont typeface="Wingdings" panose="05000000000000000000" pitchFamily="2" charset="2"/>
              <a:buChar char="F"/>
            </a:pPr>
            <a:r>
              <a:rPr lang="en-US" sz="2400" dirty="0">
                <a:solidFill>
                  <a:schemeClr val="tx2"/>
                </a:solidFill>
                <a:latin typeface="Tahoma" panose="020B0604030504040204" pitchFamily="34" charset="0"/>
                <a:ea typeface="Tahoma" panose="020B0604030504040204" pitchFamily="34" charset="0"/>
                <a:cs typeface="Tahoma" panose="020B0604030504040204" pitchFamily="34" charset="0"/>
              </a:rPr>
              <a:t>ICAI Code Ethics, 2009: Taxation to Audit client include compliance, planning, provision of formal taxation opinions and assistance in the resolution of tax disputes. Such assignments are generally not seen to create threats to independence</a:t>
            </a:r>
          </a:p>
          <a:p>
            <a:pPr algn="just">
              <a:spcBef>
                <a:spcPts val="600"/>
              </a:spcBef>
              <a:buFont typeface="Wingdings" panose="05000000000000000000" pitchFamily="2" charset="2"/>
              <a:buChar char="F"/>
            </a:pPr>
            <a:r>
              <a:rPr lang="en-US" sz="2400" dirty="0">
                <a:solidFill>
                  <a:schemeClr val="tx2"/>
                </a:solidFill>
                <a:latin typeface="Tahoma" panose="020B0604030504040204" pitchFamily="34" charset="0"/>
                <a:ea typeface="Tahoma" panose="020B0604030504040204" pitchFamily="34" charset="0"/>
                <a:cs typeface="Tahoma" panose="020B0604030504040204" pitchFamily="34" charset="0"/>
              </a:rPr>
              <a:t>ICAI Code of Ethics, 2019 (604): Further guidance on Taxation matters provided. Generally, it states that providing tax services to an audit client might create a self review or advocacy threat –</a:t>
            </a:r>
          </a:p>
          <a:p>
            <a:pPr marL="720725" indent="-360363" algn="just">
              <a:spcBef>
                <a:spcPts val="600"/>
              </a:spcBef>
              <a:buFont typeface="Wingdings" panose="05000000000000000000" pitchFamily="2" charset="2"/>
              <a:buChar char="ü"/>
            </a:pPr>
            <a:r>
              <a:rPr lang="en-US" sz="2400" u="sng" dirty="0">
                <a:solidFill>
                  <a:schemeClr val="tx2"/>
                </a:solidFill>
                <a:latin typeface="Tahoma" panose="020B0604030504040204" pitchFamily="34" charset="0"/>
                <a:ea typeface="Tahoma" panose="020B0604030504040204" pitchFamily="34" charset="0"/>
                <a:cs typeface="Tahoma" panose="020B0604030504040204" pitchFamily="34" charset="0"/>
              </a:rPr>
              <a:t>Tax Return preparation</a:t>
            </a:r>
            <a:r>
              <a:rPr lang="en-US" sz="2400" dirty="0">
                <a:solidFill>
                  <a:schemeClr val="tx2"/>
                </a:solidFill>
                <a:latin typeface="Tahoma" panose="020B0604030504040204" pitchFamily="34" charset="0"/>
                <a:ea typeface="Tahoma" panose="020B0604030504040204" pitchFamily="34" charset="0"/>
                <a:cs typeface="Tahoma" panose="020B0604030504040204" pitchFamily="34" charset="0"/>
              </a:rPr>
              <a:t> – Usually no threat</a:t>
            </a:r>
          </a:p>
          <a:p>
            <a:pPr marL="720725" indent="-360363" algn="just">
              <a:spcBef>
                <a:spcPts val="600"/>
              </a:spcBef>
              <a:buFont typeface="Wingdings" panose="05000000000000000000" pitchFamily="2" charset="2"/>
              <a:buChar char="ü"/>
            </a:pPr>
            <a:r>
              <a:rPr lang="en-US" sz="2400" u="sng" dirty="0">
                <a:solidFill>
                  <a:schemeClr val="tx2"/>
                </a:solidFill>
                <a:latin typeface="Tahoma" panose="020B0604030504040204" pitchFamily="34" charset="0"/>
                <a:ea typeface="Tahoma" panose="020B0604030504040204" pitchFamily="34" charset="0"/>
                <a:cs typeface="Tahoma" panose="020B0604030504040204" pitchFamily="34" charset="0"/>
              </a:rPr>
              <a:t>Tax Calculations for the Purpose of Preparing Accounting Entries</a:t>
            </a:r>
            <a:r>
              <a:rPr lang="en-US" sz="2400" dirty="0">
                <a:solidFill>
                  <a:schemeClr val="tx2"/>
                </a:solidFill>
                <a:latin typeface="Tahoma" panose="020B0604030504040204" pitchFamily="34" charset="0"/>
                <a:ea typeface="Tahoma" panose="020B0604030504040204" pitchFamily="34" charset="0"/>
                <a:cs typeface="Tahoma" panose="020B0604030504040204" pitchFamily="34" charset="0"/>
              </a:rPr>
              <a:t> (that will subsequently be audited by the Firm)  - Creates a self-review threat</a:t>
            </a:r>
          </a:p>
        </p:txBody>
      </p:sp>
      <p:sp>
        <p:nvSpPr>
          <p:cNvPr id="4" name="Slide Number Placeholder 3">
            <a:extLst>
              <a:ext uri="{FF2B5EF4-FFF2-40B4-BE49-F238E27FC236}">
                <a16:creationId xmlns:a16="http://schemas.microsoft.com/office/drawing/2014/main" id="{741230FC-07D3-2AB2-C054-0B35950FC100}"/>
              </a:ext>
            </a:extLst>
          </p:cNvPr>
          <p:cNvSpPr>
            <a:spLocks noGrp="1"/>
          </p:cNvSpPr>
          <p:nvPr>
            <p:ph type="sldNum" sz="quarter" idx="12"/>
          </p:nvPr>
        </p:nvSpPr>
        <p:spPr>
          <a:xfrm>
            <a:off x="7552" y="6482080"/>
            <a:ext cx="551167" cy="365125"/>
          </a:xfrm>
        </p:spPr>
        <p:txBody>
          <a:body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22</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8" name="Footer Placeholder 3">
            <a:extLst>
              <a:ext uri="{FF2B5EF4-FFF2-40B4-BE49-F238E27FC236}">
                <a16:creationId xmlns:a16="http://schemas.microsoft.com/office/drawing/2014/main" id="{AAE0CA3A-FEF5-4891-9E66-EDE088B60842}"/>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spTree>
    <p:extLst>
      <p:ext uri="{BB962C8B-B14F-4D97-AF65-F5344CB8AC3E}">
        <p14:creationId xmlns:p14="http://schemas.microsoft.com/office/powerpoint/2010/main" val="3333584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52400"/>
            <a:ext cx="9393382" cy="639762"/>
          </a:xfrm>
        </p:spPr>
        <p:txBody>
          <a:bodyPr>
            <a:normAutofit fontScale="90000"/>
          </a:bodyPr>
          <a:lstStyle/>
          <a:p>
            <a:pPr algn="ctr"/>
            <a:r>
              <a:rPr lang="en-US" b="1" cap="none" dirty="0">
                <a:solidFill>
                  <a:schemeClr val="accent4">
                    <a:lumMod val="75000"/>
                  </a:schemeClr>
                </a:solidFill>
              </a:rPr>
              <a:t>Major Changes in COE 2019</a:t>
            </a:r>
          </a:p>
        </p:txBody>
      </p:sp>
      <p:sp>
        <p:nvSpPr>
          <p:cNvPr id="3" name="Content Placeholder 2"/>
          <p:cNvSpPr>
            <a:spLocks noGrp="1"/>
          </p:cNvSpPr>
          <p:nvPr>
            <p:ph idx="1"/>
          </p:nvPr>
        </p:nvSpPr>
        <p:spPr>
          <a:xfrm>
            <a:off x="1402080" y="1022888"/>
            <a:ext cx="10233329" cy="5469352"/>
          </a:xfrm>
        </p:spPr>
        <p:txBody>
          <a:bodyPr anchor="t">
            <a:noAutofit/>
          </a:bodyPr>
          <a:lstStyle/>
          <a:p>
            <a:pPr marL="720725" indent="-360363" algn="just">
              <a:spcBef>
                <a:spcPts val="600"/>
              </a:spcBef>
              <a:buFont typeface="Wingdings" panose="05000000000000000000" pitchFamily="2" charset="2"/>
              <a:buChar char="ü"/>
            </a:pPr>
            <a:r>
              <a:rPr lang="en-US" u="sng" dirty="0">
                <a:solidFill>
                  <a:schemeClr val="tx2"/>
                </a:solidFill>
                <a:latin typeface="Tahoma" panose="020B0604030504040204" pitchFamily="34" charset="0"/>
                <a:ea typeface="Tahoma" panose="020B0604030504040204" pitchFamily="34" charset="0"/>
                <a:cs typeface="Tahoma" panose="020B0604030504040204" pitchFamily="34" charset="0"/>
              </a:rPr>
              <a:t>Tax Planning /Other Tax Advisory Services</a:t>
            </a:r>
            <a:r>
              <a:rPr lang="en-US" dirty="0">
                <a:solidFill>
                  <a:schemeClr val="tx2"/>
                </a:solidFill>
                <a:latin typeface="Tahoma" panose="020B0604030504040204" pitchFamily="34" charset="0"/>
                <a:ea typeface="Tahoma" panose="020B0604030504040204" pitchFamily="34" charset="0"/>
                <a:cs typeface="Tahoma" panose="020B0604030504040204" pitchFamily="34" charset="0"/>
              </a:rPr>
              <a:t> – Might create  self-review/advocacy threat- appropriate safeguards to be adopted, E.g. Using professionals who are not audit team members to perform the service; having an appropriate reviewer, not involved in providing the service, review the audit </a:t>
            </a:r>
            <a:r>
              <a:rPr lang="en-IN" dirty="0">
                <a:solidFill>
                  <a:schemeClr val="tx2"/>
                </a:solidFill>
                <a:latin typeface="Tahoma" panose="020B0604030504040204" pitchFamily="34" charset="0"/>
                <a:ea typeface="Tahoma" panose="020B0604030504040204" pitchFamily="34" charset="0"/>
                <a:cs typeface="Tahoma" panose="020B0604030504040204" pitchFamily="34" charset="0"/>
              </a:rPr>
              <a:t>work etc.</a:t>
            </a:r>
          </a:p>
          <a:p>
            <a:pPr marL="720725" indent="-360363" algn="just">
              <a:spcBef>
                <a:spcPts val="600"/>
              </a:spcBef>
              <a:buFont typeface="Wingdings" panose="05000000000000000000" pitchFamily="2" charset="2"/>
              <a:buChar char="ü"/>
            </a:pPr>
            <a:r>
              <a:rPr lang="en-US" u="sng" dirty="0">
                <a:solidFill>
                  <a:schemeClr val="tx2"/>
                </a:solidFill>
                <a:latin typeface="Tahoma" panose="020B0604030504040204" pitchFamily="34" charset="0"/>
                <a:ea typeface="Tahoma" panose="020B0604030504040204" pitchFamily="34" charset="0"/>
                <a:cs typeface="Tahoma" panose="020B0604030504040204" pitchFamily="34" charset="0"/>
              </a:rPr>
              <a:t>Tax Services Involving Valuations</a:t>
            </a:r>
            <a:r>
              <a:rPr lang="en-US" dirty="0">
                <a:solidFill>
                  <a:schemeClr val="tx2"/>
                </a:solidFill>
                <a:latin typeface="Tahoma" panose="020B0604030504040204" pitchFamily="34" charset="0"/>
                <a:ea typeface="Tahoma" panose="020B0604030504040204" pitchFamily="34" charset="0"/>
                <a:cs typeface="Tahoma" panose="020B0604030504040204" pitchFamily="34" charset="0"/>
              </a:rPr>
              <a:t> – Might perform only where the result of the valuation will not have a direct effect on the financial statements</a:t>
            </a:r>
          </a:p>
          <a:p>
            <a:pPr marL="720725" indent="-360363" algn="just">
              <a:spcBef>
                <a:spcPts val="600"/>
              </a:spcBef>
              <a:buFont typeface="Wingdings" panose="05000000000000000000" pitchFamily="2" charset="2"/>
              <a:buChar char="ü"/>
            </a:pPr>
            <a:r>
              <a:rPr lang="en-US" u="sng" dirty="0">
                <a:solidFill>
                  <a:schemeClr val="tx2"/>
                </a:solidFill>
                <a:latin typeface="Tahoma" panose="020B0604030504040204" pitchFamily="34" charset="0"/>
                <a:ea typeface="Tahoma" panose="020B0604030504040204" pitchFamily="34" charset="0"/>
                <a:cs typeface="Tahoma" panose="020B0604030504040204" pitchFamily="34" charset="0"/>
              </a:rPr>
              <a:t>Assistance in the Resolution of Tax Disputes</a:t>
            </a:r>
            <a:r>
              <a:rPr lang="en-US" dirty="0">
                <a:solidFill>
                  <a:schemeClr val="tx2"/>
                </a:solidFill>
                <a:latin typeface="Tahoma" panose="020B0604030504040204" pitchFamily="34" charset="0"/>
                <a:ea typeface="Tahoma" panose="020B0604030504040204" pitchFamily="34" charset="0"/>
                <a:cs typeface="Tahoma" panose="020B0604030504040204" pitchFamily="34" charset="0"/>
              </a:rPr>
              <a:t> – Might create a self- review or advocacy threat – appropriate safeguards to be adopted – Not to provide if involves acting as advocate for the audit client  OR  amounts involved are material to the financial statements on which the firm will express </a:t>
            </a:r>
            <a:r>
              <a:rPr lang="en-IN" dirty="0">
                <a:solidFill>
                  <a:schemeClr val="tx2"/>
                </a:solidFill>
                <a:latin typeface="Tahoma" panose="020B0604030504040204" pitchFamily="34" charset="0"/>
                <a:ea typeface="Tahoma" panose="020B0604030504040204" pitchFamily="34" charset="0"/>
                <a:cs typeface="Tahoma" panose="020B0604030504040204" pitchFamily="34" charset="0"/>
              </a:rPr>
              <a:t>an opinion.</a:t>
            </a:r>
            <a:endParaRPr lang="en-US" dirty="0">
              <a:solidFill>
                <a:schemeClr val="tx2"/>
              </a:solidFill>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a:extLst>
              <a:ext uri="{FF2B5EF4-FFF2-40B4-BE49-F238E27FC236}">
                <a16:creationId xmlns:a16="http://schemas.microsoft.com/office/drawing/2014/main" id="{2C673FC1-18B7-F22C-C314-AB5CAD281CDB}"/>
              </a:ext>
            </a:extLst>
          </p:cNvPr>
          <p:cNvSpPr>
            <a:spLocks noGrp="1"/>
          </p:cNvSpPr>
          <p:nvPr>
            <p:ph type="sldNum" sz="quarter" idx="12"/>
          </p:nvPr>
        </p:nvSpPr>
        <p:spPr>
          <a:xfrm>
            <a:off x="9536" y="6482080"/>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23</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8" name="Footer Placeholder 3">
            <a:extLst>
              <a:ext uri="{FF2B5EF4-FFF2-40B4-BE49-F238E27FC236}">
                <a16:creationId xmlns:a16="http://schemas.microsoft.com/office/drawing/2014/main" id="{AAE0CA3A-FEF5-4891-9E66-EDE088B60842}"/>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spTree>
    <p:extLst>
      <p:ext uri="{BB962C8B-B14F-4D97-AF65-F5344CB8AC3E}">
        <p14:creationId xmlns:p14="http://schemas.microsoft.com/office/powerpoint/2010/main" val="3474491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52400"/>
            <a:ext cx="9393382" cy="639762"/>
          </a:xfrm>
        </p:spPr>
        <p:txBody>
          <a:bodyPr>
            <a:normAutofit fontScale="90000"/>
          </a:bodyPr>
          <a:lstStyle/>
          <a:p>
            <a:pPr algn="ctr"/>
            <a:r>
              <a:rPr lang="en-US" b="1" cap="none" dirty="0">
                <a:solidFill>
                  <a:schemeClr val="accent4">
                    <a:lumMod val="75000"/>
                  </a:schemeClr>
                </a:solidFill>
              </a:rPr>
              <a:t>Major Changes in COE 2019</a:t>
            </a:r>
          </a:p>
        </p:txBody>
      </p:sp>
      <p:sp>
        <p:nvSpPr>
          <p:cNvPr id="3" name="Content Placeholder 2"/>
          <p:cNvSpPr>
            <a:spLocks noGrp="1"/>
          </p:cNvSpPr>
          <p:nvPr>
            <p:ph idx="1"/>
          </p:nvPr>
        </p:nvSpPr>
        <p:spPr>
          <a:xfrm>
            <a:off x="1513840" y="907525"/>
            <a:ext cx="10197770" cy="5469352"/>
          </a:xfrm>
        </p:spPr>
        <p:txBody>
          <a:bodyPr anchor="t">
            <a:noAutofit/>
          </a:bodyPr>
          <a:lstStyle/>
          <a:p>
            <a:pPr marL="0" indent="0">
              <a:spcBef>
                <a:spcPts val="600"/>
              </a:spcBef>
              <a:buNone/>
            </a:pPr>
            <a:r>
              <a:rPr lang="en-IN" sz="2400" b="1" dirty="0">
                <a:solidFill>
                  <a:schemeClr val="tx2"/>
                </a:solidFill>
                <a:latin typeface="Tahoma" panose="020B0604030504040204" pitchFamily="34" charset="0"/>
                <a:ea typeface="Tahoma" panose="020B0604030504040204" pitchFamily="34" charset="0"/>
                <a:cs typeface="Tahoma" panose="020B0604030504040204" pitchFamily="34" charset="0"/>
              </a:rPr>
              <a:t>Documentation</a:t>
            </a:r>
          </a:p>
          <a:p>
            <a:pPr algn="just">
              <a:spcBef>
                <a:spcPts val="600"/>
              </a:spcBef>
              <a:buFont typeface="Wingdings" panose="05000000000000000000" pitchFamily="2" charset="2"/>
              <a:buChar char="F"/>
            </a:pPr>
            <a:r>
              <a:rPr lang="en-US" sz="2400" dirty="0">
                <a:solidFill>
                  <a:schemeClr val="tx2"/>
                </a:solidFill>
                <a:latin typeface="Tahoma" panose="020B0604030504040204" pitchFamily="34" charset="0"/>
                <a:ea typeface="Tahoma" panose="020B0604030504040204" pitchFamily="34" charset="0"/>
                <a:cs typeface="Tahoma" panose="020B0604030504040204" pitchFamily="34" charset="0"/>
              </a:rPr>
              <a:t>2009 Code requires  Firms to document their conclusions regarding compliance with independence </a:t>
            </a:r>
            <a:r>
              <a:rPr lang="en-IN" sz="2400" dirty="0">
                <a:solidFill>
                  <a:schemeClr val="tx2"/>
                </a:solidFill>
                <a:latin typeface="Tahoma" panose="020B0604030504040204" pitchFamily="34" charset="0"/>
                <a:ea typeface="Tahoma" panose="020B0604030504040204" pitchFamily="34" charset="0"/>
                <a:cs typeface="Tahoma" panose="020B0604030504040204" pitchFamily="34" charset="0"/>
              </a:rPr>
              <a:t>requirements </a:t>
            </a:r>
          </a:p>
          <a:p>
            <a:pPr algn="just">
              <a:spcBef>
                <a:spcPts val="600"/>
              </a:spcBef>
              <a:buFont typeface="Wingdings" panose="05000000000000000000" pitchFamily="2" charset="2"/>
              <a:buChar char="F"/>
            </a:pPr>
            <a:r>
              <a:rPr lang="en-US" sz="2400" dirty="0">
                <a:solidFill>
                  <a:schemeClr val="tx2"/>
                </a:solidFill>
                <a:latin typeface="Tahoma" panose="020B0604030504040204" pitchFamily="34" charset="0"/>
                <a:ea typeface="Tahoma" panose="020B0604030504040204" pitchFamily="34" charset="0"/>
                <a:cs typeface="Tahoma" panose="020B0604030504040204" pitchFamily="34" charset="0"/>
              </a:rPr>
              <a:t>In the 2019 Code, the requirements of Documentation given in greater detail</a:t>
            </a:r>
          </a:p>
          <a:p>
            <a:pPr algn="just">
              <a:spcBef>
                <a:spcPts val="600"/>
              </a:spcBef>
              <a:buFont typeface="Wingdings" panose="05000000000000000000" pitchFamily="2" charset="2"/>
              <a:buChar char="F"/>
            </a:pPr>
            <a:r>
              <a:rPr lang="en-US" sz="2400" dirty="0">
                <a:solidFill>
                  <a:schemeClr val="tx2"/>
                </a:solidFill>
                <a:latin typeface="Tahoma" panose="020B0604030504040204" pitchFamily="34" charset="0"/>
                <a:ea typeface="Tahoma" panose="020B0604030504040204" pitchFamily="34" charset="0"/>
                <a:cs typeface="Tahoma" panose="020B0604030504040204" pitchFamily="34" charset="0"/>
              </a:rPr>
              <a:t>NOCLAR requires all steps in responding with NOCLAR to be documented </a:t>
            </a:r>
          </a:p>
          <a:p>
            <a:pPr marL="0" indent="0" algn="just">
              <a:spcBef>
                <a:spcPts val="600"/>
              </a:spcBef>
              <a:buNone/>
            </a:pPr>
            <a:r>
              <a:rPr lang="en-IN" sz="2400" b="1" dirty="0">
                <a:solidFill>
                  <a:schemeClr val="tx2"/>
                </a:solidFill>
                <a:latin typeface="Tahoma" panose="020B0604030504040204" pitchFamily="34" charset="0"/>
                <a:ea typeface="Tahoma" panose="020B0604030504040204" pitchFamily="34" charset="0"/>
                <a:cs typeface="Tahoma" panose="020B0604030504040204" pitchFamily="34" charset="0"/>
              </a:rPr>
              <a:t>Fees – Relative Size</a:t>
            </a:r>
          </a:p>
          <a:p>
            <a:pPr algn="just">
              <a:spcBef>
                <a:spcPts val="600"/>
              </a:spcBef>
              <a:buFont typeface="Wingdings" panose="05000000000000000000" pitchFamily="2" charset="2"/>
              <a:buChar char="F"/>
            </a:pPr>
            <a:r>
              <a:rPr lang="en-US" sz="2400" dirty="0">
                <a:solidFill>
                  <a:schemeClr val="tx2"/>
                </a:solidFill>
                <a:latin typeface="Tahoma" panose="020B0604030504040204" pitchFamily="34" charset="0"/>
                <a:ea typeface="Tahoma" panose="020B0604030504040204" pitchFamily="34" charset="0"/>
                <a:cs typeface="Tahoma" panose="020B0604030504040204" pitchFamily="34" charset="0"/>
              </a:rPr>
              <a:t>In the revised Code, where for two consecutive years, total gross annual professional fees from the audit client and its related entities represent more than (40% non PIE/ 20% PIE) of total fees, the firm shall disclose to Those charged </a:t>
            </a:r>
            <a:r>
              <a:rPr lang="en-IN" sz="2400" dirty="0">
                <a:solidFill>
                  <a:schemeClr val="tx2"/>
                </a:solidFill>
                <a:latin typeface="Tahoma" panose="020B0604030504040204" pitchFamily="34" charset="0"/>
                <a:ea typeface="Tahoma" panose="020B0604030504040204" pitchFamily="34" charset="0"/>
                <a:cs typeface="Tahoma" panose="020B0604030504040204" pitchFamily="34" charset="0"/>
              </a:rPr>
              <a:t>with Governance (TCWG)</a:t>
            </a:r>
            <a:r>
              <a:rPr lang="en-IN" sz="2400" dirty="0">
                <a:solidFill>
                  <a:schemeClr val="tx2"/>
                </a:solidFill>
                <a:latin typeface="Tahoma" panose="020B0604030504040204" pitchFamily="34" charset="0"/>
                <a:ea typeface="Tahoma" panose="020B0604030504040204" pitchFamily="34" charset="0"/>
                <a:cs typeface="Tahoma" panose="020B0604030504040204" pitchFamily="34" charset="0"/>
                <a:hlinkClick r:id="rId3" action="ppaction://hlinkfile"/>
              </a:rPr>
              <a:t>*</a:t>
            </a:r>
            <a:endParaRPr lang="en-US" sz="2400" dirty="0">
              <a:solidFill>
                <a:schemeClr val="tx2"/>
              </a:solidFill>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a:extLst>
              <a:ext uri="{FF2B5EF4-FFF2-40B4-BE49-F238E27FC236}">
                <a16:creationId xmlns:a16="http://schemas.microsoft.com/office/drawing/2014/main" id="{4F40492C-7505-E029-73C1-AE8A15916CB9}"/>
              </a:ext>
            </a:extLst>
          </p:cNvPr>
          <p:cNvSpPr>
            <a:spLocks noGrp="1"/>
          </p:cNvSpPr>
          <p:nvPr>
            <p:ph type="sldNum" sz="quarter" idx="12"/>
          </p:nvPr>
        </p:nvSpPr>
        <p:spPr>
          <a:xfrm>
            <a:off x="-2608" y="6492240"/>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24</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8" name="Footer Placeholder 3">
            <a:extLst>
              <a:ext uri="{FF2B5EF4-FFF2-40B4-BE49-F238E27FC236}">
                <a16:creationId xmlns:a16="http://schemas.microsoft.com/office/drawing/2014/main" id="{AAE0CA3A-FEF5-4891-9E66-EDE088B60842}"/>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spTree>
    <p:extLst>
      <p:ext uri="{BB962C8B-B14F-4D97-AF65-F5344CB8AC3E}">
        <p14:creationId xmlns:p14="http://schemas.microsoft.com/office/powerpoint/2010/main" val="343565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52400"/>
            <a:ext cx="9393382" cy="639762"/>
          </a:xfrm>
        </p:spPr>
        <p:txBody>
          <a:bodyPr>
            <a:normAutofit fontScale="90000"/>
          </a:bodyPr>
          <a:lstStyle/>
          <a:p>
            <a:pPr algn="ctr"/>
            <a:r>
              <a:rPr lang="en-US" b="1" cap="none" dirty="0">
                <a:solidFill>
                  <a:schemeClr val="accent4">
                    <a:lumMod val="75000"/>
                  </a:schemeClr>
                </a:solidFill>
              </a:rPr>
              <a:t>Major Changes in COE 2019</a:t>
            </a:r>
          </a:p>
        </p:txBody>
      </p:sp>
      <p:sp>
        <p:nvSpPr>
          <p:cNvPr id="3" name="Content Placeholder 2"/>
          <p:cNvSpPr>
            <a:spLocks noGrp="1"/>
          </p:cNvSpPr>
          <p:nvPr>
            <p:ph idx="1"/>
          </p:nvPr>
        </p:nvSpPr>
        <p:spPr>
          <a:xfrm>
            <a:off x="1503680" y="907525"/>
            <a:ext cx="10207930" cy="5469352"/>
          </a:xfrm>
        </p:spPr>
        <p:txBody>
          <a:bodyPr>
            <a:noAutofit/>
          </a:bodyPr>
          <a:lstStyle/>
          <a:p>
            <a:pPr algn="just">
              <a:spcBef>
                <a:spcPts val="0"/>
              </a:spcBef>
              <a:buFont typeface="Wingdings" panose="05000000000000000000" pitchFamily="2" charset="2"/>
              <a:buChar char="F"/>
            </a:pPr>
            <a:r>
              <a:rPr lang="en-US" sz="2400" dirty="0">
                <a:solidFill>
                  <a:schemeClr val="tx2"/>
                </a:solidFill>
                <a:latin typeface="Tahoma" panose="020B0604030504040204" pitchFamily="34" charset="0"/>
                <a:ea typeface="Tahoma" panose="020B0604030504040204" pitchFamily="34" charset="0"/>
                <a:cs typeface="Tahoma" panose="020B0604030504040204" pitchFamily="34" charset="0"/>
              </a:rPr>
              <a:t>No such ceiling on total fees of the Firm would be applicable where such fees does not exceed Rs. 5 Lakhs</a:t>
            </a:r>
          </a:p>
          <a:p>
            <a:pPr algn="just">
              <a:spcBef>
                <a:spcPts val="0"/>
              </a:spcBef>
              <a:buFont typeface="Wingdings" panose="05000000000000000000" pitchFamily="2" charset="2"/>
              <a:buChar char="F"/>
            </a:pPr>
            <a:r>
              <a:rPr lang="en-US" sz="2400" dirty="0">
                <a:solidFill>
                  <a:schemeClr val="tx2"/>
                </a:solidFill>
                <a:latin typeface="Tahoma" panose="020B0604030504040204" pitchFamily="34" charset="0"/>
                <a:ea typeface="Tahoma" panose="020B0604030504040204" pitchFamily="34" charset="0"/>
                <a:cs typeface="Tahoma" panose="020B0604030504040204" pitchFamily="34" charset="0"/>
              </a:rPr>
              <a:t>No such ceiling on the total fees would be applicable in the case of audit of government Companies, public undertakings, nationalized banks, public financial institutions or Government appointments.</a:t>
            </a:r>
          </a:p>
          <a:p>
            <a:pPr marL="0" indent="0" algn="just">
              <a:spcBef>
                <a:spcPts val="0"/>
              </a:spcBef>
              <a:buNone/>
            </a:pPr>
            <a:r>
              <a:rPr lang="en-IN" sz="2400" u="sng" dirty="0">
                <a:solidFill>
                  <a:schemeClr val="tx2"/>
                </a:solidFill>
                <a:latin typeface="Tahoma" panose="020B0604030504040204" pitchFamily="34" charset="0"/>
                <a:ea typeface="Tahoma" panose="020B0604030504040204" pitchFamily="34" charset="0"/>
                <a:cs typeface="Tahoma" panose="020B0604030504040204" pitchFamily="34" charset="0"/>
              </a:rPr>
              <a:t>Criteria of Indebtedness</a:t>
            </a:r>
          </a:p>
          <a:p>
            <a:pPr algn="just">
              <a:spcBef>
                <a:spcPts val="0"/>
              </a:spcBef>
              <a:buFont typeface="Wingdings" panose="05000000000000000000" pitchFamily="2" charset="2"/>
              <a:buChar char="F"/>
            </a:pPr>
            <a:r>
              <a:rPr lang="en-US" sz="2400" dirty="0">
                <a:solidFill>
                  <a:schemeClr val="tx2"/>
                </a:solidFill>
                <a:latin typeface="Tahoma" panose="020B0604030504040204" pitchFamily="34" charset="0"/>
                <a:ea typeface="Tahoma" panose="020B0604030504040204" pitchFamily="34" charset="0"/>
                <a:cs typeface="Tahoma" panose="020B0604030504040204" pitchFamily="34" charset="0"/>
              </a:rPr>
              <a:t>IESBA Code of Ethics, 2018 brought concept of materiality of Loans and Guarantees. Whether a loan or guarantee is material would depend on combined net worth of the individual and his immediate family members</a:t>
            </a:r>
          </a:p>
          <a:p>
            <a:pPr>
              <a:spcBef>
                <a:spcPts val="0"/>
              </a:spcBef>
              <a:buFont typeface="Wingdings" panose="05000000000000000000" pitchFamily="2" charset="2"/>
              <a:buChar char="F"/>
            </a:pPr>
            <a:r>
              <a:rPr lang="en-US" sz="2400" dirty="0">
                <a:solidFill>
                  <a:schemeClr val="tx2"/>
                </a:solidFill>
                <a:latin typeface="Tahoma" panose="020B0604030504040204" pitchFamily="34" charset="0"/>
                <a:ea typeface="Tahoma" panose="020B0604030504040204" pitchFamily="34" charset="0"/>
                <a:cs typeface="Tahoma" panose="020B0604030504040204" pitchFamily="34" charset="0"/>
              </a:rPr>
              <a:t>Concept  adopted in ICAI Code of Ethics, 2019</a:t>
            </a:r>
          </a:p>
        </p:txBody>
      </p:sp>
      <p:sp>
        <p:nvSpPr>
          <p:cNvPr id="4" name="Slide Number Placeholder 3">
            <a:extLst>
              <a:ext uri="{FF2B5EF4-FFF2-40B4-BE49-F238E27FC236}">
                <a16:creationId xmlns:a16="http://schemas.microsoft.com/office/drawing/2014/main" id="{45F679EA-446C-05C4-6583-0CB68A2631F4}"/>
              </a:ext>
            </a:extLst>
          </p:cNvPr>
          <p:cNvSpPr>
            <a:spLocks noGrp="1"/>
          </p:cNvSpPr>
          <p:nvPr>
            <p:ph type="sldNum" sz="quarter" idx="12"/>
          </p:nvPr>
        </p:nvSpPr>
        <p:spPr>
          <a:xfrm>
            <a:off x="-2608" y="6482715"/>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25</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8" name="Footer Placeholder 3">
            <a:extLst>
              <a:ext uri="{FF2B5EF4-FFF2-40B4-BE49-F238E27FC236}">
                <a16:creationId xmlns:a16="http://schemas.microsoft.com/office/drawing/2014/main" id="{AAE0CA3A-FEF5-4891-9E66-EDE088B60842}"/>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spTree>
    <p:extLst>
      <p:ext uri="{BB962C8B-B14F-4D97-AF65-F5344CB8AC3E}">
        <p14:creationId xmlns:p14="http://schemas.microsoft.com/office/powerpoint/2010/main" val="2678745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52400"/>
            <a:ext cx="9393382" cy="639762"/>
          </a:xfrm>
        </p:spPr>
        <p:txBody>
          <a:bodyPr>
            <a:normAutofit fontScale="90000"/>
          </a:bodyPr>
          <a:lstStyle/>
          <a:p>
            <a:pPr algn="ctr"/>
            <a:r>
              <a:rPr lang="en-US" b="1" cap="none" dirty="0">
                <a:solidFill>
                  <a:schemeClr val="accent4">
                    <a:lumMod val="75000"/>
                  </a:schemeClr>
                </a:solidFill>
              </a:rPr>
              <a:t>Major Changes in COE 2019</a:t>
            </a:r>
          </a:p>
        </p:txBody>
      </p:sp>
      <p:sp>
        <p:nvSpPr>
          <p:cNvPr id="3" name="Content Placeholder 2"/>
          <p:cNvSpPr>
            <a:spLocks noGrp="1"/>
          </p:cNvSpPr>
          <p:nvPr>
            <p:ph idx="1"/>
          </p:nvPr>
        </p:nvSpPr>
        <p:spPr>
          <a:xfrm>
            <a:off x="1391920" y="907525"/>
            <a:ext cx="10319690" cy="5469352"/>
          </a:xfrm>
        </p:spPr>
        <p:txBody>
          <a:bodyPr anchor="t">
            <a:noAutofit/>
          </a:bodyPr>
          <a:lstStyle/>
          <a:p>
            <a:pPr algn="just">
              <a:spcBef>
                <a:spcPts val="0"/>
              </a:spcBef>
              <a:buFont typeface="Wingdings" panose="05000000000000000000" pitchFamily="2" charset="2"/>
              <a:buChar char="F"/>
            </a:pPr>
            <a:r>
              <a:rPr lang="en-US" sz="2400" dirty="0">
                <a:solidFill>
                  <a:schemeClr val="tx2"/>
                </a:solidFill>
                <a:latin typeface="Tahoma" panose="020B0604030504040204" pitchFamily="34" charset="0"/>
                <a:ea typeface="Tahoma" panose="020B0604030504040204" pitchFamily="34" charset="0"/>
                <a:cs typeface="Tahoma" panose="020B0604030504040204" pitchFamily="34" charset="0"/>
              </a:rPr>
              <a:t>In the revised Code, the application of safeguards is required, when necessary, to eliminate threats or to reduce them to ‘an acceptable level’ (level which a reasonable and informed third party would conclude, is acceptable). Previously safeguards had to be considered if a threat was other than “clearly insignificant” </a:t>
            </a:r>
          </a:p>
          <a:p>
            <a:pPr marL="0" indent="0" algn="just">
              <a:spcBef>
                <a:spcPts val="0"/>
              </a:spcBef>
              <a:buNone/>
            </a:pPr>
            <a:r>
              <a:rPr lang="en-IN" sz="2400" u="sng" dirty="0">
                <a:solidFill>
                  <a:schemeClr val="tx2"/>
                </a:solidFill>
                <a:latin typeface="Tahoma" panose="020B0604030504040204" pitchFamily="34" charset="0"/>
                <a:ea typeface="Tahoma" panose="020B0604030504040204" pitchFamily="34" charset="0"/>
                <a:cs typeface="Tahoma" panose="020B0604030504040204" pitchFamily="34" charset="0"/>
              </a:rPr>
              <a:t>Public Interest Entity</a:t>
            </a:r>
          </a:p>
          <a:p>
            <a:pPr algn="just">
              <a:spcBef>
                <a:spcPts val="0"/>
              </a:spcBef>
              <a:buFont typeface="Wingdings" panose="05000000000000000000" pitchFamily="2" charset="2"/>
              <a:buChar char="F"/>
            </a:pPr>
            <a:r>
              <a:rPr lang="en-US" sz="2400" dirty="0">
                <a:solidFill>
                  <a:schemeClr val="tx2"/>
                </a:solidFill>
                <a:latin typeface="Tahoma" panose="020B0604030504040204" pitchFamily="34" charset="0"/>
                <a:ea typeface="Tahoma" panose="020B0604030504040204" pitchFamily="34" charset="0"/>
                <a:cs typeface="Tahoma" panose="020B0604030504040204" pitchFamily="34" charset="0"/>
              </a:rPr>
              <a:t>2019 edition contains a new term “Public Interest Entity” (PIE)</a:t>
            </a:r>
          </a:p>
          <a:p>
            <a:pPr algn="just">
              <a:spcBef>
                <a:spcPts val="0"/>
              </a:spcBef>
              <a:buFont typeface="Wingdings" panose="05000000000000000000" pitchFamily="2" charset="2"/>
              <a:buChar char="F"/>
            </a:pPr>
            <a:r>
              <a:rPr lang="en-US" sz="2400" dirty="0">
                <a:solidFill>
                  <a:schemeClr val="tx2"/>
                </a:solidFill>
                <a:latin typeface="Tahoma" panose="020B0604030504040204" pitchFamily="34" charset="0"/>
                <a:ea typeface="Tahoma" panose="020B0604030504040204" pitchFamily="34" charset="0"/>
                <a:cs typeface="Tahoma" panose="020B0604030504040204" pitchFamily="34" charset="0"/>
              </a:rPr>
              <a:t>Enhanced independence requirements for PIE in the new Code</a:t>
            </a:r>
          </a:p>
          <a:p>
            <a:pPr algn="just">
              <a:spcBef>
                <a:spcPts val="0"/>
              </a:spcBef>
              <a:buFont typeface="Wingdings" panose="05000000000000000000" pitchFamily="2" charset="2"/>
              <a:buChar char="F"/>
            </a:pPr>
            <a:r>
              <a:rPr lang="en-US" sz="2400" dirty="0">
                <a:solidFill>
                  <a:schemeClr val="tx2"/>
                </a:solidFill>
                <a:latin typeface="Tahoma" panose="020B0604030504040204" pitchFamily="34" charset="0"/>
                <a:ea typeface="Tahoma" panose="020B0604030504040204" pitchFamily="34" charset="0"/>
                <a:cs typeface="Tahoma" panose="020B0604030504040204" pitchFamily="34" charset="0"/>
              </a:rPr>
              <a:t>Definition of PIE , as given in IESBA Code of Ethics extended by inclusion of banks and insurance companies </a:t>
            </a:r>
            <a:r>
              <a:rPr lang="en-IN" sz="2400" dirty="0">
                <a:solidFill>
                  <a:schemeClr val="tx2"/>
                </a:solidFill>
                <a:latin typeface="Tahoma" panose="020B0604030504040204" pitchFamily="34" charset="0"/>
                <a:ea typeface="Tahoma" panose="020B0604030504040204" pitchFamily="34" charset="0"/>
                <a:cs typeface="Tahoma" panose="020B0604030504040204" pitchFamily="34" charset="0"/>
              </a:rPr>
              <a:t>in the 2019 Code</a:t>
            </a:r>
          </a:p>
        </p:txBody>
      </p:sp>
      <p:sp>
        <p:nvSpPr>
          <p:cNvPr id="4" name="Slide Number Placeholder 3">
            <a:extLst>
              <a:ext uri="{FF2B5EF4-FFF2-40B4-BE49-F238E27FC236}">
                <a16:creationId xmlns:a16="http://schemas.microsoft.com/office/drawing/2014/main" id="{9D6170C5-4DA5-FB0E-6490-EB8ABE4607CB}"/>
              </a:ext>
            </a:extLst>
          </p:cNvPr>
          <p:cNvSpPr>
            <a:spLocks noGrp="1"/>
          </p:cNvSpPr>
          <p:nvPr>
            <p:ph type="sldNum" sz="quarter" idx="12"/>
          </p:nvPr>
        </p:nvSpPr>
        <p:spPr>
          <a:xfrm>
            <a:off x="13094" y="6492240"/>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26</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8" name="Footer Placeholder 3">
            <a:extLst>
              <a:ext uri="{FF2B5EF4-FFF2-40B4-BE49-F238E27FC236}">
                <a16:creationId xmlns:a16="http://schemas.microsoft.com/office/drawing/2014/main" id="{AAE0CA3A-FEF5-4891-9E66-EDE088B60842}"/>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spTree>
    <p:extLst>
      <p:ext uri="{BB962C8B-B14F-4D97-AF65-F5344CB8AC3E}">
        <p14:creationId xmlns:p14="http://schemas.microsoft.com/office/powerpoint/2010/main" val="1696538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52400"/>
            <a:ext cx="9393382" cy="639762"/>
          </a:xfrm>
        </p:spPr>
        <p:txBody>
          <a:bodyPr>
            <a:normAutofit fontScale="90000"/>
          </a:bodyPr>
          <a:lstStyle/>
          <a:p>
            <a:pPr algn="ctr"/>
            <a:r>
              <a:rPr lang="en-US" b="1" cap="none" dirty="0">
                <a:solidFill>
                  <a:schemeClr val="accent4">
                    <a:lumMod val="75000"/>
                  </a:schemeClr>
                </a:solidFill>
              </a:rPr>
              <a:t>Major Changes in COE 2019</a:t>
            </a:r>
          </a:p>
        </p:txBody>
      </p:sp>
      <p:sp>
        <p:nvSpPr>
          <p:cNvPr id="3" name="Content Placeholder 2"/>
          <p:cNvSpPr>
            <a:spLocks noGrp="1"/>
          </p:cNvSpPr>
          <p:nvPr>
            <p:ph idx="1"/>
          </p:nvPr>
        </p:nvSpPr>
        <p:spPr>
          <a:xfrm>
            <a:off x="1483360" y="907525"/>
            <a:ext cx="10228250" cy="5469352"/>
          </a:xfrm>
        </p:spPr>
        <p:txBody>
          <a:bodyPr>
            <a:noAutofit/>
          </a:bodyPr>
          <a:lstStyle/>
          <a:p>
            <a:pPr algn="just">
              <a:spcBef>
                <a:spcPts val="0"/>
              </a:spcBef>
              <a:buFont typeface="Wingdings" panose="05000000000000000000" pitchFamily="2" charset="2"/>
              <a:buChar char="F"/>
            </a:pPr>
            <a:r>
              <a:rPr lang="en-US" sz="2400" dirty="0">
                <a:solidFill>
                  <a:schemeClr val="tx2"/>
                </a:solidFill>
                <a:latin typeface="Tahoma" panose="020B0604030504040204" pitchFamily="34" charset="0"/>
                <a:ea typeface="Tahoma" panose="020B0604030504040204" pitchFamily="34" charset="0"/>
                <a:cs typeface="Tahoma" panose="020B0604030504040204" pitchFamily="34" charset="0"/>
              </a:rPr>
              <a:t>Firms encouraged to determine whether to treat an additional entities as PIE because of large number of </a:t>
            </a:r>
            <a:r>
              <a:rPr lang="en-IN" sz="2400" dirty="0">
                <a:solidFill>
                  <a:schemeClr val="tx2"/>
                </a:solidFill>
                <a:latin typeface="Tahoma" panose="020B0604030504040204" pitchFamily="34" charset="0"/>
                <a:ea typeface="Tahoma" panose="020B0604030504040204" pitchFamily="34" charset="0"/>
                <a:cs typeface="Tahoma" panose="020B0604030504040204" pitchFamily="34" charset="0"/>
              </a:rPr>
              <a:t>stakeholders. </a:t>
            </a:r>
          </a:p>
          <a:p>
            <a:pPr marL="0" indent="0" algn="just">
              <a:spcBef>
                <a:spcPts val="0"/>
              </a:spcBef>
              <a:buNone/>
            </a:pPr>
            <a:r>
              <a:rPr lang="en-IN" sz="2400" u="sng" dirty="0">
                <a:solidFill>
                  <a:schemeClr val="tx2"/>
                </a:solidFill>
                <a:latin typeface="Tahoma" panose="020B0604030504040204" pitchFamily="34" charset="0"/>
                <a:ea typeface="Tahoma" panose="020B0604030504040204" pitchFamily="34" charset="0"/>
                <a:cs typeface="Tahoma" panose="020B0604030504040204" pitchFamily="34" charset="0"/>
              </a:rPr>
              <a:t>Inducements - Gifts and Hospitality</a:t>
            </a:r>
          </a:p>
          <a:p>
            <a:pPr algn="just">
              <a:spcBef>
                <a:spcPts val="0"/>
              </a:spcBef>
              <a:buFont typeface="Wingdings" panose="05000000000000000000" pitchFamily="2" charset="2"/>
              <a:buChar char="F"/>
            </a:pPr>
            <a:r>
              <a:rPr lang="en-IN" sz="2400" dirty="0">
                <a:solidFill>
                  <a:schemeClr val="tx2"/>
                </a:solidFill>
                <a:latin typeface="Tahoma" panose="020B0604030504040204" pitchFamily="34" charset="0"/>
                <a:ea typeface="Tahoma" panose="020B0604030504040204" pitchFamily="34" charset="0"/>
                <a:cs typeface="Tahoma" panose="020B0604030504040204" pitchFamily="34" charset="0"/>
              </a:rPr>
              <a:t>Inducements elaborated</a:t>
            </a:r>
          </a:p>
          <a:p>
            <a:pPr algn="just">
              <a:spcBef>
                <a:spcPts val="0"/>
              </a:spcBef>
              <a:buFont typeface="Wingdings" panose="05000000000000000000" pitchFamily="2" charset="2"/>
              <a:buChar char="F"/>
            </a:pPr>
            <a:r>
              <a:rPr lang="en-US" sz="2400" dirty="0">
                <a:solidFill>
                  <a:schemeClr val="tx2"/>
                </a:solidFill>
                <a:latin typeface="Tahoma" panose="020B0604030504040204" pitchFamily="34" charset="0"/>
                <a:ea typeface="Tahoma" panose="020B0604030504040204" pitchFamily="34" charset="0"/>
                <a:cs typeface="Tahoma" panose="020B0604030504040204" pitchFamily="34" charset="0"/>
              </a:rPr>
              <a:t>To first see whether prohibited by L and R</a:t>
            </a:r>
          </a:p>
          <a:p>
            <a:pPr algn="just">
              <a:spcBef>
                <a:spcPts val="0"/>
              </a:spcBef>
              <a:buFont typeface="Wingdings" panose="05000000000000000000" pitchFamily="2" charset="2"/>
              <a:buChar char="F"/>
            </a:pPr>
            <a:r>
              <a:rPr lang="en-IN" sz="2400" dirty="0">
                <a:solidFill>
                  <a:schemeClr val="tx2"/>
                </a:solidFill>
                <a:latin typeface="Tahoma" panose="020B0604030504040204" pitchFamily="34" charset="0"/>
                <a:ea typeface="Tahoma" panose="020B0604030504040204" pitchFamily="34" charset="0"/>
                <a:cs typeface="Tahoma" panose="020B0604030504040204" pitchFamily="34" charset="0"/>
              </a:rPr>
              <a:t>Offering also prohibited</a:t>
            </a:r>
          </a:p>
          <a:p>
            <a:pPr algn="just">
              <a:spcBef>
                <a:spcPts val="0"/>
              </a:spcBef>
              <a:buFont typeface="Wingdings" panose="05000000000000000000" pitchFamily="2" charset="2"/>
              <a:buChar char="F"/>
            </a:pPr>
            <a:r>
              <a:rPr lang="en-US" sz="2400" dirty="0">
                <a:solidFill>
                  <a:schemeClr val="tx2"/>
                </a:solidFill>
                <a:latin typeface="Tahoma" panose="020B0604030504040204" pitchFamily="34" charset="0"/>
                <a:ea typeface="Tahoma" panose="020B0604030504040204" pitchFamily="34" charset="0"/>
                <a:cs typeface="Tahoma" panose="020B0604030504040204" pitchFamily="34" charset="0"/>
              </a:rPr>
              <a:t>Reasonable and Informed Third Party test – To see whether it is with the intent to improperly influence the behavior of the recipient or of another individual.</a:t>
            </a:r>
          </a:p>
          <a:p>
            <a:pPr algn="just">
              <a:spcBef>
                <a:spcPts val="0"/>
              </a:spcBef>
              <a:buFont typeface="Wingdings" panose="05000000000000000000" pitchFamily="2" charset="2"/>
              <a:buChar char="F"/>
            </a:pPr>
            <a:r>
              <a:rPr lang="en-US" sz="2400" dirty="0">
                <a:solidFill>
                  <a:schemeClr val="tx2"/>
                </a:solidFill>
                <a:latin typeface="Tahoma" panose="020B0604030504040204" pitchFamily="34" charset="0"/>
                <a:ea typeface="Tahoma" panose="020B0604030504040204" pitchFamily="34" charset="0"/>
                <a:cs typeface="Tahoma" panose="020B0604030504040204" pitchFamily="34" charset="0"/>
              </a:rPr>
              <a:t>Clarifications about appropriate boundaries for offering and accepting of inducements.</a:t>
            </a:r>
          </a:p>
          <a:p>
            <a:pPr algn="just">
              <a:spcBef>
                <a:spcPts val="0"/>
              </a:spcBef>
              <a:buFont typeface="Wingdings" panose="05000000000000000000" pitchFamily="2" charset="2"/>
              <a:buChar char="F"/>
            </a:pPr>
            <a:r>
              <a:rPr lang="en-US" sz="2400" dirty="0">
                <a:solidFill>
                  <a:schemeClr val="tx2"/>
                </a:solidFill>
                <a:latin typeface="Tahoma" panose="020B0604030504040204" pitchFamily="34" charset="0"/>
                <a:ea typeface="Tahoma" panose="020B0604030504040204" pitchFamily="34" charset="0"/>
                <a:cs typeface="Tahoma" panose="020B0604030504040204" pitchFamily="34" charset="0"/>
              </a:rPr>
              <a:t>Extended to PAs in service also.</a:t>
            </a:r>
          </a:p>
          <a:p>
            <a:pPr algn="just">
              <a:spcBef>
                <a:spcPts val="0"/>
              </a:spcBef>
              <a:buFont typeface="Wingdings" panose="05000000000000000000" pitchFamily="2" charset="2"/>
              <a:buChar char="F"/>
            </a:pPr>
            <a:r>
              <a:rPr lang="en-US" sz="2400" dirty="0">
                <a:solidFill>
                  <a:schemeClr val="tx2"/>
                </a:solidFill>
                <a:latin typeface="Tahoma" panose="020B0604030504040204" pitchFamily="34" charset="0"/>
                <a:ea typeface="Tahoma" panose="020B0604030504040204" pitchFamily="34" charset="0"/>
                <a:cs typeface="Tahoma" panose="020B0604030504040204" pitchFamily="34" charset="0"/>
              </a:rPr>
              <a:t>Total prohibition in case of Audit/Assurance clients to continue.</a:t>
            </a:r>
          </a:p>
        </p:txBody>
      </p:sp>
      <p:sp>
        <p:nvSpPr>
          <p:cNvPr id="4" name="Slide Number Placeholder 3">
            <a:extLst>
              <a:ext uri="{FF2B5EF4-FFF2-40B4-BE49-F238E27FC236}">
                <a16:creationId xmlns:a16="http://schemas.microsoft.com/office/drawing/2014/main" id="{346C0713-640B-9ADB-690A-79F4E08CF563}"/>
              </a:ext>
            </a:extLst>
          </p:cNvPr>
          <p:cNvSpPr>
            <a:spLocks noGrp="1"/>
          </p:cNvSpPr>
          <p:nvPr>
            <p:ph type="sldNum" sz="quarter" idx="12"/>
          </p:nvPr>
        </p:nvSpPr>
        <p:spPr>
          <a:xfrm>
            <a:off x="7552" y="6492240"/>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27</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8" name="Footer Placeholder 3">
            <a:extLst>
              <a:ext uri="{FF2B5EF4-FFF2-40B4-BE49-F238E27FC236}">
                <a16:creationId xmlns:a16="http://schemas.microsoft.com/office/drawing/2014/main" id="{AAE0CA3A-FEF5-4891-9E66-EDE088B60842}"/>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spTree>
    <p:extLst>
      <p:ext uri="{BB962C8B-B14F-4D97-AF65-F5344CB8AC3E}">
        <p14:creationId xmlns:p14="http://schemas.microsoft.com/office/powerpoint/2010/main" val="116207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linds(horizontal)">
                                      <p:cBhvr>
                                        <p:cTn id="25" dur="500"/>
                                        <p:tgtEl>
                                          <p:spTgt spid="3">
                                            <p:txEl>
                                              <p:pRg st="6" end="6"/>
                                            </p:txEl>
                                          </p:spTgt>
                                        </p:tgtEl>
                                      </p:cBhvr>
                                    </p:animEffect>
                                  </p:childTnLst>
                                </p:cTn>
                              </p:par>
                              <p:par>
                                <p:cTn id="26" presetID="3" presetClass="entr" presetSubtype="10"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blinds(horizontal)">
                                      <p:cBhvr>
                                        <p:cTn id="28" dur="500"/>
                                        <p:tgtEl>
                                          <p:spTgt spid="3">
                                            <p:txEl>
                                              <p:pRg st="7" end="7"/>
                                            </p:txEl>
                                          </p:spTgt>
                                        </p:tgtEl>
                                      </p:cBhvr>
                                    </p:animEffect>
                                  </p:childTnLst>
                                </p:cTn>
                              </p:par>
                              <p:par>
                                <p:cTn id="29" presetID="3" presetClass="entr" presetSubtype="1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blinds(horizontal)">
                                      <p:cBhvr>
                                        <p:cTn id="31"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ooter Placeholder 3">
            <a:extLst>
              <a:ext uri="{FF2B5EF4-FFF2-40B4-BE49-F238E27FC236}">
                <a16:creationId xmlns:a16="http://schemas.microsoft.com/office/drawing/2014/main" id="{AAE0CA3A-FEF5-4891-9E66-EDE088B60842}"/>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pic>
        <p:nvPicPr>
          <p:cNvPr id="7" name="Picture 6">
            <a:extLst>
              <a:ext uri="{FF2B5EF4-FFF2-40B4-BE49-F238E27FC236}">
                <a16:creationId xmlns:a16="http://schemas.microsoft.com/office/drawing/2014/main" id="{B07E24BC-90CB-4BEE-8267-BD56942DB99B}"/>
              </a:ext>
            </a:extLst>
          </p:cNvPr>
          <p:cNvPicPr>
            <a:picLocks noChangeAspect="1"/>
          </p:cNvPicPr>
          <p:nvPr/>
        </p:nvPicPr>
        <p:blipFill>
          <a:blip r:embed="rId3"/>
          <a:stretch>
            <a:fillRect/>
          </a:stretch>
        </p:blipFill>
        <p:spPr>
          <a:xfrm>
            <a:off x="4515610" y="-1"/>
            <a:ext cx="4489739" cy="6810965"/>
          </a:xfrm>
          <a:prstGeom prst="rect">
            <a:avLst/>
          </a:prstGeom>
        </p:spPr>
      </p:pic>
      <p:sp>
        <p:nvSpPr>
          <p:cNvPr id="9" name="Title 1">
            <a:extLst>
              <a:ext uri="{FF2B5EF4-FFF2-40B4-BE49-F238E27FC236}">
                <a16:creationId xmlns:a16="http://schemas.microsoft.com/office/drawing/2014/main" id="{CEE1247C-9C51-4A42-93C0-B4B36BB60E5C}"/>
              </a:ext>
            </a:extLst>
          </p:cNvPr>
          <p:cNvSpPr>
            <a:spLocks noGrp="1"/>
          </p:cNvSpPr>
          <p:nvPr>
            <p:ph type="title"/>
          </p:nvPr>
        </p:nvSpPr>
        <p:spPr>
          <a:xfrm rot="16200000">
            <a:off x="-401638" y="2788555"/>
            <a:ext cx="6858000" cy="1280890"/>
          </a:xfrm>
        </p:spPr>
        <p:txBody>
          <a:bodyPr>
            <a:normAutofit/>
          </a:bodyPr>
          <a:lstStyle/>
          <a:p>
            <a:pPr algn="ctr"/>
            <a:r>
              <a:rPr lang="en-IN" sz="6000" b="1" dirty="0">
                <a:solidFill>
                  <a:schemeClr val="accent4">
                    <a:lumMod val="75000"/>
                  </a:schemeClr>
                </a:solidFill>
              </a:rPr>
              <a:t>Code of Ethics FAQ</a:t>
            </a:r>
          </a:p>
        </p:txBody>
      </p:sp>
      <p:sp>
        <p:nvSpPr>
          <p:cNvPr id="2" name="Slide Number Placeholder 3">
            <a:extLst>
              <a:ext uri="{FF2B5EF4-FFF2-40B4-BE49-F238E27FC236}">
                <a16:creationId xmlns:a16="http://schemas.microsoft.com/office/drawing/2014/main" id="{2D796837-F04D-793A-551E-33E9CF27EE8B}"/>
              </a:ext>
            </a:extLst>
          </p:cNvPr>
          <p:cNvSpPr>
            <a:spLocks noGrp="1"/>
          </p:cNvSpPr>
          <p:nvPr>
            <p:ph type="sldNum" sz="quarter" idx="12"/>
          </p:nvPr>
        </p:nvSpPr>
        <p:spPr>
          <a:xfrm>
            <a:off x="9536" y="6486479"/>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28</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10" name="Title 1">
            <a:extLst>
              <a:ext uri="{FF2B5EF4-FFF2-40B4-BE49-F238E27FC236}">
                <a16:creationId xmlns:a16="http://schemas.microsoft.com/office/drawing/2014/main" id="{F71D5553-8583-45E4-B1CD-F7FE4B8BDB68}"/>
              </a:ext>
            </a:extLst>
          </p:cNvPr>
          <p:cNvSpPr txBox="1">
            <a:spLocks/>
          </p:cNvSpPr>
          <p:nvPr/>
        </p:nvSpPr>
        <p:spPr>
          <a:xfrm rot="5400000">
            <a:off x="7614260" y="2765038"/>
            <a:ext cx="6810966"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IN" sz="6000" b="1" dirty="0">
                <a:solidFill>
                  <a:schemeClr val="accent4">
                    <a:lumMod val="75000"/>
                  </a:schemeClr>
                </a:solidFill>
              </a:rPr>
              <a:t>Read and Follow</a:t>
            </a:r>
          </a:p>
        </p:txBody>
      </p:sp>
    </p:spTree>
    <p:extLst>
      <p:ext uri="{BB962C8B-B14F-4D97-AF65-F5344CB8AC3E}">
        <p14:creationId xmlns:p14="http://schemas.microsoft.com/office/powerpoint/2010/main" val="26833860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BFE0E0F-D226-389F-787D-33B8F19DAE64}"/>
              </a:ext>
            </a:extLst>
          </p:cNvPr>
          <p:cNvPicPr>
            <a:picLocks noChangeAspect="1"/>
          </p:cNvPicPr>
          <p:nvPr/>
        </p:nvPicPr>
        <p:blipFill>
          <a:blip r:embed="rId3"/>
          <a:stretch>
            <a:fillRect/>
          </a:stretch>
        </p:blipFill>
        <p:spPr>
          <a:xfrm>
            <a:off x="1981200" y="844626"/>
            <a:ext cx="9730410" cy="5549739"/>
          </a:xfrm>
          <a:prstGeom prst="rect">
            <a:avLst/>
          </a:prstGeom>
        </p:spPr>
      </p:pic>
      <p:sp>
        <p:nvSpPr>
          <p:cNvPr id="2" name="Title 1"/>
          <p:cNvSpPr>
            <a:spLocks noGrp="1"/>
          </p:cNvSpPr>
          <p:nvPr>
            <p:ph type="title"/>
          </p:nvPr>
        </p:nvSpPr>
        <p:spPr>
          <a:xfrm>
            <a:off x="1981200" y="152400"/>
            <a:ext cx="9393382" cy="639762"/>
          </a:xfrm>
        </p:spPr>
        <p:txBody>
          <a:bodyPr>
            <a:normAutofit fontScale="90000"/>
          </a:bodyPr>
          <a:lstStyle/>
          <a:p>
            <a:pPr algn="ctr"/>
            <a:r>
              <a:rPr lang="en-US" b="1" cap="none" dirty="0">
                <a:solidFill>
                  <a:schemeClr val="accent4">
                    <a:lumMod val="75000"/>
                  </a:schemeClr>
                </a:solidFill>
              </a:rPr>
              <a:t>From the ICAI Website</a:t>
            </a:r>
          </a:p>
        </p:txBody>
      </p:sp>
      <p:sp>
        <p:nvSpPr>
          <p:cNvPr id="8" name="Footer Placeholder 3">
            <a:extLst>
              <a:ext uri="{FF2B5EF4-FFF2-40B4-BE49-F238E27FC236}">
                <a16:creationId xmlns:a16="http://schemas.microsoft.com/office/drawing/2014/main" id="{AAE0CA3A-FEF5-4891-9E66-EDE088B60842}"/>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4" name="Slide Number Placeholder 3">
            <a:extLst>
              <a:ext uri="{FF2B5EF4-FFF2-40B4-BE49-F238E27FC236}">
                <a16:creationId xmlns:a16="http://schemas.microsoft.com/office/drawing/2014/main" id="{BE5E3695-ED60-3BDD-527E-326EEFDE127A}"/>
              </a:ext>
            </a:extLst>
          </p:cNvPr>
          <p:cNvSpPr>
            <a:spLocks noGrp="1"/>
          </p:cNvSpPr>
          <p:nvPr>
            <p:ph type="sldNum" sz="quarter" idx="12"/>
          </p:nvPr>
        </p:nvSpPr>
        <p:spPr>
          <a:xfrm>
            <a:off x="531812" y="787782"/>
            <a:ext cx="779767" cy="365125"/>
          </a:xfrm>
        </p:spPr>
        <p:txBody>
          <a:bodyPr/>
          <a:lstStyle/>
          <a:p>
            <a:fld id="{D57F1E4F-1CFF-5643-939E-217C01CDF565}" type="slidenum">
              <a:rPr lang="en-US" smtClean="0"/>
              <a:pPr/>
              <a:t>29</a:t>
            </a:fld>
            <a:endParaRPr lang="en-US" dirty="0"/>
          </a:p>
        </p:txBody>
      </p:sp>
      <p:sp>
        <p:nvSpPr>
          <p:cNvPr id="6" name="Slide Number Placeholder 5">
            <a:extLst>
              <a:ext uri="{FF2B5EF4-FFF2-40B4-BE49-F238E27FC236}">
                <a16:creationId xmlns:a16="http://schemas.microsoft.com/office/drawing/2014/main" id="{EE1D6137-71BF-AD80-0D7F-F712ECFA20CD}"/>
              </a:ext>
            </a:extLst>
          </p:cNvPr>
          <p:cNvSpPr txBox="1">
            <a:spLocks/>
          </p:cNvSpPr>
          <p:nvPr/>
        </p:nvSpPr>
        <p:spPr>
          <a:xfrm>
            <a:off x="-1123" y="648492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29</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7" name="Rectangle: Rounded Corners 6">
            <a:extLst>
              <a:ext uri="{FF2B5EF4-FFF2-40B4-BE49-F238E27FC236}">
                <a16:creationId xmlns:a16="http://schemas.microsoft.com/office/drawing/2014/main" id="{B44B92F3-14CC-2AF7-82CE-9EB3B7E63D78}"/>
              </a:ext>
            </a:extLst>
          </p:cNvPr>
          <p:cNvSpPr/>
          <p:nvPr/>
        </p:nvSpPr>
        <p:spPr>
          <a:xfrm>
            <a:off x="1981200" y="5687353"/>
            <a:ext cx="9601200" cy="652041"/>
          </a:xfrm>
          <a:prstGeom prst="round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IN"/>
          </a:p>
        </p:txBody>
      </p:sp>
    </p:spTree>
    <p:extLst>
      <p:ext uri="{BB962C8B-B14F-4D97-AF65-F5344CB8AC3E}">
        <p14:creationId xmlns:p14="http://schemas.microsoft.com/office/powerpoint/2010/main" val="3783524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7DED3-CDA8-EA65-78C0-5F256DB026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6CC4C1-DB3B-AC6C-056B-AE49DFAD36A4}"/>
              </a:ext>
            </a:extLst>
          </p:cNvPr>
          <p:cNvSpPr>
            <a:spLocks noGrp="1"/>
          </p:cNvSpPr>
          <p:nvPr>
            <p:ph type="title"/>
          </p:nvPr>
        </p:nvSpPr>
        <p:spPr>
          <a:xfrm>
            <a:off x="1484310" y="323261"/>
            <a:ext cx="10018713" cy="749980"/>
          </a:xfrm>
        </p:spPr>
        <p:txBody>
          <a:bodyPr/>
          <a:lstStyle/>
          <a:p>
            <a:pPr algn="ctr"/>
            <a:r>
              <a:rPr lang="en-US" b="1"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Coverage</a:t>
            </a:r>
            <a:endParaRPr lang="en-IN" dirty="0">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a:extLst>
              <a:ext uri="{FF2B5EF4-FFF2-40B4-BE49-F238E27FC236}">
                <a16:creationId xmlns:a16="http://schemas.microsoft.com/office/drawing/2014/main" id="{625A1C91-0E31-8897-41E4-426682A89687}"/>
              </a:ext>
            </a:extLst>
          </p:cNvPr>
          <p:cNvSpPr>
            <a:spLocks noGrp="1"/>
          </p:cNvSpPr>
          <p:nvPr>
            <p:ph idx="1"/>
          </p:nvPr>
        </p:nvSpPr>
        <p:spPr>
          <a:xfrm>
            <a:off x="1706880" y="1396679"/>
            <a:ext cx="9916159" cy="4718371"/>
          </a:xfrm>
        </p:spPr>
        <p:txBody>
          <a:bodyPr anchor="t">
            <a:normAutofit/>
          </a:bodyPr>
          <a:lstStyle/>
          <a:p>
            <a:pPr marL="538163" indent="-538163" algn="just">
              <a:spcBef>
                <a:spcPts val="1200"/>
              </a:spcBef>
              <a:spcAft>
                <a:spcPts val="1200"/>
              </a:spcAft>
              <a:buClr>
                <a:schemeClr val="tx1"/>
              </a:buClr>
              <a:buFont typeface="Wingdings" panose="05000000000000000000" pitchFamily="2" charset="2"/>
              <a:buChar char="§"/>
            </a:pPr>
            <a:r>
              <a:rPr lang="en-US" sz="3600" b="1" dirty="0">
                <a:solidFill>
                  <a:schemeClr val="tx2"/>
                </a:solidFill>
                <a:latin typeface="Tahoma" panose="020B0604030504040204" pitchFamily="34" charset="0"/>
                <a:ea typeface="Tahoma" panose="020B0604030504040204" pitchFamily="34" charset="0"/>
                <a:cs typeface="Tahoma" panose="020B0604030504040204" pitchFamily="34" charset="0"/>
              </a:rPr>
              <a:t>Code of Ethics</a:t>
            </a:r>
          </a:p>
          <a:p>
            <a:pPr marL="0" indent="0" algn="just">
              <a:spcBef>
                <a:spcPts val="1200"/>
              </a:spcBef>
              <a:spcAft>
                <a:spcPts val="1200"/>
              </a:spcAft>
              <a:buClr>
                <a:schemeClr val="tx1"/>
              </a:buClr>
              <a:buNone/>
            </a:pPr>
            <a:endParaRPr lang="en-US" sz="3600" b="1"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538163" indent="-538163" algn="just">
              <a:spcBef>
                <a:spcPts val="1200"/>
              </a:spcBef>
              <a:spcAft>
                <a:spcPts val="1200"/>
              </a:spcAft>
              <a:buClr>
                <a:schemeClr val="tx1"/>
              </a:buClr>
              <a:buFont typeface="Wingdings" panose="05000000000000000000" pitchFamily="2" charset="2"/>
              <a:buChar char="§"/>
            </a:pPr>
            <a:r>
              <a:rPr lang="en-US" sz="3600" b="1" dirty="0">
                <a:solidFill>
                  <a:schemeClr val="tx2"/>
                </a:solidFill>
                <a:latin typeface="Tahoma" panose="020B0604030504040204" pitchFamily="34" charset="0"/>
                <a:ea typeface="Tahoma" panose="020B0604030504040204" pitchFamily="34" charset="0"/>
                <a:cs typeface="Tahoma" panose="020B0604030504040204" pitchFamily="34" charset="0"/>
              </a:rPr>
              <a:t>Peer Review - Requirements</a:t>
            </a:r>
          </a:p>
          <a:p>
            <a:pPr marL="0" indent="0" algn="just">
              <a:spcBef>
                <a:spcPts val="1200"/>
              </a:spcBef>
              <a:spcAft>
                <a:spcPts val="1200"/>
              </a:spcAft>
              <a:buClr>
                <a:schemeClr val="tx1"/>
              </a:buClr>
              <a:buNone/>
            </a:pPr>
            <a:endParaRPr lang="en-US" sz="3600" b="1"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538163" indent="-538163" algn="just">
              <a:spcBef>
                <a:spcPts val="1200"/>
              </a:spcBef>
              <a:spcAft>
                <a:spcPts val="1200"/>
              </a:spcAft>
              <a:buClr>
                <a:schemeClr val="tx1"/>
              </a:buClr>
              <a:buFont typeface="Wingdings" panose="05000000000000000000" pitchFamily="2" charset="2"/>
              <a:buChar char="§"/>
            </a:pPr>
            <a:r>
              <a:rPr lang="en-US" sz="3600" b="1" dirty="0">
                <a:solidFill>
                  <a:schemeClr val="tx2"/>
                </a:solidFill>
                <a:latin typeface="Tahoma" panose="020B0604030504040204" pitchFamily="34" charset="0"/>
                <a:ea typeface="Tahoma" panose="020B0604030504040204" pitchFamily="34" charset="0"/>
                <a:cs typeface="Tahoma" panose="020B0604030504040204" pitchFamily="34" charset="0"/>
              </a:rPr>
              <a:t>Resources</a:t>
            </a:r>
          </a:p>
        </p:txBody>
      </p:sp>
      <p:sp>
        <p:nvSpPr>
          <p:cNvPr id="4" name="Slide Number Placeholder 3">
            <a:extLst>
              <a:ext uri="{FF2B5EF4-FFF2-40B4-BE49-F238E27FC236}">
                <a16:creationId xmlns:a16="http://schemas.microsoft.com/office/drawing/2014/main" id="{2784ADE0-A376-4B28-6A15-EB2C9079C2C4}"/>
              </a:ext>
            </a:extLst>
          </p:cNvPr>
          <p:cNvSpPr>
            <a:spLocks noGrp="1"/>
          </p:cNvSpPr>
          <p:nvPr>
            <p:ph type="sldNum" sz="quarter" idx="12"/>
          </p:nvPr>
        </p:nvSpPr>
        <p:spPr>
          <a:xfrm>
            <a:off x="19696" y="6479128"/>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3</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6" name="Footer Placeholder 3">
            <a:extLst>
              <a:ext uri="{FF2B5EF4-FFF2-40B4-BE49-F238E27FC236}">
                <a16:creationId xmlns:a16="http://schemas.microsoft.com/office/drawing/2014/main" id="{67BBA719-458F-7905-7F90-24462479E74F}"/>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sp>
        <p:nvSpPr>
          <p:cNvPr id="7" name="Flowchart: Terminator 6">
            <a:extLst>
              <a:ext uri="{FF2B5EF4-FFF2-40B4-BE49-F238E27FC236}">
                <a16:creationId xmlns:a16="http://schemas.microsoft.com/office/drawing/2014/main" id="{886600E0-B796-0C17-56D4-E13063C929CA}"/>
              </a:ext>
            </a:extLst>
          </p:cNvPr>
          <p:cNvSpPr/>
          <p:nvPr/>
        </p:nvSpPr>
        <p:spPr>
          <a:xfrm>
            <a:off x="1351280" y="1230576"/>
            <a:ext cx="8646160" cy="852223"/>
          </a:xfrm>
          <a:prstGeom prst="flowChartTerminator">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354188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blinds(horizontal)">
                                      <p:cBhvr>
                                        <p:cTn id="13" dur="500"/>
                                        <p:tgtEl>
                                          <p:spTgt spid="3">
                                            <p:txEl>
                                              <p:pRg st="4" end="4"/>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linds(horizontal)">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52400"/>
            <a:ext cx="9393382" cy="639762"/>
          </a:xfrm>
        </p:spPr>
        <p:txBody>
          <a:bodyPr>
            <a:normAutofit fontScale="90000"/>
          </a:bodyPr>
          <a:lstStyle/>
          <a:p>
            <a:pPr algn="ctr"/>
            <a:r>
              <a:rPr lang="en-US" b="1" cap="none" dirty="0">
                <a:solidFill>
                  <a:schemeClr val="accent4">
                    <a:lumMod val="75000"/>
                  </a:schemeClr>
                </a:solidFill>
              </a:rPr>
              <a:t>From the ICAI Website</a:t>
            </a:r>
          </a:p>
        </p:txBody>
      </p:sp>
      <p:sp>
        <p:nvSpPr>
          <p:cNvPr id="3" name="Content Placeholder 2"/>
          <p:cNvSpPr>
            <a:spLocks noGrp="1"/>
          </p:cNvSpPr>
          <p:nvPr>
            <p:ph idx="1"/>
          </p:nvPr>
        </p:nvSpPr>
        <p:spPr>
          <a:xfrm>
            <a:off x="1981200" y="907525"/>
            <a:ext cx="9730410" cy="5469352"/>
          </a:xfrm>
        </p:spPr>
        <p:txBody>
          <a:bodyPr>
            <a:noAutofit/>
          </a:bodyPr>
          <a:lstStyle/>
          <a:p>
            <a:pPr marL="0" indent="0" algn="just">
              <a:buNone/>
            </a:pPr>
            <a:endParaRPr lang="en-US" sz="2400" dirty="0">
              <a:solidFill>
                <a:schemeClr val="tx2"/>
              </a:solidFill>
              <a:latin typeface="Verdana" pitchFamily="34" charset="0"/>
              <a:ea typeface="Verdana" pitchFamily="34" charset="0"/>
            </a:endParaRPr>
          </a:p>
        </p:txBody>
      </p:sp>
      <p:sp>
        <p:nvSpPr>
          <p:cNvPr id="4" name="Slide Number Placeholder 3">
            <a:extLst>
              <a:ext uri="{FF2B5EF4-FFF2-40B4-BE49-F238E27FC236}">
                <a16:creationId xmlns:a16="http://schemas.microsoft.com/office/drawing/2014/main" id="{B9EF16EA-579F-2167-E2F3-2CE8B6EAB4FE}"/>
              </a:ext>
            </a:extLst>
          </p:cNvPr>
          <p:cNvSpPr>
            <a:spLocks noGrp="1"/>
          </p:cNvSpPr>
          <p:nvPr>
            <p:ph type="sldNum" sz="quarter" idx="12"/>
          </p:nvPr>
        </p:nvSpPr>
        <p:spPr/>
        <p:txBody>
          <a:bodyPr/>
          <a:lstStyle/>
          <a:p>
            <a:fld id="{D57F1E4F-1CFF-5643-939E-217C01CDF565}" type="slidenum">
              <a:rPr lang="en-US" smtClean="0"/>
              <a:pPr/>
              <a:t>30</a:t>
            </a:fld>
            <a:endParaRPr lang="en-US" dirty="0"/>
          </a:p>
        </p:txBody>
      </p:sp>
      <p:sp>
        <p:nvSpPr>
          <p:cNvPr id="8" name="Footer Placeholder 3">
            <a:extLst>
              <a:ext uri="{FF2B5EF4-FFF2-40B4-BE49-F238E27FC236}">
                <a16:creationId xmlns:a16="http://schemas.microsoft.com/office/drawing/2014/main" id="{AAE0CA3A-FEF5-4891-9E66-EDE088B60842}"/>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pic>
        <p:nvPicPr>
          <p:cNvPr id="10" name="Picture 9">
            <a:extLst>
              <a:ext uri="{FF2B5EF4-FFF2-40B4-BE49-F238E27FC236}">
                <a16:creationId xmlns:a16="http://schemas.microsoft.com/office/drawing/2014/main" id="{D3AE7CC3-1367-85F3-F122-195E1C822906}"/>
              </a:ext>
            </a:extLst>
          </p:cNvPr>
          <p:cNvPicPr>
            <a:picLocks noChangeAspect="1"/>
          </p:cNvPicPr>
          <p:nvPr/>
        </p:nvPicPr>
        <p:blipFill>
          <a:blip r:embed="rId3"/>
          <a:stretch>
            <a:fillRect/>
          </a:stretch>
        </p:blipFill>
        <p:spPr>
          <a:xfrm>
            <a:off x="2062480" y="907524"/>
            <a:ext cx="9391967" cy="5188475"/>
          </a:xfrm>
          <a:prstGeom prst="rect">
            <a:avLst/>
          </a:prstGeom>
        </p:spPr>
      </p:pic>
      <p:sp>
        <p:nvSpPr>
          <p:cNvPr id="5" name="Slide Number Placeholder 5">
            <a:extLst>
              <a:ext uri="{FF2B5EF4-FFF2-40B4-BE49-F238E27FC236}">
                <a16:creationId xmlns:a16="http://schemas.microsoft.com/office/drawing/2014/main" id="{135E98D5-E129-8F05-EB82-055EC35FACE9}"/>
              </a:ext>
            </a:extLst>
          </p:cNvPr>
          <p:cNvSpPr txBox="1">
            <a:spLocks/>
          </p:cNvSpPr>
          <p:nvPr/>
        </p:nvSpPr>
        <p:spPr>
          <a:xfrm>
            <a:off x="9037" y="648492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30</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919716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52400"/>
            <a:ext cx="9393382" cy="639762"/>
          </a:xfrm>
        </p:spPr>
        <p:txBody>
          <a:bodyPr>
            <a:normAutofit fontScale="90000"/>
          </a:bodyPr>
          <a:lstStyle/>
          <a:p>
            <a:pPr algn="ctr"/>
            <a:r>
              <a:rPr lang="en-US" b="1" cap="none" dirty="0">
                <a:solidFill>
                  <a:schemeClr val="accent4">
                    <a:lumMod val="75000"/>
                  </a:schemeClr>
                </a:solidFill>
              </a:rPr>
              <a:t>FAQ</a:t>
            </a:r>
          </a:p>
        </p:txBody>
      </p:sp>
      <p:sp>
        <p:nvSpPr>
          <p:cNvPr id="3" name="Content Placeholder 2"/>
          <p:cNvSpPr>
            <a:spLocks noGrp="1"/>
          </p:cNvSpPr>
          <p:nvPr>
            <p:ph sz="quarter" idx="1"/>
          </p:nvPr>
        </p:nvSpPr>
        <p:spPr>
          <a:xfrm>
            <a:off x="1981200" y="907525"/>
            <a:ext cx="9730410" cy="5469352"/>
          </a:xfrm>
        </p:spPr>
        <p:txBody>
          <a:bodyPr>
            <a:noAutofit/>
          </a:bodyPr>
          <a:lstStyle/>
          <a:p>
            <a:pPr algn="just">
              <a:spcBef>
                <a:spcPts val="0"/>
              </a:spcBef>
              <a:buFont typeface="Wingdings" panose="05000000000000000000" pitchFamily="2" charset="2"/>
              <a:buChar char="F"/>
            </a:pPr>
            <a:r>
              <a:rPr lang="en-IN" sz="2400" b="1" dirty="0">
                <a:solidFill>
                  <a:schemeClr val="tx2"/>
                </a:solidFill>
                <a:latin typeface="Verdana" pitchFamily="34" charset="0"/>
                <a:ea typeface="Verdana" pitchFamily="34" charset="0"/>
              </a:rPr>
              <a:t>FAQs released by ICAI related to professional ethics of members pertaining to Bank Assignments</a:t>
            </a:r>
          </a:p>
          <a:p>
            <a:pPr algn="just">
              <a:spcBef>
                <a:spcPts val="0"/>
              </a:spcBef>
              <a:buFont typeface="Wingdings" panose="05000000000000000000" pitchFamily="2" charset="2"/>
              <a:buChar char="F"/>
            </a:pPr>
            <a:endParaRPr lang="en-US" sz="2400" b="1" dirty="0">
              <a:solidFill>
                <a:schemeClr val="tx2"/>
              </a:solidFill>
              <a:latin typeface="Verdana" pitchFamily="34" charset="0"/>
              <a:ea typeface="Verdana" pitchFamily="34" charset="0"/>
            </a:endParaRPr>
          </a:p>
          <a:p>
            <a:pPr marL="0" indent="0" algn="just">
              <a:buNone/>
            </a:pPr>
            <a:endParaRPr lang="en-IN" sz="2400" b="1" dirty="0">
              <a:solidFill>
                <a:schemeClr val="tx2"/>
              </a:solidFill>
              <a:latin typeface="Verdana" pitchFamily="34" charset="0"/>
              <a:ea typeface="Verdana" pitchFamily="34" charset="0"/>
            </a:endParaRPr>
          </a:p>
          <a:p>
            <a:pPr algn="just">
              <a:buFont typeface="Wingdings" panose="05000000000000000000" pitchFamily="2" charset="2"/>
              <a:buChar char=""/>
            </a:pPr>
            <a:r>
              <a:rPr lang="en-IN" sz="2400" dirty="0">
                <a:solidFill>
                  <a:schemeClr val="tx2"/>
                </a:solidFill>
                <a:latin typeface="Verdana" pitchFamily="34" charset="0"/>
                <a:ea typeface="Verdana" pitchFamily="34" charset="0"/>
                <a:hlinkClick r:id="rId3" action="ppaction://hlinkfile"/>
              </a:rPr>
              <a:t>FAQ List document</a:t>
            </a:r>
            <a:endParaRPr lang="en-US" sz="2400" dirty="0">
              <a:solidFill>
                <a:schemeClr val="tx2"/>
              </a:solidFill>
              <a:latin typeface="Verdana" pitchFamily="34" charset="0"/>
              <a:ea typeface="Verdana" pitchFamily="34" charset="0"/>
            </a:endParaRPr>
          </a:p>
          <a:p>
            <a:pPr marL="0" indent="0" algn="just">
              <a:buNone/>
            </a:pPr>
            <a:endParaRPr lang="en-US" sz="2400" dirty="0">
              <a:solidFill>
                <a:schemeClr val="tx2"/>
              </a:solidFill>
              <a:latin typeface="Verdana" pitchFamily="34" charset="0"/>
              <a:ea typeface="Verdana" pitchFamily="34" charset="0"/>
            </a:endParaRPr>
          </a:p>
          <a:p>
            <a:pPr marL="0" indent="0" algn="just">
              <a:buNone/>
            </a:pPr>
            <a:endParaRPr lang="en-US" sz="2400" dirty="0">
              <a:solidFill>
                <a:schemeClr val="tx2"/>
              </a:solidFill>
              <a:latin typeface="Verdana" pitchFamily="34" charset="0"/>
              <a:ea typeface="Verdana" pitchFamily="34" charset="0"/>
            </a:endParaRPr>
          </a:p>
        </p:txBody>
      </p:sp>
      <p:sp>
        <p:nvSpPr>
          <p:cNvPr id="8" name="Footer Placeholder 3">
            <a:extLst>
              <a:ext uri="{FF2B5EF4-FFF2-40B4-BE49-F238E27FC236}">
                <a16:creationId xmlns:a16="http://schemas.microsoft.com/office/drawing/2014/main" id="{AAE0CA3A-FEF5-4891-9E66-EDE088B60842}"/>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4" name="Slide Number Placeholder 3">
            <a:extLst>
              <a:ext uri="{FF2B5EF4-FFF2-40B4-BE49-F238E27FC236}">
                <a16:creationId xmlns:a16="http://schemas.microsoft.com/office/drawing/2014/main" id="{EBD3F2EE-7E5A-38E1-CCC9-75C47919B32E}"/>
              </a:ext>
            </a:extLst>
          </p:cNvPr>
          <p:cNvSpPr>
            <a:spLocks noGrp="1"/>
          </p:cNvSpPr>
          <p:nvPr>
            <p:ph type="sldNum" sz="quarter" idx="12"/>
          </p:nvPr>
        </p:nvSpPr>
        <p:spPr>
          <a:xfrm>
            <a:off x="531812" y="787782"/>
            <a:ext cx="779767" cy="365125"/>
          </a:xfrm>
        </p:spPr>
        <p:txBody>
          <a:bodyPr/>
          <a:lstStyle/>
          <a:p>
            <a:fld id="{D57F1E4F-1CFF-5643-939E-217C01CDF565}" type="slidenum">
              <a:rPr lang="en-US" smtClean="0"/>
              <a:pPr/>
              <a:t>31</a:t>
            </a:fld>
            <a:endParaRPr lang="en-US" dirty="0"/>
          </a:p>
        </p:txBody>
      </p:sp>
      <p:sp>
        <p:nvSpPr>
          <p:cNvPr id="5" name="Slide Number Placeholder 5">
            <a:extLst>
              <a:ext uri="{FF2B5EF4-FFF2-40B4-BE49-F238E27FC236}">
                <a16:creationId xmlns:a16="http://schemas.microsoft.com/office/drawing/2014/main" id="{D22D5677-5BDD-9ECE-C4D9-6815E0F6935B}"/>
              </a:ext>
            </a:extLst>
          </p:cNvPr>
          <p:cNvSpPr txBox="1">
            <a:spLocks/>
          </p:cNvSpPr>
          <p:nvPr/>
        </p:nvSpPr>
        <p:spPr>
          <a:xfrm>
            <a:off x="9037" y="648492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31</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437970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linds(horizontal)">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29B8AF2-654D-63FF-D37A-71EFA4313BBC}"/>
              </a:ext>
            </a:extLst>
          </p:cNvPr>
          <p:cNvPicPr>
            <a:picLocks noChangeAspect="1"/>
          </p:cNvPicPr>
          <p:nvPr/>
        </p:nvPicPr>
        <p:blipFill>
          <a:blip r:embed="rId3"/>
          <a:stretch>
            <a:fillRect/>
          </a:stretch>
        </p:blipFill>
        <p:spPr>
          <a:xfrm>
            <a:off x="2300247" y="792162"/>
            <a:ext cx="9891753" cy="5620039"/>
          </a:xfrm>
          <a:prstGeom prst="rect">
            <a:avLst/>
          </a:prstGeom>
        </p:spPr>
      </p:pic>
      <p:sp>
        <p:nvSpPr>
          <p:cNvPr id="2" name="Title 1"/>
          <p:cNvSpPr>
            <a:spLocks noGrp="1"/>
          </p:cNvSpPr>
          <p:nvPr>
            <p:ph type="title"/>
          </p:nvPr>
        </p:nvSpPr>
        <p:spPr>
          <a:xfrm>
            <a:off x="1981200" y="152400"/>
            <a:ext cx="9393382" cy="639762"/>
          </a:xfrm>
        </p:spPr>
        <p:txBody>
          <a:bodyPr>
            <a:normAutofit fontScale="90000"/>
          </a:bodyPr>
          <a:lstStyle/>
          <a:p>
            <a:pPr algn="ctr"/>
            <a:r>
              <a:rPr lang="en-US" b="1" cap="none" dirty="0">
                <a:solidFill>
                  <a:schemeClr val="accent4">
                    <a:lumMod val="75000"/>
                  </a:schemeClr>
                </a:solidFill>
              </a:rPr>
              <a:t>From the ICAI Website</a:t>
            </a:r>
          </a:p>
        </p:txBody>
      </p:sp>
      <p:sp>
        <p:nvSpPr>
          <p:cNvPr id="8" name="Footer Placeholder 3">
            <a:extLst>
              <a:ext uri="{FF2B5EF4-FFF2-40B4-BE49-F238E27FC236}">
                <a16:creationId xmlns:a16="http://schemas.microsoft.com/office/drawing/2014/main" id="{AAE0CA3A-FEF5-4891-9E66-EDE088B60842}"/>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6" name="Rectangle: Rounded Corners 5">
            <a:extLst>
              <a:ext uri="{FF2B5EF4-FFF2-40B4-BE49-F238E27FC236}">
                <a16:creationId xmlns:a16="http://schemas.microsoft.com/office/drawing/2014/main" id="{D5415FA7-E586-6332-4A09-04DD73C2117F}"/>
              </a:ext>
            </a:extLst>
          </p:cNvPr>
          <p:cNvSpPr/>
          <p:nvPr/>
        </p:nvSpPr>
        <p:spPr>
          <a:xfrm>
            <a:off x="2300247" y="2597800"/>
            <a:ext cx="3683993" cy="175880"/>
          </a:xfrm>
          <a:prstGeom prst="round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IN"/>
          </a:p>
        </p:txBody>
      </p:sp>
      <p:sp>
        <p:nvSpPr>
          <p:cNvPr id="7" name="Rectangle: Rounded Corners 6">
            <a:extLst>
              <a:ext uri="{FF2B5EF4-FFF2-40B4-BE49-F238E27FC236}">
                <a16:creationId xmlns:a16="http://schemas.microsoft.com/office/drawing/2014/main" id="{BED4D6B4-5995-F600-1B07-BA7A335BF849}"/>
              </a:ext>
            </a:extLst>
          </p:cNvPr>
          <p:cNvSpPr/>
          <p:nvPr/>
        </p:nvSpPr>
        <p:spPr>
          <a:xfrm>
            <a:off x="2392017" y="1735244"/>
            <a:ext cx="8982564" cy="520726"/>
          </a:xfrm>
          <a:prstGeom prst="round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IN"/>
          </a:p>
        </p:txBody>
      </p:sp>
      <p:sp>
        <p:nvSpPr>
          <p:cNvPr id="9" name="Rectangle: Rounded Corners 8">
            <a:extLst>
              <a:ext uri="{FF2B5EF4-FFF2-40B4-BE49-F238E27FC236}">
                <a16:creationId xmlns:a16="http://schemas.microsoft.com/office/drawing/2014/main" id="{419633E7-90A5-54B3-4A95-731D0AA8E37C}"/>
              </a:ext>
            </a:extLst>
          </p:cNvPr>
          <p:cNvSpPr/>
          <p:nvPr/>
        </p:nvSpPr>
        <p:spPr>
          <a:xfrm>
            <a:off x="2300247" y="4607502"/>
            <a:ext cx="8982561" cy="255175"/>
          </a:xfrm>
          <a:prstGeom prst="round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IN"/>
          </a:p>
        </p:txBody>
      </p:sp>
      <p:sp>
        <p:nvSpPr>
          <p:cNvPr id="11" name="Rectangle: Rounded Corners 10">
            <a:extLst>
              <a:ext uri="{FF2B5EF4-FFF2-40B4-BE49-F238E27FC236}">
                <a16:creationId xmlns:a16="http://schemas.microsoft.com/office/drawing/2014/main" id="{4D68A3A1-09F1-A269-4A1F-A2CD9E769D9A}"/>
              </a:ext>
            </a:extLst>
          </p:cNvPr>
          <p:cNvSpPr/>
          <p:nvPr/>
        </p:nvSpPr>
        <p:spPr>
          <a:xfrm>
            <a:off x="2392017" y="5434529"/>
            <a:ext cx="8982561" cy="405821"/>
          </a:xfrm>
          <a:prstGeom prst="round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IN"/>
          </a:p>
        </p:txBody>
      </p:sp>
      <p:sp>
        <p:nvSpPr>
          <p:cNvPr id="15" name="Slide Number Placeholder 5">
            <a:extLst>
              <a:ext uri="{FF2B5EF4-FFF2-40B4-BE49-F238E27FC236}">
                <a16:creationId xmlns:a16="http://schemas.microsoft.com/office/drawing/2014/main" id="{8190D16B-C451-8210-3CD2-5FFB60877EE8}"/>
              </a:ext>
            </a:extLst>
          </p:cNvPr>
          <p:cNvSpPr>
            <a:spLocks noGrp="1"/>
          </p:cNvSpPr>
          <p:nvPr>
            <p:ph type="sldNum" sz="quarter" idx="12"/>
          </p:nvPr>
        </p:nvSpPr>
        <p:spPr>
          <a:xfrm>
            <a:off x="-1123" y="6484925"/>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32</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3" name="Rectangle: Rounded Corners 2">
            <a:extLst>
              <a:ext uri="{FF2B5EF4-FFF2-40B4-BE49-F238E27FC236}">
                <a16:creationId xmlns:a16="http://schemas.microsoft.com/office/drawing/2014/main" id="{AB366A8B-2005-FCAC-6046-86C0B63FCC3A}"/>
              </a:ext>
            </a:extLst>
          </p:cNvPr>
          <p:cNvSpPr/>
          <p:nvPr/>
        </p:nvSpPr>
        <p:spPr>
          <a:xfrm>
            <a:off x="2747287" y="809640"/>
            <a:ext cx="3683993" cy="175880"/>
          </a:xfrm>
          <a:prstGeom prst="round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IN"/>
          </a:p>
        </p:txBody>
      </p:sp>
    </p:spTree>
    <p:extLst>
      <p:ext uri="{BB962C8B-B14F-4D97-AF65-F5344CB8AC3E}">
        <p14:creationId xmlns:p14="http://schemas.microsoft.com/office/powerpoint/2010/main" val="1117965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1000"/>
                                        <p:tgtEl>
                                          <p:spTgt spid="9"/>
                                        </p:tgtEl>
                                      </p:cBhvr>
                                    </p:animEffect>
                                    <p:anim calcmode="lin" valueType="num">
                                      <p:cBhvr>
                                        <p:cTn id="34" dur="1000" fill="hold"/>
                                        <p:tgtEl>
                                          <p:spTgt spid="9"/>
                                        </p:tgtEl>
                                        <p:attrNameLst>
                                          <p:attrName>ppt_x</p:attrName>
                                        </p:attrNameLst>
                                      </p:cBhvr>
                                      <p:tavLst>
                                        <p:tav tm="0">
                                          <p:val>
                                            <p:strVal val="#ppt_x"/>
                                          </p:val>
                                        </p:tav>
                                        <p:tav tm="100000">
                                          <p:val>
                                            <p:strVal val="#ppt_x"/>
                                          </p:val>
                                        </p:tav>
                                      </p:tavLst>
                                    </p:anim>
                                    <p:anim calcmode="lin" valueType="num">
                                      <p:cBhvr>
                                        <p:cTn id="3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1000"/>
                                        <p:tgtEl>
                                          <p:spTgt spid="11"/>
                                        </p:tgtEl>
                                      </p:cBhvr>
                                    </p:animEffect>
                                    <p:anim calcmode="lin" valueType="num">
                                      <p:cBhvr>
                                        <p:cTn id="41" dur="1000" fill="hold"/>
                                        <p:tgtEl>
                                          <p:spTgt spid="11"/>
                                        </p:tgtEl>
                                        <p:attrNameLst>
                                          <p:attrName>ppt_x</p:attrName>
                                        </p:attrNameLst>
                                      </p:cBhvr>
                                      <p:tavLst>
                                        <p:tav tm="0">
                                          <p:val>
                                            <p:strVal val="#ppt_x"/>
                                          </p:val>
                                        </p:tav>
                                        <p:tav tm="100000">
                                          <p:val>
                                            <p:strVal val="#ppt_x"/>
                                          </p:val>
                                        </p:tav>
                                      </p:tavLst>
                                    </p:anim>
                                    <p:anim calcmode="lin" valueType="num">
                                      <p:cBhvr>
                                        <p:cTn id="4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1" grpId="0" animBg="1"/>
      <p:bldP spid="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F2EABE-223C-5D18-2361-12451DB69A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6E8FD6-9E30-9D48-A7A0-9BD5CBF941FC}"/>
              </a:ext>
            </a:extLst>
          </p:cNvPr>
          <p:cNvSpPr>
            <a:spLocks noGrp="1"/>
          </p:cNvSpPr>
          <p:nvPr>
            <p:ph type="title"/>
          </p:nvPr>
        </p:nvSpPr>
        <p:spPr>
          <a:xfrm>
            <a:off x="1484310" y="323261"/>
            <a:ext cx="10018713" cy="749980"/>
          </a:xfrm>
        </p:spPr>
        <p:txBody>
          <a:bodyPr/>
          <a:lstStyle/>
          <a:p>
            <a:pPr algn="ctr"/>
            <a:r>
              <a:rPr lang="en-US" b="1"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Introduction</a:t>
            </a:r>
            <a:endParaRPr lang="en-IN" dirty="0">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a:extLst>
              <a:ext uri="{FF2B5EF4-FFF2-40B4-BE49-F238E27FC236}">
                <a16:creationId xmlns:a16="http://schemas.microsoft.com/office/drawing/2014/main" id="{A0D92CE7-AA49-43F0-98EB-383C4629C6D1}"/>
              </a:ext>
            </a:extLst>
          </p:cNvPr>
          <p:cNvSpPr>
            <a:spLocks noGrp="1"/>
          </p:cNvSpPr>
          <p:nvPr>
            <p:ph idx="1"/>
          </p:nvPr>
        </p:nvSpPr>
        <p:spPr>
          <a:xfrm>
            <a:off x="1706880" y="1396679"/>
            <a:ext cx="9916159" cy="4718371"/>
          </a:xfrm>
        </p:spPr>
        <p:txBody>
          <a:bodyPr anchor="t">
            <a:normAutofit/>
          </a:bodyPr>
          <a:lstStyle/>
          <a:p>
            <a:pPr marL="538163" indent="-538163" algn="just">
              <a:spcBef>
                <a:spcPts val="1200"/>
              </a:spcBef>
              <a:spcAft>
                <a:spcPts val="1200"/>
              </a:spcAft>
              <a:buClr>
                <a:schemeClr val="tx1"/>
              </a:buClr>
              <a:buFont typeface="Wingdings" panose="05000000000000000000" pitchFamily="2" charset="2"/>
              <a:buChar char="§"/>
            </a:pPr>
            <a:r>
              <a:rPr lang="en-US" sz="3600" b="1" dirty="0">
                <a:solidFill>
                  <a:schemeClr val="tx2"/>
                </a:solidFill>
                <a:latin typeface="Tahoma" panose="020B0604030504040204" pitchFamily="34" charset="0"/>
                <a:ea typeface="Tahoma" panose="020B0604030504040204" pitchFamily="34" charset="0"/>
                <a:cs typeface="Tahoma" panose="020B0604030504040204" pitchFamily="34" charset="0"/>
              </a:rPr>
              <a:t>Code of Ethics</a:t>
            </a:r>
          </a:p>
          <a:p>
            <a:pPr marL="0" indent="0" algn="just">
              <a:spcBef>
                <a:spcPts val="1200"/>
              </a:spcBef>
              <a:spcAft>
                <a:spcPts val="1200"/>
              </a:spcAft>
              <a:buClr>
                <a:schemeClr val="tx1"/>
              </a:buClr>
              <a:buNone/>
            </a:pPr>
            <a:endParaRPr lang="en-US" sz="3600" b="1"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538163" indent="-538163" algn="just">
              <a:spcBef>
                <a:spcPts val="1200"/>
              </a:spcBef>
              <a:spcAft>
                <a:spcPts val="1200"/>
              </a:spcAft>
              <a:buClr>
                <a:schemeClr val="tx1"/>
              </a:buClr>
              <a:buFont typeface="Wingdings" panose="05000000000000000000" pitchFamily="2" charset="2"/>
              <a:buChar char="§"/>
            </a:pPr>
            <a:r>
              <a:rPr lang="en-US" sz="3600" b="1" dirty="0">
                <a:solidFill>
                  <a:schemeClr val="tx2"/>
                </a:solidFill>
                <a:latin typeface="Tahoma" panose="020B0604030504040204" pitchFamily="34" charset="0"/>
                <a:ea typeface="Tahoma" panose="020B0604030504040204" pitchFamily="34" charset="0"/>
                <a:cs typeface="Tahoma" panose="020B0604030504040204" pitchFamily="34" charset="0"/>
              </a:rPr>
              <a:t>Peer Review - Requirements</a:t>
            </a:r>
          </a:p>
          <a:p>
            <a:pPr marL="0" indent="0" algn="just">
              <a:spcBef>
                <a:spcPts val="1200"/>
              </a:spcBef>
              <a:spcAft>
                <a:spcPts val="1200"/>
              </a:spcAft>
              <a:buClr>
                <a:schemeClr val="tx1"/>
              </a:buClr>
              <a:buNone/>
            </a:pPr>
            <a:endParaRPr lang="en-US" sz="3600" b="1"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538163" indent="-538163" algn="just">
              <a:spcBef>
                <a:spcPts val="1200"/>
              </a:spcBef>
              <a:spcAft>
                <a:spcPts val="1200"/>
              </a:spcAft>
              <a:buClr>
                <a:schemeClr val="tx1"/>
              </a:buClr>
              <a:buFont typeface="Wingdings" panose="05000000000000000000" pitchFamily="2" charset="2"/>
              <a:buChar char="§"/>
            </a:pPr>
            <a:r>
              <a:rPr lang="en-US" sz="3600" b="1" dirty="0">
                <a:solidFill>
                  <a:schemeClr val="tx2"/>
                </a:solidFill>
                <a:latin typeface="Tahoma" panose="020B0604030504040204" pitchFamily="34" charset="0"/>
                <a:ea typeface="Tahoma" panose="020B0604030504040204" pitchFamily="34" charset="0"/>
                <a:cs typeface="Tahoma" panose="020B0604030504040204" pitchFamily="34" charset="0"/>
              </a:rPr>
              <a:t>Resources</a:t>
            </a:r>
          </a:p>
        </p:txBody>
      </p:sp>
      <p:sp>
        <p:nvSpPr>
          <p:cNvPr id="4" name="Slide Number Placeholder 3">
            <a:extLst>
              <a:ext uri="{FF2B5EF4-FFF2-40B4-BE49-F238E27FC236}">
                <a16:creationId xmlns:a16="http://schemas.microsoft.com/office/drawing/2014/main" id="{7EC0D365-C922-F64A-96F1-858558B1C7DE}"/>
              </a:ext>
            </a:extLst>
          </p:cNvPr>
          <p:cNvSpPr>
            <a:spLocks noGrp="1"/>
          </p:cNvSpPr>
          <p:nvPr>
            <p:ph type="sldNum" sz="quarter" idx="12"/>
          </p:nvPr>
        </p:nvSpPr>
        <p:spPr>
          <a:xfrm>
            <a:off x="9536" y="6479128"/>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33</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6" name="Footer Placeholder 3">
            <a:extLst>
              <a:ext uri="{FF2B5EF4-FFF2-40B4-BE49-F238E27FC236}">
                <a16:creationId xmlns:a16="http://schemas.microsoft.com/office/drawing/2014/main" id="{ADDEB74E-45A5-DDBE-EB42-9D78D35D9506}"/>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sp>
        <p:nvSpPr>
          <p:cNvPr id="7" name="Flowchart: Terminator 6">
            <a:extLst>
              <a:ext uri="{FF2B5EF4-FFF2-40B4-BE49-F238E27FC236}">
                <a16:creationId xmlns:a16="http://schemas.microsoft.com/office/drawing/2014/main" id="{7ADA36AB-4882-A084-CD02-15B0B4242610}"/>
              </a:ext>
            </a:extLst>
          </p:cNvPr>
          <p:cNvSpPr/>
          <p:nvPr/>
        </p:nvSpPr>
        <p:spPr>
          <a:xfrm>
            <a:off x="1727200" y="2927296"/>
            <a:ext cx="8270240" cy="852223"/>
          </a:xfrm>
          <a:prstGeom prst="flowChartTerminator">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3092097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blinds(horizontal)">
                                      <p:cBhvr>
                                        <p:cTn id="13" dur="500"/>
                                        <p:tgtEl>
                                          <p:spTgt spid="3">
                                            <p:txEl>
                                              <p:pRg st="4" end="4"/>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linds(horizontal)">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52400"/>
            <a:ext cx="9393382" cy="639762"/>
          </a:xfrm>
        </p:spPr>
        <p:txBody>
          <a:bodyPr>
            <a:normAutofit fontScale="90000"/>
          </a:bodyPr>
          <a:lstStyle/>
          <a:p>
            <a:pPr algn="ctr"/>
            <a:r>
              <a:rPr lang="en-US" b="1" cap="none" dirty="0">
                <a:solidFill>
                  <a:schemeClr val="accent4">
                    <a:lumMod val="75000"/>
                  </a:schemeClr>
                </a:solidFill>
              </a:rPr>
              <a:t>Peer Review &amp; Code Of Ethics</a:t>
            </a:r>
          </a:p>
        </p:txBody>
      </p:sp>
      <p:sp>
        <p:nvSpPr>
          <p:cNvPr id="3" name="Content Placeholder 2"/>
          <p:cNvSpPr>
            <a:spLocks noGrp="1"/>
          </p:cNvSpPr>
          <p:nvPr>
            <p:ph idx="1"/>
          </p:nvPr>
        </p:nvSpPr>
        <p:spPr>
          <a:xfrm>
            <a:off x="1981200" y="907525"/>
            <a:ext cx="9730410" cy="5469352"/>
          </a:xfrm>
        </p:spPr>
        <p:txBody>
          <a:bodyPr>
            <a:noAutofit/>
          </a:bodyPr>
          <a:lstStyle/>
          <a:p>
            <a:pPr marL="0" indent="0" algn="just">
              <a:spcBef>
                <a:spcPts val="0"/>
              </a:spcBef>
              <a:buNone/>
            </a:pPr>
            <a:r>
              <a:rPr lang="en-US" sz="2400" dirty="0">
                <a:solidFill>
                  <a:schemeClr val="tx2"/>
                </a:solidFill>
                <a:latin typeface="Tahoma" panose="020B0604030504040204" pitchFamily="34" charset="0"/>
                <a:ea typeface="Tahoma" panose="020B0604030504040204" pitchFamily="34" charset="0"/>
                <a:cs typeface="Tahoma" panose="020B0604030504040204" pitchFamily="34" charset="0"/>
              </a:rPr>
              <a:t>Part B of Questionnaire requires a PU to submit information about the Ethical Requirements and Peer Reviewer has to check its compliance.</a:t>
            </a:r>
          </a:p>
          <a:p>
            <a:pPr marL="0" indent="0" algn="just">
              <a:spcBef>
                <a:spcPts val="0"/>
              </a:spcBef>
              <a:buNone/>
            </a:pPr>
            <a:endParaRPr lang="en-US"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0" indent="0" algn="just">
              <a:spcBef>
                <a:spcPts val="0"/>
              </a:spcBef>
              <a:buNone/>
            </a:pPr>
            <a:r>
              <a:rPr lang="en-US" sz="2400" dirty="0">
                <a:solidFill>
                  <a:schemeClr val="tx2"/>
                </a:solidFill>
                <a:latin typeface="Tahoma" panose="020B0604030504040204" pitchFamily="34" charset="0"/>
                <a:ea typeface="Tahoma" panose="020B0604030504040204" pitchFamily="34" charset="0"/>
                <a:cs typeface="Tahoma" panose="020B0604030504040204" pitchFamily="34" charset="0"/>
              </a:rPr>
              <a:t>Independence &amp; Ethics Partner</a:t>
            </a:r>
          </a:p>
          <a:p>
            <a:pPr marL="0" indent="0" algn="just">
              <a:spcBef>
                <a:spcPts val="0"/>
              </a:spcBef>
              <a:buNone/>
            </a:pPr>
            <a:r>
              <a:rPr lang="en-US" dirty="0">
                <a:solidFill>
                  <a:schemeClr val="tx2"/>
                </a:solidFill>
                <a:latin typeface="Tahoma" panose="020B0604030504040204" pitchFamily="34" charset="0"/>
                <a:ea typeface="Tahoma" panose="020B0604030504040204" pitchFamily="34" charset="0"/>
                <a:cs typeface="Tahoma" panose="020B0604030504040204" pitchFamily="34" charset="0"/>
              </a:rPr>
              <a:t>Quality Control Partner</a:t>
            </a:r>
          </a:p>
          <a:p>
            <a:pPr marL="0" indent="0" algn="just">
              <a:spcBef>
                <a:spcPts val="0"/>
              </a:spcBef>
              <a:buNone/>
            </a:pPr>
            <a:r>
              <a:rPr lang="en-US" sz="2400" dirty="0">
                <a:solidFill>
                  <a:schemeClr val="tx2"/>
                </a:solidFill>
                <a:latin typeface="Tahoma" panose="020B0604030504040204" pitchFamily="34" charset="0"/>
                <a:ea typeface="Tahoma" panose="020B0604030504040204" pitchFamily="34" charset="0"/>
                <a:cs typeface="Tahoma" panose="020B0604030504040204" pitchFamily="34" charset="0"/>
              </a:rPr>
              <a:t>Updated knowledge about Ethics Requirements</a:t>
            </a:r>
          </a:p>
          <a:p>
            <a:pPr marL="0" indent="0" algn="just">
              <a:spcBef>
                <a:spcPts val="0"/>
              </a:spcBef>
              <a:buNone/>
            </a:pPr>
            <a:r>
              <a:rPr lang="en-US" sz="2400" dirty="0">
                <a:solidFill>
                  <a:schemeClr val="tx2"/>
                </a:solidFill>
                <a:latin typeface="Tahoma" panose="020B0604030504040204" pitchFamily="34" charset="0"/>
                <a:ea typeface="Tahoma" panose="020B0604030504040204" pitchFamily="34" charset="0"/>
                <a:cs typeface="Tahoma" panose="020B0604030504040204" pitchFamily="34" charset="0"/>
              </a:rPr>
              <a:t>Adherence to Ethical Requirements by Partners &amp; Team</a:t>
            </a:r>
          </a:p>
          <a:p>
            <a:pPr marL="0" indent="0" algn="just">
              <a:spcBef>
                <a:spcPts val="0"/>
              </a:spcBef>
              <a:buNone/>
            </a:pPr>
            <a:r>
              <a:rPr lang="en-US" dirty="0">
                <a:solidFill>
                  <a:schemeClr val="tx2"/>
                </a:solidFill>
                <a:latin typeface="Tahoma" panose="020B0604030504040204" pitchFamily="34" charset="0"/>
                <a:ea typeface="Tahoma" panose="020B0604030504040204" pitchFamily="34" charset="0"/>
                <a:cs typeface="Tahoma" panose="020B0604030504040204" pitchFamily="34" charset="0"/>
              </a:rPr>
              <a:t>Steps taken to mitigate threats to independence</a:t>
            </a:r>
          </a:p>
          <a:p>
            <a:pPr marL="0" indent="0" algn="just">
              <a:spcBef>
                <a:spcPts val="0"/>
              </a:spcBef>
              <a:buNone/>
            </a:pPr>
            <a:r>
              <a:rPr lang="en-US" sz="2400" dirty="0">
                <a:solidFill>
                  <a:schemeClr val="tx2"/>
                </a:solidFill>
                <a:latin typeface="Tahoma" panose="020B0604030504040204" pitchFamily="34" charset="0"/>
                <a:ea typeface="Tahoma" panose="020B0604030504040204" pitchFamily="34" charset="0"/>
                <a:cs typeface="Tahoma" panose="020B0604030504040204" pitchFamily="34" charset="0"/>
              </a:rPr>
              <a:t>Assignments within the specified limits (Company Audit/Tax Audit)</a:t>
            </a:r>
          </a:p>
          <a:p>
            <a:pPr marL="0" indent="0" algn="just">
              <a:spcBef>
                <a:spcPts val="0"/>
              </a:spcBef>
              <a:buNone/>
            </a:pPr>
            <a:r>
              <a:rPr lang="en-US" sz="2400" dirty="0">
                <a:solidFill>
                  <a:schemeClr val="tx2"/>
                </a:solidFill>
                <a:latin typeface="Tahoma" panose="020B0604030504040204" pitchFamily="34" charset="0"/>
                <a:ea typeface="Tahoma" panose="020B0604030504040204" pitchFamily="34" charset="0"/>
                <a:cs typeface="Tahoma" panose="020B0604030504040204" pitchFamily="34" charset="0"/>
              </a:rPr>
              <a:t>Fees below minimum recommended</a:t>
            </a:r>
          </a:p>
          <a:p>
            <a:pPr marL="0" indent="0" algn="just">
              <a:spcBef>
                <a:spcPts val="0"/>
              </a:spcBef>
              <a:buNone/>
            </a:pPr>
            <a:r>
              <a:rPr lang="en-US" sz="2400" dirty="0">
                <a:solidFill>
                  <a:schemeClr val="tx2"/>
                </a:solidFill>
                <a:latin typeface="Tahoma" panose="020B0604030504040204" pitchFamily="34" charset="0"/>
                <a:ea typeface="Tahoma" panose="020B0604030504040204" pitchFamily="34" charset="0"/>
                <a:cs typeface="Tahoma" panose="020B0604030504040204" pitchFamily="34" charset="0"/>
              </a:rPr>
              <a:t>Audit Fees vs Other Fees </a:t>
            </a:r>
          </a:p>
          <a:p>
            <a:pPr marL="0" indent="0" algn="just">
              <a:spcBef>
                <a:spcPts val="0"/>
              </a:spcBef>
              <a:buNone/>
            </a:pPr>
            <a:r>
              <a:rPr lang="en-US" sz="2400" dirty="0">
                <a:solidFill>
                  <a:schemeClr val="tx2"/>
                </a:solidFill>
                <a:latin typeface="Tahoma" panose="020B0604030504040204" pitchFamily="34" charset="0"/>
                <a:ea typeface="Tahoma" panose="020B0604030504040204" pitchFamily="34" charset="0"/>
                <a:cs typeface="Tahoma" panose="020B0604030504040204" pitchFamily="34" charset="0"/>
              </a:rPr>
              <a:t>Tender Process followed</a:t>
            </a:r>
          </a:p>
        </p:txBody>
      </p:sp>
      <p:sp>
        <p:nvSpPr>
          <p:cNvPr id="4" name="Slide Number Placeholder 3">
            <a:extLst>
              <a:ext uri="{FF2B5EF4-FFF2-40B4-BE49-F238E27FC236}">
                <a16:creationId xmlns:a16="http://schemas.microsoft.com/office/drawing/2014/main" id="{346C0713-640B-9ADB-690A-79F4E08CF563}"/>
              </a:ext>
            </a:extLst>
          </p:cNvPr>
          <p:cNvSpPr>
            <a:spLocks noGrp="1"/>
          </p:cNvSpPr>
          <p:nvPr>
            <p:ph type="sldNum" sz="quarter" idx="12"/>
          </p:nvPr>
        </p:nvSpPr>
        <p:spPr>
          <a:xfrm>
            <a:off x="-2608" y="6482080"/>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34</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8" name="Footer Placeholder 3">
            <a:extLst>
              <a:ext uri="{FF2B5EF4-FFF2-40B4-BE49-F238E27FC236}">
                <a16:creationId xmlns:a16="http://schemas.microsoft.com/office/drawing/2014/main" id="{AAE0CA3A-FEF5-4891-9E66-EDE088B60842}"/>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spTree>
    <p:extLst>
      <p:ext uri="{BB962C8B-B14F-4D97-AF65-F5344CB8AC3E}">
        <p14:creationId xmlns:p14="http://schemas.microsoft.com/office/powerpoint/2010/main" val="3576309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blinds(horizontal)">
                                      <p:cBhvr>
                                        <p:cTn id="15" dur="500"/>
                                        <p:tgtEl>
                                          <p:spTgt spid="3">
                                            <p:txEl>
                                              <p:pRg st="3" end="3"/>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blinds(horizontal)">
                                      <p:cBhvr>
                                        <p:cTn id="18" dur="500"/>
                                        <p:tgtEl>
                                          <p:spTgt spid="3">
                                            <p:txEl>
                                              <p:pRg st="4" end="4"/>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blinds(horizontal)">
                                      <p:cBhvr>
                                        <p:cTn id="21" dur="500"/>
                                        <p:tgtEl>
                                          <p:spTgt spid="3">
                                            <p:txEl>
                                              <p:pRg st="5" end="5"/>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blinds(horizontal)">
                                      <p:cBhvr>
                                        <p:cTn id="24" dur="500"/>
                                        <p:tgtEl>
                                          <p:spTgt spid="3">
                                            <p:txEl>
                                              <p:pRg st="6" end="6"/>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blinds(horizontal)">
                                      <p:cBhvr>
                                        <p:cTn id="27" dur="500"/>
                                        <p:tgtEl>
                                          <p:spTgt spid="3">
                                            <p:txEl>
                                              <p:pRg st="7" end="7"/>
                                            </p:txEl>
                                          </p:spTgt>
                                        </p:tgtEl>
                                      </p:cBhvr>
                                    </p:animEffect>
                                  </p:childTnLst>
                                </p:cTn>
                              </p:par>
                              <p:par>
                                <p:cTn id="28" presetID="3" presetClass="entr" presetSubtype="10" fill="hold" nodeType="withEffect">
                                  <p:stCondLst>
                                    <p:cond delay="0"/>
                                  </p:stCondLst>
                                  <p:childTnLst>
                                    <p:set>
                                      <p:cBhvr>
                                        <p:cTn id="29" dur="1" fill="hold">
                                          <p:stCondLst>
                                            <p:cond delay="0"/>
                                          </p:stCondLst>
                                        </p:cTn>
                                        <p:tgtEl>
                                          <p:spTgt spid="3">
                                            <p:txEl>
                                              <p:pRg st="8" end="8"/>
                                            </p:txEl>
                                          </p:spTgt>
                                        </p:tgtEl>
                                        <p:attrNameLst>
                                          <p:attrName>style.visibility</p:attrName>
                                        </p:attrNameLst>
                                      </p:cBhvr>
                                      <p:to>
                                        <p:strVal val="visible"/>
                                      </p:to>
                                    </p:set>
                                    <p:animEffect transition="in" filter="blinds(horizontal)">
                                      <p:cBhvr>
                                        <p:cTn id="30" dur="500"/>
                                        <p:tgtEl>
                                          <p:spTgt spid="3">
                                            <p:txEl>
                                              <p:pRg st="8" end="8"/>
                                            </p:txEl>
                                          </p:spTgt>
                                        </p:tgtEl>
                                      </p:cBhvr>
                                    </p:animEffect>
                                  </p:childTnLst>
                                </p:cTn>
                              </p:par>
                              <p:par>
                                <p:cTn id="31" presetID="3" presetClass="entr" presetSubtype="10" fill="hold"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animEffect transition="in" filter="blinds(horizontal)">
                                      <p:cBhvr>
                                        <p:cTn id="33" dur="500"/>
                                        <p:tgtEl>
                                          <p:spTgt spid="3">
                                            <p:txEl>
                                              <p:pRg st="9" end="9"/>
                                            </p:txEl>
                                          </p:spTgt>
                                        </p:tgtEl>
                                      </p:cBhvr>
                                    </p:animEffect>
                                  </p:childTnLst>
                                </p:cTn>
                              </p:par>
                              <p:par>
                                <p:cTn id="34" presetID="3" presetClass="entr" presetSubtype="10" fill="hold" nodeType="withEffect">
                                  <p:stCondLst>
                                    <p:cond delay="0"/>
                                  </p:stCondLst>
                                  <p:childTnLst>
                                    <p:set>
                                      <p:cBhvr>
                                        <p:cTn id="35" dur="1" fill="hold">
                                          <p:stCondLst>
                                            <p:cond delay="0"/>
                                          </p:stCondLst>
                                        </p:cTn>
                                        <p:tgtEl>
                                          <p:spTgt spid="3">
                                            <p:txEl>
                                              <p:pRg st="10" end="10"/>
                                            </p:txEl>
                                          </p:spTgt>
                                        </p:tgtEl>
                                        <p:attrNameLst>
                                          <p:attrName>style.visibility</p:attrName>
                                        </p:attrNameLst>
                                      </p:cBhvr>
                                      <p:to>
                                        <p:strVal val="visible"/>
                                      </p:to>
                                    </p:set>
                                    <p:animEffect transition="in" filter="blinds(horizontal)">
                                      <p:cBhvr>
                                        <p:cTn id="36"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2D0402-3FC7-90E7-CB40-FDB9DED99D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773C77-EB7A-4F1E-71BE-872D20378B27}"/>
              </a:ext>
            </a:extLst>
          </p:cNvPr>
          <p:cNvSpPr>
            <a:spLocks noGrp="1"/>
          </p:cNvSpPr>
          <p:nvPr>
            <p:ph type="title"/>
          </p:nvPr>
        </p:nvSpPr>
        <p:spPr>
          <a:xfrm>
            <a:off x="1981200" y="152400"/>
            <a:ext cx="9393382" cy="639762"/>
          </a:xfrm>
        </p:spPr>
        <p:txBody>
          <a:bodyPr>
            <a:normAutofit fontScale="90000"/>
          </a:bodyPr>
          <a:lstStyle/>
          <a:p>
            <a:pPr algn="ctr"/>
            <a:r>
              <a:rPr lang="en-US" b="1" cap="none" dirty="0">
                <a:solidFill>
                  <a:schemeClr val="accent4">
                    <a:lumMod val="75000"/>
                  </a:schemeClr>
                </a:solidFill>
              </a:rPr>
              <a:t>Peer Review &amp; Code Of Ethics</a:t>
            </a:r>
          </a:p>
        </p:txBody>
      </p:sp>
      <p:graphicFrame>
        <p:nvGraphicFramePr>
          <p:cNvPr id="6" name="Content Placeholder 5">
            <a:extLst>
              <a:ext uri="{FF2B5EF4-FFF2-40B4-BE49-F238E27FC236}">
                <a16:creationId xmlns:a16="http://schemas.microsoft.com/office/drawing/2014/main" id="{B0082753-4DEB-803B-B545-86E49E65EB52}"/>
              </a:ext>
            </a:extLst>
          </p:cNvPr>
          <p:cNvGraphicFramePr>
            <a:graphicFrameLocks noGrp="1"/>
          </p:cNvGraphicFramePr>
          <p:nvPr>
            <p:ph idx="1"/>
            <p:extLst>
              <p:ext uri="{D42A27DB-BD31-4B8C-83A1-F6EECF244321}">
                <p14:modId xmlns:p14="http://schemas.microsoft.com/office/powerpoint/2010/main" val="2371339919"/>
              </p:ext>
            </p:extLst>
          </p:nvPr>
        </p:nvGraphicFramePr>
        <p:xfrm>
          <a:off x="1668536" y="716280"/>
          <a:ext cx="10018710" cy="5775961"/>
        </p:xfrm>
        <a:graphic>
          <a:graphicData uri="http://schemas.openxmlformats.org/drawingml/2006/table">
            <a:tbl>
              <a:tblPr firstRow="1" bandRow="1">
                <a:tableStyleId>{5C22544A-7EE6-4342-B048-85BDC9FD1C3A}</a:tableStyleId>
              </a:tblPr>
              <a:tblGrid>
                <a:gridCol w="1669785">
                  <a:extLst>
                    <a:ext uri="{9D8B030D-6E8A-4147-A177-3AD203B41FA5}">
                      <a16:colId xmlns:a16="http://schemas.microsoft.com/office/drawing/2014/main" val="602939191"/>
                    </a:ext>
                  </a:extLst>
                </a:gridCol>
                <a:gridCol w="8348925">
                  <a:extLst>
                    <a:ext uri="{9D8B030D-6E8A-4147-A177-3AD203B41FA5}">
                      <a16:colId xmlns:a16="http://schemas.microsoft.com/office/drawing/2014/main" val="4146430524"/>
                    </a:ext>
                  </a:extLst>
                </a:gridCol>
              </a:tblGrid>
              <a:tr h="448730">
                <a:tc>
                  <a:txBody>
                    <a:bodyPr/>
                    <a:lstStyle/>
                    <a:p>
                      <a:r>
                        <a:rPr lang="en-IN" sz="2000" b="1" dirty="0">
                          <a:solidFill>
                            <a:schemeClr val="tx1"/>
                          </a:solidFill>
                          <a:latin typeface="Tahoma" panose="020B0604030504040204" pitchFamily="34" charset="0"/>
                          <a:ea typeface="Tahoma" panose="020B0604030504040204" pitchFamily="34" charset="0"/>
                          <a:cs typeface="Tahoma" panose="020B0604030504040204" pitchFamily="34" charset="0"/>
                        </a:rPr>
                        <a:t>Sr. No.</a:t>
                      </a:r>
                    </a:p>
                  </a:txBody>
                  <a:tcPr/>
                </a:tc>
                <a:tc>
                  <a:txBody>
                    <a:bodyPr/>
                    <a:lstStyle/>
                    <a:p>
                      <a:r>
                        <a:rPr lang="en-IN" sz="2000" b="1" dirty="0">
                          <a:solidFill>
                            <a:schemeClr val="tx1"/>
                          </a:solidFill>
                          <a:latin typeface="Tahoma" panose="020B0604030504040204" pitchFamily="34" charset="0"/>
                          <a:ea typeface="Tahoma" panose="020B0604030504040204" pitchFamily="34" charset="0"/>
                          <a:cs typeface="Tahoma" panose="020B0604030504040204" pitchFamily="34" charset="0"/>
                        </a:rPr>
                        <a:t>Policies and Procedures</a:t>
                      </a:r>
                    </a:p>
                  </a:txBody>
                  <a:tcPr/>
                </a:tc>
                <a:extLst>
                  <a:ext uri="{0D108BD9-81ED-4DB2-BD59-A6C34878D82A}">
                    <a16:rowId xmlns:a16="http://schemas.microsoft.com/office/drawing/2014/main" val="2125402840"/>
                  </a:ext>
                </a:extLst>
              </a:tr>
              <a:tr h="1035531">
                <a:tc>
                  <a:txBody>
                    <a:bodyPr/>
                    <a:lstStyle/>
                    <a:p>
                      <a:pPr marL="0" marR="0" algn="ctr" defTabSz="457200" rtl="0" eaLnBrk="1" latinLnBrk="0" hangingPunct="1">
                        <a:tabLst>
                          <a:tab pos="3797935" algn="l"/>
                        </a:tabLst>
                      </a:pPr>
                      <a:r>
                        <a:rPr lang="en-US" sz="2000" b="0" kern="1200" dirty="0">
                          <a:solidFill>
                            <a:schemeClr val="tx1"/>
                          </a:solidFill>
                          <a:latin typeface="Tahoma" panose="020B0604030504040204" pitchFamily="34" charset="0"/>
                          <a:ea typeface="Tahoma" panose="020B0604030504040204" pitchFamily="34" charset="0"/>
                          <a:cs typeface="Tahoma" panose="020B0604030504040204" pitchFamily="34" charset="0"/>
                        </a:rPr>
                        <a:t>1</a:t>
                      </a:r>
                      <a:endParaRPr lang="en-IN" sz="2000" b="0" kern="1200"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marL="0" marR="0" algn="just" defTabSz="457200" rtl="0" eaLnBrk="1" latinLnBrk="0" hangingPunct="1">
                        <a:tabLst>
                          <a:tab pos="3797935" algn="l"/>
                        </a:tabLst>
                      </a:pPr>
                      <a:r>
                        <a:rPr lang="en-US" sz="2000" b="0" kern="1200" dirty="0">
                          <a:solidFill>
                            <a:schemeClr val="tx1"/>
                          </a:solidFill>
                          <a:latin typeface="Tahoma" panose="020B0604030504040204" pitchFamily="34" charset="0"/>
                          <a:ea typeface="Tahoma" panose="020B0604030504040204" pitchFamily="34" charset="0"/>
                          <a:cs typeface="Tahoma" panose="020B0604030504040204" pitchFamily="34" charset="0"/>
                        </a:rPr>
                        <a:t>Which of the following procedures does the PU have in place for ensuring that the personnel adhere to ethical requirements those contained in the code:</a:t>
                      </a:r>
                      <a:endParaRPr lang="en-IN" sz="2000" b="0" kern="1200"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33003316"/>
                  </a:ext>
                </a:extLst>
              </a:tr>
              <a:tr h="1035531">
                <a:tc>
                  <a:txBody>
                    <a:bodyPr/>
                    <a:lstStyle/>
                    <a:p>
                      <a:pPr marL="0" marR="0" algn="ctr" defTabSz="457200" rtl="0" eaLnBrk="1" latinLnBrk="0" hangingPunct="1">
                        <a:tabLst>
                          <a:tab pos="3797935" algn="l"/>
                        </a:tabLst>
                      </a:pPr>
                      <a:r>
                        <a:rPr lang="en-US" sz="2000" b="0" kern="1200" dirty="0">
                          <a:solidFill>
                            <a:schemeClr val="tx1"/>
                          </a:solidFill>
                          <a:latin typeface="Tahoma" panose="020B0604030504040204" pitchFamily="34" charset="0"/>
                          <a:ea typeface="Tahoma" panose="020B0604030504040204" pitchFamily="34" charset="0"/>
                          <a:cs typeface="Tahoma" panose="020B0604030504040204" pitchFamily="34" charset="0"/>
                        </a:rPr>
                        <a:t>(</a:t>
                      </a:r>
                      <a:r>
                        <a:rPr lang="en-US" sz="2000" b="0" kern="1200" dirty="0" err="1">
                          <a:solidFill>
                            <a:schemeClr val="tx1"/>
                          </a:solidFill>
                          <a:latin typeface="Tahoma" panose="020B0604030504040204" pitchFamily="34" charset="0"/>
                          <a:ea typeface="Tahoma" panose="020B0604030504040204" pitchFamily="34" charset="0"/>
                          <a:cs typeface="Tahoma" panose="020B0604030504040204" pitchFamily="34" charset="0"/>
                        </a:rPr>
                        <a:t>i</a:t>
                      </a:r>
                      <a:r>
                        <a:rPr lang="en-US" sz="2000" b="0" kern="1200" dirty="0">
                          <a:solidFill>
                            <a:schemeClr val="tx1"/>
                          </a:solidFill>
                          <a:latin typeface="Tahoma" panose="020B0604030504040204" pitchFamily="34" charset="0"/>
                          <a:ea typeface="Tahoma" panose="020B0604030504040204" pitchFamily="34" charset="0"/>
                          <a:cs typeface="Tahoma" panose="020B0604030504040204" pitchFamily="34" charset="0"/>
                        </a:rPr>
                        <a:t>)</a:t>
                      </a:r>
                      <a:endParaRPr lang="en-IN" sz="2000" b="0" kern="1200"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marL="0" marR="0" algn="just" defTabSz="457200" rtl="0" eaLnBrk="1" latinLnBrk="0" hangingPunct="1">
                        <a:tabLst>
                          <a:tab pos="3797935" algn="l"/>
                        </a:tabLst>
                      </a:pPr>
                      <a:r>
                        <a:rPr lang="en-US" sz="2000" b="0" kern="1200" dirty="0">
                          <a:solidFill>
                            <a:schemeClr val="tx1"/>
                          </a:solidFill>
                          <a:latin typeface="Tahoma" panose="020B0604030504040204" pitchFamily="34" charset="0"/>
                          <a:ea typeface="Tahoma" panose="020B0604030504040204" pitchFamily="34" charset="0"/>
                          <a:cs typeface="Tahoma" panose="020B0604030504040204" pitchFamily="34" charset="0"/>
                        </a:rPr>
                        <a:t>Designated Independence and Ethics Partner who is responsible for all aspects of independence and ethics of the PUs partners and professional staff</a:t>
                      </a:r>
                      <a:endParaRPr lang="en-IN" sz="2000" b="0" kern="1200"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3188475728"/>
                  </a:ext>
                </a:extLst>
              </a:tr>
              <a:tr h="419965">
                <a:tc>
                  <a:txBody>
                    <a:bodyPr/>
                    <a:lstStyle/>
                    <a:p>
                      <a:pPr marL="0" marR="0" algn="ctr" defTabSz="457200" rtl="0" eaLnBrk="1" latinLnBrk="0" hangingPunct="1">
                        <a:tabLst>
                          <a:tab pos="3797935" algn="l"/>
                        </a:tabLst>
                      </a:pPr>
                      <a:r>
                        <a:rPr lang="en-US" sz="2000" b="0" kern="1200" dirty="0">
                          <a:solidFill>
                            <a:schemeClr val="tx1"/>
                          </a:solidFill>
                          <a:latin typeface="Tahoma" panose="020B0604030504040204" pitchFamily="34" charset="0"/>
                          <a:ea typeface="Tahoma" panose="020B0604030504040204" pitchFamily="34" charset="0"/>
                          <a:cs typeface="Tahoma" panose="020B0604030504040204" pitchFamily="34" charset="0"/>
                        </a:rPr>
                        <a:t>(ii)</a:t>
                      </a:r>
                      <a:endParaRPr lang="en-IN" sz="2000" b="0" kern="1200"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marL="0" marR="0" algn="just" defTabSz="457200" rtl="0" eaLnBrk="1" latinLnBrk="0" hangingPunct="1">
                        <a:tabLst>
                          <a:tab pos="3797935" algn="l"/>
                        </a:tabLst>
                      </a:pPr>
                      <a:r>
                        <a:rPr lang="en-US" sz="2000" b="0" kern="1200" dirty="0">
                          <a:solidFill>
                            <a:schemeClr val="tx1"/>
                          </a:solidFill>
                          <a:latin typeface="Tahoma" panose="020B0604030504040204" pitchFamily="34" charset="0"/>
                          <a:ea typeface="Tahoma" panose="020B0604030504040204" pitchFamily="34" charset="0"/>
                          <a:cs typeface="Tahoma" panose="020B0604030504040204" pitchFamily="34" charset="0"/>
                        </a:rPr>
                        <a:t>If answer to (</a:t>
                      </a:r>
                      <a:r>
                        <a:rPr lang="en-US" sz="2000" b="0" kern="1200" dirty="0" err="1">
                          <a:solidFill>
                            <a:schemeClr val="tx1"/>
                          </a:solidFill>
                          <a:latin typeface="Tahoma" panose="020B0604030504040204" pitchFamily="34" charset="0"/>
                          <a:ea typeface="Tahoma" panose="020B0604030504040204" pitchFamily="34" charset="0"/>
                          <a:cs typeface="Tahoma" panose="020B0604030504040204" pitchFamily="34" charset="0"/>
                        </a:rPr>
                        <a:t>i</a:t>
                      </a:r>
                      <a:r>
                        <a:rPr lang="en-US" sz="2000" b="0" kern="1200" dirty="0">
                          <a:solidFill>
                            <a:schemeClr val="tx1"/>
                          </a:solidFill>
                          <a:latin typeface="Tahoma" panose="020B0604030504040204" pitchFamily="34" charset="0"/>
                          <a:ea typeface="Tahoma" panose="020B0604030504040204" pitchFamily="34" charset="0"/>
                          <a:cs typeface="Tahoma" panose="020B0604030504040204" pitchFamily="34" charset="0"/>
                        </a:rPr>
                        <a:t>) above is yes, name of the Partner</a:t>
                      </a:r>
                      <a:endParaRPr lang="en-IN" sz="2000" b="0" kern="1200"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1938873124"/>
                  </a:ext>
                </a:extLst>
              </a:tr>
              <a:tr h="419965">
                <a:tc>
                  <a:txBody>
                    <a:bodyPr/>
                    <a:lstStyle/>
                    <a:p>
                      <a:pPr marL="0" marR="0" algn="ctr" defTabSz="457200" rtl="0" eaLnBrk="1" latinLnBrk="0" hangingPunct="1">
                        <a:tabLst>
                          <a:tab pos="3797935" algn="l"/>
                        </a:tabLst>
                      </a:pPr>
                      <a:r>
                        <a:rPr lang="en-US" sz="2000" b="0" kern="1200" dirty="0">
                          <a:solidFill>
                            <a:schemeClr val="tx1"/>
                          </a:solidFill>
                          <a:latin typeface="Tahoma" panose="020B0604030504040204" pitchFamily="34" charset="0"/>
                          <a:ea typeface="Tahoma" panose="020B0604030504040204" pitchFamily="34" charset="0"/>
                          <a:cs typeface="Tahoma" panose="020B0604030504040204" pitchFamily="34" charset="0"/>
                        </a:rPr>
                        <a:t>(iii)</a:t>
                      </a:r>
                      <a:endParaRPr lang="en-IN" sz="2000" b="0" kern="1200"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marL="0" marR="0" algn="just" defTabSz="457200" rtl="0" eaLnBrk="1" latinLnBrk="0" hangingPunct="1">
                        <a:tabLst>
                          <a:tab pos="3797935" algn="l"/>
                        </a:tabLst>
                      </a:pPr>
                      <a:r>
                        <a:rPr lang="en-US" sz="2000" b="0" kern="1200" dirty="0">
                          <a:solidFill>
                            <a:schemeClr val="tx1"/>
                          </a:solidFill>
                          <a:latin typeface="Tahoma" panose="020B0604030504040204" pitchFamily="34" charset="0"/>
                          <a:ea typeface="Tahoma" panose="020B0604030504040204" pitchFamily="34" charset="0"/>
                          <a:cs typeface="Tahoma" panose="020B0604030504040204" pitchFamily="34" charset="0"/>
                        </a:rPr>
                        <a:t>Is the Partner same as QC Partner?</a:t>
                      </a:r>
                      <a:endParaRPr lang="en-IN" sz="2000" b="0" kern="1200"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1493441645"/>
                  </a:ext>
                </a:extLst>
              </a:tr>
              <a:tr h="1035531">
                <a:tc>
                  <a:txBody>
                    <a:bodyPr/>
                    <a:lstStyle/>
                    <a:p>
                      <a:pPr marL="0" marR="0" algn="ctr" defTabSz="457200" rtl="0" eaLnBrk="1" latinLnBrk="0" hangingPunct="1">
                        <a:tabLst>
                          <a:tab pos="3797935" algn="l"/>
                        </a:tabLst>
                      </a:pPr>
                      <a:r>
                        <a:rPr lang="en-US" sz="2000" b="0" kern="1200" dirty="0">
                          <a:solidFill>
                            <a:schemeClr val="tx1"/>
                          </a:solidFill>
                          <a:latin typeface="Tahoma" panose="020B0604030504040204" pitchFamily="34" charset="0"/>
                          <a:ea typeface="Tahoma" panose="020B0604030504040204" pitchFamily="34" charset="0"/>
                          <a:cs typeface="Tahoma" panose="020B0604030504040204" pitchFamily="34" charset="0"/>
                        </a:rPr>
                        <a:t>(iv)</a:t>
                      </a:r>
                      <a:endParaRPr lang="en-IN" sz="2000" b="0" kern="1200"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marL="0" marR="0" algn="just" defTabSz="457200" rtl="0" eaLnBrk="1" latinLnBrk="0" hangingPunct="1">
                        <a:tabLst>
                          <a:tab pos="3797935" algn="l"/>
                        </a:tabLst>
                      </a:pPr>
                      <a:r>
                        <a:rPr lang="en-US" sz="2000" b="0" kern="1200" dirty="0">
                          <a:solidFill>
                            <a:schemeClr val="tx1"/>
                          </a:solidFill>
                          <a:latin typeface="Tahoma" panose="020B0604030504040204" pitchFamily="34" charset="0"/>
                          <a:ea typeface="Tahoma" panose="020B0604030504040204" pitchFamily="34" charset="0"/>
                          <a:cs typeface="Tahoma" panose="020B0604030504040204" pitchFamily="34" charset="0"/>
                        </a:rPr>
                        <a:t>Has the PU established a system for identifying all services performed for each client and evaluating whether any of the services impair independence?</a:t>
                      </a:r>
                      <a:endParaRPr lang="en-IN" sz="2000" b="0" kern="1200"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1100361956"/>
                  </a:ext>
                </a:extLst>
              </a:tr>
              <a:tr h="690354">
                <a:tc>
                  <a:txBody>
                    <a:bodyPr/>
                    <a:lstStyle/>
                    <a:p>
                      <a:pPr marL="0" marR="0" algn="ctr" defTabSz="457200" rtl="0" eaLnBrk="1" latinLnBrk="0" hangingPunct="1">
                        <a:tabLst>
                          <a:tab pos="3797935" algn="l"/>
                        </a:tabLst>
                      </a:pPr>
                      <a:r>
                        <a:rPr lang="en-US" sz="2000" b="0" kern="1200" dirty="0">
                          <a:solidFill>
                            <a:schemeClr val="tx1"/>
                          </a:solidFill>
                          <a:latin typeface="Tahoma" panose="020B0604030504040204" pitchFamily="34" charset="0"/>
                          <a:ea typeface="Tahoma" panose="020B0604030504040204" pitchFamily="34" charset="0"/>
                          <a:cs typeface="Tahoma" panose="020B0604030504040204" pitchFamily="34" charset="0"/>
                        </a:rPr>
                        <a:t>(v)</a:t>
                      </a:r>
                      <a:endParaRPr lang="en-IN" sz="2000" b="0" kern="1200"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marL="0" marR="0" algn="just" defTabSz="457200" rtl="0" eaLnBrk="1" latinLnBrk="0" hangingPunct="1">
                        <a:tabLst>
                          <a:tab pos="3797935" algn="l"/>
                        </a:tabLst>
                      </a:pPr>
                      <a:r>
                        <a:rPr lang="en-US" sz="2000" b="0" kern="1200" dirty="0">
                          <a:solidFill>
                            <a:schemeClr val="tx1"/>
                          </a:solidFill>
                          <a:latin typeface="Tahoma" panose="020B0604030504040204" pitchFamily="34" charset="0"/>
                          <a:ea typeface="Tahoma" panose="020B0604030504040204" pitchFamily="34" charset="0"/>
                          <a:cs typeface="Tahoma" panose="020B0604030504040204" pitchFamily="34" charset="0"/>
                        </a:rPr>
                        <a:t>Does the PU regularly update itself with the changes in professional ethics and independence standards/ requirements?</a:t>
                      </a:r>
                      <a:endParaRPr lang="en-IN" sz="2000" b="0" kern="1200"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1410140910"/>
                  </a:ext>
                </a:extLst>
              </a:tr>
              <a:tr h="690354">
                <a:tc>
                  <a:txBody>
                    <a:bodyPr/>
                    <a:lstStyle/>
                    <a:p>
                      <a:pPr marL="0" marR="0" algn="ctr" defTabSz="457200" rtl="0" eaLnBrk="1" latinLnBrk="0" hangingPunct="1">
                        <a:tabLst>
                          <a:tab pos="3797935" algn="l"/>
                        </a:tabLst>
                      </a:pPr>
                      <a:r>
                        <a:rPr lang="en-US" sz="2000" b="0" kern="1200" dirty="0">
                          <a:solidFill>
                            <a:schemeClr val="tx1"/>
                          </a:solidFill>
                          <a:latin typeface="Tahoma" panose="020B0604030504040204" pitchFamily="34" charset="0"/>
                          <a:ea typeface="Tahoma" panose="020B0604030504040204" pitchFamily="34" charset="0"/>
                          <a:cs typeface="Tahoma" panose="020B0604030504040204" pitchFamily="34" charset="0"/>
                        </a:rPr>
                        <a:t>(vi)</a:t>
                      </a:r>
                      <a:endParaRPr lang="en-IN" sz="2000" b="0" kern="1200"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marL="0" marR="0" algn="just" defTabSz="457200" rtl="0" eaLnBrk="1" latinLnBrk="0" hangingPunct="1">
                        <a:tabLst>
                          <a:tab pos="3797935" algn="l"/>
                        </a:tabLst>
                      </a:pPr>
                      <a:r>
                        <a:rPr lang="en-US" sz="2000" b="0" kern="1200" dirty="0">
                          <a:solidFill>
                            <a:schemeClr val="tx1"/>
                          </a:solidFill>
                          <a:latin typeface="Tahoma" panose="020B0604030504040204" pitchFamily="34" charset="0"/>
                          <a:ea typeface="Tahoma" panose="020B0604030504040204" pitchFamily="34" charset="0"/>
                          <a:cs typeface="Tahoma" panose="020B0604030504040204" pitchFamily="34" charset="0"/>
                        </a:rPr>
                        <a:t>What checks are put in place to ensure that all personnel follow the independence and ethics policies of the PU?</a:t>
                      </a:r>
                      <a:endParaRPr lang="en-IN" sz="2000" b="0" kern="1200"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80967072"/>
                  </a:ext>
                </a:extLst>
              </a:tr>
            </a:tbl>
          </a:graphicData>
        </a:graphic>
      </p:graphicFrame>
      <p:sp>
        <p:nvSpPr>
          <p:cNvPr id="4" name="Slide Number Placeholder 3">
            <a:extLst>
              <a:ext uri="{FF2B5EF4-FFF2-40B4-BE49-F238E27FC236}">
                <a16:creationId xmlns:a16="http://schemas.microsoft.com/office/drawing/2014/main" id="{FEC0C21D-76CA-F44E-3220-00773D717B03}"/>
              </a:ext>
            </a:extLst>
          </p:cNvPr>
          <p:cNvSpPr>
            <a:spLocks noGrp="1"/>
          </p:cNvSpPr>
          <p:nvPr>
            <p:ph type="sldNum" sz="quarter" idx="12"/>
          </p:nvPr>
        </p:nvSpPr>
        <p:spPr>
          <a:xfrm>
            <a:off x="-2608" y="6482080"/>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35</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8" name="Footer Placeholder 3">
            <a:extLst>
              <a:ext uri="{FF2B5EF4-FFF2-40B4-BE49-F238E27FC236}">
                <a16:creationId xmlns:a16="http://schemas.microsoft.com/office/drawing/2014/main" id="{0948DD97-E44C-DEEC-069D-CAC23CFC5DD5}"/>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spTree>
    <p:extLst>
      <p:ext uri="{BB962C8B-B14F-4D97-AF65-F5344CB8AC3E}">
        <p14:creationId xmlns:p14="http://schemas.microsoft.com/office/powerpoint/2010/main" val="30288897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9085DD-A404-0D30-BF9F-6008F557A2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9E67B5-B1B4-221F-A3CB-995F6C87B475}"/>
              </a:ext>
            </a:extLst>
          </p:cNvPr>
          <p:cNvSpPr>
            <a:spLocks noGrp="1"/>
          </p:cNvSpPr>
          <p:nvPr>
            <p:ph type="title"/>
          </p:nvPr>
        </p:nvSpPr>
        <p:spPr>
          <a:xfrm>
            <a:off x="1981200" y="152400"/>
            <a:ext cx="9393382" cy="639762"/>
          </a:xfrm>
        </p:spPr>
        <p:txBody>
          <a:bodyPr>
            <a:normAutofit fontScale="90000"/>
          </a:bodyPr>
          <a:lstStyle/>
          <a:p>
            <a:pPr algn="ctr"/>
            <a:r>
              <a:rPr lang="en-US" b="1" cap="none" dirty="0">
                <a:solidFill>
                  <a:schemeClr val="accent4">
                    <a:lumMod val="75000"/>
                  </a:schemeClr>
                </a:solidFill>
              </a:rPr>
              <a:t>Peer Review &amp; Code Of Ethics</a:t>
            </a:r>
          </a:p>
        </p:txBody>
      </p:sp>
      <p:graphicFrame>
        <p:nvGraphicFramePr>
          <p:cNvPr id="6" name="Content Placeholder 5">
            <a:extLst>
              <a:ext uri="{FF2B5EF4-FFF2-40B4-BE49-F238E27FC236}">
                <a16:creationId xmlns:a16="http://schemas.microsoft.com/office/drawing/2014/main" id="{F70117AA-8F68-88DE-EE1E-8149968E6559}"/>
              </a:ext>
            </a:extLst>
          </p:cNvPr>
          <p:cNvGraphicFramePr>
            <a:graphicFrameLocks noGrp="1"/>
          </p:cNvGraphicFramePr>
          <p:nvPr>
            <p:ph idx="1"/>
            <p:extLst>
              <p:ext uri="{D42A27DB-BD31-4B8C-83A1-F6EECF244321}">
                <p14:modId xmlns:p14="http://schemas.microsoft.com/office/powerpoint/2010/main" val="1538203244"/>
              </p:ext>
            </p:extLst>
          </p:nvPr>
        </p:nvGraphicFramePr>
        <p:xfrm>
          <a:off x="1668536" y="716280"/>
          <a:ext cx="10018710" cy="4851402"/>
        </p:xfrm>
        <a:graphic>
          <a:graphicData uri="http://schemas.openxmlformats.org/drawingml/2006/table">
            <a:tbl>
              <a:tblPr firstRow="1" bandRow="1">
                <a:tableStyleId>{5C22544A-7EE6-4342-B048-85BDC9FD1C3A}</a:tableStyleId>
              </a:tblPr>
              <a:tblGrid>
                <a:gridCol w="1669785">
                  <a:extLst>
                    <a:ext uri="{9D8B030D-6E8A-4147-A177-3AD203B41FA5}">
                      <a16:colId xmlns:a16="http://schemas.microsoft.com/office/drawing/2014/main" val="602939191"/>
                    </a:ext>
                  </a:extLst>
                </a:gridCol>
                <a:gridCol w="8348925">
                  <a:extLst>
                    <a:ext uri="{9D8B030D-6E8A-4147-A177-3AD203B41FA5}">
                      <a16:colId xmlns:a16="http://schemas.microsoft.com/office/drawing/2014/main" val="4146430524"/>
                    </a:ext>
                  </a:extLst>
                </a:gridCol>
              </a:tblGrid>
              <a:tr h="512750">
                <a:tc>
                  <a:txBody>
                    <a:bodyPr/>
                    <a:lstStyle/>
                    <a:p>
                      <a:r>
                        <a:rPr lang="en-IN" sz="2000" b="1" dirty="0">
                          <a:solidFill>
                            <a:schemeClr val="tx1"/>
                          </a:solidFill>
                          <a:latin typeface="Tahoma" panose="020B0604030504040204" pitchFamily="34" charset="0"/>
                          <a:ea typeface="Tahoma" panose="020B0604030504040204" pitchFamily="34" charset="0"/>
                          <a:cs typeface="Tahoma" panose="020B0604030504040204" pitchFamily="34" charset="0"/>
                        </a:rPr>
                        <a:t>Sr. No.</a:t>
                      </a:r>
                    </a:p>
                  </a:txBody>
                  <a:tcPr/>
                </a:tc>
                <a:tc>
                  <a:txBody>
                    <a:bodyPr/>
                    <a:lstStyle/>
                    <a:p>
                      <a:r>
                        <a:rPr lang="en-IN" sz="2000" b="1" dirty="0">
                          <a:solidFill>
                            <a:schemeClr val="tx1"/>
                          </a:solidFill>
                          <a:latin typeface="Tahoma" panose="020B0604030504040204" pitchFamily="34" charset="0"/>
                          <a:ea typeface="Tahoma" panose="020B0604030504040204" pitchFamily="34" charset="0"/>
                          <a:cs typeface="Tahoma" panose="020B0604030504040204" pitchFamily="34" charset="0"/>
                        </a:rPr>
                        <a:t>Policies and Procedures</a:t>
                      </a:r>
                    </a:p>
                  </a:txBody>
                  <a:tcPr/>
                </a:tc>
                <a:extLst>
                  <a:ext uri="{0D108BD9-81ED-4DB2-BD59-A6C34878D82A}">
                    <a16:rowId xmlns:a16="http://schemas.microsoft.com/office/drawing/2014/main" val="2125402840"/>
                  </a:ext>
                </a:extLst>
              </a:tr>
              <a:tr h="788846">
                <a:tc>
                  <a:txBody>
                    <a:bodyPr/>
                    <a:lstStyle/>
                    <a:p>
                      <a:pPr marL="0" marR="0" algn="ctr">
                        <a:tabLst>
                          <a:tab pos="3797935" algn="l"/>
                        </a:tabLst>
                      </a:pPr>
                      <a:r>
                        <a:rPr lang="en-US" sz="2000" dirty="0">
                          <a:effectLst/>
                          <a:latin typeface="Tahoma" panose="020B0604030504040204" pitchFamily="34" charset="0"/>
                          <a:ea typeface="Tahoma" panose="020B0604030504040204" pitchFamily="34" charset="0"/>
                          <a:cs typeface="Tahoma" panose="020B0604030504040204" pitchFamily="34" charset="0"/>
                        </a:rPr>
                        <a:t>2.</a:t>
                      </a:r>
                      <a:endParaRPr lang="en-IN" sz="20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marL="0" marR="0" algn="just">
                        <a:tabLst>
                          <a:tab pos="3797935" algn="l"/>
                        </a:tabLst>
                      </a:pPr>
                      <a:r>
                        <a:rPr lang="en-US" sz="2000" dirty="0">
                          <a:effectLst/>
                          <a:latin typeface="Tahoma" panose="020B0604030504040204" pitchFamily="34" charset="0"/>
                          <a:ea typeface="Tahoma" panose="020B0604030504040204" pitchFamily="34" charset="0"/>
                          <a:cs typeface="Tahoma" panose="020B0604030504040204" pitchFamily="34" charset="0"/>
                        </a:rPr>
                        <a:t>Which of the following checks does the PU put in place to ensure that the independence requirements are communicated to its personnel:</a:t>
                      </a:r>
                      <a:endParaRPr lang="en-IN" sz="20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33003316"/>
                  </a:ext>
                </a:extLst>
              </a:tr>
              <a:tr h="1183268">
                <a:tc>
                  <a:txBody>
                    <a:bodyPr/>
                    <a:lstStyle/>
                    <a:p>
                      <a:pPr marL="0" marR="0" algn="ctr">
                        <a:tabLst>
                          <a:tab pos="3797935" algn="l"/>
                        </a:tabLst>
                      </a:pPr>
                      <a:r>
                        <a:rPr lang="en-US" sz="2000" dirty="0">
                          <a:effectLst/>
                          <a:latin typeface="Tahoma" panose="020B0604030504040204" pitchFamily="34" charset="0"/>
                          <a:ea typeface="Tahoma" panose="020B0604030504040204" pitchFamily="34" charset="0"/>
                          <a:cs typeface="Tahoma" panose="020B0604030504040204" pitchFamily="34" charset="0"/>
                        </a:rPr>
                        <a:t>(</a:t>
                      </a:r>
                      <a:r>
                        <a:rPr lang="en-US" sz="2000" dirty="0" err="1">
                          <a:effectLst/>
                          <a:latin typeface="Tahoma" panose="020B0604030504040204" pitchFamily="34" charset="0"/>
                          <a:ea typeface="Tahoma" panose="020B0604030504040204" pitchFamily="34" charset="0"/>
                          <a:cs typeface="Tahoma" panose="020B0604030504040204" pitchFamily="34" charset="0"/>
                        </a:rPr>
                        <a:t>i</a:t>
                      </a:r>
                      <a:r>
                        <a:rPr lang="en-US" sz="2000" dirty="0">
                          <a:effectLst/>
                          <a:latin typeface="Tahoma" panose="020B0604030504040204" pitchFamily="34" charset="0"/>
                          <a:ea typeface="Tahoma" panose="020B0604030504040204" pitchFamily="34" charset="0"/>
                          <a:cs typeface="Tahoma" panose="020B0604030504040204" pitchFamily="34" charset="0"/>
                        </a:rPr>
                        <a:t>)</a:t>
                      </a:r>
                      <a:endParaRPr lang="en-IN" sz="20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marL="0" marR="0" algn="just">
                        <a:tabLst>
                          <a:tab pos="3797935" algn="l"/>
                        </a:tabLst>
                      </a:pPr>
                      <a:r>
                        <a:rPr lang="en-US" sz="2000" dirty="0">
                          <a:effectLst/>
                          <a:latin typeface="Tahoma" panose="020B0604030504040204" pitchFamily="34" charset="0"/>
                          <a:ea typeface="Tahoma" panose="020B0604030504040204" pitchFamily="34" charset="0"/>
                          <a:cs typeface="Tahoma" panose="020B0604030504040204" pitchFamily="34" charset="0"/>
                        </a:rPr>
                        <a:t>Does the PU maintain a list of entities with which PU personnel and others, if any, are prohibited from having a financial or business relationship?</a:t>
                      </a:r>
                      <a:endParaRPr lang="en-IN" sz="20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3188475728"/>
                  </a:ext>
                </a:extLst>
              </a:tr>
              <a:tr h="788846">
                <a:tc>
                  <a:txBody>
                    <a:bodyPr/>
                    <a:lstStyle/>
                    <a:p>
                      <a:pPr marL="0" marR="0" algn="ctr">
                        <a:tabLst>
                          <a:tab pos="3797935" algn="l"/>
                        </a:tabLst>
                      </a:pPr>
                      <a:r>
                        <a:rPr lang="en-US" sz="2000" dirty="0">
                          <a:effectLst/>
                          <a:latin typeface="Tahoma" panose="020B0604030504040204" pitchFamily="34" charset="0"/>
                          <a:ea typeface="Tahoma" panose="020B0604030504040204" pitchFamily="34" charset="0"/>
                          <a:cs typeface="Tahoma" panose="020B0604030504040204" pitchFamily="34" charset="0"/>
                        </a:rPr>
                        <a:t>(ii)</a:t>
                      </a:r>
                      <a:endParaRPr lang="en-IN" sz="20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marL="0" marR="0" algn="just">
                        <a:tabLst>
                          <a:tab pos="3797935" algn="l"/>
                        </a:tabLst>
                      </a:pPr>
                      <a:r>
                        <a:rPr lang="en-US" sz="2000" dirty="0">
                          <a:effectLst/>
                          <a:latin typeface="Tahoma" panose="020B0604030504040204" pitchFamily="34" charset="0"/>
                          <a:ea typeface="Tahoma" panose="020B0604030504040204" pitchFamily="34" charset="0"/>
                          <a:cs typeface="Tahoma" panose="020B0604030504040204" pitchFamily="34" charset="0"/>
                        </a:rPr>
                        <a:t>Does the PU make the list available to the concerned personnel so that they evaluate their independence?</a:t>
                      </a:r>
                      <a:endParaRPr lang="en-IN" sz="20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1938873124"/>
                  </a:ext>
                </a:extLst>
              </a:tr>
              <a:tr h="788846">
                <a:tc>
                  <a:txBody>
                    <a:bodyPr/>
                    <a:lstStyle/>
                    <a:p>
                      <a:pPr marL="0" marR="0" algn="ctr">
                        <a:tabLst>
                          <a:tab pos="3797935" algn="l"/>
                        </a:tabLst>
                      </a:pPr>
                      <a:r>
                        <a:rPr lang="en-US" sz="2000" dirty="0">
                          <a:effectLst/>
                          <a:latin typeface="Tahoma" panose="020B0604030504040204" pitchFamily="34" charset="0"/>
                          <a:ea typeface="Tahoma" panose="020B0604030504040204" pitchFamily="34" charset="0"/>
                          <a:cs typeface="Tahoma" panose="020B0604030504040204" pitchFamily="34" charset="0"/>
                        </a:rPr>
                        <a:t>(iii)</a:t>
                      </a:r>
                      <a:endParaRPr lang="en-IN" sz="20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marL="0" marR="0" algn="just">
                        <a:tabLst>
                          <a:tab pos="3797935" algn="l"/>
                        </a:tabLst>
                      </a:pPr>
                      <a:r>
                        <a:rPr lang="en-US" sz="2000" dirty="0">
                          <a:effectLst/>
                          <a:latin typeface="Tahoma" panose="020B0604030504040204" pitchFamily="34" charset="0"/>
                          <a:ea typeface="Tahoma" panose="020B0604030504040204" pitchFamily="34" charset="0"/>
                          <a:cs typeface="Tahoma" panose="020B0604030504040204" pitchFamily="34" charset="0"/>
                        </a:rPr>
                        <a:t>Are the changes in the list notified to the personnel as soon as such changes occur?</a:t>
                      </a:r>
                      <a:endParaRPr lang="en-IN" sz="20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1493441645"/>
                  </a:ext>
                </a:extLst>
              </a:tr>
              <a:tr h="788846">
                <a:tc>
                  <a:txBody>
                    <a:bodyPr/>
                    <a:lstStyle/>
                    <a:p>
                      <a:pPr marL="0" marR="0" algn="ctr">
                        <a:tabLst>
                          <a:tab pos="3797935" algn="l"/>
                        </a:tabLst>
                      </a:pPr>
                      <a:r>
                        <a:rPr lang="en-US" sz="2000" dirty="0">
                          <a:effectLst/>
                          <a:latin typeface="Tahoma" panose="020B0604030504040204" pitchFamily="34" charset="0"/>
                          <a:ea typeface="Tahoma" panose="020B0604030504040204" pitchFamily="34" charset="0"/>
                          <a:cs typeface="Tahoma" panose="020B0604030504040204" pitchFamily="34" charset="0"/>
                        </a:rPr>
                        <a:t>(iv)</a:t>
                      </a:r>
                      <a:endParaRPr lang="en-IN" sz="20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marL="0" marR="0" algn="just">
                        <a:tabLst>
                          <a:tab pos="3797935" algn="l"/>
                        </a:tabLst>
                      </a:pPr>
                      <a:r>
                        <a:rPr lang="en-US" sz="2000" dirty="0">
                          <a:effectLst/>
                          <a:latin typeface="Tahoma" panose="020B0604030504040204" pitchFamily="34" charset="0"/>
                          <a:ea typeface="Tahoma" panose="020B0604030504040204" pitchFamily="34" charset="0"/>
                          <a:cs typeface="Tahoma" panose="020B0604030504040204" pitchFamily="34" charset="0"/>
                        </a:rPr>
                        <a:t>Does the PU provide frequent reminders of professional responsibilities to personnel?</a:t>
                      </a:r>
                      <a:endParaRPr lang="en-IN" sz="20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1100361956"/>
                  </a:ext>
                </a:extLst>
              </a:tr>
            </a:tbl>
          </a:graphicData>
        </a:graphic>
      </p:graphicFrame>
      <p:sp>
        <p:nvSpPr>
          <p:cNvPr id="4" name="Slide Number Placeholder 3">
            <a:extLst>
              <a:ext uri="{FF2B5EF4-FFF2-40B4-BE49-F238E27FC236}">
                <a16:creationId xmlns:a16="http://schemas.microsoft.com/office/drawing/2014/main" id="{D69B8F97-221B-8C98-9961-11BC5DCECFB0}"/>
              </a:ext>
            </a:extLst>
          </p:cNvPr>
          <p:cNvSpPr>
            <a:spLocks noGrp="1"/>
          </p:cNvSpPr>
          <p:nvPr>
            <p:ph type="sldNum" sz="quarter" idx="12"/>
          </p:nvPr>
        </p:nvSpPr>
        <p:spPr>
          <a:xfrm>
            <a:off x="-2608" y="6482080"/>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36</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8" name="Footer Placeholder 3">
            <a:extLst>
              <a:ext uri="{FF2B5EF4-FFF2-40B4-BE49-F238E27FC236}">
                <a16:creationId xmlns:a16="http://schemas.microsoft.com/office/drawing/2014/main" id="{D3DB1ABD-3D4F-50F5-18B2-E47A95C8CFAF}"/>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spTree>
    <p:extLst>
      <p:ext uri="{BB962C8B-B14F-4D97-AF65-F5344CB8AC3E}">
        <p14:creationId xmlns:p14="http://schemas.microsoft.com/office/powerpoint/2010/main" val="23625121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B72F7E-0FB1-EB1A-D540-C0C522E033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DDC889-3066-B684-CCDC-7A6558045787}"/>
              </a:ext>
            </a:extLst>
          </p:cNvPr>
          <p:cNvSpPr>
            <a:spLocks noGrp="1"/>
          </p:cNvSpPr>
          <p:nvPr>
            <p:ph type="title"/>
          </p:nvPr>
        </p:nvSpPr>
        <p:spPr>
          <a:xfrm>
            <a:off x="1981200" y="152400"/>
            <a:ext cx="9393382" cy="639762"/>
          </a:xfrm>
        </p:spPr>
        <p:txBody>
          <a:bodyPr>
            <a:normAutofit fontScale="90000"/>
          </a:bodyPr>
          <a:lstStyle/>
          <a:p>
            <a:pPr algn="ctr"/>
            <a:r>
              <a:rPr lang="en-US" b="1" cap="none" dirty="0">
                <a:solidFill>
                  <a:schemeClr val="accent4">
                    <a:lumMod val="75000"/>
                  </a:schemeClr>
                </a:solidFill>
              </a:rPr>
              <a:t>Peer Review &amp; Code Of Ethics</a:t>
            </a:r>
          </a:p>
        </p:txBody>
      </p:sp>
      <p:graphicFrame>
        <p:nvGraphicFramePr>
          <p:cNvPr id="6" name="Content Placeholder 5">
            <a:extLst>
              <a:ext uri="{FF2B5EF4-FFF2-40B4-BE49-F238E27FC236}">
                <a16:creationId xmlns:a16="http://schemas.microsoft.com/office/drawing/2014/main" id="{1B9F5C2F-FC86-0E80-BFAD-FFBCF2148D4B}"/>
              </a:ext>
            </a:extLst>
          </p:cNvPr>
          <p:cNvGraphicFramePr>
            <a:graphicFrameLocks noGrp="1"/>
          </p:cNvGraphicFramePr>
          <p:nvPr>
            <p:ph idx="1"/>
            <p:extLst>
              <p:ext uri="{D42A27DB-BD31-4B8C-83A1-F6EECF244321}">
                <p14:modId xmlns:p14="http://schemas.microsoft.com/office/powerpoint/2010/main" val="2602967686"/>
              </p:ext>
            </p:extLst>
          </p:nvPr>
        </p:nvGraphicFramePr>
        <p:xfrm>
          <a:off x="1668536" y="716280"/>
          <a:ext cx="10018710" cy="5496934"/>
        </p:xfrm>
        <a:graphic>
          <a:graphicData uri="http://schemas.openxmlformats.org/drawingml/2006/table">
            <a:tbl>
              <a:tblPr firstRow="1" bandRow="1">
                <a:tableStyleId>{5C22544A-7EE6-4342-B048-85BDC9FD1C3A}</a:tableStyleId>
              </a:tblPr>
              <a:tblGrid>
                <a:gridCol w="1669785">
                  <a:extLst>
                    <a:ext uri="{9D8B030D-6E8A-4147-A177-3AD203B41FA5}">
                      <a16:colId xmlns:a16="http://schemas.microsoft.com/office/drawing/2014/main" val="602939191"/>
                    </a:ext>
                  </a:extLst>
                </a:gridCol>
                <a:gridCol w="8348925">
                  <a:extLst>
                    <a:ext uri="{9D8B030D-6E8A-4147-A177-3AD203B41FA5}">
                      <a16:colId xmlns:a16="http://schemas.microsoft.com/office/drawing/2014/main" val="4146430524"/>
                    </a:ext>
                  </a:extLst>
                </a:gridCol>
              </a:tblGrid>
              <a:tr h="512750">
                <a:tc>
                  <a:txBody>
                    <a:bodyPr/>
                    <a:lstStyle/>
                    <a:p>
                      <a:r>
                        <a:rPr lang="en-IN" sz="2000" b="1" dirty="0">
                          <a:solidFill>
                            <a:schemeClr val="tx1"/>
                          </a:solidFill>
                          <a:latin typeface="Tahoma" panose="020B0604030504040204" pitchFamily="34" charset="0"/>
                          <a:ea typeface="Tahoma" panose="020B0604030504040204" pitchFamily="34" charset="0"/>
                          <a:cs typeface="Tahoma" panose="020B0604030504040204" pitchFamily="34" charset="0"/>
                        </a:rPr>
                        <a:t>Sr. No.</a:t>
                      </a:r>
                    </a:p>
                  </a:txBody>
                  <a:tcPr/>
                </a:tc>
                <a:tc>
                  <a:txBody>
                    <a:bodyPr/>
                    <a:lstStyle/>
                    <a:p>
                      <a:r>
                        <a:rPr lang="en-IN" sz="2000" b="1" dirty="0">
                          <a:solidFill>
                            <a:schemeClr val="tx1"/>
                          </a:solidFill>
                          <a:latin typeface="Tahoma" panose="020B0604030504040204" pitchFamily="34" charset="0"/>
                          <a:ea typeface="Tahoma" panose="020B0604030504040204" pitchFamily="34" charset="0"/>
                          <a:cs typeface="Tahoma" panose="020B0604030504040204" pitchFamily="34" charset="0"/>
                        </a:rPr>
                        <a:t>Policies and Procedures</a:t>
                      </a:r>
                    </a:p>
                  </a:txBody>
                  <a:tcPr/>
                </a:tc>
                <a:extLst>
                  <a:ext uri="{0D108BD9-81ED-4DB2-BD59-A6C34878D82A}">
                    <a16:rowId xmlns:a16="http://schemas.microsoft.com/office/drawing/2014/main" val="2125402840"/>
                  </a:ext>
                </a:extLst>
              </a:tr>
              <a:tr h="788846">
                <a:tc>
                  <a:txBody>
                    <a:bodyPr/>
                    <a:lstStyle/>
                    <a:p>
                      <a:pPr marL="0" marR="0" algn="just">
                        <a:tabLst>
                          <a:tab pos="3797935" algn="l"/>
                        </a:tabLst>
                      </a:pPr>
                      <a:r>
                        <a:rPr lang="en-US" sz="2000" dirty="0">
                          <a:effectLst/>
                          <a:latin typeface="Tahoma" panose="020B0604030504040204" pitchFamily="34" charset="0"/>
                          <a:ea typeface="Tahoma" panose="020B0604030504040204" pitchFamily="34" charset="0"/>
                          <a:cs typeface="Tahoma" panose="020B0604030504040204" pitchFamily="34" charset="0"/>
                        </a:rPr>
                        <a:t>3.</a:t>
                      </a:r>
                      <a:endParaRPr lang="en-IN" sz="20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marL="0" marR="0" algn="just">
                        <a:tabLst>
                          <a:tab pos="3797935" algn="l"/>
                        </a:tabLst>
                      </a:pPr>
                      <a:r>
                        <a:rPr lang="en-US" sz="2000" dirty="0">
                          <a:effectLst/>
                          <a:latin typeface="Tahoma" panose="020B0604030504040204" pitchFamily="34" charset="0"/>
                          <a:ea typeface="Tahoma" panose="020B0604030504040204" pitchFamily="34" charset="0"/>
                          <a:cs typeface="Tahoma" panose="020B0604030504040204" pitchFamily="34" charset="0"/>
                        </a:rPr>
                        <a:t>Which of the following policies, procedures and the safeguards the PU has in place to mitigate threats to its independence?</a:t>
                      </a:r>
                      <a:endParaRPr lang="en-IN" sz="20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33003316"/>
                  </a:ext>
                </a:extLst>
              </a:tr>
              <a:tr h="788846">
                <a:tc>
                  <a:txBody>
                    <a:bodyPr/>
                    <a:lstStyle/>
                    <a:p>
                      <a:pPr marL="0" marR="0" algn="ctr">
                        <a:tabLst>
                          <a:tab pos="3797935" algn="l"/>
                        </a:tabLst>
                      </a:pPr>
                      <a:r>
                        <a:rPr lang="en-US" sz="2000" dirty="0">
                          <a:effectLst/>
                          <a:latin typeface="Tahoma" panose="020B0604030504040204" pitchFamily="34" charset="0"/>
                          <a:ea typeface="Tahoma" panose="020B0604030504040204" pitchFamily="34" charset="0"/>
                          <a:cs typeface="Tahoma" panose="020B0604030504040204" pitchFamily="34" charset="0"/>
                        </a:rPr>
                        <a:t>(</a:t>
                      </a:r>
                      <a:r>
                        <a:rPr lang="en-US" sz="2000" dirty="0" err="1">
                          <a:effectLst/>
                          <a:latin typeface="Tahoma" panose="020B0604030504040204" pitchFamily="34" charset="0"/>
                          <a:ea typeface="Tahoma" panose="020B0604030504040204" pitchFamily="34" charset="0"/>
                          <a:cs typeface="Tahoma" panose="020B0604030504040204" pitchFamily="34" charset="0"/>
                        </a:rPr>
                        <a:t>i</a:t>
                      </a:r>
                      <a:r>
                        <a:rPr lang="en-US" sz="2000" dirty="0">
                          <a:effectLst/>
                          <a:latin typeface="Tahoma" panose="020B0604030504040204" pitchFamily="34" charset="0"/>
                          <a:ea typeface="Tahoma" panose="020B0604030504040204" pitchFamily="34" charset="0"/>
                          <a:cs typeface="Tahoma" panose="020B0604030504040204" pitchFamily="34" charset="0"/>
                        </a:rPr>
                        <a:t>)</a:t>
                      </a:r>
                      <a:endParaRPr lang="en-IN" sz="20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marL="0" marR="0" algn="just">
                        <a:tabLst>
                          <a:tab pos="3797935" algn="l"/>
                        </a:tabLst>
                      </a:pPr>
                      <a:r>
                        <a:rPr lang="en-US" sz="2000" dirty="0">
                          <a:effectLst/>
                          <a:latin typeface="Tahoma" panose="020B0604030504040204" pitchFamily="34" charset="0"/>
                          <a:ea typeface="Tahoma" panose="020B0604030504040204" pitchFamily="34" charset="0"/>
                          <a:cs typeface="Tahoma" panose="020B0604030504040204" pitchFamily="34" charset="0"/>
                        </a:rPr>
                        <a:t>Do the Engagement Partners provide the PU with relevant information about client engagement to enable it to evaluate the overall impact on independence requirements?</a:t>
                      </a:r>
                      <a:endParaRPr lang="en-IN" sz="20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3923945256"/>
                  </a:ext>
                </a:extLst>
              </a:tr>
              <a:tr h="788846">
                <a:tc>
                  <a:txBody>
                    <a:bodyPr/>
                    <a:lstStyle/>
                    <a:p>
                      <a:pPr marL="0" marR="0" algn="ctr">
                        <a:tabLst>
                          <a:tab pos="3797935" algn="l"/>
                        </a:tabLst>
                      </a:pPr>
                      <a:r>
                        <a:rPr lang="en-US" sz="2000">
                          <a:effectLst/>
                          <a:latin typeface="Tahoma" panose="020B0604030504040204" pitchFamily="34" charset="0"/>
                          <a:ea typeface="Tahoma" panose="020B0604030504040204" pitchFamily="34" charset="0"/>
                          <a:cs typeface="Tahoma" panose="020B0604030504040204" pitchFamily="34" charset="0"/>
                        </a:rPr>
                        <a:t>(ii)</a:t>
                      </a:r>
                      <a:endParaRPr lang="en-IN" sz="20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marL="0" marR="0" algn="just">
                        <a:tabLst>
                          <a:tab pos="3797935" algn="l"/>
                        </a:tabLst>
                      </a:pPr>
                      <a:r>
                        <a:rPr lang="en-US" sz="2000" dirty="0">
                          <a:effectLst/>
                          <a:latin typeface="Tahoma" panose="020B0604030504040204" pitchFamily="34" charset="0"/>
                          <a:ea typeface="Tahoma" panose="020B0604030504040204" pitchFamily="34" charset="0"/>
                          <a:cs typeface="Tahoma" panose="020B0604030504040204" pitchFamily="34" charset="0"/>
                        </a:rPr>
                        <a:t>Does the PU provide training to partners and professional staff on what constitutes threat to independence and the safeguards that may be taken to reduce the threats to an acceptable level?</a:t>
                      </a:r>
                      <a:endParaRPr lang="en-IN" sz="20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626501724"/>
                  </a:ext>
                </a:extLst>
              </a:tr>
              <a:tr h="788846">
                <a:tc>
                  <a:txBody>
                    <a:bodyPr/>
                    <a:lstStyle/>
                    <a:p>
                      <a:pPr marL="0" marR="0" algn="ctr">
                        <a:tabLst>
                          <a:tab pos="3797935" algn="l"/>
                        </a:tabLst>
                      </a:pPr>
                      <a:r>
                        <a:rPr lang="en-US" sz="2000">
                          <a:effectLst/>
                          <a:latin typeface="Tahoma" panose="020B0604030504040204" pitchFamily="34" charset="0"/>
                          <a:ea typeface="Tahoma" panose="020B0604030504040204" pitchFamily="34" charset="0"/>
                          <a:cs typeface="Tahoma" panose="020B0604030504040204" pitchFamily="34" charset="0"/>
                        </a:rPr>
                        <a:t>(iii)</a:t>
                      </a:r>
                      <a:endParaRPr lang="en-IN" sz="20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marL="0" marR="0" algn="just">
                        <a:tabLst>
                          <a:tab pos="3797935" algn="l"/>
                        </a:tabLst>
                      </a:pPr>
                      <a:r>
                        <a:rPr lang="en-US" sz="2000" dirty="0">
                          <a:effectLst/>
                          <a:latin typeface="Tahoma" panose="020B0604030504040204" pitchFamily="34" charset="0"/>
                          <a:ea typeface="Tahoma" panose="020B0604030504040204" pitchFamily="34" charset="0"/>
                          <a:cs typeface="Tahoma" panose="020B0604030504040204" pitchFamily="34" charset="0"/>
                        </a:rPr>
                        <a:t>Accumulating and communicating relevant information to appropriate personnel</a:t>
                      </a:r>
                      <a:endParaRPr lang="en-IN" sz="20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2998223456"/>
                  </a:ext>
                </a:extLst>
              </a:tr>
              <a:tr h="788846">
                <a:tc>
                  <a:txBody>
                    <a:bodyPr/>
                    <a:lstStyle/>
                    <a:p>
                      <a:pPr marL="0" marR="0" algn="ctr">
                        <a:tabLst>
                          <a:tab pos="3797935" algn="l"/>
                        </a:tabLst>
                      </a:pPr>
                      <a:r>
                        <a:rPr lang="en-US" sz="2000" dirty="0">
                          <a:effectLst/>
                          <a:latin typeface="Tahoma" panose="020B0604030504040204" pitchFamily="34" charset="0"/>
                          <a:ea typeface="Tahoma" panose="020B0604030504040204" pitchFamily="34" charset="0"/>
                          <a:cs typeface="Tahoma" panose="020B0604030504040204" pitchFamily="34" charset="0"/>
                        </a:rPr>
                        <a:t>(iv)</a:t>
                      </a:r>
                      <a:endParaRPr lang="en-IN" sz="20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marL="0" marR="0" algn="just">
                        <a:tabLst>
                          <a:tab pos="3797935" algn="l"/>
                        </a:tabLst>
                      </a:pPr>
                      <a:r>
                        <a:rPr lang="en-US" sz="2000" dirty="0">
                          <a:effectLst/>
                          <a:latin typeface="Tahoma" panose="020B0604030504040204" pitchFamily="34" charset="0"/>
                          <a:ea typeface="Tahoma" panose="020B0604030504040204" pitchFamily="34" charset="0"/>
                          <a:cs typeface="Tahoma" panose="020B0604030504040204" pitchFamily="34" charset="0"/>
                        </a:rPr>
                        <a:t>How and to whom the personnel notify of circumstances and relationships that cause threat to independence?</a:t>
                      </a:r>
                      <a:endParaRPr lang="en-IN" sz="20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1246894563"/>
                  </a:ext>
                </a:extLst>
              </a:tr>
              <a:tr h="788846">
                <a:tc>
                  <a:txBody>
                    <a:bodyPr/>
                    <a:lstStyle/>
                    <a:p>
                      <a:pPr marL="0" marR="0" algn="ctr">
                        <a:tabLst>
                          <a:tab pos="3797935" algn="l"/>
                        </a:tabLst>
                      </a:pPr>
                      <a:r>
                        <a:rPr lang="en-US" sz="2000" dirty="0">
                          <a:effectLst/>
                          <a:latin typeface="Tahoma" panose="020B0604030504040204" pitchFamily="34" charset="0"/>
                          <a:ea typeface="Tahoma" panose="020B0604030504040204" pitchFamily="34" charset="0"/>
                          <a:cs typeface="Tahoma" panose="020B0604030504040204" pitchFamily="34" charset="0"/>
                        </a:rPr>
                        <a:t>(v)</a:t>
                      </a:r>
                      <a:endParaRPr lang="en-IN" sz="20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marL="0" marR="0" algn="just">
                        <a:tabLst>
                          <a:tab pos="3797935" algn="l"/>
                        </a:tabLst>
                      </a:pPr>
                      <a:r>
                        <a:rPr lang="en-US" sz="2000" dirty="0">
                          <a:effectLst/>
                          <a:latin typeface="Tahoma" panose="020B0604030504040204" pitchFamily="34" charset="0"/>
                          <a:ea typeface="Tahoma" panose="020B0604030504040204" pitchFamily="34" charset="0"/>
                          <a:cs typeface="Tahoma" panose="020B0604030504040204" pitchFamily="34" charset="0"/>
                        </a:rPr>
                        <a:t>What are the steps taken by PU so that the self-interest threat to independence is mitigated?</a:t>
                      </a:r>
                      <a:endParaRPr lang="en-IN" sz="20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4141393449"/>
                  </a:ext>
                </a:extLst>
              </a:tr>
            </a:tbl>
          </a:graphicData>
        </a:graphic>
      </p:graphicFrame>
      <p:sp>
        <p:nvSpPr>
          <p:cNvPr id="4" name="Slide Number Placeholder 3">
            <a:extLst>
              <a:ext uri="{FF2B5EF4-FFF2-40B4-BE49-F238E27FC236}">
                <a16:creationId xmlns:a16="http://schemas.microsoft.com/office/drawing/2014/main" id="{6D873A30-7C58-7270-D053-BFC749F17331}"/>
              </a:ext>
            </a:extLst>
          </p:cNvPr>
          <p:cNvSpPr>
            <a:spLocks noGrp="1"/>
          </p:cNvSpPr>
          <p:nvPr>
            <p:ph type="sldNum" sz="quarter" idx="12"/>
          </p:nvPr>
        </p:nvSpPr>
        <p:spPr>
          <a:xfrm>
            <a:off x="-2608" y="6482080"/>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37</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8" name="Footer Placeholder 3">
            <a:extLst>
              <a:ext uri="{FF2B5EF4-FFF2-40B4-BE49-F238E27FC236}">
                <a16:creationId xmlns:a16="http://schemas.microsoft.com/office/drawing/2014/main" id="{BCF5EB55-4659-3C96-DB20-219523A6B906}"/>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spTree>
    <p:extLst>
      <p:ext uri="{BB962C8B-B14F-4D97-AF65-F5344CB8AC3E}">
        <p14:creationId xmlns:p14="http://schemas.microsoft.com/office/powerpoint/2010/main" val="15893515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71F09D-6327-4D7B-F637-A2089CA4D2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D74EF6-62EF-D898-2ADA-BFE75B1CEBA9}"/>
              </a:ext>
            </a:extLst>
          </p:cNvPr>
          <p:cNvSpPr>
            <a:spLocks noGrp="1"/>
          </p:cNvSpPr>
          <p:nvPr>
            <p:ph type="title"/>
          </p:nvPr>
        </p:nvSpPr>
        <p:spPr>
          <a:xfrm>
            <a:off x="1981200" y="152400"/>
            <a:ext cx="9393382" cy="639762"/>
          </a:xfrm>
        </p:spPr>
        <p:txBody>
          <a:bodyPr>
            <a:normAutofit fontScale="90000"/>
          </a:bodyPr>
          <a:lstStyle/>
          <a:p>
            <a:pPr algn="ctr"/>
            <a:r>
              <a:rPr lang="en-US" b="1" cap="none" dirty="0">
                <a:solidFill>
                  <a:schemeClr val="accent4">
                    <a:lumMod val="75000"/>
                  </a:schemeClr>
                </a:solidFill>
              </a:rPr>
              <a:t>Peer Review &amp; Code Of Ethics</a:t>
            </a:r>
          </a:p>
        </p:txBody>
      </p:sp>
      <p:graphicFrame>
        <p:nvGraphicFramePr>
          <p:cNvPr id="6" name="Content Placeholder 5">
            <a:extLst>
              <a:ext uri="{FF2B5EF4-FFF2-40B4-BE49-F238E27FC236}">
                <a16:creationId xmlns:a16="http://schemas.microsoft.com/office/drawing/2014/main" id="{F514198D-5FBD-A491-A4E8-23D8AB3ADD8E}"/>
              </a:ext>
            </a:extLst>
          </p:cNvPr>
          <p:cNvGraphicFramePr>
            <a:graphicFrameLocks noGrp="1"/>
          </p:cNvGraphicFramePr>
          <p:nvPr>
            <p:ph idx="1"/>
            <p:extLst>
              <p:ext uri="{D42A27DB-BD31-4B8C-83A1-F6EECF244321}">
                <p14:modId xmlns:p14="http://schemas.microsoft.com/office/powerpoint/2010/main" val="3757221277"/>
              </p:ext>
            </p:extLst>
          </p:nvPr>
        </p:nvGraphicFramePr>
        <p:xfrm>
          <a:off x="1668536" y="716280"/>
          <a:ext cx="10018710" cy="3793688"/>
        </p:xfrm>
        <a:graphic>
          <a:graphicData uri="http://schemas.openxmlformats.org/drawingml/2006/table">
            <a:tbl>
              <a:tblPr firstRow="1" bandRow="1">
                <a:tableStyleId>{5C22544A-7EE6-4342-B048-85BDC9FD1C3A}</a:tableStyleId>
              </a:tblPr>
              <a:tblGrid>
                <a:gridCol w="1669785">
                  <a:extLst>
                    <a:ext uri="{9D8B030D-6E8A-4147-A177-3AD203B41FA5}">
                      <a16:colId xmlns:a16="http://schemas.microsoft.com/office/drawing/2014/main" val="602939191"/>
                    </a:ext>
                  </a:extLst>
                </a:gridCol>
                <a:gridCol w="8348925">
                  <a:extLst>
                    <a:ext uri="{9D8B030D-6E8A-4147-A177-3AD203B41FA5}">
                      <a16:colId xmlns:a16="http://schemas.microsoft.com/office/drawing/2014/main" val="4146430524"/>
                    </a:ext>
                  </a:extLst>
                </a:gridCol>
              </a:tblGrid>
              <a:tr h="512750">
                <a:tc>
                  <a:txBody>
                    <a:bodyPr/>
                    <a:lstStyle/>
                    <a:p>
                      <a:r>
                        <a:rPr lang="en-IN" sz="2000" b="1" dirty="0">
                          <a:solidFill>
                            <a:schemeClr val="tx1"/>
                          </a:solidFill>
                          <a:latin typeface="Tahoma" panose="020B0604030504040204" pitchFamily="34" charset="0"/>
                          <a:ea typeface="Tahoma" panose="020B0604030504040204" pitchFamily="34" charset="0"/>
                          <a:cs typeface="Tahoma" panose="020B0604030504040204" pitchFamily="34" charset="0"/>
                        </a:rPr>
                        <a:t>Sr. No.</a:t>
                      </a:r>
                    </a:p>
                  </a:txBody>
                  <a:tcPr/>
                </a:tc>
                <a:tc>
                  <a:txBody>
                    <a:bodyPr/>
                    <a:lstStyle/>
                    <a:p>
                      <a:r>
                        <a:rPr lang="en-IN" sz="2000" b="1" dirty="0">
                          <a:solidFill>
                            <a:schemeClr val="tx1"/>
                          </a:solidFill>
                          <a:latin typeface="Tahoma" panose="020B0604030504040204" pitchFamily="34" charset="0"/>
                          <a:ea typeface="Tahoma" panose="020B0604030504040204" pitchFamily="34" charset="0"/>
                          <a:cs typeface="Tahoma" panose="020B0604030504040204" pitchFamily="34" charset="0"/>
                        </a:rPr>
                        <a:t>Policies and Procedures</a:t>
                      </a:r>
                    </a:p>
                  </a:txBody>
                  <a:tcPr/>
                </a:tc>
                <a:extLst>
                  <a:ext uri="{0D108BD9-81ED-4DB2-BD59-A6C34878D82A}">
                    <a16:rowId xmlns:a16="http://schemas.microsoft.com/office/drawing/2014/main" val="2125402840"/>
                  </a:ext>
                </a:extLst>
              </a:tr>
              <a:tr h="788846">
                <a:tc>
                  <a:txBody>
                    <a:bodyPr/>
                    <a:lstStyle/>
                    <a:p>
                      <a:pPr marL="0" marR="0" algn="ctr">
                        <a:tabLst>
                          <a:tab pos="3797935" algn="l"/>
                        </a:tabLst>
                      </a:pPr>
                      <a:r>
                        <a:rPr lang="en-US" sz="2000" dirty="0">
                          <a:effectLst/>
                          <a:latin typeface="Tahoma" panose="020B0604030504040204" pitchFamily="34" charset="0"/>
                          <a:ea typeface="Tahoma" panose="020B0604030504040204" pitchFamily="34" charset="0"/>
                          <a:cs typeface="Tahoma" panose="020B0604030504040204" pitchFamily="34" charset="0"/>
                        </a:rPr>
                        <a:t>(vi)</a:t>
                      </a:r>
                      <a:endParaRPr lang="en-IN" sz="20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marL="0" marR="0" algn="just">
                        <a:tabLst>
                          <a:tab pos="3797935" algn="l"/>
                        </a:tabLst>
                      </a:pPr>
                      <a:r>
                        <a:rPr lang="en-US" sz="2000">
                          <a:effectLst/>
                          <a:latin typeface="Tahoma" panose="020B0604030504040204" pitchFamily="34" charset="0"/>
                          <a:ea typeface="Tahoma" panose="020B0604030504040204" pitchFamily="34" charset="0"/>
                          <a:cs typeface="Tahoma" panose="020B0604030504040204" pitchFamily="34" charset="0"/>
                        </a:rPr>
                        <a:t>How the PU is mitigating the self-review threats? Is there any checklist where the steps have been outlined?</a:t>
                      </a:r>
                      <a:endParaRPr lang="en-IN" sz="20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4141393449"/>
                  </a:ext>
                </a:extLst>
              </a:tr>
              <a:tr h="788846">
                <a:tc>
                  <a:txBody>
                    <a:bodyPr/>
                    <a:lstStyle/>
                    <a:p>
                      <a:pPr marL="0" marR="0" algn="ctr">
                        <a:tabLst>
                          <a:tab pos="3797935" algn="l"/>
                        </a:tabLst>
                      </a:pPr>
                      <a:r>
                        <a:rPr lang="en-US" sz="2000" dirty="0">
                          <a:effectLst/>
                          <a:latin typeface="Tahoma" panose="020B0604030504040204" pitchFamily="34" charset="0"/>
                          <a:ea typeface="Tahoma" panose="020B0604030504040204" pitchFamily="34" charset="0"/>
                          <a:cs typeface="Tahoma" panose="020B0604030504040204" pitchFamily="34" charset="0"/>
                        </a:rPr>
                        <a:t>(vii)</a:t>
                      </a:r>
                      <a:endParaRPr lang="en-IN" sz="20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marL="0" marR="0" algn="just">
                        <a:tabLst>
                          <a:tab pos="3797935" algn="l"/>
                        </a:tabLst>
                      </a:pPr>
                      <a:r>
                        <a:rPr lang="en-US" sz="2000" dirty="0">
                          <a:effectLst/>
                          <a:latin typeface="Tahoma" panose="020B0604030504040204" pitchFamily="34" charset="0"/>
                          <a:ea typeface="Tahoma" panose="020B0604030504040204" pitchFamily="34" charset="0"/>
                          <a:cs typeface="Tahoma" panose="020B0604030504040204" pitchFamily="34" charset="0"/>
                        </a:rPr>
                        <a:t>How the PU is mitigating the risk of advocacy threats? Can the PU demonstrate the same?</a:t>
                      </a:r>
                      <a:endParaRPr lang="en-IN" sz="20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1938873124"/>
                  </a:ext>
                </a:extLst>
              </a:tr>
              <a:tr h="788846">
                <a:tc>
                  <a:txBody>
                    <a:bodyPr/>
                    <a:lstStyle/>
                    <a:p>
                      <a:pPr marL="0" marR="0" algn="ctr">
                        <a:tabLst>
                          <a:tab pos="3797935" algn="l"/>
                        </a:tabLst>
                      </a:pPr>
                      <a:r>
                        <a:rPr lang="en-US" sz="2000" dirty="0">
                          <a:effectLst/>
                          <a:latin typeface="Tahoma" panose="020B0604030504040204" pitchFamily="34" charset="0"/>
                          <a:ea typeface="Tahoma" panose="020B0604030504040204" pitchFamily="34" charset="0"/>
                          <a:cs typeface="Tahoma" panose="020B0604030504040204" pitchFamily="34" charset="0"/>
                        </a:rPr>
                        <a:t>(viii)</a:t>
                      </a:r>
                      <a:endParaRPr lang="en-IN" sz="20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marL="0" marR="0" algn="just">
                        <a:tabLst>
                          <a:tab pos="3797935" algn="l"/>
                        </a:tabLst>
                      </a:pPr>
                      <a:r>
                        <a:rPr lang="en-US" sz="2000">
                          <a:effectLst/>
                          <a:latin typeface="Tahoma" panose="020B0604030504040204" pitchFamily="34" charset="0"/>
                          <a:ea typeface="Tahoma" panose="020B0604030504040204" pitchFamily="34" charset="0"/>
                          <a:cs typeface="Tahoma" panose="020B0604030504040204" pitchFamily="34" charset="0"/>
                        </a:rPr>
                        <a:t>How the PU is mitigating the familiarity threats? Can PU demonstrate the same? Is the relationship with client personal disclosed in the Independence form?</a:t>
                      </a:r>
                      <a:endParaRPr lang="en-IN" sz="20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1493441645"/>
                  </a:ext>
                </a:extLst>
              </a:tr>
              <a:tr h="788846">
                <a:tc>
                  <a:txBody>
                    <a:bodyPr/>
                    <a:lstStyle/>
                    <a:p>
                      <a:pPr marL="0" marR="0" algn="ctr">
                        <a:tabLst>
                          <a:tab pos="3797935" algn="l"/>
                        </a:tabLst>
                      </a:pPr>
                      <a:r>
                        <a:rPr lang="en-US" sz="2000" dirty="0">
                          <a:effectLst/>
                          <a:latin typeface="Tahoma" panose="020B0604030504040204" pitchFamily="34" charset="0"/>
                          <a:ea typeface="Tahoma" panose="020B0604030504040204" pitchFamily="34" charset="0"/>
                          <a:cs typeface="Tahoma" panose="020B0604030504040204" pitchFamily="34" charset="0"/>
                        </a:rPr>
                        <a:t>(ix)</a:t>
                      </a:r>
                      <a:endParaRPr lang="en-IN" sz="20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marL="0" marR="0" algn="just">
                        <a:tabLst>
                          <a:tab pos="3797935" algn="l"/>
                        </a:tabLst>
                      </a:pPr>
                      <a:r>
                        <a:rPr lang="en-US" sz="2000" dirty="0">
                          <a:effectLst/>
                          <a:latin typeface="Tahoma" panose="020B0604030504040204" pitchFamily="34" charset="0"/>
                          <a:ea typeface="Tahoma" panose="020B0604030504040204" pitchFamily="34" charset="0"/>
                          <a:cs typeface="Tahoma" panose="020B0604030504040204" pitchFamily="34" charset="0"/>
                        </a:rPr>
                        <a:t>Can the PU demonstrate that professional skepticism was used in the entire assignment? What measures are taken to mitigate the same?</a:t>
                      </a:r>
                      <a:endParaRPr lang="en-IN" sz="20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1100361956"/>
                  </a:ext>
                </a:extLst>
              </a:tr>
            </a:tbl>
          </a:graphicData>
        </a:graphic>
      </p:graphicFrame>
      <p:sp>
        <p:nvSpPr>
          <p:cNvPr id="4" name="Slide Number Placeholder 3">
            <a:extLst>
              <a:ext uri="{FF2B5EF4-FFF2-40B4-BE49-F238E27FC236}">
                <a16:creationId xmlns:a16="http://schemas.microsoft.com/office/drawing/2014/main" id="{575BBEAC-DE08-EEF5-3D66-18F674C02C2A}"/>
              </a:ext>
            </a:extLst>
          </p:cNvPr>
          <p:cNvSpPr>
            <a:spLocks noGrp="1"/>
          </p:cNvSpPr>
          <p:nvPr>
            <p:ph type="sldNum" sz="quarter" idx="12"/>
          </p:nvPr>
        </p:nvSpPr>
        <p:spPr>
          <a:xfrm>
            <a:off x="-2608" y="6482080"/>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38</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8" name="Footer Placeholder 3">
            <a:extLst>
              <a:ext uri="{FF2B5EF4-FFF2-40B4-BE49-F238E27FC236}">
                <a16:creationId xmlns:a16="http://schemas.microsoft.com/office/drawing/2014/main" id="{A17386B1-4CB5-F38E-C5EA-D93AC4D43409}"/>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spTree>
    <p:extLst>
      <p:ext uri="{BB962C8B-B14F-4D97-AF65-F5344CB8AC3E}">
        <p14:creationId xmlns:p14="http://schemas.microsoft.com/office/powerpoint/2010/main" val="2184686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9978EB-F71B-A183-3844-2471ABC64B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AE740E-A629-F2DE-182D-2E4C6DF414F8}"/>
              </a:ext>
            </a:extLst>
          </p:cNvPr>
          <p:cNvSpPr>
            <a:spLocks noGrp="1"/>
          </p:cNvSpPr>
          <p:nvPr>
            <p:ph type="title"/>
          </p:nvPr>
        </p:nvSpPr>
        <p:spPr>
          <a:xfrm>
            <a:off x="1981200" y="152400"/>
            <a:ext cx="9393382" cy="639762"/>
          </a:xfrm>
        </p:spPr>
        <p:txBody>
          <a:bodyPr>
            <a:normAutofit fontScale="90000"/>
          </a:bodyPr>
          <a:lstStyle/>
          <a:p>
            <a:pPr algn="ctr"/>
            <a:r>
              <a:rPr lang="en-US" b="1" cap="none" dirty="0">
                <a:solidFill>
                  <a:schemeClr val="accent4">
                    <a:lumMod val="75000"/>
                  </a:schemeClr>
                </a:solidFill>
              </a:rPr>
              <a:t>Peer Review &amp; Code Of Ethics</a:t>
            </a:r>
          </a:p>
        </p:txBody>
      </p:sp>
      <p:graphicFrame>
        <p:nvGraphicFramePr>
          <p:cNvPr id="6" name="Content Placeholder 5">
            <a:extLst>
              <a:ext uri="{FF2B5EF4-FFF2-40B4-BE49-F238E27FC236}">
                <a16:creationId xmlns:a16="http://schemas.microsoft.com/office/drawing/2014/main" id="{08D989AC-9708-AD63-9E80-5EF15BCF9878}"/>
              </a:ext>
            </a:extLst>
          </p:cNvPr>
          <p:cNvGraphicFramePr>
            <a:graphicFrameLocks noGrp="1"/>
          </p:cNvGraphicFramePr>
          <p:nvPr>
            <p:ph idx="1"/>
            <p:extLst>
              <p:ext uri="{D42A27DB-BD31-4B8C-83A1-F6EECF244321}">
                <p14:modId xmlns:p14="http://schemas.microsoft.com/office/powerpoint/2010/main" val="3929469549"/>
              </p:ext>
            </p:extLst>
          </p:nvPr>
        </p:nvGraphicFramePr>
        <p:xfrm>
          <a:off x="1668536" y="716280"/>
          <a:ext cx="10018710" cy="5496934"/>
        </p:xfrm>
        <a:graphic>
          <a:graphicData uri="http://schemas.openxmlformats.org/drawingml/2006/table">
            <a:tbl>
              <a:tblPr firstRow="1" bandRow="1">
                <a:tableStyleId>{5C22544A-7EE6-4342-B048-85BDC9FD1C3A}</a:tableStyleId>
              </a:tblPr>
              <a:tblGrid>
                <a:gridCol w="1669785">
                  <a:extLst>
                    <a:ext uri="{9D8B030D-6E8A-4147-A177-3AD203B41FA5}">
                      <a16:colId xmlns:a16="http://schemas.microsoft.com/office/drawing/2014/main" val="602939191"/>
                    </a:ext>
                  </a:extLst>
                </a:gridCol>
                <a:gridCol w="8348925">
                  <a:extLst>
                    <a:ext uri="{9D8B030D-6E8A-4147-A177-3AD203B41FA5}">
                      <a16:colId xmlns:a16="http://schemas.microsoft.com/office/drawing/2014/main" val="4146430524"/>
                    </a:ext>
                  </a:extLst>
                </a:gridCol>
              </a:tblGrid>
              <a:tr h="512750">
                <a:tc>
                  <a:txBody>
                    <a:bodyPr/>
                    <a:lstStyle/>
                    <a:p>
                      <a:r>
                        <a:rPr lang="en-IN" sz="2000" b="1" dirty="0">
                          <a:solidFill>
                            <a:schemeClr val="tx1"/>
                          </a:solidFill>
                          <a:latin typeface="Tahoma" panose="020B0604030504040204" pitchFamily="34" charset="0"/>
                          <a:ea typeface="Tahoma" panose="020B0604030504040204" pitchFamily="34" charset="0"/>
                          <a:cs typeface="Tahoma" panose="020B0604030504040204" pitchFamily="34" charset="0"/>
                        </a:rPr>
                        <a:t>Sr. No.</a:t>
                      </a:r>
                    </a:p>
                  </a:txBody>
                  <a:tcPr/>
                </a:tc>
                <a:tc>
                  <a:txBody>
                    <a:bodyPr/>
                    <a:lstStyle/>
                    <a:p>
                      <a:r>
                        <a:rPr lang="en-IN" sz="2000" b="1" dirty="0">
                          <a:solidFill>
                            <a:schemeClr val="tx1"/>
                          </a:solidFill>
                          <a:latin typeface="Tahoma" panose="020B0604030504040204" pitchFamily="34" charset="0"/>
                          <a:ea typeface="Tahoma" panose="020B0604030504040204" pitchFamily="34" charset="0"/>
                          <a:cs typeface="Tahoma" panose="020B0604030504040204" pitchFamily="34" charset="0"/>
                        </a:rPr>
                        <a:t>Policies and Procedures</a:t>
                      </a:r>
                    </a:p>
                  </a:txBody>
                  <a:tcPr/>
                </a:tc>
                <a:extLst>
                  <a:ext uri="{0D108BD9-81ED-4DB2-BD59-A6C34878D82A}">
                    <a16:rowId xmlns:a16="http://schemas.microsoft.com/office/drawing/2014/main" val="2125402840"/>
                  </a:ext>
                </a:extLst>
              </a:tr>
              <a:tr h="788846">
                <a:tc>
                  <a:txBody>
                    <a:bodyPr/>
                    <a:lstStyle/>
                    <a:p>
                      <a:pPr marL="0" marR="0" algn="ctr">
                        <a:lnSpc>
                          <a:spcPct val="107000"/>
                        </a:lnSpc>
                        <a:spcAft>
                          <a:spcPts val="800"/>
                        </a:spcAft>
                      </a:pPr>
                      <a:r>
                        <a:rPr lang="en-IN" sz="2000" dirty="0">
                          <a:effectLst/>
                          <a:latin typeface="Tahoma" panose="020B0604030504040204" pitchFamily="34" charset="0"/>
                          <a:ea typeface="Tahoma" panose="020B0604030504040204" pitchFamily="34" charset="0"/>
                          <a:cs typeface="Tahoma" panose="020B0604030504040204" pitchFamily="34" charset="0"/>
                        </a:rPr>
                        <a:t>4.</a:t>
                      </a:r>
                    </a:p>
                  </a:txBody>
                  <a:tcPr marL="68580" marR="68580" marT="0" marB="0"/>
                </a:tc>
                <a:tc>
                  <a:txBody>
                    <a:bodyPr/>
                    <a:lstStyle/>
                    <a:p>
                      <a:pPr marL="0" marR="0" algn="just">
                        <a:tabLst>
                          <a:tab pos="3797935" algn="l"/>
                        </a:tabLst>
                      </a:pPr>
                      <a:r>
                        <a:rPr lang="en-US" sz="2000" dirty="0">
                          <a:effectLst/>
                          <a:latin typeface="Tahoma" panose="020B0604030504040204" pitchFamily="34" charset="0"/>
                          <a:ea typeface="Tahoma" panose="020B0604030504040204" pitchFamily="34" charset="0"/>
                          <a:cs typeface="Tahoma" panose="020B0604030504040204" pitchFamily="34" charset="0"/>
                        </a:rPr>
                        <a:t>What policies, processes and safeguards has the PU established with regard to threats to its independence:</a:t>
                      </a:r>
                      <a:endParaRPr lang="en-IN" sz="20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33003316"/>
                  </a:ext>
                </a:extLst>
              </a:tr>
              <a:tr h="788846">
                <a:tc>
                  <a:txBody>
                    <a:bodyPr/>
                    <a:lstStyle/>
                    <a:p>
                      <a:pPr marL="0" marR="0" algn="ctr">
                        <a:lnSpc>
                          <a:spcPct val="107000"/>
                        </a:lnSpc>
                        <a:spcAft>
                          <a:spcPts val="800"/>
                        </a:spcAft>
                      </a:pPr>
                      <a:r>
                        <a:rPr lang="en-IN" sz="2000">
                          <a:effectLst/>
                          <a:latin typeface="Tahoma" panose="020B0604030504040204" pitchFamily="34" charset="0"/>
                          <a:ea typeface="Tahoma" panose="020B0604030504040204" pitchFamily="34" charset="0"/>
                          <a:cs typeface="Tahoma" panose="020B0604030504040204" pitchFamily="34" charset="0"/>
                        </a:rPr>
                        <a:t>(i)</a:t>
                      </a:r>
                    </a:p>
                  </a:txBody>
                  <a:tcPr marL="68580" marR="68580" marT="0" marB="0"/>
                </a:tc>
                <a:tc>
                  <a:txBody>
                    <a:bodyPr/>
                    <a:lstStyle/>
                    <a:p>
                      <a:pPr marL="0" marR="0" algn="just">
                        <a:tabLst>
                          <a:tab pos="3797935" algn="l"/>
                        </a:tabLst>
                      </a:pPr>
                      <a:r>
                        <a:rPr lang="en-US" sz="2000">
                          <a:effectLst/>
                          <a:latin typeface="Tahoma" panose="020B0604030504040204" pitchFamily="34" charset="0"/>
                          <a:ea typeface="Tahoma" panose="020B0604030504040204" pitchFamily="34" charset="0"/>
                          <a:cs typeface="Tahoma" panose="020B0604030504040204" pitchFamily="34" charset="0"/>
                        </a:rPr>
                        <a:t>Is it ensured that the PU does not have any financial interests in audit clients, their owners and officials?</a:t>
                      </a:r>
                      <a:endParaRPr lang="en-IN" sz="20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3923945256"/>
                  </a:ext>
                </a:extLst>
              </a:tr>
              <a:tr h="788846">
                <a:tc>
                  <a:txBody>
                    <a:bodyPr/>
                    <a:lstStyle/>
                    <a:p>
                      <a:pPr marL="0" marR="0" algn="ctr">
                        <a:lnSpc>
                          <a:spcPct val="107000"/>
                        </a:lnSpc>
                        <a:spcAft>
                          <a:spcPts val="800"/>
                        </a:spcAft>
                      </a:pPr>
                      <a:r>
                        <a:rPr lang="en-IN" sz="2000">
                          <a:effectLst/>
                          <a:latin typeface="Tahoma" panose="020B0604030504040204" pitchFamily="34" charset="0"/>
                          <a:ea typeface="Tahoma" panose="020B0604030504040204" pitchFamily="34" charset="0"/>
                          <a:cs typeface="Tahoma" panose="020B0604030504040204" pitchFamily="34" charset="0"/>
                        </a:rPr>
                        <a:t>(ii)</a:t>
                      </a:r>
                    </a:p>
                  </a:txBody>
                  <a:tcPr marL="68580" marR="68580" marT="0" marB="0"/>
                </a:tc>
                <a:tc>
                  <a:txBody>
                    <a:bodyPr/>
                    <a:lstStyle/>
                    <a:p>
                      <a:pPr marL="0" marR="0" algn="just">
                        <a:tabLst>
                          <a:tab pos="3797935" algn="l"/>
                        </a:tabLst>
                      </a:pPr>
                      <a:r>
                        <a:rPr lang="en-US" sz="2000">
                          <a:effectLst/>
                          <a:latin typeface="Tahoma" panose="020B0604030504040204" pitchFamily="34" charset="0"/>
                          <a:ea typeface="Tahoma" panose="020B0604030504040204" pitchFamily="34" charset="0"/>
                          <a:cs typeface="Tahoma" panose="020B0604030504040204" pitchFamily="34" charset="0"/>
                        </a:rPr>
                        <a:t>Does the ethics policy of the PU emphasize that the members of PU must not have other than business relationships in audit clients, their owners and officials?</a:t>
                      </a:r>
                      <a:endParaRPr lang="en-IN" sz="20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626501724"/>
                  </a:ext>
                </a:extLst>
              </a:tr>
              <a:tr h="788846">
                <a:tc>
                  <a:txBody>
                    <a:bodyPr/>
                    <a:lstStyle/>
                    <a:p>
                      <a:pPr marL="0" marR="0" algn="ctr">
                        <a:lnSpc>
                          <a:spcPct val="107000"/>
                        </a:lnSpc>
                        <a:spcAft>
                          <a:spcPts val="800"/>
                        </a:spcAft>
                      </a:pPr>
                      <a:r>
                        <a:rPr lang="en-IN" sz="2000">
                          <a:effectLst/>
                          <a:latin typeface="Tahoma" panose="020B0604030504040204" pitchFamily="34" charset="0"/>
                          <a:ea typeface="Tahoma" panose="020B0604030504040204" pitchFamily="34" charset="0"/>
                          <a:cs typeface="Tahoma" panose="020B0604030504040204" pitchFamily="34" charset="0"/>
                        </a:rPr>
                        <a:t>(iii)</a:t>
                      </a:r>
                    </a:p>
                  </a:txBody>
                  <a:tcPr marL="68580" marR="68580" marT="0" marB="0"/>
                </a:tc>
                <a:tc>
                  <a:txBody>
                    <a:bodyPr/>
                    <a:lstStyle/>
                    <a:p>
                      <a:pPr marL="0" marR="0" algn="just">
                        <a:tabLst>
                          <a:tab pos="3797935" algn="l"/>
                        </a:tabLst>
                      </a:pPr>
                      <a:r>
                        <a:rPr lang="en-US" sz="2000">
                          <a:effectLst/>
                          <a:latin typeface="Tahoma" panose="020B0604030504040204" pitchFamily="34" charset="0"/>
                          <a:ea typeface="Tahoma" panose="020B0604030504040204" pitchFamily="34" charset="0"/>
                          <a:cs typeface="Tahoma" panose="020B0604030504040204" pitchFamily="34" charset="0"/>
                        </a:rPr>
                        <a:t>Does the PU have the policy of rotating out senior personnel from the assurance engagements after a certain length of service at a particular engagement? If yes what is the length of service?</a:t>
                      </a:r>
                      <a:endParaRPr lang="en-IN" sz="20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2998223456"/>
                  </a:ext>
                </a:extLst>
              </a:tr>
              <a:tr h="788846">
                <a:tc>
                  <a:txBody>
                    <a:bodyPr/>
                    <a:lstStyle/>
                    <a:p>
                      <a:pPr marL="0" marR="0" algn="ctr">
                        <a:lnSpc>
                          <a:spcPct val="107000"/>
                        </a:lnSpc>
                        <a:spcAft>
                          <a:spcPts val="800"/>
                        </a:spcAft>
                      </a:pPr>
                      <a:r>
                        <a:rPr lang="en-IN" sz="2000">
                          <a:effectLst/>
                          <a:latin typeface="Tahoma" panose="020B0604030504040204" pitchFamily="34" charset="0"/>
                          <a:ea typeface="Tahoma" panose="020B0604030504040204" pitchFamily="34" charset="0"/>
                          <a:cs typeface="Tahoma" panose="020B0604030504040204" pitchFamily="34" charset="0"/>
                        </a:rPr>
                        <a:t>(iv)</a:t>
                      </a:r>
                    </a:p>
                  </a:txBody>
                  <a:tcPr marL="68580" marR="68580" marT="0" marB="0"/>
                </a:tc>
                <a:tc>
                  <a:txBody>
                    <a:bodyPr/>
                    <a:lstStyle/>
                    <a:p>
                      <a:pPr marL="0" marR="0" algn="just">
                        <a:tabLst>
                          <a:tab pos="3797935" algn="l"/>
                        </a:tabLst>
                      </a:pPr>
                      <a:r>
                        <a:rPr lang="en-US" sz="2000" dirty="0">
                          <a:effectLst/>
                          <a:latin typeface="Tahoma" panose="020B0604030504040204" pitchFamily="34" charset="0"/>
                          <a:ea typeface="Tahoma" panose="020B0604030504040204" pitchFamily="34" charset="0"/>
                          <a:cs typeface="Tahoma" panose="020B0604030504040204" pitchFamily="34" charset="0"/>
                        </a:rPr>
                        <a:t>Whether there is a policy that the personnel declares - the acceptance of gifts &amp; hospitality from clients/owners</a:t>
                      </a:r>
                      <a:endParaRPr lang="en-IN" sz="20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1246894563"/>
                  </a:ext>
                </a:extLst>
              </a:tr>
              <a:tr h="788846">
                <a:tc>
                  <a:txBody>
                    <a:bodyPr/>
                    <a:lstStyle/>
                    <a:p>
                      <a:pPr marL="0" marR="0" algn="ctr">
                        <a:lnSpc>
                          <a:spcPct val="107000"/>
                        </a:lnSpc>
                        <a:spcAft>
                          <a:spcPts val="800"/>
                        </a:spcAft>
                      </a:pPr>
                      <a:r>
                        <a:rPr lang="en-IN" sz="2000">
                          <a:effectLst/>
                          <a:latin typeface="Tahoma" panose="020B0604030504040204" pitchFamily="34" charset="0"/>
                          <a:ea typeface="Tahoma" panose="020B0604030504040204" pitchFamily="34" charset="0"/>
                          <a:cs typeface="Tahoma" panose="020B0604030504040204" pitchFamily="34" charset="0"/>
                        </a:rPr>
                        <a:t>(v)</a:t>
                      </a:r>
                    </a:p>
                  </a:txBody>
                  <a:tcPr marL="68580" marR="68580" marT="0" marB="0"/>
                </a:tc>
                <a:tc>
                  <a:txBody>
                    <a:bodyPr/>
                    <a:lstStyle/>
                    <a:p>
                      <a:pPr marL="0" marR="0" algn="just">
                        <a:tabLst>
                          <a:tab pos="3797935" algn="l"/>
                        </a:tabLst>
                      </a:pPr>
                      <a:r>
                        <a:rPr lang="en-US" sz="2000" dirty="0">
                          <a:effectLst/>
                          <a:latin typeface="Tahoma" panose="020B0604030504040204" pitchFamily="34" charset="0"/>
                          <a:ea typeface="Tahoma" panose="020B0604030504040204" pitchFamily="34" charset="0"/>
                          <a:cs typeface="Tahoma" panose="020B0604030504040204" pitchFamily="34" charset="0"/>
                        </a:rPr>
                        <a:t>Does the PU have the policy to obtain annual independence declaration from all personnel?</a:t>
                      </a:r>
                      <a:endParaRPr lang="en-IN" sz="20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4141393449"/>
                  </a:ext>
                </a:extLst>
              </a:tr>
            </a:tbl>
          </a:graphicData>
        </a:graphic>
      </p:graphicFrame>
      <p:sp>
        <p:nvSpPr>
          <p:cNvPr id="4" name="Slide Number Placeholder 3">
            <a:extLst>
              <a:ext uri="{FF2B5EF4-FFF2-40B4-BE49-F238E27FC236}">
                <a16:creationId xmlns:a16="http://schemas.microsoft.com/office/drawing/2014/main" id="{702D6186-DE3C-1F19-5C7A-8D6CD48F7915}"/>
              </a:ext>
            </a:extLst>
          </p:cNvPr>
          <p:cNvSpPr>
            <a:spLocks noGrp="1"/>
          </p:cNvSpPr>
          <p:nvPr>
            <p:ph type="sldNum" sz="quarter" idx="12"/>
          </p:nvPr>
        </p:nvSpPr>
        <p:spPr>
          <a:xfrm>
            <a:off x="-2608" y="6502400"/>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39</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8" name="Footer Placeholder 3">
            <a:extLst>
              <a:ext uri="{FF2B5EF4-FFF2-40B4-BE49-F238E27FC236}">
                <a16:creationId xmlns:a16="http://schemas.microsoft.com/office/drawing/2014/main" id="{16726F6D-E67B-8A1F-D610-8CDA0A11CE55}"/>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spTree>
    <p:extLst>
      <p:ext uri="{BB962C8B-B14F-4D97-AF65-F5344CB8AC3E}">
        <p14:creationId xmlns:p14="http://schemas.microsoft.com/office/powerpoint/2010/main" val="37473022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17A70-572A-43B7-874A-B3E78770F401}"/>
              </a:ext>
            </a:extLst>
          </p:cNvPr>
          <p:cNvSpPr>
            <a:spLocks noGrp="1"/>
          </p:cNvSpPr>
          <p:nvPr>
            <p:ph type="title"/>
          </p:nvPr>
        </p:nvSpPr>
        <p:spPr>
          <a:xfrm>
            <a:off x="1484310" y="323261"/>
            <a:ext cx="10018713" cy="749980"/>
          </a:xfrm>
        </p:spPr>
        <p:txBody>
          <a:bodyPr/>
          <a:lstStyle/>
          <a:p>
            <a:r>
              <a:rPr lang="en-US" b="1" dirty="0">
                <a:solidFill>
                  <a:srgbClr val="C00000"/>
                </a:solidFill>
                <a:latin typeface="Tahoma" panose="020B0604030504040204" pitchFamily="34" charset="0"/>
                <a:ea typeface="Tahoma" panose="020B0604030504040204" pitchFamily="34" charset="0"/>
                <a:cs typeface="Tahoma" panose="020B0604030504040204" pitchFamily="34" charset="0"/>
              </a:rPr>
              <a:t>Introduction</a:t>
            </a:r>
            <a:endParaRPr lang="en-IN"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a:extLst>
              <a:ext uri="{FF2B5EF4-FFF2-40B4-BE49-F238E27FC236}">
                <a16:creationId xmlns:a16="http://schemas.microsoft.com/office/drawing/2014/main" id="{934BEEAF-CBFC-4EB1-9F10-C4BC58913927}"/>
              </a:ext>
            </a:extLst>
          </p:cNvPr>
          <p:cNvSpPr>
            <a:spLocks noGrp="1"/>
          </p:cNvSpPr>
          <p:nvPr>
            <p:ph idx="1"/>
          </p:nvPr>
        </p:nvSpPr>
        <p:spPr>
          <a:xfrm>
            <a:off x="1656080" y="1540189"/>
            <a:ext cx="9742515" cy="4332291"/>
          </a:xfrm>
        </p:spPr>
        <p:txBody>
          <a:bodyPr>
            <a:normAutofit/>
          </a:bodyPr>
          <a:lstStyle/>
          <a:p>
            <a:pPr marL="0" indent="0" algn="just">
              <a:spcBef>
                <a:spcPts val="1200"/>
              </a:spcBef>
              <a:spcAft>
                <a:spcPts val="1200"/>
              </a:spcAft>
              <a:buNone/>
            </a:pPr>
            <a:r>
              <a:rPr lang="en-US" sz="2800" dirty="0">
                <a:solidFill>
                  <a:schemeClr val="tx2"/>
                </a:solidFill>
                <a:latin typeface="Tahoma" panose="020B0604030504040204" pitchFamily="34" charset="0"/>
                <a:ea typeface="Tahoma" panose="020B0604030504040204" pitchFamily="34" charset="0"/>
                <a:cs typeface="Tahoma" panose="020B0604030504040204" pitchFamily="34" charset="0"/>
              </a:rPr>
              <a:t>Ethics / Moral Values – Accountability towards self conscience</a:t>
            </a:r>
          </a:p>
          <a:p>
            <a:pPr marL="0" indent="0" algn="just">
              <a:spcBef>
                <a:spcPts val="1200"/>
              </a:spcBef>
              <a:spcAft>
                <a:spcPts val="1200"/>
              </a:spcAft>
              <a:buNone/>
            </a:pPr>
            <a:endParaRPr lang="en-US" sz="2800"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0" indent="0" algn="just">
              <a:spcBef>
                <a:spcPts val="1200"/>
              </a:spcBef>
              <a:spcAft>
                <a:spcPts val="1200"/>
              </a:spcAft>
              <a:buNone/>
            </a:pPr>
            <a:r>
              <a:rPr lang="en-US" sz="2800" dirty="0">
                <a:solidFill>
                  <a:schemeClr val="tx2"/>
                </a:solidFill>
                <a:latin typeface="Tahoma" panose="020B0604030504040204" pitchFamily="34" charset="0"/>
                <a:ea typeface="Tahoma" panose="020B0604030504040204" pitchFamily="34" charset="0"/>
                <a:cs typeface="Tahoma" panose="020B0604030504040204" pitchFamily="34" charset="0"/>
              </a:rPr>
              <a:t>Eternal Vigilance is the cost of Independence</a:t>
            </a:r>
          </a:p>
          <a:p>
            <a:pPr marL="0" indent="0" algn="just">
              <a:spcBef>
                <a:spcPts val="1200"/>
              </a:spcBef>
              <a:spcAft>
                <a:spcPts val="1200"/>
              </a:spcAft>
              <a:buNone/>
            </a:pPr>
            <a:endParaRPr lang="en-US" sz="2800"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0" indent="0" algn="just">
              <a:spcBef>
                <a:spcPts val="1200"/>
              </a:spcBef>
              <a:spcAft>
                <a:spcPts val="1200"/>
              </a:spcAft>
              <a:buNone/>
            </a:pPr>
            <a:r>
              <a:rPr lang="en-US" sz="2800" u="sng" dirty="0">
                <a:solidFill>
                  <a:schemeClr val="tx2"/>
                </a:solidFill>
                <a:latin typeface="Tahoma" panose="020B0604030504040204" pitchFamily="34" charset="0"/>
                <a:ea typeface="Tahoma" panose="020B0604030504040204" pitchFamily="34" charset="0"/>
                <a:cs typeface="Tahoma" panose="020B0604030504040204" pitchFamily="34" charset="0"/>
              </a:rPr>
              <a:t>Only 1 choice – Ethical</a:t>
            </a:r>
            <a:r>
              <a:rPr lang="en-US" sz="2800" dirty="0">
                <a:solidFill>
                  <a:schemeClr val="tx2"/>
                </a:solidFill>
                <a:latin typeface="Tahoma" panose="020B0604030504040204" pitchFamily="34" charset="0"/>
                <a:ea typeface="Tahoma" panose="020B0604030504040204" pitchFamily="34" charset="0"/>
                <a:cs typeface="Tahoma" panose="020B0604030504040204" pitchFamily="34" charset="0"/>
              </a:rPr>
              <a:t> or </a:t>
            </a:r>
            <a:r>
              <a:rPr lang="en-US" sz="2800" u="sng" dirty="0">
                <a:solidFill>
                  <a:schemeClr val="tx2"/>
                </a:solidFill>
                <a:latin typeface="Tahoma" panose="020B0604030504040204" pitchFamily="34" charset="0"/>
                <a:ea typeface="Tahoma" panose="020B0604030504040204" pitchFamily="34" charset="0"/>
                <a:cs typeface="Tahoma" panose="020B0604030504040204" pitchFamily="34" charset="0"/>
              </a:rPr>
              <a:t>Not Ethical</a:t>
            </a:r>
            <a:endParaRPr lang="en-IN" dirty="0">
              <a:latin typeface="Tahoma" panose="020B0604030504040204" pitchFamily="34" charset="0"/>
              <a:ea typeface="Tahoma" panose="020B0604030504040204" pitchFamily="34" charset="0"/>
              <a:cs typeface="Tahoma" panose="020B0604030504040204" pitchFamily="34" charset="0"/>
            </a:endParaRPr>
          </a:p>
        </p:txBody>
      </p:sp>
      <p:sp>
        <p:nvSpPr>
          <p:cNvPr id="6" name="Footer Placeholder 3">
            <a:extLst>
              <a:ext uri="{FF2B5EF4-FFF2-40B4-BE49-F238E27FC236}">
                <a16:creationId xmlns:a16="http://schemas.microsoft.com/office/drawing/2014/main" id="{7D1473E3-4576-4696-9191-2A722FA8C502}"/>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sp>
        <p:nvSpPr>
          <p:cNvPr id="5" name="Slide Number Placeholder 5">
            <a:extLst>
              <a:ext uri="{FF2B5EF4-FFF2-40B4-BE49-F238E27FC236}">
                <a16:creationId xmlns:a16="http://schemas.microsoft.com/office/drawing/2014/main" id="{F8F99A55-4126-16E1-831E-927ECA931843}"/>
              </a:ext>
            </a:extLst>
          </p:cNvPr>
          <p:cNvSpPr txBox="1">
            <a:spLocks/>
          </p:cNvSpPr>
          <p:nvPr/>
        </p:nvSpPr>
        <p:spPr>
          <a:xfrm>
            <a:off x="-1123" y="648492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4</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556207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blinds(horizontal)">
                                      <p:cBhvr>
                                        <p:cTn id="1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8267D5-A618-E5BA-D535-2C93FCC36C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A4291A-39CE-E2F4-769B-8E1AE0C0D721}"/>
              </a:ext>
            </a:extLst>
          </p:cNvPr>
          <p:cNvSpPr>
            <a:spLocks noGrp="1"/>
          </p:cNvSpPr>
          <p:nvPr>
            <p:ph type="title"/>
          </p:nvPr>
        </p:nvSpPr>
        <p:spPr>
          <a:xfrm>
            <a:off x="1981200" y="152400"/>
            <a:ext cx="9393382" cy="639762"/>
          </a:xfrm>
        </p:spPr>
        <p:txBody>
          <a:bodyPr>
            <a:normAutofit fontScale="90000"/>
          </a:bodyPr>
          <a:lstStyle/>
          <a:p>
            <a:pPr algn="ctr"/>
            <a:r>
              <a:rPr lang="en-US" b="1" cap="none" dirty="0">
                <a:solidFill>
                  <a:schemeClr val="accent4">
                    <a:lumMod val="75000"/>
                  </a:schemeClr>
                </a:solidFill>
              </a:rPr>
              <a:t>Peer Review &amp; Code Of Ethics</a:t>
            </a:r>
          </a:p>
        </p:txBody>
      </p:sp>
      <p:graphicFrame>
        <p:nvGraphicFramePr>
          <p:cNvPr id="6" name="Content Placeholder 5">
            <a:extLst>
              <a:ext uri="{FF2B5EF4-FFF2-40B4-BE49-F238E27FC236}">
                <a16:creationId xmlns:a16="http://schemas.microsoft.com/office/drawing/2014/main" id="{D4413501-6514-936B-F106-5EC2B2E30967}"/>
              </a:ext>
            </a:extLst>
          </p:cNvPr>
          <p:cNvGraphicFramePr>
            <a:graphicFrameLocks noGrp="1"/>
          </p:cNvGraphicFramePr>
          <p:nvPr>
            <p:ph idx="1"/>
            <p:extLst>
              <p:ext uri="{D42A27DB-BD31-4B8C-83A1-F6EECF244321}">
                <p14:modId xmlns:p14="http://schemas.microsoft.com/office/powerpoint/2010/main" val="1124012059"/>
              </p:ext>
            </p:extLst>
          </p:nvPr>
        </p:nvGraphicFramePr>
        <p:xfrm>
          <a:off x="1668536" y="716280"/>
          <a:ext cx="10018710" cy="5582920"/>
        </p:xfrm>
        <a:graphic>
          <a:graphicData uri="http://schemas.openxmlformats.org/drawingml/2006/table">
            <a:tbl>
              <a:tblPr firstRow="1" bandRow="1">
                <a:tableStyleId>{5C22544A-7EE6-4342-B048-85BDC9FD1C3A}</a:tableStyleId>
              </a:tblPr>
              <a:tblGrid>
                <a:gridCol w="1669785">
                  <a:extLst>
                    <a:ext uri="{9D8B030D-6E8A-4147-A177-3AD203B41FA5}">
                      <a16:colId xmlns:a16="http://schemas.microsoft.com/office/drawing/2014/main" val="602939191"/>
                    </a:ext>
                  </a:extLst>
                </a:gridCol>
                <a:gridCol w="8348925">
                  <a:extLst>
                    <a:ext uri="{9D8B030D-6E8A-4147-A177-3AD203B41FA5}">
                      <a16:colId xmlns:a16="http://schemas.microsoft.com/office/drawing/2014/main" val="4146430524"/>
                    </a:ext>
                  </a:extLst>
                </a:gridCol>
              </a:tblGrid>
              <a:tr h="512750">
                <a:tc>
                  <a:txBody>
                    <a:bodyPr/>
                    <a:lstStyle/>
                    <a:p>
                      <a:r>
                        <a:rPr lang="en-IN" sz="1800" b="1" dirty="0">
                          <a:solidFill>
                            <a:schemeClr val="tx1"/>
                          </a:solidFill>
                          <a:latin typeface="Tahoma" panose="020B0604030504040204" pitchFamily="34" charset="0"/>
                          <a:ea typeface="Tahoma" panose="020B0604030504040204" pitchFamily="34" charset="0"/>
                          <a:cs typeface="Tahoma" panose="020B0604030504040204" pitchFamily="34" charset="0"/>
                        </a:rPr>
                        <a:t>Sr. No.</a:t>
                      </a:r>
                    </a:p>
                  </a:txBody>
                  <a:tcPr/>
                </a:tc>
                <a:tc>
                  <a:txBody>
                    <a:bodyPr/>
                    <a:lstStyle/>
                    <a:p>
                      <a:r>
                        <a:rPr lang="en-IN" sz="1800" b="1" dirty="0">
                          <a:solidFill>
                            <a:schemeClr val="tx1"/>
                          </a:solidFill>
                          <a:latin typeface="Tahoma" panose="020B0604030504040204" pitchFamily="34" charset="0"/>
                          <a:ea typeface="Tahoma" panose="020B0604030504040204" pitchFamily="34" charset="0"/>
                          <a:cs typeface="Tahoma" panose="020B0604030504040204" pitchFamily="34" charset="0"/>
                        </a:rPr>
                        <a:t>Policies and Procedures</a:t>
                      </a:r>
                    </a:p>
                  </a:txBody>
                  <a:tcPr/>
                </a:tc>
                <a:extLst>
                  <a:ext uri="{0D108BD9-81ED-4DB2-BD59-A6C34878D82A}">
                    <a16:rowId xmlns:a16="http://schemas.microsoft.com/office/drawing/2014/main" val="2125402840"/>
                  </a:ext>
                </a:extLst>
              </a:tr>
              <a:tr h="788846">
                <a:tc>
                  <a:txBody>
                    <a:bodyPr/>
                    <a:lstStyle/>
                    <a:p>
                      <a:pPr marL="0" marR="0" algn="ctr">
                        <a:lnSpc>
                          <a:spcPct val="107000"/>
                        </a:lnSpc>
                        <a:spcAft>
                          <a:spcPts val="800"/>
                        </a:spcAft>
                      </a:pPr>
                      <a:r>
                        <a:rPr lang="en-IN" sz="1800" dirty="0">
                          <a:effectLst/>
                          <a:latin typeface="Tahoma" panose="020B0604030504040204" pitchFamily="34" charset="0"/>
                          <a:ea typeface="Tahoma" panose="020B0604030504040204" pitchFamily="34" charset="0"/>
                          <a:cs typeface="Tahoma" panose="020B0604030504040204" pitchFamily="34" charset="0"/>
                        </a:rPr>
                        <a:t>(vi)</a:t>
                      </a:r>
                    </a:p>
                  </a:txBody>
                  <a:tcPr marL="68580" marR="68580" marT="0" marB="0"/>
                </a:tc>
                <a:tc>
                  <a:txBody>
                    <a:bodyPr/>
                    <a:lstStyle/>
                    <a:p>
                      <a:pPr marL="0" marR="0" algn="just">
                        <a:tabLst>
                          <a:tab pos="3797935" algn="l"/>
                        </a:tabLst>
                      </a:pPr>
                      <a:r>
                        <a:rPr lang="en-US" sz="1800" dirty="0">
                          <a:effectLst/>
                          <a:latin typeface="Tahoma" panose="020B0604030504040204" pitchFamily="34" charset="0"/>
                          <a:ea typeface="Tahoma" panose="020B0604030504040204" pitchFamily="34" charset="0"/>
                          <a:cs typeface="Tahoma" panose="020B0604030504040204" pitchFamily="34" charset="0"/>
                        </a:rPr>
                        <a:t>As a step in the engagement program, is the Engagement Partner required to sign a compliance with independence requirements?</a:t>
                      </a:r>
                      <a:endParaRPr lang="en-IN" sz="18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33003316"/>
                  </a:ext>
                </a:extLst>
              </a:tr>
              <a:tr h="788846">
                <a:tc>
                  <a:txBody>
                    <a:bodyPr/>
                    <a:lstStyle/>
                    <a:p>
                      <a:pPr marL="0" marR="0" algn="ctr">
                        <a:lnSpc>
                          <a:spcPct val="107000"/>
                        </a:lnSpc>
                        <a:spcAft>
                          <a:spcPts val="800"/>
                        </a:spcAft>
                      </a:pPr>
                      <a:r>
                        <a:rPr lang="en-IN" sz="1800" dirty="0">
                          <a:effectLst/>
                          <a:latin typeface="Tahoma" panose="020B0604030504040204" pitchFamily="34" charset="0"/>
                          <a:ea typeface="Tahoma" panose="020B0604030504040204" pitchFamily="34" charset="0"/>
                          <a:cs typeface="Tahoma" panose="020B0604030504040204" pitchFamily="34" charset="0"/>
                        </a:rPr>
                        <a:t>(vii)</a:t>
                      </a:r>
                    </a:p>
                  </a:txBody>
                  <a:tcPr marL="68580" marR="68580" marT="0" marB="0"/>
                </a:tc>
                <a:tc>
                  <a:txBody>
                    <a:bodyPr/>
                    <a:lstStyle/>
                    <a:p>
                      <a:pPr marL="0" marR="0" algn="just">
                        <a:tabLst>
                          <a:tab pos="3797935" algn="l"/>
                        </a:tabLst>
                      </a:pPr>
                      <a:r>
                        <a:rPr lang="en-US" sz="1800" dirty="0">
                          <a:effectLst/>
                          <a:latin typeface="Tahoma" panose="020B0604030504040204" pitchFamily="34" charset="0"/>
                          <a:ea typeface="Tahoma" panose="020B0604030504040204" pitchFamily="34" charset="0"/>
                          <a:cs typeface="Tahoma" panose="020B0604030504040204" pitchFamily="34" charset="0"/>
                        </a:rPr>
                        <a:t>In case professional service is conducted jointly with other auditor, is the annual independence confirmed for the other auditor?</a:t>
                      </a:r>
                      <a:endParaRPr lang="en-IN" sz="18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3923945256"/>
                  </a:ext>
                </a:extLst>
              </a:tr>
              <a:tr h="788846">
                <a:tc>
                  <a:txBody>
                    <a:bodyPr/>
                    <a:lstStyle/>
                    <a:p>
                      <a:pPr marL="0" marR="0" algn="ctr">
                        <a:lnSpc>
                          <a:spcPct val="107000"/>
                        </a:lnSpc>
                        <a:spcAft>
                          <a:spcPts val="800"/>
                        </a:spcAft>
                      </a:pPr>
                      <a:r>
                        <a:rPr lang="en-IN" sz="1800" dirty="0">
                          <a:effectLst/>
                          <a:latin typeface="Tahoma" panose="020B0604030504040204" pitchFamily="34" charset="0"/>
                          <a:ea typeface="Tahoma" panose="020B0604030504040204" pitchFamily="34" charset="0"/>
                          <a:cs typeface="Tahoma" panose="020B0604030504040204" pitchFamily="34" charset="0"/>
                        </a:rPr>
                        <a:t>5.</a:t>
                      </a:r>
                    </a:p>
                  </a:txBody>
                  <a:tcPr marL="68580" marR="68580" marT="0" marB="0"/>
                </a:tc>
                <a:tc>
                  <a:txBody>
                    <a:bodyPr/>
                    <a:lstStyle/>
                    <a:p>
                      <a:pPr marL="0" marR="0" algn="just">
                        <a:tabLst>
                          <a:tab pos="3797935" algn="l"/>
                        </a:tabLst>
                      </a:pPr>
                      <a:r>
                        <a:rPr lang="en-US" sz="1800" dirty="0">
                          <a:effectLst/>
                          <a:latin typeface="Tahoma" panose="020B0604030504040204" pitchFamily="34" charset="0"/>
                          <a:ea typeface="Tahoma" panose="020B0604030504040204" pitchFamily="34" charset="0"/>
                          <a:cs typeface="Tahoma" panose="020B0604030504040204" pitchFamily="34" charset="0"/>
                        </a:rPr>
                        <a:t>Are the number of audit assignments held by the PU, at any time, more than the specified number of audit assignments:</a:t>
                      </a:r>
                      <a:endParaRPr lang="en-IN" sz="18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626501724"/>
                  </a:ext>
                </a:extLst>
              </a:tr>
              <a:tr h="661472">
                <a:tc>
                  <a:txBody>
                    <a:bodyPr/>
                    <a:lstStyle/>
                    <a:p>
                      <a:pPr marL="0" marR="0" algn="ctr">
                        <a:lnSpc>
                          <a:spcPct val="107000"/>
                        </a:lnSpc>
                        <a:spcAft>
                          <a:spcPts val="800"/>
                        </a:spcAft>
                      </a:pPr>
                      <a:r>
                        <a:rPr lang="en-IN" sz="1800" dirty="0">
                          <a:effectLst/>
                          <a:latin typeface="Tahoma" panose="020B0604030504040204" pitchFamily="34" charset="0"/>
                          <a:ea typeface="Tahoma" panose="020B0604030504040204" pitchFamily="34" charset="0"/>
                          <a:cs typeface="Tahoma" panose="020B0604030504040204" pitchFamily="34" charset="0"/>
                        </a:rPr>
                        <a:t>A</a:t>
                      </a:r>
                    </a:p>
                  </a:txBody>
                  <a:tcPr marL="68580" marR="68580" marT="0" marB="0"/>
                </a:tc>
                <a:tc>
                  <a:txBody>
                    <a:bodyPr/>
                    <a:lstStyle/>
                    <a:p>
                      <a:pPr marL="0" marR="0" algn="just">
                        <a:tabLst>
                          <a:tab pos="3797935" algn="l"/>
                        </a:tabLst>
                      </a:pPr>
                      <a:r>
                        <a:rPr lang="en-US" sz="1800">
                          <a:effectLst/>
                          <a:latin typeface="Tahoma" panose="020B0604030504040204" pitchFamily="34" charset="0"/>
                          <a:ea typeface="Tahoma" panose="020B0604030504040204" pitchFamily="34" charset="0"/>
                          <a:cs typeface="Tahoma" panose="020B0604030504040204" pitchFamily="34" charset="0"/>
                        </a:rPr>
                        <a:t>Under the prevailing Companies Act and/or the limit prescribed by the ICAI.</a:t>
                      </a:r>
                      <a:endParaRPr lang="en-IN" sz="18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2998223456"/>
                  </a:ext>
                </a:extLst>
              </a:tr>
              <a:tr h="396240">
                <a:tc>
                  <a:txBody>
                    <a:bodyPr/>
                    <a:lstStyle/>
                    <a:p>
                      <a:pPr marL="0" marR="0" algn="ctr">
                        <a:lnSpc>
                          <a:spcPct val="107000"/>
                        </a:lnSpc>
                        <a:spcAft>
                          <a:spcPts val="800"/>
                        </a:spcAft>
                      </a:pPr>
                      <a:r>
                        <a:rPr lang="en-IN" sz="1800" dirty="0">
                          <a:effectLst/>
                          <a:latin typeface="Tahoma" panose="020B0604030504040204" pitchFamily="34" charset="0"/>
                          <a:ea typeface="Tahoma" panose="020B0604030504040204" pitchFamily="34" charset="0"/>
                          <a:cs typeface="Tahoma" panose="020B0604030504040204" pitchFamily="34" charset="0"/>
                        </a:rPr>
                        <a:t>B</a:t>
                      </a:r>
                    </a:p>
                  </a:txBody>
                  <a:tcPr marL="68580" marR="68580" marT="0" marB="0"/>
                </a:tc>
                <a:tc>
                  <a:txBody>
                    <a:bodyPr/>
                    <a:lstStyle/>
                    <a:p>
                      <a:pPr marL="0" marR="0" algn="just">
                        <a:tabLst>
                          <a:tab pos="3797935" algn="l"/>
                        </a:tabLst>
                      </a:pPr>
                      <a:r>
                        <a:rPr lang="en-US" sz="1800" dirty="0">
                          <a:effectLst/>
                          <a:latin typeface="Tahoma" panose="020B0604030504040204" pitchFamily="34" charset="0"/>
                          <a:ea typeface="Tahoma" panose="020B0604030504040204" pitchFamily="34" charset="0"/>
                          <a:cs typeface="Tahoma" panose="020B0604030504040204" pitchFamily="34" charset="0"/>
                        </a:rPr>
                        <a:t>Tax audit assignments as per ICAI notification</a:t>
                      </a:r>
                      <a:endParaRPr lang="en-IN" sz="18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1246894563"/>
                  </a:ext>
                </a:extLst>
              </a:tr>
              <a:tr h="788846">
                <a:tc>
                  <a:txBody>
                    <a:bodyPr/>
                    <a:lstStyle/>
                    <a:p>
                      <a:pPr marL="0" marR="0" algn="ctr">
                        <a:lnSpc>
                          <a:spcPct val="107000"/>
                        </a:lnSpc>
                        <a:spcAft>
                          <a:spcPts val="800"/>
                        </a:spcAft>
                      </a:pPr>
                      <a:r>
                        <a:rPr lang="en-IN" sz="1800" dirty="0">
                          <a:effectLst/>
                          <a:latin typeface="Tahoma" panose="020B0604030504040204" pitchFamily="34" charset="0"/>
                          <a:ea typeface="Tahoma" panose="020B0604030504040204" pitchFamily="34" charset="0"/>
                          <a:cs typeface="Tahoma" panose="020B0604030504040204" pitchFamily="34" charset="0"/>
                        </a:rPr>
                        <a:t>6.</a:t>
                      </a:r>
                    </a:p>
                  </a:txBody>
                  <a:tcPr marL="68580" marR="68580" marT="0" marB="0"/>
                </a:tc>
                <a:tc>
                  <a:txBody>
                    <a:bodyPr/>
                    <a:lstStyle/>
                    <a:p>
                      <a:pPr marL="0" marR="0" algn="just"/>
                      <a:r>
                        <a:rPr lang="en-US" sz="1800" dirty="0">
                          <a:effectLst/>
                          <a:latin typeface="Tahoma" panose="020B0604030504040204" pitchFamily="34" charset="0"/>
                          <a:ea typeface="Tahoma" panose="020B0604030504040204" pitchFamily="34" charset="0"/>
                          <a:cs typeface="Tahoma" panose="020B0604030504040204" pitchFamily="34" charset="0"/>
                        </a:rPr>
                        <a:t>Has the PU accepted appointment as Statutory Auditor of – PSU(s)/Government Company (</a:t>
                      </a:r>
                      <a:r>
                        <a:rPr lang="en-US" sz="1800" dirty="0" err="1">
                          <a:effectLst/>
                          <a:latin typeface="Tahoma" panose="020B0604030504040204" pitchFamily="34" charset="0"/>
                          <a:ea typeface="Tahoma" panose="020B0604030504040204" pitchFamily="34" charset="0"/>
                          <a:cs typeface="Tahoma" panose="020B0604030504040204" pitchFamily="34" charset="0"/>
                        </a:rPr>
                        <a:t>ies</a:t>
                      </a:r>
                      <a:r>
                        <a:rPr lang="en-US" sz="1800" dirty="0">
                          <a:effectLst/>
                          <a:latin typeface="Tahoma" panose="020B0604030504040204" pitchFamily="34" charset="0"/>
                          <a:ea typeface="Tahoma" panose="020B0604030504040204" pitchFamily="34" charset="0"/>
                          <a:cs typeface="Tahoma" panose="020B0604030504040204" pitchFamily="34" charset="0"/>
                        </a:rPr>
                        <a:t>) Listed company(</a:t>
                      </a:r>
                      <a:r>
                        <a:rPr lang="en-US" sz="1800" dirty="0" err="1">
                          <a:effectLst/>
                          <a:latin typeface="Tahoma" panose="020B0604030504040204" pitchFamily="34" charset="0"/>
                          <a:ea typeface="Tahoma" panose="020B0604030504040204" pitchFamily="34" charset="0"/>
                          <a:cs typeface="Tahoma" panose="020B0604030504040204" pitchFamily="34" charset="0"/>
                        </a:rPr>
                        <a:t>ies</a:t>
                      </a:r>
                      <a:r>
                        <a:rPr lang="en-US" sz="1800" dirty="0">
                          <a:effectLst/>
                          <a:latin typeface="Tahoma" panose="020B0604030504040204" pitchFamily="34" charset="0"/>
                          <a:ea typeface="Tahoma" panose="020B0604030504040204" pitchFamily="34" charset="0"/>
                          <a:cs typeface="Tahoma" panose="020B0604030504040204" pitchFamily="34" charset="0"/>
                        </a:rPr>
                        <a:t>) and other Public Company(</a:t>
                      </a:r>
                      <a:r>
                        <a:rPr lang="en-US" sz="1800" dirty="0" err="1">
                          <a:effectLst/>
                          <a:latin typeface="Tahoma" panose="020B0604030504040204" pitchFamily="34" charset="0"/>
                          <a:ea typeface="Tahoma" panose="020B0604030504040204" pitchFamily="34" charset="0"/>
                          <a:cs typeface="Tahoma" panose="020B0604030504040204" pitchFamily="34" charset="0"/>
                        </a:rPr>
                        <a:t>ies</a:t>
                      </a:r>
                      <a:r>
                        <a:rPr lang="en-US" sz="1800" dirty="0">
                          <a:effectLst/>
                          <a:latin typeface="Tahoma" panose="020B0604030504040204" pitchFamily="34" charset="0"/>
                          <a:ea typeface="Tahoma" panose="020B0604030504040204" pitchFamily="34" charset="0"/>
                          <a:cs typeface="Tahoma" panose="020B0604030504040204" pitchFamily="34" charset="0"/>
                        </a:rPr>
                        <a:t>) having turnover of more than Rs. 50 crores or more in a year and accepted other work or assignment or service in regard to the same entity(</a:t>
                      </a:r>
                      <a:r>
                        <a:rPr lang="en-US" sz="1800" dirty="0" err="1">
                          <a:effectLst/>
                          <a:latin typeface="Tahoma" panose="020B0604030504040204" pitchFamily="34" charset="0"/>
                          <a:ea typeface="Tahoma" panose="020B0604030504040204" pitchFamily="34" charset="0"/>
                          <a:cs typeface="Tahoma" panose="020B0604030504040204" pitchFamily="34" charset="0"/>
                        </a:rPr>
                        <a:t>ies</a:t>
                      </a:r>
                      <a:r>
                        <a:rPr lang="en-US" sz="1800" dirty="0">
                          <a:effectLst/>
                          <a:latin typeface="Tahoma" panose="020B0604030504040204" pitchFamily="34" charset="0"/>
                          <a:ea typeface="Tahoma" panose="020B0604030504040204" pitchFamily="34" charset="0"/>
                          <a:cs typeface="Tahoma" panose="020B0604030504040204" pitchFamily="34" charset="0"/>
                        </a:rPr>
                        <a:t>) on a remuneration which in total exceeds the fee payable for carrying out statutory audit of the same entity. (If yes, specify reasons)</a:t>
                      </a:r>
                      <a:endParaRPr lang="en-IN" sz="18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4141393449"/>
                  </a:ext>
                </a:extLst>
              </a:tr>
            </a:tbl>
          </a:graphicData>
        </a:graphic>
      </p:graphicFrame>
      <p:sp>
        <p:nvSpPr>
          <p:cNvPr id="4" name="Slide Number Placeholder 3">
            <a:extLst>
              <a:ext uri="{FF2B5EF4-FFF2-40B4-BE49-F238E27FC236}">
                <a16:creationId xmlns:a16="http://schemas.microsoft.com/office/drawing/2014/main" id="{C4E1C0C8-EC53-3067-E802-D08E6E00A1A3}"/>
              </a:ext>
            </a:extLst>
          </p:cNvPr>
          <p:cNvSpPr>
            <a:spLocks noGrp="1"/>
          </p:cNvSpPr>
          <p:nvPr>
            <p:ph type="sldNum" sz="quarter" idx="12"/>
          </p:nvPr>
        </p:nvSpPr>
        <p:spPr>
          <a:xfrm>
            <a:off x="-2608" y="6492240"/>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40</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8" name="Footer Placeholder 3">
            <a:extLst>
              <a:ext uri="{FF2B5EF4-FFF2-40B4-BE49-F238E27FC236}">
                <a16:creationId xmlns:a16="http://schemas.microsoft.com/office/drawing/2014/main" id="{906212DC-F248-534D-AEBC-094D9DAB3AB2}"/>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spTree>
    <p:extLst>
      <p:ext uri="{BB962C8B-B14F-4D97-AF65-F5344CB8AC3E}">
        <p14:creationId xmlns:p14="http://schemas.microsoft.com/office/powerpoint/2010/main" val="22653470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018D1A-8F39-0659-AE19-60ED1858D7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D4F0C2-EFF8-E273-F1EE-52CB79EA63B4}"/>
              </a:ext>
            </a:extLst>
          </p:cNvPr>
          <p:cNvSpPr>
            <a:spLocks noGrp="1"/>
          </p:cNvSpPr>
          <p:nvPr>
            <p:ph type="title"/>
          </p:nvPr>
        </p:nvSpPr>
        <p:spPr>
          <a:xfrm>
            <a:off x="1981200" y="152400"/>
            <a:ext cx="9393382" cy="639762"/>
          </a:xfrm>
        </p:spPr>
        <p:txBody>
          <a:bodyPr>
            <a:normAutofit fontScale="90000"/>
          </a:bodyPr>
          <a:lstStyle/>
          <a:p>
            <a:pPr algn="ctr"/>
            <a:r>
              <a:rPr lang="en-US" b="1" cap="none" dirty="0">
                <a:solidFill>
                  <a:schemeClr val="accent4">
                    <a:lumMod val="75000"/>
                  </a:schemeClr>
                </a:solidFill>
              </a:rPr>
              <a:t>Peer Review &amp; Code Of Ethics</a:t>
            </a:r>
          </a:p>
        </p:txBody>
      </p:sp>
      <p:graphicFrame>
        <p:nvGraphicFramePr>
          <p:cNvPr id="6" name="Content Placeholder 5">
            <a:extLst>
              <a:ext uri="{FF2B5EF4-FFF2-40B4-BE49-F238E27FC236}">
                <a16:creationId xmlns:a16="http://schemas.microsoft.com/office/drawing/2014/main" id="{D35C681E-D7B3-FC90-1206-92A0C9504B3D}"/>
              </a:ext>
            </a:extLst>
          </p:cNvPr>
          <p:cNvGraphicFramePr>
            <a:graphicFrameLocks noGrp="1"/>
          </p:cNvGraphicFramePr>
          <p:nvPr>
            <p:ph idx="1"/>
            <p:extLst>
              <p:ext uri="{D42A27DB-BD31-4B8C-83A1-F6EECF244321}">
                <p14:modId xmlns:p14="http://schemas.microsoft.com/office/powerpoint/2010/main" val="3441548511"/>
              </p:ext>
            </p:extLst>
          </p:nvPr>
        </p:nvGraphicFramePr>
        <p:xfrm>
          <a:off x="1668536" y="716280"/>
          <a:ext cx="10018710" cy="5837544"/>
        </p:xfrm>
        <a:graphic>
          <a:graphicData uri="http://schemas.openxmlformats.org/drawingml/2006/table">
            <a:tbl>
              <a:tblPr firstRow="1" bandRow="1">
                <a:tableStyleId>{5C22544A-7EE6-4342-B048-85BDC9FD1C3A}</a:tableStyleId>
              </a:tblPr>
              <a:tblGrid>
                <a:gridCol w="1669785">
                  <a:extLst>
                    <a:ext uri="{9D8B030D-6E8A-4147-A177-3AD203B41FA5}">
                      <a16:colId xmlns:a16="http://schemas.microsoft.com/office/drawing/2014/main" val="602939191"/>
                    </a:ext>
                  </a:extLst>
                </a:gridCol>
                <a:gridCol w="8348925">
                  <a:extLst>
                    <a:ext uri="{9D8B030D-6E8A-4147-A177-3AD203B41FA5}">
                      <a16:colId xmlns:a16="http://schemas.microsoft.com/office/drawing/2014/main" val="4146430524"/>
                    </a:ext>
                  </a:extLst>
                </a:gridCol>
              </a:tblGrid>
              <a:tr h="512750">
                <a:tc>
                  <a:txBody>
                    <a:bodyPr/>
                    <a:lstStyle/>
                    <a:p>
                      <a:r>
                        <a:rPr lang="en-IN" sz="1800" b="1" dirty="0">
                          <a:solidFill>
                            <a:schemeClr val="tx1"/>
                          </a:solidFill>
                          <a:latin typeface="Tahoma" panose="020B0604030504040204" pitchFamily="34" charset="0"/>
                          <a:ea typeface="Tahoma" panose="020B0604030504040204" pitchFamily="34" charset="0"/>
                          <a:cs typeface="Tahoma" panose="020B0604030504040204" pitchFamily="34" charset="0"/>
                        </a:rPr>
                        <a:t>Sr. No.</a:t>
                      </a:r>
                    </a:p>
                  </a:txBody>
                  <a:tcPr/>
                </a:tc>
                <a:tc>
                  <a:txBody>
                    <a:bodyPr/>
                    <a:lstStyle/>
                    <a:p>
                      <a:r>
                        <a:rPr lang="en-IN" sz="1800" b="1" dirty="0">
                          <a:solidFill>
                            <a:schemeClr val="tx1"/>
                          </a:solidFill>
                          <a:latin typeface="Tahoma" panose="020B0604030504040204" pitchFamily="34" charset="0"/>
                          <a:ea typeface="Tahoma" panose="020B0604030504040204" pitchFamily="34" charset="0"/>
                          <a:cs typeface="Tahoma" panose="020B0604030504040204" pitchFamily="34" charset="0"/>
                        </a:rPr>
                        <a:t>Policies and Procedures</a:t>
                      </a:r>
                    </a:p>
                  </a:txBody>
                  <a:tcPr/>
                </a:tc>
                <a:extLst>
                  <a:ext uri="{0D108BD9-81ED-4DB2-BD59-A6C34878D82A}">
                    <a16:rowId xmlns:a16="http://schemas.microsoft.com/office/drawing/2014/main" val="2125402840"/>
                  </a:ext>
                </a:extLst>
              </a:tr>
              <a:tr h="788846">
                <a:tc>
                  <a:txBody>
                    <a:bodyPr/>
                    <a:lstStyle/>
                    <a:p>
                      <a:pPr marL="0" marR="0" algn="ctr">
                        <a:lnSpc>
                          <a:spcPct val="107000"/>
                        </a:lnSpc>
                        <a:spcAft>
                          <a:spcPts val="800"/>
                        </a:spcAft>
                      </a:pPr>
                      <a:r>
                        <a:rPr lang="en-IN" sz="1800" dirty="0">
                          <a:effectLst/>
                          <a:latin typeface="Tahoma" panose="020B0604030504040204" pitchFamily="34" charset="0"/>
                          <a:ea typeface="Tahoma" panose="020B0604030504040204" pitchFamily="34" charset="0"/>
                          <a:cs typeface="Tahoma" panose="020B0604030504040204" pitchFamily="34" charset="0"/>
                        </a:rPr>
                        <a:t>7.</a:t>
                      </a:r>
                    </a:p>
                  </a:txBody>
                  <a:tcPr marL="68580" marR="68580" marT="0" marB="0"/>
                </a:tc>
                <a:tc>
                  <a:txBody>
                    <a:bodyPr/>
                    <a:lstStyle/>
                    <a:p>
                      <a:pPr marL="0" marR="0" algn="just">
                        <a:lnSpc>
                          <a:spcPct val="107000"/>
                        </a:lnSpc>
                        <a:spcAft>
                          <a:spcPts val="800"/>
                        </a:spcAft>
                      </a:pPr>
                      <a:r>
                        <a:rPr lang="en-IN" sz="1800">
                          <a:effectLst/>
                          <a:latin typeface="Tahoma" panose="020B0604030504040204" pitchFamily="34" charset="0"/>
                          <a:ea typeface="Tahoma" panose="020B0604030504040204" pitchFamily="34" charset="0"/>
                          <a:cs typeface="Tahoma" panose="020B0604030504040204" pitchFamily="34" charset="0"/>
                        </a:rPr>
                        <a:t>Has the PU accepted appointment as an auditor of a concern while it/he is indebted to the concern or has given any guarantee or provided any security in connection with the indebtedness of any third person to the concern, for the limits fixed in the statute and in other cases for amount not exceeding Rs.1,00,000. (If yes, specify reasons).</a:t>
                      </a:r>
                    </a:p>
                  </a:txBody>
                  <a:tcPr marL="68580" marR="68580" marT="0" marB="0"/>
                </a:tc>
                <a:extLst>
                  <a:ext uri="{0D108BD9-81ED-4DB2-BD59-A6C34878D82A}">
                    <a16:rowId xmlns:a16="http://schemas.microsoft.com/office/drawing/2014/main" val="33003316"/>
                  </a:ext>
                </a:extLst>
              </a:tr>
              <a:tr h="788846">
                <a:tc>
                  <a:txBody>
                    <a:bodyPr/>
                    <a:lstStyle/>
                    <a:p>
                      <a:pPr marL="0" marR="0" algn="ctr">
                        <a:lnSpc>
                          <a:spcPct val="107000"/>
                        </a:lnSpc>
                        <a:spcAft>
                          <a:spcPts val="800"/>
                        </a:spcAft>
                      </a:pPr>
                      <a:r>
                        <a:rPr lang="en-IN" sz="1800">
                          <a:effectLst/>
                          <a:latin typeface="Tahoma" panose="020B0604030504040204" pitchFamily="34" charset="0"/>
                          <a:ea typeface="Tahoma" panose="020B0604030504040204" pitchFamily="34" charset="0"/>
                          <a:cs typeface="Tahoma" panose="020B0604030504040204" pitchFamily="34" charset="0"/>
                        </a:rPr>
                        <a:t>8.</a:t>
                      </a:r>
                    </a:p>
                  </a:txBody>
                  <a:tcPr marL="68580" marR="68580" marT="0" marB="0"/>
                </a:tc>
                <a:tc>
                  <a:txBody>
                    <a:bodyPr/>
                    <a:lstStyle/>
                    <a:p>
                      <a:pPr marL="0" marR="69215" algn="just"/>
                      <a:r>
                        <a:rPr lang="en-US" sz="1800" dirty="0">
                          <a:effectLst/>
                          <a:latin typeface="Tahoma" panose="020B0604030504040204" pitchFamily="34" charset="0"/>
                          <a:ea typeface="Tahoma" panose="020B0604030504040204" pitchFamily="34" charset="0"/>
                          <a:cs typeface="Tahoma" panose="020B0604030504040204" pitchFamily="34" charset="0"/>
                        </a:rPr>
                        <a:t>Has the PU received fees from a client below the minimum scale of fees recommended for audit assignments by the ICAI?</a:t>
                      </a:r>
                      <a:endParaRPr lang="en-IN" sz="1800" dirty="0">
                        <a:effectLst/>
                        <a:latin typeface="Tahoma" panose="020B0604030504040204" pitchFamily="34" charset="0"/>
                        <a:ea typeface="Tahoma" panose="020B0604030504040204" pitchFamily="34" charset="0"/>
                        <a:cs typeface="Tahoma" panose="020B0604030504040204" pitchFamily="34" charset="0"/>
                      </a:endParaRPr>
                    </a:p>
                    <a:p>
                      <a:pPr marL="0" marR="0" algn="just">
                        <a:lnSpc>
                          <a:spcPct val="107000"/>
                        </a:lnSpc>
                        <a:spcAft>
                          <a:spcPts val="800"/>
                        </a:spcAft>
                      </a:pPr>
                      <a:r>
                        <a:rPr lang="en-IN" sz="1800" dirty="0">
                          <a:effectLst/>
                          <a:latin typeface="Tahoma" panose="020B0604030504040204" pitchFamily="34" charset="0"/>
                          <a:ea typeface="Tahoma" panose="020B0604030504040204" pitchFamily="34" charset="0"/>
                          <a:cs typeface="Tahoma" panose="020B0604030504040204" pitchFamily="34" charset="0"/>
                        </a:rPr>
                        <a:t>If yes, reason for accepting fee below recommended scales</a:t>
                      </a:r>
                    </a:p>
                  </a:txBody>
                  <a:tcPr marL="68580" marR="68580" marT="0" marB="0"/>
                </a:tc>
                <a:extLst>
                  <a:ext uri="{0D108BD9-81ED-4DB2-BD59-A6C34878D82A}">
                    <a16:rowId xmlns:a16="http://schemas.microsoft.com/office/drawing/2014/main" val="3923945256"/>
                  </a:ext>
                </a:extLst>
              </a:tr>
              <a:tr h="788846">
                <a:tc>
                  <a:txBody>
                    <a:bodyPr/>
                    <a:lstStyle/>
                    <a:p>
                      <a:pPr marL="0" marR="0" algn="ctr">
                        <a:lnSpc>
                          <a:spcPct val="107000"/>
                        </a:lnSpc>
                        <a:spcAft>
                          <a:spcPts val="800"/>
                        </a:spcAft>
                      </a:pPr>
                      <a:r>
                        <a:rPr lang="en-IN" sz="1800">
                          <a:effectLst/>
                          <a:latin typeface="Tahoma" panose="020B0604030504040204" pitchFamily="34" charset="0"/>
                          <a:ea typeface="Tahoma" panose="020B0604030504040204" pitchFamily="34" charset="0"/>
                          <a:cs typeface="Tahoma" panose="020B0604030504040204" pitchFamily="34" charset="0"/>
                        </a:rPr>
                        <a:t>9.</a:t>
                      </a:r>
                    </a:p>
                  </a:txBody>
                  <a:tcPr marL="68580" marR="68580" marT="0" marB="0"/>
                </a:tc>
                <a:tc>
                  <a:txBody>
                    <a:bodyPr/>
                    <a:lstStyle/>
                    <a:p>
                      <a:pPr marL="0" marR="69215" algn="just"/>
                      <a:r>
                        <a:rPr lang="en-US" sz="1800">
                          <a:effectLst/>
                          <a:latin typeface="Tahoma" panose="020B0604030504040204" pitchFamily="34" charset="0"/>
                          <a:ea typeface="Tahoma" panose="020B0604030504040204" pitchFamily="34" charset="0"/>
                          <a:cs typeface="Tahoma" panose="020B0604030504040204" pitchFamily="34" charset="0"/>
                        </a:rPr>
                        <a:t>Has the PU, being statutory auditor of a client rendered any services to the same client, as mentioned in section 144 of Companies Act 2013 (if yes, specify reason with name of the entities and year in which such service was rendered)</a:t>
                      </a:r>
                      <a:endParaRPr lang="en-IN" sz="18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626501724"/>
                  </a:ext>
                </a:extLst>
              </a:tr>
              <a:tr h="788846">
                <a:tc>
                  <a:txBody>
                    <a:bodyPr/>
                    <a:lstStyle/>
                    <a:p>
                      <a:pPr marL="0" marR="0" algn="ctr">
                        <a:lnSpc>
                          <a:spcPct val="107000"/>
                        </a:lnSpc>
                        <a:spcAft>
                          <a:spcPts val="800"/>
                        </a:spcAft>
                      </a:pPr>
                      <a:r>
                        <a:rPr lang="en-IN" sz="1800">
                          <a:effectLst/>
                          <a:latin typeface="Tahoma" panose="020B0604030504040204" pitchFamily="34" charset="0"/>
                          <a:ea typeface="Tahoma" panose="020B0604030504040204" pitchFamily="34" charset="0"/>
                          <a:cs typeface="Tahoma" panose="020B0604030504040204" pitchFamily="34" charset="0"/>
                        </a:rPr>
                        <a:t>10.</a:t>
                      </a:r>
                    </a:p>
                  </a:txBody>
                  <a:tcPr marL="68580" marR="68580" marT="0" marB="0"/>
                </a:tc>
                <a:tc>
                  <a:txBody>
                    <a:bodyPr/>
                    <a:lstStyle/>
                    <a:p>
                      <a:pPr marL="0" marR="64770" algn="just"/>
                      <a:r>
                        <a:rPr lang="en-US" sz="1800">
                          <a:effectLst/>
                          <a:latin typeface="Tahoma" panose="020B0604030504040204" pitchFamily="34" charset="0"/>
                          <a:ea typeface="Tahoma" panose="020B0604030504040204" pitchFamily="34" charset="0"/>
                          <a:cs typeface="Tahoma" panose="020B0604030504040204" pitchFamily="34" charset="0"/>
                        </a:rPr>
                        <a:t>Has the PU, as incoming auditor for an entity, followed the direction given by the ICAI not to accept an appointment as auditor in the case of unjustified removal of earlier auditor?</a:t>
                      </a:r>
                      <a:endParaRPr lang="en-IN" sz="1800">
                        <a:effectLst/>
                        <a:latin typeface="Tahoma" panose="020B0604030504040204" pitchFamily="34" charset="0"/>
                        <a:ea typeface="Tahoma" panose="020B0604030504040204" pitchFamily="34" charset="0"/>
                        <a:cs typeface="Tahoma" panose="020B0604030504040204" pitchFamily="34" charset="0"/>
                      </a:endParaRPr>
                    </a:p>
                    <a:p>
                      <a:pPr marL="0" marR="69215" algn="just"/>
                      <a:r>
                        <a:rPr lang="en-US" sz="1800">
                          <a:effectLst/>
                          <a:latin typeface="Tahoma" panose="020B0604030504040204" pitchFamily="34" charset="0"/>
                          <a:ea typeface="Tahoma" panose="020B0604030504040204" pitchFamily="34" charset="0"/>
                          <a:cs typeface="Tahoma" panose="020B0604030504040204" pitchFamily="34" charset="0"/>
                        </a:rPr>
                        <a:t>If no, reasons for non-adherence to the direction</a:t>
                      </a:r>
                      <a:endParaRPr lang="en-IN" sz="18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2998223456"/>
                  </a:ext>
                </a:extLst>
              </a:tr>
              <a:tr h="788846">
                <a:tc>
                  <a:txBody>
                    <a:bodyPr/>
                    <a:lstStyle/>
                    <a:p>
                      <a:pPr marL="0" marR="0" algn="ctr">
                        <a:lnSpc>
                          <a:spcPct val="107000"/>
                        </a:lnSpc>
                        <a:spcAft>
                          <a:spcPts val="800"/>
                        </a:spcAft>
                      </a:pPr>
                      <a:r>
                        <a:rPr lang="en-IN" sz="1800">
                          <a:effectLst/>
                          <a:latin typeface="Tahoma" panose="020B0604030504040204" pitchFamily="34" charset="0"/>
                          <a:ea typeface="Tahoma" panose="020B0604030504040204" pitchFamily="34" charset="0"/>
                          <a:cs typeface="Tahoma" panose="020B0604030504040204" pitchFamily="34" charset="0"/>
                        </a:rPr>
                        <a:t>11.</a:t>
                      </a:r>
                    </a:p>
                  </a:txBody>
                  <a:tcPr marL="68580" marR="68580" marT="0" marB="0"/>
                </a:tc>
                <a:tc>
                  <a:txBody>
                    <a:bodyPr/>
                    <a:lstStyle/>
                    <a:p>
                      <a:pPr marL="0" marR="64770" algn="just">
                        <a:lnSpc>
                          <a:spcPct val="107000"/>
                        </a:lnSpc>
                        <a:spcAft>
                          <a:spcPts val="800"/>
                        </a:spcAft>
                      </a:pPr>
                      <a:r>
                        <a:rPr lang="en-IN" sz="1800" dirty="0">
                          <a:effectLst/>
                          <a:latin typeface="Tahoma" panose="020B0604030504040204" pitchFamily="34" charset="0"/>
                          <a:ea typeface="Tahoma" panose="020B0604030504040204" pitchFamily="34" charset="0"/>
                          <a:cs typeface="Tahoma" panose="020B0604030504040204" pitchFamily="34" charset="0"/>
                        </a:rPr>
                        <a:t>Does the PU or a Network, as a good and healthy practice, make a disclosure of the payment received by it for other services through the medium of a different firm or firms in which the said PU or Network or its partners may have an ownership interest. (If no, specify reasons)</a:t>
                      </a:r>
                    </a:p>
                  </a:txBody>
                  <a:tcPr marL="68580" marR="68580" marT="0" marB="0"/>
                </a:tc>
                <a:extLst>
                  <a:ext uri="{0D108BD9-81ED-4DB2-BD59-A6C34878D82A}">
                    <a16:rowId xmlns:a16="http://schemas.microsoft.com/office/drawing/2014/main" val="1246894563"/>
                  </a:ext>
                </a:extLst>
              </a:tr>
            </a:tbl>
          </a:graphicData>
        </a:graphic>
      </p:graphicFrame>
      <p:sp>
        <p:nvSpPr>
          <p:cNvPr id="4" name="Slide Number Placeholder 3">
            <a:extLst>
              <a:ext uri="{FF2B5EF4-FFF2-40B4-BE49-F238E27FC236}">
                <a16:creationId xmlns:a16="http://schemas.microsoft.com/office/drawing/2014/main" id="{824FE32E-8B86-D751-48FB-3B01A03D515D}"/>
              </a:ext>
            </a:extLst>
          </p:cNvPr>
          <p:cNvSpPr>
            <a:spLocks noGrp="1"/>
          </p:cNvSpPr>
          <p:nvPr>
            <p:ph type="sldNum" sz="quarter" idx="12"/>
          </p:nvPr>
        </p:nvSpPr>
        <p:spPr>
          <a:xfrm>
            <a:off x="-2608" y="6482080"/>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41</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8" name="Footer Placeholder 3">
            <a:extLst>
              <a:ext uri="{FF2B5EF4-FFF2-40B4-BE49-F238E27FC236}">
                <a16:creationId xmlns:a16="http://schemas.microsoft.com/office/drawing/2014/main" id="{09245BA7-1ADD-A814-E4F2-AD56D2BD3795}"/>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spTree>
    <p:extLst>
      <p:ext uri="{BB962C8B-B14F-4D97-AF65-F5344CB8AC3E}">
        <p14:creationId xmlns:p14="http://schemas.microsoft.com/office/powerpoint/2010/main" val="39846255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FC4830-E96D-E46B-04F9-020847C47F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F18A39-0CFF-5ACA-BB17-DD7A310E3ED7}"/>
              </a:ext>
            </a:extLst>
          </p:cNvPr>
          <p:cNvSpPr>
            <a:spLocks noGrp="1"/>
          </p:cNvSpPr>
          <p:nvPr>
            <p:ph type="title"/>
          </p:nvPr>
        </p:nvSpPr>
        <p:spPr>
          <a:xfrm>
            <a:off x="1981200" y="152400"/>
            <a:ext cx="9393382" cy="639762"/>
          </a:xfrm>
        </p:spPr>
        <p:txBody>
          <a:bodyPr>
            <a:normAutofit fontScale="90000"/>
          </a:bodyPr>
          <a:lstStyle/>
          <a:p>
            <a:pPr algn="ctr"/>
            <a:r>
              <a:rPr lang="en-US" b="1" cap="none" dirty="0">
                <a:solidFill>
                  <a:schemeClr val="accent4">
                    <a:lumMod val="75000"/>
                  </a:schemeClr>
                </a:solidFill>
              </a:rPr>
              <a:t>Peer Review &amp; Code Of Ethics</a:t>
            </a:r>
          </a:p>
        </p:txBody>
      </p:sp>
      <p:graphicFrame>
        <p:nvGraphicFramePr>
          <p:cNvPr id="6" name="Content Placeholder 5">
            <a:extLst>
              <a:ext uri="{FF2B5EF4-FFF2-40B4-BE49-F238E27FC236}">
                <a16:creationId xmlns:a16="http://schemas.microsoft.com/office/drawing/2014/main" id="{F09FEAAE-301C-9187-45DB-C8E4ACAE5107}"/>
              </a:ext>
            </a:extLst>
          </p:cNvPr>
          <p:cNvGraphicFramePr>
            <a:graphicFrameLocks noGrp="1"/>
          </p:cNvGraphicFramePr>
          <p:nvPr>
            <p:ph idx="1"/>
            <p:extLst>
              <p:ext uri="{D42A27DB-BD31-4B8C-83A1-F6EECF244321}">
                <p14:modId xmlns:p14="http://schemas.microsoft.com/office/powerpoint/2010/main" val="2251555360"/>
              </p:ext>
            </p:extLst>
          </p:nvPr>
        </p:nvGraphicFramePr>
        <p:xfrm>
          <a:off x="1668536" y="716280"/>
          <a:ext cx="10018710" cy="5400534"/>
        </p:xfrm>
        <a:graphic>
          <a:graphicData uri="http://schemas.openxmlformats.org/drawingml/2006/table">
            <a:tbl>
              <a:tblPr firstRow="1" bandRow="1">
                <a:tableStyleId>{5C22544A-7EE6-4342-B048-85BDC9FD1C3A}</a:tableStyleId>
              </a:tblPr>
              <a:tblGrid>
                <a:gridCol w="1669785">
                  <a:extLst>
                    <a:ext uri="{9D8B030D-6E8A-4147-A177-3AD203B41FA5}">
                      <a16:colId xmlns:a16="http://schemas.microsoft.com/office/drawing/2014/main" val="602939191"/>
                    </a:ext>
                  </a:extLst>
                </a:gridCol>
                <a:gridCol w="8348925">
                  <a:extLst>
                    <a:ext uri="{9D8B030D-6E8A-4147-A177-3AD203B41FA5}">
                      <a16:colId xmlns:a16="http://schemas.microsoft.com/office/drawing/2014/main" val="4146430524"/>
                    </a:ext>
                  </a:extLst>
                </a:gridCol>
              </a:tblGrid>
              <a:tr h="512750">
                <a:tc>
                  <a:txBody>
                    <a:bodyPr/>
                    <a:lstStyle/>
                    <a:p>
                      <a:r>
                        <a:rPr lang="en-IN" sz="1800" b="1" dirty="0">
                          <a:solidFill>
                            <a:schemeClr val="tx1"/>
                          </a:solidFill>
                          <a:latin typeface="Tahoma" panose="020B0604030504040204" pitchFamily="34" charset="0"/>
                          <a:ea typeface="Tahoma" panose="020B0604030504040204" pitchFamily="34" charset="0"/>
                          <a:cs typeface="Tahoma" panose="020B0604030504040204" pitchFamily="34" charset="0"/>
                        </a:rPr>
                        <a:t>Sr. No.</a:t>
                      </a:r>
                    </a:p>
                  </a:txBody>
                  <a:tcPr/>
                </a:tc>
                <a:tc>
                  <a:txBody>
                    <a:bodyPr/>
                    <a:lstStyle/>
                    <a:p>
                      <a:r>
                        <a:rPr lang="en-IN" sz="1800" b="1" dirty="0">
                          <a:solidFill>
                            <a:schemeClr val="tx1"/>
                          </a:solidFill>
                          <a:latin typeface="Tahoma" panose="020B0604030504040204" pitchFamily="34" charset="0"/>
                          <a:ea typeface="Tahoma" panose="020B0604030504040204" pitchFamily="34" charset="0"/>
                          <a:cs typeface="Tahoma" panose="020B0604030504040204" pitchFamily="34" charset="0"/>
                        </a:rPr>
                        <a:t>Policies and Procedures</a:t>
                      </a:r>
                    </a:p>
                  </a:txBody>
                  <a:tcPr/>
                </a:tc>
                <a:extLst>
                  <a:ext uri="{0D108BD9-81ED-4DB2-BD59-A6C34878D82A}">
                    <a16:rowId xmlns:a16="http://schemas.microsoft.com/office/drawing/2014/main" val="2125402840"/>
                  </a:ext>
                </a:extLst>
              </a:tr>
              <a:tr h="788846">
                <a:tc>
                  <a:txBody>
                    <a:bodyPr/>
                    <a:lstStyle/>
                    <a:p>
                      <a:pPr marL="0" marR="0" algn="ctr">
                        <a:lnSpc>
                          <a:spcPct val="107000"/>
                        </a:lnSpc>
                        <a:spcAft>
                          <a:spcPts val="800"/>
                        </a:spcAft>
                      </a:pPr>
                      <a:r>
                        <a:rPr lang="en-IN" sz="2000" dirty="0">
                          <a:effectLst/>
                          <a:latin typeface="Tahoma" panose="020B0604030504040204" pitchFamily="34" charset="0"/>
                          <a:ea typeface="Tahoma" panose="020B0604030504040204" pitchFamily="34" charset="0"/>
                          <a:cs typeface="Tahoma" panose="020B0604030504040204" pitchFamily="34" charset="0"/>
                        </a:rPr>
                        <a:t>12.</a:t>
                      </a:r>
                    </a:p>
                  </a:txBody>
                  <a:tcPr marL="68580" marR="68580" marT="0" marB="0"/>
                </a:tc>
                <a:tc>
                  <a:txBody>
                    <a:bodyPr/>
                    <a:lstStyle/>
                    <a:p>
                      <a:pPr marL="0" marR="64770" algn="just">
                        <a:lnSpc>
                          <a:spcPct val="107000"/>
                        </a:lnSpc>
                        <a:spcAft>
                          <a:spcPts val="800"/>
                        </a:spcAft>
                      </a:pPr>
                      <a:r>
                        <a:rPr lang="en-IN" sz="2000" dirty="0">
                          <a:effectLst/>
                          <a:latin typeface="Tahoma" panose="020B0604030504040204" pitchFamily="34" charset="0"/>
                          <a:ea typeface="Tahoma" panose="020B0604030504040204" pitchFamily="34" charset="0"/>
                          <a:cs typeface="Tahoma" panose="020B0604030504040204" pitchFamily="34" charset="0"/>
                        </a:rPr>
                        <a:t>Has the PU followed the Guidelines issued by the ICAI in respect of engagement/(s) procured through Tender?</a:t>
                      </a:r>
                    </a:p>
                  </a:txBody>
                  <a:tcPr marL="68580" marR="68580" marT="0" marB="0"/>
                </a:tc>
                <a:extLst>
                  <a:ext uri="{0D108BD9-81ED-4DB2-BD59-A6C34878D82A}">
                    <a16:rowId xmlns:a16="http://schemas.microsoft.com/office/drawing/2014/main" val="33003316"/>
                  </a:ext>
                </a:extLst>
              </a:tr>
              <a:tr h="788846">
                <a:tc>
                  <a:txBody>
                    <a:bodyPr/>
                    <a:lstStyle/>
                    <a:p>
                      <a:pPr marL="0" marR="0" algn="ctr">
                        <a:lnSpc>
                          <a:spcPct val="107000"/>
                        </a:lnSpc>
                        <a:spcAft>
                          <a:spcPts val="800"/>
                        </a:spcAft>
                      </a:pPr>
                      <a:r>
                        <a:rPr lang="en-IN" sz="2000" dirty="0">
                          <a:effectLst/>
                          <a:latin typeface="Tahoma" panose="020B0604030504040204" pitchFamily="34" charset="0"/>
                          <a:ea typeface="Tahoma" panose="020B0604030504040204" pitchFamily="34" charset="0"/>
                          <a:cs typeface="Tahoma" panose="020B0604030504040204" pitchFamily="34" charset="0"/>
                        </a:rPr>
                        <a:t>13.</a:t>
                      </a:r>
                    </a:p>
                  </a:txBody>
                  <a:tcPr marL="68580" marR="68580" marT="0" marB="0"/>
                </a:tc>
                <a:tc>
                  <a:txBody>
                    <a:bodyPr/>
                    <a:lstStyle/>
                    <a:p>
                      <a:pPr marL="0" marR="64770" algn="just">
                        <a:lnSpc>
                          <a:spcPct val="107000"/>
                        </a:lnSpc>
                        <a:spcAft>
                          <a:spcPts val="800"/>
                        </a:spcAft>
                      </a:pPr>
                      <a:r>
                        <a:rPr lang="en-IN" sz="2000">
                          <a:effectLst/>
                          <a:latin typeface="Tahoma" panose="020B0604030504040204" pitchFamily="34" charset="0"/>
                          <a:ea typeface="Tahoma" panose="020B0604030504040204" pitchFamily="34" charset="0"/>
                          <a:cs typeface="Tahoma" panose="020B0604030504040204" pitchFamily="34" charset="0"/>
                        </a:rPr>
                        <a:t>Is the website of the PU in conformity with Institute's guidelines/ directions issued on posting of particulars on website by Practice Unit(s)?</a:t>
                      </a:r>
                    </a:p>
                  </a:txBody>
                  <a:tcPr marL="68580" marR="68580" marT="0" marB="0"/>
                </a:tc>
                <a:extLst>
                  <a:ext uri="{0D108BD9-81ED-4DB2-BD59-A6C34878D82A}">
                    <a16:rowId xmlns:a16="http://schemas.microsoft.com/office/drawing/2014/main" val="3923945256"/>
                  </a:ext>
                </a:extLst>
              </a:tr>
              <a:tr h="355436">
                <a:tc>
                  <a:txBody>
                    <a:bodyPr/>
                    <a:lstStyle/>
                    <a:p>
                      <a:pPr marL="0" marR="0" algn="ctr">
                        <a:lnSpc>
                          <a:spcPct val="107000"/>
                        </a:lnSpc>
                        <a:spcAft>
                          <a:spcPts val="800"/>
                        </a:spcAft>
                      </a:pPr>
                      <a:r>
                        <a:rPr lang="en-IN" sz="2000" dirty="0">
                          <a:effectLst/>
                          <a:latin typeface="Tahoma" panose="020B0604030504040204" pitchFamily="34" charset="0"/>
                          <a:ea typeface="Tahoma" panose="020B0604030504040204" pitchFamily="34" charset="0"/>
                          <a:cs typeface="Tahoma" panose="020B0604030504040204" pitchFamily="34" charset="0"/>
                        </a:rPr>
                        <a:t>14.</a:t>
                      </a:r>
                    </a:p>
                  </a:txBody>
                  <a:tcPr marL="68580" marR="68580" marT="0" marB="0"/>
                </a:tc>
                <a:tc>
                  <a:txBody>
                    <a:bodyPr/>
                    <a:lstStyle/>
                    <a:p>
                      <a:pPr marL="67945" marR="64770" algn="just">
                        <a:lnSpc>
                          <a:spcPct val="107000"/>
                        </a:lnSpc>
                        <a:spcAft>
                          <a:spcPts val="800"/>
                        </a:spcAft>
                      </a:pPr>
                      <a:r>
                        <a:rPr lang="en-IN" sz="2000" dirty="0">
                          <a:effectLst/>
                          <a:latin typeface="Tahoma" panose="020B0604030504040204" pitchFamily="34" charset="0"/>
                          <a:ea typeface="Tahoma" panose="020B0604030504040204" pitchFamily="34" charset="0"/>
                          <a:cs typeface="Tahoma" panose="020B0604030504040204" pitchFamily="34" charset="0"/>
                        </a:rPr>
                        <a:t>Whether your firm has been reviewed by:</a:t>
                      </a:r>
                    </a:p>
                  </a:txBody>
                  <a:tcPr marL="68580" marR="68580" marT="0" marB="0"/>
                </a:tc>
                <a:extLst>
                  <a:ext uri="{0D108BD9-81ED-4DB2-BD59-A6C34878D82A}">
                    <a16:rowId xmlns:a16="http://schemas.microsoft.com/office/drawing/2014/main" val="2509504168"/>
                  </a:ext>
                </a:extLst>
              </a:tr>
              <a:tr h="325120">
                <a:tc>
                  <a:txBody>
                    <a:bodyPr/>
                    <a:lstStyle/>
                    <a:p>
                      <a:pPr marL="0" marR="0" algn="ctr">
                        <a:lnSpc>
                          <a:spcPct val="107000"/>
                        </a:lnSpc>
                        <a:spcAft>
                          <a:spcPts val="800"/>
                        </a:spcAft>
                      </a:pPr>
                      <a:r>
                        <a:rPr lang="en-IN" sz="2000" dirty="0">
                          <a:effectLst/>
                          <a:latin typeface="Tahoma" panose="020B0604030504040204" pitchFamily="34" charset="0"/>
                          <a:ea typeface="Tahoma" panose="020B0604030504040204" pitchFamily="34" charset="0"/>
                          <a:cs typeface="Tahoma" panose="020B0604030504040204" pitchFamily="34" charset="0"/>
                        </a:rPr>
                        <a:t>(</a:t>
                      </a:r>
                      <a:r>
                        <a:rPr lang="en-IN" sz="2000" dirty="0" err="1">
                          <a:effectLst/>
                          <a:latin typeface="Tahoma" panose="020B0604030504040204" pitchFamily="34" charset="0"/>
                          <a:ea typeface="Tahoma" panose="020B0604030504040204" pitchFamily="34" charset="0"/>
                          <a:cs typeface="Tahoma" panose="020B0604030504040204" pitchFamily="34" charset="0"/>
                        </a:rPr>
                        <a:t>i</a:t>
                      </a:r>
                      <a:r>
                        <a:rPr lang="en-IN" sz="2000" dirty="0">
                          <a:effectLst/>
                          <a:latin typeface="Tahoma" panose="020B0604030504040204" pitchFamily="34" charset="0"/>
                          <a:ea typeface="Tahoma" panose="020B0604030504040204" pitchFamily="34" charset="0"/>
                          <a:cs typeface="Tahoma" panose="020B0604030504040204" pitchFamily="34" charset="0"/>
                        </a:rPr>
                        <a:t>)</a:t>
                      </a:r>
                    </a:p>
                  </a:txBody>
                  <a:tcPr marL="68580" marR="68580" marT="0" marB="0"/>
                </a:tc>
                <a:tc>
                  <a:txBody>
                    <a:bodyPr/>
                    <a:lstStyle/>
                    <a:p>
                      <a:pPr marL="67945" marR="64770" algn="just">
                        <a:lnSpc>
                          <a:spcPct val="107000"/>
                        </a:lnSpc>
                        <a:spcAft>
                          <a:spcPts val="800"/>
                        </a:spcAft>
                      </a:pPr>
                      <a:r>
                        <a:rPr lang="en-IN" sz="2000" dirty="0">
                          <a:effectLst/>
                          <a:latin typeface="Tahoma" panose="020B0604030504040204" pitchFamily="34" charset="0"/>
                          <a:ea typeface="Tahoma" panose="020B0604030504040204" pitchFamily="34" charset="0"/>
                          <a:cs typeface="Tahoma" panose="020B0604030504040204" pitchFamily="34" charset="0"/>
                        </a:rPr>
                        <a:t>The Quality Review Board (QRB)</a:t>
                      </a:r>
                    </a:p>
                  </a:txBody>
                  <a:tcPr marL="68580" marR="68580" marT="0" marB="0"/>
                </a:tc>
                <a:extLst>
                  <a:ext uri="{0D108BD9-81ED-4DB2-BD59-A6C34878D82A}">
                    <a16:rowId xmlns:a16="http://schemas.microsoft.com/office/drawing/2014/main" val="1047180289"/>
                  </a:ext>
                </a:extLst>
              </a:tr>
              <a:tr h="314960">
                <a:tc>
                  <a:txBody>
                    <a:bodyPr/>
                    <a:lstStyle/>
                    <a:p>
                      <a:pPr marL="0" marR="0" algn="ctr">
                        <a:lnSpc>
                          <a:spcPct val="107000"/>
                        </a:lnSpc>
                        <a:spcAft>
                          <a:spcPts val="800"/>
                        </a:spcAft>
                      </a:pPr>
                      <a:r>
                        <a:rPr lang="en-IN" sz="2000" dirty="0">
                          <a:effectLst/>
                          <a:latin typeface="Tahoma" panose="020B0604030504040204" pitchFamily="34" charset="0"/>
                          <a:ea typeface="Tahoma" panose="020B0604030504040204" pitchFamily="34" charset="0"/>
                          <a:cs typeface="Tahoma" panose="020B0604030504040204" pitchFamily="34" charset="0"/>
                        </a:rPr>
                        <a:t>(ii)</a:t>
                      </a:r>
                    </a:p>
                  </a:txBody>
                  <a:tcPr marL="68580" marR="68580" marT="0" marB="0"/>
                </a:tc>
                <a:tc>
                  <a:txBody>
                    <a:bodyPr/>
                    <a:lstStyle/>
                    <a:p>
                      <a:pPr marL="67945" marR="64770" algn="just">
                        <a:lnSpc>
                          <a:spcPct val="107000"/>
                        </a:lnSpc>
                        <a:spcAft>
                          <a:spcPts val="800"/>
                        </a:spcAft>
                      </a:pPr>
                      <a:r>
                        <a:rPr lang="en-IN" sz="2000">
                          <a:effectLst/>
                          <a:latin typeface="Tahoma" panose="020B0604030504040204" pitchFamily="34" charset="0"/>
                          <a:ea typeface="Tahoma" panose="020B0604030504040204" pitchFamily="34" charset="0"/>
                          <a:cs typeface="Tahoma" panose="020B0604030504040204" pitchFamily="34" charset="0"/>
                        </a:rPr>
                        <a:t>Financial Reporting Review Board (FRRB)</a:t>
                      </a:r>
                    </a:p>
                  </a:txBody>
                  <a:tcPr marL="68580" marR="68580" marT="0" marB="0"/>
                </a:tc>
                <a:extLst>
                  <a:ext uri="{0D108BD9-81ED-4DB2-BD59-A6C34878D82A}">
                    <a16:rowId xmlns:a16="http://schemas.microsoft.com/office/drawing/2014/main" val="626501724"/>
                  </a:ext>
                </a:extLst>
              </a:tr>
              <a:tr h="314960">
                <a:tc>
                  <a:txBody>
                    <a:bodyPr/>
                    <a:lstStyle/>
                    <a:p>
                      <a:pPr marL="0" marR="0" algn="ctr">
                        <a:lnSpc>
                          <a:spcPct val="107000"/>
                        </a:lnSpc>
                        <a:spcAft>
                          <a:spcPts val="800"/>
                        </a:spcAft>
                      </a:pPr>
                      <a:r>
                        <a:rPr lang="en-IN" sz="2000" dirty="0">
                          <a:effectLst/>
                          <a:latin typeface="Tahoma" panose="020B0604030504040204" pitchFamily="34" charset="0"/>
                          <a:ea typeface="Tahoma" panose="020B0604030504040204" pitchFamily="34" charset="0"/>
                          <a:cs typeface="Tahoma" panose="020B0604030504040204" pitchFamily="34" charset="0"/>
                        </a:rPr>
                        <a:t>(iii)</a:t>
                      </a:r>
                    </a:p>
                  </a:txBody>
                  <a:tcPr marL="68580" marR="68580" marT="0" marB="0"/>
                </a:tc>
                <a:tc>
                  <a:txBody>
                    <a:bodyPr/>
                    <a:lstStyle/>
                    <a:p>
                      <a:pPr marL="67945" marR="64770" algn="just">
                        <a:lnSpc>
                          <a:spcPct val="107000"/>
                        </a:lnSpc>
                        <a:spcAft>
                          <a:spcPts val="800"/>
                        </a:spcAft>
                      </a:pPr>
                      <a:r>
                        <a:rPr lang="en-IN" sz="2000">
                          <a:effectLst/>
                          <a:latin typeface="Tahoma" panose="020B0604030504040204" pitchFamily="34" charset="0"/>
                          <a:ea typeface="Tahoma" panose="020B0604030504040204" pitchFamily="34" charset="0"/>
                          <a:cs typeface="Tahoma" panose="020B0604030504040204" pitchFamily="34" charset="0"/>
                        </a:rPr>
                        <a:t>Any regulator (Pls. specify)</a:t>
                      </a:r>
                    </a:p>
                  </a:txBody>
                  <a:tcPr marL="68580" marR="68580" marT="0" marB="0"/>
                </a:tc>
                <a:extLst>
                  <a:ext uri="{0D108BD9-81ED-4DB2-BD59-A6C34878D82A}">
                    <a16:rowId xmlns:a16="http://schemas.microsoft.com/office/drawing/2014/main" val="2998223456"/>
                  </a:ext>
                </a:extLst>
              </a:tr>
              <a:tr h="788846">
                <a:tc>
                  <a:txBody>
                    <a:bodyPr/>
                    <a:lstStyle/>
                    <a:p>
                      <a:pPr marL="0" marR="0" algn="ctr">
                        <a:lnSpc>
                          <a:spcPct val="107000"/>
                        </a:lnSpc>
                        <a:spcAft>
                          <a:spcPts val="800"/>
                        </a:spcAft>
                      </a:pPr>
                      <a:r>
                        <a:rPr lang="en-IN" sz="2000" dirty="0">
                          <a:effectLst/>
                          <a:latin typeface="Tahoma" panose="020B0604030504040204" pitchFamily="34" charset="0"/>
                          <a:ea typeface="Tahoma" panose="020B0604030504040204" pitchFamily="34" charset="0"/>
                          <a:cs typeface="Tahoma" panose="020B0604030504040204" pitchFamily="34" charset="0"/>
                        </a:rPr>
                        <a:t>(iv)</a:t>
                      </a:r>
                    </a:p>
                  </a:txBody>
                  <a:tcPr marL="68580" marR="68580" marT="0" marB="0"/>
                </a:tc>
                <a:tc>
                  <a:txBody>
                    <a:bodyPr/>
                    <a:lstStyle/>
                    <a:p>
                      <a:pPr marL="67945" marR="64770" algn="just">
                        <a:lnSpc>
                          <a:spcPct val="107000"/>
                        </a:lnSpc>
                        <a:spcAft>
                          <a:spcPts val="800"/>
                        </a:spcAft>
                      </a:pPr>
                      <a:r>
                        <a:rPr lang="en-IN" sz="2000" dirty="0">
                          <a:effectLst/>
                          <a:latin typeface="Tahoma" panose="020B0604030504040204" pitchFamily="34" charset="0"/>
                          <a:ea typeface="Tahoma" panose="020B0604030504040204" pitchFamily="34" charset="0"/>
                          <a:cs typeface="Tahoma" panose="020B0604030504040204" pitchFamily="34" charset="0"/>
                        </a:rPr>
                        <a:t>If yes, details as under:</a:t>
                      </a:r>
                    </a:p>
                    <a:p>
                      <a:pPr marL="67945" marR="64770" algn="just">
                        <a:lnSpc>
                          <a:spcPct val="107000"/>
                        </a:lnSpc>
                        <a:spcAft>
                          <a:spcPts val="800"/>
                        </a:spcAft>
                      </a:pPr>
                      <a:r>
                        <a:rPr lang="en-IN" sz="2000" dirty="0">
                          <a:effectLst/>
                          <a:latin typeface="Tahoma" panose="020B0604030504040204" pitchFamily="34" charset="0"/>
                          <a:ea typeface="Tahoma" panose="020B0604030504040204" pitchFamily="34" charset="0"/>
                          <a:cs typeface="Tahoma" panose="020B0604030504040204" pitchFamily="34" charset="0"/>
                        </a:rPr>
                        <a:t>Year of Review / Name of Entity / Broad description of deficiencies / Date of submission of compliance report (wherever required)</a:t>
                      </a:r>
                    </a:p>
                  </a:txBody>
                  <a:tcPr marL="68580" marR="68580" marT="0" marB="0"/>
                </a:tc>
                <a:extLst>
                  <a:ext uri="{0D108BD9-81ED-4DB2-BD59-A6C34878D82A}">
                    <a16:rowId xmlns:a16="http://schemas.microsoft.com/office/drawing/2014/main" val="1246894563"/>
                  </a:ext>
                </a:extLst>
              </a:tr>
              <a:tr h="788846">
                <a:tc>
                  <a:txBody>
                    <a:bodyPr/>
                    <a:lstStyle/>
                    <a:p>
                      <a:pPr marL="0" marR="0" algn="ctr">
                        <a:lnSpc>
                          <a:spcPct val="107000"/>
                        </a:lnSpc>
                        <a:spcAft>
                          <a:spcPts val="800"/>
                        </a:spcAft>
                      </a:pPr>
                      <a:r>
                        <a:rPr lang="en-IN" sz="2000" dirty="0">
                          <a:effectLst/>
                          <a:latin typeface="Tahoma" panose="020B0604030504040204" pitchFamily="34" charset="0"/>
                          <a:ea typeface="Tahoma" panose="020B0604030504040204" pitchFamily="34" charset="0"/>
                          <a:cs typeface="Tahoma" panose="020B0604030504040204" pitchFamily="34" charset="0"/>
                        </a:rPr>
                        <a:t>15</a:t>
                      </a:r>
                    </a:p>
                  </a:txBody>
                  <a:tcPr marL="68580" marR="68580" marT="0" marB="0"/>
                </a:tc>
                <a:tc>
                  <a:txBody>
                    <a:bodyPr/>
                    <a:lstStyle/>
                    <a:p>
                      <a:pPr marL="67945" marR="64770" algn="just">
                        <a:lnSpc>
                          <a:spcPct val="107000"/>
                        </a:lnSpc>
                        <a:spcAft>
                          <a:spcPts val="800"/>
                        </a:spcAft>
                      </a:pPr>
                      <a:r>
                        <a:rPr lang="en-IN" sz="2000" dirty="0">
                          <a:effectLst/>
                          <a:latin typeface="Tahoma" panose="020B0604030504040204" pitchFamily="34" charset="0"/>
                          <a:ea typeface="Tahoma" panose="020B0604030504040204" pitchFamily="34" charset="0"/>
                          <a:cs typeface="Tahoma" panose="020B0604030504040204" pitchFamily="34" charset="0"/>
                        </a:rPr>
                        <a:t>Have any Government Bodies/ Authorities evaluated the performance of the firm to the extent of debarment/ blacklisting?</a:t>
                      </a:r>
                    </a:p>
                  </a:txBody>
                  <a:tcPr marL="68580" marR="68580" marT="0" marB="0"/>
                </a:tc>
                <a:extLst>
                  <a:ext uri="{0D108BD9-81ED-4DB2-BD59-A6C34878D82A}">
                    <a16:rowId xmlns:a16="http://schemas.microsoft.com/office/drawing/2014/main" val="1104706273"/>
                  </a:ext>
                </a:extLst>
              </a:tr>
            </a:tbl>
          </a:graphicData>
        </a:graphic>
      </p:graphicFrame>
      <p:sp>
        <p:nvSpPr>
          <p:cNvPr id="4" name="Slide Number Placeholder 3">
            <a:extLst>
              <a:ext uri="{FF2B5EF4-FFF2-40B4-BE49-F238E27FC236}">
                <a16:creationId xmlns:a16="http://schemas.microsoft.com/office/drawing/2014/main" id="{19DD2616-D516-8187-3CFC-6278F04E6E99}"/>
              </a:ext>
            </a:extLst>
          </p:cNvPr>
          <p:cNvSpPr>
            <a:spLocks noGrp="1"/>
          </p:cNvSpPr>
          <p:nvPr>
            <p:ph type="sldNum" sz="quarter" idx="12"/>
          </p:nvPr>
        </p:nvSpPr>
        <p:spPr>
          <a:xfrm>
            <a:off x="-2608" y="6482080"/>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42</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8" name="Footer Placeholder 3">
            <a:extLst>
              <a:ext uri="{FF2B5EF4-FFF2-40B4-BE49-F238E27FC236}">
                <a16:creationId xmlns:a16="http://schemas.microsoft.com/office/drawing/2014/main" id="{9F3B8EED-A717-ED63-1875-B6A3E55C2D44}"/>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spTree>
    <p:extLst>
      <p:ext uri="{BB962C8B-B14F-4D97-AF65-F5344CB8AC3E}">
        <p14:creationId xmlns:p14="http://schemas.microsoft.com/office/powerpoint/2010/main" val="31751143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17A70-572A-43B7-874A-B3E78770F401}"/>
              </a:ext>
            </a:extLst>
          </p:cNvPr>
          <p:cNvSpPr>
            <a:spLocks noGrp="1"/>
          </p:cNvSpPr>
          <p:nvPr>
            <p:ph type="title"/>
          </p:nvPr>
        </p:nvSpPr>
        <p:spPr>
          <a:xfrm>
            <a:off x="1484310" y="323261"/>
            <a:ext cx="10018713" cy="749980"/>
          </a:xfrm>
        </p:spPr>
        <p:txBody>
          <a:bodyPr/>
          <a:lstStyle/>
          <a:p>
            <a:pPr algn="ctr"/>
            <a:r>
              <a:rPr lang="en-US" b="1"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Introduction</a:t>
            </a:r>
            <a:endParaRPr lang="en-IN" dirty="0">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a:extLst>
              <a:ext uri="{FF2B5EF4-FFF2-40B4-BE49-F238E27FC236}">
                <a16:creationId xmlns:a16="http://schemas.microsoft.com/office/drawing/2014/main" id="{934BEEAF-CBFC-4EB1-9F10-C4BC58913927}"/>
              </a:ext>
            </a:extLst>
          </p:cNvPr>
          <p:cNvSpPr>
            <a:spLocks noGrp="1"/>
          </p:cNvSpPr>
          <p:nvPr>
            <p:ph idx="1"/>
          </p:nvPr>
        </p:nvSpPr>
        <p:spPr>
          <a:xfrm>
            <a:off x="1706880" y="1396679"/>
            <a:ext cx="9916159" cy="4718371"/>
          </a:xfrm>
        </p:spPr>
        <p:txBody>
          <a:bodyPr anchor="t">
            <a:normAutofit/>
          </a:bodyPr>
          <a:lstStyle/>
          <a:p>
            <a:pPr marL="538163" indent="-538163" algn="just">
              <a:spcBef>
                <a:spcPts val="1200"/>
              </a:spcBef>
              <a:spcAft>
                <a:spcPts val="1200"/>
              </a:spcAft>
              <a:buClr>
                <a:schemeClr val="tx1"/>
              </a:buClr>
              <a:buFont typeface="Wingdings" panose="05000000000000000000" pitchFamily="2" charset="2"/>
              <a:buChar char="§"/>
            </a:pPr>
            <a:r>
              <a:rPr lang="en-US" sz="3600" b="1" dirty="0">
                <a:solidFill>
                  <a:schemeClr val="tx2"/>
                </a:solidFill>
                <a:latin typeface="Tahoma" panose="020B0604030504040204" pitchFamily="34" charset="0"/>
                <a:ea typeface="Tahoma" panose="020B0604030504040204" pitchFamily="34" charset="0"/>
                <a:cs typeface="Tahoma" panose="020B0604030504040204" pitchFamily="34" charset="0"/>
              </a:rPr>
              <a:t>Code of Ethics</a:t>
            </a:r>
          </a:p>
          <a:p>
            <a:pPr marL="0" indent="0" algn="just">
              <a:spcBef>
                <a:spcPts val="1200"/>
              </a:spcBef>
              <a:spcAft>
                <a:spcPts val="1200"/>
              </a:spcAft>
              <a:buClr>
                <a:schemeClr val="tx1"/>
              </a:buClr>
              <a:buNone/>
            </a:pPr>
            <a:endParaRPr lang="en-US" sz="3600" b="1"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538163" indent="-538163" algn="just">
              <a:spcBef>
                <a:spcPts val="1200"/>
              </a:spcBef>
              <a:spcAft>
                <a:spcPts val="1200"/>
              </a:spcAft>
              <a:buClr>
                <a:schemeClr val="tx1"/>
              </a:buClr>
              <a:buFont typeface="Wingdings" panose="05000000000000000000" pitchFamily="2" charset="2"/>
              <a:buChar char="§"/>
            </a:pPr>
            <a:r>
              <a:rPr lang="en-US" sz="3600" b="1" dirty="0">
                <a:solidFill>
                  <a:schemeClr val="tx2"/>
                </a:solidFill>
                <a:latin typeface="Tahoma" panose="020B0604030504040204" pitchFamily="34" charset="0"/>
                <a:ea typeface="Tahoma" panose="020B0604030504040204" pitchFamily="34" charset="0"/>
                <a:cs typeface="Tahoma" panose="020B0604030504040204" pitchFamily="34" charset="0"/>
              </a:rPr>
              <a:t>Peer Review - Requirements</a:t>
            </a:r>
          </a:p>
          <a:p>
            <a:pPr marL="0" indent="0" algn="just">
              <a:spcBef>
                <a:spcPts val="1200"/>
              </a:spcBef>
              <a:spcAft>
                <a:spcPts val="1200"/>
              </a:spcAft>
              <a:buClr>
                <a:schemeClr val="tx1"/>
              </a:buClr>
              <a:buNone/>
            </a:pPr>
            <a:endParaRPr lang="en-US" sz="3600" b="1"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538163" indent="-538163" algn="just">
              <a:spcBef>
                <a:spcPts val="1200"/>
              </a:spcBef>
              <a:spcAft>
                <a:spcPts val="1200"/>
              </a:spcAft>
              <a:buClr>
                <a:schemeClr val="tx1"/>
              </a:buClr>
              <a:buFont typeface="Wingdings" panose="05000000000000000000" pitchFamily="2" charset="2"/>
              <a:buChar char="§"/>
            </a:pPr>
            <a:r>
              <a:rPr lang="en-US" sz="3600" b="1" dirty="0">
                <a:solidFill>
                  <a:schemeClr val="tx2"/>
                </a:solidFill>
                <a:latin typeface="Tahoma" panose="020B0604030504040204" pitchFamily="34" charset="0"/>
                <a:ea typeface="Tahoma" panose="020B0604030504040204" pitchFamily="34" charset="0"/>
                <a:cs typeface="Tahoma" panose="020B0604030504040204" pitchFamily="34" charset="0"/>
              </a:rPr>
              <a:t>Resources</a:t>
            </a:r>
          </a:p>
        </p:txBody>
      </p:sp>
      <p:sp>
        <p:nvSpPr>
          <p:cNvPr id="4" name="Slide Number Placeholder 3">
            <a:extLst>
              <a:ext uri="{FF2B5EF4-FFF2-40B4-BE49-F238E27FC236}">
                <a16:creationId xmlns:a16="http://schemas.microsoft.com/office/drawing/2014/main" id="{EAF9C9A6-57C4-4B9F-BDF9-9BC5779D929E}"/>
              </a:ext>
            </a:extLst>
          </p:cNvPr>
          <p:cNvSpPr>
            <a:spLocks noGrp="1"/>
          </p:cNvSpPr>
          <p:nvPr>
            <p:ph type="sldNum" sz="quarter" idx="12"/>
          </p:nvPr>
        </p:nvSpPr>
        <p:spPr>
          <a:xfrm>
            <a:off x="9536" y="6479128"/>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43</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6" name="Footer Placeholder 3">
            <a:extLst>
              <a:ext uri="{FF2B5EF4-FFF2-40B4-BE49-F238E27FC236}">
                <a16:creationId xmlns:a16="http://schemas.microsoft.com/office/drawing/2014/main" id="{7D1473E3-4576-4696-9191-2A722FA8C502}"/>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sp>
        <p:nvSpPr>
          <p:cNvPr id="7" name="Flowchart: Terminator 6">
            <a:extLst>
              <a:ext uri="{FF2B5EF4-FFF2-40B4-BE49-F238E27FC236}">
                <a16:creationId xmlns:a16="http://schemas.microsoft.com/office/drawing/2014/main" id="{F650F79E-EFC1-EF75-684D-6D0ABF842118}"/>
              </a:ext>
            </a:extLst>
          </p:cNvPr>
          <p:cNvSpPr/>
          <p:nvPr/>
        </p:nvSpPr>
        <p:spPr>
          <a:xfrm>
            <a:off x="1727200" y="4695136"/>
            <a:ext cx="8270240" cy="852223"/>
          </a:xfrm>
          <a:prstGeom prst="flowChartTerminator">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808560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blinds(horizontal)">
                                      <p:cBhvr>
                                        <p:cTn id="13" dur="500"/>
                                        <p:tgtEl>
                                          <p:spTgt spid="3">
                                            <p:txEl>
                                              <p:pRg st="4" end="4"/>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linds(horizontal)">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994E0-5461-5644-237C-165DA75443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5C211A-9131-A1B1-E111-510EB5C36863}"/>
              </a:ext>
            </a:extLst>
          </p:cNvPr>
          <p:cNvSpPr>
            <a:spLocks noGrp="1"/>
          </p:cNvSpPr>
          <p:nvPr>
            <p:ph type="title"/>
          </p:nvPr>
        </p:nvSpPr>
        <p:spPr>
          <a:xfrm>
            <a:off x="2592925" y="223351"/>
            <a:ext cx="8911687" cy="723427"/>
          </a:xfrm>
        </p:spPr>
        <p:txBody>
          <a:bodyPr/>
          <a:lstStyle/>
          <a:p>
            <a:pPr algn="ctr"/>
            <a:endParaRPr lang="en-IN" dirty="0"/>
          </a:p>
        </p:txBody>
      </p:sp>
      <p:sp>
        <p:nvSpPr>
          <p:cNvPr id="3" name="Content Placeholder 2">
            <a:extLst>
              <a:ext uri="{FF2B5EF4-FFF2-40B4-BE49-F238E27FC236}">
                <a16:creationId xmlns:a16="http://schemas.microsoft.com/office/drawing/2014/main" id="{28AAB63F-B290-5F41-8C95-8E6D2BB1C81E}"/>
              </a:ext>
            </a:extLst>
          </p:cNvPr>
          <p:cNvSpPr>
            <a:spLocks noGrp="1"/>
          </p:cNvSpPr>
          <p:nvPr>
            <p:ph idx="1"/>
          </p:nvPr>
        </p:nvSpPr>
        <p:spPr>
          <a:xfrm>
            <a:off x="2021305" y="946778"/>
            <a:ext cx="9638883" cy="5033774"/>
          </a:xfrm>
        </p:spPr>
        <p:txBody>
          <a:bodyPr anchor="t">
            <a:noAutofit/>
          </a:bodyPr>
          <a:lstStyle/>
          <a:p>
            <a:pPr marL="0" indent="0">
              <a:buNone/>
            </a:pPr>
            <a:endParaRPr lang="en-IN" sz="2800" dirty="0">
              <a:solidFill>
                <a:schemeClr val="tx2"/>
              </a:solidFill>
              <a:latin typeface="Tahoma" panose="020B0604030504040204" pitchFamily="34" charset="0"/>
              <a:ea typeface="Tahoma" panose="020B0604030504040204" pitchFamily="34" charset="0"/>
              <a:cs typeface="Tahoma" panose="020B0604030504040204" pitchFamily="34" charset="0"/>
            </a:endParaRPr>
          </a:p>
        </p:txBody>
      </p:sp>
      <p:pic>
        <p:nvPicPr>
          <p:cNvPr id="10" name="Picture 9">
            <a:extLst>
              <a:ext uri="{FF2B5EF4-FFF2-40B4-BE49-F238E27FC236}">
                <a16:creationId xmlns:a16="http://schemas.microsoft.com/office/drawing/2014/main" id="{6B2F71E7-BF7C-4060-E484-B335896EF98A}"/>
              </a:ext>
            </a:extLst>
          </p:cNvPr>
          <p:cNvPicPr>
            <a:picLocks noChangeAspect="1"/>
          </p:cNvPicPr>
          <p:nvPr/>
        </p:nvPicPr>
        <p:blipFill>
          <a:blip r:embed="rId3"/>
          <a:stretch>
            <a:fillRect/>
          </a:stretch>
        </p:blipFill>
        <p:spPr>
          <a:xfrm>
            <a:off x="7552" y="4185"/>
            <a:ext cx="12184447" cy="6853814"/>
          </a:xfrm>
          <a:prstGeom prst="rect">
            <a:avLst/>
          </a:prstGeom>
        </p:spPr>
      </p:pic>
      <p:sp>
        <p:nvSpPr>
          <p:cNvPr id="4" name="Slide Number Placeholder 3">
            <a:extLst>
              <a:ext uri="{FF2B5EF4-FFF2-40B4-BE49-F238E27FC236}">
                <a16:creationId xmlns:a16="http://schemas.microsoft.com/office/drawing/2014/main" id="{950E771C-366D-533A-7921-8892510DD48F}"/>
              </a:ext>
            </a:extLst>
          </p:cNvPr>
          <p:cNvSpPr>
            <a:spLocks noGrp="1"/>
          </p:cNvSpPr>
          <p:nvPr>
            <p:ph type="sldNum" sz="quarter" idx="12"/>
          </p:nvPr>
        </p:nvSpPr>
        <p:spPr>
          <a:xfrm>
            <a:off x="7552" y="6492874"/>
            <a:ext cx="754448"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44</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ADD25C8F-57F6-6E5B-C86B-821A0777D2E9}"/>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spTree>
    <p:extLst>
      <p:ext uri="{BB962C8B-B14F-4D97-AF65-F5344CB8AC3E}">
        <p14:creationId xmlns:p14="http://schemas.microsoft.com/office/powerpoint/2010/main" val="1481481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199" y="274638"/>
            <a:ext cx="9521687" cy="639762"/>
          </a:xfrm>
        </p:spPr>
        <p:txBody>
          <a:bodyPr>
            <a:normAutofit fontScale="90000"/>
          </a:bodyPr>
          <a:lstStyle/>
          <a:p>
            <a:pPr algn="ctr"/>
            <a:r>
              <a:rPr lang="en-US" b="1" cap="none" dirty="0">
                <a:solidFill>
                  <a:schemeClr val="accent4">
                    <a:lumMod val="75000"/>
                  </a:schemeClr>
                </a:solidFill>
              </a:rPr>
              <a:t>Questions</a:t>
            </a:r>
          </a:p>
        </p:txBody>
      </p:sp>
      <p:sp>
        <p:nvSpPr>
          <p:cNvPr id="8" name="Slide Number Placeholder 3">
            <a:extLst>
              <a:ext uri="{FF2B5EF4-FFF2-40B4-BE49-F238E27FC236}">
                <a16:creationId xmlns:a16="http://schemas.microsoft.com/office/drawing/2014/main" id="{7CA40672-CC42-4668-9F8B-298CFE9BA5B3}"/>
              </a:ext>
            </a:extLst>
          </p:cNvPr>
          <p:cNvSpPr>
            <a:spLocks noGrp="1"/>
          </p:cNvSpPr>
          <p:nvPr>
            <p:ph type="sldNum" sz="quarter" idx="12"/>
          </p:nvPr>
        </p:nvSpPr>
        <p:spPr>
          <a:xfrm>
            <a:off x="-2608" y="6486056"/>
            <a:ext cx="551167" cy="365125"/>
          </a:xfrm>
        </p:spPr>
        <p:txBody>
          <a:body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45</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7" name="Footer Placeholder 3">
            <a:extLst>
              <a:ext uri="{FF2B5EF4-FFF2-40B4-BE49-F238E27FC236}">
                <a16:creationId xmlns:a16="http://schemas.microsoft.com/office/drawing/2014/main" id="{2D3B42DC-8C60-421E-9D43-72E47076A2D4}"/>
              </a:ext>
            </a:extLst>
          </p:cNvPr>
          <p:cNvSpPr txBox="1">
            <a:spLocks/>
          </p:cNvSpPr>
          <p:nvPr/>
        </p:nvSpPr>
        <p:spPr>
          <a:xfrm>
            <a:off x="8770688" y="6465736"/>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t>CA Niranjan Joshi</a:t>
            </a:r>
          </a:p>
        </p:txBody>
      </p:sp>
      <p:pic>
        <p:nvPicPr>
          <p:cNvPr id="9" name="Picture 8">
            <a:extLst>
              <a:ext uri="{FF2B5EF4-FFF2-40B4-BE49-F238E27FC236}">
                <a16:creationId xmlns:a16="http://schemas.microsoft.com/office/drawing/2014/main" id="{C2114D1C-D3DF-8993-BBBB-A5C8C25EB157}"/>
              </a:ext>
            </a:extLst>
          </p:cNvPr>
          <p:cNvPicPr>
            <a:picLocks noChangeAspect="1"/>
          </p:cNvPicPr>
          <p:nvPr/>
        </p:nvPicPr>
        <p:blipFill>
          <a:blip r:embed="rId3"/>
          <a:stretch>
            <a:fillRect/>
          </a:stretch>
        </p:blipFill>
        <p:spPr>
          <a:xfrm>
            <a:off x="5130144" y="1066800"/>
            <a:ext cx="3412195" cy="4558693"/>
          </a:xfrm>
          <a:prstGeom prst="rect">
            <a:avLst/>
          </a:prstGeom>
        </p:spPr>
      </p:pic>
    </p:spTree>
    <p:extLst>
      <p:ext uri="{BB962C8B-B14F-4D97-AF65-F5344CB8AC3E}">
        <p14:creationId xmlns:p14="http://schemas.microsoft.com/office/powerpoint/2010/main" val="27843366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descr="Purple mesh"/>
          <p:cNvSpPr>
            <a:spLocks noChangeArrowheads="1"/>
          </p:cNvSpPr>
          <p:nvPr/>
        </p:nvSpPr>
        <p:spPr bwMode="auto">
          <a:xfrm>
            <a:off x="1524001" y="4154489"/>
            <a:ext cx="10667998" cy="2000652"/>
          </a:xfrm>
          <a:prstGeom prst="rect">
            <a:avLst/>
          </a:prstGeom>
          <a:noFill/>
          <a:ln w="9525">
            <a:noFill/>
            <a:miter lim="800000"/>
            <a:headEnd/>
            <a:tailEnd/>
          </a:ln>
        </p:spPr>
        <p:txBody>
          <a:bodyPr anchor="b"/>
          <a:lstStyle/>
          <a:p>
            <a:pPr algn="ctr">
              <a:spcBef>
                <a:spcPct val="0"/>
              </a:spcBef>
            </a:pPr>
            <a:r>
              <a:rPr lang="en-US" sz="3200" b="1" dirty="0"/>
              <a:t>CA </a:t>
            </a:r>
            <a:r>
              <a:rPr lang="en-US" sz="3200" b="1" dirty="0" err="1"/>
              <a:t>Niranjan</a:t>
            </a:r>
            <a:r>
              <a:rPr lang="en-US" sz="3200" b="1" dirty="0"/>
              <a:t> Joshi, </a:t>
            </a:r>
          </a:p>
          <a:p>
            <a:pPr algn="ctr">
              <a:spcBef>
                <a:spcPct val="0"/>
              </a:spcBef>
            </a:pPr>
            <a:r>
              <a:rPr lang="en-US" sz="3200" b="1" dirty="0" err="1"/>
              <a:t>B.Com</a:t>
            </a:r>
            <a:r>
              <a:rPr lang="en-US" sz="3200" b="1" dirty="0"/>
              <a:t>., FCA, DISA (ICAI)</a:t>
            </a:r>
          </a:p>
          <a:p>
            <a:pPr algn="ctr">
              <a:spcBef>
                <a:spcPct val="0"/>
              </a:spcBef>
            </a:pPr>
            <a:r>
              <a:rPr lang="en-US" sz="3200" b="1" dirty="0"/>
              <a:t>Email: nvjca1@gmail.com</a:t>
            </a:r>
          </a:p>
          <a:p>
            <a:pPr algn="ctr">
              <a:spcBef>
                <a:spcPct val="0"/>
              </a:spcBef>
            </a:pPr>
            <a:r>
              <a:rPr lang="en-US" sz="3200" b="1" dirty="0"/>
              <a:t>Cell: 8369577210</a:t>
            </a:r>
            <a:endParaRPr lang="en-US" sz="2000" b="1" dirty="0"/>
          </a:p>
        </p:txBody>
      </p:sp>
      <p:pic>
        <p:nvPicPr>
          <p:cNvPr id="1026" name="Picture 2" descr="Thank You Slide 24 PowerPoint Template">
            <a:extLst>
              <a:ext uri="{FF2B5EF4-FFF2-40B4-BE49-F238E27FC236}">
                <a16:creationId xmlns:a16="http://schemas.microsoft.com/office/drawing/2014/main" id="{7D389956-24A4-C00A-5ECB-E9A14BB427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8080" y="-15973"/>
            <a:ext cx="6593840" cy="3521174"/>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3">
            <a:extLst>
              <a:ext uri="{FF2B5EF4-FFF2-40B4-BE49-F238E27FC236}">
                <a16:creationId xmlns:a16="http://schemas.microsoft.com/office/drawing/2014/main" id="{76920C80-99B0-31B3-A0A8-5020BAC8EAAA}"/>
              </a:ext>
            </a:extLst>
          </p:cNvPr>
          <p:cNvSpPr>
            <a:spLocks noGrp="1"/>
          </p:cNvSpPr>
          <p:nvPr>
            <p:ph type="sldNum" sz="quarter" idx="12"/>
          </p:nvPr>
        </p:nvSpPr>
        <p:spPr>
          <a:xfrm>
            <a:off x="-2608" y="6486056"/>
            <a:ext cx="551167" cy="365125"/>
          </a:xfrm>
        </p:spPr>
        <p:txBody>
          <a:bodyPr/>
          <a:lstStyle/>
          <a:p>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t>46</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0022319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26325-E128-4666-8A0D-B82B5C55301F}"/>
              </a:ext>
            </a:extLst>
          </p:cNvPr>
          <p:cNvSpPr>
            <a:spLocks noGrp="1"/>
          </p:cNvSpPr>
          <p:nvPr>
            <p:ph type="title"/>
          </p:nvPr>
        </p:nvSpPr>
        <p:spPr>
          <a:xfrm>
            <a:off x="2589212" y="294720"/>
            <a:ext cx="8911687" cy="658780"/>
          </a:xfrm>
        </p:spPr>
        <p:txBody>
          <a:bodyPr>
            <a:normAutofit fontScale="90000"/>
          </a:bodyPr>
          <a:lstStyle/>
          <a:p>
            <a:r>
              <a:rPr lang="en-US" b="1" dirty="0">
                <a:solidFill>
                  <a:srgbClr val="C00000"/>
                </a:solidFill>
                <a:latin typeface="Tahoma" panose="020B0604030504040204" pitchFamily="34" charset="0"/>
                <a:ea typeface="Tahoma" panose="020B0604030504040204" pitchFamily="34" charset="0"/>
                <a:cs typeface="Tahoma" panose="020B0604030504040204" pitchFamily="34" charset="0"/>
              </a:rPr>
              <a:t>Need for Code of Ethics</a:t>
            </a:r>
            <a:endParaRPr lang="en-IN"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a:extLst>
              <a:ext uri="{FF2B5EF4-FFF2-40B4-BE49-F238E27FC236}">
                <a16:creationId xmlns:a16="http://schemas.microsoft.com/office/drawing/2014/main" id="{3806A696-9F87-4E0A-8584-D95E44516336}"/>
              </a:ext>
            </a:extLst>
          </p:cNvPr>
          <p:cNvSpPr>
            <a:spLocks noGrp="1"/>
          </p:cNvSpPr>
          <p:nvPr>
            <p:ph idx="1"/>
          </p:nvPr>
        </p:nvSpPr>
        <p:spPr>
          <a:xfrm>
            <a:off x="1584960" y="1152907"/>
            <a:ext cx="10060020" cy="4313173"/>
          </a:xfrm>
        </p:spPr>
        <p:txBody>
          <a:bodyPr>
            <a:noAutofit/>
          </a:bodyPr>
          <a:lstStyle/>
          <a:p>
            <a:pPr marL="53975" lvl="1" indent="0">
              <a:spcBef>
                <a:spcPts val="600"/>
              </a:spcBef>
              <a:spcAft>
                <a:spcPts val="600"/>
              </a:spcAft>
              <a:buNone/>
            </a:pPr>
            <a:r>
              <a:rPr lang="en-US" sz="2800" dirty="0">
                <a:solidFill>
                  <a:schemeClr val="tx2"/>
                </a:solidFill>
                <a:latin typeface="Tahoma" panose="020B0604030504040204" pitchFamily="34" charset="0"/>
                <a:ea typeface="Tahoma" panose="020B0604030504040204" pitchFamily="34" charset="0"/>
                <a:cs typeface="Tahoma" panose="020B0604030504040204" pitchFamily="34" charset="0"/>
              </a:rPr>
              <a:t>Ensure Credibility of our Profession</a:t>
            </a:r>
          </a:p>
          <a:p>
            <a:pPr marL="53975" lvl="1" indent="0">
              <a:spcBef>
                <a:spcPts val="600"/>
              </a:spcBef>
              <a:spcAft>
                <a:spcPts val="600"/>
              </a:spcAft>
              <a:buNone/>
            </a:pPr>
            <a:endParaRPr lang="en-US" sz="2800"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53975" lvl="1" indent="0">
              <a:spcBef>
                <a:spcPts val="600"/>
              </a:spcBef>
              <a:spcAft>
                <a:spcPts val="600"/>
              </a:spcAft>
              <a:buNone/>
            </a:pPr>
            <a:r>
              <a:rPr lang="en-US" sz="2800" dirty="0">
                <a:solidFill>
                  <a:schemeClr val="tx2"/>
                </a:solidFill>
                <a:latin typeface="Tahoma" panose="020B0604030504040204" pitchFamily="34" charset="0"/>
                <a:ea typeface="Tahoma" panose="020B0604030504040204" pitchFamily="34" charset="0"/>
                <a:cs typeface="Tahoma" panose="020B0604030504040204" pitchFamily="34" charset="0"/>
              </a:rPr>
              <a:t>Expectation from Society / Regulators / Users</a:t>
            </a:r>
          </a:p>
        </p:txBody>
      </p:sp>
      <p:sp>
        <p:nvSpPr>
          <p:cNvPr id="5" name="Footer Placeholder 3">
            <a:extLst>
              <a:ext uri="{FF2B5EF4-FFF2-40B4-BE49-F238E27FC236}">
                <a16:creationId xmlns:a16="http://schemas.microsoft.com/office/drawing/2014/main" id="{BB686840-758A-41F8-BBF9-9A3D2640E6D9}"/>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sp>
        <p:nvSpPr>
          <p:cNvPr id="6" name="Slide Number Placeholder 5">
            <a:extLst>
              <a:ext uri="{FF2B5EF4-FFF2-40B4-BE49-F238E27FC236}">
                <a16:creationId xmlns:a16="http://schemas.microsoft.com/office/drawing/2014/main" id="{1795B6A2-6775-FF08-B063-39128D27D40A}"/>
              </a:ext>
            </a:extLst>
          </p:cNvPr>
          <p:cNvSpPr txBox="1">
            <a:spLocks/>
          </p:cNvSpPr>
          <p:nvPr/>
        </p:nvSpPr>
        <p:spPr>
          <a:xfrm>
            <a:off x="-1123" y="6484925"/>
            <a:ext cx="551167" cy="365125"/>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5</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854366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69DDF-E9CF-4B1D-81A9-0C204392F3FC}"/>
              </a:ext>
            </a:extLst>
          </p:cNvPr>
          <p:cNvSpPr>
            <a:spLocks noGrp="1"/>
          </p:cNvSpPr>
          <p:nvPr>
            <p:ph type="title"/>
          </p:nvPr>
        </p:nvSpPr>
        <p:spPr>
          <a:xfrm>
            <a:off x="2589213" y="258350"/>
            <a:ext cx="8911687" cy="707385"/>
          </a:xfrm>
        </p:spPr>
        <p:txBody>
          <a:bodyPr/>
          <a:lstStyle/>
          <a:p>
            <a:r>
              <a:rPr lang="en-US" sz="3600" b="1" dirty="0">
                <a:solidFill>
                  <a:srgbClr val="C00000"/>
                </a:solidFill>
                <a:latin typeface="Tahoma" panose="020B0604030504040204" pitchFamily="34" charset="0"/>
                <a:ea typeface="Tahoma" panose="020B0604030504040204" pitchFamily="34" charset="0"/>
                <a:cs typeface="Tahoma" panose="020B0604030504040204" pitchFamily="34" charset="0"/>
              </a:rPr>
              <a:t>Common Lapses Observed</a:t>
            </a:r>
            <a:endParaRPr lang="en-IN" sz="36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a:extLst>
              <a:ext uri="{FF2B5EF4-FFF2-40B4-BE49-F238E27FC236}">
                <a16:creationId xmlns:a16="http://schemas.microsoft.com/office/drawing/2014/main" id="{4D30F71E-BF3E-41C9-A4B7-59A001119288}"/>
              </a:ext>
            </a:extLst>
          </p:cNvPr>
          <p:cNvSpPr>
            <a:spLocks noGrp="1"/>
          </p:cNvSpPr>
          <p:nvPr>
            <p:ph idx="1"/>
          </p:nvPr>
        </p:nvSpPr>
        <p:spPr>
          <a:xfrm>
            <a:off x="1513840" y="965735"/>
            <a:ext cx="9987060" cy="5526505"/>
          </a:xfrm>
        </p:spPr>
        <p:txBody>
          <a:bodyPr>
            <a:noAutofit/>
          </a:bodyPr>
          <a:lstStyle/>
          <a:p>
            <a:pPr marL="538163" indent="-538163" algn="just">
              <a:spcBef>
                <a:spcPts val="600"/>
              </a:spcBef>
              <a:spcAft>
                <a:spcPts val="600"/>
              </a:spcAft>
              <a:buClr>
                <a:schemeClr val="tx1"/>
              </a:buClr>
              <a:buFont typeface="Wingdings" panose="05000000000000000000" pitchFamily="2" charset="2"/>
              <a:buChar char="§"/>
            </a:pPr>
            <a:r>
              <a:rPr lang="en-US" sz="2800" dirty="0">
                <a:solidFill>
                  <a:schemeClr val="tx2"/>
                </a:solidFill>
                <a:latin typeface="Tahoma" panose="020B0604030504040204" pitchFamily="34" charset="0"/>
                <a:ea typeface="Tahoma" panose="020B0604030504040204" pitchFamily="34" charset="0"/>
                <a:cs typeface="Tahoma" panose="020B0604030504040204" pitchFamily="34" charset="0"/>
              </a:rPr>
              <a:t>Good Faith</a:t>
            </a:r>
          </a:p>
          <a:p>
            <a:pPr marL="538163" indent="-538163" algn="just">
              <a:spcBef>
                <a:spcPts val="600"/>
              </a:spcBef>
              <a:spcAft>
                <a:spcPts val="600"/>
              </a:spcAft>
              <a:buClr>
                <a:schemeClr val="tx1"/>
              </a:buClr>
              <a:buFont typeface="Wingdings" panose="05000000000000000000" pitchFamily="2" charset="2"/>
              <a:buChar char="§"/>
            </a:pPr>
            <a:r>
              <a:rPr lang="en-US" sz="2800" dirty="0">
                <a:solidFill>
                  <a:schemeClr val="tx2"/>
                </a:solidFill>
                <a:latin typeface="Tahoma" panose="020B0604030504040204" pitchFamily="34" charset="0"/>
                <a:ea typeface="Tahoma" panose="020B0604030504040204" pitchFamily="34" charset="0"/>
                <a:cs typeface="Tahoma" panose="020B0604030504040204" pitchFamily="34" charset="0"/>
              </a:rPr>
              <a:t>Weak documentation</a:t>
            </a:r>
          </a:p>
          <a:p>
            <a:pPr marL="538163" indent="-538163" algn="just">
              <a:spcBef>
                <a:spcPts val="600"/>
              </a:spcBef>
              <a:spcAft>
                <a:spcPts val="600"/>
              </a:spcAft>
              <a:buClr>
                <a:schemeClr val="tx1"/>
              </a:buClr>
              <a:buFont typeface="Wingdings" panose="05000000000000000000" pitchFamily="2" charset="2"/>
              <a:buChar char="§"/>
            </a:pPr>
            <a:r>
              <a:rPr lang="en-US" sz="2800" dirty="0">
                <a:solidFill>
                  <a:schemeClr val="tx2"/>
                </a:solidFill>
                <a:latin typeface="Tahoma" panose="020B0604030504040204" pitchFamily="34" charset="0"/>
                <a:ea typeface="Tahoma" panose="020B0604030504040204" pitchFamily="34" charset="0"/>
                <a:cs typeface="Tahoma" panose="020B0604030504040204" pitchFamily="34" charset="0"/>
              </a:rPr>
              <a:t>Work should not only be done, but it should be seen that it is done</a:t>
            </a:r>
          </a:p>
          <a:p>
            <a:pPr marL="538163" indent="-538163" algn="just">
              <a:spcBef>
                <a:spcPts val="600"/>
              </a:spcBef>
              <a:spcAft>
                <a:spcPts val="600"/>
              </a:spcAft>
              <a:buClr>
                <a:schemeClr val="tx1"/>
              </a:buClr>
              <a:buFont typeface="Wingdings" panose="05000000000000000000" pitchFamily="2" charset="2"/>
              <a:buChar char="§"/>
            </a:pPr>
            <a:r>
              <a:rPr lang="en-US" sz="2800" dirty="0">
                <a:solidFill>
                  <a:schemeClr val="tx2"/>
                </a:solidFill>
                <a:latin typeface="Tahoma" panose="020B0604030504040204" pitchFamily="34" charset="0"/>
                <a:ea typeface="Tahoma" panose="020B0604030504040204" pitchFamily="34" charset="0"/>
                <a:cs typeface="Tahoma" panose="020B0604030504040204" pitchFamily="34" charset="0"/>
              </a:rPr>
              <a:t>Faintest of ink is stronger than the strongest of memory</a:t>
            </a:r>
          </a:p>
          <a:p>
            <a:pPr marL="538163" indent="-538163" algn="just">
              <a:spcBef>
                <a:spcPts val="600"/>
              </a:spcBef>
              <a:spcAft>
                <a:spcPts val="600"/>
              </a:spcAft>
              <a:buClr>
                <a:schemeClr val="tx1"/>
              </a:buClr>
              <a:buFont typeface="Wingdings" panose="05000000000000000000" pitchFamily="2" charset="2"/>
              <a:buChar char="§"/>
            </a:pPr>
            <a:r>
              <a:rPr lang="en-US" sz="2800" dirty="0">
                <a:solidFill>
                  <a:schemeClr val="tx2"/>
                </a:solidFill>
                <a:latin typeface="Tahoma" panose="020B0604030504040204" pitchFamily="34" charset="0"/>
                <a:ea typeface="Tahoma" panose="020B0604030504040204" pitchFamily="34" charset="0"/>
                <a:cs typeface="Tahoma" panose="020B0604030504040204" pitchFamily="34" charset="0"/>
              </a:rPr>
              <a:t>Lack of Pro-activeness</a:t>
            </a:r>
          </a:p>
          <a:p>
            <a:pPr marL="538163" indent="-538163" algn="just">
              <a:spcBef>
                <a:spcPts val="600"/>
              </a:spcBef>
              <a:spcAft>
                <a:spcPts val="600"/>
              </a:spcAft>
              <a:buClr>
                <a:schemeClr val="tx1"/>
              </a:buClr>
              <a:buFont typeface="Wingdings" panose="05000000000000000000" pitchFamily="2" charset="2"/>
              <a:buChar char="§"/>
            </a:pPr>
            <a:r>
              <a:rPr lang="en-US" sz="2800" dirty="0">
                <a:solidFill>
                  <a:schemeClr val="tx2"/>
                </a:solidFill>
                <a:latin typeface="Tahoma" panose="020B0604030504040204" pitchFamily="34" charset="0"/>
                <a:ea typeface="Tahoma" panose="020B0604030504040204" pitchFamily="34" charset="0"/>
                <a:cs typeface="Tahoma" panose="020B0604030504040204" pitchFamily="34" charset="0"/>
              </a:rPr>
              <a:t>Lack of communication Skills – can’t say no</a:t>
            </a:r>
          </a:p>
          <a:p>
            <a:pPr marL="538163" indent="-538163" algn="just">
              <a:spcBef>
                <a:spcPts val="600"/>
              </a:spcBef>
              <a:spcAft>
                <a:spcPts val="600"/>
              </a:spcAft>
              <a:buClr>
                <a:schemeClr val="tx1"/>
              </a:buClr>
              <a:buFont typeface="Wingdings" panose="05000000000000000000" pitchFamily="2" charset="2"/>
              <a:buChar char="§"/>
            </a:pPr>
            <a:r>
              <a:rPr lang="en-US" sz="2800" dirty="0">
                <a:solidFill>
                  <a:schemeClr val="tx2"/>
                </a:solidFill>
                <a:latin typeface="Tahoma" panose="020B0604030504040204" pitchFamily="34" charset="0"/>
                <a:ea typeface="Tahoma" panose="020B0604030504040204" pitchFamily="34" charset="0"/>
                <a:cs typeface="Tahoma" panose="020B0604030504040204" pitchFamily="34" charset="0"/>
              </a:rPr>
              <a:t>Obsession with Tax Considerations</a:t>
            </a:r>
          </a:p>
        </p:txBody>
      </p:sp>
      <p:sp>
        <p:nvSpPr>
          <p:cNvPr id="4" name="Slide Number Placeholder 3">
            <a:extLst>
              <a:ext uri="{FF2B5EF4-FFF2-40B4-BE49-F238E27FC236}">
                <a16:creationId xmlns:a16="http://schemas.microsoft.com/office/drawing/2014/main" id="{CD5F5D02-8125-4AE6-8978-FF44DCED8FF5}"/>
              </a:ext>
            </a:extLst>
          </p:cNvPr>
          <p:cNvSpPr>
            <a:spLocks noGrp="1"/>
          </p:cNvSpPr>
          <p:nvPr>
            <p:ph type="sldNum" sz="quarter" idx="12"/>
          </p:nvPr>
        </p:nvSpPr>
        <p:spPr>
          <a:xfrm>
            <a:off x="-624" y="6482715"/>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6</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7B0A0DD9-59AB-4347-B3A9-D30E5CB2C4E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spTree>
    <p:extLst>
      <p:ext uri="{BB962C8B-B14F-4D97-AF65-F5344CB8AC3E}">
        <p14:creationId xmlns:p14="http://schemas.microsoft.com/office/powerpoint/2010/main" val="3738233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linds(horizontal)">
                                      <p:cBhvr>
                                        <p:cTn id="2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D9025-7D77-4C96-8442-8C6350184711}"/>
              </a:ext>
            </a:extLst>
          </p:cNvPr>
          <p:cNvSpPr>
            <a:spLocks noGrp="1"/>
          </p:cNvSpPr>
          <p:nvPr>
            <p:ph type="title"/>
          </p:nvPr>
        </p:nvSpPr>
        <p:spPr>
          <a:xfrm>
            <a:off x="2592925" y="223351"/>
            <a:ext cx="8911687" cy="723427"/>
          </a:xfrm>
        </p:spPr>
        <p:txBody>
          <a:bodyPr/>
          <a:lstStyle/>
          <a:p>
            <a:r>
              <a:rPr lang="en-US" sz="3600" b="1" dirty="0">
                <a:solidFill>
                  <a:srgbClr val="C00000"/>
                </a:solidFill>
                <a:latin typeface="Tahoma" panose="020B0604030504040204" pitchFamily="34" charset="0"/>
                <a:ea typeface="Tahoma" panose="020B0604030504040204" pitchFamily="34" charset="0"/>
                <a:cs typeface="Tahoma" panose="020B0604030504040204" pitchFamily="34" charset="0"/>
              </a:rPr>
              <a:t>What to READ</a:t>
            </a:r>
            <a:endParaRPr lang="en-IN" sz="36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a:extLst>
              <a:ext uri="{FF2B5EF4-FFF2-40B4-BE49-F238E27FC236}">
                <a16:creationId xmlns:a16="http://schemas.microsoft.com/office/drawing/2014/main" id="{4C4C8C1E-5779-4718-807A-9A666C06849E}"/>
              </a:ext>
            </a:extLst>
          </p:cNvPr>
          <p:cNvSpPr>
            <a:spLocks noGrp="1"/>
          </p:cNvSpPr>
          <p:nvPr>
            <p:ph idx="1"/>
          </p:nvPr>
        </p:nvSpPr>
        <p:spPr>
          <a:xfrm>
            <a:off x="1412241" y="946778"/>
            <a:ext cx="10247948" cy="5033774"/>
          </a:xfrm>
        </p:spPr>
        <p:txBody>
          <a:bodyPr>
            <a:noAutofit/>
          </a:bodyPr>
          <a:lstStyle/>
          <a:p>
            <a:pPr marL="0" indent="0" algn="just">
              <a:buNone/>
            </a:pPr>
            <a:r>
              <a:rPr lang="en-US" sz="2800" dirty="0">
                <a:solidFill>
                  <a:schemeClr val="tx2"/>
                </a:solidFill>
                <a:latin typeface="Tahoma" panose="020B0604030504040204" pitchFamily="34" charset="0"/>
                <a:ea typeface="Tahoma" panose="020B0604030504040204" pitchFamily="34" charset="0"/>
                <a:cs typeface="Tahoma" panose="020B0604030504040204" pitchFamily="34" charset="0"/>
              </a:rPr>
              <a:t>Updated The Chartered Accountants Act, 1949 </a:t>
            </a:r>
          </a:p>
          <a:p>
            <a:pPr marL="0" indent="0" algn="just">
              <a:buNone/>
            </a:pPr>
            <a:r>
              <a:rPr lang="en-IN" sz="2800" dirty="0">
                <a:solidFill>
                  <a:schemeClr val="tx2"/>
                </a:solidFill>
                <a:latin typeface="Tahoma" panose="020B0604030504040204" pitchFamily="34" charset="0"/>
                <a:ea typeface="Tahoma" panose="020B0604030504040204" pitchFamily="34" charset="0"/>
                <a:cs typeface="Tahoma" panose="020B0604030504040204" pitchFamily="34" charset="0"/>
              </a:rPr>
              <a:t>Updated </a:t>
            </a:r>
            <a:r>
              <a:rPr lang="en-US" sz="2800" dirty="0">
                <a:solidFill>
                  <a:schemeClr val="tx2"/>
                </a:solidFill>
                <a:latin typeface="Tahoma" panose="020B0604030504040204" pitchFamily="34" charset="0"/>
                <a:ea typeface="Tahoma" panose="020B0604030504040204" pitchFamily="34" charset="0"/>
                <a:cs typeface="Tahoma" panose="020B0604030504040204" pitchFamily="34" charset="0"/>
              </a:rPr>
              <a:t>CA Regulations of 1988</a:t>
            </a:r>
          </a:p>
          <a:p>
            <a:pPr marL="0" indent="0">
              <a:buNone/>
            </a:pPr>
            <a:r>
              <a:rPr lang="en-US" sz="2800" dirty="0">
                <a:solidFill>
                  <a:schemeClr val="tx2"/>
                </a:solidFill>
                <a:latin typeface="Tahoma" panose="020B0604030504040204" pitchFamily="34" charset="0"/>
                <a:ea typeface="Tahoma" panose="020B0604030504040204" pitchFamily="34" charset="0"/>
                <a:cs typeface="Tahoma" panose="020B0604030504040204" pitchFamily="34" charset="0"/>
              </a:rPr>
              <a:t>ICAI publication on ‘Code of Ethics’2019</a:t>
            </a:r>
            <a:endParaRPr lang="en-IN" sz="2800"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0" indent="0">
              <a:buNone/>
            </a:pPr>
            <a:r>
              <a:rPr lang="en-US" sz="2800" dirty="0">
                <a:solidFill>
                  <a:schemeClr val="tx2"/>
                </a:solidFill>
                <a:latin typeface="Tahoma" panose="020B0604030504040204" pitchFamily="34" charset="0"/>
                <a:ea typeface="Tahoma" panose="020B0604030504040204" pitchFamily="34" charset="0"/>
                <a:cs typeface="Tahoma" panose="020B0604030504040204" pitchFamily="34" charset="0"/>
              </a:rPr>
              <a:t>COE FAQs published by ICAI. (February 01, 2012)</a:t>
            </a:r>
          </a:p>
          <a:p>
            <a:pPr marL="0" indent="0">
              <a:buNone/>
            </a:pPr>
            <a:r>
              <a:rPr lang="en-IN" sz="2800" dirty="0">
                <a:solidFill>
                  <a:schemeClr val="tx2"/>
                </a:solidFill>
                <a:latin typeface="Tahoma" panose="020B0604030504040204" pitchFamily="34" charset="0"/>
                <a:ea typeface="Tahoma" panose="020B0604030504040204" pitchFamily="34" charset="0"/>
                <a:cs typeface="Tahoma" panose="020B0604030504040204" pitchFamily="34" charset="0"/>
              </a:rPr>
              <a:t>Manual for members</a:t>
            </a:r>
          </a:p>
          <a:p>
            <a:pPr marL="0" indent="0">
              <a:buNone/>
            </a:pPr>
            <a:r>
              <a:rPr lang="en-US" sz="2800" dirty="0">
                <a:solidFill>
                  <a:schemeClr val="tx2"/>
                </a:solidFill>
                <a:latin typeface="Tahoma" panose="020B0604030504040204" pitchFamily="34" charset="0"/>
                <a:ea typeface="Tahoma" panose="020B0604030504040204" pitchFamily="34" charset="0"/>
                <a:cs typeface="Tahoma" panose="020B0604030504040204" pitchFamily="34" charset="0"/>
              </a:rPr>
              <a:t>ICAI Website for various pronouncements.</a:t>
            </a:r>
          </a:p>
          <a:p>
            <a:pPr marL="0" indent="0">
              <a:buNone/>
            </a:pPr>
            <a:r>
              <a:rPr lang="en-US" sz="2800" dirty="0">
                <a:solidFill>
                  <a:schemeClr val="tx2"/>
                </a:solidFill>
                <a:latin typeface="Tahoma" panose="020B0604030504040204" pitchFamily="34" charset="0"/>
                <a:ea typeface="Tahoma" panose="020B0604030504040204" pitchFamily="34" charset="0"/>
                <a:cs typeface="Tahoma" panose="020B0604030504040204" pitchFamily="34" charset="0"/>
              </a:rPr>
              <a:t>ESB website; CA Ethics Plus – handy brochure issued by ESB.</a:t>
            </a:r>
          </a:p>
        </p:txBody>
      </p:sp>
      <p:sp>
        <p:nvSpPr>
          <p:cNvPr id="4" name="Slide Number Placeholder 3">
            <a:extLst>
              <a:ext uri="{FF2B5EF4-FFF2-40B4-BE49-F238E27FC236}">
                <a16:creationId xmlns:a16="http://schemas.microsoft.com/office/drawing/2014/main" id="{478EF2BA-A40A-4861-B35E-D982F77219B2}"/>
              </a:ext>
            </a:extLst>
          </p:cNvPr>
          <p:cNvSpPr>
            <a:spLocks noGrp="1"/>
          </p:cNvSpPr>
          <p:nvPr>
            <p:ph type="sldNum" sz="quarter" idx="12"/>
          </p:nvPr>
        </p:nvSpPr>
        <p:spPr>
          <a:xfrm>
            <a:off x="-12768" y="6492875"/>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7</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F7B37F11-7D46-4067-9E03-42BA6F6B59F2}"/>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pic>
        <p:nvPicPr>
          <p:cNvPr id="7" name="Picture 2" descr="http://cdn7.fotosearch.com/bthumb/CSP/CSP686/k6867529.jpg">
            <a:extLst>
              <a:ext uri="{FF2B5EF4-FFF2-40B4-BE49-F238E27FC236}">
                <a16:creationId xmlns:a16="http://schemas.microsoft.com/office/drawing/2014/main" id="{CF21FAB1-9D0B-403C-8E59-B1EBAFA9E9C5}"/>
              </a:ext>
            </a:extLst>
          </p:cNvPr>
          <p:cNvPicPr>
            <a:picLocks noChangeAspect="1" noChangeArrowheads="1"/>
          </p:cNvPicPr>
          <p:nvPr/>
        </p:nvPicPr>
        <p:blipFill>
          <a:blip r:embed="rId3"/>
          <a:srcRect/>
          <a:stretch>
            <a:fillRect/>
          </a:stretch>
        </p:blipFill>
        <p:spPr bwMode="auto">
          <a:xfrm>
            <a:off x="10370888" y="0"/>
            <a:ext cx="1798411" cy="1458466"/>
          </a:xfrm>
          <a:prstGeom prst="rect">
            <a:avLst/>
          </a:prstGeom>
          <a:noFill/>
        </p:spPr>
      </p:pic>
    </p:spTree>
    <p:extLst>
      <p:ext uri="{BB962C8B-B14F-4D97-AF65-F5344CB8AC3E}">
        <p14:creationId xmlns:p14="http://schemas.microsoft.com/office/powerpoint/2010/main" val="105950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linds(horizontal)">
                                      <p:cBhvr>
                                        <p:cTn id="2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6DEAA-FD97-4C13-B632-4B152881F258}"/>
              </a:ext>
            </a:extLst>
          </p:cNvPr>
          <p:cNvSpPr>
            <a:spLocks noGrp="1"/>
          </p:cNvSpPr>
          <p:nvPr>
            <p:ph type="title"/>
          </p:nvPr>
        </p:nvSpPr>
        <p:spPr>
          <a:xfrm>
            <a:off x="2125386" y="231844"/>
            <a:ext cx="8911687" cy="675301"/>
          </a:xfrm>
        </p:spPr>
        <p:txBody>
          <a:bodyPr>
            <a:normAutofit/>
          </a:bodyPr>
          <a:lstStyle/>
          <a:p>
            <a:r>
              <a:rPr lang="en-US" sz="3600" b="1" dirty="0">
                <a:solidFill>
                  <a:srgbClr val="C00000"/>
                </a:solidFill>
                <a:latin typeface="Tahoma" panose="020B0604030504040204" pitchFamily="34" charset="0"/>
                <a:ea typeface="Tahoma" panose="020B0604030504040204" pitchFamily="34" charset="0"/>
                <a:cs typeface="Tahoma" panose="020B0604030504040204" pitchFamily="34" charset="0"/>
              </a:rPr>
              <a:t>Important Points to remember</a:t>
            </a:r>
            <a:endParaRPr lang="en-IN" sz="36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a:extLst>
              <a:ext uri="{FF2B5EF4-FFF2-40B4-BE49-F238E27FC236}">
                <a16:creationId xmlns:a16="http://schemas.microsoft.com/office/drawing/2014/main" id="{81073E8F-F41D-45AE-B4F4-8AFE8A43B9D8}"/>
              </a:ext>
            </a:extLst>
          </p:cNvPr>
          <p:cNvSpPr>
            <a:spLocks noGrp="1"/>
          </p:cNvSpPr>
          <p:nvPr>
            <p:ph idx="1"/>
          </p:nvPr>
        </p:nvSpPr>
        <p:spPr>
          <a:xfrm>
            <a:off x="1361440" y="907146"/>
            <a:ext cx="10609649" cy="5719010"/>
          </a:xfrm>
        </p:spPr>
        <p:txBody>
          <a:bodyPr>
            <a:noAutofit/>
          </a:bodyPr>
          <a:lstStyle/>
          <a:p>
            <a:pPr marL="0" indent="0" algn="just">
              <a:buNone/>
            </a:pPr>
            <a:r>
              <a:rPr lang="en-US" sz="2200" dirty="0">
                <a:solidFill>
                  <a:schemeClr val="tx2"/>
                </a:solidFill>
                <a:latin typeface="Tahoma" panose="020B0604030504040204" pitchFamily="34" charset="0"/>
                <a:ea typeface="Tahoma" panose="020B0604030504040204" pitchFamily="34" charset="0"/>
                <a:cs typeface="Tahoma" panose="020B0604030504040204" pitchFamily="34" charset="0"/>
              </a:rPr>
              <a:t>Misconduct proceedings - Initiated on receiving a Complaint or information from any source. There can be </a:t>
            </a:r>
            <a:r>
              <a:rPr lang="en-US" sz="2200" dirty="0" err="1">
                <a:solidFill>
                  <a:schemeClr val="tx2"/>
                </a:solidFill>
                <a:latin typeface="Tahoma" panose="020B0604030504040204" pitchFamily="34" charset="0"/>
                <a:ea typeface="Tahoma" panose="020B0604030504040204" pitchFamily="34" charset="0"/>
                <a:cs typeface="Tahoma" panose="020B0604030504040204" pitchFamily="34" charset="0"/>
              </a:rPr>
              <a:t>suo</a:t>
            </a:r>
            <a:r>
              <a:rPr lang="en-US" sz="2200" dirty="0">
                <a:solidFill>
                  <a:schemeClr val="tx2"/>
                </a:solidFill>
                <a:latin typeface="Tahoma" panose="020B0604030504040204" pitchFamily="34" charset="0"/>
                <a:ea typeface="Tahoma" panose="020B0604030504040204" pitchFamily="34" charset="0"/>
                <a:cs typeface="Tahoma" panose="020B0604030504040204" pitchFamily="34" charset="0"/>
              </a:rPr>
              <a:t> moto action by the Council.</a:t>
            </a:r>
          </a:p>
          <a:p>
            <a:pPr marL="0" indent="0" algn="just">
              <a:buNone/>
            </a:pPr>
            <a:r>
              <a:rPr lang="en-US" sz="2200" dirty="0">
                <a:solidFill>
                  <a:schemeClr val="tx2"/>
                </a:solidFill>
                <a:latin typeface="Tahoma" panose="020B0604030504040204" pitchFamily="34" charset="0"/>
                <a:ea typeface="Tahoma" panose="020B0604030504040204" pitchFamily="34" charset="0"/>
                <a:cs typeface="Tahoma" panose="020B0604030504040204" pitchFamily="34" charset="0"/>
              </a:rPr>
              <a:t>Complainant need not come with clean hands. Council not concerned with the locus standi of Complainant.</a:t>
            </a:r>
          </a:p>
          <a:p>
            <a:pPr marL="0" indent="0" algn="just">
              <a:buNone/>
            </a:pPr>
            <a:r>
              <a:rPr lang="en-US" sz="2200" dirty="0">
                <a:solidFill>
                  <a:schemeClr val="tx2"/>
                </a:solidFill>
                <a:latin typeface="Tahoma" panose="020B0604030504040204" pitchFamily="34" charset="0"/>
                <a:ea typeface="Tahoma" panose="020B0604030504040204" pitchFamily="34" charset="0"/>
                <a:cs typeface="Tahoma" panose="020B0604030504040204" pitchFamily="34" charset="0"/>
              </a:rPr>
              <a:t>Withdrawal of complaint permitted only with permission </a:t>
            </a:r>
            <a:r>
              <a:rPr lang="en-IN" sz="2200" dirty="0">
                <a:solidFill>
                  <a:schemeClr val="tx2"/>
                </a:solidFill>
                <a:latin typeface="Tahoma" panose="020B0604030504040204" pitchFamily="34" charset="0"/>
                <a:ea typeface="Tahoma" panose="020B0604030504040204" pitchFamily="34" charset="0"/>
                <a:cs typeface="Tahoma" panose="020B0604030504040204" pitchFamily="34" charset="0"/>
              </a:rPr>
              <a:t>of BOD / DC.</a:t>
            </a:r>
          </a:p>
          <a:p>
            <a:pPr marL="0" indent="0" algn="just">
              <a:buNone/>
            </a:pPr>
            <a:r>
              <a:rPr lang="en-US" sz="2200" dirty="0">
                <a:solidFill>
                  <a:schemeClr val="tx2"/>
                </a:solidFill>
                <a:latin typeface="Tahoma" panose="020B0604030504040204" pitchFamily="34" charset="0"/>
                <a:ea typeface="Tahoma" panose="020B0604030504040204" pitchFamily="34" charset="0"/>
                <a:cs typeface="Tahoma" panose="020B0604030504040204" pitchFamily="34" charset="0"/>
              </a:rPr>
              <a:t>Council has jurisdiction basically over an individual member; and not over firms; or on outsiders.</a:t>
            </a:r>
          </a:p>
          <a:p>
            <a:pPr marL="0" indent="0" algn="just">
              <a:buNone/>
            </a:pPr>
            <a:r>
              <a:rPr lang="en-US" sz="2200" dirty="0">
                <a:solidFill>
                  <a:schemeClr val="tx2"/>
                </a:solidFill>
                <a:latin typeface="Tahoma" panose="020B0604030504040204" pitchFamily="34" charset="0"/>
                <a:ea typeface="Tahoma" panose="020B0604030504040204" pitchFamily="34" charset="0"/>
                <a:cs typeface="Tahoma" panose="020B0604030504040204" pitchFamily="34" charset="0"/>
              </a:rPr>
              <a:t>Complaint filed beyond period of 7 years may not be entertained at the discretion of the Director Discipline if he/she is satisfied that it would be difficult obtain evidence on account of time lag or that it would be procedurally </a:t>
            </a:r>
            <a:r>
              <a:rPr lang="en-IN" sz="2200" dirty="0">
                <a:solidFill>
                  <a:schemeClr val="tx2"/>
                </a:solidFill>
                <a:latin typeface="Tahoma" panose="020B0604030504040204" pitchFamily="34" charset="0"/>
                <a:ea typeface="Tahoma" panose="020B0604030504040204" pitchFamily="34" charset="0"/>
                <a:cs typeface="Tahoma" panose="020B0604030504040204" pitchFamily="34" charset="0"/>
              </a:rPr>
              <a:t>inconvenient.</a:t>
            </a:r>
          </a:p>
          <a:p>
            <a:pPr marL="0" indent="0" algn="just">
              <a:buNone/>
            </a:pPr>
            <a:r>
              <a:rPr lang="en-US" sz="2200" dirty="0">
                <a:solidFill>
                  <a:schemeClr val="tx2"/>
                </a:solidFill>
                <a:latin typeface="Tahoma" panose="020B0604030504040204" pitchFamily="34" charset="0"/>
                <a:ea typeface="Tahoma" panose="020B0604030504040204" pitchFamily="34" charset="0"/>
                <a:cs typeface="Tahoma" panose="020B0604030504040204" pitchFamily="34" charset="0"/>
              </a:rPr>
              <a:t>Even if Respondent compensates the complainant for any losses, it will not undo the misconduct. Even if nobody is aggrieved due a particular lapse / misconduct of the member, there can be disciplinary proceedings </a:t>
            </a:r>
            <a:r>
              <a:rPr lang="en-IN" sz="2200" dirty="0">
                <a:solidFill>
                  <a:schemeClr val="tx2"/>
                </a:solidFill>
                <a:latin typeface="Tahoma" panose="020B0604030504040204" pitchFamily="34" charset="0"/>
                <a:ea typeface="Tahoma" panose="020B0604030504040204" pitchFamily="34" charset="0"/>
                <a:cs typeface="Tahoma" panose="020B0604030504040204" pitchFamily="34" charset="0"/>
              </a:rPr>
              <a:t>against the member.</a:t>
            </a:r>
          </a:p>
          <a:p>
            <a:pPr marL="0" indent="0" algn="just">
              <a:buNone/>
            </a:pPr>
            <a:r>
              <a:rPr lang="en-US" sz="2200" dirty="0">
                <a:solidFill>
                  <a:schemeClr val="tx2"/>
                </a:solidFill>
                <a:latin typeface="Tahoma" panose="020B0604030504040204" pitchFamily="34" charset="0"/>
                <a:ea typeface="Tahoma" panose="020B0604030504040204" pitchFamily="34" charset="0"/>
                <a:cs typeface="Tahoma" panose="020B0604030504040204" pitchFamily="34" charset="0"/>
              </a:rPr>
              <a:t>There is no time limit for disposal of complaint! Proceedings may continue for years together!</a:t>
            </a:r>
          </a:p>
        </p:txBody>
      </p:sp>
      <p:sp>
        <p:nvSpPr>
          <p:cNvPr id="4" name="Slide Number Placeholder 3">
            <a:extLst>
              <a:ext uri="{FF2B5EF4-FFF2-40B4-BE49-F238E27FC236}">
                <a16:creationId xmlns:a16="http://schemas.microsoft.com/office/drawing/2014/main" id="{632346B7-39B9-4FCD-8497-AE17456F00AB}"/>
              </a:ext>
            </a:extLst>
          </p:cNvPr>
          <p:cNvSpPr>
            <a:spLocks noGrp="1"/>
          </p:cNvSpPr>
          <p:nvPr>
            <p:ph type="sldNum" sz="quarter" idx="12"/>
          </p:nvPr>
        </p:nvSpPr>
        <p:spPr>
          <a:xfrm>
            <a:off x="-12768" y="6492240"/>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8</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B8404857-5C09-49D9-9F23-F19E7A87234B}"/>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latin typeface="Tahoma" panose="020B0604030504040204" pitchFamily="34" charset="0"/>
                <a:ea typeface="Tahoma" panose="020B0604030504040204" pitchFamily="34" charset="0"/>
                <a:cs typeface="Tahoma" panose="020B0604030504040204" pitchFamily="34" charset="0"/>
              </a:rPr>
              <a:t>CA Niranjan Joshi</a:t>
            </a:r>
          </a:p>
        </p:txBody>
      </p:sp>
    </p:spTree>
    <p:extLst>
      <p:ext uri="{BB962C8B-B14F-4D97-AF65-F5344CB8AC3E}">
        <p14:creationId xmlns:p14="http://schemas.microsoft.com/office/powerpoint/2010/main" val="3418651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linds(horizontal)">
                                      <p:cBhvr>
                                        <p:cTn id="2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B55FF-4A35-4EED-BBF1-869533E63850}"/>
              </a:ext>
            </a:extLst>
          </p:cNvPr>
          <p:cNvSpPr>
            <a:spLocks noGrp="1"/>
          </p:cNvSpPr>
          <p:nvPr>
            <p:ph type="title"/>
          </p:nvPr>
        </p:nvSpPr>
        <p:spPr>
          <a:xfrm>
            <a:off x="2026063" y="173161"/>
            <a:ext cx="8911687" cy="643216"/>
          </a:xfrm>
        </p:spPr>
        <p:txBody>
          <a:bodyPr>
            <a:normAutofit/>
          </a:bodyPr>
          <a:lstStyle/>
          <a:p>
            <a:r>
              <a:rPr lang="en-US" sz="3600" b="1" dirty="0">
                <a:solidFill>
                  <a:srgbClr val="C00000"/>
                </a:solidFill>
                <a:latin typeface="Tahoma" panose="020B0604030504040204" pitchFamily="34" charset="0"/>
                <a:ea typeface="Tahoma" panose="020B0604030504040204" pitchFamily="34" charset="0"/>
                <a:cs typeface="Tahoma" panose="020B0604030504040204" pitchFamily="34" charset="0"/>
              </a:rPr>
              <a:t>Way Forward</a:t>
            </a:r>
            <a:endParaRPr lang="en-IN" sz="36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a:extLst>
              <a:ext uri="{FF2B5EF4-FFF2-40B4-BE49-F238E27FC236}">
                <a16:creationId xmlns:a16="http://schemas.microsoft.com/office/drawing/2014/main" id="{76FB7592-3963-49B3-99E5-39E830E564E2}"/>
              </a:ext>
            </a:extLst>
          </p:cNvPr>
          <p:cNvSpPr>
            <a:spLocks noGrp="1"/>
          </p:cNvSpPr>
          <p:nvPr>
            <p:ph idx="1"/>
          </p:nvPr>
        </p:nvSpPr>
        <p:spPr>
          <a:xfrm>
            <a:off x="1503680" y="815437"/>
            <a:ext cx="10200640" cy="5463443"/>
          </a:xfrm>
        </p:spPr>
        <p:txBody>
          <a:bodyPr>
            <a:noAutofit/>
          </a:bodyPr>
          <a:lstStyle/>
          <a:p>
            <a:pPr marL="0" indent="0" algn="just">
              <a:spcBef>
                <a:spcPts val="0"/>
              </a:spcBef>
              <a:buNone/>
            </a:pPr>
            <a:r>
              <a:rPr lang="en-US" sz="2400" dirty="0">
                <a:solidFill>
                  <a:schemeClr val="tx2"/>
                </a:solidFill>
                <a:latin typeface="Tahoma" panose="020B0604030504040204" pitchFamily="34" charset="0"/>
                <a:ea typeface="Tahoma" panose="020B0604030504040204" pitchFamily="34" charset="0"/>
                <a:cs typeface="Tahoma" panose="020B0604030504040204" pitchFamily="34" charset="0"/>
              </a:rPr>
              <a:t>ICAI being member of International Federation of Accountants (IFAC) has considered the Ethics Standards  issued by International Ethics Standards Board for Accountants(IESBA) while framing Code of Ethics for CAs. </a:t>
            </a:r>
          </a:p>
          <a:p>
            <a:pPr marL="0" indent="0" algn="just">
              <a:spcBef>
                <a:spcPts val="0"/>
              </a:spcBef>
              <a:buNone/>
            </a:pPr>
            <a:endParaRPr lang="en-US" sz="2400"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0" indent="0" algn="just">
              <a:spcBef>
                <a:spcPts val="0"/>
              </a:spcBef>
              <a:buNone/>
            </a:pPr>
            <a:r>
              <a:rPr lang="en-US" sz="2400" dirty="0">
                <a:solidFill>
                  <a:schemeClr val="tx2"/>
                </a:solidFill>
                <a:latin typeface="Tahoma" panose="020B0604030504040204" pitchFamily="34" charset="0"/>
                <a:ea typeface="Tahoma" panose="020B0604030504040204" pitchFamily="34" charset="0"/>
                <a:cs typeface="Tahoma" panose="020B0604030504040204" pitchFamily="34" charset="0"/>
              </a:rPr>
              <a:t>The existing (2009) edition of ICAI Code of Ethics is based on 2005 edition of IESBA Code of Ethics.</a:t>
            </a:r>
          </a:p>
          <a:p>
            <a:pPr marL="0" indent="0" algn="just">
              <a:spcBef>
                <a:spcPts val="0"/>
              </a:spcBef>
              <a:buNone/>
            </a:pPr>
            <a:endParaRPr lang="en-US" sz="2400"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0" indent="0" algn="just">
              <a:spcBef>
                <a:spcPts val="0"/>
              </a:spcBef>
              <a:buNone/>
            </a:pPr>
            <a:r>
              <a:rPr lang="en-US" sz="2400" dirty="0">
                <a:solidFill>
                  <a:schemeClr val="tx2"/>
                </a:solidFill>
                <a:latin typeface="Tahoma" panose="020B0604030504040204" pitchFamily="34" charset="0"/>
                <a:ea typeface="Tahoma" panose="020B0604030504040204" pitchFamily="34" charset="0"/>
                <a:cs typeface="Tahoma" panose="020B0604030504040204" pitchFamily="34" charset="0"/>
              </a:rPr>
              <a:t>ICAI Code of Ethics has been revised in January, 2019 based on 2018 edition of IESBA Code of Ethics. It is applicable from 1</a:t>
            </a:r>
            <a:r>
              <a:rPr lang="en-IN" sz="2400" baseline="30000" dirty="0" err="1">
                <a:solidFill>
                  <a:schemeClr val="tx2"/>
                </a:solidFill>
                <a:latin typeface="Tahoma" panose="020B0604030504040204" pitchFamily="34" charset="0"/>
                <a:ea typeface="Tahoma" panose="020B0604030504040204" pitchFamily="34" charset="0"/>
                <a:cs typeface="Tahoma" panose="020B0604030504040204" pitchFamily="34" charset="0"/>
              </a:rPr>
              <a:t>st</a:t>
            </a:r>
            <a:r>
              <a:rPr lang="en-IN" sz="2400" dirty="0">
                <a:solidFill>
                  <a:schemeClr val="tx2"/>
                </a:solidFill>
                <a:latin typeface="Tahoma" panose="020B0604030504040204" pitchFamily="34" charset="0"/>
                <a:ea typeface="Tahoma" panose="020B0604030504040204" pitchFamily="34" charset="0"/>
                <a:cs typeface="Tahoma" panose="020B0604030504040204" pitchFamily="34" charset="0"/>
              </a:rPr>
              <a:t> April, 2020.</a:t>
            </a:r>
          </a:p>
        </p:txBody>
      </p:sp>
      <p:sp>
        <p:nvSpPr>
          <p:cNvPr id="4" name="Slide Number Placeholder 3">
            <a:extLst>
              <a:ext uri="{FF2B5EF4-FFF2-40B4-BE49-F238E27FC236}">
                <a16:creationId xmlns:a16="http://schemas.microsoft.com/office/drawing/2014/main" id="{6EB6F225-8CE9-47E9-BD89-EFA8D78CA232}"/>
              </a:ext>
            </a:extLst>
          </p:cNvPr>
          <p:cNvSpPr>
            <a:spLocks noGrp="1"/>
          </p:cNvSpPr>
          <p:nvPr>
            <p:ph type="sldNum" sz="quarter" idx="12"/>
          </p:nvPr>
        </p:nvSpPr>
        <p:spPr>
          <a:xfrm>
            <a:off x="-10784" y="6492875"/>
            <a:ext cx="551167" cy="365125"/>
          </a:xfrm>
        </p:spPr>
        <p:txBody>
          <a:bodyPr/>
          <a:lstStyle/>
          <a:p>
            <a:pPr algn="ctr"/>
            <a:fld id="{D57F1E4F-1CFF-5643-939E-217C01CDF565}" type="slidenum">
              <a:rPr lang="en-US" sz="2000" smtClean="0">
                <a:latin typeface="Tahoma" panose="020B0604030504040204" pitchFamily="34" charset="0"/>
                <a:ea typeface="Tahoma" panose="020B0604030504040204" pitchFamily="34" charset="0"/>
                <a:cs typeface="Tahoma" panose="020B0604030504040204" pitchFamily="34" charset="0"/>
              </a:rPr>
              <a:pPr algn="ctr"/>
              <a:t>9</a:t>
            </a:fld>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 name="Footer Placeholder 3">
            <a:extLst>
              <a:ext uri="{FF2B5EF4-FFF2-40B4-BE49-F238E27FC236}">
                <a16:creationId xmlns:a16="http://schemas.microsoft.com/office/drawing/2014/main" id="{2B1E7977-2AFD-8E56-C0DE-3260139ADFF0}"/>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dirty="0">
                <a:latin typeface="Tahoma" panose="020B0604030504040204" pitchFamily="34" charset="0"/>
                <a:ea typeface="Tahoma" panose="020B0604030504040204" pitchFamily="34" charset="0"/>
                <a:cs typeface="Tahoma" panose="020B0604030504040204" pitchFamily="34" charset="0"/>
              </a:rPr>
              <a:t>CA Niranjan Joshi</a:t>
            </a:r>
          </a:p>
        </p:txBody>
      </p:sp>
    </p:spTree>
    <p:extLst>
      <p:ext uri="{BB962C8B-B14F-4D97-AF65-F5344CB8AC3E}">
        <p14:creationId xmlns:p14="http://schemas.microsoft.com/office/powerpoint/2010/main" val="2582983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blinds(horizontal)">
                                      <p:cBhvr>
                                        <p:cTn id="1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3462</TotalTime>
  <Words>3924</Words>
  <Application>Microsoft Office PowerPoint</Application>
  <PresentationFormat>Widescreen</PresentationFormat>
  <Paragraphs>485</Paragraphs>
  <Slides>46</Slides>
  <Notes>46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46</vt:i4>
      </vt:variant>
    </vt:vector>
  </HeadingPairs>
  <TitlesOfParts>
    <vt:vector size="54" baseType="lpstr">
      <vt:lpstr>Arial</vt:lpstr>
      <vt:lpstr>Calibri</vt:lpstr>
      <vt:lpstr>Corbel</vt:lpstr>
      <vt:lpstr>Tahoma</vt:lpstr>
      <vt:lpstr>Times New Roman</vt:lpstr>
      <vt:lpstr>Verdana</vt:lpstr>
      <vt:lpstr>Wingdings</vt:lpstr>
      <vt:lpstr>Parallax</vt:lpstr>
      <vt:lpstr>Peer Review Board of ICAI Eastern India Regional Council of ICAI</vt:lpstr>
      <vt:lpstr>Disclaimer</vt:lpstr>
      <vt:lpstr>Coverage</vt:lpstr>
      <vt:lpstr>Introduction</vt:lpstr>
      <vt:lpstr>Need for Code of Ethics</vt:lpstr>
      <vt:lpstr>Common Lapses Observed</vt:lpstr>
      <vt:lpstr>What to READ</vt:lpstr>
      <vt:lpstr>Important Points to remember</vt:lpstr>
      <vt:lpstr>Way Forward</vt:lpstr>
      <vt:lpstr>Code of Ethics</vt:lpstr>
      <vt:lpstr>Fundamental Principles</vt:lpstr>
      <vt:lpstr>Fundamental Principles</vt:lpstr>
      <vt:lpstr>Fundamental Principles</vt:lpstr>
      <vt:lpstr>Fundamental Principles</vt:lpstr>
      <vt:lpstr>Assessment of Threats</vt:lpstr>
      <vt:lpstr>Assessment of Threats</vt:lpstr>
      <vt:lpstr>Assessment of Threats</vt:lpstr>
      <vt:lpstr>Major Changes in COE 2019</vt:lpstr>
      <vt:lpstr>Major Changes in COE 2019</vt:lpstr>
      <vt:lpstr>Guide to the COE</vt:lpstr>
      <vt:lpstr>PowerPoint Presentation</vt:lpstr>
      <vt:lpstr>Major Changes in COE 2019</vt:lpstr>
      <vt:lpstr>Major Changes in COE 2019</vt:lpstr>
      <vt:lpstr>Major Changes in COE 2019</vt:lpstr>
      <vt:lpstr>Major Changes in COE 2019</vt:lpstr>
      <vt:lpstr>Major Changes in COE 2019</vt:lpstr>
      <vt:lpstr>Major Changes in COE 2019</vt:lpstr>
      <vt:lpstr>Code of Ethics FAQ</vt:lpstr>
      <vt:lpstr>From the ICAI Website</vt:lpstr>
      <vt:lpstr>From the ICAI Website</vt:lpstr>
      <vt:lpstr>FAQ</vt:lpstr>
      <vt:lpstr>From the ICAI Website</vt:lpstr>
      <vt:lpstr>Introduction</vt:lpstr>
      <vt:lpstr>Peer Review &amp; Code Of Ethics</vt:lpstr>
      <vt:lpstr>Peer Review &amp; Code Of Ethics</vt:lpstr>
      <vt:lpstr>Peer Review &amp; Code Of Ethics</vt:lpstr>
      <vt:lpstr>Peer Review &amp; Code Of Ethics</vt:lpstr>
      <vt:lpstr>Peer Review &amp; Code Of Ethics</vt:lpstr>
      <vt:lpstr>Peer Review &amp; Code Of Ethics</vt:lpstr>
      <vt:lpstr>Peer Review &amp; Code Of Ethics</vt:lpstr>
      <vt:lpstr>Peer Review &amp; Code Of Ethics</vt:lpstr>
      <vt:lpstr>Peer Review &amp; Code Of Ethics</vt:lpstr>
      <vt:lpstr>Introduction</vt:lpstr>
      <vt:lpstr>PowerPoint Presentation</vt:lpstr>
      <vt:lpstr>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Certificate Course on Concurrent Audit of Banks 357th Batch – Surat</dc:title>
  <dc:creator>NIRANJAN</dc:creator>
  <cp:lastModifiedBy>NIRANJAN JOSHI</cp:lastModifiedBy>
  <cp:revision>152</cp:revision>
  <cp:lastPrinted>2024-11-18T14:18:55Z</cp:lastPrinted>
  <dcterms:created xsi:type="dcterms:W3CDTF">2019-02-20T11:20:15Z</dcterms:created>
  <dcterms:modified xsi:type="dcterms:W3CDTF">2025-04-13T07:30:00Z</dcterms:modified>
</cp:coreProperties>
</file>