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9"/>
  </p:notesMasterIdLst>
  <p:sldIdLst>
    <p:sldId id="272" r:id="rId2"/>
    <p:sldId id="273" r:id="rId3"/>
    <p:sldId id="285" r:id="rId4"/>
    <p:sldId id="274" r:id="rId5"/>
    <p:sldId id="296" r:id="rId6"/>
    <p:sldId id="284" r:id="rId7"/>
    <p:sldId id="276" r:id="rId8"/>
    <p:sldId id="299" r:id="rId9"/>
    <p:sldId id="300" r:id="rId10"/>
    <p:sldId id="298" r:id="rId11"/>
    <p:sldId id="275" r:id="rId12"/>
    <p:sldId id="286" r:id="rId13"/>
    <p:sldId id="280" r:id="rId14"/>
    <p:sldId id="283" r:id="rId15"/>
    <p:sldId id="302" r:id="rId16"/>
    <p:sldId id="301" r:id="rId17"/>
    <p:sldId id="295" r:id="rId18"/>
    <p:sldId id="294" r:id="rId19"/>
    <p:sldId id="288" r:id="rId20"/>
    <p:sldId id="289" r:id="rId21"/>
    <p:sldId id="290" r:id="rId22"/>
    <p:sldId id="291" r:id="rId23"/>
    <p:sldId id="277" r:id="rId24"/>
    <p:sldId id="292" r:id="rId25"/>
    <p:sldId id="278" r:id="rId26"/>
    <p:sldId id="293" r:id="rId27"/>
    <p:sldId id="27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25" autoAdjust="0"/>
    <p:restoredTop sz="94660"/>
  </p:normalViewPr>
  <p:slideViewPr>
    <p:cSldViewPr snapToGrid="0">
      <p:cViewPr varScale="1">
        <p:scale>
          <a:sx n="114" d="100"/>
          <a:sy n="114" d="100"/>
        </p:scale>
        <p:origin x="440" y="18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443623-393E-E44E-843E-A9F7345C1608}" type="doc">
      <dgm:prSet loTypeId="urn:microsoft.com/office/officeart/2005/8/layout/radial1" loCatId="" qsTypeId="urn:microsoft.com/office/officeart/2005/8/quickstyle/3D3" qsCatId="3D" csTypeId="urn:microsoft.com/office/officeart/2005/8/colors/accent1_2" csCatId="accent1" phldr="1"/>
      <dgm:spPr/>
      <dgm:t>
        <a:bodyPr/>
        <a:lstStyle/>
        <a:p>
          <a:endParaRPr lang="en-US"/>
        </a:p>
      </dgm:t>
    </dgm:pt>
    <dgm:pt modelId="{C79FB42C-C358-194A-85A6-D76397550B4D}">
      <dgm:prSet/>
      <dgm:spPr/>
      <dgm:t>
        <a:bodyPr/>
        <a:lstStyle/>
        <a:p>
          <a:pPr rtl="0"/>
          <a:r>
            <a:rPr lang="en-US" b="1" dirty="0"/>
            <a:t>Mediation Skills</a:t>
          </a:r>
          <a:endParaRPr lang="en-US" dirty="0"/>
        </a:p>
      </dgm:t>
    </dgm:pt>
    <dgm:pt modelId="{02532AE8-36E9-6040-838F-9BA0ED611986}" type="parTrans" cxnId="{B80F5432-76B1-2E45-86DB-286AF5D77B2B}">
      <dgm:prSet/>
      <dgm:spPr/>
      <dgm:t>
        <a:bodyPr/>
        <a:lstStyle/>
        <a:p>
          <a:endParaRPr lang="en-US"/>
        </a:p>
      </dgm:t>
    </dgm:pt>
    <dgm:pt modelId="{98EFC568-D27C-BA40-A51E-8AFAAC086A80}" type="sibTrans" cxnId="{B80F5432-76B1-2E45-86DB-286AF5D77B2B}">
      <dgm:prSet/>
      <dgm:spPr/>
      <dgm:t>
        <a:bodyPr/>
        <a:lstStyle/>
        <a:p>
          <a:endParaRPr lang="en-US"/>
        </a:p>
      </dgm:t>
    </dgm:pt>
    <dgm:pt modelId="{521FE856-094D-2940-8C7F-41855CE7B60F}">
      <dgm:prSet custT="1"/>
      <dgm:spPr/>
      <dgm:t>
        <a:bodyPr/>
        <a:lstStyle/>
        <a:p>
          <a:r>
            <a:rPr lang="en-US" sz="1400" b="1" dirty="0"/>
            <a:t>Negotiation:</a:t>
          </a:r>
        </a:p>
        <a:p>
          <a:r>
            <a:rPr lang="en-US" sz="1400" dirty="0"/>
            <a:t> Balancing stakeholder interests.</a:t>
          </a:r>
        </a:p>
      </dgm:t>
    </dgm:pt>
    <dgm:pt modelId="{692DF6B8-738F-C344-B02C-8778A47686B7}" type="parTrans" cxnId="{3474A990-FBE1-9242-9641-D5DB48171780}">
      <dgm:prSet/>
      <dgm:spPr/>
      <dgm:t>
        <a:bodyPr/>
        <a:lstStyle/>
        <a:p>
          <a:endParaRPr lang="en-US"/>
        </a:p>
      </dgm:t>
    </dgm:pt>
    <dgm:pt modelId="{5BE6CEF3-E20F-9849-AF25-E016AD3ADC70}" type="sibTrans" cxnId="{3474A990-FBE1-9242-9641-D5DB48171780}">
      <dgm:prSet/>
      <dgm:spPr/>
      <dgm:t>
        <a:bodyPr/>
        <a:lstStyle/>
        <a:p>
          <a:endParaRPr lang="en-US"/>
        </a:p>
      </dgm:t>
    </dgm:pt>
    <dgm:pt modelId="{BC1031A7-7572-F449-91F0-9E13299EA0EB}">
      <dgm:prSet custT="1"/>
      <dgm:spPr/>
      <dgm:t>
        <a:bodyPr/>
        <a:lstStyle/>
        <a:p>
          <a:r>
            <a:rPr lang="en-US" sz="1400" b="1" dirty="0"/>
            <a:t>Communication:</a:t>
          </a:r>
        </a:p>
        <a:p>
          <a:r>
            <a:rPr lang="en-US" sz="1400" dirty="0"/>
            <a:t> Effectively handling     multi-party communication.</a:t>
          </a:r>
        </a:p>
      </dgm:t>
    </dgm:pt>
    <dgm:pt modelId="{F0ED1A46-14F4-4B46-B8CB-17F3F585E17C}" type="parTrans" cxnId="{499E69F9-3F1B-E74D-B4AD-72E14E697A55}">
      <dgm:prSet/>
      <dgm:spPr/>
      <dgm:t>
        <a:bodyPr/>
        <a:lstStyle/>
        <a:p>
          <a:endParaRPr lang="en-US"/>
        </a:p>
      </dgm:t>
    </dgm:pt>
    <dgm:pt modelId="{A8A52655-7A34-5F49-ADD0-E61291D0EFF4}" type="sibTrans" cxnId="{499E69F9-3F1B-E74D-B4AD-72E14E697A55}">
      <dgm:prSet/>
      <dgm:spPr/>
      <dgm:t>
        <a:bodyPr/>
        <a:lstStyle/>
        <a:p>
          <a:endParaRPr lang="en-US"/>
        </a:p>
      </dgm:t>
    </dgm:pt>
    <dgm:pt modelId="{39D12782-46FF-B84C-9756-E81079E92F93}">
      <dgm:prSet custT="1"/>
      <dgm:spPr/>
      <dgm:t>
        <a:bodyPr/>
        <a:lstStyle/>
        <a:p>
          <a:r>
            <a:rPr lang="en-US" sz="1400" b="1" dirty="0"/>
            <a:t>Analytical Skills:</a:t>
          </a:r>
        </a:p>
        <a:p>
          <a:r>
            <a:rPr lang="en-US" sz="1400" dirty="0"/>
            <a:t> Assessing financial implications.</a:t>
          </a:r>
        </a:p>
      </dgm:t>
    </dgm:pt>
    <dgm:pt modelId="{2BA8F5E8-92F4-E648-85F8-B1661EC6AAB5}" type="parTrans" cxnId="{5B5529F1-E17D-2444-8469-D04294F95A9C}">
      <dgm:prSet/>
      <dgm:spPr/>
      <dgm:t>
        <a:bodyPr/>
        <a:lstStyle/>
        <a:p>
          <a:endParaRPr lang="en-US"/>
        </a:p>
      </dgm:t>
    </dgm:pt>
    <dgm:pt modelId="{2B2AFB97-8FF9-4D49-8396-BF9C1F8CC7B0}" type="sibTrans" cxnId="{5B5529F1-E17D-2444-8469-D04294F95A9C}">
      <dgm:prSet/>
      <dgm:spPr/>
      <dgm:t>
        <a:bodyPr/>
        <a:lstStyle/>
        <a:p>
          <a:endParaRPr lang="en-US"/>
        </a:p>
      </dgm:t>
    </dgm:pt>
    <dgm:pt modelId="{4AF51656-8607-654C-9DC1-00A2720327A0}">
      <dgm:prSet custT="1"/>
      <dgm:spPr/>
      <dgm:t>
        <a:bodyPr/>
        <a:lstStyle/>
        <a:p>
          <a:r>
            <a:rPr lang="en-US" sz="1400" b="1" dirty="0"/>
            <a:t>Problem Solving:</a:t>
          </a:r>
          <a:r>
            <a:rPr lang="en-US" sz="1400" dirty="0"/>
            <a:t> </a:t>
          </a:r>
        </a:p>
        <a:p>
          <a:r>
            <a:rPr lang="en-US" sz="1400" dirty="0"/>
            <a:t>Devising mutually beneficial solutions.</a:t>
          </a:r>
        </a:p>
      </dgm:t>
    </dgm:pt>
    <dgm:pt modelId="{D963D2A5-8997-844A-8B94-E029CFEC6518}" type="parTrans" cxnId="{B278DBC0-AC1D-6B46-94AF-71B3B6E457B6}">
      <dgm:prSet/>
      <dgm:spPr/>
      <dgm:t>
        <a:bodyPr/>
        <a:lstStyle/>
        <a:p>
          <a:endParaRPr lang="en-US"/>
        </a:p>
      </dgm:t>
    </dgm:pt>
    <dgm:pt modelId="{2754C540-3A8A-2F40-8AA5-A9E5952FC4C9}" type="sibTrans" cxnId="{B278DBC0-AC1D-6B46-94AF-71B3B6E457B6}">
      <dgm:prSet/>
      <dgm:spPr/>
      <dgm:t>
        <a:bodyPr/>
        <a:lstStyle/>
        <a:p>
          <a:endParaRPr lang="en-US"/>
        </a:p>
      </dgm:t>
    </dgm:pt>
    <dgm:pt modelId="{009BB121-9521-844D-929C-1F24E312F995}">
      <dgm:prSet custT="1"/>
      <dgm:spPr/>
      <dgm:t>
        <a:bodyPr/>
        <a:lstStyle/>
        <a:p>
          <a:r>
            <a:rPr lang="en-US" sz="1400" b="1" dirty="0"/>
            <a:t>Listening: Understanding The Core Issue.</a:t>
          </a:r>
        </a:p>
      </dgm:t>
    </dgm:pt>
    <dgm:pt modelId="{693516E9-33CE-FC4B-BF4C-DFC91F683C76}" type="parTrans" cxnId="{DE81B4B4-EBFD-9F46-B588-6276F983A2A3}">
      <dgm:prSet/>
      <dgm:spPr/>
      <dgm:t>
        <a:bodyPr/>
        <a:lstStyle/>
        <a:p>
          <a:endParaRPr lang="en-US"/>
        </a:p>
      </dgm:t>
    </dgm:pt>
    <dgm:pt modelId="{1E5D698A-BDAF-5147-A8CC-C8DA58AE49AB}" type="sibTrans" cxnId="{DE81B4B4-EBFD-9F46-B588-6276F983A2A3}">
      <dgm:prSet/>
      <dgm:spPr/>
      <dgm:t>
        <a:bodyPr/>
        <a:lstStyle/>
        <a:p>
          <a:endParaRPr lang="en-US"/>
        </a:p>
      </dgm:t>
    </dgm:pt>
    <dgm:pt modelId="{60313628-77C8-CB4F-B73D-5CCA6C6491E6}">
      <dgm:prSet/>
      <dgm:spPr/>
      <dgm:t>
        <a:bodyPr/>
        <a:lstStyle/>
        <a:p>
          <a:r>
            <a:rPr lang="en-US" b="1" dirty="0"/>
            <a:t>Building Credibility: Displaying or Detailing Their Credentials</a:t>
          </a:r>
        </a:p>
      </dgm:t>
    </dgm:pt>
    <dgm:pt modelId="{F6E03988-D687-BC40-9AD9-CF8B11554B9A}" type="parTrans" cxnId="{E4715258-66F9-344D-9243-C5DF70062132}">
      <dgm:prSet/>
      <dgm:spPr/>
      <dgm:t>
        <a:bodyPr/>
        <a:lstStyle/>
        <a:p>
          <a:endParaRPr lang="en-US"/>
        </a:p>
      </dgm:t>
    </dgm:pt>
    <dgm:pt modelId="{23CA0733-C29F-5D48-81DF-2983B98385FF}" type="sibTrans" cxnId="{E4715258-66F9-344D-9243-C5DF70062132}">
      <dgm:prSet/>
      <dgm:spPr/>
      <dgm:t>
        <a:bodyPr/>
        <a:lstStyle/>
        <a:p>
          <a:endParaRPr lang="en-US"/>
        </a:p>
      </dgm:t>
    </dgm:pt>
    <dgm:pt modelId="{005A84F7-7B54-E044-BC03-D8B1176128A0}" type="pres">
      <dgm:prSet presAssocID="{8B443623-393E-E44E-843E-A9F7345C1608}" presName="cycle" presStyleCnt="0">
        <dgm:presLayoutVars>
          <dgm:chMax val="1"/>
          <dgm:dir/>
          <dgm:animLvl val="ctr"/>
          <dgm:resizeHandles val="exact"/>
        </dgm:presLayoutVars>
      </dgm:prSet>
      <dgm:spPr/>
    </dgm:pt>
    <dgm:pt modelId="{7517D096-74B8-0848-A477-F0E5F57876C9}" type="pres">
      <dgm:prSet presAssocID="{C79FB42C-C358-194A-85A6-D76397550B4D}" presName="centerShape" presStyleLbl="node0" presStyleIdx="0" presStyleCnt="1"/>
      <dgm:spPr/>
    </dgm:pt>
    <dgm:pt modelId="{9F019F76-C7D6-F148-A3DA-8610414395FF}" type="pres">
      <dgm:prSet presAssocID="{F6E03988-D687-BC40-9AD9-CF8B11554B9A}" presName="Name9" presStyleLbl="parChTrans1D2" presStyleIdx="0" presStyleCnt="6"/>
      <dgm:spPr/>
    </dgm:pt>
    <dgm:pt modelId="{AC1B6458-B883-B14A-933A-D10E94ADAAD2}" type="pres">
      <dgm:prSet presAssocID="{F6E03988-D687-BC40-9AD9-CF8B11554B9A}" presName="connTx" presStyleLbl="parChTrans1D2" presStyleIdx="0" presStyleCnt="6"/>
      <dgm:spPr/>
    </dgm:pt>
    <dgm:pt modelId="{E48492D7-D9F5-6A40-8BE4-9AEB8E66D426}" type="pres">
      <dgm:prSet presAssocID="{60313628-77C8-CB4F-B73D-5CCA6C6491E6}" presName="node" presStyleLbl="node1" presStyleIdx="0" presStyleCnt="6">
        <dgm:presLayoutVars>
          <dgm:bulletEnabled val="1"/>
        </dgm:presLayoutVars>
      </dgm:prSet>
      <dgm:spPr/>
    </dgm:pt>
    <dgm:pt modelId="{724F1AFB-7A31-6A40-81CB-3D9C86429448}" type="pres">
      <dgm:prSet presAssocID="{693516E9-33CE-FC4B-BF4C-DFC91F683C76}" presName="Name9" presStyleLbl="parChTrans1D2" presStyleIdx="1" presStyleCnt="6"/>
      <dgm:spPr/>
    </dgm:pt>
    <dgm:pt modelId="{9CDD2A52-28EF-E845-B49E-1BF7E41DDE3B}" type="pres">
      <dgm:prSet presAssocID="{693516E9-33CE-FC4B-BF4C-DFC91F683C76}" presName="connTx" presStyleLbl="parChTrans1D2" presStyleIdx="1" presStyleCnt="6"/>
      <dgm:spPr/>
    </dgm:pt>
    <dgm:pt modelId="{684ED666-4BC2-0D4D-9C3F-F97DFEADA194}" type="pres">
      <dgm:prSet presAssocID="{009BB121-9521-844D-929C-1F24E312F995}" presName="node" presStyleLbl="node1" presStyleIdx="1" presStyleCnt="6" custScaleX="118781">
        <dgm:presLayoutVars>
          <dgm:bulletEnabled val="1"/>
        </dgm:presLayoutVars>
      </dgm:prSet>
      <dgm:spPr/>
    </dgm:pt>
    <dgm:pt modelId="{0BA616EE-A3A5-5748-B469-5BBACCBDDC51}" type="pres">
      <dgm:prSet presAssocID="{2BA8F5E8-92F4-E648-85F8-B1661EC6AAB5}" presName="Name9" presStyleLbl="parChTrans1D2" presStyleIdx="2" presStyleCnt="6"/>
      <dgm:spPr/>
    </dgm:pt>
    <dgm:pt modelId="{4AA13CCC-4CB8-704B-9566-69F6078E5FEA}" type="pres">
      <dgm:prSet presAssocID="{2BA8F5E8-92F4-E648-85F8-B1661EC6AAB5}" presName="connTx" presStyleLbl="parChTrans1D2" presStyleIdx="2" presStyleCnt="6"/>
      <dgm:spPr/>
    </dgm:pt>
    <dgm:pt modelId="{0569BB26-0C25-2040-8F6E-5575E7D079EE}" type="pres">
      <dgm:prSet presAssocID="{39D12782-46FF-B84C-9756-E81079E92F93}" presName="node" presStyleLbl="node1" presStyleIdx="2" presStyleCnt="6">
        <dgm:presLayoutVars>
          <dgm:bulletEnabled val="1"/>
        </dgm:presLayoutVars>
      </dgm:prSet>
      <dgm:spPr/>
    </dgm:pt>
    <dgm:pt modelId="{9678E60F-3A6A-434B-A340-25E1E5EDD6F2}" type="pres">
      <dgm:prSet presAssocID="{F0ED1A46-14F4-4B46-B8CB-17F3F585E17C}" presName="Name9" presStyleLbl="parChTrans1D2" presStyleIdx="3" presStyleCnt="6"/>
      <dgm:spPr/>
    </dgm:pt>
    <dgm:pt modelId="{D0F2132D-20AF-0040-AE43-CD24C2B2E862}" type="pres">
      <dgm:prSet presAssocID="{F0ED1A46-14F4-4B46-B8CB-17F3F585E17C}" presName="connTx" presStyleLbl="parChTrans1D2" presStyleIdx="3" presStyleCnt="6"/>
      <dgm:spPr/>
    </dgm:pt>
    <dgm:pt modelId="{2375DDF0-DE30-BD44-AD8A-7A249805E644}" type="pres">
      <dgm:prSet presAssocID="{BC1031A7-7572-F449-91F0-9E13299EA0EB}" presName="node" presStyleLbl="node1" presStyleIdx="3" presStyleCnt="6" custScaleX="124606" custScaleY="121931" custRadScaleRad="101803" custRadScaleInc="1497">
        <dgm:presLayoutVars>
          <dgm:bulletEnabled val="1"/>
        </dgm:presLayoutVars>
      </dgm:prSet>
      <dgm:spPr/>
    </dgm:pt>
    <dgm:pt modelId="{19D40328-3C08-764E-BEC6-B81636B2EC63}" type="pres">
      <dgm:prSet presAssocID="{692DF6B8-738F-C344-B02C-8778A47686B7}" presName="Name9" presStyleLbl="parChTrans1D2" presStyleIdx="4" presStyleCnt="6"/>
      <dgm:spPr/>
    </dgm:pt>
    <dgm:pt modelId="{ABA0500A-744F-A348-A013-BCD21570E54B}" type="pres">
      <dgm:prSet presAssocID="{692DF6B8-738F-C344-B02C-8778A47686B7}" presName="connTx" presStyleLbl="parChTrans1D2" presStyleIdx="4" presStyleCnt="6"/>
      <dgm:spPr/>
    </dgm:pt>
    <dgm:pt modelId="{A83E2054-758A-3D45-A6F3-B167C8E6E8B7}" type="pres">
      <dgm:prSet presAssocID="{521FE856-094D-2940-8C7F-41855CE7B60F}" presName="node" presStyleLbl="node1" presStyleIdx="4" presStyleCnt="6">
        <dgm:presLayoutVars>
          <dgm:bulletEnabled val="1"/>
        </dgm:presLayoutVars>
      </dgm:prSet>
      <dgm:spPr/>
    </dgm:pt>
    <dgm:pt modelId="{10AD9575-0D5C-C149-875D-C0A97265726B}" type="pres">
      <dgm:prSet presAssocID="{D963D2A5-8997-844A-8B94-E029CFEC6518}" presName="Name9" presStyleLbl="parChTrans1D2" presStyleIdx="5" presStyleCnt="6"/>
      <dgm:spPr/>
    </dgm:pt>
    <dgm:pt modelId="{53E2444B-DAC4-8F41-B2B8-458584B49DC3}" type="pres">
      <dgm:prSet presAssocID="{D963D2A5-8997-844A-8B94-E029CFEC6518}" presName="connTx" presStyleLbl="parChTrans1D2" presStyleIdx="5" presStyleCnt="6"/>
      <dgm:spPr/>
    </dgm:pt>
    <dgm:pt modelId="{B0126C01-2624-C44A-87F1-1A1505594AEF}" type="pres">
      <dgm:prSet presAssocID="{4AF51656-8607-654C-9DC1-00A2720327A0}" presName="node" presStyleLbl="node1" presStyleIdx="5" presStyleCnt="6">
        <dgm:presLayoutVars>
          <dgm:bulletEnabled val="1"/>
        </dgm:presLayoutVars>
      </dgm:prSet>
      <dgm:spPr/>
    </dgm:pt>
  </dgm:ptLst>
  <dgm:cxnLst>
    <dgm:cxn modelId="{53515F05-3FFB-B747-88F2-7DE38BC0E82B}" type="presOf" srcId="{39D12782-46FF-B84C-9756-E81079E92F93}" destId="{0569BB26-0C25-2040-8F6E-5575E7D079EE}" srcOrd="0" destOrd="0" presId="urn:microsoft.com/office/officeart/2005/8/layout/radial1"/>
    <dgm:cxn modelId="{DE242621-A027-594F-AAEE-4CE6714D330F}" type="presOf" srcId="{4AF51656-8607-654C-9DC1-00A2720327A0}" destId="{B0126C01-2624-C44A-87F1-1A1505594AEF}" srcOrd="0" destOrd="0" presId="urn:microsoft.com/office/officeart/2005/8/layout/radial1"/>
    <dgm:cxn modelId="{2DE18A26-C399-9143-93B0-4791DD952DC9}" type="presOf" srcId="{60313628-77C8-CB4F-B73D-5CCA6C6491E6}" destId="{E48492D7-D9F5-6A40-8BE4-9AEB8E66D426}" srcOrd="0" destOrd="0" presId="urn:microsoft.com/office/officeart/2005/8/layout/radial1"/>
    <dgm:cxn modelId="{B80F5432-76B1-2E45-86DB-286AF5D77B2B}" srcId="{8B443623-393E-E44E-843E-A9F7345C1608}" destId="{C79FB42C-C358-194A-85A6-D76397550B4D}" srcOrd="0" destOrd="0" parTransId="{02532AE8-36E9-6040-838F-9BA0ED611986}" sibTransId="{98EFC568-D27C-BA40-A51E-8AFAAC086A80}"/>
    <dgm:cxn modelId="{DDB18D3A-8A18-5640-93A2-36BC3A69FA36}" type="presOf" srcId="{2BA8F5E8-92F4-E648-85F8-B1661EC6AAB5}" destId="{4AA13CCC-4CB8-704B-9566-69F6078E5FEA}" srcOrd="1" destOrd="0" presId="urn:microsoft.com/office/officeart/2005/8/layout/radial1"/>
    <dgm:cxn modelId="{15A4EB3B-3A62-0046-BC34-EA61FF280B7C}" type="presOf" srcId="{693516E9-33CE-FC4B-BF4C-DFC91F683C76}" destId="{9CDD2A52-28EF-E845-B49E-1BF7E41DDE3B}" srcOrd="1" destOrd="0" presId="urn:microsoft.com/office/officeart/2005/8/layout/radial1"/>
    <dgm:cxn modelId="{C762F150-8E87-4547-83F6-28FFA5BBEBC3}" type="presOf" srcId="{009BB121-9521-844D-929C-1F24E312F995}" destId="{684ED666-4BC2-0D4D-9C3F-F97DFEADA194}" srcOrd="0" destOrd="0" presId="urn:microsoft.com/office/officeart/2005/8/layout/radial1"/>
    <dgm:cxn modelId="{96C23453-3424-EE4D-9753-0DDE407755EB}" type="presOf" srcId="{521FE856-094D-2940-8C7F-41855CE7B60F}" destId="{A83E2054-758A-3D45-A6F3-B167C8E6E8B7}" srcOrd="0" destOrd="0" presId="urn:microsoft.com/office/officeart/2005/8/layout/radial1"/>
    <dgm:cxn modelId="{E4715258-66F9-344D-9243-C5DF70062132}" srcId="{C79FB42C-C358-194A-85A6-D76397550B4D}" destId="{60313628-77C8-CB4F-B73D-5CCA6C6491E6}" srcOrd="0" destOrd="0" parTransId="{F6E03988-D687-BC40-9AD9-CF8B11554B9A}" sibTransId="{23CA0733-C29F-5D48-81DF-2983B98385FF}"/>
    <dgm:cxn modelId="{56E7155B-97A0-AC49-AC45-21D340E6EB42}" type="presOf" srcId="{692DF6B8-738F-C344-B02C-8778A47686B7}" destId="{19D40328-3C08-764E-BEC6-B81636B2EC63}" srcOrd="0" destOrd="0" presId="urn:microsoft.com/office/officeart/2005/8/layout/radial1"/>
    <dgm:cxn modelId="{1644AD7C-B9B5-CF4E-8293-2BE1EDB24F29}" type="presOf" srcId="{F6E03988-D687-BC40-9AD9-CF8B11554B9A}" destId="{AC1B6458-B883-B14A-933A-D10E94ADAAD2}" srcOrd="1" destOrd="0" presId="urn:microsoft.com/office/officeart/2005/8/layout/radial1"/>
    <dgm:cxn modelId="{03737983-3ECC-3E41-9DFE-4E392F353C04}" type="presOf" srcId="{8B443623-393E-E44E-843E-A9F7345C1608}" destId="{005A84F7-7B54-E044-BC03-D8B1176128A0}" srcOrd="0" destOrd="0" presId="urn:microsoft.com/office/officeart/2005/8/layout/radial1"/>
    <dgm:cxn modelId="{3474A990-FBE1-9242-9641-D5DB48171780}" srcId="{C79FB42C-C358-194A-85A6-D76397550B4D}" destId="{521FE856-094D-2940-8C7F-41855CE7B60F}" srcOrd="4" destOrd="0" parTransId="{692DF6B8-738F-C344-B02C-8778A47686B7}" sibTransId="{5BE6CEF3-E20F-9849-AF25-E016AD3ADC70}"/>
    <dgm:cxn modelId="{0C923792-A541-B443-8E39-B9250F6FFB0C}" type="presOf" srcId="{C79FB42C-C358-194A-85A6-D76397550B4D}" destId="{7517D096-74B8-0848-A477-F0E5F57876C9}" srcOrd="0" destOrd="0" presId="urn:microsoft.com/office/officeart/2005/8/layout/radial1"/>
    <dgm:cxn modelId="{89A39B98-D011-F540-B4EC-0253E04A0409}" type="presOf" srcId="{BC1031A7-7572-F449-91F0-9E13299EA0EB}" destId="{2375DDF0-DE30-BD44-AD8A-7A249805E644}" srcOrd="0" destOrd="0" presId="urn:microsoft.com/office/officeart/2005/8/layout/radial1"/>
    <dgm:cxn modelId="{938C249C-19F2-7D4A-BC4B-1B6FC59E086E}" type="presOf" srcId="{2BA8F5E8-92F4-E648-85F8-B1661EC6AAB5}" destId="{0BA616EE-A3A5-5748-B469-5BBACCBDDC51}" srcOrd="0" destOrd="0" presId="urn:microsoft.com/office/officeart/2005/8/layout/radial1"/>
    <dgm:cxn modelId="{B0B6AEB4-11C0-8149-89E9-83495AF9EFD0}" type="presOf" srcId="{D963D2A5-8997-844A-8B94-E029CFEC6518}" destId="{53E2444B-DAC4-8F41-B2B8-458584B49DC3}" srcOrd="1" destOrd="0" presId="urn:microsoft.com/office/officeart/2005/8/layout/radial1"/>
    <dgm:cxn modelId="{DE81B4B4-EBFD-9F46-B588-6276F983A2A3}" srcId="{C79FB42C-C358-194A-85A6-D76397550B4D}" destId="{009BB121-9521-844D-929C-1F24E312F995}" srcOrd="1" destOrd="0" parTransId="{693516E9-33CE-FC4B-BF4C-DFC91F683C76}" sibTransId="{1E5D698A-BDAF-5147-A8CC-C8DA58AE49AB}"/>
    <dgm:cxn modelId="{2B0688BE-2A66-8342-B253-9D987D057940}" type="presOf" srcId="{692DF6B8-738F-C344-B02C-8778A47686B7}" destId="{ABA0500A-744F-A348-A013-BCD21570E54B}" srcOrd="1" destOrd="0" presId="urn:microsoft.com/office/officeart/2005/8/layout/radial1"/>
    <dgm:cxn modelId="{B278DBC0-AC1D-6B46-94AF-71B3B6E457B6}" srcId="{C79FB42C-C358-194A-85A6-D76397550B4D}" destId="{4AF51656-8607-654C-9DC1-00A2720327A0}" srcOrd="5" destOrd="0" parTransId="{D963D2A5-8997-844A-8B94-E029CFEC6518}" sibTransId="{2754C540-3A8A-2F40-8AA5-A9E5952FC4C9}"/>
    <dgm:cxn modelId="{FA3E0ACF-CF47-4542-AEB4-026C1F9AF610}" type="presOf" srcId="{F0ED1A46-14F4-4B46-B8CB-17F3F585E17C}" destId="{9678E60F-3A6A-434B-A340-25E1E5EDD6F2}" srcOrd="0" destOrd="0" presId="urn:microsoft.com/office/officeart/2005/8/layout/radial1"/>
    <dgm:cxn modelId="{CEB933D4-BC34-B147-926F-91A93EA75CD2}" type="presOf" srcId="{F6E03988-D687-BC40-9AD9-CF8B11554B9A}" destId="{9F019F76-C7D6-F148-A3DA-8610414395FF}" srcOrd="0" destOrd="0" presId="urn:microsoft.com/office/officeart/2005/8/layout/radial1"/>
    <dgm:cxn modelId="{5B5529F1-E17D-2444-8469-D04294F95A9C}" srcId="{C79FB42C-C358-194A-85A6-D76397550B4D}" destId="{39D12782-46FF-B84C-9756-E81079E92F93}" srcOrd="2" destOrd="0" parTransId="{2BA8F5E8-92F4-E648-85F8-B1661EC6AAB5}" sibTransId="{2B2AFB97-8FF9-4D49-8396-BF9C1F8CC7B0}"/>
    <dgm:cxn modelId="{D4E2E0F7-0EAE-144A-89E8-247A6255C5D3}" type="presOf" srcId="{D963D2A5-8997-844A-8B94-E029CFEC6518}" destId="{10AD9575-0D5C-C149-875D-C0A97265726B}" srcOrd="0" destOrd="0" presId="urn:microsoft.com/office/officeart/2005/8/layout/radial1"/>
    <dgm:cxn modelId="{499E69F9-3F1B-E74D-B4AD-72E14E697A55}" srcId="{C79FB42C-C358-194A-85A6-D76397550B4D}" destId="{BC1031A7-7572-F449-91F0-9E13299EA0EB}" srcOrd="3" destOrd="0" parTransId="{F0ED1A46-14F4-4B46-B8CB-17F3F585E17C}" sibTransId="{A8A52655-7A34-5F49-ADD0-E61291D0EFF4}"/>
    <dgm:cxn modelId="{1AC06DFB-5B20-4248-8280-DCFAD46737D0}" type="presOf" srcId="{693516E9-33CE-FC4B-BF4C-DFC91F683C76}" destId="{724F1AFB-7A31-6A40-81CB-3D9C86429448}" srcOrd="0" destOrd="0" presId="urn:microsoft.com/office/officeart/2005/8/layout/radial1"/>
    <dgm:cxn modelId="{074C65FE-15D3-9543-824C-28F87ED3A29B}" type="presOf" srcId="{F0ED1A46-14F4-4B46-B8CB-17F3F585E17C}" destId="{D0F2132D-20AF-0040-AE43-CD24C2B2E862}" srcOrd="1" destOrd="0" presId="urn:microsoft.com/office/officeart/2005/8/layout/radial1"/>
    <dgm:cxn modelId="{A2A37786-8BD3-9147-B63E-32B88333DC94}" type="presParOf" srcId="{005A84F7-7B54-E044-BC03-D8B1176128A0}" destId="{7517D096-74B8-0848-A477-F0E5F57876C9}" srcOrd="0" destOrd="0" presId="urn:microsoft.com/office/officeart/2005/8/layout/radial1"/>
    <dgm:cxn modelId="{7FA6DC59-97C6-4341-B950-2454FE505634}" type="presParOf" srcId="{005A84F7-7B54-E044-BC03-D8B1176128A0}" destId="{9F019F76-C7D6-F148-A3DA-8610414395FF}" srcOrd="1" destOrd="0" presId="urn:microsoft.com/office/officeart/2005/8/layout/radial1"/>
    <dgm:cxn modelId="{55CB3FF5-4F52-DF4A-9AF1-0CFB9EB7E36E}" type="presParOf" srcId="{9F019F76-C7D6-F148-A3DA-8610414395FF}" destId="{AC1B6458-B883-B14A-933A-D10E94ADAAD2}" srcOrd="0" destOrd="0" presId="urn:microsoft.com/office/officeart/2005/8/layout/radial1"/>
    <dgm:cxn modelId="{A392FFE4-FDC5-8A4B-BF20-D19BA1306CC5}" type="presParOf" srcId="{005A84F7-7B54-E044-BC03-D8B1176128A0}" destId="{E48492D7-D9F5-6A40-8BE4-9AEB8E66D426}" srcOrd="2" destOrd="0" presId="urn:microsoft.com/office/officeart/2005/8/layout/radial1"/>
    <dgm:cxn modelId="{F5DDD332-7CA3-EB44-94D6-20F488B7D51A}" type="presParOf" srcId="{005A84F7-7B54-E044-BC03-D8B1176128A0}" destId="{724F1AFB-7A31-6A40-81CB-3D9C86429448}" srcOrd="3" destOrd="0" presId="urn:microsoft.com/office/officeart/2005/8/layout/radial1"/>
    <dgm:cxn modelId="{E72BF1F7-A62E-A342-9E3F-230D81275EEC}" type="presParOf" srcId="{724F1AFB-7A31-6A40-81CB-3D9C86429448}" destId="{9CDD2A52-28EF-E845-B49E-1BF7E41DDE3B}" srcOrd="0" destOrd="0" presId="urn:microsoft.com/office/officeart/2005/8/layout/radial1"/>
    <dgm:cxn modelId="{57011F67-4CA7-574A-9E04-3C70965FCF9F}" type="presParOf" srcId="{005A84F7-7B54-E044-BC03-D8B1176128A0}" destId="{684ED666-4BC2-0D4D-9C3F-F97DFEADA194}" srcOrd="4" destOrd="0" presId="urn:microsoft.com/office/officeart/2005/8/layout/radial1"/>
    <dgm:cxn modelId="{5FC0F699-5560-CA46-BF5C-D2A474A81651}" type="presParOf" srcId="{005A84F7-7B54-E044-BC03-D8B1176128A0}" destId="{0BA616EE-A3A5-5748-B469-5BBACCBDDC51}" srcOrd="5" destOrd="0" presId="urn:microsoft.com/office/officeart/2005/8/layout/radial1"/>
    <dgm:cxn modelId="{AE2FB122-EDC2-964F-8FBD-D44BC7FE4C5D}" type="presParOf" srcId="{0BA616EE-A3A5-5748-B469-5BBACCBDDC51}" destId="{4AA13CCC-4CB8-704B-9566-69F6078E5FEA}" srcOrd="0" destOrd="0" presId="urn:microsoft.com/office/officeart/2005/8/layout/radial1"/>
    <dgm:cxn modelId="{D91B3C33-6C73-D942-939D-BB9947902F86}" type="presParOf" srcId="{005A84F7-7B54-E044-BC03-D8B1176128A0}" destId="{0569BB26-0C25-2040-8F6E-5575E7D079EE}" srcOrd="6" destOrd="0" presId="urn:microsoft.com/office/officeart/2005/8/layout/radial1"/>
    <dgm:cxn modelId="{D473AE24-427C-B149-AB4F-1CEEDC77DE4A}" type="presParOf" srcId="{005A84F7-7B54-E044-BC03-D8B1176128A0}" destId="{9678E60F-3A6A-434B-A340-25E1E5EDD6F2}" srcOrd="7" destOrd="0" presId="urn:microsoft.com/office/officeart/2005/8/layout/radial1"/>
    <dgm:cxn modelId="{6EE6AE95-6A2B-E84D-B0A8-E28563B2FF95}" type="presParOf" srcId="{9678E60F-3A6A-434B-A340-25E1E5EDD6F2}" destId="{D0F2132D-20AF-0040-AE43-CD24C2B2E862}" srcOrd="0" destOrd="0" presId="urn:microsoft.com/office/officeart/2005/8/layout/radial1"/>
    <dgm:cxn modelId="{9C8B5B60-80F8-7243-A6A3-FC6ADE59D7FF}" type="presParOf" srcId="{005A84F7-7B54-E044-BC03-D8B1176128A0}" destId="{2375DDF0-DE30-BD44-AD8A-7A249805E644}" srcOrd="8" destOrd="0" presId="urn:microsoft.com/office/officeart/2005/8/layout/radial1"/>
    <dgm:cxn modelId="{1AAF7A21-297D-4645-85A0-449DE2854CCB}" type="presParOf" srcId="{005A84F7-7B54-E044-BC03-D8B1176128A0}" destId="{19D40328-3C08-764E-BEC6-B81636B2EC63}" srcOrd="9" destOrd="0" presId="urn:microsoft.com/office/officeart/2005/8/layout/radial1"/>
    <dgm:cxn modelId="{C25E0CE4-B687-C64B-9C02-104ADAB4C87E}" type="presParOf" srcId="{19D40328-3C08-764E-BEC6-B81636B2EC63}" destId="{ABA0500A-744F-A348-A013-BCD21570E54B}" srcOrd="0" destOrd="0" presId="urn:microsoft.com/office/officeart/2005/8/layout/radial1"/>
    <dgm:cxn modelId="{FE24B12C-0408-DA4C-BDBA-3346FFB35641}" type="presParOf" srcId="{005A84F7-7B54-E044-BC03-D8B1176128A0}" destId="{A83E2054-758A-3D45-A6F3-B167C8E6E8B7}" srcOrd="10" destOrd="0" presId="urn:microsoft.com/office/officeart/2005/8/layout/radial1"/>
    <dgm:cxn modelId="{CD809555-C7F3-F143-BD20-DC51DB4DD1D7}" type="presParOf" srcId="{005A84F7-7B54-E044-BC03-D8B1176128A0}" destId="{10AD9575-0D5C-C149-875D-C0A97265726B}" srcOrd="11" destOrd="0" presId="urn:microsoft.com/office/officeart/2005/8/layout/radial1"/>
    <dgm:cxn modelId="{570E29D7-CB41-8F46-8AF3-EA052F420A08}" type="presParOf" srcId="{10AD9575-0D5C-C149-875D-C0A97265726B}" destId="{53E2444B-DAC4-8F41-B2B8-458584B49DC3}" srcOrd="0" destOrd="0" presId="urn:microsoft.com/office/officeart/2005/8/layout/radial1"/>
    <dgm:cxn modelId="{D4D381EF-6C88-3042-B9BB-CC1F45D375AC}" type="presParOf" srcId="{005A84F7-7B54-E044-BC03-D8B1176128A0}" destId="{B0126C01-2624-C44A-87F1-1A1505594AEF}" srcOrd="12"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E48983-1DCD-7641-871D-38A333C13758}" type="doc">
      <dgm:prSet loTypeId="urn:microsoft.com/office/officeart/2005/8/layout/radial3" loCatId="" qsTypeId="urn:microsoft.com/office/officeart/2005/8/quickstyle/3D7" qsCatId="3D" csTypeId="urn:microsoft.com/office/officeart/2005/8/colors/accent1_2" csCatId="accent1" phldr="1"/>
      <dgm:spPr/>
      <dgm:t>
        <a:bodyPr/>
        <a:lstStyle/>
        <a:p>
          <a:endParaRPr lang="en-US"/>
        </a:p>
      </dgm:t>
    </dgm:pt>
    <dgm:pt modelId="{C3358553-302A-D64C-8E56-C241CB918AD0}">
      <dgm:prSet custT="1"/>
      <dgm:spPr/>
      <dgm:t>
        <a:bodyPr/>
        <a:lstStyle/>
        <a:p>
          <a:pPr rtl="0"/>
          <a:endParaRPr lang="en-US" sz="1800" b="1" dirty="0"/>
        </a:p>
        <a:p>
          <a:pPr rtl="0"/>
          <a:r>
            <a:rPr lang="en-US" sz="1800" b="1" dirty="0"/>
            <a:t>Opportunities for CAs in Mediation</a:t>
          </a:r>
          <a:br>
            <a:rPr lang="en-US" sz="1800" b="1" dirty="0"/>
          </a:br>
          <a:endParaRPr lang="en-US" sz="1800" dirty="0"/>
        </a:p>
      </dgm:t>
    </dgm:pt>
    <dgm:pt modelId="{C057A28A-5263-9F4E-BCF5-EB12802DDA45}" type="parTrans" cxnId="{59BF1A8F-017D-5B47-B1B5-A7B7D6D07112}">
      <dgm:prSet/>
      <dgm:spPr/>
      <dgm:t>
        <a:bodyPr/>
        <a:lstStyle/>
        <a:p>
          <a:endParaRPr lang="en-US"/>
        </a:p>
      </dgm:t>
    </dgm:pt>
    <dgm:pt modelId="{EE144615-EBD6-424F-9809-07C7E90788F5}" type="sibTrans" cxnId="{59BF1A8F-017D-5B47-B1B5-A7B7D6D07112}">
      <dgm:prSet/>
      <dgm:spPr/>
      <dgm:t>
        <a:bodyPr/>
        <a:lstStyle/>
        <a:p>
          <a:endParaRPr lang="en-US"/>
        </a:p>
      </dgm:t>
    </dgm:pt>
    <dgm:pt modelId="{FC9732AA-F21B-2244-AB55-EBC427C73A2D}">
      <dgm:prSet custT="1"/>
      <dgm:spPr/>
      <dgm:t>
        <a:bodyPr/>
        <a:lstStyle/>
        <a:p>
          <a:r>
            <a:rPr lang="en-US" sz="1600" b="1" dirty="0"/>
            <a:t>Corporate disputes</a:t>
          </a:r>
          <a:r>
            <a:rPr lang="en-US" sz="1600" dirty="0"/>
            <a:t>: Shareholder conflicts, mergers, acquisition issues.</a:t>
          </a:r>
        </a:p>
      </dgm:t>
    </dgm:pt>
    <dgm:pt modelId="{2CA28EA3-278D-D146-82B4-4626A473E4D0}" type="parTrans" cxnId="{20B85916-FCC6-314F-8180-4EB3BE172632}">
      <dgm:prSet/>
      <dgm:spPr/>
      <dgm:t>
        <a:bodyPr/>
        <a:lstStyle/>
        <a:p>
          <a:endParaRPr lang="en-US"/>
        </a:p>
      </dgm:t>
    </dgm:pt>
    <dgm:pt modelId="{3BC260CC-C663-C449-8F17-F5D85AFFC727}" type="sibTrans" cxnId="{20B85916-FCC6-314F-8180-4EB3BE172632}">
      <dgm:prSet/>
      <dgm:spPr/>
      <dgm:t>
        <a:bodyPr/>
        <a:lstStyle/>
        <a:p>
          <a:endParaRPr lang="en-US"/>
        </a:p>
      </dgm:t>
    </dgm:pt>
    <dgm:pt modelId="{6DA6F7C0-751C-7645-AD9D-003695C463CF}">
      <dgm:prSet custT="1"/>
      <dgm:spPr/>
      <dgm:t>
        <a:bodyPr/>
        <a:lstStyle/>
        <a:p>
          <a:r>
            <a:rPr lang="en-US" sz="1600" b="1" dirty="0"/>
            <a:t>Insolvency Resolution</a:t>
          </a:r>
          <a:r>
            <a:rPr lang="en-US" sz="1600" dirty="0"/>
            <a:t>: Acting as mediators in IBC matters.</a:t>
          </a:r>
        </a:p>
      </dgm:t>
    </dgm:pt>
    <dgm:pt modelId="{89C285A6-2251-004D-9126-80051931D3AE}" type="parTrans" cxnId="{38EA790A-285F-4641-B130-789780DBA9B5}">
      <dgm:prSet/>
      <dgm:spPr/>
      <dgm:t>
        <a:bodyPr/>
        <a:lstStyle/>
        <a:p>
          <a:endParaRPr lang="en-US"/>
        </a:p>
      </dgm:t>
    </dgm:pt>
    <dgm:pt modelId="{796D7473-0317-504E-B397-B04D67E67F8F}" type="sibTrans" cxnId="{38EA790A-285F-4641-B130-789780DBA9B5}">
      <dgm:prSet/>
      <dgm:spPr/>
      <dgm:t>
        <a:bodyPr/>
        <a:lstStyle/>
        <a:p>
          <a:endParaRPr lang="en-US"/>
        </a:p>
      </dgm:t>
    </dgm:pt>
    <dgm:pt modelId="{B2C93CD9-CE5F-C549-B6C9-C359E5FCF447}">
      <dgm:prSet custT="1"/>
      <dgm:spPr/>
      <dgm:t>
        <a:bodyPr/>
        <a:lstStyle/>
        <a:p>
          <a:r>
            <a:rPr lang="en-US" sz="1600" b="1" dirty="0"/>
            <a:t>Family business disputes</a:t>
          </a:r>
          <a:r>
            <a:rPr lang="en-US" sz="1600" dirty="0"/>
            <a:t>: Structuring settlements.</a:t>
          </a:r>
        </a:p>
      </dgm:t>
    </dgm:pt>
    <dgm:pt modelId="{892CA809-B840-3C41-BB73-5092D0F8658D}" type="parTrans" cxnId="{466FDBAB-B26B-EA4B-A41F-5855BD1B5406}">
      <dgm:prSet/>
      <dgm:spPr/>
      <dgm:t>
        <a:bodyPr/>
        <a:lstStyle/>
        <a:p>
          <a:endParaRPr lang="en-US"/>
        </a:p>
      </dgm:t>
    </dgm:pt>
    <dgm:pt modelId="{3AEF3796-BF55-E241-8ED8-C2FF9324799D}" type="sibTrans" cxnId="{466FDBAB-B26B-EA4B-A41F-5855BD1B5406}">
      <dgm:prSet/>
      <dgm:spPr/>
      <dgm:t>
        <a:bodyPr/>
        <a:lstStyle/>
        <a:p>
          <a:endParaRPr lang="en-US"/>
        </a:p>
      </dgm:t>
    </dgm:pt>
    <dgm:pt modelId="{DCE88975-3FAE-7142-9416-1DAD8CA01370}">
      <dgm:prSet custT="1"/>
      <dgm:spPr/>
      <dgm:t>
        <a:bodyPr/>
        <a:lstStyle/>
        <a:p>
          <a:r>
            <a:rPr lang="en-US" sz="1600" b="1" dirty="0"/>
            <a:t>Tax disputes</a:t>
          </a:r>
          <a:r>
            <a:rPr lang="en-US" sz="1600" dirty="0"/>
            <a:t>: Mediation between tax authorities and clients.</a:t>
          </a:r>
        </a:p>
      </dgm:t>
    </dgm:pt>
    <dgm:pt modelId="{079B23D8-1B9B-0043-A1AE-C01D255D951C}" type="parTrans" cxnId="{8193E204-8635-CC4A-9DAF-E0470C19EC1E}">
      <dgm:prSet/>
      <dgm:spPr/>
      <dgm:t>
        <a:bodyPr/>
        <a:lstStyle/>
        <a:p>
          <a:endParaRPr lang="en-US"/>
        </a:p>
      </dgm:t>
    </dgm:pt>
    <dgm:pt modelId="{20C29905-9F56-2A46-893B-B29F29720148}" type="sibTrans" cxnId="{8193E204-8635-CC4A-9DAF-E0470C19EC1E}">
      <dgm:prSet/>
      <dgm:spPr/>
      <dgm:t>
        <a:bodyPr/>
        <a:lstStyle/>
        <a:p>
          <a:endParaRPr lang="en-US"/>
        </a:p>
      </dgm:t>
    </dgm:pt>
    <dgm:pt modelId="{A6DEEA90-308A-B54E-9207-B4E36C8237CC}">
      <dgm:prSet custT="1"/>
      <dgm:spPr/>
      <dgm:t>
        <a:bodyPr/>
        <a:lstStyle/>
        <a:p>
          <a:r>
            <a:rPr lang="en-US" sz="1600" b="1" dirty="0"/>
            <a:t>Real estate &amp; property disputes</a:t>
          </a:r>
          <a:r>
            <a:rPr lang="en-US" sz="1600" dirty="0"/>
            <a:t>: Facilitating settlements over financial disagreements.</a:t>
          </a:r>
        </a:p>
      </dgm:t>
    </dgm:pt>
    <dgm:pt modelId="{DD1A60C9-E9B8-5B4D-9EDA-F7788289BB10}" type="parTrans" cxnId="{E8D77FC1-CE6A-8644-A1CC-49B12E19B0B6}">
      <dgm:prSet/>
      <dgm:spPr/>
      <dgm:t>
        <a:bodyPr/>
        <a:lstStyle/>
        <a:p>
          <a:endParaRPr lang="en-US"/>
        </a:p>
      </dgm:t>
    </dgm:pt>
    <dgm:pt modelId="{18A4B1EE-D5BC-D44C-90EE-30A4D66DF5D7}" type="sibTrans" cxnId="{E8D77FC1-CE6A-8644-A1CC-49B12E19B0B6}">
      <dgm:prSet/>
      <dgm:spPr/>
      <dgm:t>
        <a:bodyPr/>
        <a:lstStyle/>
        <a:p>
          <a:endParaRPr lang="en-US"/>
        </a:p>
      </dgm:t>
    </dgm:pt>
    <dgm:pt modelId="{D938EA4B-BCBD-D446-99C8-D6782EE84CF0}">
      <dgm:prSet custT="1"/>
      <dgm:spPr/>
      <dgm:t>
        <a:bodyPr/>
        <a:lstStyle/>
        <a:p>
          <a:r>
            <a:rPr lang="en-US" sz="1600" b="1" dirty="0"/>
            <a:t>Financial fraud</a:t>
          </a:r>
          <a:r>
            <a:rPr lang="en-US" sz="1600" dirty="0"/>
            <a:t>: Resolving disputes in fraud investigations.</a:t>
          </a:r>
        </a:p>
      </dgm:t>
    </dgm:pt>
    <dgm:pt modelId="{FC557BD8-9908-1948-8759-BC92EADB8B07}" type="parTrans" cxnId="{06D2D485-58B6-534A-88FA-A79F699D5D5C}">
      <dgm:prSet/>
      <dgm:spPr/>
      <dgm:t>
        <a:bodyPr/>
        <a:lstStyle/>
        <a:p>
          <a:endParaRPr lang="en-US"/>
        </a:p>
      </dgm:t>
    </dgm:pt>
    <dgm:pt modelId="{7340AC3C-91D0-7E48-BE18-04AF69A9F271}" type="sibTrans" cxnId="{06D2D485-58B6-534A-88FA-A79F699D5D5C}">
      <dgm:prSet/>
      <dgm:spPr/>
      <dgm:t>
        <a:bodyPr/>
        <a:lstStyle/>
        <a:p>
          <a:endParaRPr lang="en-US"/>
        </a:p>
      </dgm:t>
    </dgm:pt>
    <dgm:pt modelId="{6DE2D5C8-54C3-6549-A80A-CF14AD75351C}" type="pres">
      <dgm:prSet presAssocID="{FFE48983-1DCD-7641-871D-38A333C13758}" presName="composite" presStyleCnt="0">
        <dgm:presLayoutVars>
          <dgm:chMax val="1"/>
          <dgm:dir/>
          <dgm:resizeHandles val="exact"/>
        </dgm:presLayoutVars>
      </dgm:prSet>
      <dgm:spPr/>
    </dgm:pt>
    <dgm:pt modelId="{0E1376C7-D128-634F-ACF3-ACAEA98F5AF2}" type="pres">
      <dgm:prSet presAssocID="{FFE48983-1DCD-7641-871D-38A333C13758}" presName="radial" presStyleCnt="0">
        <dgm:presLayoutVars>
          <dgm:animLvl val="ctr"/>
        </dgm:presLayoutVars>
      </dgm:prSet>
      <dgm:spPr/>
    </dgm:pt>
    <dgm:pt modelId="{6D8D90C1-64E7-F44D-BB33-16426E0E5A90}" type="pres">
      <dgm:prSet presAssocID="{C3358553-302A-D64C-8E56-C241CB918AD0}" presName="centerShape" presStyleLbl="vennNode1" presStyleIdx="0" presStyleCnt="7" custScaleX="63256" custScaleY="52231" custLinFactNeighborX="-2116" custLinFactNeighborY="7273"/>
      <dgm:spPr/>
    </dgm:pt>
    <dgm:pt modelId="{C5C880D5-DB84-BF49-B72E-AE7D178BC8F9}" type="pres">
      <dgm:prSet presAssocID="{FC9732AA-F21B-2244-AB55-EBC427C73A2D}" presName="node" presStyleLbl="vennNode1" presStyleIdx="1" presStyleCnt="7" custScaleX="142135" custScaleY="118008" custRadScaleRad="75674" custRadScaleInc="-8366">
        <dgm:presLayoutVars>
          <dgm:bulletEnabled val="1"/>
        </dgm:presLayoutVars>
      </dgm:prSet>
      <dgm:spPr/>
    </dgm:pt>
    <dgm:pt modelId="{E3A60FFF-0BC7-2A40-9873-A9D6B11E3E29}" type="pres">
      <dgm:prSet presAssocID="{DCE88975-3FAE-7142-9416-1DAD8CA01370}" presName="node" presStyleLbl="vennNode1" presStyleIdx="2" presStyleCnt="7" custScaleX="142135" custScaleY="118008" custRadScaleRad="123163" custRadScaleInc="20041">
        <dgm:presLayoutVars>
          <dgm:bulletEnabled val="1"/>
        </dgm:presLayoutVars>
      </dgm:prSet>
      <dgm:spPr/>
    </dgm:pt>
    <dgm:pt modelId="{6498E5CE-046C-334E-88BD-563A632D0788}" type="pres">
      <dgm:prSet presAssocID="{6DA6F7C0-751C-7645-AD9D-003695C463CF}" presName="node" presStyleLbl="vennNode1" presStyleIdx="3" presStyleCnt="7" custScaleX="142135" custScaleY="118008" custRadScaleRad="140125" custRadScaleInc="-2261">
        <dgm:presLayoutVars>
          <dgm:bulletEnabled val="1"/>
        </dgm:presLayoutVars>
      </dgm:prSet>
      <dgm:spPr/>
    </dgm:pt>
    <dgm:pt modelId="{2B15D16C-94EC-1D46-8744-46DE0D268291}" type="pres">
      <dgm:prSet presAssocID="{D938EA4B-BCBD-D446-99C8-D6782EE84CF0}" presName="node" presStyleLbl="vennNode1" presStyleIdx="4" presStyleCnt="7" custScaleX="142135" custScaleY="100072" custRadScaleRad="100635" custRadScaleInc="6850">
        <dgm:presLayoutVars>
          <dgm:bulletEnabled val="1"/>
        </dgm:presLayoutVars>
      </dgm:prSet>
      <dgm:spPr/>
    </dgm:pt>
    <dgm:pt modelId="{1CB28148-A2CD-6644-97D5-D2365DF06D9D}" type="pres">
      <dgm:prSet presAssocID="{A6DEEA90-308A-B54E-9207-B4E36C8237CC}" presName="node" presStyleLbl="vennNode1" presStyleIdx="5" presStyleCnt="7" custScaleX="142135" custScaleY="118008" custRadScaleRad="147186" custRadScaleInc="8099">
        <dgm:presLayoutVars>
          <dgm:bulletEnabled val="1"/>
        </dgm:presLayoutVars>
      </dgm:prSet>
      <dgm:spPr/>
    </dgm:pt>
    <dgm:pt modelId="{8B19C9EB-1C6B-F949-A1EE-586B9B6FADAF}" type="pres">
      <dgm:prSet presAssocID="{B2C93CD9-CE5F-C549-B6C9-C359E5FCF447}" presName="node" presStyleLbl="vennNode1" presStyleIdx="6" presStyleCnt="7" custScaleX="142135" custScaleY="118008" custRadScaleRad="137626" custRadScaleInc="-25093">
        <dgm:presLayoutVars>
          <dgm:bulletEnabled val="1"/>
        </dgm:presLayoutVars>
      </dgm:prSet>
      <dgm:spPr/>
    </dgm:pt>
  </dgm:ptLst>
  <dgm:cxnLst>
    <dgm:cxn modelId="{8193E204-8635-CC4A-9DAF-E0470C19EC1E}" srcId="{C3358553-302A-D64C-8E56-C241CB918AD0}" destId="{DCE88975-3FAE-7142-9416-1DAD8CA01370}" srcOrd="1" destOrd="0" parTransId="{079B23D8-1B9B-0043-A1AE-C01D255D951C}" sibTransId="{20C29905-9F56-2A46-893B-B29F29720148}"/>
    <dgm:cxn modelId="{3DF8BA08-9213-C740-8F1C-E52EC3138A60}" type="presOf" srcId="{FFE48983-1DCD-7641-871D-38A333C13758}" destId="{6DE2D5C8-54C3-6549-A80A-CF14AD75351C}" srcOrd="0" destOrd="0" presId="urn:microsoft.com/office/officeart/2005/8/layout/radial3"/>
    <dgm:cxn modelId="{38EA790A-285F-4641-B130-789780DBA9B5}" srcId="{C3358553-302A-D64C-8E56-C241CB918AD0}" destId="{6DA6F7C0-751C-7645-AD9D-003695C463CF}" srcOrd="2" destOrd="0" parTransId="{89C285A6-2251-004D-9126-80051931D3AE}" sibTransId="{796D7473-0317-504E-B397-B04D67E67F8F}"/>
    <dgm:cxn modelId="{28AB230C-82D3-C640-8347-DEB2088CC6DC}" type="presOf" srcId="{FC9732AA-F21B-2244-AB55-EBC427C73A2D}" destId="{C5C880D5-DB84-BF49-B72E-AE7D178BC8F9}" srcOrd="0" destOrd="0" presId="urn:microsoft.com/office/officeart/2005/8/layout/radial3"/>
    <dgm:cxn modelId="{20B85916-FCC6-314F-8180-4EB3BE172632}" srcId="{C3358553-302A-D64C-8E56-C241CB918AD0}" destId="{FC9732AA-F21B-2244-AB55-EBC427C73A2D}" srcOrd="0" destOrd="0" parTransId="{2CA28EA3-278D-D146-82B4-4626A473E4D0}" sibTransId="{3BC260CC-C663-C449-8F17-F5D85AFFC727}"/>
    <dgm:cxn modelId="{5F19E01F-5475-0B4B-A848-1EC530538C02}" type="presOf" srcId="{D938EA4B-BCBD-D446-99C8-D6782EE84CF0}" destId="{2B15D16C-94EC-1D46-8744-46DE0D268291}" srcOrd="0" destOrd="0" presId="urn:microsoft.com/office/officeart/2005/8/layout/radial3"/>
    <dgm:cxn modelId="{5EC67C70-B1D7-2A4D-A655-8014740C1B33}" type="presOf" srcId="{A6DEEA90-308A-B54E-9207-B4E36C8237CC}" destId="{1CB28148-A2CD-6644-97D5-D2365DF06D9D}" srcOrd="0" destOrd="0" presId="urn:microsoft.com/office/officeart/2005/8/layout/radial3"/>
    <dgm:cxn modelId="{7F985885-6FBC-4047-9D97-2E763B7512A4}" type="presOf" srcId="{6DA6F7C0-751C-7645-AD9D-003695C463CF}" destId="{6498E5CE-046C-334E-88BD-563A632D0788}" srcOrd="0" destOrd="0" presId="urn:microsoft.com/office/officeart/2005/8/layout/radial3"/>
    <dgm:cxn modelId="{06D2D485-58B6-534A-88FA-A79F699D5D5C}" srcId="{C3358553-302A-D64C-8E56-C241CB918AD0}" destId="{D938EA4B-BCBD-D446-99C8-D6782EE84CF0}" srcOrd="3" destOrd="0" parTransId="{FC557BD8-9908-1948-8759-BC92EADB8B07}" sibTransId="{7340AC3C-91D0-7E48-BE18-04AF69A9F271}"/>
    <dgm:cxn modelId="{59BF1A8F-017D-5B47-B1B5-A7B7D6D07112}" srcId="{FFE48983-1DCD-7641-871D-38A333C13758}" destId="{C3358553-302A-D64C-8E56-C241CB918AD0}" srcOrd="0" destOrd="0" parTransId="{C057A28A-5263-9F4E-BCF5-EB12802DDA45}" sibTransId="{EE144615-EBD6-424F-9809-07C7E90788F5}"/>
    <dgm:cxn modelId="{466FDBAB-B26B-EA4B-A41F-5855BD1B5406}" srcId="{C3358553-302A-D64C-8E56-C241CB918AD0}" destId="{B2C93CD9-CE5F-C549-B6C9-C359E5FCF447}" srcOrd="5" destOrd="0" parTransId="{892CA809-B840-3C41-BB73-5092D0F8658D}" sibTransId="{3AEF3796-BF55-E241-8ED8-C2FF9324799D}"/>
    <dgm:cxn modelId="{60FBD2B6-FC2C-FE49-995E-F65F6D9E264F}" type="presOf" srcId="{DCE88975-3FAE-7142-9416-1DAD8CA01370}" destId="{E3A60FFF-0BC7-2A40-9873-A9D6B11E3E29}" srcOrd="0" destOrd="0" presId="urn:microsoft.com/office/officeart/2005/8/layout/radial3"/>
    <dgm:cxn modelId="{E8D77FC1-CE6A-8644-A1CC-49B12E19B0B6}" srcId="{C3358553-302A-D64C-8E56-C241CB918AD0}" destId="{A6DEEA90-308A-B54E-9207-B4E36C8237CC}" srcOrd="4" destOrd="0" parTransId="{DD1A60C9-E9B8-5B4D-9EDA-F7788289BB10}" sibTransId="{18A4B1EE-D5BC-D44C-90EE-30A4D66DF5D7}"/>
    <dgm:cxn modelId="{4FA434DB-2C22-364F-A5A6-3DE9841D5724}" type="presOf" srcId="{B2C93CD9-CE5F-C549-B6C9-C359E5FCF447}" destId="{8B19C9EB-1C6B-F949-A1EE-586B9B6FADAF}" srcOrd="0" destOrd="0" presId="urn:microsoft.com/office/officeart/2005/8/layout/radial3"/>
    <dgm:cxn modelId="{3C3F97E8-A70D-AE4C-9E09-A9A99FF5AC4C}" type="presOf" srcId="{C3358553-302A-D64C-8E56-C241CB918AD0}" destId="{6D8D90C1-64E7-F44D-BB33-16426E0E5A90}" srcOrd="0" destOrd="0" presId="urn:microsoft.com/office/officeart/2005/8/layout/radial3"/>
    <dgm:cxn modelId="{7451901C-D4D9-B94A-9C84-6942FDC3AD53}" type="presParOf" srcId="{6DE2D5C8-54C3-6549-A80A-CF14AD75351C}" destId="{0E1376C7-D128-634F-ACF3-ACAEA98F5AF2}" srcOrd="0" destOrd="0" presId="urn:microsoft.com/office/officeart/2005/8/layout/radial3"/>
    <dgm:cxn modelId="{ED7637B1-5E5A-6F43-A80B-43B4D414EE00}" type="presParOf" srcId="{0E1376C7-D128-634F-ACF3-ACAEA98F5AF2}" destId="{6D8D90C1-64E7-F44D-BB33-16426E0E5A90}" srcOrd="0" destOrd="0" presId="urn:microsoft.com/office/officeart/2005/8/layout/radial3"/>
    <dgm:cxn modelId="{4693D843-0ED4-CF42-8F5E-C4C6491BAD17}" type="presParOf" srcId="{0E1376C7-D128-634F-ACF3-ACAEA98F5AF2}" destId="{C5C880D5-DB84-BF49-B72E-AE7D178BC8F9}" srcOrd="1" destOrd="0" presId="urn:microsoft.com/office/officeart/2005/8/layout/radial3"/>
    <dgm:cxn modelId="{0849C7F2-60CC-9E41-AAC6-FE75AD02FB61}" type="presParOf" srcId="{0E1376C7-D128-634F-ACF3-ACAEA98F5AF2}" destId="{E3A60FFF-0BC7-2A40-9873-A9D6B11E3E29}" srcOrd="2" destOrd="0" presId="urn:microsoft.com/office/officeart/2005/8/layout/radial3"/>
    <dgm:cxn modelId="{92B63AAB-FCE9-364A-B12B-D87361047D3C}" type="presParOf" srcId="{0E1376C7-D128-634F-ACF3-ACAEA98F5AF2}" destId="{6498E5CE-046C-334E-88BD-563A632D0788}" srcOrd="3" destOrd="0" presId="urn:microsoft.com/office/officeart/2005/8/layout/radial3"/>
    <dgm:cxn modelId="{F06B3D41-AFF0-4C45-ADF3-34D97BD86692}" type="presParOf" srcId="{0E1376C7-D128-634F-ACF3-ACAEA98F5AF2}" destId="{2B15D16C-94EC-1D46-8744-46DE0D268291}" srcOrd="4" destOrd="0" presId="urn:microsoft.com/office/officeart/2005/8/layout/radial3"/>
    <dgm:cxn modelId="{C6C9C4A9-ABDC-1B47-9E26-A5DF865C7495}" type="presParOf" srcId="{0E1376C7-D128-634F-ACF3-ACAEA98F5AF2}" destId="{1CB28148-A2CD-6644-97D5-D2365DF06D9D}" srcOrd="5" destOrd="0" presId="urn:microsoft.com/office/officeart/2005/8/layout/radial3"/>
    <dgm:cxn modelId="{B0C9FC59-0FF3-9B4B-9275-0557D7910E38}" type="presParOf" srcId="{0E1376C7-D128-634F-ACF3-ACAEA98F5AF2}" destId="{8B19C9EB-1C6B-F949-A1EE-586B9B6FADAF}" srcOrd="6"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7D096-74B8-0848-A477-F0E5F57876C9}">
      <dsp:nvSpPr>
        <dsp:cNvPr id="0" name=""/>
        <dsp:cNvSpPr/>
      </dsp:nvSpPr>
      <dsp:spPr>
        <a:xfrm>
          <a:off x="4403760" y="1971024"/>
          <a:ext cx="1561450" cy="1561450"/>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b="1" kern="1200" dirty="0"/>
            <a:t>Mediation Skills</a:t>
          </a:r>
          <a:endParaRPr lang="en-US" sz="1700" kern="1200" dirty="0"/>
        </a:p>
      </dsp:txBody>
      <dsp:txXfrm>
        <a:off x="4632429" y="2199693"/>
        <a:ext cx="1104112" cy="1104112"/>
      </dsp:txXfrm>
    </dsp:sp>
    <dsp:sp modelId="{9F019F76-C7D6-F148-A3DA-8610414395FF}">
      <dsp:nvSpPr>
        <dsp:cNvPr id="0" name=""/>
        <dsp:cNvSpPr/>
      </dsp:nvSpPr>
      <dsp:spPr>
        <a:xfrm rot="16200000">
          <a:off x="4949138" y="1722313"/>
          <a:ext cx="470694" cy="26728"/>
        </a:xfrm>
        <a:custGeom>
          <a:avLst/>
          <a:gdLst/>
          <a:ahLst/>
          <a:cxnLst/>
          <a:rect l="0" t="0" r="0" b="0"/>
          <a:pathLst>
            <a:path>
              <a:moveTo>
                <a:pt x="0" y="13364"/>
              </a:moveTo>
              <a:lnTo>
                <a:pt x="470694" y="13364"/>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72718" y="1723910"/>
        <a:ext cx="23534" cy="23534"/>
      </dsp:txXfrm>
    </dsp:sp>
    <dsp:sp modelId="{E48492D7-D9F5-6A40-8BE4-9AEB8E66D426}">
      <dsp:nvSpPr>
        <dsp:cNvPr id="0" name=""/>
        <dsp:cNvSpPr/>
      </dsp:nvSpPr>
      <dsp:spPr>
        <a:xfrm>
          <a:off x="4403760" y="-61120"/>
          <a:ext cx="1561450" cy="1561450"/>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Building Credibility: Displaying or Detailing Their Credentials</a:t>
          </a:r>
        </a:p>
      </dsp:txBody>
      <dsp:txXfrm>
        <a:off x="4632429" y="167549"/>
        <a:ext cx="1104112" cy="1104112"/>
      </dsp:txXfrm>
    </dsp:sp>
    <dsp:sp modelId="{724F1AFB-7A31-6A40-81CB-3D9C86429448}">
      <dsp:nvSpPr>
        <dsp:cNvPr id="0" name=""/>
        <dsp:cNvSpPr/>
      </dsp:nvSpPr>
      <dsp:spPr>
        <a:xfrm rot="19800000">
          <a:off x="5835941" y="2255944"/>
          <a:ext cx="368315" cy="26728"/>
        </a:xfrm>
        <a:custGeom>
          <a:avLst/>
          <a:gdLst/>
          <a:ahLst/>
          <a:cxnLst/>
          <a:rect l="0" t="0" r="0" b="0"/>
          <a:pathLst>
            <a:path>
              <a:moveTo>
                <a:pt x="0" y="13364"/>
              </a:moveTo>
              <a:lnTo>
                <a:pt x="368315" y="13364"/>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010891" y="2260100"/>
        <a:ext cx="18415" cy="18415"/>
      </dsp:txXfrm>
    </dsp:sp>
    <dsp:sp modelId="{684ED666-4BC2-0D4D-9C3F-F97DFEADA194}">
      <dsp:nvSpPr>
        <dsp:cNvPr id="0" name=""/>
        <dsp:cNvSpPr/>
      </dsp:nvSpPr>
      <dsp:spPr>
        <a:xfrm>
          <a:off x="6017021" y="954952"/>
          <a:ext cx="1854707" cy="1561450"/>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t>Listening: Understanding The Core Issue.</a:t>
          </a:r>
        </a:p>
      </dsp:txBody>
      <dsp:txXfrm>
        <a:off x="6288637" y="1183621"/>
        <a:ext cx="1311475" cy="1104112"/>
      </dsp:txXfrm>
    </dsp:sp>
    <dsp:sp modelId="{0BA616EE-A3A5-5748-B469-5BBACCBDDC51}">
      <dsp:nvSpPr>
        <dsp:cNvPr id="0" name=""/>
        <dsp:cNvSpPr/>
      </dsp:nvSpPr>
      <dsp:spPr>
        <a:xfrm rot="1800000">
          <a:off x="5829083" y="3246422"/>
          <a:ext cx="470694" cy="26728"/>
        </a:xfrm>
        <a:custGeom>
          <a:avLst/>
          <a:gdLst/>
          <a:ahLst/>
          <a:cxnLst/>
          <a:rect l="0" t="0" r="0" b="0"/>
          <a:pathLst>
            <a:path>
              <a:moveTo>
                <a:pt x="0" y="13364"/>
              </a:moveTo>
              <a:lnTo>
                <a:pt x="470694" y="13364"/>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052663" y="3248018"/>
        <a:ext cx="23534" cy="23534"/>
      </dsp:txXfrm>
    </dsp:sp>
    <dsp:sp modelId="{0569BB26-0C25-2040-8F6E-5575E7D079EE}">
      <dsp:nvSpPr>
        <dsp:cNvPr id="0" name=""/>
        <dsp:cNvSpPr/>
      </dsp:nvSpPr>
      <dsp:spPr>
        <a:xfrm>
          <a:off x="6163649" y="2987097"/>
          <a:ext cx="1561450" cy="1561450"/>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t>Analytical Skills:</a:t>
          </a:r>
        </a:p>
        <a:p>
          <a:pPr marL="0" lvl="0" indent="0" algn="ctr" defTabSz="622300">
            <a:lnSpc>
              <a:spcPct val="90000"/>
            </a:lnSpc>
            <a:spcBef>
              <a:spcPct val="0"/>
            </a:spcBef>
            <a:spcAft>
              <a:spcPct val="35000"/>
            </a:spcAft>
            <a:buNone/>
          </a:pPr>
          <a:r>
            <a:rPr lang="en-US" sz="1400" kern="1200" dirty="0"/>
            <a:t> Assessing financial implications.</a:t>
          </a:r>
        </a:p>
      </dsp:txBody>
      <dsp:txXfrm>
        <a:off x="6392318" y="3215766"/>
        <a:ext cx="1104112" cy="1104112"/>
      </dsp:txXfrm>
    </dsp:sp>
    <dsp:sp modelId="{9678E60F-3A6A-434B-A340-25E1E5EDD6F2}">
      <dsp:nvSpPr>
        <dsp:cNvPr id="0" name=""/>
        <dsp:cNvSpPr/>
      </dsp:nvSpPr>
      <dsp:spPr>
        <a:xfrm rot="5427431">
          <a:off x="5027293" y="3668850"/>
          <a:ext cx="299536" cy="26728"/>
        </a:xfrm>
        <a:custGeom>
          <a:avLst/>
          <a:gdLst/>
          <a:ahLst/>
          <a:cxnLst/>
          <a:rect l="0" t="0" r="0" b="0"/>
          <a:pathLst>
            <a:path>
              <a:moveTo>
                <a:pt x="0" y="13364"/>
              </a:moveTo>
              <a:lnTo>
                <a:pt x="299536" y="13364"/>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5169572" y="3674725"/>
        <a:ext cx="14976" cy="14976"/>
      </dsp:txXfrm>
    </dsp:sp>
    <dsp:sp modelId="{2375DDF0-DE30-BD44-AD8A-7A249805E644}">
      <dsp:nvSpPr>
        <dsp:cNvPr id="0" name=""/>
        <dsp:cNvSpPr/>
      </dsp:nvSpPr>
      <dsp:spPr>
        <a:xfrm>
          <a:off x="4195439" y="3831948"/>
          <a:ext cx="1945661" cy="1903892"/>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t>Communication:</a:t>
          </a:r>
        </a:p>
        <a:p>
          <a:pPr marL="0" lvl="0" indent="0" algn="ctr" defTabSz="622300">
            <a:lnSpc>
              <a:spcPct val="90000"/>
            </a:lnSpc>
            <a:spcBef>
              <a:spcPct val="0"/>
            </a:spcBef>
            <a:spcAft>
              <a:spcPct val="35000"/>
            </a:spcAft>
            <a:buNone/>
          </a:pPr>
          <a:r>
            <a:rPr lang="en-US" sz="1400" kern="1200" dirty="0"/>
            <a:t> Effectively handling     multi-party communication.</a:t>
          </a:r>
        </a:p>
      </dsp:txBody>
      <dsp:txXfrm>
        <a:off x="4480374" y="4110767"/>
        <a:ext cx="1375791" cy="1346254"/>
      </dsp:txXfrm>
    </dsp:sp>
    <dsp:sp modelId="{19D40328-3C08-764E-BEC6-B81636B2EC63}">
      <dsp:nvSpPr>
        <dsp:cNvPr id="0" name=""/>
        <dsp:cNvSpPr/>
      </dsp:nvSpPr>
      <dsp:spPr>
        <a:xfrm rot="9000000">
          <a:off x="4069194" y="3246422"/>
          <a:ext cx="470694" cy="26728"/>
        </a:xfrm>
        <a:custGeom>
          <a:avLst/>
          <a:gdLst/>
          <a:ahLst/>
          <a:cxnLst/>
          <a:rect l="0" t="0" r="0" b="0"/>
          <a:pathLst>
            <a:path>
              <a:moveTo>
                <a:pt x="0" y="13364"/>
              </a:moveTo>
              <a:lnTo>
                <a:pt x="470694" y="13364"/>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292774" y="3248018"/>
        <a:ext cx="23534" cy="23534"/>
      </dsp:txXfrm>
    </dsp:sp>
    <dsp:sp modelId="{A83E2054-758A-3D45-A6F3-B167C8E6E8B7}">
      <dsp:nvSpPr>
        <dsp:cNvPr id="0" name=""/>
        <dsp:cNvSpPr/>
      </dsp:nvSpPr>
      <dsp:spPr>
        <a:xfrm>
          <a:off x="2643871" y="2987097"/>
          <a:ext cx="1561450" cy="1561450"/>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t>Negotiation:</a:t>
          </a:r>
        </a:p>
        <a:p>
          <a:pPr marL="0" lvl="0" indent="0" algn="ctr" defTabSz="622300">
            <a:lnSpc>
              <a:spcPct val="90000"/>
            </a:lnSpc>
            <a:spcBef>
              <a:spcPct val="0"/>
            </a:spcBef>
            <a:spcAft>
              <a:spcPct val="35000"/>
            </a:spcAft>
            <a:buNone/>
          </a:pPr>
          <a:r>
            <a:rPr lang="en-US" sz="1400" kern="1200" dirty="0"/>
            <a:t> Balancing stakeholder interests.</a:t>
          </a:r>
        </a:p>
      </dsp:txBody>
      <dsp:txXfrm>
        <a:off x="2872540" y="3215766"/>
        <a:ext cx="1104112" cy="1104112"/>
      </dsp:txXfrm>
    </dsp:sp>
    <dsp:sp modelId="{10AD9575-0D5C-C149-875D-C0A97265726B}">
      <dsp:nvSpPr>
        <dsp:cNvPr id="0" name=""/>
        <dsp:cNvSpPr/>
      </dsp:nvSpPr>
      <dsp:spPr>
        <a:xfrm rot="12600000">
          <a:off x="4069194" y="2230349"/>
          <a:ext cx="470694" cy="26728"/>
        </a:xfrm>
        <a:custGeom>
          <a:avLst/>
          <a:gdLst/>
          <a:ahLst/>
          <a:cxnLst/>
          <a:rect l="0" t="0" r="0" b="0"/>
          <a:pathLst>
            <a:path>
              <a:moveTo>
                <a:pt x="0" y="13364"/>
              </a:moveTo>
              <a:lnTo>
                <a:pt x="470694" y="13364"/>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292774" y="2231946"/>
        <a:ext cx="23534" cy="23534"/>
      </dsp:txXfrm>
    </dsp:sp>
    <dsp:sp modelId="{B0126C01-2624-C44A-87F1-1A1505594AEF}">
      <dsp:nvSpPr>
        <dsp:cNvPr id="0" name=""/>
        <dsp:cNvSpPr/>
      </dsp:nvSpPr>
      <dsp:spPr>
        <a:xfrm>
          <a:off x="2643871" y="954952"/>
          <a:ext cx="1561450" cy="1561450"/>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t>Problem Solving:</a:t>
          </a:r>
          <a:r>
            <a:rPr lang="en-US" sz="1400" kern="1200" dirty="0"/>
            <a:t> </a:t>
          </a:r>
        </a:p>
        <a:p>
          <a:pPr marL="0" lvl="0" indent="0" algn="ctr" defTabSz="622300">
            <a:lnSpc>
              <a:spcPct val="90000"/>
            </a:lnSpc>
            <a:spcBef>
              <a:spcPct val="0"/>
            </a:spcBef>
            <a:spcAft>
              <a:spcPct val="35000"/>
            </a:spcAft>
            <a:buNone/>
          </a:pPr>
          <a:r>
            <a:rPr lang="en-US" sz="1400" kern="1200" dirty="0"/>
            <a:t>Devising mutually beneficial solutions.</a:t>
          </a:r>
        </a:p>
      </dsp:txBody>
      <dsp:txXfrm>
        <a:off x="2872540" y="1183621"/>
        <a:ext cx="1104112" cy="11041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8D90C1-64E7-F44D-BB33-16426E0E5A90}">
      <dsp:nvSpPr>
        <dsp:cNvPr id="0" name=""/>
        <dsp:cNvSpPr/>
      </dsp:nvSpPr>
      <dsp:spPr>
        <a:xfrm>
          <a:off x="4788016" y="2881190"/>
          <a:ext cx="2406287" cy="1986891"/>
        </a:xfrm>
        <a:prstGeom prst="ellipse">
          <a:avLst/>
        </a:prstGeom>
        <a:solidFill>
          <a:schemeClr val="accent1">
            <a:alpha val="50000"/>
            <a:hueOff val="0"/>
            <a:satOff val="0"/>
            <a:lumOff val="0"/>
            <a:alphaOff val="0"/>
          </a:schemeClr>
        </a:solidFill>
        <a:ln>
          <a:noFill/>
        </a:ln>
        <a:effectLst/>
        <a:sp3d extrusionH="50600" prstMaterial="clear">
          <a:bevelT w="101600" h="80600" prst="relaxedInset"/>
          <a:bevelB w="80600" h="80600" prst="relaxedInset"/>
        </a:sp3d>
      </dsp:spPr>
      <dsp:style>
        <a:lnRef idx="0">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endParaRPr lang="en-US" sz="1800" b="1" kern="1200" dirty="0"/>
        </a:p>
        <a:p>
          <a:pPr marL="0" lvl="0" indent="0" algn="ctr" defTabSz="800100" rtl="0">
            <a:lnSpc>
              <a:spcPct val="90000"/>
            </a:lnSpc>
            <a:spcBef>
              <a:spcPct val="0"/>
            </a:spcBef>
            <a:spcAft>
              <a:spcPct val="35000"/>
            </a:spcAft>
            <a:buNone/>
          </a:pPr>
          <a:r>
            <a:rPr lang="en-US" sz="1800" b="1" kern="1200" dirty="0"/>
            <a:t>Opportunities for CAs in Mediation</a:t>
          </a:r>
          <a:br>
            <a:rPr lang="en-US" sz="1800" b="1" kern="1200" dirty="0"/>
          </a:br>
          <a:endParaRPr lang="en-US" sz="1800" kern="1200" dirty="0"/>
        </a:p>
      </dsp:txBody>
      <dsp:txXfrm>
        <a:off x="5140409" y="3172163"/>
        <a:ext cx="1701501" cy="1404945"/>
      </dsp:txXfrm>
    </dsp:sp>
    <dsp:sp modelId="{C5C880D5-DB84-BF49-B72E-AE7D178BC8F9}">
      <dsp:nvSpPr>
        <dsp:cNvPr id="0" name=""/>
        <dsp:cNvSpPr/>
      </dsp:nvSpPr>
      <dsp:spPr>
        <a:xfrm>
          <a:off x="4580251" y="524527"/>
          <a:ext cx="2703441" cy="2244539"/>
        </a:xfrm>
        <a:prstGeom prst="ellipse">
          <a:avLst/>
        </a:prstGeom>
        <a:solidFill>
          <a:schemeClr val="accent1">
            <a:alpha val="50000"/>
            <a:hueOff val="0"/>
            <a:satOff val="0"/>
            <a:lumOff val="0"/>
            <a:alphaOff val="0"/>
          </a:schemeClr>
        </a:solidFill>
        <a:ln>
          <a:noFill/>
        </a:ln>
        <a:effectLst/>
        <a:sp3d extrusionH="50600" prstMaterial="clear">
          <a:bevelT w="101600" h="80600" prst="relaxedInset"/>
          <a:bevelB w="80600" h="80600" prst="relaxedInset"/>
        </a:sp3d>
      </dsp:spPr>
      <dsp:style>
        <a:lnRef idx="0">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Corporate disputes</a:t>
          </a:r>
          <a:r>
            <a:rPr lang="en-US" sz="1600" kern="1200" dirty="0"/>
            <a:t>: Shareholder conflicts, mergers, acquisition issues.</a:t>
          </a:r>
        </a:p>
      </dsp:txBody>
      <dsp:txXfrm>
        <a:off x="4976161" y="853232"/>
        <a:ext cx="1911621" cy="1587129"/>
      </dsp:txXfrm>
    </dsp:sp>
    <dsp:sp modelId="{E3A60FFF-0BC7-2A40-9873-A9D6B11E3E29}">
      <dsp:nvSpPr>
        <dsp:cNvPr id="0" name=""/>
        <dsp:cNvSpPr/>
      </dsp:nvSpPr>
      <dsp:spPr>
        <a:xfrm>
          <a:off x="7646479" y="1450412"/>
          <a:ext cx="2703441" cy="2244539"/>
        </a:xfrm>
        <a:prstGeom prst="ellipse">
          <a:avLst/>
        </a:prstGeom>
        <a:solidFill>
          <a:schemeClr val="accent1">
            <a:alpha val="50000"/>
            <a:hueOff val="0"/>
            <a:satOff val="0"/>
            <a:lumOff val="0"/>
            <a:alphaOff val="0"/>
          </a:schemeClr>
        </a:solidFill>
        <a:ln>
          <a:noFill/>
        </a:ln>
        <a:effectLst/>
        <a:sp3d extrusionH="50600" prstMaterial="clear">
          <a:bevelT w="101600" h="80600" prst="relaxedInset"/>
          <a:bevelB w="80600" h="80600" prst="relaxedInset"/>
        </a:sp3d>
      </dsp:spPr>
      <dsp:style>
        <a:lnRef idx="0">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Tax disputes</a:t>
          </a:r>
          <a:r>
            <a:rPr lang="en-US" sz="1600" kern="1200" dirty="0"/>
            <a:t>: Mediation between tax authorities and clients.</a:t>
          </a:r>
        </a:p>
      </dsp:txBody>
      <dsp:txXfrm>
        <a:off x="8042389" y="1779117"/>
        <a:ext cx="1911621" cy="1587129"/>
      </dsp:txXfrm>
    </dsp:sp>
    <dsp:sp modelId="{6498E5CE-046C-334E-88BD-563A632D0788}">
      <dsp:nvSpPr>
        <dsp:cNvPr id="0" name=""/>
        <dsp:cNvSpPr/>
      </dsp:nvSpPr>
      <dsp:spPr>
        <a:xfrm>
          <a:off x="7790788" y="4056022"/>
          <a:ext cx="2703441" cy="2244539"/>
        </a:xfrm>
        <a:prstGeom prst="ellipse">
          <a:avLst/>
        </a:prstGeom>
        <a:solidFill>
          <a:schemeClr val="accent1">
            <a:alpha val="50000"/>
            <a:hueOff val="0"/>
            <a:satOff val="0"/>
            <a:lumOff val="0"/>
            <a:alphaOff val="0"/>
          </a:schemeClr>
        </a:solidFill>
        <a:ln>
          <a:noFill/>
        </a:ln>
        <a:effectLst/>
        <a:sp3d extrusionH="50600" prstMaterial="clear">
          <a:bevelT w="101600" h="80600" prst="relaxedInset"/>
          <a:bevelB w="80600" h="80600" prst="relaxedInset"/>
        </a:sp3d>
      </dsp:spPr>
      <dsp:style>
        <a:lnRef idx="0">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Insolvency Resolution</a:t>
          </a:r>
          <a:r>
            <a:rPr lang="en-US" sz="1600" kern="1200" dirty="0"/>
            <a:t>: Acting as mediators in IBC matters.</a:t>
          </a:r>
        </a:p>
      </dsp:txBody>
      <dsp:txXfrm>
        <a:off x="8186698" y="4384727"/>
        <a:ext cx="1911621" cy="1587129"/>
      </dsp:txXfrm>
    </dsp:sp>
    <dsp:sp modelId="{2B15D16C-94EC-1D46-8744-46DE0D268291}">
      <dsp:nvSpPr>
        <dsp:cNvPr id="0" name=""/>
        <dsp:cNvSpPr/>
      </dsp:nvSpPr>
      <dsp:spPr>
        <a:xfrm>
          <a:off x="4565599" y="5039899"/>
          <a:ext cx="2703441" cy="1903392"/>
        </a:xfrm>
        <a:prstGeom prst="ellipse">
          <a:avLst/>
        </a:prstGeom>
        <a:solidFill>
          <a:schemeClr val="accent1">
            <a:alpha val="50000"/>
            <a:hueOff val="0"/>
            <a:satOff val="0"/>
            <a:lumOff val="0"/>
            <a:alphaOff val="0"/>
          </a:schemeClr>
        </a:solidFill>
        <a:ln>
          <a:noFill/>
        </a:ln>
        <a:effectLst/>
        <a:sp3d extrusionH="50600" prstMaterial="clear">
          <a:bevelT w="101600" h="80600" prst="relaxedInset"/>
          <a:bevelB w="80600" h="80600" prst="relaxedInset"/>
        </a:sp3d>
      </dsp:spPr>
      <dsp:style>
        <a:lnRef idx="0">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Financial fraud</a:t>
          </a:r>
          <a:r>
            <a:rPr lang="en-US" sz="1600" kern="1200" dirty="0"/>
            <a:t>: Resolving disputes in fraud investigations.</a:t>
          </a:r>
        </a:p>
      </dsp:txBody>
      <dsp:txXfrm>
        <a:off x="4961509" y="5318644"/>
        <a:ext cx="1911621" cy="1345902"/>
      </dsp:txXfrm>
    </dsp:sp>
    <dsp:sp modelId="{1CB28148-A2CD-6644-97D5-D2365DF06D9D}">
      <dsp:nvSpPr>
        <dsp:cNvPr id="0" name=""/>
        <dsp:cNvSpPr/>
      </dsp:nvSpPr>
      <dsp:spPr>
        <a:xfrm>
          <a:off x="1443443" y="3941094"/>
          <a:ext cx="2703441" cy="2244539"/>
        </a:xfrm>
        <a:prstGeom prst="ellipse">
          <a:avLst/>
        </a:prstGeom>
        <a:solidFill>
          <a:schemeClr val="accent1">
            <a:alpha val="50000"/>
            <a:hueOff val="0"/>
            <a:satOff val="0"/>
            <a:lumOff val="0"/>
            <a:alphaOff val="0"/>
          </a:schemeClr>
        </a:solidFill>
        <a:ln>
          <a:noFill/>
        </a:ln>
        <a:effectLst/>
        <a:sp3d extrusionH="50600" prstMaterial="clear">
          <a:bevelT w="101600" h="80600" prst="relaxedInset"/>
          <a:bevelB w="80600" h="80600" prst="relaxedInset"/>
        </a:sp3d>
      </dsp:spPr>
      <dsp:style>
        <a:lnRef idx="0">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Real estate &amp; property disputes</a:t>
          </a:r>
          <a:r>
            <a:rPr lang="en-US" sz="1600" kern="1200" dirty="0"/>
            <a:t>: Facilitating settlements over financial disagreements.</a:t>
          </a:r>
        </a:p>
      </dsp:txBody>
      <dsp:txXfrm>
        <a:off x="1839353" y="4269799"/>
        <a:ext cx="1911621" cy="1587129"/>
      </dsp:txXfrm>
    </dsp:sp>
    <dsp:sp modelId="{8B19C9EB-1C6B-F949-A1EE-586B9B6FADAF}">
      <dsp:nvSpPr>
        <dsp:cNvPr id="0" name=""/>
        <dsp:cNvSpPr/>
      </dsp:nvSpPr>
      <dsp:spPr>
        <a:xfrm>
          <a:off x="1450173" y="1512801"/>
          <a:ext cx="2703441" cy="2244539"/>
        </a:xfrm>
        <a:prstGeom prst="ellipse">
          <a:avLst/>
        </a:prstGeom>
        <a:solidFill>
          <a:schemeClr val="accent1">
            <a:alpha val="50000"/>
            <a:hueOff val="0"/>
            <a:satOff val="0"/>
            <a:lumOff val="0"/>
            <a:alphaOff val="0"/>
          </a:schemeClr>
        </a:solidFill>
        <a:ln>
          <a:noFill/>
        </a:ln>
        <a:effectLst/>
        <a:sp3d extrusionH="50600" prstMaterial="clear">
          <a:bevelT w="101600" h="80600" prst="relaxedInset"/>
          <a:bevelB w="80600" h="80600" prst="relaxedInset"/>
        </a:sp3d>
      </dsp:spPr>
      <dsp:style>
        <a:lnRef idx="0">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Family business disputes</a:t>
          </a:r>
          <a:r>
            <a:rPr lang="en-US" sz="1600" kern="1200" dirty="0"/>
            <a:t>: Structuring settlements.</a:t>
          </a:r>
        </a:p>
      </dsp:txBody>
      <dsp:txXfrm>
        <a:off x="1846083" y="1841506"/>
        <a:ext cx="1911621" cy="1587129"/>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D4573-58E7-4156-A133-2731F5F8D1A6}" type="datetimeFigureOut">
              <a:rPr lang="en-US" smtClean="0"/>
              <a:t>12/4/25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B0CF2-7F87-4E02-A248-870047730F99}" type="slidenum">
              <a:rPr lang="en-US" smtClean="0"/>
              <a:t>‹#›</a:t>
            </a:fld>
            <a:endParaRPr lang="en-US"/>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3B0CF2-7F87-4E02-A248-870047730F99}" type="slidenum">
              <a:rPr lang="en-US" smtClean="0"/>
              <a:t>1</a:t>
            </a:fld>
            <a:endParaRPr lang="en-US"/>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grpSp>
        <p:nvGrpSpPr>
          <p:cNvPr id="10" name="Group 9"/>
          <p:cNvGrpSpPr/>
          <p:nvPr/>
        </p:nvGrpSpPr>
        <p:grpSpPr>
          <a:xfrm>
            <a:off x="0" y="6208894"/>
            <a:ext cx="12192000" cy="649106"/>
            <a:chOff x="0" y="6208894"/>
            <a:chExt cx="12192000" cy="649106"/>
          </a:xfrm>
        </p:grpSpPr>
        <p:sp>
          <p:nvSpPr>
            <p:cNvPr id="2" name="Rectangle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7" name="Straight Connector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Straight Connector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r>
              <a:rPr kumimoji="0" lang="en-US"/>
              <a:t>Click to edit Master title style</a:t>
            </a:r>
            <a:endParaRPr kumimoji="0" lang="en-US" dirty="0"/>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021A1D30-C0A0-4124-A783-34D9F15FA0FE}" type="datetime1">
              <a:rPr lang="en-US" smtClean="0"/>
              <a:t>12/4/25</a:t>
            </a:fld>
            <a:endParaRPr lang="en-US"/>
          </a:p>
        </p:txBody>
      </p:sp>
      <p:sp>
        <p:nvSpPr>
          <p:cNvPr id="19" name="Footer Placeholder 18"/>
          <p:cNvSpPr>
            <a:spLocks noGrp="1"/>
          </p:cNvSpPr>
          <p:nvPr>
            <p:ph type="ftr" sz="quarter" idx="11"/>
          </p:nvPr>
        </p:nvSpPr>
        <p:spPr/>
        <p:txBody>
          <a:bodyPr/>
          <a:lstStyle/>
          <a:p>
            <a:r>
              <a:rPr lang="en-US" dirty="0"/>
              <a:t>Add a footer</a:t>
            </a:r>
          </a:p>
        </p:txBody>
      </p:sp>
      <p:sp>
        <p:nvSpPr>
          <p:cNvPr id="27" name="Slide Number Placeholder 2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D2D5871-AB0F-4B3D-8861-97E78CB7B47E}" type="datetime1">
              <a:rPr lang="en-US" smtClean="0"/>
              <a:t>12/4/25</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418406-4C3F-4F3E-80BD-A22568EA37EB}" type="datetime1">
              <a:rPr lang="en-US" smtClean="0"/>
              <a:t>12/4/25</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5F28077-7188-48C5-8679-2287FAC952E9}" type="datetime1">
              <a:rPr lang="en-US" smtClean="0"/>
              <a:t>12/4/25</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D2DCB740-6776-4EE9-99FD-96D592FA5A23}" type="datetime1">
              <a:rPr lang="en-US" smtClean="0"/>
              <a:t>12/4/25</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05F6BD99-6FFD-46C5-B5E2-43A34BDA2566}" type="datetime1">
              <a:rPr lang="en-US" smtClean="0"/>
              <a:t>12/4/25</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022678E-214C-4CF8-97C7-95015FB02960}" type="datetime1">
              <a:rPr lang="en-US" smtClean="0"/>
              <a:t>12/4/25</a:t>
            </a:fld>
            <a:endParaRPr lang="en-US"/>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55660E0-FA77-4473-A859-74127B089143}" type="datetime1">
              <a:rPr lang="en-US" smtClean="0"/>
              <a:t>12/4/25</a:t>
            </a:fld>
            <a:endParaRPr lang="en-US"/>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88D7B8-9F07-4899-827D-5F3CFDDEB574}" type="datetime1">
              <a:rPr lang="en-US" smtClean="0"/>
              <a:t>12/4/25</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B5197C5C-1CD1-417D-A89C-14747F5222C7}" type="datetime1">
              <a:rPr lang="en-US" smtClean="0"/>
              <a:t>12/4/25</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359EFBB-CFA1-4AA8-9123-F0B52DBD84FE}" type="datetime1">
              <a:rPr lang="en-US" smtClean="0"/>
              <a:t>12/4/25</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a:xfrm>
            <a:off x="10769600" y="6356351"/>
            <a:ext cx="812800" cy="365125"/>
          </a:xfrm>
        </p:spPr>
        <p:txBody>
          <a:bodyPr/>
          <a:lstStyle/>
          <a:p>
            <a:fld id="{401CF334-2D5C-4859-84A6-CA7E6E43FAEB}" type="slidenum">
              <a:rPr lang="en-US" smtClean="0"/>
              <a:t>‹#›</a:t>
            </a:fld>
            <a:endParaRPr lang="en-US"/>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oup 24"/>
          <p:cNvGrpSpPr/>
          <p:nvPr/>
        </p:nvGrpSpPr>
        <p:grpSpPr>
          <a:xfrm>
            <a:off x="-29028" y="-7144"/>
            <a:ext cx="12240731" cy="6879658"/>
            <a:chOff x="0" y="-21658"/>
            <a:chExt cx="12240731" cy="6879658"/>
          </a:xfrm>
        </p:grpSpPr>
        <p:sp>
          <p:nvSpPr>
            <p:cNvPr id="26" name="Rectangle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0" y="-21658"/>
              <a:ext cx="12240731" cy="1041400"/>
              <a:chOff x="-25356" y="-7144"/>
              <a:chExt cx="12240731" cy="1041400"/>
            </a:xfrm>
          </p:grpSpPr>
          <p:sp>
            <p:nvSpPr>
              <p:cNvPr id="28" name="Freefor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29" name="Free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grpSp>
            <p:nvGrpSpPr>
              <p:cNvPr id="31" name="Group 30"/>
              <p:cNvGrpSpPr/>
              <p:nvPr/>
            </p:nvGrpSpPr>
            <p:grpSpPr>
              <a:xfrm>
                <a:off x="-25356" y="202408"/>
                <a:ext cx="12240731" cy="649224"/>
                <a:chOff x="-19045" y="216550"/>
                <a:chExt cx="9180548" cy="649224"/>
              </a:xfrm>
            </p:grpSpPr>
            <p:sp>
              <p:nvSpPr>
                <p:cNvPr id="32" name="Free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33" name="Free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grpSp>
      </p:gr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100">
                <a:solidFill>
                  <a:schemeClr val="tx1"/>
                </a:solidFill>
              </a:defRPr>
            </a:lvl1pPr>
          </a:lstStyle>
          <a:p>
            <a:fld id="{61146459-E3C3-4969-9224-5ED50B492D17}" type="datetime1">
              <a:rPr lang="en-US" smtClean="0"/>
              <a:pPr/>
              <a:t>12/4/25</a:t>
            </a:fld>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100">
                <a:solidFill>
                  <a:schemeClr val="tx1"/>
                </a:solidFill>
              </a:defRPr>
            </a:lvl1pPr>
          </a:lstStyle>
          <a:p>
            <a:r>
              <a:rPr lang="en-US" dirty="0"/>
              <a:t>Add a footer</a:t>
            </a: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100">
                <a:solidFill>
                  <a:schemeClr val="tx1"/>
                </a:solidFill>
              </a:defRPr>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861568" y="1399736"/>
            <a:ext cx="10468864" cy="1828800"/>
          </a:xfrm>
        </p:spPr>
        <p:txBody>
          <a:bodyPr>
            <a:normAutofit/>
          </a:bodyPr>
          <a:lstStyle/>
          <a:p>
            <a:pPr algn="ctr"/>
            <a:r>
              <a:rPr lang="en-US" sz="6600" dirty="0">
                <a:latin typeface="Britannic Bold" panose="020B0903060703020204" pitchFamily="34" charset="77"/>
              </a:rPr>
              <a:t>CONCEPT OF MEDIATION</a:t>
            </a:r>
          </a:p>
        </p:txBody>
      </p:sp>
      <p:sp>
        <p:nvSpPr>
          <p:cNvPr id="5" name="Subtitle 4"/>
          <p:cNvSpPr>
            <a:spLocks noGrp="1"/>
          </p:cNvSpPr>
          <p:nvPr>
            <p:ph type="subTitle" idx="1"/>
          </p:nvPr>
        </p:nvSpPr>
        <p:spPr/>
        <p:txBody>
          <a:bodyPr>
            <a:normAutofit lnSpcReduction="10000"/>
          </a:bodyPr>
          <a:lstStyle/>
          <a:p>
            <a:pPr defTabSz="504000">
              <a:spcBef>
                <a:spcPts val="0"/>
              </a:spcBef>
            </a:pPr>
            <a:endParaRPr lang="en-US" sz="3200" b="1" dirty="0">
              <a:latin typeface="Times New Roman" panose="02020603050405020304" pitchFamily="18" charset="0"/>
              <a:cs typeface="Times New Roman" panose="02020603050405020304" pitchFamily="18" charset="0"/>
            </a:endParaRPr>
          </a:p>
          <a:p>
            <a:pPr defTabSz="504000">
              <a:spcBef>
                <a:spcPts val="0"/>
              </a:spcBef>
            </a:pPr>
            <a:r>
              <a:rPr lang="en-US" sz="3200" b="1" dirty="0">
                <a:latin typeface="Times New Roman" panose="02020603050405020304" pitchFamily="18" charset="0"/>
                <a:cs typeface="Times New Roman" panose="02020603050405020304" pitchFamily="18" charset="0"/>
              </a:rPr>
              <a:t>Manisha T. Karia</a:t>
            </a:r>
          </a:p>
          <a:p>
            <a:pPr defTabSz="504000">
              <a:spcBef>
                <a:spcPts val="0"/>
              </a:spcBef>
            </a:pPr>
            <a:r>
              <a:rPr lang="en-US" dirty="0"/>
              <a:t>Senior Advocate</a:t>
            </a:r>
          </a:p>
          <a:p>
            <a:pPr defTabSz="504000">
              <a:spcBef>
                <a:spcPts val="0"/>
              </a:spcBef>
            </a:pPr>
            <a:r>
              <a:rPr lang="en-US" dirty="0"/>
              <a:t>Supreme Court of India</a:t>
            </a:r>
          </a:p>
        </p:txBody>
      </p:sp>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8ED54-5CF7-2F2D-3E9E-56908A388736}"/>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TYPES OF MEDIATION </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AB0814E-C03E-21F3-F49F-1F672E961CC5}"/>
              </a:ext>
            </a:extLst>
          </p:cNvPr>
          <p:cNvSpPr>
            <a:spLocks noGrp="1"/>
          </p:cNvSpPr>
          <p:nvPr>
            <p:ph idx="1"/>
          </p:nvPr>
        </p:nvSpPr>
        <p:spPr>
          <a:xfrm>
            <a:off x="609600" y="2615705"/>
            <a:ext cx="10972800" cy="3015661"/>
          </a:xfrm>
        </p:spPr>
        <p:txBody>
          <a:bodyPr>
            <a:normAutofit lnSpcReduction="10000"/>
          </a:bodyPr>
          <a:lstStyle/>
          <a:p>
            <a:pPr algn="just">
              <a:lnSpc>
                <a:spcPct val="170000"/>
              </a:lnSpc>
            </a:pPr>
            <a:r>
              <a:rPr lang="en-US" sz="2800" dirty="0">
                <a:latin typeface="Times New Roman" panose="02020603050405020304" pitchFamily="18" charset="0"/>
                <a:cs typeface="Times New Roman" panose="02020603050405020304" pitchFamily="18" charset="0"/>
              </a:rPr>
              <a:t>Court Annexed Mediation</a:t>
            </a:r>
          </a:p>
          <a:p>
            <a:pPr algn="just">
              <a:lnSpc>
                <a:spcPct val="170000"/>
              </a:lnSpc>
            </a:pPr>
            <a:r>
              <a:rPr lang="en-US" sz="2800" dirty="0">
                <a:latin typeface="Times New Roman" panose="02020603050405020304" pitchFamily="18" charset="0"/>
                <a:cs typeface="Times New Roman" panose="02020603050405020304" pitchFamily="18" charset="0"/>
              </a:rPr>
              <a:t>Private Mediations</a:t>
            </a:r>
          </a:p>
          <a:p>
            <a:pPr algn="just">
              <a:lnSpc>
                <a:spcPct val="170000"/>
              </a:lnSpc>
            </a:pPr>
            <a:r>
              <a:rPr lang="en-US" sz="2800" dirty="0">
                <a:latin typeface="Times New Roman" panose="02020603050405020304" pitchFamily="18" charset="0"/>
                <a:cs typeface="Times New Roman" panose="02020603050405020304" pitchFamily="18" charset="0"/>
              </a:rPr>
              <a:t>Institutional Mediation</a:t>
            </a:r>
          </a:p>
          <a:p>
            <a:pPr algn="just">
              <a:lnSpc>
                <a:spcPct val="170000"/>
              </a:lnSpc>
            </a:pPr>
            <a:r>
              <a:rPr lang="en-US" sz="2800" dirty="0">
                <a:latin typeface="Times New Roman" panose="02020603050405020304" pitchFamily="18" charset="0"/>
                <a:cs typeface="Times New Roman" panose="02020603050405020304" pitchFamily="18" charset="0"/>
              </a:rPr>
              <a:t>Contractual Mediation</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8848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963473"/>
            <a:ext cx="10972800" cy="4389120"/>
          </a:xfrm>
        </p:spPr>
        <p:txBody>
          <a:bodyPr/>
          <a:lstStyle/>
          <a:p>
            <a:pPr marL="0" indent="0" algn="ctr">
              <a:buNone/>
            </a:pPr>
            <a:r>
              <a:rPr lang="en-US" b="1" dirty="0">
                <a:latin typeface="Times New Roman" panose="02020603050405020304" pitchFamily="18" charset="0"/>
                <a:cs typeface="Times New Roman" panose="02020603050405020304" pitchFamily="18" charset="0"/>
              </a:rPr>
              <a:t>OPENING STATEMENT BY THE MEDIATOR</a:t>
            </a:r>
          </a:p>
          <a:p>
            <a:pPr marL="0" indent="0" algn="ctr">
              <a:buNone/>
            </a:pPr>
            <a:endParaRPr lang="en-US" b="1" dirty="0">
              <a:latin typeface="Times New Roman" panose="02020603050405020304" pitchFamily="18" charset="0"/>
              <a:cs typeface="Times New Roman" panose="02020603050405020304" pitchFamily="18" charset="0"/>
            </a:endParaRPr>
          </a:p>
          <a:p>
            <a:pPr marL="0" indent="0" algn="ctr">
              <a:buNone/>
            </a:pPr>
            <a:r>
              <a:rPr lang="en-US" b="1" dirty="0">
                <a:latin typeface="Times New Roman" panose="02020603050405020304" pitchFamily="18" charset="0"/>
                <a:cs typeface="Times New Roman" panose="02020603050405020304" pitchFamily="18" charset="0"/>
              </a:rPr>
              <a:t>JOINT SESSIONS</a:t>
            </a:r>
          </a:p>
          <a:p>
            <a:pPr marL="0" indent="0" algn="ctr">
              <a:buNone/>
            </a:pPr>
            <a:endParaRPr lang="en-US" b="1" dirty="0">
              <a:latin typeface="Times New Roman" panose="02020603050405020304" pitchFamily="18" charset="0"/>
              <a:cs typeface="Times New Roman" panose="02020603050405020304" pitchFamily="18" charset="0"/>
            </a:endParaRPr>
          </a:p>
          <a:p>
            <a:pPr marL="0" indent="0" algn="ctr">
              <a:buNone/>
            </a:pPr>
            <a:r>
              <a:rPr lang="en-US" b="1" dirty="0">
                <a:latin typeface="Times New Roman" panose="02020603050405020304" pitchFamily="18" charset="0"/>
                <a:cs typeface="Times New Roman" panose="02020603050405020304" pitchFamily="18" charset="0"/>
              </a:rPr>
              <a:t>PRIVATE CAUCUS/SESSIONS</a:t>
            </a:r>
          </a:p>
          <a:p>
            <a:pPr marL="0" indent="0" algn="ctr">
              <a:buNone/>
            </a:pPr>
            <a:endParaRPr lang="en-US" b="1" dirty="0">
              <a:latin typeface="Times New Roman" panose="02020603050405020304" pitchFamily="18" charset="0"/>
              <a:cs typeface="Times New Roman" panose="02020603050405020304" pitchFamily="18" charset="0"/>
            </a:endParaRPr>
          </a:p>
          <a:p>
            <a:pPr marL="0" indent="0" algn="ctr">
              <a:buNone/>
            </a:pPr>
            <a:r>
              <a:rPr lang="en-US" b="1" dirty="0">
                <a:latin typeface="Times New Roman" panose="02020603050405020304" pitchFamily="18" charset="0"/>
                <a:cs typeface="Times New Roman" panose="02020603050405020304" pitchFamily="18" charset="0"/>
              </a:rPr>
              <a:t>FINDING A SOLUTION</a:t>
            </a:r>
          </a:p>
          <a:p>
            <a:pPr marL="0" indent="0" algn="ctr">
              <a:buNone/>
            </a:pPr>
            <a:endParaRPr lang="en-US" b="1" dirty="0">
              <a:latin typeface="Times New Roman" panose="02020603050405020304" pitchFamily="18" charset="0"/>
              <a:cs typeface="Times New Roman" panose="02020603050405020304" pitchFamily="18" charset="0"/>
            </a:endParaRPr>
          </a:p>
          <a:p>
            <a:pPr marL="0" indent="0" algn="ctr">
              <a:buNone/>
            </a:pPr>
            <a:r>
              <a:rPr lang="en-US" b="1" dirty="0">
                <a:latin typeface="Times New Roman" panose="02020603050405020304" pitchFamily="18" charset="0"/>
                <a:cs typeface="Times New Roman" panose="02020603050405020304" pitchFamily="18" charset="0"/>
              </a:rPr>
              <a:t>SETTLEMENT </a:t>
            </a:r>
          </a:p>
        </p:txBody>
      </p:sp>
      <p:sp>
        <p:nvSpPr>
          <p:cNvPr id="3" name="Title 2"/>
          <p:cNvSpPr>
            <a:spLocks noGrp="1"/>
          </p:cNvSpPr>
          <p:nvPr>
            <p:ph type="title"/>
          </p:nvPr>
        </p:nvSpPr>
        <p:spPr>
          <a:xfrm>
            <a:off x="609600" y="931521"/>
            <a:ext cx="10972800" cy="710288"/>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STAGES IN MEDIATION PROCESS</a:t>
            </a:r>
          </a:p>
        </p:txBody>
      </p:sp>
      <p:sp>
        <p:nvSpPr>
          <p:cNvPr id="4" name="Arrow: Down 3">
            <a:extLst>
              <a:ext uri="{FF2B5EF4-FFF2-40B4-BE49-F238E27FC236}">
                <a16:creationId xmlns:a16="http://schemas.microsoft.com/office/drawing/2014/main" id="{E03F4036-37C4-4582-017F-3D8301920A41}"/>
              </a:ext>
            </a:extLst>
          </p:cNvPr>
          <p:cNvSpPr/>
          <p:nvPr/>
        </p:nvSpPr>
        <p:spPr>
          <a:xfrm>
            <a:off x="5934275" y="2463282"/>
            <a:ext cx="301690" cy="373224"/>
          </a:xfrm>
          <a:prstGeom prst="down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IN" dirty="0"/>
          </a:p>
        </p:txBody>
      </p:sp>
      <p:sp>
        <p:nvSpPr>
          <p:cNvPr id="5" name="Arrow: Down 4">
            <a:extLst>
              <a:ext uri="{FF2B5EF4-FFF2-40B4-BE49-F238E27FC236}">
                <a16:creationId xmlns:a16="http://schemas.microsoft.com/office/drawing/2014/main" id="{422D0FD2-777E-29A2-0191-A1A62E4EE321}"/>
              </a:ext>
            </a:extLst>
          </p:cNvPr>
          <p:cNvSpPr/>
          <p:nvPr/>
        </p:nvSpPr>
        <p:spPr>
          <a:xfrm>
            <a:off x="5946714" y="3455445"/>
            <a:ext cx="301690" cy="373224"/>
          </a:xfrm>
          <a:prstGeom prst="down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IN" dirty="0"/>
          </a:p>
        </p:txBody>
      </p:sp>
      <p:sp>
        <p:nvSpPr>
          <p:cNvPr id="6" name="Arrow: Down 5">
            <a:extLst>
              <a:ext uri="{FF2B5EF4-FFF2-40B4-BE49-F238E27FC236}">
                <a16:creationId xmlns:a16="http://schemas.microsoft.com/office/drawing/2014/main" id="{72B46481-BE86-5626-59D5-10E728EA03BC}"/>
              </a:ext>
            </a:extLst>
          </p:cNvPr>
          <p:cNvSpPr/>
          <p:nvPr/>
        </p:nvSpPr>
        <p:spPr>
          <a:xfrm>
            <a:off x="5956042" y="4453821"/>
            <a:ext cx="301690" cy="373224"/>
          </a:xfrm>
          <a:prstGeom prst="down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IN" dirty="0"/>
          </a:p>
        </p:txBody>
      </p:sp>
      <p:sp>
        <p:nvSpPr>
          <p:cNvPr id="7" name="Arrow: Down 6">
            <a:extLst>
              <a:ext uri="{FF2B5EF4-FFF2-40B4-BE49-F238E27FC236}">
                <a16:creationId xmlns:a16="http://schemas.microsoft.com/office/drawing/2014/main" id="{46B47BCC-D90B-A734-0C38-CAE7BAD659DB}"/>
              </a:ext>
            </a:extLst>
          </p:cNvPr>
          <p:cNvSpPr/>
          <p:nvPr/>
        </p:nvSpPr>
        <p:spPr>
          <a:xfrm>
            <a:off x="5968481" y="5389987"/>
            <a:ext cx="301690" cy="373224"/>
          </a:xfrm>
          <a:prstGeom prst="down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526077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5034B-AAB7-AC9F-64BF-A5E9233F7F91}"/>
            </a:ext>
          </a:extLst>
        </p:cNvPr>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9D71542F-3606-E67C-7F0D-1DF1ED4D3DF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4320" t="30951" r="35070" b="32578"/>
          <a:stretch>
            <a:fillRect/>
          </a:stretch>
        </p:blipFill>
        <p:spPr>
          <a:xfrm>
            <a:off x="1795346" y="925551"/>
            <a:ext cx="8753708" cy="5140712"/>
          </a:xfrm>
        </p:spPr>
      </p:pic>
    </p:spTree>
    <p:extLst>
      <p:ext uri="{BB962C8B-B14F-4D97-AF65-F5344CB8AC3E}">
        <p14:creationId xmlns:p14="http://schemas.microsoft.com/office/powerpoint/2010/main" val="1318920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1D2ED-0246-0269-5991-660EF4F263F7}"/>
              </a:ext>
            </a:extLst>
          </p:cNvPr>
          <p:cNvSpPr>
            <a:spLocks noGrp="1"/>
          </p:cNvSpPr>
          <p:nvPr>
            <p:ph type="title"/>
          </p:nvPr>
        </p:nvSpPr>
        <p:spPr>
          <a:xfrm>
            <a:off x="609600" y="704088"/>
            <a:ext cx="10742341" cy="1143000"/>
          </a:xfrm>
        </p:spPr>
        <p:txBody>
          <a:bodyPr/>
          <a:lstStyle/>
          <a:p>
            <a:pPr algn="ctr"/>
            <a:r>
              <a:rPr lang="en-US" b="1" dirty="0">
                <a:latin typeface="Times New Roman" panose="02020603050405020304" pitchFamily="18" charset="0"/>
                <a:cs typeface="Times New Roman" panose="02020603050405020304" pitchFamily="18" charset="0"/>
              </a:rPr>
              <a:t>BENEFITS OF MEDIATION </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6A7E20C-16AC-D516-9C7B-5F8906FB03B0}"/>
              </a:ext>
            </a:extLst>
          </p:cNvPr>
          <p:cNvSpPr>
            <a:spLocks noGrp="1"/>
          </p:cNvSpPr>
          <p:nvPr>
            <p:ph idx="1"/>
          </p:nvPr>
        </p:nvSpPr>
        <p:spPr>
          <a:xfrm>
            <a:off x="609600" y="2062976"/>
            <a:ext cx="7069494" cy="4538546"/>
          </a:xfrm>
        </p:spPr>
        <p:txBody>
          <a:bodyPr>
            <a:normAutofit lnSpcReduction="10000"/>
          </a:bodyPr>
          <a:lstStyle/>
          <a:p>
            <a:pPr algn="just">
              <a:spcAft>
                <a:spcPts val="1200"/>
              </a:spcAft>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Encourages settlement through cooperation rather than adversarial methods.</a:t>
            </a:r>
          </a:p>
          <a:p>
            <a:pPr algn="just">
              <a:spcAft>
                <a:spcPts val="1200"/>
              </a:spcAft>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Promotes collaboration, preserving personal, professional, and commercial relationships.</a:t>
            </a:r>
          </a:p>
          <a:p>
            <a:pPr algn="just">
              <a:spcAft>
                <a:spcPts val="1200"/>
              </a:spcAft>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Helps reduce the burden on courts.</a:t>
            </a:r>
          </a:p>
          <a:p>
            <a:pPr algn="just">
              <a:spcAft>
                <a:spcPts val="1200"/>
              </a:spcAft>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Faster than litigation or arbitration.</a:t>
            </a:r>
          </a:p>
          <a:p>
            <a:pPr algn="just">
              <a:spcAft>
                <a:spcPts val="1200"/>
              </a:spcAft>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More cost-effective compared to traditional dispute resolution.</a:t>
            </a:r>
          </a:p>
          <a:p>
            <a:pPr marL="0" indent="0" algn="just">
              <a:spcAft>
                <a:spcPts val="1200"/>
              </a:spcAft>
              <a:buNone/>
            </a:pPr>
            <a:endParaRPr lang="en-US" dirty="0"/>
          </a:p>
        </p:txBody>
      </p:sp>
      <p:pic>
        <p:nvPicPr>
          <p:cNvPr id="7" name="Picture 6">
            <a:extLst>
              <a:ext uri="{FF2B5EF4-FFF2-40B4-BE49-F238E27FC236}">
                <a16:creationId xmlns:a16="http://schemas.microsoft.com/office/drawing/2014/main" id="{DEA28CA0-5895-84AA-E0B5-75A37E33DC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17135" y="3861517"/>
            <a:ext cx="3870066" cy="2613928"/>
          </a:xfrm>
          <a:prstGeom prst="rect">
            <a:avLst/>
          </a:prstGeom>
        </p:spPr>
      </p:pic>
    </p:spTree>
    <p:extLst>
      <p:ext uri="{BB962C8B-B14F-4D97-AF65-F5344CB8AC3E}">
        <p14:creationId xmlns:p14="http://schemas.microsoft.com/office/powerpoint/2010/main" val="370988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4A205-053B-CFD3-77DF-4E7985EF69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F77CD1-97F6-752C-998F-2863BC6172F0}"/>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BENEFITS OF MEDIATION (CONT.)</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167281B-784C-79BE-5A55-A5DB10A659A2}"/>
              </a:ext>
            </a:extLst>
          </p:cNvPr>
          <p:cNvSpPr>
            <a:spLocks noGrp="1"/>
          </p:cNvSpPr>
          <p:nvPr>
            <p:ph idx="1"/>
          </p:nvPr>
        </p:nvSpPr>
        <p:spPr>
          <a:xfrm>
            <a:off x="609600" y="2129882"/>
            <a:ext cx="10972800" cy="4194717"/>
          </a:xfrm>
        </p:spPr>
        <p:txBody>
          <a:bodyPr>
            <a:normAutofit/>
          </a:bodyPr>
          <a:lstStyle/>
          <a:p>
            <a:pPr algn="just">
              <a:spcAft>
                <a:spcPts val="1200"/>
              </a:spcAf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It is more convenient because the parties themselves control the time, location, and duration of the proceedings.</a:t>
            </a:r>
          </a:p>
          <a:p>
            <a:pPr algn="just">
              <a:spcAft>
                <a:spcPts val="1200"/>
              </a:spcAf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It is also highly flexible since there is no fixed formula or procedure, and the parties may terminate the process at any stage without the risk of an ex‑parte judgment or award being passed against them.</a:t>
            </a:r>
          </a:p>
          <a:p>
            <a:pPr algn="just">
              <a:spcAft>
                <a:spcPts val="1200"/>
              </a:spcAf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It also allows for creative solutions that courts or arbitral tribunals, bound by strict legal rules, may not be able to provide.</a:t>
            </a:r>
          </a:p>
          <a:p>
            <a:pPr algn="just">
              <a:spcAft>
                <a:spcPts val="1200"/>
              </a:spcAf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Mediation is confidential, ensuring privacy for all parties involved.</a:t>
            </a:r>
          </a:p>
          <a:p>
            <a:pPr algn="just">
              <a:spcAft>
                <a:spcPts val="1200"/>
              </a:spcAft>
              <a:buFont typeface="Wingdings" panose="05000000000000000000" pitchFamily="2" charset="2"/>
              <a:buChar char="Ø"/>
            </a:pPr>
            <a:endParaRPr lang="en-US" dirty="0"/>
          </a:p>
          <a:p>
            <a:pPr algn="just">
              <a:spcAft>
                <a:spcPts val="1200"/>
              </a:spcAft>
              <a:buFont typeface="Wingdings" panose="05000000000000000000" pitchFamily="2" charset="2"/>
              <a:buChar char="Ø"/>
            </a:pPr>
            <a:endParaRPr lang="en-US" dirty="0"/>
          </a:p>
          <a:p>
            <a:pPr algn="just">
              <a:spcAft>
                <a:spcPts val="1200"/>
              </a:spcAft>
              <a:buFont typeface="Wingdings" panose="05000000000000000000" pitchFamily="2" charset="2"/>
              <a:buChar char="Ø"/>
            </a:pPr>
            <a:endParaRPr lang="en-US" dirty="0"/>
          </a:p>
          <a:p>
            <a:pPr algn="just">
              <a:spcAft>
                <a:spcPts val="1200"/>
              </a:spcAft>
              <a:buFont typeface="Wingdings" panose="05000000000000000000" pitchFamily="2" charset="2"/>
              <a:buChar char="Ø"/>
            </a:pPr>
            <a:endParaRPr lang="en-US" dirty="0"/>
          </a:p>
        </p:txBody>
      </p:sp>
    </p:spTree>
    <p:extLst>
      <p:ext uri="{BB962C8B-B14F-4D97-AF65-F5344CB8AC3E}">
        <p14:creationId xmlns:p14="http://schemas.microsoft.com/office/powerpoint/2010/main" val="265362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5CFF9-239E-BF3E-D58F-867489C64D4B}"/>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WHO IS A MEDIATOR?</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830A9DE-3137-A973-DF1C-262990AE5D31}"/>
              </a:ext>
            </a:extLst>
          </p:cNvPr>
          <p:cNvSpPr>
            <a:spLocks noGrp="1"/>
          </p:cNvSpPr>
          <p:nvPr>
            <p:ph idx="1"/>
          </p:nvPr>
        </p:nvSpPr>
        <p:spPr/>
        <p:txBody>
          <a:bodyPr>
            <a:normAutofit/>
          </a:bodyPr>
          <a:lstStyle/>
          <a:p>
            <a:pPr marL="0" indent="0" algn="just">
              <a:buNone/>
            </a:pPr>
            <a:r>
              <a:rPr lang="en-US" sz="2400" dirty="0">
                <a:latin typeface="Times New Roman" panose="02020603050405020304" pitchFamily="18" charset="0"/>
                <a:cs typeface="Times New Roman" panose="02020603050405020304" pitchFamily="18" charset="0"/>
              </a:rPr>
              <a:t>A mediator is a impartial third party/ trained professional who acts as a neutral facilitator during the mediation process in the following situations:</a:t>
            </a:r>
          </a:p>
          <a:p>
            <a:pPr lvl="1" algn="just"/>
            <a:r>
              <a:rPr lang="en-US" dirty="0">
                <a:latin typeface="Times New Roman" panose="02020603050405020304" pitchFamily="18" charset="0"/>
                <a:cs typeface="Times New Roman" panose="02020603050405020304" pitchFamily="18" charset="0"/>
              </a:rPr>
              <a:t>Commercial transactions</a:t>
            </a:r>
          </a:p>
          <a:p>
            <a:pPr lvl="1" algn="just"/>
            <a:r>
              <a:rPr lang="en-US" dirty="0">
                <a:latin typeface="Times New Roman" panose="02020603050405020304" pitchFamily="18" charset="0"/>
                <a:cs typeface="Times New Roman" panose="02020603050405020304" pitchFamily="18" charset="0"/>
              </a:rPr>
              <a:t>Worker's compensation</a:t>
            </a:r>
          </a:p>
          <a:p>
            <a:pPr lvl="1" algn="just"/>
            <a:r>
              <a:rPr lang="en-US" dirty="0">
                <a:latin typeface="Times New Roman" panose="02020603050405020304" pitchFamily="18" charset="0"/>
                <a:cs typeface="Times New Roman" panose="02020603050405020304" pitchFamily="18" charset="0"/>
              </a:rPr>
              <a:t>Divorce</a:t>
            </a:r>
          </a:p>
          <a:p>
            <a:pPr lvl="1" algn="just"/>
            <a:r>
              <a:rPr lang="en-US" dirty="0">
                <a:latin typeface="Times New Roman" panose="02020603050405020304" pitchFamily="18" charset="0"/>
                <a:cs typeface="Times New Roman" panose="02020603050405020304" pitchFamily="18" charset="0"/>
              </a:rPr>
              <a:t>Domestic relations</a:t>
            </a:r>
          </a:p>
          <a:p>
            <a:pPr lvl="1" algn="just"/>
            <a:r>
              <a:rPr lang="en-US" dirty="0">
                <a:latin typeface="Times New Roman" panose="02020603050405020304" pitchFamily="18" charset="0"/>
                <a:cs typeface="Times New Roman" panose="02020603050405020304" pitchFamily="18" charset="0"/>
              </a:rPr>
              <a:t>Labor or community relations</a:t>
            </a:r>
          </a:p>
          <a:p>
            <a:pPr lvl="1" algn="just"/>
            <a:r>
              <a:rPr lang="en-US" dirty="0">
                <a:latin typeface="Times New Roman" panose="02020603050405020304" pitchFamily="18" charset="0"/>
                <a:cs typeface="Times New Roman" panose="02020603050405020304" pitchFamily="18" charset="0"/>
              </a:rPr>
              <a:t>Legal depositions or settlements</a:t>
            </a:r>
          </a:p>
          <a:p>
            <a:pPr lvl="1" algn="just"/>
            <a:r>
              <a:rPr lang="en-US" dirty="0">
                <a:latin typeface="Times New Roman" panose="02020603050405020304" pitchFamily="18" charset="0"/>
                <a:cs typeface="Times New Roman" panose="02020603050405020304" pitchFamily="18" charset="0"/>
              </a:rPr>
              <a:t>Other matters that do not require complex procedural issues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2557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55BB2-9E2C-84A1-894A-D6E8CAB73E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31F49C-1C86-D26E-BAA5-50A9A7AE5D61}"/>
              </a:ext>
            </a:extLst>
          </p:cNvPr>
          <p:cNvSpPr>
            <a:spLocks noGrp="1"/>
          </p:cNvSpPr>
          <p:nvPr>
            <p:ph type="title"/>
          </p:nvPr>
        </p:nvSpPr>
        <p:spPr>
          <a:xfrm>
            <a:off x="609600" y="778727"/>
            <a:ext cx="10972800" cy="1313688"/>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KEY ROLES &amp; FUNCTIONS OF MEDIATOR</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A968BDE-0E23-77DF-0FBB-DD21CD62E613}"/>
              </a:ext>
            </a:extLst>
          </p:cNvPr>
          <p:cNvSpPr>
            <a:spLocks noGrp="1"/>
          </p:cNvSpPr>
          <p:nvPr>
            <p:ph idx="1"/>
          </p:nvPr>
        </p:nvSpPr>
        <p:spPr>
          <a:xfrm>
            <a:off x="609600" y="2214260"/>
            <a:ext cx="10972800" cy="4389120"/>
          </a:xfrm>
        </p:spPr>
        <p:txBody>
          <a:bodyPr>
            <a:normAutofit/>
          </a:bodyPr>
          <a:lstStyle/>
          <a:p>
            <a:pPr marL="444500" indent="-444500">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Facilitates communication</a:t>
            </a:r>
            <a:r>
              <a:rPr lang="en-US" dirty="0">
                <a:latin typeface="Times New Roman" panose="02020603050405020304" pitchFamily="18" charset="0"/>
                <a:cs typeface="Times New Roman" panose="02020603050405020304" pitchFamily="18" charset="0"/>
              </a:rPr>
              <a:t>: Creates a conducive environment for discussion, encourages active listening, and helps parties communicate constructively. (</a:t>
            </a:r>
            <a:r>
              <a:rPr lang="en-US" u="sng" dirty="0">
                <a:latin typeface="Times New Roman" panose="02020603050405020304" pitchFamily="18" charset="0"/>
                <a:cs typeface="Times New Roman" panose="02020603050405020304" pitchFamily="18" charset="0"/>
              </a:rPr>
              <a:t>Bridge the interest of opposing two parties</a:t>
            </a:r>
            <a:r>
              <a:rPr lang="en-US" dirty="0">
                <a:latin typeface="Times New Roman" panose="02020603050405020304" pitchFamily="18" charset="0"/>
                <a:cs typeface="Times New Roman" panose="02020603050405020304" pitchFamily="18" charset="0"/>
              </a:rPr>
              <a:t>)</a:t>
            </a:r>
          </a:p>
          <a:p>
            <a:pPr marL="444500" indent="-444500">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Maintains neutrality</a:t>
            </a:r>
            <a:r>
              <a:rPr lang="en-US" dirty="0">
                <a:latin typeface="Times New Roman" panose="02020603050405020304" pitchFamily="18" charset="0"/>
                <a:cs typeface="Times New Roman" panose="02020603050405020304" pitchFamily="18" charset="0"/>
              </a:rPr>
              <a:t>: Remains unbiased and impartial throughout the process, ensuring neither party feels favored.</a:t>
            </a:r>
          </a:p>
          <a:p>
            <a:pPr marL="444500" indent="-444500">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Manages the process</a:t>
            </a:r>
            <a:r>
              <a:rPr lang="en-US" dirty="0">
                <a:latin typeface="Times New Roman" panose="02020603050405020304" pitchFamily="18" charset="0"/>
                <a:cs typeface="Times New Roman" panose="02020603050405020304" pitchFamily="18" charset="0"/>
              </a:rPr>
              <a:t>: Explains the mediation process and ground rules, and sets the agenda for meetings.</a:t>
            </a:r>
          </a:p>
          <a:p>
            <a:pPr marL="444500" indent="-444500">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Assists in identifying issues</a:t>
            </a:r>
            <a:r>
              <a:rPr lang="en-US" dirty="0">
                <a:latin typeface="Times New Roman" panose="02020603050405020304" pitchFamily="18" charset="0"/>
                <a:cs typeface="Times New Roman" panose="02020603050405020304" pitchFamily="18" charset="0"/>
              </a:rPr>
              <a:t>: Helps parties clarify their positions, interests, and the core issues in dispute.</a:t>
            </a:r>
          </a:p>
        </p:txBody>
      </p:sp>
    </p:spTree>
    <p:extLst>
      <p:ext uri="{BB962C8B-B14F-4D97-AF65-F5344CB8AC3E}">
        <p14:creationId xmlns:p14="http://schemas.microsoft.com/office/powerpoint/2010/main" val="238661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CE522-7AA8-54A8-0F44-5984376A9380}"/>
              </a:ext>
            </a:extLst>
          </p:cNvPr>
          <p:cNvSpPr>
            <a:spLocks noGrp="1"/>
          </p:cNvSpPr>
          <p:nvPr>
            <p:ph type="title"/>
          </p:nvPr>
        </p:nvSpPr>
        <p:spPr>
          <a:xfrm>
            <a:off x="447874" y="767575"/>
            <a:ext cx="11467322" cy="1313688"/>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KEY ROLES &amp; FUNCTIONS OF MEDIATOR (CONT.)</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1192FBE-4577-2291-8977-BAACE3F71DC3}"/>
              </a:ext>
            </a:extLst>
          </p:cNvPr>
          <p:cNvSpPr>
            <a:spLocks noGrp="1"/>
          </p:cNvSpPr>
          <p:nvPr>
            <p:ph idx="1"/>
          </p:nvPr>
        </p:nvSpPr>
        <p:spPr>
          <a:xfrm>
            <a:off x="609600" y="2468880"/>
            <a:ext cx="10972800" cy="3530476"/>
          </a:xfrm>
        </p:spPr>
        <p:txBody>
          <a:bodyPr>
            <a:normAutofit/>
          </a:bodyPr>
          <a:lstStyle/>
          <a:p>
            <a:pPr marL="355600" indent="-344488">
              <a:spcBef>
                <a:spcPts val="1800"/>
              </a:spcBef>
              <a:buFont typeface="Wingdings" panose="05000000000000000000" pitchFamily="2" charset="2"/>
              <a:buChar char="Ø"/>
            </a:pPr>
            <a:r>
              <a:rPr lang="en-US" b="1" dirty="0"/>
              <a:t>Guides negotiation</a:t>
            </a:r>
            <a:r>
              <a:rPr lang="en-US" dirty="0"/>
              <a:t>: Encourages parties to explore potential solutions, brainstorm options, and find common ground for compromise.</a:t>
            </a:r>
          </a:p>
          <a:p>
            <a:pPr marL="355600" indent="-344488">
              <a:spcBef>
                <a:spcPts val="1800"/>
              </a:spcBef>
              <a:buFont typeface="Wingdings" panose="05000000000000000000" pitchFamily="2" charset="2"/>
              <a:buChar char="Ø"/>
            </a:pPr>
            <a:r>
              <a:rPr lang="en-US" b="1" dirty="0"/>
              <a:t>Empowers parties</a:t>
            </a:r>
            <a:r>
              <a:rPr lang="en-US" dirty="0"/>
              <a:t>: Ensures the parties, not the mediator, are the decision-makers and have control over the outcome.</a:t>
            </a:r>
          </a:p>
          <a:p>
            <a:pPr marL="355600" indent="-344488">
              <a:spcBef>
                <a:spcPts val="1800"/>
              </a:spcBef>
              <a:buFont typeface="Wingdings" panose="05000000000000000000" pitchFamily="2" charset="2"/>
              <a:buChar char="Ø"/>
            </a:pPr>
            <a:r>
              <a:rPr lang="en-US" b="1" dirty="0"/>
              <a:t>Provides perspective</a:t>
            </a:r>
            <a:r>
              <a:rPr lang="en-US" dirty="0"/>
              <a:t>: Can offer an objective assessment of the case and inform parties of potential consequences if they were to go to court, though they do not provide legal advice. </a:t>
            </a:r>
            <a:endParaRPr lang="en-IN" dirty="0"/>
          </a:p>
        </p:txBody>
      </p:sp>
    </p:spTree>
    <p:extLst>
      <p:ext uri="{BB962C8B-B14F-4D97-AF65-F5344CB8AC3E}">
        <p14:creationId xmlns:p14="http://schemas.microsoft.com/office/powerpoint/2010/main" val="979567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A008F-2EB1-5186-02F0-52D7D1A34372}"/>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WHO CAN BE A MEDIATOR ? </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4E692FC-3E4A-2A67-72FE-9B65500B1A9E}"/>
              </a:ext>
            </a:extLst>
          </p:cNvPr>
          <p:cNvSpPr>
            <a:spLocks noGrp="1"/>
          </p:cNvSpPr>
          <p:nvPr>
            <p:ph idx="1"/>
          </p:nvPr>
        </p:nvSpPr>
        <p:spPr>
          <a:xfrm>
            <a:off x="609600" y="2319453"/>
            <a:ext cx="10972800" cy="3834459"/>
          </a:xfrm>
        </p:spPr>
        <p:txBody>
          <a:bodyPr>
            <a:normAutofit/>
          </a:bodyPr>
          <a:lstStyle/>
          <a:p>
            <a:pPr marL="400050" indent="-40005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Anyone with patience, perseverance, and strong listening skills.</a:t>
            </a:r>
          </a:p>
          <a:p>
            <a:pPr marL="400050" indent="-40005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A person who is a clear communicator, positive, and optimistic.</a:t>
            </a:r>
          </a:p>
          <a:p>
            <a:pPr marL="400050" indent="-40005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Someone committed to justice and dispute resolution.</a:t>
            </a:r>
          </a:p>
          <a:p>
            <a:pPr marL="400050" indent="-40005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Professionals such as advocates, judges, Charted Accountants, social workers, psychologists.</a:t>
            </a:r>
          </a:p>
          <a:p>
            <a:pPr marL="400050" indent="-40005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Individuals with common sense and sound understanding of people and conflicts.</a:t>
            </a:r>
          </a:p>
          <a:p>
            <a:pPr marL="400050" indent="-40005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With the appropriate training, any of these can become an effective mediator.</a:t>
            </a:r>
          </a:p>
        </p:txBody>
      </p:sp>
    </p:spTree>
    <p:extLst>
      <p:ext uri="{BB962C8B-B14F-4D97-AF65-F5344CB8AC3E}">
        <p14:creationId xmlns:p14="http://schemas.microsoft.com/office/powerpoint/2010/main" val="3930540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85C88-8009-B365-D6F1-2B82DBAB86FE}"/>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ETHICS OF A MEDIATOR</a:t>
            </a:r>
          </a:p>
        </p:txBody>
      </p:sp>
      <p:sp>
        <p:nvSpPr>
          <p:cNvPr id="3" name="Content Placeholder 2">
            <a:extLst>
              <a:ext uri="{FF2B5EF4-FFF2-40B4-BE49-F238E27FC236}">
                <a16:creationId xmlns:a16="http://schemas.microsoft.com/office/drawing/2014/main" id="{E3234306-079D-5444-8C09-4F0193E2E689}"/>
              </a:ext>
            </a:extLst>
          </p:cNvPr>
          <p:cNvSpPr>
            <a:spLocks noGrp="1"/>
          </p:cNvSpPr>
          <p:nvPr>
            <p:ph idx="1"/>
          </p:nvPr>
        </p:nvSpPr>
        <p:spPr>
          <a:xfrm>
            <a:off x="609600" y="2125051"/>
            <a:ext cx="10972800" cy="4389120"/>
          </a:xfrm>
        </p:spPr>
        <p:txBody>
          <a:bodyPr>
            <a:normAutofit/>
          </a:bodyPr>
          <a:lstStyle/>
          <a:p>
            <a:pPr marL="400050" indent="-400050" algn="just">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The mediator shall assist the parties in an independent, neutral and impartial manner in their attempt to reach an amicable settlement of their dispute. </a:t>
            </a:r>
          </a:p>
          <a:p>
            <a:pPr marL="400050" indent="-400050" algn="just">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The mediator shall at all times be guided by the principles of objectivity and fairness and protect the voluntariness, confidentiality and self-determination of the parties, and the standards for professional and ethical conduct. </a:t>
            </a:r>
          </a:p>
          <a:p>
            <a:pPr marL="400050" indent="-400050" algn="just">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Confidentiality and the limits of same should be disclosed again during the beginning of a caucus. </a:t>
            </a:r>
          </a:p>
          <a:p>
            <a:pPr algn="just">
              <a:buFont typeface="Wingdings" panose="05000000000000000000" pitchFamily="2" charset="2"/>
              <a:buChar char="Ø"/>
            </a:pPr>
            <a:endParaRPr lang="en-US" sz="2800" dirty="0"/>
          </a:p>
          <a:p>
            <a:pPr algn="just">
              <a:buFont typeface="Wingdings" panose="05000000000000000000" pitchFamily="2" charset="2"/>
              <a:buChar char="Ø"/>
            </a:pPr>
            <a:endParaRPr lang="en-US" sz="2800" dirty="0"/>
          </a:p>
          <a:p>
            <a:pPr algn="just">
              <a:buFont typeface="Wingdings" panose="05000000000000000000" pitchFamily="2" charset="2"/>
              <a:buChar char="Ø"/>
            </a:pPr>
            <a:endParaRPr lang="en-IN" dirty="0"/>
          </a:p>
        </p:txBody>
      </p:sp>
    </p:spTree>
    <p:extLst>
      <p:ext uri="{BB962C8B-B14F-4D97-AF65-F5344CB8AC3E}">
        <p14:creationId xmlns:p14="http://schemas.microsoft.com/office/powerpoint/2010/main" val="3654730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WHAT IS MEDIATION ?</a:t>
            </a:r>
          </a:p>
        </p:txBody>
      </p:sp>
      <p:sp>
        <p:nvSpPr>
          <p:cNvPr id="2" name="Content Placeholder 1"/>
          <p:cNvSpPr>
            <a:spLocks noGrp="1"/>
          </p:cNvSpPr>
          <p:nvPr>
            <p:ph idx="1"/>
          </p:nvPr>
        </p:nvSpPr>
        <p:spPr>
          <a:xfrm>
            <a:off x="609600" y="2364059"/>
            <a:ext cx="10972800" cy="3691054"/>
          </a:xfrm>
        </p:spPr>
        <p:txBody>
          <a:bodyPr>
            <a:normAutofit/>
          </a:bodyPr>
          <a:lstStyle/>
          <a:p>
            <a:pPr marL="444500" indent="-44450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It is the one of the method of Alternative Dispute Resolution process.</a:t>
            </a:r>
          </a:p>
          <a:p>
            <a:pPr marL="444500" indent="-44450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Where a neutral third person (Mediator) assist parties in conflict to resolve amicably.</a:t>
            </a:r>
          </a:p>
          <a:p>
            <a:pPr marL="444500" indent="-44450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It’s a collaborative approach to resolve conflict including legal dispute, family matters, commercial conflicts, etc.</a:t>
            </a:r>
          </a:p>
          <a:p>
            <a:pPr marL="444500" indent="-44450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It is a professionally and scientifically managed conciliation.</a:t>
            </a:r>
          </a:p>
          <a:p>
            <a:pPr marL="444500" indent="-44450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It is a non-binding, non-adjudicatory dispute resolution process.</a:t>
            </a:r>
          </a:p>
          <a:p>
            <a:pPr marL="444500" indent="-44450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It is a negotiation facilitated by a trusted neutral person.</a:t>
            </a:r>
          </a:p>
        </p:txBody>
      </p:sp>
    </p:spTree>
    <p:extLst>
      <p:ext uri="{BB962C8B-B14F-4D97-AF65-F5344CB8AC3E}">
        <p14:creationId xmlns:p14="http://schemas.microsoft.com/office/powerpoint/2010/main" val="1508910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CCCFB-A278-7CD5-8002-5E227243B7F2}"/>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ETHICS OF A MEDIATOR (CONT.)</a:t>
            </a:r>
          </a:p>
        </p:txBody>
      </p:sp>
      <p:sp>
        <p:nvSpPr>
          <p:cNvPr id="3" name="Content Placeholder 2">
            <a:extLst>
              <a:ext uri="{FF2B5EF4-FFF2-40B4-BE49-F238E27FC236}">
                <a16:creationId xmlns:a16="http://schemas.microsoft.com/office/drawing/2014/main" id="{88164536-02E5-8754-C569-E5105BA12090}"/>
              </a:ext>
            </a:extLst>
          </p:cNvPr>
          <p:cNvSpPr>
            <a:spLocks noGrp="1"/>
          </p:cNvSpPr>
          <p:nvPr>
            <p:ph idx="1"/>
          </p:nvPr>
        </p:nvSpPr>
        <p:spPr>
          <a:xfrm>
            <a:off x="609600" y="2593402"/>
            <a:ext cx="10972800" cy="2959905"/>
          </a:xfrm>
        </p:spPr>
        <p:txBody>
          <a:bodyPr/>
          <a:lstStyle/>
          <a:p>
            <a:pPr marL="444500" indent="-444500" algn="just">
              <a:buFont typeface="Wingdings" panose="05000000000000000000" pitchFamily="2" charset="2"/>
              <a:buChar char="Ø"/>
            </a:pPr>
            <a:r>
              <a:rPr lang="en-US" sz="2800" dirty="0"/>
              <a:t>Prior relationships and associations with any of the disputing parties with the mediator should be disclosed either prior to the implementation of the session or during the introduction; the parties can decide whether or not to continue with the process.</a:t>
            </a:r>
          </a:p>
          <a:p>
            <a:pPr marL="444500" indent="-444500" algn="just">
              <a:buFont typeface="Wingdings" panose="05000000000000000000" pitchFamily="2" charset="2"/>
              <a:buChar char="Ø"/>
            </a:pPr>
            <a:r>
              <a:rPr lang="en-US" sz="2800" dirty="0"/>
              <a:t>Mediators must not manipulate the confidential information gained solely to reach an agreement or settlement. </a:t>
            </a:r>
          </a:p>
          <a:p>
            <a:pPr algn="just">
              <a:buFont typeface="Wingdings" panose="05000000000000000000" pitchFamily="2" charset="2"/>
              <a:buChar char="Ø"/>
            </a:pPr>
            <a:endParaRPr lang="en-IN" dirty="0"/>
          </a:p>
        </p:txBody>
      </p:sp>
    </p:spTree>
    <p:extLst>
      <p:ext uri="{BB962C8B-B14F-4D97-AF65-F5344CB8AC3E}">
        <p14:creationId xmlns:p14="http://schemas.microsoft.com/office/powerpoint/2010/main" val="3096509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3ABE1-14B6-7688-034A-A976F9FCE5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278822-33E1-52D4-E3A1-8E861DFDA979}"/>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DUTIES OF A MEDIATOR</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37A4B41-BB79-EA6A-DCF2-AEA27AE1E75B}"/>
              </a:ext>
            </a:extLst>
          </p:cNvPr>
          <p:cNvSpPr>
            <a:spLocks noGrp="1"/>
          </p:cNvSpPr>
          <p:nvPr>
            <p:ph idx="1"/>
          </p:nvPr>
        </p:nvSpPr>
        <p:spPr>
          <a:xfrm>
            <a:off x="609600" y="2252546"/>
            <a:ext cx="10972800" cy="4068636"/>
          </a:xfrm>
        </p:spPr>
        <p:txBody>
          <a:bodyPr>
            <a:normAutofit fontScale="92500"/>
          </a:bodyPr>
          <a:lstStyle/>
          <a:p>
            <a:pPr marL="400050" indent="-400050" algn="just">
              <a:buClr>
                <a:schemeClr val="accent2"/>
              </a:buClr>
              <a:buFont typeface="Wingdings" charset="2"/>
              <a:buChar char="Ø"/>
            </a:pPr>
            <a:r>
              <a:rPr lang="en-US" sz="2800" dirty="0">
                <a:latin typeface="Times New Roman" panose="02020603050405020304" pitchFamily="18" charset="0"/>
                <a:cs typeface="Times New Roman" panose="02020603050405020304" pitchFamily="18" charset="0"/>
              </a:rPr>
              <a:t>Mediator should always have a clear idea of why he or she is calling for a caucus and explain their rationale to the parties prior to going into caucus. </a:t>
            </a:r>
          </a:p>
          <a:p>
            <a:pPr marL="400050" indent="-400050" algn="just">
              <a:buClr>
                <a:schemeClr val="accent2"/>
              </a:buClr>
              <a:buFont typeface="Wingdings" charset="2"/>
              <a:buChar char="Ø"/>
            </a:pPr>
            <a:r>
              <a:rPr lang="en-US" sz="2800" dirty="0">
                <a:latin typeface="Times New Roman" panose="02020603050405020304" pitchFamily="18" charset="0"/>
                <a:cs typeface="Times New Roman" panose="02020603050405020304" pitchFamily="18" charset="0"/>
              </a:rPr>
              <a:t>Mediator should remain as a “guardians of the process” within the caucus. Therefore, a mediator should attempt to influence the direction of the caucus only to a limited extent.</a:t>
            </a:r>
          </a:p>
          <a:p>
            <a:pPr marL="400050" indent="-400050" algn="just">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Mediators are responsible to ensure the safety of all the parties in caucus. </a:t>
            </a:r>
          </a:p>
          <a:p>
            <a:pPr marL="400050" indent="-400050" algn="just">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Mediators must remain aware of any nonverbal messages conveyed by both the disputing parties and the mediator within the caucus.</a:t>
            </a:r>
          </a:p>
          <a:p>
            <a:pPr algn="just">
              <a:buFont typeface="Wingdings" panose="05000000000000000000" pitchFamily="2" charset="2"/>
              <a:buChar char="Ø"/>
            </a:pPr>
            <a:endParaRPr lang="en-IN" dirty="0"/>
          </a:p>
        </p:txBody>
      </p:sp>
    </p:spTree>
    <p:extLst>
      <p:ext uri="{BB962C8B-B14F-4D97-AF65-F5344CB8AC3E}">
        <p14:creationId xmlns:p14="http://schemas.microsoft.com/office/powerpoint/2010/main" val="490140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3092C72C-FBEA-3ADC-09A1-31A8CF0BD007}"/>
              </a:ext>
            </a:extLst>
          </p:cNvPr>
          <p:cNvGraphicFramePr/>
          <p:nvPr/>
        </p:nvGraphicFramePr>
        <p:xfrm>
          <a:off x="838200" y="867746"/>
          <a:ext cx="10515600" cy="56747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9520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970156"/>
            <a:ext cx="10972800" cy="1511786"/>
          </a:xfrm>
        </p:spPr>
        <p:txBody>
          <a:bodyPr>
            <a:normAutofit/>
          </a:bodyPr>
          <a:lstStyle/>
          <a:p>
            <a:pPr algn="ctr"/>
            <a:r>
              <a:rPr lang="en-US" sz="4800" b="1" dirty="0">
                <a:latin typeface="Times New Roman" panose="02020603050405020304" pitchFamily="18" charset="0"/>
                <a:cs typeface="Times New Roman" panose="02020603050405020304" pitchFamily="18" charset="0"/>
              </a:rPr>
              <a:t>ROLE OF CHARTERED ACCOUNTANTS IN MEDIATION</a:t>
            </a:r>
          </a:p>
        </p:txBody>
      </p:sp>
      <p:sp>
        <p:nvSpPr>
          <p:cNvPr id="2" name="Content Placeholder 1"/>
          <p:cNvSpPr>
            <a:spLocks noGrp="1"/>
          </p:cNvSpPr>
          <p:nvPr>
            <p:ph idx="1"/>
          </p:nvPr>
        </p:nvSpPr>
        <p:spPr>
          <a:xfrm>
            <a:off x="609600" y="2799184"/>
            <a:ext cx="10972800" cy="3525416"/>
          </a:xfrm>
        </p:spPr>
        <p:txBody>
          <a:bodyPr/>
          <a:lstStyle/>
          <a:p>
            <a:pPr marL="400050" indent="-400050" algn="just">
              <a:spcBef>
                <a:spcPts val="1200"/>
              </a:spcBef>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Financial Expertise</a:t>
            </a:r>
            <a:r>
              <a:rPr lang="en-US" dirty="0">
                <a:latin typeface="Times New Roman" panose="02020603050405020304" pitchFamily="18" charset="0"/>
                <a:cs typeface="Times New Roman" panose="02020603050405020304" pitchFamily="18" charset="0"/>
              </a:rPr>
              <a:t>: Ability to analyze financial data.</a:t>
            </a:r>
          </a:p>
          <a:p>
            <a:pPr marL="400050" indent="-400050" algn="just">
              <a:spcBef>
                <a:spcPts val="1200"/>
              </a:spcBef>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Corporate Restructuring</a:t>
            </a:r>
            <a:r>
              <a:rPr lang="en-US" dirty="0">
                <a:latin typeface="Times New Roman" panose="02020603050405020304" pitchFamily="18" charset="0"/>
                <a:cs typeface="Times New Roman" panose="02020603050405020304" pitchFamily="18" charset="0"/>
              </a:rPr>
              <a:t>: Experience in negotiation during restructuring or insolvency.</a:t>
            </a:r>
          </a:p>
          <a:p>
            <a:pPr marL="400050" indent="-400050" algn="just">
              <a:spcBef>
                <a:spcPts val="1200"/>
              </a:spcBef>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Taxation &amp; Compliance</a:t>
            </a:r>
            <a:r>
              <a:rPr lang="en-US" dirty="0">
                <a:latin typeface="Times New Roman" panose="02020603050405020304" pitchFamily="18" charset="0"/>
                <a:cs typeface="Times New Roman" panose="02020603050405020304" pitchFamily="18" charset="0"/>
              </a:rPr>
              <a:t>: Resolving tax disputes, compliance-related conflicts.</a:t>
            </a:r>
          </a:p>
          <a:p>
            <a:pPr marL="400050" indent="-400050" algn="just">
              <a:spcBef>
                <a:spcPts val="1200"/>
              </a:spcBef>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Financial Settlements</a:t>
            </a:r>
            <a:r>
              <a:rPr lang="en-US" dirty="0">
                <a:latin typeface="Times New Roman" panose="02020603050405020304" pitchFamily="18" charset="0"/>
                <a:cs typeface="Times New Roman" panose="02020603050405020304" pitchFamily="18" charset="0"/>
              </a:rPr>
              <a:t>: Understanding complex financial settlements in business and family disputes.</a:t>
            </a:r>
          </a:p>
        </p:txBody>
      </p:sp>
    </p:spTree>
    <p:extLst>
      <p:ext uri="{BB962C8B-B14F-4D97-AF65-F5344CB8AC3E}">
        <p14:creationId xmlns:p14="http://schemas.microsoft.com/office/powerpoint/2010/main" val="141945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61CA5D2F-473C-7B00-1C34-EC6964684CC2}"/>
              </a:ext>
            </a:extLst>
          </p:cNvPr>
          <p:cNvGraphicFramePr/>
          <p:nvPr>
            <p:extLst>
              <p:ext uri="{D42A27DB-BD31-4B8C-83A1-F6EECF244321}">
                <p14:modId xmlns:p14="http://schemas.microsoft.com/office/powerpoint/2010/main" val="1517540706"/>
              </p:ext>
            </p:extLst>
          </p:nvPr>
        </p:nvGraphicFramePr>
        <p:xfrm>
          <a:off x="1"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0266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TRAINING &amp; CERTIFICATION</a:t>
            </a:r>
          </a:p>
        </p:txBody>
      </p:sp>
      <p:sp>
        <p:nvSpPr>
          <p:cNvPr id="2" name="Content Placeholder 1"/>
          <p:cNvSpPr>
            <a:spLocks noGrp="1"/>
          </p:cNvSpPr>
          <p:nvPr>
            <p:ph idx="1"/>
          </p:nvPr>
        </p:nvSpPr>
        <p:spPr>
          <a:xfrm>
            <a:off x="609600" y="2102749"/>
            <a:ext cx="10972800" cy="4389120"/>
          </a:xfrm>
        </p:spPr>
        <p:txBody>
          <a:bodyPr>
            <a:normAutofit fontScale="92500" lnSpcReduction="10000"/>
          </a:bodyPr>
          <a:lstStyle/>
          <a:p>
            <a:pPr algn="just">
              <a:buFont typeface="Wingdings" panose="05000000000000000000" pitchFamily="2" charset="2"/>
              <a:buChar char="Ø"/>
            </a:pPr>
            <a:r>
              <a:rPr lang="en-US" sz="2800" b="1" dirty="0">
                <a:latin typeface="Times New Roman" panose="02020603050405020304" pitchFamily="18" charset="0"/>
                <a:cs typeface="Times New Roman" panose="02020603050405020304" pitchFamily="18" charset="0"/>
              </a:rPr>
              <a:t>Why Training is Important for CAs in Mediation?</a:t>
            </a:r>
          </a:p>
          <a:p>
            <a:pPr lvl="1" algn="just"/>
            <a:r>
              <a:rPr lang="en-US" b="1" dirty="0">
                <a:latin typeface="Times New Roman" panose="02020603050405020304" pitchFamily="18" charset="0"/>
                <a:cs typeface="Times New Roman" panose="02020603050405020304" pitchFamily="18" charset="0"/>
              </a:rPr>
              <a:t>Mediation-specific skills</a:t>
            </a:r>
            <a:r>
              <a:rPr lang="en-US" dirty="0">
                <a:latin typeface="Times New Roman" panose="02020603050405020304" pitchFamily="18" charset="0"/>
                <a:cs typeface="Times New Roman" panose="02020603050405020304" pitchFamily="18" charset="0"/>
              </a:rPr>
              <a:t>: While CAs are well-versed in finance, mediation requires specific skills such as neutrality, emotional intelligence, conflict resolution, and communication.</a:t>
            </a:r>
          </a:p>
          <a:p>
            <a:pPr lvl="1" algn="just"/>
            <a:r>
              <a:rPr lang="en-US" b="1" dirty="0">
                <a:latin typeface="Times New Roman" panose="02020603050405020304" pitchFamily="18" charset="0"/>
                <a:cs typeface="Times New Roman" panose="02020603050405020304" pitchFamily="18" charset="0"/>
              </a:rPr>
              <a:t>Legal framework understanding</a:t>
            </a:r>
            <a:r>
              <a:rPr lang="en-US" dirty="0">
                <a:latin typeface="Times New Roman" panose="02020603050405020304" pitchFamily="18" charset="0"/>
                <a:cs typeface="Times New Roman" panose="02020603050405020304" pitchFamily="18" charset="0"/>
              </a:rPr>
              <a:t>: CAs need to be familiar with legal aspects of mediation, including relevant laws, institutional frameworks, and the role of mediators in legal disputes.</a:t>
            </a:r>
          </a:p>
          <a:p>
            <a:pPr lvl="1" algn="just"/>
            <a:r>
              <a:rPr lang="en-US" b="1" dirty="0">
                <a:latin typeface="Times New Roman" panose="02020603050405020304" pitchFamily="18" charset="0"/>
                <a:cs typeface="Times New Roman" panose="02020603050405020304" pitchFamily="18" charset="0"/>
              </a:rPr>
              <a:t>Accreditation</a:t>
            </a:r>
            <a:r>
              <a:rPr lang="en-US" dirty="0">
                <a:latin typeface="Times New Roman" panose="02020603050405020304" pitchFamily="18" charset="0"/>
                <a:cs typeface="Times New Roman" panose="02020603050405020304" pitchFamily="18" charset="0"/>
              </a:rPr>
              <a:t>: A professional credential helps to establish credibility and expertise in the mediation field.</a:t>
            </a:r>
          </a:p>
          <a:p>
            <a:pPr algn="just">
              <a:buFont typeface="Wingdings" panose="05000000000000000000" pitchFamily="2" charset="2"/>
              <a:buChar char="Ø"/>
            </a:pPr>
            <a:r>
              <a:rPr lang="en-US" sz="2800" b="1" dirty="0">
                <a:latin typeface="Times New Roman" panose="02020603050405020304" pitchFamily="18" charset="0"/>
                <a:cs typeface="Times New Roman" panose="02020603050405020304" pitchFamily="18" charset="0"/>
              </a:rPr>
              <a:t>Becoming a Mediator:</a:t>
            </a:r>
          </a:p>
          <a:p>
            <a:pPr lvl="1" algn="just"/>
            <a:r>
              <a:rPr lang="en-US" dirty="0">
                <a:latin typeface="Times New Roman" panose="02020603050405020304" pitchFamily="18" charset="0"/>
                <a:cs typeface="Times New Roman" panose="02020603050405020304" pitchFamily="18" charset="0"/>
              </a:rPr>
              <a:t>ADR centers, law institutions offering mediation training.</a:t>
            </a:r>
          </a:p>
          <a:p>
            <a:pPr lvl="1" algn="just"/>
            <a:r>
              <a:rPr lang="en-US" dirty="0">
                <a:latin typeface="Times New Roman" panose="02020603050405020304" pitchFamily="18" charset="0"/>
                <a:cs typeface="Times New Roman" panose="02020603050405020304" pitchFamily="18" charset="0"/>
              </a:rPr>
              <a:t>Certification from recognized bodies like ICAI or Ministry of Law and Justice.</a:t>
            </a:r>
          </a:p>
        </p:txBody>
      </p:sp>
    </p:spTree>
    <p:extLst>
      <p:ext uri="{BB962C8B-B14F-4D97-AF65-F5344CB8AC3E}">
        <p14:creationId xmlns:p14="http://schemas.microsoft.com/office/powerpoint/2010/main" val="2054880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D50D7-BCE5-EDA2-2D1C-539B643A4FB0}"/>
              </a:ext>
            </a:extLst>
          </p:cNvPr>
          <p:cNvSpPr>
            <a:spLocks noGrp="1"/>
          </p:cNvSpPr>
          <p:nvPr>
            <p:ph type="title"/>
          </p:nvPr>
        </p:nvSpPr>
        <p:spPr>
          <a:xfrm>
            <a:off x="335910" y="792479"/>
            <a:ext cx="11582400" cy="1143000"/>
          </a:xfrm>
        </p:spPr>
        <p:txBody>
          <a:bodyPr>
            <a:noAutofit/>
          </a:bodyPr>
          <a:lstStyle/>
          <a:p>
            <a:pPr algn="ctr"/>
            <a:r>
              <a:rPr lang="en-US" sz="4000" b="1" dirty="0">
                <a:latin typeface="Times New Roman" panose="02020603050405020304" pitchFamily="18" charset="0"/>
                <a:cs typeface="Times New Roman" panose="02020603050405020304" pitchFamily="18" charset="0"/>
              </a:rPr>
              <a:t>RECOGNITION AND BENEFITS OF CERTIFICATION</a:t>
            </a:r>
            <a:endParaRPr lang="en-IN"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1EA6F2E-E7C1-AAF9-44C6-CC81F72972F3}"/>
              </a:ext>
            </a:extLst>
          </p:cNvPr>
          <p:cNvSpPr>
            <a:spLocks noGrp="1"/>
          </p:cNvSpPr>
          <p:nvPr>
            <p:ph idx="1"/>
          </p:nvPr>
        </p:nvSpPr>
        <p:spPr>
          <a:xfrm>
            <a:off x="301694" y="2038117"/>
            <a:ext cx="11588612" cy="4819883"/>
          </a:xfrm>
        </p:spPr>
        <p:txBody>
          <a:bodyPr>
            <a:noAutofit/>
          </a:bodyPr>
          <a:lstStyle/>
          <a:p>
            <a:pPr marL="444500" indent="-444500" algn="just">
              <a:buFont typeface="Wingdings" panose="05000000000000000000" pitchFamily="2" charset="2"/>
              <a:buChar char="Ø"/>
            </a:pPr>
            <a:r>
              <a:rPr lang="en-IN" sz="2400" b="1" dirty="0">
                <a:latin typeface="Times New Roman" panose="02020603050405020304" pitchFamily="18" charset="0"/>
                <a:cs typeface="Times New Roman" panose="02020603050405020304" pitchFamily="18" charset="0"/>
              </a:rPr>
              <a:t>Cross-Border Opportunities</a:t>
            </a:r>
            <a:r>
              <a:rPr lang="en-IN" sz="2400" dirty="0">
                <a:latin typeface="Times New Roman" panose="02020603050405020304" pitchFamily="18" charset="0"/>
                <a:cs typeface="Times New Roman" panose="02020603050405020304" pitchFamily="18" charset="0"/>
              </a:rPr>
              <a:t>: For CAs involved in multinational corporations or global financial transactions, international mediation certification opens doors to participate in international commercial disputes.</a:t>
            </a:r>
          </a:p>
          <a:p>
            <a:pPr marL="444500" indent="-444500" algn="just">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Increased Credibility</a:t>
            </a:r>
            <a:r>
              <a:rPr lang="en-US" sz="2400" dirty="0">
                <a:latin typeface="Times New Roman" panose="02020603050405020304" pitchFamily="18" charset="0"/>
                <a:cs typeface="Times New Roman" panose="02020603050405020304" pitchFamily="18" charset="0"/>
              </a:rPr>
              <a:t>: Certification as a mediator adds to a CA’s professional qualifications, offering opportunities to take on high-stakes mediations in corporate and financial matters.</a:t>
            </a:r>
          </a:p>
          <a:p>
            <a:pPr marL="444500" indent="-444500" algn="just">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Broader Scope of Work</a:t>
            </a:r>
            <a:r>
              <a:rPr lang="en-US" sz="2400" dirty="0">
                <a:latin typeface="Times New Roman" panose="02020603050405020304" pitchFamily="18" charset="0"/>
                <a:cs typeface="Times New Roman" panose="02020603050405020304" pitchFamily="18" charset="0"/>
              </a:rPr>
              <a:t>: With formal accreditation, CAs can extend their practice into dispute resolution for corporate insolvency, commercial negotiations, and international arbitrations.</a:t>
            </a:r>
          </a:p>
          <a:p>
            <a:pPr marL="444500" indent="-444500" algn="just">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Institutional Engagement</a:t>
            </a:r>
            <a:r>
              <a:rPr lang="en-US" sz="2400" dirty="0">
                <a:latin typeface="Times New Roman" panose="02020603050405020304" pitchFamily="18" charset="0"/>
                <a:cs typeface="Times New Roman" panose="02020603050405020304" pitchFamily="18" charset="0"/>
              </a:rPr>
              <a:t>: Certified CAs can apply for empanelment with mediation centers attached to courts, international arbitration bodies, and even corporate clients seeking out-of-court resolutions.</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3436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2850127"/>
            <a:ext cx="10972800" cy="1143000"/>
          </a:xfrm>
        </p:spPr>
        <p:txBody>
          <a:bodyPr>
            <a:normAutofit/>
          </a:bodyPr>
          <a:lstStyle/>
          <a:p>
            <a:pPr algn="ctr"/>
            <a:r>
              <a:rPr lang="en-US" sz="6000" b="1" dirty="0">
                <a:latin typeface="Times New Roman" panose="02020603050405020304" pitchFamily="18" charset="0"/>
                <a:cs typeface="Times New Roman" panose="02020603050405020304" pitchFamily="18" charset="0"/>
              </a:rPr>
              <a:t>LET'S DISCUSS !!</a:t>
            </a:r>
          </a:p>
        </p:txBody>
      </p:sp>
    </p:spTree>
    <p:extLst>
      <p:ext uri="{BB962C8B-B14F-4D97-AF65-F5344CB8AC3E}">
        <p14:creationId xmlns:p14="http://schemas.microsoft.com/office/powerpoint/2010/main" val="112606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C2DDC48-D1B9-8BA7-4C60-6EB719640F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80507" y="1459291"/>
            <a:ext cx="5830986" cy="4389437"/>
          </a:xfrm>
        </p:spPr>
      </p:pic>
    </p:spTree>
    <p:extLst>
      <p:ext uri="{BB962C8B-B14F-4D97-AF65-F5344CB8AC3E}">
        <p14:creationId xmlns:p14="http://schemas.microsoft.com/office/powerpoint/2010/main" val="2063937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BASICS OF MEDIATION</a:t>
            </a:r>
          </a:p>
        </p:txBody>
      </p:sp>
      <p:sp>
        <p:nvSpPr>
          <p:cNvPr id="2" name="Content Placeholder 1"/>
          <p:cNvSpPr>
            <a:spLocks noGrp="1"/>
          </p:cNvSpPr>
          <p:nvPr>
            <p:ph idx="1"/>
          </p:nvPr>
        </p:nvSpPr>
        <p:spPr>
          <a:xfrm>
            <a:off x="609600" y="2478730"/>
            <a:ext cx="10972800" cy="3372500"/>
          </a:xfrm>
        </p:spPr>
        <p:txBody>
          <a:bodyPr>
            <a:normAutofit/>
          </a:bodyPr>
          <a:lstStyle/>
          <a:p>
            <a:pPr marL="400050" indent="-40005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Voluntary- Process</a:t>
            </a:r>
          </a:p>
          <a:p>
            <a:pPr marL="400050" indent="-40005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Party-Centered Negotiation</a:t>
            </a:r>
          </a:p>
          <a:p>
            <a:pPr marL="400050" indent="-40005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Informal- No rules of evidence or procedure.</a:t>
            </a:r>
          </a:p>
          <a:p>
            <a:pPr marL="400050" indent="-40005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Addresses legal as well as other underlying issues between parties.</a:t>
            </a:r>
          </a:p>
          <a:p>
            <a:pPr marL="400050" indent="-40005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Efficient, effective, speedy and less expensive.</a:t>
            </a:r>
          </a:p>
          <a:p>
            <a:pPr marL="400050" indent="-40005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Lead by neutral third party who facilitate and evaluate dispute, aiming mutually acceptable resolution.</a:t>
            </a:r>
          </a:p>
        </p:txBody>
      </p:sp>
    </p:spTree>
    <p:extLst>
      <p:ext uri="{BB962C8B-B14F-4D97-AF65-F5344CB8AC3E}">
        <p14:creationId xmlns:p14="http://schemas.microsoft.com/office/powerpoint/2010/main" val="232785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207F3-B37B-680D-6806-6799E60EA5C2}"/>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KEY PRINCIPLES OF MEDIATION</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896B29D-C263-4C01-6C35-7F262D08EE5C}"/>
              </a:ext>
            </a:extLst>
          </p:cNvPr>
          <p:cNvSpPr>
            <a:spLocks noGrp="1"/>
          </p:cNvSpPr>
          <p:nvPr>
            <p:ph idx="1"/>
          </p:nvPr>
        </p:nvSpPr>
        <p:spPr>
          <a:xfrm>
            <a:off x="609600" y="2486722"/>
            <a:ext cx="10972800" cy="3667190"/>
          </a:xfrm>
        </p:spPr>
        <p:txBody>
          <a:bodyPr>
            <a:normAutofit fontScale="92500" lnSpcReduction="10000"/>
          </a:bodyPr>
          <a:lstStyle/>
          <a:p>
            <a:pPr marL="355600" indent="-355600" algn="just"/>
            <a:r>
              <a:rPr lang="en-IN" sz="3100" b="1" dirty="0">
                <a:latin typeface="Times New Roman" panose="02020603050405020304" pitchFamily="18" charset="0"/>
                <a:cs typeface="Times New Roman" panose="02020603050405020304" pitchFamily="18" charset="0"/>
              </a:rPr>
              <a:t>Neutrality: </a:t>
            </a:r>
            <a:r>
              <a:rPr lang="en-US" sz="3100" dirty="0">
                <a:latin typeface="Times New Roman" panose="02020603050405020304" pitchFamily="18" charset="0"/>
                <a:cs typeface="Times New Roman" panose="02020603050405020304" pitchFamily="18" charset="0"/>
              </a:rPr>
              <a:t>the mediator is not biased towards one party or the other, nor is the mediator biased towards a particular outcome.</a:t>
            </a:r>
          </a:p>
          <a:p>
            <a:pPr marL="355600" indent="-355600" algn="just"/>
            <a:endParaRPr lang="en-US" sz="3100" dirty="0">
              <a:latin typeface="Times New Roman" panose="02020603050405020304" pitchFamily="18" charset="0"/>
              <a:cs typeface="Times New Roman" panose="02020603050405020304" pitchFamily="18" charset="0"/>
            </a:endParaRPr>
          </a:p>
          <a:p>
            <a:pPr marL="355600" indent="-355600" algn="just"/>
            <a:r>
              <a:rPr lang="en-US" sz="3100" b="1" dirty="0">
                <a:latin typeface="Times New Roman" panose="02020603050405020304" pitchFamily="18" charset="0"/>
                <a:cs typeface="Times New Roman" panose="02020603050405020304" pitchFamily="18" charset="0"/>
              </a:rPr>
              <a:t>Impartiality:</a:t>
            </a:r>
            <a:r>
              <a:rPr lang="en-US" sz="3100" dirty="0">
                <a:latin typeface="Times New Roman" panose="02020603050405020304" pitchFamily="18" charset="0"/>
                <a:cs typeface="Times New Roman" panose="02020603050405020304" pitchFamily="18" charset="0"/>
              </a:rPr>
              <a:t> when the mediator acts more like a referee and ensures that all sides are treated fairly, yet are also held accountable and adhere to the agreed upon rules of the meditation.</a:t>
            </a:r>
          </a:p>
          <a:p>
            <a:pPr marL="355600" indent="-355600" algn="just"/>
            <a:endParaRPr lang="en-US" sz="3100" b="1" dirty="0">
              <a:latin typeface="Times New Roman" panose="02020603050405020304" pitchFamily="18" charset="0"/>
              <a:cs typeface="Times New Roman" panose="02020603050405020304" pitchFamily="18" charset="0"/>
            </a:endParaRPr>
          </a:p>
          <a:p>
            <a:pPr marL="355600" indent="-355600" algn="just"/>
            <a:r>
              <a:rPr lang="en-US" sz="3100" b="1" dirty="0">
                <a:latin typeface="Times New Roman" panose="02020603050405020304" pitchFamily="18" charset="0"/>
                <a:cs typeface="Times New Roman" panose="02020603050405020304" pitchFamily="18" charset="0"/>
              </a:rPr>
              <a:t>Confidentiality: </a:t>
            </a:r>
            <a:r>
              <a:rPr lang="en-US" sz="3100" dirty="0">
                <a:latin typeface="Times New Roman" panose="02020603050405020304" pitchFamily="18" charset="0"/>
                <a:cs typeface="Times New Roman" panose="02020603050405020304" pitchFamily="18" charset="0"/>
              </a:rPr>
              <a:t>the mediation proceedings are confidential.</a:t>
            </a:r>
          </a:p>
          <a:p>
            <a:pPr algn="just"/>
            <a:endParaRPr lang="en-US" b="1" dirty="0"/>
          </a:p>
          <a:p>
            <a:pPr algn="just"/>
            <a:endParaRPr lang="en-IN" b="1" dirty="0"/>
          </a:p>
        </p:txBody>
      </p:sp>
    </p:spTree>
    <p:extLst>
      <p:ext uri="{BB962C8B-B14F-4D97-AF65-F5344CB8AC3E}">
        <p14:creationId xmlns:p14="http://schemas.microsoft.com/office/powerpoint/2010/main" val="750639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29E52-52EC-6ED7-7BCE-30FCC6B5459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E64E1E9-60FF-445F-A8F3-01DDA4B9104E}"/>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WHY MEDIATION ?</a:t>
            </a:r>
          </a:p>
        </p:txBody>
      </p:sp>
      <p:sp>
        <p:nvSpPr>
          <p:cNvPr id="2" name="Content Placeholder 1">
            <a:extLst>
              <a:ext uri="{FF2B5EF4-FFF2-40B4-BE49-F238E27FC236}">
                <a16:creationId xmlns:a16="http://schemas.microsoft.com/office/drawing/2014/main" id="{35C98352-8FEC-2A6D-DEAC-E954D1397E2A}"/>
              </a:ext>
            </a:extLst>
          </p:cNvPr>
          <p:cNvSpPr>
            <a:spLocks noGrp="1"/>
          </p:cNvSpPr>
          <p:nvPr>
            <p:ph idx="1"/>
          </p:nvPr>
        </p:nvSpPr>
        <p:spPr/>
        <p:txBody>
          <a:bodyPr>
            <a:normAutofit/>
          </a:bodyPr>
          <a:lstStyle/>
          <a:p>
            <a:pPr marL="444500" indent="-44450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Litigation in courts and tribunals is often delayed, costly, rigid, and uncertain, leaving parties dissatisfied.</a:t>
            </a:r>
          </a:p>
          <a:p>
            <a:pPr marL="444500" indent="-44450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The judicial system is overloaded with increasing cases, outdated procedures, and limited resources, making justice slow and elusive.</a:t>
            </a:r>
          </a:p>
          <a:p>
            <a:pPr marL="444500" indent="-44450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Civil, commercial, and family disputes drag on for years, damaging businesses, relationships, and public trust.</a:t>
            </a:r>
          </a:p>
          <a:p>
            <a:pPr marL="444500" indent="-44450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In this context, there is a pressing need for faster, flexible, and cost‑effective mechanisms. </a:t>
            </a:r>
          </a:p>
          <a:p>
            <a:pPr marL="444500" indent="-44450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Mediation and other alternative dispute resolution processes provide a collaborative, efficient, and satisfactory way to resolve conflicts.</a:t>
            </a:r>
          </a:p>
        </p:txBody>
      </p:sp>
    </p:spTree>
    <p:extLst>
      <p:ext uri="{BB962C8B-B14F-4D97-AF65-F5344CB8AC3E}">
        <p14:creationId xmlns:p14="http://schemas.microsoft.com/office/powerpoint/2010/main" val="1797191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PREREQUISITES FOR MEDIATION </a:t>
            </a:r>
          </a:p>
        </p:txBody>
      </p:sp>
      <p:sp>
        <p:nvSpPr>
          <p:cNvPr id="2" name="Content Placeholder 1"/>
          <p:cNvSpPr>
            <a:spLocks noGrp="1"/>
          </p:cNvSpPr>
          <p:nvPr>
            <p:ph idx="1"/>
          </p:nvPr>
        </p:nvSpPr>
        <p:spPr>
          <a:xfrm>
            <a:off x="609600" y="2141034"/>
            <a:ext cx="6929535" cy="4091571"/>
          </a:xfrm>
        </p:spPr>
        <p:txBody>
          <a:bodyPr>
            <a:normAutofit/>
          </a:bodyPr>
          <a:lstStyle/>
          <a:p>
            <a:pPr marL="444500" indent="-444500" algn="just">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Mediation is not about who is right and who is wrong, rather it focuses on interests of parties and not their positions. </a:t>
            </a:r>
          </a:p>
          <a:p>
            <a:pPr marL="444500" indent="-444500" algn="just">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Set realistic and reasonable expectations and limits.</a:t>
            </a:r>
          </a:p>
          <a:p>
            <a:pPr marL="444500" indent="-444500" algn="just">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Take meditation seriously and devote the proper resources: choosing a mediator, who attends and their mandate.</a:t>
            </a:r>
          </a:p>
        </p:txBody>
      </p:sp>
      <p:pic>
        <p:nvPicPr>
          <p:cNvPr id="5" name="Picture 4">
            <a:extLst>
              <a:ext uri="{FF2B5EF4-FFF2-40B4-BE49-F238E27FC236}">
                <a16:creationId xmlns:a16="http://schemas.microsoft.com/office/drawing/2014/main" id="{31C646ED-4D24-0D45-26F8-57F3162D16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4249" y="1935480"/>
            <a:ext cx="4091571" cy="4091571"/>
          </a:xfrm>
          <a:prstGeom prst="rect">
            <a:avLst/>
          </a:prstGeom>
        </p:spPr>
      </p:pic>
    </p:spTree>
    <p:extLst>
      <p:ext uri="{BB962C8B-B14F-4D97-AF65-F5344CB8AC3E}">
        <p14:creationId xmlns:p14="http://schemas.microsoft.com/office/powerpoint/2010/main" val="4077442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98BFD-D69C-C538-8762-48738D798E04}"/>
              </a:ext>
            </a:extLst>
          </p:cNvPr>
          <p:cNvSpPr>
            <a:spLocks noGrp="1"/>
          </p:cNvSpPr>
          <p:nvPr>
            <p:ph type="title"/>
          </p:nvPr>
        </p:nvSpPr>
        <p:spPr>
          <a:xfrm>
            <a:off x="609600" y="769434"/>
            <a:ext cx="10972800" cy="1402080"/>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HOW DOES THE MEDIATION </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PROCESS WORKS?</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3205CD6-6752-7ADA-3AFF-9C7F1BE8BC36}"/>
              </a:ext>
            </a:extLst>
          </p:cNvPr>
          <p:cNvSpPr>
            <a:spLocks noGrp="1"/>
          </p:cNvSpPr>
          <p:nvPr>
            <p:ph idx="1"/>
          </p:nvPr>
        </p:nvSpPr>
        <p:spPr>
          <a:xfrm>
            <a:off x="609600" y="2381529"/>
            <a:ext cx="10972800" cy="3707037"/>
          </a:xfrm>
        </p:spPr>
        <p:txBody>
          <a:bodyPr>
            <a:noAutofit/>
          </a:bodyPr>
          <a:lstStyle/>
          <a:p>
            <a:pPr marL="355600" indent="-355600" algn="just"/>
            <a:r>
              <a:rPr lang="en-US" dirty="0">
                <a:latin typeface="Times New Roman" panose="02020603050405020304" pitchFamily="18" charset="0"/>
                <a:cs typeface="Times New Roman" panose="02020603050405020304" pitchFamily="18" charset="0"/>
              </a:rPr>
              <a:t>The mediation process is different in every situation and type of case because the process is personalized to the parties involved.</a:t>
            </a:r>
          </a:p>
          <a:p>
            <a:pPr marL="355600" indent="-355600" algn="just"/>
            <a:r>
              <a:rPr lang="en-US" dirty="0">
                <a:latin typeface="Times New Roman" panose="02020603050405020304" pitchFamily="18" charset="0"/>
                <a:cs typeface="Times New Roman" panose="02020603050405020304" pitchFamily="18" charset="0"/>
              </a:rPr>
              <a:t>A trained mediator always guides the mediation and is usually paid by the parties involved in the legal dispute. </a:t>
            </a:r>
          </a:p>
          <a:p>
            <a:pPr marL="355600" indent="-355600" algn="just"/>
            <a:r>
              <a:rPr lang="en-US" dirty="0">
                <a:latin typeface="Times New Roman" panose="02020603050405020304" pitchFamily="18" charset="0"/>
                <a:cs typeface="Times New Roman" panose="02020603050405020304" pitchFamily="18" charset="0"/>
              </a:rPr>
              <a:t>Unlike a judge, their goal is not to make decisions for the parties, the goal of the mediator is to guide a discussion between the parties.</a:t>
            </a:r>
          </a:p>
          <a:p>
            <a:pPr marL="355600" indent="-355600" algn="just"/>
            <a:r>
              <a:rPr lang="en-US" dirty="0">
                <a:latin typeface="Times New Roman" panose="02020603050405020304" pitchFamily="18" charset="0"/>
                <a:cs typeface="Times New Roman" panose="02020603050405020304" pitchFamily="18" charset="0"/>
              </a:rPr>
              <a:t>The mediator facilitates in the exchange of information and helps the parties through an effective bargaining process.</a:t>
            </a:r>
          </a:p>
        </p:txBody>
      </p:sp>
    </p:spTree>
    <p:extLst>
      <p:ext uri="{BB962C8B-B14F-4D97-AF65-F5344CB8AC3E}">
        <p14:creationId xmlns:p14="http://schemas.microsoft.com/office/powerpoint/2010/main" val="1654785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00BB1-5C9F-C2C7-D4BA-F7A3FDBC6CE0}"/>
              </a:ext>
            </a:extLst>
          </p:cNvPr>
          <p:cNvSpPr>
            <a:spLocks noGrp="1"/>
          </p:cNvSpPr>
          <p:nvPr>
            <p:ph type="title"/>
          </p:nvPr>
        </p:nvSpPr>
        <p:spPr>
          <a:xfrm>
            <a:off x="410543" y="793098"/>
            <a:ext cx="11498424" cy="1142381"/>
          </a:xfrm>
        </p:spPr>
        <p:txBody>
          <a:bodyPr>
            <a:noAutofit/>
          </a:bodyPr>
          <a:lstStyle/>
          <a:p>
            <a:pPr algn="ctr"/>
            <a:r>
              <a:rPr lang="en-US" sz="4000" b="1" dirty="0">
                <a:latin typeface="Times New Roman" panose="02020603050405020304" pitchFamily="18" charset="0"/>
                <a:cs typeface="Times New Roman" panose="02020603050405020304" pitchFamily="18" charset="0"/>
              </a:rPr>
              <a:t>HOW DOES THE MEDIATION </a:t>
            </a:r>
            <a:br>
              <a:rPr lang="en-US" sz="4000" b="1" dirty="0">
                <a:latin typeface="Times New Roman" panose="02020603050405020304" pitchFamily="18" charset="0"/>
                <a:cs typeface="Times New Roman" panose="02020603050405020304" pitchFamily="18" charset="0"/>
              </a:rPr>
            </a:br>
            <a:r>
              <a:rPr lang="en-US" sz="4000" b="1" dirty="0">
                <a:latin typeface="Times New Roman" panose="02020603050405020304" pitchFamily="18" charset="0"/>
                <a:cs typeface="Times New Roman" panose="02020603050405020304" pitchFamily="18" charset="0"/>
              </a:rPr>
              <a:t>PROCESS WORKS? (CONT.)</a:t>
            </a:r>
            <a:endParaRPr lang="en-IN"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DD607F4-9C8F-71AF-8613-C956DAA4EF05}"/>
              </a:ext>
            </a:extLst>
          </p:cNvPr>
          <p:cNvSpPr>
            <a:spLocks noGrp="1"/>
          </p:cNvSpPr>
          <p:nvPr>
            <p:ph idx="1"/>
          </p:nvPr>
        </p:nvSpPr>
        <p:spPr>
          <a:xfrm>
            <a:off x="545116" y="2247714"/>
            <a:ext cx="11229278" cy="4019271"/>
          </a:xfrm>
        </p:spPr>
        <p:txBody>
          <a:bodyPr>
            <a:normAutofit/>
          </a:bodyPr>
          <a:lstStyle/>
          <a:p>
            <a:pPr algn="just"/>
            <a:r>
              <a:rPr lang="en-US" dirty="0">
                <a:latin typeface="Times New Roman" panose="02020603050405020304" pitchFamily="18" charset="0"/>
                <a:cs typeface="Times New Roman" panose="02020603050405020304" pitchFamily="18" charset="0"/>
              </a:rPr>
              <a:t>The mediator’s expertise is utilized by the parties to communicate more effectively, to frame and reframe issues so they can be more easily decided.</a:t>
            </a:r>
          </a:p>
          <a:p>
            <a:pPr algn="just"/>
            <a:r>
              <a:rPr lang="en-US" dirty="0">
                <a:latin typeface="Times New Roman" panose="02020603050405020304" pitchFamily="18" charset="0"/>
                <a:cs typeface="Times New Roman" panose="02020603050405020304" pitchFamily="18" charset="0"/>
              </a:rPr>
              <a:t>The mediator also aids in identifying creative solutions to complex problems and to help those involved in the case set realistic expectations and find common ground.</a:t>
            </a:r>
          </a:p>
          <a:p>
            <a:pPr algn="just"/>
            <a:r>
              <a:rPr lang="en-US" dirty="0">
                <a:latin typeface="Times New Roman" panose="02020603050405020304" pitchFamily="18" charset="0"/>
                <a:cs typeface="Times New Roman" panose="02020603050405020304" pitchFamily="18" charset="0"/>
              </a:rPr>
              <a:t>Mediators can assist in drafting a settlement agreement upon reaching of a compromise between parties.</a:t>
            </a:r>
          </a:p>
          <a:p>
            <a:pPr algn="just"/>
            <a:r>
              <a:rPr lang="en-US" dirty="0">
                <a:latin typeface="Times New Roman" panose="02020603050405020304" pitchFamily="18" charset="0"/>
                <a:cs typeface="Times New Roman" panose="02020603050405020304" pitchFamily="18" charset="0"/>
              </a:rPr>
              <a:t>However, mediators can’t make decisions and they can’t force you to compromise when you are involved in the mediation process.</a:t>
            </a:r>
          </a:p>
          <a:p>
            <a:endParaRPr lang="en-IN" dirty="0"/>
          </a:p>
        </p:txBody>
      </p:sp>
    </p:spTree>
    <p:extLst>
      <p:ext uri="{BB962C8B-B14F-4D97-AF65-F5344CB8AC3E}">
        <p14:creationId xmlns:p14="http://schemas.microsoft.com/office/powerpoint/2010/main" val="2693603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sentation on brainstorming">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Business brainstorming presentation.potx" id="{DE77CA07-3D7A-4CF2-AF02-587F794CB3CB}" vid="{13C2A94F-C0A1-4622-B71C-29A3B00D5E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Business brainstorming presentation</Template>
  <TotalTime>5050</TotalTime>
  <Words>1705</Words>
  <Application>Microsoft Macintosh PowerPoint</Application>
  <PresentationFormat>Widescreen</PresentationFormat>
  <Paragraphs>150</Paragraphs>
  <Slides>27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Britannic Bold</vt:lpstr>
      <vt:lpstr>Calibri</vt:lpstr>
      <vt:lpstr>Century Gothic</vt:lpstr>
      <vt:lpstr>Palatino Linotype</vt:lpstr>
      <vt:lpstr>Times New Roman</vt:lpstr>
      <vt:lpstr>Wingdings</vt:lpstr>
      <vt:lpstr>Wingdings 2</vt:lpstr>
      <vt:lpstr>Presentation on brainstorming</vt:lpstr>
      <vt:lpstr>CONCEPT OF MEDIATION</vt:lpstr>
      <vt:lpstr>WHAT IS MEDIATION ?</vt:lpstr>
      <vt:lpstr>PowerPoint Presentation</vt:lpstr>
      <vt:lpstr>BASICS OF MEDIATION</vt:lpstr>
      <vt:lpstr>KEY PRINCIPLES OF MEDIATION</vt:lpstr>
      <vt:lpstr>WHY MEDIATION ?</vt:lpstr>
      <vt:lpstr>PREREQUISITES FOR MEDIATION </vt:lpstr>
      <vt:lpstr>HOW DOES THE MEDIATION  PROCESS WORKS?</vt:lpstr>
      <vt:lpstr>HOW DOES THE MEDIATION  PROCESS WORKS? (CONT.)</vt:lpstr>
      <vt:lpstr>TYPES OF MEDIATION </vt:lpstr>
      <vt:lpstr>STAGES IN MEDIATION PROCESS</vt:lpstr>
      <vt:lpstr>PowerPoint Presentation</vt:lpstr>
      <vt:lpstr>BENEFITS OF MEDIATION </vt:lpstr>
      <vt:lpstr>BENEFITS OF MEDIATION (CONT.)</vt:lpstr>
      <vt:lpstr>WHO IS A MEDIATOR?</vt:lpstr>
      <vt:lpstr>KEY ROLES &amp; FUNCTIONS OF MEDIATOR</vt:lpstr>
      <vt:lpstr>KEY ROLES &amp; FUNCTIONS OF MEDIATOR (CONT.)</vt:lpstr>
      <vt:lpstr>WHO CAN BE A MEDIATOR ? </vt:lpstr>
      <vt:lpstr>ETHICS OF A MEDIATOR</vt:lpstr>
      <vt:lpstr>ETHICS OF A MEDIATOR (CONT.)</vt:lpstr>
      <vt:lpstr>DUTIES OF A MEDIATOR</vt:lpstr>
      <vt:lpstr>PowerPoint Presentation</vt:lpstr>
      <vt:lpstr>ROLE OF CHARTERED ACCOUNTANTS IN MEDIATION</vt:lpstr>
      <vt:lpstr>PowerPoint Presentation</vt:lpstr>
      <vt:lpstr>TRAINING &amp; CERTIFICATION</vt:lpstr>
      <vt:lpstr>RECOGNITION AND BENEFITS OF CERTIFICATION</vt:lpstr>
      <vt:lpstr>LET'S DISCUSS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Varun Khetwani</dc:creator>
  <cp:lastModifiedBy>Adv. Shreya Gupta</cp:lastModifiedBy>
  <cp:revision>13</cp:revision>
  <dcterms:created xsi:type="dcterms:W3CDTF">2025-11-27T10:11:26Z</dcterms:created>
  <dcterms:modified xsi:type="dcterms:W3CDTF">2025-12-04T06:01:31Z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