
<file path=[Content_Types].xml><?xml version="1.0" encoding="utf-8"?>
<Types xmlns="http://schemas.openxmlformats.org/package/2006/content-types"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2.xml" ContentType="application/vnd.openxmlformats-officedocument.drawingml.chart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352"/>
    <p:restoredTop sz="94610"/>
  </p:normalViewPr>
  <p:slideViewPr>
    <p:cSldViewPr snapToGrid="0" snapToObjects="1">
      <p:cViewPr varScale="1">
        <p:scale>
          <a:sx n="146" d="100"/>
          <a:sy n="146" d="100"/>
        </p:scale>
        <p:origin x="49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% of Project Cost</c:v>
                </c:pt>
              </c:strCache>
            </c:strRef>
          </c:tx>
          <c:spPr>
            <a:solidFill>
              <a:srgbClr val="1A2E4A"/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B4BF-324E-BC86-44B7E95903A1}"/>
              </c:ext>
            </c:extLst>
          </c:dPt>
          <c:dPt>
            <c:idx val="1"/>
            <c:invertIfNegative val="0"/>
            <c:bubble3D val="0"/>
            <c:spPr>
              <a:solidFill>
                <a:srgbClr val="1F5F8B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B4BF-324E-BC86-44B7E95903A1}"/>
              </c:ext>
            </c:extLst>
          </c:dPt>
          <c:dPt>
            <c:idx val="2"/>
            <c:invertIfNegative val="0"/>
            <c:bubble3D val="0"/>
            <c:spPr>
              <a:solidFill>
                <a:srgbClr val="2E86AB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B4BF-324E-BC86-44B7E95903A1}"/>
              </c:ext>
            </c:extLst>
          </c:dPt>
          <c:dPt>
            <c:idx val="3"/>
            <c:invertIfNegative val="0"/>
            <c:bubble3D val="0"/>
            <c:spPr>
              <a:solidFill>
                <a:srgbClr val="D4A843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B4BF-324E-BC86-44B7E95903A1}"/>
              </c:ext>
            </c:extLst>
          </c:dPt>
          <c:dPt>
            <c:idx val="4"/>
            <c:invertIfNegative val="0"/>
            <c:bubble3D val="0"/>
            <c:spPr>
              <a:solidFill>
                <a:srgbClr val="A8C7DE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9-B4BF-324E-BC86-44B7E95903A1}"/>
              </c:ext>
            </c:extLst>
          </c:dPt>
          <c:dPt>
            <c:idx val="5"/>
            <c:invertIfNegative val="0"/>
            <c:bubble3D val="0"/>
            <c:spPr>
              <a:solidFill>
                <a:srgbClr val="D0DCE8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B-B4BF-324E-BC86-44B7E95903A1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0" i="0" u="none" strike="noStrike">
                    <a:solidFill>
                      <a:srgbClr val="FFFFFF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Land Cost</c:v>
                </c:pt>
                <c:pt idx="1">
                  <c:v>Construction</c:v>
                </c:pt>
                <c:pt idx="2">
                  <c:v>Approvals &amp; Legal</c:v>
                </c:pt>
                <c:pt idx="3">
                  <c:v>Finance Costs</c:v>
                </c:pt>
                <c:pt idx="4">
                  <c:v>Marketing</c:v>
                </c:pt>
                <c:pt idx="5">
                  <c:v>Overheads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35</c:v>
                </c:pt>
                <c:pt idx="1">
                  <c:v>38</c:v>
                </c:pt>
                <c:pt idx="2">
                  <c:v>6</c:v>
                </c:pt>
                <c:pt idx="3">
                  <c:v>8</c:v>
                </c:pt>
                <c:pt idx="4">
                  <c:v>5</c:v>
                </c:pt>
                <c:pt idx="5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B4BF-324E-BC86-44B7E95903A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334155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D8E4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solidFill>
      <a:srgbClr val="F4F6F9"/>
    </a:solidFill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Cumulative Cost Outflow (₹ Cr)</c:v>
                </c:pt>
              </c:strCache>
            </c:strRef>
          </c:tx>
          <c:spPr>
            <a:ln w="38100" cap="flat">
              <a:solidFill>
                <a:srgbClr val="1F5F8B"/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rgbClr val="1F5F8B"/>
              </a:solidFill>
              <a:ln w="9525" cap="flat">
                <a:solidFill>
                  <a:srgbClr val="1F5F8B"/>
                </a:solidFill>
                <a:prstDash val="solid"/>
                <a:round/>
              </a:ln>
              <a:effectLst/>
            </c:spPr>
          </c:marker>
          <c:cat>
            <c:strRef>
              <c:f>Sheet1!$A$2:$A$11</c:f>
              <c:strCache>
                <c:ptCount val="10"/>
                <c:pt idx="0">
                  <c:v>Y0</c:v>
                </c:pt>
                <c:pt idx="1">
                  <c:v>Y1Q1</c:v>
                </c:pt>
                <c:pt idx="2">
                  <c:v>Y1Q2</c:v>
                </c:pt>
                <c:pt idx="3">
                  <c:v>Y1Q3</c:v>
                </c:pt>
                <c:pt idx="4">
                  <c:v>Y1Q4</c:v>
                </c:pt>
                <c:pt idx="5">
                  <c:v>Y2Q1</c:v>
                </c:pt>
                <c:pt idx="6">
                  <c:v>Y2Q2</c:v>
                </c:pt>
                <c:pt idx="7">
                  <c:v>Y2Q3</c:v>
                </c:pt>
                <c:pt idx="8">
                  <c:v>Y2Q4</c:v>
                </c:pt>
                <c:pt idx="9">
                  <c:v>Y3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0</c:v>
                </c:pt>
                <c:pt idx="1">
                  <c:v>15</c:v>
                </c:pt>
                <c:pt idx="2">
                  <c:v>30</c:v>
                </c:pt>
                <c:pt idx="3">
                  <c:v>50</c:v>
                </c:pt>
                <c:pt idx="4">
                  <c:v>70</c:v>
                </c:pt>
                <c:pt idx="5">
                  <c:v>90</c:v>
                </c:pt>
                <c:pt idx="6">
                  <c:v>110</c:v>
                </c:pt>
                <c:pt idx="7">
                  <c:v>125</c:v>
                </c:pt>
                <c:pt idx="8">
                  <c:v>135</c:v>
                </c:pt>
                <c:pt idx="9">
                  <c:v>140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36DE-7A46-A7EC-A063470D5C4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Cumulative Revenue Inflow (₹ Cr)</c:v>
                </c:pt>
              </c:strCache>
            </c:strRef>
          </c:tx>
          <c:spPr>
            <a:ln w="38100" cap="flat">
              <a:solidFill>
                <a:srgbClr val="D4A843"/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rgbClr val="D4A843"/>
              </a:solidFill>
              <a:ln w="9525" cap="flat">
                <a:solidFill>
                  <a:srgbClr val="D4A843"/>
                </a:solidFill>
                <a:prstDash val="solid"/>
                <a:round/>
              </a:ln>
              <a:effectLst/>
            </c:spPr>
          </c:marker>
          <c:cat>
            <c:strRef>
              <c:f>Sheet1!$A$2:$A$11</c:f>
              <c:strCache>
                <c:ptCount val="10"/>
                <c:pt idx="0">
                  <c:v>Y0</c:v>
                </c:pt>
                <c:pt idx="1">
                  <c:v>Y1Q1</c:v>
                </c:pt>
                <c:pt idx="2">
                  <c:v>Y1Q2</c:v>
                </c:pt>
                <c:pt idx="3">
                  <c:v>Y1Q3</c:v>
                </c:pt>
                <c:pt idx="4">
                  <c:v>Y1Q4</c:v>
                </c:pt>
                <c:pt idx="5">
                  <c:v>Y2Q1</c:v>
                </c:pt>
                <c:pt idx="6">
                  <c:v>Y2Q2</c:v>
                </c:pt>
                <c:pt idx="7">
                  <c:v>Y2Q3</c:v>
                </c:pt>
                <c:pt idx="8">
                  <c:v>Y2Q4</c:v>
                </c:pt>
                <c:pt idx="9">
                  <c:v>Y3</c:v>
                </c:pt>
              </c:strCache>
            </c:strRef>
          </c:cat>
          <c:val>
            <c:numRef>
              <c:f>Sheet1!$C$2:$C$11</c:f>
              <c:numCache>
                <c:formatCode>General</c:formatCode>
                <c:ptCount val="10"/>
                <c:pt idx="0">
                  <c:v>5</c:v>
                </c:pt>
                <c:pt idx="1">
                  <c:v>20</c:v>
                </c:pt>
                <c:pt idx="2">
                  <c:v>40</c:v>
                </c:pt>
                <c:pt idx="3">
                  <c:v>60</c:v>
                </c:pt>
                <c:pt idx="4">
                  <c:v>80</c:v>
                </c:pt>
                <c:pt idx="5">
                  <c:v>105</c:v>
                </c:pt>
                <c:pt idx="6">
                  <c:v>130</c:v>
                </c:pt>
                <c:pt idx="7">
                  <c:v>155</c:v>
                </c:pt>
                <c:pt idx="8">
                  <c:v>175</c:v>
                </c:pt>
                <c:pt idx="9">
                  <c:v>190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36DE-7A46-A7EC-A063470D5C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94734554"/>
        <c:axId val="2094734552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334155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D8E4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000"/>
          </a:pPr>
          <a:endParaRPr lang="en-US"/>
        </a:p>
      </c:txPr>
    </c:legend>
    <c:plotVisOnly val="1"/>
    <c:dispBlanksAs val="span"/>
    <c:showDLblsOverMax val="1"/>
  </c:chart>
  <c:spPr>
    <a:solidFill>
      <a:srgbClr val="F4F6F9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54919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A2E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01168" cy="5143500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858000" y="914400"/>
            <a:ext cx="2286000" cy="2377440"/>
          </a:xfrm>
          <a:prstGeom prst="rect">
            <a:avLst/>
          </a:prstGeom>
          <a:solidFill>
            <a:srgbClr val="0D2137"/>
          </a:solidFill>
          <a:ln w="12700">
            <a:solidFill>
              <a:srgbClr val="0D213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57200" y="274320"/>
            <a:ext cx="4389120" cy="347472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274320"/>
            <a:ext cx="43891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A2E4A"/>
                </a:solidFill>
              </a:rPr>
              <a:t>Conference Theme: Nuts and Bolts of Real Estate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82296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Project Feasibility Analysis</a:t>
            </a:r>
            <a:endParaRPr lang="en-US" sz="3600" dirty="0"/>
          </a:p>
        </p:txBody>
      </p:sp>
      <p:sp>
        <p:nvSpPr>
          <p:cNvPr id="8" name="Text 6"/>
          <p:cNvSpPr/>
          <p:nvPr/>
        </p:nvSpPr>
        <p:spPr>
          <a:xfrm>
            <a:off x="457200" y="160020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D4A8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Project Finance &amp; Mortgaging</a:t>
            </a:r>
            <a:endParaRPr lang="en-US" sz="3600" dirty="0"/>
          </a:p>
        </p:txBody>
      </p:sp>
      <p:sp>
        <p:nvSpPr>
          <p:cNvPr id="9" name="Shape 7"/>
          <p:cNvSpPr/>
          <p:nvPr/>
        </p:nvSpPr>
        <p:spPr>
          <a:xfrm>
            <a:off x="457200" y="2514600"/>
            <a:ext cx="4572000" cy="45720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2651760"/>
            <a:ext cx="6400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D4A8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 Binod Agrawal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457200" y="3090672"/>
            <a:ext cx="64008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AABD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Founder &amp; Partner M/s Binod Agrawal &amp; Associates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457200" y="3383280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7799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 Binod Agrawal and Associates  |  35+ Years of Professional Excellence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457200" y="374904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A2E4A"/>
          </a:solidFill>
          <a:ln w="12700">
            <a:solidFill>
              <a:srgbClr val="1A2E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6858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Real Estate Capital Stack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7315200" y="137160"/>
            <a:ext cx="1645920" cy="548640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315200" y="137160"/>
            <a:ext cx="1645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A2E4A"/>
                </a:solidFill>
              </a:rPr>
              <a:t>Part 2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0" y="822960"/>
            <a:ext cx="9144000" cy="54864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600200" y="1024128"/>
            <a:ext cx="5943600" cy="822960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1737360" y="1069848"/>
            <a:ext cx="5715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Common Equity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1737360" y="1426464"/>
            <a:ext cx="57150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5E6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Developer's own funds  |  15–25% of project cost  |  Last to be repaid, first to bear loss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1143000" y="1993392"/>
            <a:ext cx="6858000" cy="822960"/>
          </a:xfrm>
          <a:prstGeom prst="rect">
            <a:avLst/>
          </a:prstGeom>
          <a:solidFill>
            <a:srgbClr val="2E86AB"/>
          </a:solidFill>
          <a:ln w="12700">
            <a:solidFill>
              <a:srgbClr val="2E86AB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280160" y="2039112"/>
            <a:ext cx="66294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Preferred Equity / Mezzanine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1280160" y="2395728"/>
            <a:ext cx="66294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5E6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 / AIF funding  |  Return: 18–24%  |  2nd loss position  |  Often structured as NCD / debentures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685800" y="2962656"/>
            <a:ext cx="7772400" cy="822960"/>
          </a:xfrm>
          <a:prstGeom prst="rect">
            <a:avLst/>
          </a:prstGeom>
          <a:solidFill>
            <a:srgbClr val="1F5F8B"/>
          </a:solidFill>
          <a:ln w="12700">
            <a:solidFill>
              <a:srgbClr val="1F5F8B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822960" y="3008376"/>
            <a:ext cx="75438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Junior Debt / Stretch Senior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822960" y="3364992"/>
            <a:ext cx="75438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5E6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Private lenders / NBFCs  |  Return: 12–18%  |  Subordinated to senior debt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320040" y="3931920"/>
            <a:ext cx="8503920" cy="822960"/>
          </a:xfrm>
          <a:prstGeom prst="rect">
            <a:avLst/>
          </a:prstGeom>
          <a:solidFill>
            <a:srgbClr val="1A2E4A"/>
          </a:solidFill>
          <a:ln w="12700">
            <a:solidFill>
              <a:srgbClr val="1A2E4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457200" y="3977640"/>
            <a:ext cx="82753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Senior Secured Debt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457200" y="4334256"/>
            <a:ext cx="8275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5E6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Banks / HFCs  |  Construction Finance  |  1st charge on land &amp; receivables  |  Typical rate: 9–13% p.a.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320040" y="4828032"/>
            <a:ext cx="85039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← Higher Risk / Higher Return                   Lower Risk / Lower Return →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A2E4A"/>
          </a:solidFill>
          <a:ln w="12700">
            <a:solidFill>
              <a:srgbClr val="1A2E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6858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Construction Finance — How It Works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7315200" y="137160"/>
            <a:ext cx="1645920" cy="548640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315200" y="137160"/>
            <a:ext cx="1645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A2E4A"/>
                </a:solidFill>
              </a:rPr>
              <a:t>Part 2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0" y="822960"/>
            <a:ext cx="9144000" cy="54864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20040" y="1005840"/>
            <a:ext cx="5029200" cy="82296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320040" y="1005840"/>
            <a:ext cx="91440" cy="822960"/>
          </a:xfrm>
          <a:prstGeom prst="rect">
            <a:avLst/>
          </a:prstGeom>
          <a:solidFill>
            <a:srgbClr val="1F5F8B"/>
          </a:solidFill>
          <a:ln w="12700">
            <a:solidFill>
              <a:srgbClr val="1F5F8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02920" y="1051560"/>
            <a:ext cx="47548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Eligibility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502920" y="1335024"/>
            <a:ext cx="47548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Clear title land, RERA registration, approved plans, developer track record, DSCR ≥ 1.25x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320040" y="1975104"/>
            <a:ext cx="5029200" cy="82296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320040" y="1975104"/>
            <a:ext cx="91440" cy="822960"/>
          </a:xfrm>
          <a:prstGeom prst="rect">
            <a:avLst/>
          </a:prstGeom>
          <a:solidFill>
            <a:srgbClr val="1F5F8B"/>
          </a:solidFill>
          <a:ln w="12700">
            <a:solidFill>
              <a:srgbClr val="1F5F8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02920" y="2020824"/>
            <a:ext cx="47548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Loan-to-Cost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502920" y="2304288"/>
            <a:ext cx="47548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Typically 60–70% of total project cost; balance from equity + customer advances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320040" y="2944368"/>
            <a:ext cx="5029200" cy="82296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320040" y="2944368"/>
            <a:ext cx="91440" cy="822960"/>
          </a:xfrm>
          <a:prstGeom prst="rect">
            <a:avLst/>
          </a:prstGeom>
          <a:solidFill>
            <a:srgbClr val="1F5F8B"/>
          </a:solidFill>
          <a:ln w="12700">
            <a:solidFill>
              <a:srgbClr val="1F5F8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02920" y="2990088"/>
            <a:ext cx="47548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Security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502920" y="3273552"/>
            <a:ext cx="47548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Equitable mortgage of land, assignment of receivables, personal guarantee of promoters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320040" y="3913632"/>
            <a:ext cx="5029200" cy="82296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320040" y="3913632"/>
            <a:ext cx="91440" cy="822960"/>
          </a:xfrm>
          <a:prstGeom prst="rect">
            <a:avLst/>
          </a:prstGeom>
          <a:solidFill>
            <a:srgbClr val="1F5F8B"/>
          </a:solidFill>
          <a:ln w="12700">
            <a:solidFill>
              <a:srgbClr val="1F5F8B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02920" y="3959352"/>
            <a:ext cx="47548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Drawdown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502920" y="4242816"/>
            <a:ext cx="47548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Tranche-based — Foundation, Plinth, Each Slab, Finishing, OC receipt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5577840" y="1005840"/>
            <a:ext cx="3246120" cy="3794760"/>
          </a:xfrm>
          <a:prstGeom prst="rect">
            <a:avLst/>
          </a:prstGeom>
          <a:solidFill>
            <a:srgbClr val="1A2E4A"/>
          </a:solidFill>
          <a:ln w="12700">
            <a:solidFill>
              <a:srgbClr val="1A2E4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4" name="Text 22"/>
          <p:cNvSpPr/>
          <p:nvPr/>
        </p:nvSpPr>
        <p:spPr>
          <a:xfrm>
            <a:off x="5669280" y="1078992"/>
            <a:ext cx="30632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D4A8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Key Numbers</a:t>
            </a:r>
            <a:endParaRPr lang="en-US" sz="1500" dirty="0"/>
          </a:p>
        </p:txBody>
      </p:sp>
      <p:sp>
        <p:nvSpPr>
          <p:cNvPr id="25" name="Text 23"/>
          <p:cNvSpPr/>
          <p:nvPr/>
        </p:nvSpPr>
        <p:spPr>
          <a:xfrm>
            <a:off x="5669280" y="1600200"/>
            <a:ext cx="13716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D4A8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9–13%</a:t>
            </a:r>
            <a:endParaRPr lang="en-US" sz="1800" dirty="0"/>
          </a:p>
        </p:txBody>
      </p:sp>
      <p:sp>
        <p:nvSpPr>
          <p:cNvPr id="26" name="Text 24"/>
          <p:cNvSpPr/>
          <p:nvPr/>
        </p:nvSpPr>
        <p:spPr>
          <a:xfrm>
            <a:off x="7086600" y="1627632"/>
            <a:ext cx="1645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AABD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Bank / HFC Rate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5669280" y="2240280"/>
            <a:ext cx="13716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D4A8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12–18%</a:t>
            </a:r>
            <a:endParaRPr lang="en-US" sz="1800" dirty="0"/>
          </a:p>
        </p:txBody>
      </p:sp>
      <p:sp>
        <p:nvSpPr>
          <p:cNvPr id="28" name="Text 26"/>
          <p:cNvSpPr/>
          <p:nvPr/>
        </p:nvSpPr>
        <p:spPr>
          <a:xfrm>
            <a:off x="7086600" y="2267712"/>
            <a:ext cx="1645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AABD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NBFC Rate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5669280" y="2880360"/>
            <a:ext cx="13716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D4A8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1.25x</a:t>
            </a:r>
            <a:endParaRPr lang="en-US" sz="1800" dirty="0"/>
          </a:p>
        </p:txBody>
      </p:sp>
      <p:sp>
        <p:nvSpPr>
          <p:cNvPr id="30" name="Text 28"/>
          <p:cNvSpPr/>
          <p:nvPr/>
        </p:nvSpPr>
        <p:spPr>
          <a:xfrm>
            <a:off x="7086600" y="2907792"/>
            <a:ext cx="1645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AABD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Min. DSCR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5669280" y="3520440"/>
            <a:ext cx="13716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D4A8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60–70%</a:t>
            </a:r>
            <a:endParaRPr lang="en-US" sz="1800" dirty="0"/>
          </a:p>
        </p:txBody>
      </p:sp>
      <p:sp>
        <p:nvSpPr>
          <p:cNvPr id="32" name="Text 30"/>
          <p:cNvSpPr/>
          <p:nvPr/>
        </p:nvSpPr>
        <p:spPr>
          <a:xfrm>
            <a:off x="7086600" y="3547872"/>
            <a:ext cx="1645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AABD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Max LTC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5669280" y="4160520"/>
            <a:ext cx="13716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>
                <a:solidFill>
                  <a:srgbClr val="D4A8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1–3</a:t>
            </a:r>
            <a:r>
              <a:rPr lang="en-US" sz="1800" b="1" dirty="0">
                <a:solidFill>
                  <a:srgbClr val="D4A8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%</a:t>
            </a:r>
            <a:endParaRPr lang="en-US" sz="1800" dirty="0"/>
          </a:p>
        </p:txBody>
      </p:sp>
      <p:sp>
        <p:nvSpPr>
          <p:cNvPr id="34" name="Text 32"/>
          <p:cNvSpPr/>
          <p:nvPr/>
        </p:nvSpPr>
        <p:spPr>
          <a:xfrm>
            <a:off x="7086600" y="4187952"/>
            <a:ext cx="1645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AABD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Processing Fees</a:t>
            </a:r>
            <a:endParaRPr lang="en-US" sz="11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A2E4A"/>
          </a:solidFill>
          <a:ln w="12700">
            <a:solidFill>
              <a:srgbClr val="1A2E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6858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Sources of Finance — Comparative View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7315200" y="137160"/>
            <a:ext cx="1645920" cy="548640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315200" y="137160"/>
            <a:ext cx="1645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A2E4A"/>
                </a:solidFill>
              </a:rPr>
              <a:t>Part 2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0" y="822960"/>
            <a:ext cx="9144000" cy="54864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graphicFrame>
        <p:nvGraphicFramePr>
          <p:cNvPr id="1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5625298"/>
              </p:ext>
            </p:extLst>
          </p:nvPr>
        </p:nvGraphicFramePr>
        <p:xfrm>
          <a:off x="320040" y="960120"/>
          <a:ext cx="8503920" cy="3840480"/>
        </p:xfrm>
        <a:graphic>
          <a:graphicData uri="http://schemas.openxmlformats.org/drawingml/2006/table">
            <a:tbl>
              <a:tblPr/>
              <a:tblGrid>
                <a:gridCol w="1645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87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916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Source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5F8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Cost of Funds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5F8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Security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5F8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Speed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5F8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Best For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5F8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PSU / Private Bank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9–13%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Mortgage + Assignment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Slow (3–6 months)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Large projects, strong developers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HFC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F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11–13%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F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Mortgage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F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Medium (6–10 weeks)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F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Mid-size residential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F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NBFC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12–18%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Flexible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Fast (2–4 weeks)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Bridge loans, land funding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AIF / PE Funds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F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16–22%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F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Equity or quasi-equity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F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Fast but complex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F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Large platforms, plotted dev.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F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Customer Advances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Nil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None (RERA governed)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N/A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Fund construction from bookings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C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A2E4A"/>
          </a:solidFill>
          <a:ln w="12700">
            <a:solidFill>
              <a:srgbClr val="1A2E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6858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Project Cash Flow — Planning the Timeline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7315200" y="137160"/>
            <a:ext cx="1645920" cy="548640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315200" y="137160"/>
            <a:ext cx="1645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A2E4A"/>
                </a:solidFill>
              </a:rPr>
              <a:t>Part 2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0" y="822960"/>
            <a:ext cx="9144000" cy="54864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graphicFrame>
        <p:nvGraphicFramePr>
          <p:cNvPr id="7" name="Chart 0"/>
          <p:cNvGraphicFramePr/>
          <p:nvPr/>
        </p:nvGraphicFramePr>
        <p:xfrm>
          <a:off x="320040" y="960120"/>
          <a:ext cx="5760720" cy="384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Shape 5"/>
          <p:cNvSpPr/>
          <p:nvPr/>
        </p:nvSpPr>
        <p:spPr>
          <a:xfrm>
            <a:off x="6263640" y="1005840"/>
            <a:ext cx="2560320" cy="804672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9" name="Shape 6"/>
          <p:cNvSpPr/>
          <p:nvPr/>
        </p:nvSpPr>
        <p:spPr>
          <a:xfrm>
            <a:off x="6263640" y="1005840"/>
            <a:ext cx="91440" cy="804672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446520" y="1051560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Peak Funding Need</a:t>
            </a:r>
            <a:endParaRPr lang="en-US" sz="1100" dirty="0"/>
          </a:p>
        </p:txBody>
      </p:sp>
      <p:sp>
        <p:nvSpPr>
          <p:cNvPr id="11" name="Text 8"/>
          <p:cNvSpPr/>
          <p:nvPr/>
        </p:nvSpPr>
        <p:spPr>
          <a:xfrm>
            <a:off x="6446520" y="1335024"/>
            <a:ext cx="228600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Max negative cash flow at Y1 Q4 — plan finance accordingly</a:t>
            </a:r>
            <a:endParaRPr lang="en-US" sz="1000" dirty="0"/>
          </a:p>
        </p:txBody>
      </p:sp>
      <p:sp>
        <p:nvSpPr>
          <p:cNvPr id="12" name="Shape 9"/>
          <p:cNvSpPr/>
          <p:nvPr/>
        </p:nvSpPr>
        <p:spPr>
          <a:xfrm>
            <a:off x="6263640" y="1956816"/>
            <a:ext cx="2560320" cy="804672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3" name="Shape 10"/>
          <p:cNvSpPr/>
          <p:nvPr/>
        </p:nvSpPr>
        <p:spPr>
          <a:xfrm>
            <a:off x="6263640" y="1956816"/>
            <a:ext cx="91440" cy="804672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446520" y="2002536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Loan Repayment</a:t>
            </a:r>
            <a:endParaRPr lang="en-US" sz="1100" dirty="0"/>
          </a:p>
        </p:txBody>
      </p:sp>
      <p:sp>
        <p:nvSpPr>
          <p:cNvPr id="15" name="Text 12"/>
          <p:cNvSpPr/>
          <p:nvPr/>
        </p:nvSpPr>
        <p:spPr>
          <a:xfrm>
            <a:off x="6446520" y="2286000"/>
            <a:ext cx="228600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Revenue exceeds cost from Y2 Q1 — structured repayment starts</a:t>
            </a:r>
            <a:endParaRPr lang="en-US" sz="1000" dirty="0"/>
          </a:p>
        </p:txBody>
      </p:sp>
      <p:sp>
        <p:nvSpPr>
          <p:cNvPr id="16" name="Shape 13"/>
          <p:cNvSpPr/>
          <p:nvPr/>
        </p:nvSpPr>
        <p:spPr>
          <a:xfrm>
            <a:off x="6263640" y="2907792"/>
            <a:ext cx="2560320" cy="804672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7" name="Shape 14"/>
          <p:cNvSpPr/>
          <p:nvPr/>
        </p:nvSpPr>
        <p:spPr>
          <a:xfrm>
            <a:off x="6263640" y="2907792"/>
            <a:ext cx="91440" cy="804672"/>
          </a:xfrm>
          <a:prstGeom prst="rect">
            <a:avLst/>
          </a:prstGeom>
          <a:solidFill>
            <a:srgbClr val="2E86AB"/>
          </a:solidFill>
          <a:ln w="12700">
            <a:solidFill>
              <a:srgbClr val="2E86A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446520" y="2953512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Sensitivity</a:t>
            </a:r>
            <a:endParaRPr lang="en-US" sz="1100" dirty="0"/>
          </a:p>
        </p:txBody>
      </p:sp>
      <p:sp>
        <p:nvSpPr>
          <p:cNvPr id="19" name="Text 16"/>
          <p:cNvSpPr/>
          <p:nvPr/>
        </p:nvSpPr>
        <p:spPr>
          <a:xfrm>
            <a:off x="6446520" y="3236976"/>
            <a:ext cx="228600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Always model 10%, 20%, 30% cost overrun scenarios</a:t>
            </a:r>
            <a:endParaRPr lang="en-US" sz="1000" dirty="0"/>
          </a:p>
        </p:txBody>
      </p:sp>
      <p:sp>
        <p:nvSpPr>
          <p:cNvPr id="20" name="Shape 17"/>
          <p:cNvSpPr/>
          <p:nvPr/>
        </p:nvSpPr>
        <p:spPr>
          <a:xfrm>
            <a:off x="6263640" y="3858768"/>
            <a:ext cx="2560320" cy="804672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1" name="Shape 18"/>
          <p:cNvSpPr/>
          <p:nvPr/>
        </p:nvSpPr>
        <p:spPr>
          <a:xfrm>
            <a:off x="6263640" y="3858768"/>
            <a:ext cx="91440" cy="804672"/>
          </a:xfrm>
          <a:prstGeom prst="rect">
            <a:avLst/>
          </a:prstGeom>
          <a:solidFill>
            <a:srgbClr val="2E86AB"/>
          </a:solidFill>
          <a:ln w="12700">
            <a:solidFill>
              <a:srgbClr val="2E86A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446520" y="3904488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RERA Rule</a:t>
            </a:r>
            <a:endParaRPr lang="en-US" sz="1100" dirty="0"/>
          </a:p>
        </p:txBody>
      </p:sp>
      <p:sp>
        <p:nvSpPr>
          <p:cNvPr id="23" name="Text 20"/>
          <p:cNvSpPr/>
          <p:nvPr/>
        </p:nvSpPr>
        <p:spPr>
          <a:xfrm>
            <a:off x="6446520" y="4187952"/>
            <a:ext cx="228600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70% of advances in escrow — only project costs withdrawable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1F5F8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56032" cy="5143500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256032" y="3931920"/>
            <a:ext cx="8887968" cy="1211580"/>
          </a:xfrm>
          <a:prstGeom prst="rect">
            <a:avLst/>
          </a:prstGeom>
          <a:solidFill>
            <a:srgbClr val="1A2E4A"/>
          </a:solidFill>
          <a:ln w="12700">
            <a:solidFill>
              <a:srgbClr val="1A2E4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594360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800" dirty="0">
                <a:solidFill>
                  <a:srgbClr val="D4A8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PART 3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502920" y="1005840"/>
            <a:ext cx="8229600" cy="2651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Mortgaging —</a:t>
            </a:r>
            <a:endParaRPr lang="en-US" sz="5200" dirty="0"/>
          </a:p>
          <a:p>
            <a:pPr marL="0" indent="0">
              <a:buNone/>
            </a:pPr>
            <a:r>
              <a:rPr lang="en-US" sz="5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Concepts &amp;</a:t>
            </a:r>
            <a:endParaRPr lang="en-US" sz="5200" dirty="0"/>
          </a:p>
          <a:p>
            <a:pPr marL="0" indent="0">
              <a:buNone/>
            </a:pPr>
            <a:r>
              <a:rPr lang="en-US" sz="5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Practice</a:t>
            </a:r>
            <a:endParaRPr lang="en-US" sz="5200" dirty="0"/>
          </a:p>
        </p:txBody>
      </p:sp>
      <p:sp>
        <p:nvSpPr>
          <p:cNvPr id="6" name="Text 4"/>
          <p:cNvSpPr/>
          <p:nvPr/>
        </p:nvSpPr>
        <p:spPr>
          <a:xfrm>
            <a:off x="502920" y="397764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5E6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Slides 15–18  |  20 minutes</a:t>
            </a:r>
            <a:endParaRPr lang="en-US" sz="13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A2E4A"/>
          </a:solidFill>
          <a:ln w="12700">
            <a:solidFill>
              <a:srgbClr val="1A2E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6858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Types of Mortgage — Transfer of Property Act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7315200" y="137160"/>
            <a:ext cx="1645920" cy="548640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315200" y="137160"/>
            <a:ext cx="1645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A2E4A"/>
                </a:solidFill>
              </a:rPr>
              <a:t>Part 3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0" y="822960"/>
            <a:ext cx="9144000" cy="54864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20040" y="960120"/>
            <a:ext cx="4206240" cy="120700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320040" y="960120"/>
            <a:ext cx="4206240" cy="365760"/>
          </a:xfrm>
          <a:prstGeom prst="rect">
            <a:avLst/>
          </a:prstGeom>
          <a:solidFill>
            <a:srgbClr val="1A2E4A"/>
          </a:solidFill>
          <a:ln w="12700">
            <a:solidFill>
              <a:srgbClr val="1A2E4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11480" y="9601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Simple Mortgage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3520440" y="100584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F5E6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Sec. 58(b)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411480" y="1380744"/>
            <a:ext cx="40233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transfer of possession. Personal liability on mortgagor. Most common for project finance.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4709160" y="960120"/>
            <a:ext cx="4206240" cy="120700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709160" y="960120"/>
            <a:ext cx="4206240" cy="365760"/>
          </a:xfrm>
          <a:prstGeom prst="rect">
            <a:avLst/>
          </a:prstGeom>
          <a:solidFill>
            <a:srgbClr val="1F5F8B"/>
          </a:solidFill>
          <a:ln w="12700">
            <a:solidFill>
              <a:srgbClr val="1F5F8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800600" y="9601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Equitable Mortgage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7909560" y="100584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F5E6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Sec. 58(f)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4800600" y="1380744"/>
            <a:ext cx="40233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Created by deposit of title deeds. No registration required in certain states. Widely used by banks.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320040" y="2331720"/>
            <a:ext cx="4206240" cy="120700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320040" y="2331720"/>
            <a:ext cx="4206240" cy="365760"/>
          </a:xfrm>
          <a:prstGeom prst="rect">
            <a:avLst/>
          </a:prstGeom>
          <a:solidFill>
            <a:srgbClr val="2E86AB"/>
          </a:solidFill>
          <a:ln w="12700">
            <a:solidFill>
              <a:srgbClr val="2E86A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11480" y="2331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English Mortgage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3520440" y="237744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F5E6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Sec. 58(e)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411480" y="2752344"/>
            <a:ext cx="40233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Property transferred to mortgagee. Reconveyed on repayment. Used in complex structured finance.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4709160" y="2331720"/>
            <a:ext cx="4206240" cy="120700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4709160" y="2331720"/>
            <a:ext cx="4206240" cy="365760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800600" y="2331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Usufructuary Mortgage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7909560" y="237744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F5E6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Sec. 58(d)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4800600" y="2752344"/>
            <a:ext cx="40233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Mortgagee takes possession and enjoys income. Used for income-generating assets.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320040" y="3703320"/>
            <a:ext cx="4206240" cy="120700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8" name="Shape 26"/>
          <p:cNvSpPr/>
          <p:nvPr/>
        </p:nvSpPr>
        <p:spPr>
          <a:xfrm>
            <a:off x="320040" y="3703320"/>
            <a:ext cx="4206240" cy="365760"/>
          </a:xfrm>
          <a:prstGeom prst="rect">
            <a:avLst/>
          </a:prstGeom>
          <a:solidFill>
            <a:srgbClr val="1F5F8B"/>
          </a:solidFill>
          <a:ln w="12700">
            <a:solidFill>
              <a:srgbClr val="1F5F8B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11480" y="37033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Mortgage by Conditional Sale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3520440" y="374904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F5E6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Sec. 58(c)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411480" y="4123944"/>
            <a:ext cx="40233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Ostensible sale with right to repurchase. Risk of absolute sale — use with caution.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4709160" y="3703320"/>
            <a:ext cx="4206240" cy="120700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33" name="Shape 31"/>
          <p:cNvSpPr/>
          <p:nvPr/>
        </p:nvSpPr>
        <p:spPr>
          <a:xfrm>
            <a:off x="4709160" y="3703320"/>
            <a:ext cx="4206240" cy="365760"/>
          </a:xfrm>
          <a:prstGeom prst="rect">
            <a:avLst/>
          </a:prstGeom>
          <a:solidFill>
            <a:srgbClr val="1A2E4A"/>
          </a:solidFill>
          <a:ln w="12700">
            <a:solidFill>
              <a:srgbClr val="1A2E4A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4800600" y="37033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Anomalous Mortgage</a:t>
            </a:r>
            <a:endParaRPr lang="en-US" sz="1200" dirty="0"/>
          </a:p>
        </p:txBody>
      </p:sp>
      <p:sp>
        <p:nvSpPr>
          <p:cNvPr id="35" name="Text 33"/>
          <p:cNvSpPr/>
          <p:nvPr/>
        </p:nvSpPr>
        <p:spPr>
          <a:xfrm>
            <a:off x="7909560" y="374904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F5E6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Sec. 58(g)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4800600" y="4123944"/>
            <a:ext cx="40233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Any combination not covered above. Requires careful legal documentation and opinion.</a:t>
            </a:r>
            <a:endParaRPr lang="en-US" sz="11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A2E4A"/>
          </a:solidFill>
          <a:ln w="12700">
            <a:solidFill>
              <a:srgbClr val="1A2E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6858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Mortgage Creation — Step-by-Step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7315200" y="137160"/>
            <a:ext cx="1645920" cy="548640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315200" y="137160"/>
            <a:ext cx="1645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A2E4A"/>
                </a:solidFill>
              </a:rPr>
              <a:t>Part 3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0" y="822960"/>
            <a:ext cx="9144000" cy="54864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20040" y="987552"/>
            <a:ext cx="502920" cy="530352"/>
          </a:xfrm>
          <a:prstGeom prst="rect">
            <a:avLst/>
          </a:prstGeom>
          <a:solidFill>
            <a:srgbClr val="1F5F8B"/>
          </a:solidFill>
          <a:ln w="12700">
            <a:solidFill>
              <a:srgbClr val="1F5F8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987552"/>
            <a:ext cx="5029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1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914400" y="987552"/>
            <a:ext cx="7909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1005840" y="1014984"/>
            <a:ext cx="36576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Title Search &amp; Legal Due Diligence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1005840" y="1271016"/>
            <a:ext cx="772668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Verify ownership chain (30 years), encumbrances, litigation, court orders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320040" y="1664208"/>
            <a:ext cx="502920" cy="530352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20040" y="1664208"/>
            <a:ext cx="5029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2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914400" y="1664208"/>
            <a:ext cx="7909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1005840" y="1691640"/>
            <a:ext cx="36576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Property Valuation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1005840" y="1947672"/>
            <a:ext cx="772668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RV/DV/MV — Registered Valuer (IBBI) report. LTV based on distress/market value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320040" y="2340864"/>
            <a:ext cx="502920" cy="530352"/>
          </a:xfrm>
          <a:prstGeom prst="rect">
            <a:avLst/>
          </a:prstGeom>
          <a:solidFill>
            <a:srgbClr val="1F5F8B"/>
          </a:solidFill>
          <a:ln w="12700">
            <a:solidFill>
              <a:srgbClr val="1F5F8B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20040" y="2340864"/>
            <a:ext cx="5029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3</a:t>
            </a:r>
            <a:endParaRPr lang="en-US" sz="1800" dirty="0"/>
          </a:p>
        </p:txBody>
      </p:sp>
      <p:sp>
        <p:nvSpPr>
          <p:cNvPr id="19" name="Shape 17"/>
          <p:cNvSpPr/>
          <p:nvPr/>
        </p:nvSpPr>
        <p:spPr>
          <a:xfrm>
            <a:off x="914400" y="2340864"/>
            <a:ext cx="7909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1005840" y="2368296"/>
            <a:ext cx="36576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Sanction &amp; Term Sheet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1005840" y="2624328"/>
            <a:ext cx="772668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Loan amount, rate, moratorium, repayment schedule, covenants mutually agreed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320040" y="3017520"/>
            <a:ext cx="502920" cy="530352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320040" y="3017520"/>
            <a:ext cx="5029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4</a:t>
            </a:r>
            <a:endParaRPr lang="en-US" sz="1800" dirty="0"/>
          </a:p>
        </p:txBody>
      </p:sp>
      <p:sp>
        <p:nvSpPr>
          <p:cNvPr id="24" name="Shape 22"/>
          <p:cNvSpPr/>
          <p:nvPr/>
        </p:nvSpPr>
        <p:spPr>
          <a:xfrm>
            <a:off x="914400" y="3017520"/>
            <a:ext cx="7909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1005840" y="3044952"/>
            <a:ext cx="36576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Mortgage Deed / Title Deed Deposit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1005840" y="3300984"/>
            <a:ext cx="772668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Simple: Registered deed. Equitable: Deposit of original title deeds at bank</a:t>
            </a:r>
            <a:endParaRPr lang="en-US" sz="1000" dirty="0"/>
          </a:p>
        </p:txBody>
      </p:sp>
      <p:sp>
        <p:nvSpPr>
          <p:cNvPr id="27" name="Shape 25"/>
          <p:cNvSpPr/>
          <p:nvPr/>
        </p:nvSpPr>
        <p:spPr>
          <a:xfrm>
            <a:off x="320040" y="3694176"/>
            <a:ext cx="502920" cy="530352"/>
          </a:xfrm>
          <a:prstGeom prst="rect">
            <a:avLst/>
          </a:prstGeom>
          <a:solidFill>
            <a:srgbClr val="1F5F8B"/>
          </a:solidFill>
          <a:ln w="12700">
            <a:solidFill>
              <a:srgbClr val="1F5F8B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320040" y="3694176"/>
            <a:ext cx="5029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5</a:t>
            </a:r>
            <a:endParaRPr lang="en-US" sz="1800" dirty="0"/>
          </a:p>
        </p:txBody>
      </p:sp>
      <p:sp>
        <p:nvSpPr>
          <p:cNvPr id="29" name="Shape 27"/>
          <p:cNvSpPr/>
          <p:nvPr/>
        </p:nvSpPr>
        <p:spPr>
          <a:xfrm>
            <a:off x="914400" y="3694176"/>
            <a:ext cx="7909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30" name="Text 28"/>
          <p:cNvSpPr/>
          <p:nvPr/>
        </p:nvSpPr>
        <p:spPr>
          <a:xfrm>
            <a:off x="1005840" y="3721608"/>
            <a:ext cx="36576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Registration (if applicable)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1005840" y="3977640"/>
            <a:ext cx="772668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Simple mortgage must be registered. Equitable mortgage — varies by state</a:t>
            </a:r>
            <a:endParaRPr lang="en-US" sz="1000" dirty="0"/>
          </a:p>
        </p:txBody>
      </p:sp>
      <p:sp>
        <p:nvSpPr>
          <p:cNvPr id="32" name="Shape 30"/>
          <p:cNvSpPr/>
          <p:nvPr/>
        </p:nvSpPr>
        <p:spPr>
          <a:xfrm>
            <a:off x="320040" y="4370832"/>
            <a:ext cx="502920" cy="530352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320040" y="4370832"/>
            <a:ext cx="5029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6</a:t>
            </a:r>
            <a:endParaRPr lang="en-US" sz="1800" dirty="0"/>
          </a:p>
        </p:txBody>
      </p:sp>
      <p:sp>
        <p:nvSpPr>
          <p:cNvPr id="34" name="Shape 32"/>
          <p:cNvSpPr/>
          <p:nvPr/>
        </p:nvSpPr>
        <p:spPr>
          <a:xfrm>
            <a:off x="914400" y="4370832"/>
            <a:ext cx="7909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1005840" y="4398264"/>
            <a:ext cx="36576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Disbursement &amp; Monitoring</a:t>
            </a:r>
            <a:endParaRPr lang="en-US" sz="1200" dirty="0"/>
          </a:p>
        </p:txBody>
      </p:sp>
      <p:sp>
        <p:nvSpPr>
          <p:cNvPr id="36" name="Text 34"/>
          <p:cNvSpPr/>
          <p:nvPr/>
        </p:nvSpPr>
        <p:spPr>
          <a:xfrm>
            <a:off x="1005840" y="4654296"/>
            <a:ext cx="772668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Tranche-wise release against milestones, site visits, and CA audit certificates</a:t>
            </a:r>
            <a:endParaRPr lang="en-US" sz="1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A2E4A"/>
          </a:solidFill>
          <a:ln w="12700">
            <a:solidFill>
              <a:srgbClr val="1A2E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6858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Mortgage Pitfalls &amp; Due Diligence Points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7315200" y="137160"/>
            <a:ext cx="1645920" cy="548640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315200" y="137160"/>
            <a:ext cx="1645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A2E4A"/>
                </a:solidFill>
              </a:rPr>
              <a:t>Part 3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0" y="822960"/>
            <a:ext cx="9144000" cy="54864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20040" y="960120"/>
            <a:ext cx="4206240" cy="118872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320040" y="960120"/>
            <a:ext cx="109728" cy="1188720"/>
          </a:xfrm>
          <a:prstGeom prst="rect">
            <a:avLst/>
          </a:prstGeom>
          <a:solidFill>
            <a:srgbClr val="CC3300"/>
          </a:solidFill>
          <a:ln w="12700">
            <a:solidFill>
              <a:srgbClr val="CC330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21208" y="1024128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Incomplete Title Chain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3886200" y="1024128"/>
            <a:ext cx="594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CC33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521208" y="1362456"/>
            <a:ext cx="3913632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Gaps in 30-year ownership chain = unacceptable title. Courts have held even a single break can invalidate mortgage.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4709160" y="960120"/>
            <a:ext cx="4206240" cy="118872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709160" y="960120"/>
            <a:ext cx="109728" cy="1188720"/>
          </a:xfrm>
          <a:prstGeom prst="rect">
            <a:avLst/>
          </a:prstGeom>
          <a:solidFill>
            <a:srgbClr val="CC3300"/>
          </a:solidFill>
          <a:ln w="12700">
            <a:solidFill>
              <a:srgbClr val="CC330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910328" y="1024128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Missing NOC / Consents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8275320" y="1024128"/>
            <a:ext cx="594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CC33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4910328" y="1362456"/>
            <a:ext cx="3913632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Society NOC, co-owner consent, spouse consent — absence creates defective title and lender rejection.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320040" y="2331720"/>
            <a:ext cx="4206240" cy="118872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320040" y="2331720"/>
            <a:ext cx="109728" cy="1188720"/>
          </a:xfrm>
          <a:prstGeom prst="rect">
            <a:avLst/>
          </a:prstGeom>
          <a:solidFill>
            <a:srgbClr val="CC3300"/>
          </a:solidFill>
          <a:ln w="12700">
            <a:solidFill>
              <a:srgbClr val="CC330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21208" y="2395728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Undisclosed Prior Charges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3886200" y="2395728"/>
            <a:ext cx="594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CC33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521208" y="2734056"/>
            <a:ext cx="3913632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 registered mortgages not disclosed = fraud. Always check CERSAI before any transaction.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4709160" y="2331720"/>
            <a:ext cx="4206240" cy="118872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4709160" y="2331720"/>
            <a:ext cx="109728" cy="1188720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910328" y="2395728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Defective Valuation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8275320" y="2395728"/>
            <a:ext cx="594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D4A8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4910328" y="2734056"/>
            <a:ext cx="3913632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Overvalued reports from unregistered valuers. Lenders now mandate IBBI Registered Valuers compulsorily.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320040" y="3703320"/>
            <a:ext cx="4206240" cy="118872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8" name="Shape 26"/>
          <p:cNvSpPr/>
          <p:nvPr/>
        </p:nvSpPr>
        <p:spPr>
          <a:xfrm>
            <a:off x="320040" y="3703320"/>
            <a:ext cx="109728" cy="1188720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521208" y="3767328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MODT Stamping Missed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3886200" y="3767328"/>
            <a:ext cx="594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D4A8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521208" y="4105656"/>
            <a:ext cx="3913632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Memorandum of Deposit of Title Deeds must be stamped as per state stamp law — commonly missed in practice.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4709160" y="3703320"/>
            <a:ext cx="4206240" cy="118872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33" name="Shape 31"/>
          <p:cNvSpPr/>
          <p:nvPr/>
        </p:nvSpPr>
        <p:spPr>
          <a:xfrm>
            <a:off x="4709160" y="3703320"/>
            <a:ext cx="109728" cy="1188720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4910328" y="3767328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Release Deed Errors</a:t>
            </a:r>
            <a:endParaRPr lang="en-US" sz="1200" dirty="0"/>
          </a:p>
        </p:txBody>
      </p:sp>
      <p:sp>
        <p:nvSpPr>
          <p:cNvPr id="35" name="Text 33"/>
          <p:cNvSpPr/>
          <p:nvPr/>
        </p:nvSpPr>
        <p:spPr>
          <a:xfrm>
            <a:off x="8275320" y="3767328"/>
            <a:ext cx="594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D4A8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4910328" y="4105656"/>
            <a:ext cx="3913632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repayment, lender must issue proper release / reconveyance deed. Defective release creates future title issues.</a:t>
            </a:r>
            <a:endParaRPr lang="en-US" sz="11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1A2E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56032" cy="5143500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256032" y="3931920"/>
            <a:ext cx="8887968" cy="1211580"/>
          </a:xfrm>
          <a:prstGeom prst="rect">
            <a:avLst/>
          </a:prstGeom>
          <a:solidFill>
            <a:srgbClr val="1F5F8B"/>
          </a:solidFill>
          <a:ln w="12700">
            <a:solidFill>
              <a:srgbClr val="1F5F8B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594360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800" dirty="0">
                <a:solidFill>
                  <a:srgbClr val="D4A8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PART 4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502920" y="1005840"/>
            <a:ext cx="8229600" cy="2651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Tax, RERA &amp;</a:t>
            </a:r>
            <a:endParaRPr lang="en-US" sz="5200" dirty="0"/>
          </a:p>
          <a:p>
            <a:pPr marL="0" indent="0">
              <a:buNone/>
            </a:pPr>
            <a:r>
              <a:rPr lang="en-US" sz="5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Regulatory</a:t>
            </a:r>
            <a:endParaRPr lang="en-US" sz="5200" dirty="0"/>
          </a:p>
          <a:p>
            <a:pPr marL="0" indent="0">
              <a:buNone/>
            </a:pPr>
            <a:r>
              <a:rPr lang="en-US" sz="5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Overlay</a:t>
            </a:r>
            <a:endParaRPr lang="en-US" sz="5200" dirty="0"/>
          </a:p>
        </p:txBody>
      </p:sp>
      <p:sp>
        <p:nvSpPr>
          <p:cNvPr id="6" name="Text 4"/>
          <p:cNvSpPr/>
          <p:nvPr/>
        </p:nvSpPr>
        <p:spPr>
          <a:xfrm>
            <a:off x="502920" y="397764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5E6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Slides 19–20  |  10 minutes</a:t>
            </a:r>
            <a:endParaRPr lang="en-US" sz="13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A2E4A"/>
          </a:solidFill>
          <a:ln w="12700">
            <a:solidFill>
              <a:srgbClr val="1A2E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6858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Tax Considerations in Real Estate Projects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7315200" y="137160"/>
            <a:ext cx="1645920" cy="548640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315200" y="137160"/>
            <a:ext cx="1645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A2E4A"/>
                </a:solidFill>
              </a:rPr>
              <a:t>Part 4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0" y="822960"/>
            <a:ext cx="9144000" cy="54864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20040" y="960120"/>
            <a:ext cx="4206240" cy="384048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320040" y="960120"/>
            <a:ext cx="4206240" cy="475488"/>
          </a:xfrm>
          <a:prstGeom prst="rect">
            <a:avLst/>
          </a:prstGeom>
          <a:solidFill>
            <a:srgbClr val="1F5F8B"/>
          </a:solidFill>
          <a:ln w="12700">
            <a:solidFill>
              <a:srgbClr val="1F5F8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11480" y="960120"/>
            <a:ext cx="40233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GST on Real Estate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411480" y="1572768"/>
            <a:ext cx="73152" cy="548640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76072" y="1572768"/>
            <a:ext cx="388620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Under-construction: 5% (affordable housing: 1%) — no ITC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411480" y="2350008"/>
            <a:ext cx="73152" cy="548640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76072" y="2350008"/>
            <a:ext cx="388620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JDA: GST on landowner's share at time of handing over possession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411480" y="3127248"/>
            <a:ext cx="73152" cy="548640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76072" y="3127248"/>
            <a:ext cx="388620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 contract to developer: 18% — ITC available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411480" y="3904488"/>
            <a:ext cx="73152" cy="548640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76072" y="3904488"/>
            <a:ext cx="388620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Completed / OC received: Exempt from GST (stamp duty payable)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709160" y="960120"/>
            <a:ext cx="4206240" cy="384048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4709160" y="960120"/>
            <a:ext cx="4206240" cy="475488"/>
          </a:xfrm>
          <a:prstGeom prst="rect">
            <a:avLst/>
          </a:prstGeom>
          <a:solidFill>
            <a:srgbClr val="1A2E4A"/>
          </a:solidFill>
          <a:ln w="12700">
            <a:solidFill>
              <a:srgbClr val="1A2E4A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800600" y="960120"/>
            <a:ext cx="40233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Income Tax Aspects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4800600" y="1572768"/>
            <a:ext cx="73152" cy="548640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965192" y="1572768"/>
            <a:ext cx="388620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Sec. 80-IBA: 100% deduction for affordable housing projects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800600" y="2350008"/>
            <a:ext cx="73152" cy="548640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965192" y="2350008"/>
            <a:ext cx="388620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Sec. 43CA: Stamp duty value to be adopted if sale price &lt; SDV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4800600" y="3127248"/>
            <a:ext cx="73152" cy="548640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965192" y="3127248"/>
            <a:ext cx="388620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Sec. 194-IA: TDS @ 1% on property purchase above ₹50 lakhs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4800600" y="3904488"/>
            <a:ext cx="73152" cy="548640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965192" y="3904488"/>
            <a:ext cx="388620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 cost: Capitalised till project completion, then amortised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A2E4A"/>
          </a:solidFill>
          <a:ln w="12700">
            <a:solidFill>
              <a:srgbClr val="1A2E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4124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Session Agenda — 90 Minutes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0" y="822960"/>
            <a:ext cx="9144000" cy="54864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365760" y="1078992"/>
            <a:ext cx="1371600" cy="493776"/>
          </a:xfrm>
          <a:prstGeom prst="rect">
            <a:avLst/>
          </a:prstGeom>
          <a:solidFill>
            <a:srgbClr val="1F5F8B"/>
          </a:solidFill>
          <a:ln w="12700">
            <a:solidFill>
              <a:srgbClr val="1F5F8B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365760" y="1078992"/>
            <a:ext cx="137160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0–10 min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1874520" y="1115568"/>
            <a:ext cx="6903720" cy="402336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2011680" y="1115568"/>
            <a:ext cx="66751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Introduction &amp; Context Setting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365760" y="1728216"/>
            <a:ext cx="1371600" cy="493776"/>
          </a:xfrm>
          <a:prstGeom prst="rect">
            <a:avLst/>
          </a:prstGeom>
          <a:solidFill>
            <a:srgbClr val="2E86AB"/>
          </a:solidFill>
          <a:ln w="12700">
            <a:solidFill>
              <a:srgbClr val="2E86AB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365760" y="1728216"/>
            <a:ext cx="137160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10–30 min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1874520" y="1764792"/>
            <a:ext cx="6903720" cy="402336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2011680" y="1764792"/>
            <a:ext cx="66751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1: Project Feasibility Analysis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365760" y="2377440"/>
            <a:ext cx="1371600" cy="493776"/>
          </a:xfrm>
          <a:prstGeom prst="rect">
            <a:avLst/>
          </a:prstGeom>
          <a:solidFill>
            <a:srgbClr val="1F5F8B"/>
          </a:solidFill>
          <a:ln w="12700">
            <a:solidFill>
              <a:srgbClr val="1F5F8B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365760" y="2377440"/>
            <a:ext cx="137160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30–55 min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1874520" y="2414016"/>
            <a:ext cx="6903720" cy="402336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2011680" y="2414016"/>
            <a:ext cx="66751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2: Project Finance — Structures &amp; Instruments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365760" y="3042706"/>
            <a:ext cx="1371600" cy="493776"/>
          </a:xfrm>
          <a:prstGeom prst="rect">
            <a:avLst/>
          </a:prstGeom>
          <a:solidFill>
            <a:srgbClr val="2E86AB"/>
          </a:solidFill>
          <a:ln w="12700">
            <a:solidFill>
              <a:srgbClr val="2E86AB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365760" y="3026664"/>
            <a:ext cx="137160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55–75 min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1874520" y="3063240"/>
            <a:ext cx="6903720" cy="402336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2011680" y="3063240"/>
            <a:ext cx="66751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3: Mortgaging — Concepts &amp; Practice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365760" y="3675888"/>
            <a:ext cx="1371600" cy="493776"/>
          </a:xfrm>
          <a:prstGeom prst="rect">
            <a:avLst/>
          </a:prstGeom>
          <a:solidFill>
            <a:srgbClr val="1A2E4A"/>
          </a:solidFill>
          <a:ln w="12700">
            <a:solidFill>
              <a:srgbClr val="1A2E4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365760" y="3675888"/>
            <a:ext cx="137160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75–85 min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1874520" y="3712464"/>
            <a:ext cx="6903720" cy="402336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4" name="Text 22"/>
          <p:cNvSpPr/>
          <p:nvPr/>
        </p:nvSpPr>
        <p:spPr>
          <a:xfrm>
            <a:off x="2011680" y="3712464"/>
            <a:ext cx="66751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4: Tax, RERA &amp; Regulatory Overlay</a:t>
            </a:r>
            <a:endParaRPr lang="en-US" sz="1300" dirty="0"/>
          </a:p>
        </p:txBody>
      </p:sp>
      <p:sp>
        <p:nvSpPr>
          <p:cNvPr id="25" name="Shape 23"/>
          <p:cNvSpPr/>
          <p:nvPr/>
        </p:nvSpPr>
        <p:spPr>
          <a:xfrm>
            <a:off x="365760" y="4325112"/>
            <a:ext cx="1371600" cy="493776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365760" y="4325112"/>
            <a:ext cx="137160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85–90 min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1874520" y="4361688"/>
            <a:ext cx="6903720" cy="402336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2011680" y="4361688"/>
            <a:ext cx="66751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Q&amp;A and Key Takeaways</a:t>
            </a:r>
            <a:endParaRPr lang="en-US" sz="13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A2E4A"/>
          </a:solidFill>
          <a:ln w="12700">
            <a:solidFill>
              <a:srgbClr val="1A2E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6858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RERA — Impact on Project Finance &amp; Fund Management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7315200" y="137160"/>
            <a:ext cx="1645920" cy="548640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315200" y="137160"/>
            <a:ext cx="1645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A2E4A"/>
                </a:solidFill>
              </a:rPr>
              <a:t>Part 4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0" y="822960"/>
            <a:ext cx="9144000" cy="54864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20040" y="960120"/>
            <a:ext cx="4206240" cy="118872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320040" y="960120"/>
            <a:ext cx="4206240" cy="347472"/>
          </a:xfrm>
          <a:prstGeom prst="rect">
            <a:avLst/>
          </a:prstGeom>
          <a:solidFill>
            <a:srgbClr val="1F5F8B"/>
          </a:solidFill>
          <a:ln w="12700">
            <a:solidFill>
              <a:srgbClr val="1F5F8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11480" y="960120"/>
            <a:ext cx="4023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Escrow Mandate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411480" y="1362456"/>
            <a:ext cx="40233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70% of all collections must go into a designated RERA escrow account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4709160" y="960120"/>
            <a:ext cx="4206240" cy="118872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709160" y="960120"/>
            <a:ext cx="4206240" cy="347472"/>
          </a:xfrm>
          <a:prstGeom prst="rect">
            <a:avLst/>
          </a:prstGeom>
          <a:solidFill>
            <a:srgbClr val="1A2E4A"/>
          </a:solidFill>
          <a:ln w="12700">
            <a:solidFill>
              <a:srgbClr val="1A2E4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800600" y="960120"/>
            <a:ext cx="4023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Withdrawal Condition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4800600" y="1362456"/>
            <a:ext cx="40233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Funds withdrawable only proportionate to construction % — certified by Engineer + CA + Architect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320040" y="2331720"/>
            <a:ext cx="4206240" cy="118872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320040" y="2331720"/>
            <a:ext cx="4206240" cy="347472"/>
          </a:xfrm>
          <a:prstGeom prst="rect">
            <a:avLst/>
          </a:prstGeom>
          <a:solidFill>
            <a:srgbClr val="1F5F8B"/>
          </a:solidFill>
          <a:ln w="12700">
            <a:solidFill>
              <a:srgbClr val="1F5F8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11480" y="2331720"/>
            <a:ext cx="4023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Separate Project Accounts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411480" y="2734056"/>
            <a:ext cx="40233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bank account per RERA-registered project — no co-mingling of funds across projects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709160" y="2331720"/>
            <a:ext cx="4206240" cy="118872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4709160" y="2331720"/>
            <a:ext cx="4206240" cy="347472"/>
          </a:xfrm>
          <a:prstGeom prst="rect">
            <a:avLst/>
          </a:prstGeom>
          <a:solidFill>
            <a:srgbClr val="2E86AB"/>
          </a:solidFill>
          <a:ln w="12700">
            <a:solidFill>
              <a:srgbClr val="2E86AB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800600" y="2331720"/>
            <a:ext cx="4023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Lender Confirmation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4800600" y="2734056"/>
            <a:ext cx="40233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Bank/lender needs RERA registration confirmation before disbursing construction finance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320040" y="3703320"/>
            <a:ext cx="4206240" cy="118872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320040" y="3703320"/>
            <a:ext cx="4206240" cy="347472"/>
          </a:xfrm>
          <a:prstGeom prst="rect">
            <a:avLst/>
          </a:prstGeom>
          <a:solidFill>
            <a:srgbClr val="1A2E4A"/>
          </a:solidFill>
          <a:ln w="12700">
            <a:solidFill>
              <a:srgbClr val="1A2E4A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11480" y="3703320"/>
            <a:ext cx="4023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Quarterly Reporting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411480" y="4105656"/>
            <a:ext cx="40233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Developer must update RERA portal quarterly — delays attract penalties up to 5% of project cost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4709160" y="3703320"/>
            <a:ext cx="4206240" cy="118872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8" name="Shape 26"/>
          <p:cNvSpPr/>
          <p:nvPr/>
        </p:nvSpPr>
        <p:spPr>
          <a:xfrm>
            <a:off x="4709160" y="3703320"/>
            <a:ext cx="4206240" cy="347472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800600" y="3703320"/>
            <a:ext cx="4023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Financial Planning Impact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4800600" y="4105656"/>
            <a:ext cx="40233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Developer cannot use customer advances for new land acquisitions — increases equity requirement significantly</a:t>
            </a:r>
            <a:endParaRPr lang="en-US" sz="11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A2E4A"/>
          </a:solidFill>
          <a:ln w="12700">
            <a:solidFill>
              <a:srgbClr val="1A2E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6858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Key Takeaways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7315200" y="137160"/>
            <a:ext cx="1645920" cy="548640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315200" y="137160"/>
            <a:ext cx="1645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A2E4A"/>
                </a:solidFill>
              </a:rPr>
              <a:t>Summary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0" y="822960"/>
            <a:ext cx="9144000" cy="54864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20040" y="1005840"/>
            <a:ext cx="850392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320040" y="1005840"/>
            <a:ext cx="566928" cy="658368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20040" y="1005840"/>
            <a:ext cx="56692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1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1005840" y="1097280"/>
            <a:ext cx="1920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Feasibility First: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2971800" y="1097280"/>
            <a:ext cx="5760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Never commit capital without a thorough, independent feasibility report — it is your risk firewall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320040" y="1801368"/>
            <a:ext cx="850392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320040" y="1801368"/>
            <a:ext cx="566928" cy="658368"/>
          </a:xfrm>
          <a:prstGeom prst="rect">
            <a:avLst/>
          </a:prstGeom>
          <a:solidFill>
            <a:srgbClr val="1F5F8B"/>
          </a:solidFill>
          <a:ln w="12700">
            <a:solidFill>
              <a:srgbClr val="1F5F8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20040" y="1801368"/>
            <a:ext cx="56692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2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1005840" y="1892808"/>
            <a:ext cx="1920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Know Your Capital Stack: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2971800" y="1892808"/>
            <a:ext cx="5760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Match your project type and stage with the right source of funds — don't over-leverage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320040" y="2596896"/>
            <a:ext cx="850392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320040" y="2596896"/>
            <a:ext cx="566928" cy="658368"/>
          </a:xfrm>
          <a:prstGeom prst="rect">
            <a:avLst/>
          </a:prstGeom>
          <a:solidFill>
            <a:srgbClr val="1A2E4A"/>
          </a:solidFill>
          <a:ln w="12700">
            <a:solidFill>
              <a:srgbClr val="1A2E4A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20040" y="2596896"/>
            <a:ext cx="56692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3</a:t>
            </a:r>
            <a:endParaRPr lang="en-US" sz="2000" dirty="0"/>
          </a:p>
        </p:txBody>
      </p:sp>
      <p:sp>
        <p:nvSpPr>
          <p:cNvPr id="20" name="Text 18"/>
          <p:cNvSpPr/>
          <p:nvPr/>
        </p:nvSpPr>
        <p:spPr>
          <a:xfrm>
            <a:off x="1005840" y="2688336"/>
            <a:ext cx="1920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Cash Flow is King: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2971800" y="2688336"/>
            <a:ext cx="5760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Phase-wise cash flow with sensitivity analysis is more valuable than a single headline IRR number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320040" y="3392424"/>
            <a:ext cx="850392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320040" y="3392424"/>
            <a:ext cx="566928" cy="658368"/>
          </a:xfrm>
          <a:prstGeom prst="rect">
            <a:avLst/>
          </a:prstGeom>
          <a:solidFill>
            <a:srgbClr val="2E86AB"/>
          </a:solidFill>
          <a:ln w="12700">
            <a:solidFill>
              <a:srgbClr val="2E86A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20040" y="3392424"/>
            <a:ext cx="56692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4</a:t>
            </a:r>
            <a:endParaRPr lang="en-US" sz="2000" dirty="0"/>
          </a:p>
        </p:txBody>
      </p:sp>
      <p:sp>
        <p:nvSpPr>
          <p:cNvPr id="25" name="Text 23"/>
          <p:cNvSpPr/>
          <p:nvPr/>
        </p:nvSpPr>
        <p:spPr>
          <a:xfrm>
            <a:off x="1005840" y="3483864"/>
            <a:ext cx="1920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Mortgage with Care: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2971800" y="3483864"/>
            <a:ext cx="5760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Rigorous title diligence and proper mortgage documentation saves years of potential litigation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320040" y="4187952"/>
            <a:ext cx="850392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8" name="Shape 26"/>
          <p:cNvSpPr/>
          <p:nvPr/>
        </p:nvSpPr>
        <p:spPr>
          <a:xfrm>
            <a:off x="320040" y="4187952"/>
            <a:ext cx="566928" cy="658368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320040" y="4187952"/>
            <a:ext cx="56692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5</a:t>
            </a:r>
            <a:endParaRPr lang="en-US" sz="2000" dirty="0"/>
          </a:p>
        </p:txBody>
      </p:sp>
      <p:sp>
        <p:nvSpPr>
          <p:cNvPr id="30" name="Text 28"/>
          <p:cNvSpPr/>
          <p:nvPr/>
        </p:nvSpPr>
        <p:spPr>
          <a:xfrm>
            <a:off x="1005840" y="4279392"/>
            <a:ext cx="1920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RERA Changes Everything:</a:t>
            </a:r>
            <a:endParaRPr lang="en-US" sz="1300" dirty="0"/>
          </a:p>
        </p:txBody>
      </p:sp>
      <p:sp>
        <p:nvSpPr>
          <p:cNvPr id="31" name="Text 29"/>
          <p:cNvSpPr/>
          <p:nvPr/>
        </p:nvSpPr>
        <p:spPr>
          <a:xfrm>
            <a:off x="2971800" y="4279392"/>
            <a:ext cx="5760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 your finance plan around RERA escrow requirements from Day 1 — not as an afterthought</a:t>
            </a:r>
            <a:endParaRPr lang="en-US" sz="1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1A2E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01168" cy="5143500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201168" y="4114800"/>
            <a:ext cx="8942832" cy="1028700"/>
          </a:xfrm>
          <a:prstGeom prst="rect">
            <a:avLst/>
          </a:prstGeom>
          <a:solidFill>
            <a:srgbClr val="1F5F8B"/>
          </a:solidFill>
          <a:ln w="12700">
            <a:solidFill>
              <a:srgbClr val="1F5F8B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640080"/>
            <a:ext cx="841248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6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Thank You</a:t>
            </a:r>
            <a:endParaRPr lang="en-US" sz="6800" dirty="0"/>
          </a:p>
        </p:txBody>
      </p:sp>
      <p:sp>
        <p:nvSpPr>
          <p:cNvPr id="5" name="Shape 3"/>
          <p:cNvSpPr/>
          <p:nvPr/>
        </p:nvSpPr>
        <p:spPr>
          <a:xfrm>
            <a:off x="1828800" y="2148840"/>
            <a:ext cx="5486400" cy="54864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65760" y="2304288"/>
            <a:ext cx="841248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D4A8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 Binod Agrawal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" y="2834640"/>
            <a:ext cx="8412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AABD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Founder &amp; Principal Consultant — CA Binod K Agrawal and Associates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365760" y="3200400"/>
            <a:ext cx="84124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7799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35+ Years | Project Feasibility | Real Estate Finance | Taxation | RERA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365760" y="4160520"/>
            <a:ext cx="8412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F5E6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for Questions &amp; Discussion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A2E4A"/>
          </a:solidFill>
          <a:ln w="12700">
            <a:solidFill>
              <a:srgbClr val="1A2E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6858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Does This Matter?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7315200" y="137160"/>
            <a:ext cx="1645920" cy="548640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315200" y="137160"/>
            <a:ext cx="1645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A2E4A"/>
                </a:solidFill>
              </a:rPr>
              <a:t>Context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0" y="822960"/>
            <a:ext cx="9144000" cy="54864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20040" y="1051560"/>
            <a:ext cx="4114800" cy="155448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320040" y="1051560"/>
            <a:ext cx="4114800" cy="91440"/>
          </a:xfrm>
          <a:prstGeom prst="rect">
            <a:avLst/>
          </a:prstGeom>
          <a:solidFill>
            <a:srgbClr val="1A2E4A"/>
          </a:solidFill>
          <a:ln w="12700">
            <a:solidFill>
              <a:srgbClr val="1A2E4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20040" y="1188720"/>
            <a:ext cx="4114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1A2E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₹7.8 Lakh Cr</a:t>
            </a:r>
            <a:endParaRPr lang="en-US" sz="3200" dirty="0"/>
          </a:p>
        </p:txBody>
      </p:sp>
      <p:sp>
        <p:nvSpPr>
          <p:cNvPr id="10" name="Text 8"/>
          <p:cNvSpPr/>
          <p:nvPr/>
        </p:nvSpPr>
        <p:spPr>
          <a:xfrm>
            <a:off x="457200" y="1965960"/>
            <a:ext cx="3840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 Estate GVA in India (FY24)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4754880" y="1051560"/>
            <a:ext cx="4114800" cy="155448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754880" y="1051560"/>
            <a:ext cx="4114800" cy="91440"/>
          </a:xfrm>
          <a:prstGeom prst="rect">
            <a:avLst/>
          </a:prstGeom>
          <a:solidFill>
            <a:srgbClr val="1F5F8B"/>
          </a:solidFill>
          <a:ln w="12700">
            <a:solidFill>
              <a:srgbClr val="1F5F8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754880" y="1188720"/>
            <a:ext cx="4114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1F5F8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3rd Largest</a:t>
            </a:r>
            <a:endParaRPr lang="en-US" sz="3200" dirty="0"/>
          </a:p>
        </p:txBody>
      </p:sp>
      <p:sp>
        <p:nvSpPr>
          <p:cNvPr id="14" name="Text 12"/>
          <p:cNvSpPr/>
          <p:nvPr/>
        </p:nvSpPr>
        <p:spPr>
          <a:xfrm>
            <a:off x="4892040" y="1965960"/>
            <a:ext cx="3840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by economic output in India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320040" y="2834640"/>
            <a:ext cx="4114800" cy="155448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320040" y="2834640"/>
            <a:ext cx="4114800" cy="91440"/>
          </a:xfrm>
          <a:prstGeom prst="rect">
            <a:avLst/>
          </a:prstGeom>
          <a:solidFill>
            <a:srgbClr val="CC3300"/>
          </a:solidFill>
          <a:ln w="12700">
            <a:solidFill>
              <a:srgbClr val="CC330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20040" y="2971800"/>
            <a:ext cx="4114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CC33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60–70%</a:t>
            </a:r>
            <a:endParaRPr lang="en-US" sz="3200" dirty="0"/>
          </a:p>
        </p:txBody>
      </p:sp>
      <p:sp>
        <p:nvSpPr>
          <p:cNvPr id="18" name="Text 16"/>
          <p:cNvSpPr/>
          <p:nvPr/>
        </p:nvSpPr>
        <p:spPr>
          <a:xfrm>
            <a:off x="457200" y="3749040"/>
            <a:ext cx="3840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Projects face cost overruns due to poor feasibility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4754880" y="2834640"/>
            <a:ext cx="4114800" cy="155448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4754880" y="2834640"/>
            <a:ext cx="4114800" cy="91440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754880" y="2971800"/>
            <a:ext cx="4114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D4A8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40%</a:t>
            </a:r>
            <a:endParaRPr lang="en-US" sz="3200" dirty="0"/>
          </a:p>
        </p:txBody>
      </p:sp>
      <p:sp>
        <p:nvSpPr>
          <p:cNvPr id="22" name="Text 20"/>
          <p:cNvSpPr/>
          <p:nvPr/>
        </p:nvSpPr>
        <p:spPr>
          <a:xfrm>
            <a:off x="4892040" y="3749040"/>
            <a:ext cx="3840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delays linked to finance structure gaps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F5F8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56032" cy="5143500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256032" y="3931920"/>
            <a:ext cx="8887968" cy="1211580"/>
          </a:xfrm>
          <a:prstGeom prst="rect">
            <a:avLst/>
          </a:prstGeom>
          <a:solidFill>
            <a:srgbClr val="1A2E4A"/>
          </a:solidFill>
          <a:ln w="12700">
            <a:solidFill>
              <a:srgbClr val="1A2E4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594360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800" dirty="0">
                <a:solidFill>
                  <a:srgbClr val="D4A8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PART 1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502920" y="1005840"/>
            <a:ext cx="8229600" cy="2651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Project Feasibility</a:t>
            </a:r>
            <a:endParaRPr lang="en-US" sz="5400" dirty="0"/>
          </a:p>
          <a:p>
            <a:pPr marL="0" indent="0">
              <a:buNone/>
            </a:pPr>
            <a:r>
              <a:rPr lang="en-US" sz="5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Analysis</a:t>
            </a:r>
            <a:endParaRPr lang="en-US" sz="5400" dirty="0"/>
          </a:p>
        </p:txBody>
      </p:sp>
      <p:sp>
        <p:nvSpPr>
          <p:cNvPr id="6" name="Text 4"/>
          <p:cNvSpPr/>
          <p:nvPr/>
        </p:nvSpPr>
        <p:spPr>
          <a:xfrm>
            <a:off x="502920" y="397764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5E6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Slides 5–8  |  20 minutes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A2E4A"/>
          </a:solidFill>
          <a:ln w="12700">
            <a:solidFill>
              <a:srgbClr val="1A2E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6858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is Project Feasibility?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7315200" y="137160"/>
            <a:ext cx="1645920" cy="548640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315200" y="137160"/>
            <a:ext cx="1645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A2E4A"/>
                </a:solidFill>
              </a:rPr>
              <a:t>Part 1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0" y="822960"/>
            <a:ext cx="9144000" cy="54864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20040" y="1005840"/>
            <a:ext cx="8503920" cy="658368"/>
          </a:xfrm>
          <a:prstGeom prst="rect">
            <a:avLst/>
          </a:prstGeom>
          <a:solidFill>
            <a:srgbClr val="1A2E4A"/>
          </a:solidFill>
          <a:ln w="12700">
            <a:solidFill>
              <a:srgbClr val="1A2E4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7200" y="1005840"/>
            <a:ext cx="83210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feasibility study answers: "Is this project worth pursuing — and if so, on what terms?"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320040" y="1828800"/>
            <a:ext cx="1993392" cy="2971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320040" y="1828800"/>
            <a:ext cx="1993392" cy="777240"/>
          </a:xfrm>
          <a:prstGeom prst="rect">
            <a:avLst/>
          </a:prstGeom>
          <a:solidFill>
            <a:srgbClr val="1F5F8B"/>
          </a:solidFill>
          <a:ln w="12700">
            <a:solidFill>
              <a:srgbClr val="1F5F8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20040" y="1828800"/>
            <a:ext cx="199339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Feasibility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411480" y="2697480"/>
            <a:ext cx="18288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Demand, absorption rate, pricing, competitive supply analysis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2468880" y="1828800"/>
            <a:ext cx="1993392" cy="2971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2468880" y="1828800"/>
            <a:ext cx="1993392" cy="777240"/>
          </a:xfrm>
          <a:prstGeom prst="rect">
            <a:avLst/>
          </a:prstGeom>
          <a:solidFill>
            <a:srgbClr val="1A2E4A"/>
          </a:solidFill>
          <a:ln w="12700">
            <a:solidFill>
              <a:srgbClr val="1A2E4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2468880" y="1828800"/>
            <a:ext cx="199339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Technical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Feasibility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2560320" y="2697480"/>
            <a:ext cx="18288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FAR/FSI, construction specs, approvals, area calculations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4617720" y="1828800"/>
            <a:ext cx="1993392" cy="2971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4617720" y="1828800"/>
            <a:ext cx="1993392" cy="777240"/>
          </a:xfrm>
          <a:prstGeom prst="rect">
            <a:avLst/>
          </a:prstGeom>
          <a:solidFill>
            <a:srgbClr val="2E86AB"/>
          </a:solidFill>
          <a:ln w="12700">
            <a:solidFill>
              <a:srgbClr val="2E86A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617720" y="1828800"/>
            <a:ext cx="199339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Financial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Feasibility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4709160" y="2697480"/>
            <a:ext cx="18288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Revenue, cost, IRR, NPV, payback, sensitivity analysis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6766560" y="1828800"/>
            <a:ext cx="1993392" cy="2971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6766560" y="1828800"/>
            <a:ext cx="1993392" cy="777240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766560" y="1828800"/>
            <a:ext cx="199339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Legal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Feasibility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6858000" y="2697480"/>
            <a:ext cx="18288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Title diligence, zoning, RERA, encumbrances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A2E4A"/>
          </a:solidFill>
          <a:ln w="12700">
            <a:solidFill>
              <a:srgbClr val="1A2E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6858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Project Cost &amp; Revenue Structure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7315200" y="137160"/>
            <a:ext cx="1645920" cy="548640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315200" y="137160"/>
            <a:ext cx="1645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A2E4A"/>
                </a:solidFill>
              </a:rPr>
              <a:t>Part 1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0" y="822960"/>
            <a:ext cx="9144000" cy="54864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graphicFrame>
        <p:nvGraphicFramePr>
          <p:cNvPr id="7" name="Chart 0"/>
          <p:cNvGraphicFramePr/>
          <p:nvPr/>
        </p:nvGraphicFramePr>
        <p:xfrm>
          <a:off x="320040" y="960120"/>
          <a:ext cx="4846320" cy="384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Shape 5"/>
          <p:cNvSpPr/>
          <p:nvPr/>
        </p:nvSpPr>
        <p:spPr>
          <a:xfrm>
            <a:off x="5349240" y="1005840"/>
            <a:ext cx="3474720" cy="64008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9" name="Shape 6"/>
          <p:cNvSpPr/>
          <p:nvPr/>
        </p:nvSpPr>
        <p:spPr>
          <a:xfrm>
            <a:off x="5349240" y="1005840"/>
            <a:ext cx="73152" cy="640080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5532120" y="1042416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Land Cost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8138160" y="1042416"/>
            <a:ext cx="594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D4A8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35%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5532120" y="1335024"/>
            <a:ext cx="32004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Stamp duty, registration &amp; premium</a:t>
            </a:r>
            <a:endParaRPr lang="en-US" sz="1000" dirty="0"/>
          </a:p>
        </p:txBody>
      </p:sp>
      <p:sp>
        <p:nvSpPr>
          <p:cNvPr id="13" name="Shape 10"/>
          <p:cNvSpPr/>
          <p:nvPr/>
        </p:nvSpPr>
        <p:spPr>
          <a:xfrm>
            <a:off x="5349240" y="1764792"/>
            <a:ext cx="3474720" cy="64008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4" name="Shape 11"/>
          <p:cNvSpPr/>
          <p:nvPr/>
        </p:nvSpPr>
        <p:spPr>
          <a:xfrm>
            <a:off x="5349240" y="1764792"/>
            <a:ext cx="73152" cy="640080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5532120" y="1801368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Construction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8138160" y="1801368"/>
            <a:ext cx="594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D4A8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38%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5532120" y="2093976"/>
            <a:ext cx="32004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Civil, MEP, finishing, BMS</a:t>
            </a:r>
            <a:endParaRPr lang="en-US" sz="1000" dirty="0"/>
          </a:p>
        </p:txBody>
      </p:sp>
      <p:sp>
        <p:nvSpPr>
          <p:cNvPr id="18" name="Shape 15"/>
          <p:cNvSpPr/>
          <p:nvPr/>
        </p:nvSpPr>
        <p:spPr>
          <a:xfrm>
            <a:off x="5349240" y="2523744"/>
            <a:ext cx="3474720" cy="64008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9" name="Shape 16"/>
          <p:cNvSpPr/>
          <p:nvPr/>
        </p:nvSpPr>
        <p:spPr>
          <a:xfrm>
            <a:off x="5349240" y="2523744"/>
            <a:ext cx="73152" cy="640080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5532120" y="2560320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Approvals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8138160" y="2560320"/>
            <a:ext cx="594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D4A8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6%</a:t>
            </a:r>
            <a:endParaRPr lang="en-US" sz="1300" dirty="0"/>
          </a:p>
        </p:txBody>
      </p:sp>
      <p:sp>
        <p:nvSpPr>
          <p:cNvPr id="22" name="Text 19"/>
          <p:cNvSpPr/>
          <p:nvPr/>
        </p:nvSpPr>
        <p:spPr>
          <a:xfrm>
            <a:off x="5532120" y="2852928"/>
            <a:ext cx="32004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IOD/CC, RERA, utility deposits</a:t>
            </a:r>
            <a:endParaRPr lang="en-US" sz="1000" dirty="0"/>
          </a:p>
        </p:txBody>
      </p:sp>
      <p:sp>
        <p:nvSpPr>
          <p:cNvPr id="23" name="Shape 20"/>
          <p:cNvSpPr/>
          <p:nvPr/>
        </p:nvSpPr>
        <p:spPr>
          <a:xfrm>
            <a:off x="5349240" y="3282696"/>
            <a:ext cx="3474720" cy="64008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4" name="Shape 21"/>
          <p:cNvSpPr/>
          <p:nvPr/>
        </p:nvSpPr>
        <p:spPr>
          <a:xfrm>
            <a:off x="5349240" y="3282696"/>
            <a:ext cx="73152" cy="640080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5532120" y="3319272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 Costs</a:t>
            </a:r>
            <a:endParaRPr lang="en-US" sz="1200" dirty="0"/>
          </a:p>
        </p:txBody>
      </p:sp>
      <p:sp>
        <p:nvSpPr>
          <p:cNvPr id="26" name="Text 23"/>
          <p:cNvSpPr/>
          <p:nvPr/>
        </p:nvSpPr>
        <p:spPr>
          <a:xfrm>
            <a:off x="8138160" y="3319272"/>
            <a:ext cx="594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D4A8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8%</a:t>
            </a:r>
            <a:endParaRPr lang="en-US" sz="1300" dirty="0"/>
          </a:p>
        </p:txBody>
      </p:sp>
      <p:sp>
        <p:nvSpPr>
          <p:cNvPr id="27" name="Text 24"/>
          <p:cNvSpPr/>
          <p:nvPr/>
        </p:nvSpPr>
        <p:spPr>
          <a:xfrm>
            <a:off x="5532120" y="3611880"/>
            <a:ext cx="32004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Interest, processing fees</a:t>
            </a:r>
            <a:endParaRPr lang="en-US" sz="1000" dirty="0"/>
          </a:p>
        </p:txBody>
      </p:sp>
      <p:sp>
        <p:nvSpPr>
          <p:cNvPr id="28" name="Shape 25"/>
          <p:cNvSpPr/>
          <p:nvPr/>
        </p:nvSpPr>
        <p:spPr>
          <a:xfrm>
            <a:off x="5349240" y="4041648"/>
            <a:ext cx="3474720" cy="64008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9" name="Shape 26"/>
          <p:cNvSpPr/>
          <p:nvPr/>
        </p:nvSpPr>
        <p:spPr>
          <a:xfrm>
            <a:off x="5349240" y="4041648"/>
            <a:ext cx="73152" cy="640080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30" name="Text 27"/>
          <p:cNvSpPr/>
          <p:nvPr/>
        </p:nvSpPr>
        <p:spPr>
          <a:xfrm>
            <a:off x="5532120" y="4078224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Marketing</a:t>
            </a:r>
            <a:endParaRPr lang="en-US" sz="1200" dirty="0"/>
          </a:p>
        </p:txBody>
      </p:sp>
      <p:sp>
        <p:nvSpPr>
          <p:cNvPr id="31" name="Text 28"/>
          <p:cNvSpPr/>
          <p:nvPr/>
        </p:nvSpPr>
        <p:spPr>
          <a:xfrm>
            <a:off x="8138160" y="4078224"/>
            <a:ext cx="594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D4A8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5%</a:t>
            </a:r>
            <a:endParaRPr lang="en-US" sz="1300" dirty="0"/>
          </a:p>
        </p:txBody>
      </p:sp>
      <p:sp>
        <p:nvSpPr>
          <p:cNvPr id="32" name="Text 29"/>
          <p:cNvSpPr/>
          <p:nvPr/>
        </p:nvSpPr>
        <p:spPr>
          <a:xfrm>
            <a:off x="5532120" y="4370832"/>
            <a:ext cx="32004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Brokerage, advertising, CRM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A2E4A"/>
          </a:solidFill>
          <a:ln w="12700">
            <a:solidFill>
              <a:srgbClr val="1A2E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6858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Return Metrics — IRR, NPV &amp; Payback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7315200" y="137160"/>
            <a:ext cx="1645920" cy="548640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315200" y="137160"/>
            <a:ext cx="1645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A2E4A"/>
                </a:solidFill>
              </a:rPr>
              <a:t>Part 1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0" y="822960"/>
            <a:ext cx="9144000" cy="54864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20040" y="960120"/>
            <a:ext cx="2697480" cy="384048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320040" y="960120"/>
            <a:ext cx="2697480" cy="685800"/>
          </a:xfrm>
          <a:prstGeom prst="rect">
            <a:avLst/>
          </a:prstGeom>
          <a:solidFill>
            <a:srgbClr val="1A2E4A"/>
          </a:solidFill>
          <a:ln w="12700">
            <a:solidFill>
              <a:srgbClr val="1A2E4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20040" y="960120"/>
            <a:ext cx="1005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IRR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1325880" y="960120"/>
            <a:ext cx="16002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Internal Rate of Return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457200" y="1755648"/>
            <a:ext cx="24231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64748B"/>
                </a:solidFill>
              </a:rPr>
              <a:t>Definition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457200" y="1984248"/>
            <a:ext cx="24231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Discount rate at which NPV = 0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457200" y="2487168"/>
            <a:ext cx="24231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64748B"/>
                </a:solidFill>
              </a:rPr>
              <a:t>Benchmark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457200" y="2715768"/>
            <a:ext cx="242316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Residential: 18–22%+</a:t>
            </a:r>
            <a:endParaRPr lang="en-US" sz="1200" dirty="0"/>
          </a:p>
          <a:p>
            <a:pPr marL="0" indent="0">
              <a:buNone/>
            </a:pPr>
            <a:r>
              <a:rPr lang="en-US" sz="1200" b="1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Commercial: 14–18%+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411480" y="3337560"/>
            <a:ext cx="2514600" cy="1234440"/>
          </a:xfrm>
          <a:prstGeom prst="rect">
            <a:avLst/>
          </a:prstGeom>
          <a:solidFill>
            <a:srgbClr val="F4F6F9"/>
          </a:solidFill>
          <a:ln w="12700">
            <a:solidFill>
              <a:srgbClr val="D8E4F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84632" y="3401568"/>
            <a:ext cx="23774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If IRR &lt; cost of capital → project destroys value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3200400" y="960120"/>
            <a:ext cx="2697480" cy="384048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3200400" y="960120"/>
            <a:ext cx="2697480" cy="685800"/>
          </a:xfrm>
          <a:prstGeom prst="rect">
            <a:avLst/>
          </a:prstGeom>
          <a:solidFill>
            <a:srgbClr val="1F5F8B"/>
          </a:solidFill>
          <a:ln w="12700">
            <a:solidFill>
              <a:srgbClr val="1F5F8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200400" y="960120"/>
            <a:ext cx="1005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NPV</a:t>
            </a:r>
            <a:endParaRPr lang="en-US" sz="2000" dirty="0"/>
          </a:p>
        </p:txBody>
      </p:sp>
      <p:sp>
        <p:nvSpPr>
          <p:cNvPr id="20" name="Text 18"/>
          <p:cNvSpPr/>
          <p:nvPr/>
        </p:nvSpPr>
        <p:spPr>
          <a:xfrm>
            <a:off x="4206240" y="960120"/>
            <a:ext cx="16002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 Present Value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3337560" y="1755648"/>
            <a:ext cx="24231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64748B"/>
                </a:solidFill>
              </a:rPr>
              <a:t>Definition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3337560" y="1984248"/>
            <a:ext cx="24231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PV of future cash flows minus total investment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3337560" y="2487168"/>
            <a:ext cx="24231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64748B"/>
                </a:solidFill>
              </a:rPr>
              <a:t>Benchmark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3337560" y="2715768"/>
            <a:ext cx="242316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F5F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NPV &gt; 0 → project adds value at hurdle rate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3291840" y="3337560"/>
            <a:ext cx="2514600" cy="1234440"/>
          </a:xfrm>
          <a:prstGeom prst="rect">
            <a:avLst/>
          </a:prstGeom>
          <a:solidFill>
            <a:srgbClr val="F4F6F9"/>
          </a:solidFill>
          <a:ln w="12700">
            <a:solidFill>
              <a:srgbClr val="D8E4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3364992" y="3401568"/>
            <a:ext cx="23774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Always compute at developer's WACC / hurdle rate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6080760" y="960120"/>
            <a:ext cx="2697480" cy="384048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8" name="Shape 26"/>
          <p:cNvSpPr/>
          <p:nvPr/>
        </p:nvSpPr>
        <p:spPr>
          <a:xfrm>
            <a:off x="6080760" y="960120"/>
            <a:ext cx="2697480" cy="685800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6080760" y="960120"/>
            <a:ext cx="1005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Payback</a:t>
            </a:r>
            <a:endParaRPr lang="en-US" sz="2000" dirty="0"/>
          </a:p>
        </p:txBody>
      </p:sp>
      <p:sp>
        <p:nvSpPr>
          <p:cNvPr id="30" name="Text 28"/>
          <p:cNvSpPr/>
          <p:nvPr/>
        </p:nvSpPr>
        <p:spPr>
          <a:xfrm>
            <a:off x="7086600" y="960120"/>
            <a:ext cx="16002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Payback Period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6217920" y="1755648"/>
            <a:ext cx="24231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64748B"/>
                </a:solidFill>
              </a:rPr>
              <a:t>Definition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6217920" y="1984248"/>
            <a:ext cx="24231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 to recover initial equity investment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6217920" y="2487168"/>
            <a:ext cx="24231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64748B"/>
                </a:solidFill>
              </a:rPr>
              <a:t>Benchmark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6217920" y="2715768"/>
            <a:ext cx="242316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4A8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Target: 3–5 years for residential projects</a:t>
            </a:r>
            <a:endParaRPr lang="en-US" sz="1200" dirty="0"/>
          </a:p>
        </p:txBody>
      </p:sp>
      <p:sp>
        <p:nvSpPr>
          <p:cNvPr id="35" name="Shape 33"/>
          <p:cNvSpPr/>
          <p:nvPr/>
        </p:nvSpPr>
        <p:spPr>
          <a:xfrm>
            <a:off x="6172200" y="3337560"/>
            <a:ext cx="2514600" cy="1234440"/>
          </a:xfrm>
          <a:prstGeom prst="rect">
            <a:avLst/>
          </a:prstGeom>
          <a:solidFill>
            <a:srgbClr val="F4F6F9"/>
          </a:solidFill>
          <a:ln w="12700">
            <a:solidFill>
              <a:srgbClr val="D8E4F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6245352" y="3401568"/>
            <a:ext cx="23774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Cash-on-cash yield useful for rental / commercial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A2E4A"/>
          </a:solidFill>
          <a:ln w="12700">
            <a:solidFill>
              <a:srgbClr val="1A2E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6858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Red Flags in Feasibility Reports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7315200" y="137160"/>
            <a:ext cx="1645920" cy="548640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315200" y="137160"/>
            <a:ext cx="1645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A2E4A"/>
                </a:solidFill>
              </a:rPr>
              <a:t>Part 1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0" y="822960"/>
            <a:ext cx="9144000" cy="54864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20040" y="1005840"/>
            <a:ext cx="4206240" cy="749808"/>
          </a:xfrm>
          <a:prstGeom prst="rect">
            <a:avLst/>
          </a:prstGeom>
          <a:solidFill>
            <a:srgbClr val="FFFFFF"/>
          </a:solidFill>
          <a:ln w="12700">
            <a:solidFill>
              <a:srgbClr val="F5C0B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320040" y="1005840"/>
            <a:ext cx="109728" cy="749808"/>
          </a:xfrm>
          <a:prstGeom prst="rect">
            <a:avLst/>
          </a:prstGeom>
          <a:solidFill>
            <a:srgbClr val="CC3300"/>
          </a:solidFill>
          <a:ln w="12700">
            <a:solidFill>
              <a:srgbClr val="CC330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21208" y="1060704"/>
            <a:ext cx="391363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 Land cost assumed without due diligence on stamp duty, legal charges &amp; premium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320040" y="1920240"/>
            <a:ext cx="4206240" cy="749808"/>
          </a:xfrm>
          <a:prstGeom prst="rect">
            <a:avLst/>
          </a:prstGeom>
          <a:solidFill>
            <a:srgbClr val="FFFFFF"/>
          </a:solidFill>
          <a:ln w="12700">
            <a:solidFill>
              <a:srgbClr val="F5C0B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20040" y="1920240"/>
            <a:ext cx="109728" cy="749808"/>
          </a:xfrm>
          <a:prstGeom prst="rect">
            <a:avLst/>
          </a:prstGeom>
          <a:solidFill>
            <a:srgbClr val="CC3300"/>
          </a:solidFill>
          <a:ln w="12700">
            <a:solidFill>
              <a:srgbClr val="CC330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21208" y="1975104"/>
            <a:ext cx="391363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 FSI/FAR projections not verified against approved DP/TP Scheme &amp; current rules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320040" y="2834640"/>
            <a:ext cx="4206240" cy="749808"/>
          </a:xfrm>
          <a:prstGeom prst="rect">
            <a:avLst/>
          </a:prstGeom>
          <a:solidFill>
            <a:srgbClr val="FFFFFF"/>
          </a:solidFill>
          <a:ln w="12700">
            <a:solidFill>
              <a:srgbClr val="F5C0B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320040" y="2834640"/>
            <a:ext cx="109728" cy="749808"/>
          </a:xfrm>
          <a:prstGeom prst="rect">
            <a:avLst/>
          </a:prstGeom>
          <a:solidFill>
            <a:srgbClr val="CC3300"/>
          </a:solidFill>
          <a:ln w="12700">
            <a:solidFill>
              <a:srgbClr val="CC330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21208" y="2889504"/>
            <a:ext cx="391363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 Sales price assumed at peak market rate — no sensitivity analysis done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320040" y="3749040"/>
            <a:ext cx="4206240" cy="749808"/>
          </a:xfrm>
          <a:prstGeom prst="rect">
            <a:avLst/>
          </a:prstGeom>
          <a:solidFill>
            <a:srgbClr val="FFFFFF"/>
          </a:solidFill>
          <a:ln w="12700">
            <a:solidFill>
              <a:srgbClr val="F5C0B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320040" y="3749040"/>
            <a:ext cx="109728" cy="749808"/>
          </a:xfrm>
          <a:prstGeom prst="rect">
            <a:avLst/>
          </a:prstGeom>
          <a:solidFill>
            <a:srgbClr val="CC3300"/>
          </a:solidFill>
          <a:ln w="12700">
            <a:solidFill>
              <a:srgbClr val="CC330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21208" y="3803904"/>
            <a:ext cx="391363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 Construction cost benchmarks from old projects, not current market rates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709160" y="1005840"/>
            <a:ext cx="4206240" cy="749808"/>
          </a:xfrm>
          <a:prstGeom prst="rect">
            <a:avLst/>
          </a:prstGeom>
          <a:solidFill>
            <a:srgbClr val="FFFFFF"/>
          </a:solidFill>
          <a:ln w="12700">
            <a:solidFill>
              <a:srgbClr val="F5C0B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4709160" y="1005840"/>
            <a:ext cx="109728" cy="749808"/>
          </a:xfrm>
          <a:prstGeom prst="rect">
            <a:avLst/>
          </a:prstGeom>
          <a:solidFill>
            <a:srgbClr val="CC3300"/>
          </a:solidFill>
          <a:ln w="12700">
            <a:solidFill>
              <a:srgbClr val="CC330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910328" y="1060704"/>
            <a:ext cx="391363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 Finance costs understated or excluded from feasibility entirely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4709160" y="1920240"/>
            <a:ext cx="4206240" cy="749808"/>
          </a:xfrm>
          <a:prstGeom prst="rect">
            <a:avLst/>
          </a:prstGeom>
          <a:solidFill>
            <a:srgbClr val="FFFFFF"/>
          </a:solidFill>
          <a:ln w="12700">
            <a:solidFill>
              <a:srgbClr val="F5C0B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4709160" y="1920240"/>
            <a:ext cx="109728" cy="749808"/>
          </a:xfrm>
          <a:prstGeom prst="rect">
            <a:avLst/>
          </a:prstGeom>
          <a:solidFill>
            <a:srgbClr val="CC3300"/>
          </a:solidFill>
          <a:ln w="12700">
            <a:solidFill>
              <a:srgbClr val="CC330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910328" y="1975104"/>
            <a:ext cx="391363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 No phase-wise cash flow — single IRR over entire project life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4709160" y="2834640"/>
            <a:ext cx="4206240" cy="749808"/>
          </a:xfrm>
          <a:prstGeom prst="rect">
            <a:avLst/>
          </a:prstGeom>
          <a:solidFill>
            <a:srgbClr val="FFFFFF"/>
          </a:solidFill>
          <a:ln w="12700">
            <a:solidFill>
              <a:srgbClr val="F5C0B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4709160" y="2834640"/>
            <a:ext cx="109728" cy="749808"/>
          </a:xfrm>
          <a:prstGeom prst="rect">
            <a:avLst/>
          </a:prstGeom>
          <a:solidFill>
            <a:srgbClr val="CC3300"/>
          </a:solidFill>
          <a:ln w="12700">
            <a:solidFill>
              <a:srgbClr val="CC3300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910328" y="2889504"/>
            <a:ext cx="391363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 RERA escrow requirements not factored into working capital planning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4709160" y="3749040"/>
            <a:ext cx="4206240" cy="749808"/>
          </a:xfrm>
          <a:prstGeom prst="rect">
            <a:avLst/>
          </a:prstGeom>
          <a:solidFill>
            <a:srgbClr val="FFFFFF"/>
          </a:solidFill>
          <a:ln w="12700">
            <a:solidFill>
              <a:srgbClr val="F5C0B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4709160" y="3749040"/>
            <a:ext cx="109728" cy="749808"/>
          </a:xfrm>
          <a:prstGeom prst="rect">
            <a:avLst/>
          </a:prstGeom>
          <a:solidFill>
            <a:srgbClr val="CC3300"/>
          </a:solidFill>
          <a:ln w="12700">
            <a:solidFill>
              <a:srgbClr val="CC330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910328" y="3803904"/>
            <a:ext cx="391363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 Market absorption assumed unrealistically high (e.g. 100% in Year 1)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A2E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56032" cy="5143500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256032" y="3931920"/>
            <a:ext cx="8887968" cy="1211580"/>
          </a:xfrm>
          <a:prstGeom prst="rect">
            <a:avLst/>
          </a:prstGeom>
          <a:solidFill>
            <a:srgbClr val="1F5F8B"/>
          </a:solidFill>
          <a:ln w="12700">
            <a:solidFill>
              <a:srgbClr val="1F5F8B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502920" y="594360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800" dirty="0">
                <a:solidFill>
                  <a:srgbClr val="D4A8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PART 2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502920" y="1005840"/>
            <a:ext cx="8229600" cy="2651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Project Finance</a:t>
            </a:r>
            <a:endParaRPr lang="en-US" sz="5000" dirty="0"/>
          </a:p>
          <a:p>
            <a:pPr marL="0" indent="0">
              <a:buNone/>
            </a:pPr>
            <a:r>
              <a:rPr lang="en-US" sz="5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Structures &amp;</a:t>
            </a:r>
            <a:endParaRPr lang="en-US" sz="5000" dirty="0"/>
          </a:p>
          <a:p>
            <a:pPr marL="0" indent="0">
              <a:buNone/>
            </a:pPr>
            <a:r>
              <a:rPr lang="en-US" sz="5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Instruments</a:t>
            </a:r>
            <a:endParaRPr lang="en-US" sz="5000" dirty="0"/>
          </a:p>
        </p:txBody>
      </p:sp>
      <p:sp>
        <p:nvSpPr>
          <p:cNvPr id="6" name="Text 4"/>
          <p:cNvSpPr/>
          <p:nvPr/>
        </p:nvSpPr>
        <p:spPr>
          <a:xfrm>
            <a:off x="502920" y="397764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5E6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Slides 10–14  |  25 minutes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1682</Words>
  <Application>Microsoft Office PowerPoint</Application>
  <PresentationFormat>On-screen Show (16:9)</PresentationFormat>
  <Paragraphs>318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Feasibility Analysis, Project Finance &amp; Mortgaging</dc:title>
  <dc:subject>PptxGenJS Presentation</dc:subject>
  <dc:creator>PptxGenJS</dc:creator>
  <cp:lastModifiedBy>BINOD AGRAWAL</cp:lastModifiedBy>
  <cp:revision>3</cp:revision>
  <dcterms:created xsi:type="dcterms:W3CDTF">2026-03-09T13:18:14Z</dcterms:created>
  <dcterms:modified xsi:type="dcterms:W3CDTF">2026-03-12T12:41:56Z</dcterms:modified>
</cp:coreProperties>
</file>