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0688638" cy="7562850"/>
  <p:notesSz cx="7562850" cy="10688638"/>
  <p:embeddedFontLst>
    <p:embeddedFont>
      <p:font typeface="Inter" panose="020B0604020202020204"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3075" y="0"/>
            <a:ext cx="3278188" cy="536575"/>
          </a:xfrm>
          <a:prstGeom prst="rect">
            <a:avLst/>
          </a:prstGeom>
        </p:spPr>
        <p:txBody>
          <a:bodyPr vert="horz" lIns="91440" tIns="45720" rIns="91440" bIns="45720" rtlCol="0"/>
          <a:lstStyle>
            <a:lvl1pPr algn="r">
              <a:defRPr sz="1200"/>
            </a:lvl1pPr>
          </a:lstStyle>
          <a:p>
            <a:fld id="{8A11DDCA-3027-49B0-9F59-F3CCC353EAA9}" type="datetimeFigureOut">
              <a:t>4/25/2026</a:t>
            </a:fld>
            <a:endParaRPr lang="en-US"/>
          </a:p>
        </p:txBody>
      </p:sp>
      <p:sp>
        <p:nvSpPr>
          <p:cNvPr id="4" name="Slide Image Placeholder 3"/>
          <p:cNvSpPr>
            <a:spLocks noGrp="1" noRot="1" noChangeAspect="1"/>
          </p:cNvSpPr>
          <p:nvPr>
            <p:ph type="sldImg" idx="2"/>
          </p:nvPr>
        </p:nvSpPr>
        <p:spPr>
          <a:xfrm>
            <a:off x="1231900" y="1336675"/>
            <a:ext cx="5099050" cy="3606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3500"/>
            <a:ext cx="6051550" cy="42084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2063"/>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3075" y="10152063"/>
            <a:ext cx="3278188" cy="536575"/>
          </a:xfrm>
          <a:prstGeom prst="rect">
            <a:avLst/>
          </a:prstGeom>
        </p:spPr>
        <p:txBody>
          <a:bodyPr vert="horz" lIns="91440" tIns="45720" rIns="91440" bIns="45720" rtlCol="0" anchor="b"/>
          <a:lstStyle>
            <a:lvl1pPr algn="r">
              <a:defRPr sz="1200"/>
            </a:lvl1pPr>
          </a:lstStyle>
          <a:p>
            <a:fld id="{E602D0CC-F5D9-45DF-8CBE-BBC0F482CA39}" type="slidenum">
              <a:t>‹#›</a:t>
            </a:fld>
            <a:endParaRPr lang="en-US"/>
          </a:p>
        </p:txBody>
      </p:sp>
    </p:spTree>
    <p:extLst>
      <p:ext uri="{BB962C8B-B14F-4D97-AF65-F5344CB8AC3E}">
        <p14:creationId xmlns:p14="http://schemas.microsoft.com/office/powerpoint/2010/main" val="4131329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4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6.sv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3.pn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5.png"/><Relationship Id="rId7"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2.svg"/><Relationship Id="rId5" Type="http://schemas.openxmlformats.org/officeDocument/2006/relationships/image" Target="../media/image31.svg"/><Relationship Id="rId10" Type="http://schemas.openxmlformats.org/officeDocument/2006/relationships/image" Target="../media/image3.png"/><Relationship Id="rId4" Type="http://schemas.openxmlformats.org/officeDocument/2006/relationships/image" Target="../media/image30.svg"/><Relationship Id="rId9" Type="http://schemas.openxmlformats.org/officeDocument/2006/relationships/image" Target="../media/image35.sv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image" Target="../media/image3.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image" Target="../media/image41.svg"/><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45.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51.sv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svg"/><Relationship Id="rId7"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6.xml"/><Relationship Id="rId6" Type="http://schemas.openxmlformats.org/officeDocument/2006/relationships/image" Target="../media/image42.svg"/><Relationship Id="rId5" Type="http://schemas.openxmlformats.org/officeDocument/2006/relationships/image" Target="../media/image44.svg"/><Relationship Id="rId4" Type="http://schemas.openxmlformats.org/officeDocument/2006/relationships/image" Target="../media/image43.svg"/></Relationships>
</file>

<file path=ppt/slides/_rels/slide26.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11.png"/><Relationship Id="rId5" Type="http://schemas.openxmlformats.org/officeDocument/2006/relationships/image" Target="../media/image42.svg"/><Relationship Id="rId4" Type="http://schemas.openxmlformats.org/officeDocument/2006/relationships/image" Target="../media/image18.svg"/></Relationships>
</file>

<file path=ppt/slides/_rels/slide2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25.svg"/><Relationship Id="rId7" Type="http://schemas.openxmlformats.org/officeDocument/2006/relationships/image" Target="../media/image50.svg"/><Relationship Id="rId2" Type="http://schemas.openxmlformats.org/officeDocument/2006/relationships/notesSlide" Target="../notesSlides/notesSlide27.xml"/><Relationship Id="rId1" Type="http://schemas.openxmlformats.org/officeDocument/2006/relationships/slideLayout" Target="../slideLayouts/slideLayout28.xml"/><Relationship Id="rId6" Type="http://schemas.openxmlformats.org/officeDocument/2006/relationships/image" Target="../media/image58.svg"/><Relationship Id="rId5" Type="http://schemas.openxmlformats.org/officeDocument/2006/relationships/image" Target="../media/image57.svg"/><Relationship Id="rId4" Type="http://schemas.openxmlformats.org/officeDocument/2006/relationships/image" Target="../media/image56.svg"/><Relationship Id="rId9"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29.xml"/><Relationship Id="rId6" Type="http://schemas.openxmlformats.org/officeDocument/2006/relationships/image" Target="../media/image62.png"/><Relationship Id="rId5" Type="http://schemas.openxmlformats.org/officeDocument/2006/relationships/image" Target="../media/image6.svg"/><Relationship Id="rId4" Type="http://schemas.openxmlformats.org/officeDocument/2006/relationships/image" Target="../media/image61.svg"/></Relationships>
</file>

<file path=ppt/slides/_rels/slide29.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30.xml"/><Relationship Id="rId6" Type="http://schemas.openxmlformats.org/officeDocument/2006/relationships/image" Target="../media/image20.png"/><Relationship Id="rId5" Type="http://schemas.openxmlformats.org/officeDocument/2006/relationships/image" Target="../media/image65.svg"/><Relationship Id="rId4" Type="http://schemas.openxmlformats.org/officeDocument/2006/relationships/image" Target="../media/image64.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31.xml"/><Relationship Id="rId5" Type="http://schemas.openxmlformats.org/officeDocument/2006/relationships/image" Target="../media/image3.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3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37.xml"/><Relationship Id="rId1" Type="http://schemas.openxmlformats.org/officeDocument/2006/relationships/slideLayout" Target="../slideLayouts/slideLayout38.xml"/><Relationship Id="rId6" Type="http://schemas.openxmlformats.org/officeDocument/2006/relationships/image" Target="../media/image3.png"/><Relationship Id="rId5" Type="http://schemas.openxmlformats.org/officeDocument/2006/relationships/image" Target="../media/image70.png"/><Relationship Id="rId4" Type="http://schemas.openxmlformats.org/officeDocument/2006/relationships/image" Target="../media/image40.svg"/></Relationships>
</file>

<file path=ppt/slides/_rels/slide3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notesSlide" Target="../notesSlides/notesSlide38.xml"/><Relationship Id="rId1" Type="http://schemas.openxmlformats.org/officeDocument/2006/relationships/slideLayout" Target="../slideLayouts/slideLayout39.xml"/><Relationship Id="rId6" Type="http://schemas.openxmlformats.org/officeDocument/2006/relationships/image" Target="../media/image3.png"/><Relationship Id="rId5" Type="http://schemas.openxmlformats.org/officeDocument/2006/relationships/image" Target="../media/image70.png"/><Relationship Id="rId4" Type="http://schemas.openxmlformats.org/officeDocument/2006/relationships/image" Target="../media/image75.svg"/></Relationships>
</file>

<file path=ppt/slides/_rels/slide3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39.xml"/><Relationship Id="rId1" Type="http://schemas.openxmlformats.org/officeDocument/2006/relationships/slideLayout" Target="../slideLayouts/slideLayout40.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40.xml"/><Relationship Id="rId1" Type="http://schemas.openxmlformats.org/officeDocument/2006/relationships/slideLayout" Target="../slideLayouts/slideLayout4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9"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1.xml"/><Relationship Id="rId1" Type="http://schemas.openxmlformats.org/officeDocument/2006/relationships/slideLayout" Target="../slideLayouts/slideLayout4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2182784"/>
            <a:ext cx="5194436" cy="595835"/>
          </a:xfrm>
          <a:prstGeom prst="rect">
            <a:avLst/>
          </a:prstGeom>
          <a:noFill/>
          <a:ln/>
        </p:spPr>
        <p:txBody>
          <a:bodyPr wrap="none" lIns="0" tIns="0" rIns="0" bIns="0" rtlCol="0" anchor="t"/>
          <a:lstStyle/>
          <a:p>
            <a:pPr marL="0" indent="0" algn="l">
              <a:lnSpc>
                <a:spcPts val="4650"/>
              </a:lnSpc>
              <a:buNone/>
            </a:pPr>
            <a:r>
              <a:rPr lang="en-US" sz="3750" b="1" dirty="0">
                <a:solidFill>
                  <a:srgbClr val="3257B8"/>
                </a:solidFill>
                <a:latin typeface="Inter Bold" pitchFamily="34" charset="0"/>
                <a:ea typeface="Inter Bold" pitchFamily="34" charset="-122"/>
                <a:cs typeface="Inter Bold" pitchFamily="34" charset="-120"/>
              </a:rPr>
              <a:t>Accounting Standards</a:t>
            </a:r>
            <a:endParaRPr lang="en-US" sz="3750" dirty="0"/>
          </a:p>
        </p:txBody>
      </p:sp>
      <p:sp>
        <p:nvSpPr>
          <p:cNvPr id="5" name="Text 2"/>
          <p:cNvSpPr/>
          <p:nvPr/>
        </p:nvSpPr>
        <p:spPr>
          <a:xfrm>
            <a:off x="1708397" y="2985873"/>
            <a:ext cx="3453592" cy="431736"/>
          </a:xfrm>
          <a:prstGeom prst="rect">
            <a:avLst/>
          </a:prstGeom>
          <a:noFill/>
          <a:ln/>
        </p:spPr>
        <p:txBody>
          <a:bodyPr wrap="none" lIns="0" tIns="0" rIns="0" bIns="0" rtlCol="0" anchor="t"/>
          <a:lstStyle/>
          <a:p>
            <a:pPr marL="0" indent="0" algn="ctr">
              <a:lnSpc>
                <a:spcPts val="3350"/>
              </a:lnSpc>
              <a:buNone/>
            </a:pPr>
            <a:r>
              <a:rPr lang="en-US" sz="2700" b="1" dirty="0">
                <a:solidFill>
                  <a:srgbClr val="3257B8"/>
                </a:solidFill>
                <a:latin typeface="Inter Bold" pitchFamily="34" charset="0"/>
                <a:ea typeface="Inter Bold" pitchFamily="34" charset="-122"/>
                <a:cs typeface="Inter Bold" pitchFamily="34" charset="-120"/>
              </a:rPr>
              <a:t>AS 3 ·  AS 20</a:t>
            </a:r>
            <a:endParaRPr lang="en-US" sz="2700" dirty="0"/>
          </a:p>
        </p:txBody>
      </p:sp>
      <p:sp>
        <p:nvSpPr>
          <p:cNvPr id="6" name="Text 3"/>
          <p:cNvSpPr/>
          <p:nvPr/>
        </p:nvSpPr>
        <p:spPr>
          <a:xfrm>
            <a:off x="805528" y="3624864"/>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7" name="Text 4"/>
          <p:cNvSpPr/>
          <p:nvPr/>
        </p:nvSpPr>
        <p:spPr>
          <a:xfrm>
            <a:off x="805528" y="4001263"/>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8" name="Text 5"/>
          <p:cNvSpPr/>
          <p:nvPr/>
        </p:nvSpPr>
        <p:spPr>
          <a:xfrm>
            <a:off x="805528" y="4377662"/>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9" name="Text 6"/>
          <p:cNvSpPr/>
          <p:nvPr/>
        </p:nvSpPr>
        <p:spPr>
          <a:xfrm>
            <a:off x="2760890" y="4805918"/>
            <a:ext cx="3304056" cy="259024"/>
          </a:xfrm>
          <a:prstGeom prst="rect">
            <a:avLst/>
          </a:prstGeom>
          <a:noFill/>
          <a:ln/>
        </p:spPr>
        <p:txBody>
          <a:bodyPr wrap="none" lIns="0" tIns="0" rIns="0" bIns="0" rtlCol="0" anchor="t"/>
          <a:lstStyle/>
          <a:p>
            <a:pPr marL="0" indent="0" algn="r">
              <a:lnSpc>
                <a:spcPts val="2000"/>
              </a:lnSpc>
              <a:buNone/>
            </a:pPr>
            <a:r>
              <a:rPr lang="en-US" sz="1600" b="1" dirty="0">
                <a:solidFill>
                  <a:srgbClr val="3257B8"/>
                </a:solidFill>
                <a:latin typeface="Inter Bold" pitchFamily="34" charset="0"/>
                <a:ea typeface="Inter Bold" pitchFamily="34" charset="-122"/>
                <a:cs typeface="Inter Bold" pitchFamily="34" charset="-120"/>
              </a:rPr>
              <a:t>Presented By: CA Anupam Sarda</a:t>
            </a:r>
            <a:endParaRPr lang="en-US" sz="1600" dirty="0"/>
          </a:p>
        </p:txBody>
      </p:sp>
      <p:sp>
        <p:nvSpPr>
          <p:cNvPr id="10" name="Text 7"/>
          <p:cNvSpPr/>
          <p:nvPr/>
        </p:nvSpPr>
        <p:spPr>
          <a:xfrm>
            <a:off x="3653060" y="5120193"/>
            <a:ext cx="2411886" cy="259024"/>
          </a:xfrm>
          <a:prstGeom prst="rect">
            <a:avLst/>
          </a:prstGeom>
          <a:noFill/>
          <a:ln/>
        </p:spPr>
        <p:txBody>
          <a:bodyPr wrap="none" lIns="0" tIns="0" rIns="0" bIns="0" rtlCol="0" anchor="t"/>
          <a:lstStyle/>
          <a:p>
            <a:pPr marL="0" indent="0" algn="r">
              <a:lnSpc>
                <a:spcPts val="2000"/>
              </a:lnSpc>
              <a:buNone/>
            </a:pPr>
            <a:r>
              <a:rPr lang="en-US" sz="1600" b="1" dirty="0">
                <a:solidFill>
                  <a:srgbClr val="3257B8"/>
                </a:solidFill>
                <a:latin typeface="Inter Bold" pitchFamily="34" charset="0"/>
                <a:ea typeface="Inter Bold" pitchFamily="34" charset="-122"/>
                <a:cs typeface="Inter Bold" pitchFamily="34" charset="-120"/>
              </a:rPr>
              <a:t>Partner at: D J A S &amp; Co.</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529"/>
            </a:avLst>
          </a:prstGeom>
          <a:solidFill>
            <a:srgbClr val="FBFCFE"/>
          </a:solidFill>
          <a:ln w="33404">
            <a:solidFill>
              <a:srgbClr val="E5E0DF"/>
            </a:solidFill>
            <a:prstDash val="solid"/>
          </a:ln>
        </p:spPr>
      </p:sp>
      <p:sp>
        <p:nvSpPr>
          <p:cNvPr id="3" name="Text 1"/>
          <p:cNvSpPr/>
          <p:nvPr/>
        </p:nvSpPr>
        <p:spPr>
          <a:xfrm>
            <a:off x="796916" y="746446"/>
            <a:ext cx="4862395" cy="425037"/>
          </a:xfrm>
          <a:prstGeom prst="rect">
            <a:avLst/>
          </a:prstGeom>
          <a:noFill/>
          <a:ln/>
        </p:spPr>
        <p:txBody>
          <a:bodyPr wrap="none" lIns="0" tIns="0" rIns="0" bIns="0" rtlCol="0" anchor="t"/>
          <a:lstStyle/>
          <a:p>
            <a:pPr marL="0" indent="0" algn="l">
              <a:lnSpc>
                <a:spcPts val="3300"/>
              </a:lnSpc>
              <a:buNone/>
            </a:pPr>
            <a:r>
              <a:rPr lang="en-US" sz="2650" b="1" dirty="0">
                <a:solidFill>
                  <a:srgbClr val="3257B8"/>
                </a:solidFill>
                <a:latin typeface="Inter Bold" pitchFamily="34" charset="0"/>
                <a:ea typeface="Inter Bold" pitchFamily="34" charset="-122"/>
                <a:cs typeface="Inter Bold" pitchFamily="34" charset="-120"/>
              </a:rPr>
              <a:t>Foreign Currency Cash Flows</a:t>
            </a:r>
            <a:endParaRPr lang="en-US" sz="2650" dirty="0"/>
          </a:p>
        </p:txBody>
      </p:sp>
      <p:sp>
        <p:nvSpPr>
          <p:cNvPr id="4" name="Text 2"/>
          <p:cNvSpPr/>
          <p:nvPr/>
        </p:nvSpPr>
        <p:spPr>
          <a:xfrm>
            <a:off x="796916" y="1439209"/>
            <a:ext cx="9095418"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Understanding how foreign currency transactions impact cash flow statements is crucial for global businesses.</a:t>
            </a:r>
            <a:endParaRPr lang="en-US" sz="1050" dirty="0"/>
          </a:p>
        </p:txBody>
      </p:sp>
      <p:sp>
        <p:nvSpPr>
          <p:cNvPr id="5" name="Shape 3"/>
          <p:cNvSpPr/>
          <p:nvPr/>
        </p:nvSpPr>
        <p:spPr>
          <a:xfrm>
            <a:off x="796916" y="1805689"/>
            <a:ext cx="4480770" cy="1256926"/>
          </a:xfrm>
          <a:prstGeom prst="roundRect">
            <a:avLst>
              <a:gd name="adj" fmla="val 16229"/>
            </a:avLst>
          </a:prstGeom>
          <a:solidFill>
            <a:srgbClr val="FBFCFE"/>
          </a:solidFill>
          <a:ln w="22269">
            <a:solidFill>
              <a:srgbClr val="CFD2D8"/>
            </a:solidFill>
            <a:prstDash val="solid"/>
          </a:ln>
        </p:spPr>
      </p:sp>
      <p:sp>
        <p:nvSpPr>
          <p:cNvPr id="6" name="Text 4"/>
          <p:cNvSpPr/>
          <p:nvPr/>
        </p:nvSpPr>
        <p:spPr>
          <a:xfrm>
            <a:off x="955151" y="1963957"/>
            <a:ext cx="3317017"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Recording Foreign Currency Cash Flows</a:t>
            </a:r>
            <a:endParaRPr lang="en-US" sz="1300" dirty="0"/>
          </a:p>
        </p:txBody>
      </p:sp>
      <p:sp>
        <p:nvSpPr>
          <p:cNvPr id="7" name="Text 5"/>
          <p:cNvSpPr/>
          <p:nvPr/>
        </p:nvSpPr>
        <p:spPr>
          <a:xfrm>
            <a:off x="955151" y="2256741"/>
            <a:ext cx="4164300"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Cash flows from foreign currency transactions are recorded in the reporting currency using the exchange rate prevailing at the date of the cash flow.</a:t>
            </a:r>
            <a:endParaRPr lang="en-US" sz="1050" dirty="0"/>
          </a:p>
        </p:txBody>
      </p:sp>
      <p:sp>
        <p:nvSpPr>
          <p:cNvPr id="8" name="Shape 6"/>
          <p:cNvSpPr/>
          <p:nvPr/>
        </p:nvSpPr>
        <p:spPr>
          <a:xfrm>
            <a:off x="5411476" y="1805689"/>
            <a:ext cx="4480857" cy="1256926"/>
          </a:xfrm>
          <a:prstGeom prst="roundRect">
            <a:avLst>
              <a:gd name="adj" fmla="val 16229"/>
            </a:avLst>
          </a:prstGeom>
          <a:solidFill>
            <a:srgbClr val="FBFCFE"/>
          </a:solidFill>
          <a:ln w="22269">
            <a:solidFill>
              <a:srgbClr val="CFD2D8"/>
            </a:solidFill>
            <a:prstDash val="solid"/>
          </a:ln>
        </p:spPr>
      </p:sp>
      <p:sp>
        <p:nvSpPr>
          <p:cNvPr id="9" name="Text 7"/>
          <p:cNvSpPr/>
          <p:nvPr/>
        </p:nvSpPr>
        <p:spPr>
          <a:xfrm>
            <a:off x="5569711" y="1963957"/>
            <a:ext cx="2752452"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Unrealised Exchange Differences</a:t>
            </a:r>
            <a:endParaRPr lang="en-US" sz="1300" dirty="0"/>
          </a:p>
        </p:txBody>
      </p:sp>
      <p:sp>
        <p:nvSpPr>
          <p:cNvPr id="10" name="Text 8"/>
          <p:cNvSpPr/>
          <p:nvPr/>
        </p:nvSpPr>
        <p:spPr>
          <a:xfrm>
            <a:off x="5569711" y="2256741"/>
            <a:ext cx="4164387"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Unrealised exchange differences on foreign currency cash and cash equivalents are not actual cash flows, but their effect must be reported to reconcile opening and closing cash balances.</a:t>
            </a:r>
            <a:endParaRPr lang="en-US" sz="1050" dirty="0"/>
          </a:p>
        </p:txBody>
      </p:sp>
      <p:sp>
        <p:nvSpPr>
          <p:cNvPr id="11" name="Text 9"/>
          <p:cNvSpPr/>
          <p:nvPr/>
        </p:nvSpPr>
        <p:spPr>
          <a:xfrm>
            <a:off x="796916" y="3263430"/>
            <a:ext cx="3704558" cy="340029"/>
          </a:xfrm>
          <a:prstGeom prst="rect">
            <a:avLst/>
          </a:prstGeom>
          <a:noFill/>
          <a:ln/>
        </p:spPr>
        <p:txBody>
          <a:bodyPr wrap="none" lIns="0" tIns="0" rIns="0" bIns="0" rtlCol="0" anchor="t"/>
          <a:lstStyle/>
          <a:p>
            <a:pPr marL="0" indent="0" algn="l">
              <a:lnSpc>
                <a:spcPts val="2650"/>
              </a:lnSpc>
              <a:buNone/>
            </a:pPr>
            <a:r>
              <a:rPr lang="en-US" sz="2100" b="1" dirty="0">
                <a:solidFill>
                  <a:srgbClr val="3257B8"/>
                </a:solidFill>
                <a:latin typeface="Inter Bold" pitchFamily="34" charset="0"/>
                <a:ea typeface="Inter Bold" pitchFamily="34" charset="-122"/>
                <a:cs typeface="Inter Bold" pitchFamily="34" charset="-120"/>
              </a:rPr>
              <a:t>Illustration of Reconciliation</a:t>
            </a:r>
            <a:endParaRPr lang="en-US" sz="2100" dirty="0"/>
          </a:p>
        </p:txBody>
      </p:sp>
      <p:sp>
        <p:nvSpPr>
          <p:cNvPr id="12" name="Text 10"/>
          <p:cNvSpPr/>
          <p:nvPr/>
        </p:nvSpPr>
        <p:spPr>
          <a:xfrm>
            <a:off x="796916" y="3804275"/>
            <a:ext cx="9095418" cy="172712"/>
          </a:xfrm>
          <a:prstGeom prst="rect">
            <a:avLst/>
          </a:prstGeom>
          <a:noFill/>
          <a:ln/>
        </p:spPr>
        <p:txBody>
          <a:bodyPr wrap="none" lIns="0" tIns="0" rIns="0" bIns="0" rtlCol="0" anchor="t"/>
          <a:lstStyle/>
          <a:p>
            <a:pPr marL="0" indent="0" algn="l">
              <a:lnSpc>
                <a:spcPts val="1350"/>
              </a:lnSpc>
              <a:buNone/>
            </a:pPr>
            <a:r>
              <a:rPr lang="en-US" sz="850" i="1" dirty="0">
                <a:solidFill>
                  <a:srgbClr val="15213F"/>
                </a:solidFill>
                <a:latin typeface="Inter" pitchFamily="34" charset="0"/>
                <a:ea typeface="Inter" pitchFamily="34" charset="-122"/>
                <a:cs typeface="Inter" pitchFamily="34" charset="-120"/>
              </a:rPr>
              <a:t>Cash and cash equivalents consist of cash on hand and balances with banks, and investments in money-market instruments. </a:t>
            </a:r>
            <a:endParaRPr lang="en-US" sz="850" dirty="0"/>
          </a:p>
        </p:txBody>
      </p:sp>
      <p:sp>
        <p:nvSpPr>
          <p:cNvPr id="13" name="Shape 11"/>
          <p:cNvSpPr/>
          <p:nvPr/>
        </p:nvSpPr>
        <p:spPr>
          <a:xfrm>
            <a:off x="796916" y="4127599"/>
            <a:ext cx="9095418" cy="2364719"/>
          </a:xfrm>
          <a:prstGeom prst="roundRect">
            <a:avLst>
              <a:gd name="adj" fmla="val 8626"/>
            </a:avLst>
          </a:prstGeom>
          <a:noFill/>
          <a:ln w="5567">
            <a:solidFill>
              <a:srgbClr val="000000">
                <a:alpha val="8000"/>
              </a:srgbClr>
            </a:solidFill>
            <a:prstDash val="solid"/>
          </a:ln>
        </p:spPr>
      </p:sp>
      <p:sp>
        <p:nvSpPr>
          <p:cNvPr id="14" name="Text 12"/>
          <p:cNvSpPr/>
          <p:nvPr/>
        </p:nvSpPr>
        <p:spPr>
          <a:xfrm>
            <a:off x="938623" y="4219045"/>
            <a:ext cx="5175820" cy="215868"/>
          </a:xfrm>
          <a:prstGeom prst="rect">
            <a:avLst/>
          </a:prstGeom>
          <a:noFill/>
          <a:ln/>
        </p:spPr>
        <p:txBody>
          <a:bodyPr wrap="none" lIns="0" tIns="0" rIns="0" bIns="0" rtlCol="0" anchor="t"/>
          <a:lstStyle/>
          <a:p>
            <a:pPr marL="0" indent="0" algn="l">
              <a:lnSpc>
                <a:spcPts val="1650"/>
              </a:lnSpc>
              <a:buNone/>
            </a:pPr>
            <a:r>
              <a:rPr lang="en-US" sz="1050" b="1" dirty="0">
                <a:solidFill>
                  <a:srgbClr val="15213F"/>
                </a:solidFill>
                <a:latin typeface="Inter" pitchFamily="34" charset="0"/>
                <a:ea typeface="Inter" pitchFamily="34" charset="-122"/>
                <a:cs typeface="Inter" pitchFamily="34" charset="-120"/>
              </a:rPr>
              <a:t>Particulars</a:t>
            </a:r>
            <a:endParaRPr lang="en-US" sz="1050" dirty="0"/>
          </a:p>
        </p:txBody>
      </p:sp>
      <p:sp>
        <p:nvSpPr>
          <p:cNvPr id="15" name="Text 13"/>
          <p:cNvSpPr/>
          <p:nvPr/>
        </p:nvSpPr>
        <p:spPr>
          <a:xfrm>
            <a:off x="6391941" y="4219045"/>
            <a:ext cx="1539289" cy="215868"/>
          </a:xfrm>
          <a:prstGeom prst="rect">
            <a:avLst/>
          </a:prstGeom>
          <a:noFill/>
          <a:ln/>
        </p:spPr>
        <p:txBody>
          <a:bodyPr wrap="none" lIns="0" tIns="0" rIns="0" bIns="0" rtlCol="0" anchor="t"/>
          <a:lstStyle/>
          <a:p>
            <a:pPr marL="0" indent="0" algn="l">
              <a:lnSpc>
                <a:spcPts val="1650"/>
              </a:lnSpc>
              <a:buNone/>
            </a:pPr>
            <a:r>
              <a:rPr lang="en-US" sz="1050" b="1" dirty="0">
                <a:solidFill>
                  <a:srgbClr val="15213F"/>
                </a:solidFill>
                <a:latin typeface="Inter" pitchFamily="34" charset="0"/>
                <a:ea typeface="Inter" pitchFamily="34" charset="-122"/>
                <a:cs typeface="Inter" pitchFamily="34" charset="-120"/>
              </a:rPr>
              <a:t>2025</a:t>
            </a:r>
            <a:endParaRPr lang="en-US" sz="1050" dirty="0"/>
          </a:p>
        </p:txBody>
      </p:sp>
      <p:sp>
        <p:nvSpPr>
          <p:cNvPr id="16" name="Text 14"/>
          <p:cNvSpPr/>
          <p:nvPr/>
        </p:nvSpPr>
        <p:spPr>
          <a:xfrm>
            <a:off x="8208728" y="4219045"/>
            <a:ext cx="1542072" cy="215868"/>
          </a:xfrm>
          <a:prstGeom prst="rect">
            <a:avLst/>
          </a:prstGeom>
          <a:noFill/>
          <a:ln/>
        </p:spPr>
        <p:txBody>
          <a:bodyPr wrap="none" lIns="0" tIns="0" rIns="0" bIns="0" rtlCol="0" anchor="t"/>
          <a:lstStyle/>
          <a:p>
            <a:pPr marL="0" indent="0" algn="l">
              <a:lnSpc>
                <a:spcPts val="1650"/>
              </a:lnSpc>
              <a:buNone/>
            </a:pPr>
            <a:r>
              <a:rPr lang="en-US" sz="1050" b="1" dirty="0">
                <a:solidFill>
                  <a:srgbClr val="15213F"/>
                </a:solidFill>
                <a:latin typeface="Inter" pitchFamily="34" charset="0"/>
                <a:ea typeface="Inter" pitchFamily="34" charset="-122"/>
                <a:cs typeface="Inter" pitchFamily="34" charset="-120"/>
              </a:rPr>
              <a:t>2024</a:t>
            </a:r>
            <a:endParaRPr lang="en-US" sz="1050" dirty="0"/>
          </a:p>
        </p:txBody>
      </p:sp>
      <p:sp>
        <p:nvSpPr>
          <p:cNvPr id="17" name="Text 15"/>
          <p:cNvSpPr/>
          <p:nvPr/>
        </p:nvSpPr>
        <p:spPr>
          <a:xfrm>
            <a:off x="938623" y="4612237"/>
            <a:ext cx="5175820"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Cash on hand and balances with banks</a:t>
            </a:r>
            <a:endParaRPr lang="en-US" sz="1050" dirty="0"/>
          </a:p>
        </p:txBody>
      </p:sp>
      <p:sp>
        <p:nvSpPr>
          <p:cNvPr id="18" name="Text 16"/>
          <p:cNvSpPr/>
          <p:nvPr/>
        </p:nvSpPr>
        <p:spPr>
          <a:xfrm>
            <a:off x="6391941" y="4612237"/>
            <a:ext cx="1539289"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200</a:t>
            </a:r>
            <a:endParaRPr lang="en-US" sz="1050" dirty="0"/>
          </a:p>
        </p:txBody>
      </p:sp>
      <p:sp>
        <p:nvSpPr>
          <p:cNvPr id="19" name="Text 17"/>
          <p:cNvSpPr/>
          <p:nvPr/>
        </p:nvSpPr>
        <p:spPr>
          <a:xfrm>
            <a:off x="8208728" y="4612237"/>
            <a:ext cx="1542072"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25</a:t>
            </a:r>
            <a:endParaRPr lang="en-US" sz="1050" dirty="0"/>
          </a:p>
        </p:txBody>
      </p:sp>
      <p:sp>
        <p:nvSpPr>
          <p:cNvPr id="20" name="Text 18"/>
          <p:cNvSpPr/>
          <p:nvPr/>
        </p:nvSpPr>
        <p:spPr>
          <a:xfrm>
            <a:off x="938623" y="5005428"/>
            <a:ext cx="5175820"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Short-term investments</a:t>
            </a:r>
            <a:endParaRPr lang="en-US" sz="1050" dirty="0"/>
          </a:p>
        </p:txBody>
      </p:sp>
      <p:sp>
        <p:nvSpPr>
          <p:cNvPr id="21" name="Text 19"/>
          <p:cNvSpPr/>
          <p:nvPr/>
        </p:nvSpPr>
        <p:spPr>
          <a:xfrm>
            <a:off x="6391941" y="5005428"/>
            <a:ext cx="1539289"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670</a:t>
            </a:r>
            <a:endParaRPr lang="en-US" sz="1050" dirty="0"/>
          </a:p>
        </p:txBody>
      </p:sp>
      <p:sp>
        <p:nvSpPr>
          <p:cNvPr id="22" name="Text 20"/>
          <p:cNvSpPr/>
          <p:nvPr/>
        </p:nvSpPr>
        <p:spPr>
          <a:xfrm>
            <a:off x="8208728" y="5005428"/>
            <a:ext cx="1542072"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133</a:t>
            </a:r>
            <a:endParaRPr lang="en-US" sz="1050" dirty="0"/>
          </a:p>
        </p:txBody>
      </p:sp>
      <p:sp>
        <p:nvSpPr>
          <p:cNvPr id="23" name="Text 21"/>
          <p:cNvSpPr/>
          <p:nvPr/>
        </p:nvSpPr>
        <p:spPr>
          <a:xfrm>
            <a:off x="938623" y="5398620"/>
            <a:ext cx="5175820" cy="215868"/>
          </a:xfrm>
          <a:prstGeom prst="rect">
            <a:avLst/>
          </a:prstGeom>
          <a:noFill/>
          <a:ln/>
        </p:spPr>
        <p:txBody>
          <a:bodyPr wrap="none" lIns="0" tIns="0" rIns="0" bIns="0" rtlCol="0" anchor="t"/>
          <a:lstStyle/>
          <a:p>
            <a:pPr marL="0" indent="0" algn="l">
              <a:lnSpc>
                <a:spcPts val="1650"/>
              </a:lnSpc>
              <a:buNone/>
            </a:pPr>
            <a:r>
              <a:rPr lang="en-US" sz="1050" b="1" dirty="0">
                <a:solidFill>
                  <a:srgbClr val="15213F"/>
                </a:solidFill>
                <a:latin typeface="Inter" pitchFamily="34" charset="0"/>
                <a:ea typeface="Inter" pitchFamily="34" charset="-122"/>
                <a:cs typeface="Inter" pitchFamily="34" charset="-120"/>
              </a:rPr>
              <a:t>Cash and cash equivalents</a:t>
            </a:r>
            <a:endParaRPr lang="en-US" sz="1050" dirty="0"/>
          </a:p>
        </p:txBody>
      </p:sp>
      <p:sp>
        <p:nvSpPr>
          <p:cNvPr id="24" name="Text 22"/>
          <p:cNvSpPr/>
          <p:nvPr/>
        </p:nvSpPr>
        <p:spPr>
          <a:xfrm>
            <a:off x="6391941" y="5398620"/>
            <a:ext cx="1539289"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870</a:t>
            </a:r>
            <a:endParaRPr lang="en-US" sz="1050" dirty="0"/>
          </a:p>
        </p:txBody>
      </p:sp>
      <p:sp>
        <p:nvSpPr>
          <p:cNvPr id="25" name="Text 23"/>
          <p:cNvSpPr/>
          <p:nvPr/>
        </p:nvSpPr>
        <p:spPr>
          <a:xfrm>
            <a:off x="8208728" y="5398620"/>
            <a:ext cx="1542072"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160</a:t>
            </a:r>
            <a:endParaRPr lang="en-US" sz="1050" dirty="0"/>
          </a:p>
        </p:txBody>
      </p:sp>
      <p:sp>
        <p:nvSpPr>
          <p:cNvPr id="26" name="Text 24"/>
          <p:cNvSpPr/>
          <p:nvPr/>
        </p:nvSpPr>
        <p:spPr>
          <a:xfrm>
            <a:off x="938623" y="5791812"/>
            <a:ext cx="5175820"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Effect of exchange rate changes</a:t>
            </a:r>
            <a:endParaRPr lang="en-US" sz="1050" dirty="0"/>
          </a:p>
        </p:txBody>
      </p:sp>
      <p:sp>
        <p:nvSpPr>
          <p:cNvPr id="27" name="Text 25"/>
          <p:cNvSpPr/>
          <p:nvPr/>
        </p:nvSpPr>
        <p:spPr>
          <a:xfrm>
            <a:off x="6391941" y="5791812"/>
            <a:ext cx="1539289"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40</a:t>
            </a:r>
            <a:endParaRPr lang="en-US" sz="1050" dirty="0"/>
          </a:p>
        </p:txBody>
      </p:sp>
      <p:sp>
        <p:nvSpPr>
          <p:cNvPr id="28" name="Text 26"/>
          <p:cNvSpPr/>
          <p:nvPr/>
        </p:nvSpPr>
        <p:spPr>
          <a:xfrm>
            <a:off x="8208728" y="5791812"/>
            <a:ext cx="1542072"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a:t>
            </a:r>
            <a:endParaRPr lang="en-US" sz="1050" dirty="0"/>
          </a:p>
        </p:txBody>
      </p:sp>
      <p:sp>
        <p:nvSpPr>
          <p:cNvPr id="29" name="Text 27"/>
          <p:cNvSpPr/>
          <p:nvPr/>
        </p:nvSpPr>
        <p:spPr>
          <a:xfrm>
            <a:off x="938623" y="6185004"/>
            <a:ext cx="5175820" cy="215868"/>
          </a:xfrm>
          <a:prstGeom prst="rect">
            <a:avLst/>
          </a:prstGeom>
          <a:noFill/>
          <a:ln/>
        </p:spPr>
        <p:txBody>
          <a:bodyPr wrap="none" lIns="0" tIns="0" rIns="0" bIns="0" rtlCol="0" anchor="t"/>
          <a:lstStyle/>
          <a:p>
            <a:pPr marL="0" indent="0" algn="l">
              <a:lnSpc>
                <a:spcPts val="1650"/>
              </a:lnSpc>
              <a:buNone/>
            </a:pPr>
            <a:r>
              <a:rPr lang="en-US" sz="1050" b="1" dirty="0">
                <a:solidFill>
                  <a:srgbClr val="15213F"/>
                </a:solidFill>
                <a:latin typeface="Inter" pitchFamily="34" charset="0"/>
                <a:ea typeface="Inter" pitchFamily="34" charset="-122"/>
                <a:cs typeface="Inter" pitchFamily="34" charset="-120"/>
              </a:rPr>
              <a:t>Cash and cash equivalents as restated</a:t>
            </a:r>
            <a:endParaRPr lang="en-US" sz="1050" dirty="0"/>
          </a:p>
        </p:txBody>
      </p:sp>
      <p:sp>
        <p:nvSpPr>
          <p:cNvPr id="30" name="Text 28"/>
          <p:cNvSpPr/>
          <p:nvPr/>
        </p:nvSpPr>
        <p:spPr>
          <a:xfrm>
            <a:off x="6391941" y="6185004"/>
            <a:ext cx="1539289"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910</a:t>
            </a:r>
            <a:endParaRPr lang="en-US" sz="1050" dirty="0"/>
          </a:p>
        </p:txBody>
      </p:sp>
      <p:sp>
        <p:nvSpPr>
          <p:cNvPr id="31" name="Text 29"/>
          <p:cNvSpPr/>
          <p:nvPr/>
        </p:nvSpPr>
        <p:spPr>
          <a:xfrm>
            <a:off x="8208728" y="6185004"/>
            <a:ext cx="1542072"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160</a:t>
            </a:r>
            <a:endParaRPr lang="en-US" sz="1050" dirty="0"/>
          </a:p>
        </p:txBody>
      </p:sp>
      <p:sp>
        <p:nvSpPr>
          <p:cNvPr id="32" name="Text 30"/>
          <p:cNvSpPr/>
          <p:nvPr/>
        </p:nvSpPr>
        <p:spPr>
          <a:xfrm>
            <a:off x="796916" y="6642930"/>
            <a:ext cx="9095418" cy="172712"/>
          </a:xfrm>
          <a:prstGeom prst="rect">
            <a:avLst/>
          </a:prstGeom>
          <a:noFill/>
          <a:ln/>
        </p:spPr>
        <p:txBody>
          <a:bodyPr wrap="none" lIns="0" tIns="0" rIns="0" bIns="0" rtlCol="0" anchor="t"/>
          <a:lstStyle/>
          <a:p>
            <a:pPr marL="0" indent="0" algn="l">
              <a:lnSpc>
                <a:spcPts val="1350"/>
              </a:lnSpc>
              <a:buNone/>
            </a:pPr>
            <a:r>
              <a:rPr lang="en-US" sz="850" i="1" dirty="0">
                <a:solidFill>
                  <a:srgbClr val="15213F"/>
                </a:solidFill>
                <a:latin typeface="Inter" pitchFamily="34" charset="0"/>
                <a:ea typeface="Inter" pitchFamily="34" charset="-122"/>
                <a:cs typeface="Inter" pitchFamily="34" charset="-120"/>
              </a:rPr>
              <a:t>Note 1 — Cash and Cash Equivalents (₹ in units)</a:t>
            </a:r>
            <a:endParaRPr lang="en-US" sz="850" dirty="0"/>
          </a:p>
        </p:txBody>
      </p:sp>
      <p:pic>
        <p:nvPicPr>
          <p:cNvPr id="33" name="Image 0" descr="preencoded.png"/>
          <p:cNvPicPr>
            <a:picLocks noChangeAspect="1"/>
          </p:cNvPicPr>
          <p:nvPr/>
        </p:nvPicPr>
        <p:blipFill>
          <a:blip r:embed="rId3"/>
          <a:stretch>
            <a:fillRect/>
          </a:stretch>
        </p:blipFill>
        <p:spPr>
          <a:xfrm>
            <a:off x="375275" y="343336"/>
            <a:ext cx="855808" cy="186459"/>
          </a:xfrm>
          <a:prstGeom prst="rect">
            <a:avLst/>
          </a:prstGeom>
        </p:spPr>
      </p:pic>
      <p:sp>
        <p:nvSpPr>
          <p:cNvPr id="34" name="Text 31"/>
          <p:cNvSpPr/>
          <p:nvPr/>
        </p:nvSpPr>
        <p:spPr>
          <a:xfrm>
            <a:off x="4878140" y="7049956"/>
            <a:ext cx="932968" cy="151047"/>
          </a:xfrm>
          <a:prstGeom prst="rect">
            <a:avLst/>
          </a:prstGeom>
          <a:noFill/>
          <a:ln/>
        </p:spPr>
        <p:txBody>
          <a:bodyPr wrap="none" lIns="0" tIns="0" rIns="0" bIns="0" rtlCol="0" anchor="t"/>
          <a:lstStyle/>
          <a:p>
            <a:pPr marL="0" indent="0" algn="ctr">
              <a:lnSpc>
                <a:spcPts val="11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775671"/>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Taxes on Income </a:t>
            </a:r>
            <a:endParaRPr lang="en-US" sz="2700" dirty="0"/>
          </a:p>
        </p:txBody>
      </p:sp>
      <p:sp>
        <p:nvSpPr>
          <p:cNvPr id="4" name="Text 2"/>
          <p:cNvSpPr/>
          <p:nvPr/>
        </p:nvSpPr>
        <p:spPr>
          <a:xfrm>
            <a:off x="805528" y="2483746"/>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the classification of cash flows related to income taxes as per AS 3.</a:t>
            </a:r>
            <a:endParaRPr lang="en-US" sz="1050" dirty="0"/>
          </a:p>
        </p:txBody>
      </p:sp>
      <p:sp>
        <p:nvSpPr>
          <p:cNvPr id="5" name="Shape 3"/>
          <p:cNvSpPr/>
          <p:nvPr/>
        </p:nvSpPr>
        <p:spPr>
          <a:xfrm>
            <a:off x="805528" y="2860145"/>
            <a:ext cx="2933913" cy="1962739"/>
          </a:xfrm>
          <a:prstGeom prst="roundRect">
            <a:avLst>
              <a:gd name="adj" fmla="val 8169"/>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72124" y="2860145"/>
            <a:ext cx="133617" cy="1962739"/>
          </a:xfrm>
          <a:prstGeom prst="rect">
            <a:avLst/>
          </a:prstGeom>
        </p:spPr>
      </p:pic>
      <p:sp>
        <p:nvSpPr>
          <p:cNvPr id="7" name="Text 4"/>
          <p:cNvSpPr/>
          <p:nvPr/>
        </p:nvSpPr>
        <p:spPr>
          <a:xfrm>
            <a:off x="1077285" y="3031726"/>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Separate Disclosure</a:t>
            </a:r>
            <a:endParaRPr lang="en-US" sz="1350" dirty="0"/>
          </a:p>
        </p:txBody>
      </p:sp>
      <p:sp>
        <p:nvSpPr>
          <p:cNvPr id="8" name="Text 5"/>
          <p:cNvSpPr/>
          <p:nvPr/>
        </p:nvSpPr>
        <p:spPr>
          <a:xfrm>
            <a:off x="1077285" y="3330427"/>
            <a:ext cx="2490612"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Cash flows arising from taxes on income must be separately disclosed within the Cash Flow Statement for transparency and detailed financial reporting.</a:t>
            </a:r>
            <a:endParaRPr lang="en-US" sz="1050" dirty="0"/>
          </a:p>
        </p:txBody>
      </p:sp>
      <p:sp>
        <p:nvSpPr>
          <p:cNvPr id="9" name="Shape 6"/>
          <p:cNvSpPr/>
          <p:nvPr/>
        </p:nvSpPr>
        <p:spPr>
          <a:xfrm>
            <a:off x="3877581" y="2860145"/>
            <a:ext cx="2934000" cy="1962739"/>
          </a:xfrm>
          <a:prstGeom prst="roundRect">
            <a:avLst>
              <a:gd name="adj" fmla="val 8169"/>
            </a:avLst>
          </a:prstGeom>
          <a:solidFill>
            <a:srgbClr val="FBFCFE"/>
          </a:solidFill>
          <a:ln w="33404">
            <a:solidFill>
              <a:srgbClr val="CFD2D8"/>
            </a:solidFill>
            <a:prstDash val="solid"/>
          </a:ln>
        </p:spPr>
      </p:sp>
      <p:pic>
        <p:nvPicPr>
          <p:cNvPr id="10" name="Image 1" descr="preencoded.png"/>
          <p:cNvPicPr>
            <a:picLocks noChangeAspect="1"/>
          </p:cNvPicPr>
          <p:nvPr/>
        </p:nvPicPr>
        <p:blipFill>
          <a:blip r:embed="rId3"/>
          <a:stretch>
            <a:fillRect/>
          </a:stretch>
        </p:blipFill>
        <p:spPr>
          <a:xfrm>
            <a:off x="3844177" y="2860145"/>
            <a:ext cx="133617" cy="1962739"/>
          </a:xfrm>
          <a:prstGeom prst="rect">
            <a:avLst/>
          </a:prstGeom>
        </p:spPr>
      </p:pic>
      <p:sp>
        <p:nvSpPr>
          <p:cNvPr id="11" name="Text 7"/>
          <p:cNvSpPr/>
          <p:nvPr/>
        </p:nvSpPr>
        <p:spPr>
          <a:xfrm>
            <a:off x="4149338" y="3031726"/>
            <a:ext cx="2490699" cy="431736"/>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Default Classification: Operating Activities</a:t>
            </a:r>
            <a:endParaRPr lang="en-US" sz="1350" dirty="0"/>
          </a:p>
        </p:txBody>
      </p:sp>
      <p:sp>
        <p:nvSpPr>
          <p:cNvPr id="12" name="Text 8"/>
          <p:cNvSpPr/>
          <p:nvPr/>
        </p:nvSpPr>
        <p:spPr>
          <a:xfrm>
            <a:off x="4149338" y="3546295"/>
            <a:ext cx="2490699"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These cash flows are generally classified under operating activities, reflecting their direct link to the entity's core revenue-generating operations.</a:t>
            </a:r>
            <a:endParaRPr lang="en-US" sz="1050" dirty="0"/>
          </a:p>
        </p:txBody>
      </p:sp>
      <p:sp>
        <p:nvSpPr>
          <p:cNvPr id="13" name="Shape 9"/>
          <p:cNvSpPr/>
          <p:nvPr/>
        </p:nvSpPr>
        <p:spPr>
          <a:xfrm>
            <a:off x="6949721" y="2860145"/>
            <a:ext cx="2933913" cy="1962739"/>
          </a:xfrm>
          <a:prstGeom prst="roundRect">
            <a:avLst>
              <a:gd name="adj" fmla="val 8169"/>
            </a:avLst>
          </a:prstGeom>
          <a:solidFill>
            <a:srgbClr val="FBFCFE"/>
          </a:solidFill>
          <a:ln w="33404">
            <a:solidFill>
              <a:srgbClr val="CFD2D8"/>
            </a:solidFill>
            <a:prstDash val="solid"/>
          </a:ln>
        </p:spPr>
      </p:sp>
      <p:pic>
        <p:nvPicPr>
          <p:cNvPr id="14" name="Image 2" descr="preencoded.png"/>
          <p:cNvPicPr>
            <a:picLocks noChangeAspect="1"/>
          </p:cNvPicPr>
          <p:nvPr/>
        </p:nvPicPr>
        <p:blipFill>
          <a:blip r:embed="rId3"/>
          <a:stretch>
            <a:fillRect/>
          </a:stretch>
        </p:blipFill>
        <p:spPr>
          <a:xfrm>
            <a:off x="6916317" y="2860145"/>
            <a:ext cx="133617" cy="1962739"/>
          </a:xfrm>
          <a:prstGeom prst="rect">
            <a:avLst/>
          </a:prstGeom>
        </p:spPr>
      </p:pic>
      <p:sp>
        <p:nvSpPr>
          <p:cNvPr id="15" name="Text 10"/>
          <p:cNvSpPr/>
          <p:nvPr/>
        </p:nvSpPr>
        <p:spPr>
          <a:xfrm>
            <a:off x="7221478" y="3031726"/>
            <a:ext cx="2490612" cy="431736"/>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Exception: Financing &amp; Investing</a:t>
            </a:r>
            <a:endParaRPr lang="en-US" sz="1350" dirty="0"/>
          </a:p>
        </p:txBody>
      </p:sp>
      <p:sp>
        <p:nvSpPr>
          <p:cNvPr id="16" name="Text 11"/>
          <p:cNvSpPr/>
          <p:nvPr/>
        </p:nvSpPr>
        <p:spPr>
          <a:xfrm>
            <a:off x="7221478" y="3546295"/>
            <a:ext cx="2490612"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Only if these tax cash flows can be specifically identified with financing or investing activities, should they be classified accordingly.</a:t>
            </a:r>
            <a:endParaRPr lang="en-US" sz="1050" dirty="0"/>
          </a:p>
        </p:txBody>
      </p:sp>
      <p:sp>
        <p:nvSpPr>
          <p:cNvPr id="17" name="Shape 12"/>
          <p:cNvSpPr/>
          <p:nvPr/>
        </p:nvSpPr>
        <p:spPr>
          <a:xfrm>
            <a:off x="805528" y="4978282"/>
            <a:ext cx="9078193" cy="808136"/>
          </a:xfrm>
          <a:prstGeom prst="roundRect">
            <a:avLst>
              <a:gd name="adj" fmla="val 25642"/>
            </a:avLst>
          </a:prstGeom>
          <a:solidFill>
            <a:srgbClr val="B6D6FC"/>
          </a:solidFill>
          <a:ln/>
        </p:spPr>
      </p:sp>
      <p:pic>
        <p:nvPicPr>
          <p:cNvPr id="18" name="Image 3" descr="preencoded.png"/>
          <p:cNvPicPr>
            <a:picLocks noChangeAspect="1"/>
          </p:cNvPicPr>
          <p:nvPr/>
        </p:nvPicPr>
        <p:blipFill>
          <a:blip r:embed="rId4"/>
          <a:stretch>
            <a:fillRect/>
          </a:stretch>
        </p:blipFill>
        <p:spPr>
          <a:xfrm>
            <a:off x="943668" y="5185971"/>
            <a:ext cx="172675" cy="138170"/>
          </a:xfrm>
          <a:prstGeom prst="rect">
            <a:avLst/>
          </a:prstGeom>
        </p:spPr>
      </p:pic>
      <p:sp>
        <p:nvSpPr>
          <p:cNvPr id="19" name="Text 13"/>
          <p:cNvSpPr/>
          <p:nvPr/>
        </p:nvSpPr>
        <p:spPr>
          <a:xfrm>
            <a:off x="1254483" y="5150994"/>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For instance, if a tax payment relates to the gain on sale of a fixed asset (an investing activity), then that specific tax cash flow would be classified under investing activities.</a:t>
            </a:r>
            <a:endParaRPr lang="en-US" sz="1050" dirty="0"/>
          </a:p>
        </p:txBody>
      </p:sp>
      <p:pic>
        <p:nvPicPr>
          <p:cNvPr id="20" name="Image 4" descr="preencoded.png"/>
          <p:cNvPicPr>
            <a:picLocks noChangeAspect="1"/>
          </p:cNvPicPr>
          <p:nvPr/>
        </p:nvPicPr>
        <p:blipFill>
          <a:blip r:embed="rId5"/>
          <a:stretch>
            <a:fillRect/>
          </a:stretch>
        </p:blipFill>
        <p:spPr>
          <a:xfrm>
            <a:off x="377276" y="345946"/>
            <a:ext cx="869378" cy="189418"/>
          </a:xfrm>
          <a:prstGeom prst="rect">
            <a:avLst/>
          </a:prstGeom>
        </p:spPr>
      </p:pic>
      <p:sp>
        <p:nvSpPr>
          <p:cNvPr id="21" name="Text 14"/>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529"/>
            </a:avLst>
          </a:prstGeom>
          <a:solidFill>
            <a:srgbClr val="FBFCFE"/>
          </a:solidFill>
          <a:ln w="33404">
            <a:solidFill>
              <a:srgbClr val="E5E0DF"/>
            </a:solidFill>
            <a:prstDash val="solid"/>
          </a:ln>
        </p:spPr>
      </p:sp>
      <p:sp>
        <p:nvSpPr>
          <p:cNvPr id="3" name="Text 1"/>
          <p:cNvSpPr/>
          <p:nvPr/>
        </p:nvSpPr>
        <p:spPr>
          <a:xfrm>
            <a:off x="796916" y="770200"/>
            <a:ext cx="3399658" cy="425037"/>
          </a:xfrm>
          <a:prstGeom prst="rect">
            <a:avLst/>
          </a:prstGeom>
          <a:noFill/>
          <a:ln/>
        </p:spPr>
        <p:txBody>
          <a:bodyPr wrap="none" lIns="0" tIns="0" rIns="0" bIns="0" rtlCol="0" anchor="t"/>
          <a:lstStyle/>
          <a:p>
            <a:pPr marL="0" indent="0" algn="l">
              <a:lnSpc>
                <a:spcPts val="3300"/>
              </a:lnSpc>
              <a:buNone/>
            </a:pPr>
            <a:r>
              <a:rPr lang="en-US" sz="2650" b="1" dirty="0">
                <a:solidFill>
                  <a:srgbClr val="3257B8"/>
                </a:solidFill>
                <a:latin typeface="Inter Bold" pitchFamily="34" charset="0"/>
                <a:ea typeface="Inter Bold" pitchFamily="34" charset="-122"/>
                <a:cs typeface="Inter Bold" pitchFamily="34" charset="-120"/>
              </a:rPr>
              <a:t>Interest &amp; Dividends</a:t>
            </a:r>
            <a:endParaRPr lang="en-US" sz="2650" dirty="0"/>
          </a:p>
        </p:txBody>
      </p:sp>
      <p:sp>
        <p:nvSpPr>
          <p:cNvPr id="4" name="Text 2"/>
          <p:cNvSpPr/>
          <p:nvPr/>
        </p:nvSpPr>
        <p:spPr>
          <a:xfrm>
            <a:off x="796916" y="1462962"/>
            <a:ext cx="9095418"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Understanding the classification of interest and dividend cash flows as per AS 3 and its connection with AS 16.</a:t>
            </a:r>
            <a:endParaRPr lang="en-US" sz="1050" dirty="0"/>
          </a:p>
        </p:txBody>
      </p:sp>
      <p:sp>
        <p:nvSpPr>
          <p:cNvPr id="5" name="Shape 3"/>
          <p:cNvSpPr/>
          <p:nvPr/>
        </p:nvSpPr>
        <p:spPr>
          <a:xfrm>
            <a:off x="796916" y="1829442"/>
            <a:ext cx="4480770" cy="2309033"/>
          </a:xfrm>
          <a:prstGeom prst="roundRect">
            <a:avLst>
              <a:gd name="adj" fmla="val 8834"/>
            </a:avLst>
          </a:prstGeom>
          <a:solidFill>
            <a:srgbClr val="FBFCFE"/>
          </a:solidFill>
          <a:ln w="33404">
            <a:solidFill>
              <a:srgbClr val="CFD2D8"/>
            </a:solidFill>
            <a:prstDash val="solid"/>
          </a:ln>
        </p:spPr>
      </p:sp>
      <p:sp>
        <p:nvSpPr>
          <p:cNvPr id="6" name="Shape 4"/>
          <p:cNvSpPr/>
          <p:nvPr/>
        </p:nvSpPr>
        <p:spPr>
          <a:xfrm>
            <a:off x="830320" y="1862853"/>
            <a:ext cx="4413962" cy="407983"/>
          </a:xfrm>
          <a:prstGeom prst="roundRect">
            <a:avLst>
              <a:gd name="adj" fmla="val 40173"/>
            </a:avLst>
          </a:prstGeom>
          <a:solidFill>
            <a:srgbClr val="FBFCFE"/>
          </a:solidFill>
          <a:ln/>
        </p:spPr>
      </p:sp>
      <p:sp>
        <p:nvSpPr>
          <p:cNvPr id="7" name="Text 5"/>
          <p:cNvSpPr/>
          <p:nvPr/>
        </p:nvSpPr>
        <p:spPr>
          <a:xfrm>
            <a:off x="2935305" y="1928197"/>
            <a:ext cx="203905" cy="255022"/>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8" name="Shape 6"/>
          <p:cNvSpPr/>
          <p:nvPr/>
        </p:nvSpPr>
        <p:spPr>
          <a:xfrm>
            <a:off x="966285" y="2404656"/>
            <a:ext cx="2253912" cy="254152"/>
          </a:xfrm>
          <a:prstGeom prst="roundRect">
            <a:avLst>
              <a:gd name="adj" fmla="val 64208"/>
            </a:avLst>
          </a:prstGeom>
          <a:solidFill>
            <a:srgbClr val="D7DFF4"/>
          </a:solidFill>
          <a:ln/>
        </p:spPr>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7795" y="2477308"/>
            <a:ext cx="108738" cy="108761"/>
          </a:xfrm>
          <a:prstGeom prst="rect">
            <a:avLst/>
          </a:prstGeom>
        </p:spPr>
      </p:pic>
      <p:sp>
        <p:nvSpPr>
          <p:cNvPr id="10" name="Text 7"/>
          <p:cNvSpPr/>
          <p:nvPr/>
        </p:nvSpPr>
        <p:spPr>
          <a:xfrm>
            <a:off x="1210901" y="2445376"/>
            <a:ext cx="1927786" cy="172712"/>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INTEREST PAID           </a:t>
            </a:r>
            <a:endParaRPr lang="en-US" sz="850" dirty="0"/>
          </a:p>
        </p:txBody>
      </p:sp>
      <p:sp>
        <p:nvSpPr>
          <p:cNvPr id="11" name="Text 8"/>
          <p:cNvSpPr/>
          <p:nvPr/>
        </p:nvSpPr>
        <p:spPr>
          <a:xfrm>
            <a:off x="966285" y="2809419"/>
            <a:ext cx="4142031"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Generally classified as financing activities, unless specifically identified with operating activities.</a:t>
            </a:r>
            <a:endParaRPr lang="en-US" sz="1050" dirty="0"/>
          </a:p>
        </p:txBody>
      </p:sp>
      <p:sp>
        <p:nvSpPr>
          <p:cNvPr id="12" name="Text 9"/>
          <p:cNvSpPr/>
          <p:nvPr/>
        </p:nvSpPr>
        <p:spPr>
          <a:xfrm>
            <a:off x="966285" y="3321465"/>
            <a:ext cx="4142031"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           </a:t>
            </a:r>
            <a:r>
              <a:rPr lang="en-US" sz="1050" b="1" dirty="0">
                <a:solidFill>
                  <a:srgbClr val="15213F"/>
                </a:solidFill>
                <a:latin typeface="Inter" pitchFamily="34" charset="0"/>
                <a:ea typeface="Inter" pitchFamily="34" charset="-122"/>
                <a:cs typeface="Inter" pitchFamily="34" charset="-120"/>
              </a:rPr>
              <a:t>AS 16 Context:</a:t>
            </a:r>
            <a:r>
              <a:rPr lang="en-US" sz="1050" dirty="0">
                <a:solidFill>
                  <a:srgbClr val="15213F"/>
                </a:solidFill>
                <a:latin typeface="Inter" pitchFamily="34" charset="0"/>
                <a:ea typeface="Inter" pitchFamily="34" charset="-122"/>
                <a:cs typeface="Inter" pitchFamily="34" charset="-120"/>
              </a:rPr>
              <a:t> Even if borrowing costs are capitalised as per AS 16 (e.g., for qualifying assets), the cash outflow for interest payment remains classified under AS 3's guidelines.         </a:t>
            </a:r>
            <a:endParaRPr lang="en-US" sz="1050" dirty="0"/>
          </a:p>
        </p:txBody>
      </p:sp>
      <p:sp>
        <p:nvSpPr>
          <p:cNvPr id="13" name="Shape 10"/>
          <p:cNvSpPr/>
          <p:nvPr/>
        </p:nvSpPr>
        <p:spPr>
          <a:xfrm>
            <a:off x="5411476" y="1829442"/>
            <a:ext cx="4480857" cy="2309033"/>
          </a:xfrm>
          <a:prstGeom prst="roundRect">
            <a:avLst>
              <a:gd name="adj" fmla="val 8834"/>
            </a:avLst>
          </a:prstGeom>
          <a:solidFill>
            <a:srgbClr val="FBFCFE"/>
          </a:solidFill>
          <a:ln w="33404">
            <a:solidFill>
              <a:srgbClr val="CFD2D8"/>
            </a:solidFill>
            <a:prstDash val="solid"/>
          </a:ln>
        </p:spPr>
      </p:sp>
      <p:sp>
        <p:nvSpPr>
          <p:cNvPr id="14" name="Shape 11"/>
          <p:cNvSpPr/>
          <p:nvPr/>
        </p:nvSpPr>
        <p:spPr>
          <a:xfrm>
            <a:off x="5444881" y="1862853"/>
            <a:ext cx="4414049" cy="407983"/>
          </a:xfrm>
          <a:prstGeom prst="roundRect">
            <a:avLst>
              <a:gd name="adj" fmla="val 40173"/>
            </a:avLst>
          </a:prstGeom>
          <a:solidFill>
            <a:srgbClr val="FBFCFE"/>
          </a:solidFill>
          <a:ln/>
        </p:spPr>
      </p:sp>
      <p:sp>
        <p:nvSpPr>
          <p:cNvPr id="15" name="Text 12"/>
          <p:cNvSpPr/>
          <p:nvPr/>
        </p:nvSpPr>
        <p:spPr>
          <a:xfrm>
            <a:off x="7549952" y="1928197"/>
            <a:ext cx="203905" cy="255022"/>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6" name="Shape 13"/>
          <p:cNvSpPr/>
          <p:nvPr/>
        </p:nvSpPr>
        <p:spPr>
          <a:xfrm>
            <a:off x="5580846" y="2404656"/>
            <a:ext cx="2537934" cy="254152"/>
          </a:xfrm>
          <a:prstGeom prst="roundRect">
            <a:avLst>
              <a:gd name="adj" fmla="val 64208"/>
            </a:avLst>
          </a:prstGeom>
          <a:solidFill>
            <a:srgbClr val="D7DFF4"/>
          </a:solidFill>
          <a:ln/>
        </p:spPr>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62356" y="2477308"/>
            <a:ext cx="108738" cy="108761"/>
          </a:xfrm>
          <a:prstGeom prst="rect">
            <a:avLst/>
          </a:prstGeom>
        </p:spPr>
      </p:pic>
      <p:sp>
        <p:nvSpPr>
          <p:cNvPr id="18" name="Text 14"/>
          <p:cNvSpPr/>
          <p:nvPr/>
        </p:nvSpPr>
        <p:spPr>
          <a:xfrm>
            <a:off x="5825462" y="2445376"/>
            <a:ext cx="2211809" cy="172712"/>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INTEREST RECEIVED           </a:t>
            </a:r>
            <a:endParaRPr lang="en-US" sz="850" dirty="0"/>
          </a:p>
        </p:txBody>
      </p:sp>
      <p:sp>
        <p:nvSpPr>
          <p:cNvPr id="19" name="Text 15"/>
          <p:cNvSpPr/>
          <p:nvPr/>
        </p:nvSpPr>
        <p:spPr>
          <a:xfrm>
            <a:off x="5580846" y="2809419"/>
            <a:ext cx="4142118"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Typically classified as investing activities (returns on investments), unless for a financial institution where it's part of operating activities.</a:t>
            </a:r>
            <a:endParaRPr lang="en-US" sz="1050" dirty="0"/>
          </a:p>
        </p:txBody>
      </p:sp>
      <p:sp>
        <p:nvSpPr>
          <p:cNvPr id="20" name="Shape 16"/>
          <p:cNvSpPr/>
          <p:nvPr/>
        </p:nvSpPr>
        <p:spPr>
          <a:xfrm>
            <a:off x="796916" y="4272294"/>
            <a:ext cx="4480770" cy="1581120"/>
          </a:xfrm>
          <a:prstGeom prst="roundRect">
            <a:avLst>
              <a:gd name="adj" fmla="val 12901"/>
            </a:avLst>
          </a:prstGeom>
          <a:solidFill>
            <a:srgbClr val="FBFCFE"/>
          </a:solidFill>
          <a:ln w="33404">
            <a:solidFill>
              <a:srgbClr val="CFD2D8"/>
            </a:solidFill>
            <a:prstDash val="solid"/>
          </a:ln>
        </p:spPr>
      </p:sp>
      <p:sp>
        <p:nvSpPr>
          <p:cNvPr id="21" name="Shape 17"/>
          <p:cNvSpPr/>
          <p:nvPr/>
        </p:nvSpPr>
        <p:spPr>
          <a:xfrm>
            <a:off x="830320" y="4305706"/>
            <a:ext cx="4413962" cy="407983"/>
          </a:xfrm>
          <a:prstGeom prst="roundRect">
            <a:avLst>
              <a:gd name="adj" fmla="val 40173"/>
            </a:avLst>
          </a:prstGeom>
          <a:solidFill>
            <a:srgbClr val="FBFCFE"/>
          </a:solidFill>
          <a:ln/>
        </p:spPr>
      </p:sp>
      <p:sp>
        <p:nvSpPr>
          <p:cNvPr id="22" name="Text 18"/>
          <p:cNvSpPr/>
          <p:nvPr/>
        </p:nvSpPr>
        <p:spPr>
          <a:xfrm>
            <a:off x="2935305" y="4371049"/>
            <a:ext cx="203905" cy="255022"/>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3</a:t>
            </a:r>
            <a:endParaRPr lang="en-US" sz="1600" dirty="0"/>
          </a:p>
        </p:txBody>
      </p:sp>
      <p:sp>
        <p:nvSpPr>
          <p:cNvPr id="23" name="Shape 19"/>
          <p:cNvSpPr/>
          <p:nvPr/>
        </p:nvSpPr>
        <p:spPr>
          <a:xfrm>
            <a:off x="966285" y="4847508"/>
            <a:ext cx="2318372" cy="254152"/>
          </a:xfrm>
          <a:prstGeom prst="roundRect">
            <a:avLst>
              <a:gd name="adj" fmla="val 64208"/>
            </a:avLst>
          </a:prstGeom>
          <a:solidFill>
            <a:srgbClr val="D7DFF4"/>
          </a:solidFill>
          <a:ln/>
        </p:spPr>
      </p:sp>
      <p:pic>
        <p:nvPicPr>
          <p:cNvPr id="2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47795" y="4920160"/>
            <a:ext cx="108738" cy="108761"/>
          </a:xfrm>
          <a:prstGeom prst="rect">
            <a:avLst/>
          </a:prstGeom>
        </p:spPr>
      </p:pic>
      <p:sp>
        <p:nvSpPr>
          <p:cNvPr id="25" name="Text 20"/>
          <p:cNvSpPr/>
          <p:nvPr/>
        </p:nvSpPr>
        <p:spPr>
          <a:xfrm>
            <a:off x="1210901" y="4888228"/>
            <a:ext cx="1992246" cy="172712"/>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DIVIDENDS PAID           </a:t>
            </a:r>
            <a:endParaRPr lang="en-US" sz="850" dirty="0"/>
          </a:p>
        </p:txBody>
      </p:sp>
      <p:sp>
        <p:nvSpPr>
          <p:cNvPr id="26" name="Text 21"/>
          <p:cNvSpPr/>
          <p:nvPr/>
        </p:nvSpPr>
        <p:spPr>
          <a:xfrm>
            <a:off x="966285" y="5252272"/>
            <a:ext cx="4142031"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Always classified as financing activities, representing a return to equity investors.</a:t>
            </a:r>
            <a:endParaRPr lang="en-US" sz="1050" dirty="0"/>
          </a:p>
        </p:txBody>
      </p:sp>
      <p:sp>
        <p:nvSpPr>
          <p:cNvPr id="27" name="Shape 22"/>
          <p:cNvSpPr/>
          <p:nvPr/>
        </p:nvSpPr>
        <p:spPr>
          <a:xfrm>
            <a:off x="5411476" y="4272294"/>
            <a:ext cx="4480857" cy="1581120"/>
          </a:xfrm>
          <a:prstGeom prst="roundRect">
            <a:avLst>
              <a:gd name="adj" fmla="val 12901"/>
            </a:avLst>
          </a:prstGeom>
          <a:solidFill>
            <a:srgbClr val="FBFCFE"/>
          </a:solidFill>
          <a:ln w="33404">
            <a:solidFill>
              <a:srgbClr val="CFD2D8"/>
            </a:solidFill>
            <a:prstDash val="solid"/>
          </a:ln>
        </p:spPr>
      </p:sp>
      <p:sp>
        <p:nvSpPr>
          <p:cNvPr id="28" name="Shape 23"/>
          <p:cNvSpPr/>
          <p:nvPr/>
        </p:nvSpPr>
        <p:spPr>
          <a:xfrm>
            <a:off x="5444881" y="4305706"/>
            <a:ext cx="4414049" cy="407983"/>
          </a:xfrm>
          <a:prstGeom prst="roundRect">
            <a:avLst>
              <a:gd name="adj" fmla="val 40173"/>
            </a:avLst>
          </a:prstGeom>
          <a:solidFill>
            <a:srgbClr val="FBFCFE"/>
          </a:solidFill>
          <a:ln/>
        </p:spPr>
      </p:sp>
      <p:sp>
        <p:nvSpPr>
          <p:cNvPr id="29" name="Text 24"/>
          <p:cNvSpPr/>
          <p:nvPr/>
        </p:nvSpPr>
        <p:spPr>
          <a:xfrm>
            <a:off x="7549952" y="4371049"/>
            <a:ext cx="203905" cy="255022"/>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4</a:t>
            </a:r>
            <a:endParaRPr lang="en-US" sz="1600" dirty="0"/>
          </a:p>
        </p:txBody>
      </p:sp>
      <p:sp>
        <p:nvSpPr>
          <p:cNvPr id="30" name="Shape 25"/>
          <p:cNvSpPr/>
          <p:nvPr/>
        </p:nvSpPr>
        <p:spPr>
          <a:xfrm>
            <a:off x="5580846" y="4847508"/>
            <a:ext cx="2602394" cy="254152"/>
          </a:xfrm>
          <a:prstGeom prst="roundRect">
            <a:avLst>
              <a:gd name="adj" fmla="val 64208"/>
            </a:avLst>
          </a:prstGeom>
          <a:solidFill>
            <a:srgbClr val="D7DFF4"/>
          </a:solidFill>
          <a:ln/>
        </p:spPr>
      </p:sp>
      <p:pic>
        <p:nvPicPr>
          <p:cNvPr id="3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62356" y="4920160"/>
            <a:ext cx="108738" cy="108761"/>
          </a:xfrm>
          <a:prstGeom prst="rect">
            <a:avLst/>
          </a:prstGeom>
        </p:spPr>
      </p:pic>
      <p:sp>
        <p:nvSpPr>
          <p:cNvPr id="32" name="Text 26"/>
          <p:cNvSpPr/>
          <p:nvPr/>
        </p:nvSpPr>
        <p:spPr>
          <a:xfrm>
            <a:off x="5825462" y="4888228"/>
            <a:ext cx="2276268" cy="172712"/>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DIVIDENDS RECEIVED           </a:t>
            </a:r>
            <a:endParaRPr lang="en-US" sz="850" dirty="0"/>
          </a:p>
        </p:txBody>
      </p:sp>
      <p:sp>
        <p:nvSpPr>
          <p:cNvPr id="33" name="Text 27"/>
          <p:cNvSpPr/>
          <p:nvPr/>
        </p:nvSpPr>
        <p:spPr>
          <a:xfrm>
            <a:off x="5580846" y="5252272"/>
            <a:ext cx="4142118"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Generally classified as investing activities, unless for a financial institution where it's part of operating activities.</a:t>
            </a:r>
            <a:endParaRPr lang="en-US" sz="1050" dirty="0"/>
          </a:p>
        </p:txBody>
      </p:sp>
      <p:sp>
        <p:nvSpPr>
          <p:cNvPr id="34" name="Shape 28"/>
          <p:cNvSpPr/>
          <p:nvPr/>
        </p:nvSpPr>
        <p:spPr>
          <a:xfrm>
            <a:off x="796916" y="6004026"/>
            <a:ext cx="9095418" cy="787863"/>
          </a:xfrm>
          <a:prstGeom prst="roundRect">
            <a:avLst>
              <a:gd name="adj" fmla="val 25891"/>
            </a:avLst>
          </a:prstGeom>
          <a:solidFill>
            <a:srgbClr val="B6D6FC"/>
          </a:solidFill>
          <a:ln/>
        </p:spPr>
      </p:sp>
      <p:pic>
        <p:nvPicPr>
          <p:cNvPr id="35" name="Image 4" descr="preencoded.png"/>
          <p:cNvPicPr>
            <a:picLocks noChangeAspect="1"/>
          </p:cNvPicPr>
          <p:nvPr/>
        </p:nvPicPr>
        <p:blipFill>
          <a:blip r:embed="rId7"/>
          <a:stretch>
            <a:fillRect/>
          </a:stretch>
        </p:blipFill>
        <p:spPr>
          <a:xfrm>
            <a:off x="932881" y="6210845"/>
            <a:ext cx="169979" cy="135994"/>
          </a:xfrm>
          <a:prstGeom prst="rect">
            <a:avLst/>
          </a:prstGeom>
        </p:spPr>
      </p:pic>
      <p:sp>
        <p:nvSpPr>
          <p:cNvPr id="36" name="Text 29"/>
          <p:cNvSpPr/>
          <p:nvPr/>
        </p:nvSpPr>
        <p:spPr>
          <a:xfrm>
            <a:off x="1238825" y="6171778"/>
            <a:ext cx="8517543" cy="431736"/>
          </a:xfrm>
          <a:prstGeom prst="rect">
            <a:avLst/>
          </a:prstGeom>
          <a:noFill/>
          <a:ln/>
        </p:spPr>
        <p:txBody>
          <a:bodyPr wrap="square" lIns="0" tIns="0" rIns="0" bIns="0" rtlCol="0" anchor="t"/>
          <a:lstStyle/>
          <a:p>
            <a:pPr marL="0" indent="0" algn="l">
              <a:lnSpc>
                <a:spcPts val="1650"/>
              </a:lnSpc>
              <a:buNone/>
            </a:pPr>
            <a:r>
              <a:rPr lang="en-US" sz="1050" dirty="0">
                <a:solidFill>
                  <a:srgbClr val="000000"/>
                </a:solidFill>
                <a:latin typeface="Inter" pitchFamily="34" charset="0"/>
                <a:ea typeface="Inter" pitchFamily="34" charset="-122"/>
                <a:cs typeface="Inter" pitchFamily="34" charset="-120"/>
              </a:rPr>
              <a:t>AS 3 focuses on the </a:t>
            </a:r>
            <a:r>
              <a:rPr lang="en-US" sz="1050" b="1" dirty="0">
                <a:solidFill>
                  <a:srgbClr val="000000"/>
                </a:solidFill>
                <a:latin typeface="Inter" pitchFamily="34" charset="0"/>
                <a:ea typeface="Inter" pitchFamily="34" charset="-122"/>
                <a:cs typeface="Inter" pitchFamily="34" charset="-120"/>
              </a:rPr>
              <a:t>nature of the activity</a:t>
            </a:r>
            <a:r>
              <a:rPr lang="en-US" sz="1050" dirty="0">
                <a:solidFill>
                  <a:srgbClr val="000000"/>
                </a:solidFill>
                <a:latin typeface="Inter" pitchFamily="34" charset="0"/>
                <a:ea typeface="Inter" pitchFamily="34" charset="-122"/>
                <a:cs typeface="Inter" pitchFamily="34" charset="-120"/>
              </a:rPr>
              <a:t> from which the cash flow arises, not necessarily its treatment in the profit and loss statement (e.g., capitalisation under AS 16).</a:t>
            </a:r>
            <a:endParaRPr lang="en-US" sz="1050" dirty="0"/>
          </a:p>
        </p:txBody>
      </p:sp>
      <p:pic>
        <p:nvPicPr>
          <p:cNvPr id="37" name="Image 5" descr="preencoded.png"/>
          <p:cNvPicPr>
            <a:picLocks noChangeAspect="1"/>
          </p:cNvPicPr>
          <p:nvPr/>
        </p:nvPicPr>
        <p:blipFill>
          <a:blip r:embed="rId8"/>
          <a:stretch>
            <a:fillRect/>
          </a:stretch>
        </p:blipFill>
        <p:spPr>
          <a:xfrm>
            <a:off x="375275" y="343336"/>
            <a:ext cx="855808" cy="186459"/>
          </a:xfrm>
          <a:prstGeom prst="rect">
            <a:avLst/>
          </a:prstGeom>
        </p:spPr>
      </p:pic>
      <p:sp>
        <p:nvSpPr>
          <p:cNvPr id="38" name="Text 30"/>
          <p:cNvSpPr/>
          <p:nvPr/>
        </p:nvSpPr>
        <p:spPr>
          <a:xfrm>
            <a:off x="4878140" y="7049956"/>
            <a:ext cx="932968" cy="151047"/>
          </a:xfrm>
          <a:prstGeom prst="rect">
            <a:avLst/>
          </a:prstGeom>
          <a:noFill/>
          <a:ln/>
        </p:spPr>
        <p:txBody>
          <a:bodyPr wrap="none" lIns="0" tIns="0" rIns="0" bIns="0" rtlCol="0" anchor="t"/>
          <a:lstStyle/>
          <a:p>
            <a:pPr marL="0" indent="0" algn="ctr">
              <a:lnSpc>
                <a:spcPts val="11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457"/>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10183315" cy="1756790"/>
          </a:xfrm>
          <a:prstGeom prst="rect">
            <a:avLst/>
          </a:prstGeom>
        </p:spPr>
      </p:pic>
      <p:sp>
        <p:nvSpPr>
          <p:cNvPr id="4" name="Text 1"/>
          <p:cNvSpPr/>
          <p:nvPr/>
        </p:nvSpPr>
        <p:spPr>
          <a:xfrm>
            <a:off x="788217" y="2414836"/>
            <a:ext cx="6245972" cy="418250"/>
          </a:xfrm>
          <a:prstGeom prst="rect">
            <a:avLst/>
          </a:prstGeom>
          <a:noFill/>
          <a:ln/>
        </p:spPr>
        <p:txBody>
          <a:bodyPr wrap="none" lIns="0" tIns="0" rIns="0" bIns="0" rtlCol="0" anchor="t"/>
          <a:lstStyle/>
          <a:p>
            <a:pPr marL="0" indent="0" algn="l">
              <a:lnSpc>
                <a:spcPts val="3250"/>
              </a:lnSpc>
              <a:buNone/>
            </a:pPr>
            <a:r>
              <a:rPr lang="en-US" sz="2600" b="1" dirty="0">
                <a:solidFill>
                  <a:srgbClr val="3257B8"/>
                </a:solidFill>
                <a:latin typeface="Inter Bold" pitchFamily="34" charset="0"/>
                <a:ea typeface="Inter Bold" pitchFamily="34" charset="-122"/>
                <a:cs typeface="Inter Bold" pitchFamily="34" charset="-120"/>
              </a:rPr>
              <a:t>Hedging Foreign Currency Cash Flows</a:t>
            </a:r>
            <a:endParaRPr lang="en-US" sz="2600" dirty="0"/>
          </a:p>
        </p:txBody>
      </p:sp>
      <p:sp>
        <p:nvSpPr>
          <p:cNvPr id="5" name="Text 2"/>
          <p:cNvSpPr/>
          <p:nvPr/>
        </p:nvSpPr>
        <p:spPr>
          <a:xfrm>
            <a:off x="788217" y="3027550"/>
            <a:ext cx="9112816" cy="210735"/>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Hedging strategies are crucial for managing foreign exchange risk and stabilising cash flows in international operations.</a:t>
            </a:r>
            <a:endParaRPr lang="en-US" sz="1050" dirty="0"/>
          </a:p>
        </p:txBody>
      </p:sp>
      <p:sp>
        <p:nvSpPr>
          <p:cNvPr id="6" name="Shape 3"/>
          <p:cNvSpPr/>
          <p:nvPr/>
        </p:nvSpPr>
        <p:spPr>
          <a:xfrm>
            <a:off x="788217" y="3384111"/>
            <a:ext cx="4491557" cy="1547969"/>
          </a:xfrm>
          <a:prstGeom prst="roundRect">
            <a:avLst>
              <a:gd name="adj" fmla="val 12968"/>
            </a:avLst>
          </a:prstGeom>
          <a:solidFill>
            <a:srgbClr val="FBFCFE"/>
          </a:solidFill>
          <a:ln w="33404">
            <a:solidFill>
              <a:srgbClr val="CFD2D8"/>
            </a:solidFill>
            <a:prstDash val="solid"/>
          </a:ln>
        </p:spPr>
      </p:sp>
      <p:sp>
        <p:nvSpPr>
          <p:cNvPr id="7" name="Shape 4"/>
          <p:cNvSpPr/>
          <p:nvPr/>
        </p:nvSpPr>
        <p:spPr>
          <a:xfrm>
            <a:off x="821621" y="3417522"/>
            <a:ext cx="4424748" cy="401545"/>
          </a:xfrm>
          <a:prstGeom prst="roundRect">
            <a:avLst>
              <a:gd name="adj" fmla="val 40010"/>
            </a:avLst>
          </a:prstGeom>
          <a:solidFill>
            <a:srgbClr val="FBFCFE"/>
          </a:solidFill>
          <a:ln/>
        </p:spPr>
      </p:sp>
      <p:sp>
        <p:nvSpPr>
          <p:cNvPr id="8" name="Text 5"/>
          <p:cNvSpPr/>
          <p:nvPr/>
        </p:nvSpPr>
        <p:spPr>
          <a:xfrm>
            <a:off x="2933652" y="3481648"/>
            <a:ext cx="200686" cy="250933"/>
          </a:xfrm>
          <a:prstGeom prst="rect">
            <a:avLst/>
          </a:prstGeom>
          <a:noFill/>
          <a:ln/>
        </p:spPr>
        <p:txBody>
          <a:bodyPr wrap="none" lIns="0" tIns="0" rIns="0" bIns="0" rtlCol="0" anchor="t"/>
          <a:lstStyle/>
          <a:p>
            <a:pPr marL="0" indent="0" algn="l">
              <a:lnSpc>
                <a:spcPts val="1550"/>
              </a:lnSpc>
              <a:buNone/>
            </a:pPr>
            <a:r>
              <a:rPr lang="en-US" sz="1550" b="1" dirty="0">
                <a:solidFill>
                  <a:srgbClr val="15213F"/>
                </a:solidFill>
                <a:latin typeface="Inter Bold" pitchFamily="34" charset="0"/>
                <a:ea typeface="Inter Bold" pitchFamily="34" charset="-122"/>
                <a:cs typeface="Inter Bold" pitchFamily="34" charset="-120"/>
              </a:rPr>
              <a:t>1</a:t>
            </a:r>
            <a:endParaRPr lang="en-US" sz="1550" dirty="0"/>
          </a:p>
        </p:txBody>
      </p:sp>
      <p:sp>
        <p:nvSpPr>
          <p:cNvPr id="9" name="Shape 6"/>
          <p:cNvSpPr/>
          <p:nvPr/>
        </p:nvSpPr>
        <p:spPr>
          <a:xfrm>
            <a:off x="955412" y="3948709"/>
            <a:ext cx="1214903" cy="248844"/>
          </a:xfrm>
          <a:prstGeom prst="roundRect">
            <a:avLst>
              <a:gd name="adj" fmla="val 64537"/>
            </a:avLst>
          </a:prstGeom>
          <a:solidFill>
            <a:srgbClr val="D7DFF4"/>
          </a:solidFill>
          <a:ln/>
        </p:spPr>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5703" y="4019621"/>
            <a:ext cx="106998" cy="107021"/>
          </a:xfrm>
          <a:prstGeom prst="rect">
            <a:avLst/>
          </a:prstGeom>
        </p:spPr>
      </p:pic>
      <p:sp>
        <p:nvSpPr>
          <p:cNvPr id="11" name="Text 7"/>
          <p:cNvSpPr/>
          <p:nvPr/>
        </p:nvSpPr>
        <p:spPr>
          <a:xfrm>
            <a:off x="1196200" y="3988820"/>
            <a:ext cx="893823" cy="168623"/>
          </a:xfrm>
          <a:prstGeom prst="rect">
            <a:avLst/>
          </a:prstGeom>
          <a:noFill/>
          <a:ln/>
        </p:spPr>
        <p:txBody>
          <a:bodyPr wrap="none" lIns="0" tIns="0" rIns="0" bIns="0" rtlCol="0" anchor="t"/>
          <a:lstStyle/>
          <a:p>
            <a:pPr marL="0" indent="0" algn="l">
              <a:lnSpc>
                <a:spcPts val="1300"/>
              </a:lnSpc>
              <a:buNone/>
            </a:pPr>
            <a:r>
              <a:rPr lang="en-US" sz="800" dirty="0">
                <a:solidFill>
                  <a:srgbClr val="15213F"/>
                </a:solidFill>
                <a:latin typeface="Inter" pitchFamily="34" charset="0"/>
                <a:ea typeface="Inter" pitchFamily="34" charset="-122"/>
                <a:cs typeface="Inter" pitchFamily="34" charset="-120"/>
              </a:rPr>
              <a:t>RISK MITIGATION</a:t>
            </a:r>
            <a:endParaRPr lang="en-US" sz="800" dirty="0"/>
          </a:p>
        </p:txBody>
      </p:sp>
      <p:sp>
        <p:nvSpPr>
          <p:cNvPr id="12" name="Text 8"/>
          <p:cNvSpPr/>
          <p:nvPr/>
        </p:nvSpPr>
        <p:spPr>
          <a:xfrm>
            <a:off x="955412" y="4343380"/>
            <a:ext cx="4157167" cy="421469"/>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Protects against adverse currency fluctuations, ensuring predictable cash flows for foreign-denominated transactions.</a:t>
            </a:r>
            <a:endParaRPr lang="en-US" sz="1050" dirty="0"/>
          </a:p>
        </p:txBody>
      </p:sp>
      <p:sp>
        <p:nvSpPr>
          <p:cNvPr id="13" name="Shape 9"/>
          <p:cNvSpPr/>
          <p:nvPr/>
        </p:nvSpPr>
        <p:spPr>
          <a:xfrm>
            <a:off x="5409389" y="3384111"/>
            <a:ext cx="4491644" cy="1547969"/>
          </a:xfrm>
          <a:prstGeom prst="roundRect">
            <a:avLst>
              <a:gd name="adj" fmla="val 12968"/>
            </a:avLst>
          </a:prstGeom>
          <a:solidFill>
            <a:srgbClr val="FBFCFE"/>
          </a:solidFill>
          <a:ln w="33404">
            <a:solidFill>
              <a:srgbClr val="CFD2D8"/>
            </a:solidFill>
            <a:prstDash val="solid"/>
          </a:ln>
        </p:spPr>
      </p:sp>
      <p:sp>
        <p:nvSpPr>
          <p:cNvPr id="14" name="Shape 10"/>
          <p:cNvSpPr/>
          <p:nvPr/>
        </p:nvSpPr>
        <p:spPr>
          <a:xfrm>
            <a:off x="5442793" y="3417522"/>
            <a:ext cx="4424835" cy="401545"/>
          </a:xfrm>
          <a:prstGeom prst="roundRect">
            <a:avLst>
              <a:gd name="adj" fmla="val 40010"/>
            </a:avLst>
          </a:prstGeom>
          <a:solidFill>
            <a:srgbClr val="FBFCFE"/>
          </a:solidFill>
          <a:ln/>
        </p:spPr>
      </p:sp>
      <p:sp>
        <p:nvSpPr>
          <p:cNvPr id="15" name="Text 11"/>
          <p:cNvSpPr/>
          <p:nvPr/>
        </p:nvSpPr>
        <p:spPr>
          <a:xfrm>
            <a:off x="7554824" y="3481648"/>
            <a:ext cx="200686" cy="250933"/>
          </a:xfrm>
          <a:prstGeom prst="rect">
            <a:avLst/>
          </a:prstGeom>
          <a:noFill/>
          <a:ln/>
        </p:spPr>
        <p:txBody>
          <a:bodyPr wrap="none" lIns="0" tIns="0" rIns="0" bIns="0" rtlCol="0" anchor="t"/>
          <a:lstStyle/>
          <a:p>
            <a:pPr marL="0" indent="0" algn="l">
              <a:lnSpc>
                <a:spcPts val="1550"/>
              </a:lnSpc>
              <a:buNone/>
            </a:pPr>
            <a:r>
              <a:rPr lang="en-US" sz="1550" b="1" dirty="0">
                <a:solidFill>
                  <a:srgbClr val="15213F"/>
                </a:solidFill>
                <a:latin typeface="Inter Bold" pitchFamily="34" charset="0"/>
                <a:ea typeface="Inter Bold" pitchFamily="34" charset="-122"/>
                <a:cs typeface="Inter Bold" pitchFamily="34" charset="-120"/>
              </a:rPr>
              <a:t>2</a:t>
            </a:r>
            <a:endParaRPr lang="en-US" sz="1550" dirty="0"/>
          </a:p>
        </p:txBody>
      </p:sp>
      <p:sp>
        <p:nvSpPr>
          <p:cNvPr id="16" name="Shape 12"/>
          <p:cNvSpPr/>
          <p:nvPr/>
        </p:nvSpPr>
        <p:spPr>
          <a:xfrm>
            <a:off x="5576583" y="3948709"/>
            <a:ext cx="1095466" cy="248844"/>
          </a:xfrm>
          <a:prstGeom prst="roundRect">
            <a:avLst>
              <a:gd name="adj" fmla="val 64537"/>
            </a:avLst>
          </a:prstGeom>
          <a:solidFill>
            <a:srgbClr val="D7DFF4"/>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56875" y="4019621"/>
            <a:ext cx="106998" cy="107021"/>
          </a:xfrm>
          <a:prstGeom prst="rect">
            <a:avLst/>
          </a:prstGeom>
        </p:spPr>
      </p:pic>
      <p:sp>
        <p:nvSpPr>
          <p:cNvPr id="18" name="Text 13"/>
          <p:cNvSpPr/>
          <p:nvPr/>
        </p:nvSpPr>
        <p:spPr>
          <a:xfrm>
            <a:off x="5817372" y="3988820"/>
            <a:ext cx="774385" cy="168623"/>
          </a:xfrm>
          <a:prstGeom prst="rect">
            <a:avLst/>
          </a:prstGeom>
          <a:noFill/>
          <a:ln/>
        </p:spPr>
        <p:txBody>
          <a:bodyPr wrap="none" lIns="0" tIns="0" rIns="0" bIns="0" rtlCol="0" anchor="t"/>
          <a:lstStyle/>
          <a:p>
            <a:pPr marL="0" indent="0" algn="l">
              <a:lnSpc>
                <a:spcPts val="1300"/>
              </a:lnSpc>
              <a:buNone/>
            </a:pPr>
            <a:r>
              <a:rPr lang="en-US" sz="800" dirty="0">
                <a:solidFill>
                  <a:srgbClr val="15213F"/>
                </a:solidFill>
                <a:latin typeface="Inter" pitchFamily="34" charset="0"/>
                <a:ea typeface="Inter" pitchFamily="34" charset="-122"/>
                <a:cs typeface="Inter" pitchFamily="34" charset="-120"/>
              </a:rPr>
              <a:t>INSTRUMENTS</a:t>
            </a:r>
            <a:endParaRPr lang="en-US" sz="800" dirty="0"/>
          </a:p>
        </p:txBody>
      </p:sp>
      <p:sp>
        <p:nvSpPr>
          <p:cNvPr id="19" name="Text 14"/>
          <p:cNvSpPr/>
          <p:nvPr/>
        </p:nvSpPr>
        <p:spPr>
          <a:xfrm>
            <a:off x="5576583" y="4343380"/>
            <a:ext cx="4157254" cy="421469"/>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Commonly involves forward contracts, options, and currency swaps to fix future exchange rates.</a:t>
            </a:r>
            <a:endParaRPr lang="en-US" sz="1050" dirty="0"/>
          </a:p>
        </p:txBody>
      </p:sp>
      <p:sp>
        <p:nvSpPr>
          <p:cNvPr id="20" name="Shape 15"/>
          <p:cNvSpPr/>
          <p:nvPr/>
        </p:nvSpPr>
        <p:spPr>
          <a:xfrm>
            <a:off x="788217" y="5061723"/>
            <a:ext cx="4491557" cy="1758704"/>
          </a:xfrm>
          <a:prstGeom prst="roundRect">
            <a:avLst>
              <a:gd name="adj" fmla="val 11414"/>
            </a:avLst>
          </a:prstGeom>
          <a:solidFill>
            <a:srgbClr val="FBFCFE"/>
          </a:solidFill>
          <a:ln w="33404">
            <a:solidFill>
              <a:srgbClr val="CFD2D8"/>
            </a:solidFill>
            <a:prstDash val="solid"/>
          </a:ln>
        </p:spPr>
      </p:sp>
      <p:sp>
        <p:nvSpPr>
          <p:cNvPr id="21" name="Shape 16"/>
          <p:cNvSpPr/>
          <p:nvPr/>
        </p:nvSpPr>
        <p:spPr>
          <a:xfrm>
            <a:off x="821621" y="5095134"/>
            <a:ext cx="4424748" cy="401545"/>
          </a:xfrm>
          <a:prstGeom prst="roundRect">
            <a:avLst>
              <a:gd name="adj" fmla="val 40010"/>
            </a:avLst>
          </a:prstGeom>
          <a:solidFill>
            <a:srgbClr val="FBFCFE"/>
          </a:solidFill>
          <a:ln/>
        </p:spPr>
      </p:sp>
      <p:sp>
        <p:nvSpPr>
          <p:cNvPr id="22" name="Text 17"/>
          <p:cNvSpPr/>
          <p:nvPr/>
        </p:nvSpPr>
        <p:spPr>
          <a:xfrm>
            <a:off x="2933652" y="5159260"/>
            <a:ext cx="200686" cy="250933"/>
          </a:xfrm>
          <a:prstGeom prst="rect">
            <a:avLst/>
          </a:prstGeom>
          <a:noFill/>
          <a:ln/>
        </p:spPr>
        <p:txBody>
          <a:bodyPr wrap="none" lIns="0" tIns="0" rIns="0" bIns="0" rtlCol="0" anchor="t"/>
          <a:lstStyle/>
          <a:p>
            <a:pPr marL="0" indent="0" algn="l">
              <a:lnSpc>
                <a:spcPts val="1550"/>
              </a:lnSpc>
              <a:buNone/>
            </a:pPr>
            <a:r>
              <a:rPr lang="en-US" sz="1550" b="1" dirty="0">
                <a:solidFill>
                  <a:srgbClr val="15213F"/>
                </a:solidFill>
                <a:latin typeface="Inter Bold" pitchFamily="34" charset="0"/>
                <a:ea typeface="Inter Bold" pitchFamily="34" charset="-122"/>
                <a:cs typeface="Inter Bold" pitchFamily="34" charset="-120"/>
              </a:rPr>
              <a:t>3</a:t>
            </a:r>
            <a:endParaRPr lang="en-US" sz="1550" dirty="0"/>
          </a:p>
        </p:txBody>
      </p:sp>
      <p:sp>
        <p:nvSpPr>
          <p:cNvPr id="23" name="Shape 18"/>
          <p:cNvSpPr/>
          <p:nvPr/>
        </p:nvSpPr>
        <p:spPr>
          <a:xfrm>
            <a:off x="955412" y="5626322"/>
            <a:ext cx="1461346" cy="248844"/>
          </a:xfrm>
          <a:prstGeom prst="roundRect">
            <a:avLst>
              <a:gd name="adj" fmla="val 64537"/>
            </a:avLst>
          </a:prstGeom>
          <a:solidFill>
            <a:srgbClr val="D7DFF4"/>
          </a:solidFill>
          <a:ln/>
        </p:spPr>
      </p:sp>
      <p:pic>
        <p:nvPicPr>
          <p:cNvPr id="2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5703" y="5697234"/>
            <a:ext cx="106998" cy="107021"/>
          </a:xfrm>
          <a:prstGeom prst="rect">
            <a:avLst/>
          </a:prstGeom>
        </p:spPr>
      </p:pic>
      <p:sp>
        <p:nvSpPr>
          <p:cNvPr id="25" name="Text 19"/>
          <p:cNvSpPr/>
          <p:nvPr/>
        </p:nvSpPr>
        <p:spPr>
          <a:xfrm>
            <a:off x="1196200" y="5666432"/>
            <a:ext cx="1140265" cy="168623"/>
          </a:xfrm>
          <a:prstGeom prst="rect">
            <a:avLst/>
          </a:prstGeom>
          <a:noFill/>
          <a:ln/>
        </p:spPr>
        <p:txBody>
          <a:bodyPr wrap="none" lIns="0" tIns="0" rIns="0" bIns="0" rtlCol="0" anchor="t"/>
          <a:lstStyle/>
          <a:p>
            <a:pPr marL="0" indent="0" algn="l">
              <a:lnSpc>
                <a:spcPts val="1300"/>
              </a:lnSpc>
              <a:buNone/>
            </a:pPr>
            <a:r>
              <a:rPr lang="en-US" sz="800" dirty="0">
                <a:solidFill>
                  <a:srgbClr val="15213F"/>
                </a:solidFill>
                <a:latin typeface="Inter" pitchFamily="34" charset="0"/>
                <a:ea typeface="Inter" pitchFamily="34" charset="-122"/>
                <a:cs typeface="Inter" pitchFamily="34" charset="-120"/>
              </a:rPr>
              <a:t>AS 3 CLASSIFICATION</a:t>
            </a:r>
            <a:endParaRPr lang="en-US" sz="800" dirty="0"/>
          </a:p>
        </p:txBody>
      </p:sp>
      <p:sp>
        <p:nvSpPr>
          <p:cNvPr id="26" name="Text 20"/>
          <p:cNvSpPr/>
          <p:nvPr/>
        </p:nvSpPr>
        <p:spPr>
          <a:xfrm>
            <a:off x="955412" y="6020992"/>
            <a:ext cx="4157167" cy="632204"/>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Cash flows from hedging instruments are classified consistent with the underlying hedged item (e.g., operating, investing, financing).</a:t>
            </a:r>
            <a:endParaRPr lang="en-US" sz="1050" dirty="0"/>
          </a:p>
        </p:txBody>
      </p:sp>
      <p:sp>
        <p:nvSpPr>
          <p:cNvPr id="27" name="Shape 21"/>
          <p:cNvSpPr/>
          <p:nvPr/>
        </p:nvSpPr>
        <p:spPr>
          <a:xfrm>
            <a:off x="5409389" y="5061723"/>
            <a:ext cx="4491644" cy="1758704"/>
          </a:xfrm>
          <a:prstGeom prst="roundRect">
            <a:avLst>
              <a:gd name="adj" fmla="val 11414"/>
            </a:avLst>
          </a:prstGeom>
          <a:solidFill>
            <a:srgbClr val="FBFCFE"/>
          </a:solidFill>
          <a:ln w="33404">
            <a:solidFill>
              <a:srgbClr val="CFD2D8"/>
            </a:solidFill>
            <a:prstDash val="solid"/>
          </a:ln>
        </p:spPr>
      </p:sp>
      <p:sp>
        <p:nvSpPr>
          <p:cNvPr id="28" name="Shape 22"/>
          <p:cNvSpPr/>
          <p:nvPr/>
        </p:nvSpPr>
        <p:spPr>
          <a:xfrm>
            <a:off x="5442793" y="5095134"/>
            <a:ext cx="4424835" cy="401545"/>
          </a:xfrm>
          <a:prstGeom prst="roundRect">
            <a:avLst>
              <a:gd name="adj" fmla="val 40010"/>
            </a:avLst>
          </a:prstGeom>
          <a:solidFill>
            <a:srgbClr val="FBFCFE"/>
          </a:solidFill>
          <a:ln/>
        </p:spPr>
      </p:sp>
      <p:sp>
        <p:nvSpPr>
          <p:cNvPr id="29" name="Text 23"/>
          <p:cNvSpPr/>
          <p:nvPr/>
        </p:nvSpPr>
        <p:spPr>
          <a:xfrm>
            <a:off x="7554824" y="5159260"/>
            <a:ext cx="200686" cy="250933"/>
          </a:xfrm>
          <a:prstGeom prst="rect">
            <a:avLst/>
          </a:prstGeom>
          <a:noFill/>
          <a:ln/>
        </p:spPr>
        <p:txBody>
          <a:bodyPr wrap="none" lIns="0" tIns="0" rIns="0" bIns="0" rtlCol="0" anchor="t"/>
          <a:lstStyle/>
          <a:p>
            <a:pPr marL="0" indent="0" algn="l">
              <a:lnSpc>
                <a:spcPts val="1550"/>
              </a:lnSpc>
              <a:buNone/>
            </a:pPr>
            <a:r>
              <a:rPr lang="en-US" sz="1550" b="1" dirty="0">
                <a:solidFill>
                  <a:srgbClr val="15213F"/>
                </a:solidFill>
                <a:latin typeface="Inter Bold" pitchFamily="34" charset="0"/>
                <a:ea typeface="Inter Bold" pitchFamily="34" charset="-122"/>
                <a:cs typeface="Inter Bold" pitchFamily="34" charset="-120"/>
              </a:rPr>
              <a:t>4</a:t>
            </a:r>
            <a:endParaRPr lang="en-US" sz="1550" dirty="0"/>
          </a:p>
        </p:txBody>
      </p:sp>
      <p:sp>
        <p:nvSpPr>
          <p:cNvPr id="30" name="Shape 24"/>
          <p:cNvSpPr/>
          <p:nvPr/>
        </p:nvSpPr>
        <p:spPr>
          <a:xfrm>
            <a:off x="5576583" y="5626322"/>
            <a:ext cx="968460" cy="248844"/>
          </a:xfrm>
          <a:prstGeom prst="roundRect">
            <a:avLst>
              <a:gd name="adj" fmla="val 64537"/>
            </a:avLst>
          </a:prstGeom>
          <a:solidFill>
            <a:srgbClr val="D7DFF4"/>
          </a:solidFill>
          <a:ln/>
        </p:spPr>
      </p:sp>
      <p:pic>
        <p:nvPicPr>
          <p:cNvPr id="31"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6875" y="5697234"/>
            <a:ext cx="106998" cy="107021"/>
          </a:xfrm>
          <a:prstGeom prst="rect">
            <a:avLst/>
          </a:prstGeom>
        </p:spPr>
      </p:pic>
      <p:sp>
        <p:nvSpPr>
          <p:cNvPr id="32" name="Text 25"/>
          <p:cNvSpPr/>
          <p:nvPr/>
        </p:nvSpPr>
        <p:spPr>
          <a:xfrm>
            <a:off x="5817372" y="5666432"/>
            <a:ext cx="647380" cy="168623"/>
          </a:xfrm>
          <a:prstGeom prst="rect">
            <a:avLst/>
          </a:prstGeom>
          <a:noFill/>
          <a:ln/>
        </p:spPr>
        <p:txBody>
          <a:bodyPr wrap="none" lIns="0" tIns="0" rIns="0" bIns="0" rtlCol="0" anchor="t"/>
          <a:lstStyle/>
          <a:p>
            <a:pPr marL="0" indent="0" algn="l">
              <a:lnSpc>
                <a:spcPts val="1300"/>
              </a:lnSpc>
              <a:buNone/>
            </a:pPr>
            <a:r>
              <a:rPr lang="en-US" sz="800" dirty="0">
                <a:solidFill>
                  <a:srgbClr val="15213F"/>
                </a:solidFill>
                <a:latin typeface="Inter" pitchFamily="34" charset="0"/>
                <a:ea typeface="Inter" pitchFamily="34" charset="-122"/>
                <a:cs typeface="Inter" pitchFamily="34" charset="-120"/>
              </a:rPr>
              <a:t>NET IMPACT</a:t>
            </a:r>
            <a:endParaRPr lang="en-US" sz="800" dirty="0"/>
          </a:p>
        </p:txBody>
      </p:sp>
      <p:sp>
        <p:nvSpPr>
          <p:cNvPr id="33" name="Text 26"/>
          <p:cNvSpPr/>
          <p:nvPr/>
        </p:nvSpPr>
        <p:spPr>
          <a:xfrm>
            <a:off x="5576583" y="6020992"/>
            <a:ext cx="4157254" cy="421469"/>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The cash flow effect should align with the activity it offsets, presenting a clearer economic picture of the hedged transaction.</a:t>
            </a:r>
            <a:endParaRPr lang="en-US" sz="1050" dirty="0"/>
          </a:p>
        </p:txBody>
      </p:sp>
      <p:sp>
        <p:nvSpPr>
          <p:cNvPr id="34" name="Text 27"/>
          <p:cNvSpPr/>
          <p:nvPr/>
        </p:nvSpPr>
        <p:spPr>
          <a:xfrm>
            <a:off x="4885361" y="7055785"/>
            <a:ext cx="918441" cy="147567"/>
          </a:xfrm>
          <a:prstGeom prst="rect">
            <a:avLst/>
          </a:prstGeom>
          <a:noFill/>
          <a:ln/>
        </p:spPr>
        <p:txBody>
          <a:bodyPr wrap="none" lIns="0" tIns="0" rIns="0" bIns="0" rtlCol="0" anchor="t"/>
          <a:lstStyle/>
          <a:p>
            <a:pPr marL="0" indent="0" algn="ctr">
              <a:lnSpc>
                <a:spcPts val="11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591474"/>
            <a:ext cx="400093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3: Other Disclosures</a:t>
            </a:r>
            <a:endParaRPr lang="en-US" sz="2700" dirty="0"/>
          </a:p>
        </p:txBody>
      </p:sp>
      <p:sp>
        <p:nvSpPr>
          <p:cNvPr id="4" name="Text 2"/>
          <p:cNvSpPr/>
          <p:nvPr/>
        </p:nvSpPr>
        <p:spPr>
          <a:xfrm>
            <a:off x="805528" y="2299549"/>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Beyond the standard classification, AS 3 encourages the disclosure of additional information to provide users with a more comprehensive understanding of an entity's financial position and liquidity.</a:t>
            </a:r>
            <a:endParaRPr lang="en-US" sz="1050" dirty="0"/>
          </a:p>
        </p:txBody>
      </p:sp>
      <p:sp>
        <p:nvSpPr>
          <p:cNvPr id="5" name="Shape 3"/>
          <p:cNvSpPr/>
          <p:nvPr/>
        </p:nvSpPr>
        <p:spPr>
          <a:xfrm>
            <a:off x="805528" y="2896950"/>
            <a:ext cx="4469983" cy="2476264"/>
          </a:xfrm>
          <a:prstGeom prst="roundRect">
            <a:avLst>
              <a:gd name="adj" fmla="val 8368"/>
            </a:avLst>
          </a:prstGeom>
          <a:solidFill>
            <a:srgbClr val="FBFCFE"/>
          </a:solidFill>
          <a:ln w="33404">
            <a:solidFill>
              <a:srgbClr val="CFD2D8"/>
            </a:solidFill>
            <a:prstDash val="solid"/>
          </a:ln>
        </p:spPr>
      </p:sp>
      <p:sp>
        <p:nvSpPr>
          <p:cNvPr id="6" name="Shape 4"/>
          <p:cNvSpPr/>
          <p:nvPr/>
        </p:nvSpPr>
        <p:spPr>
          <a:xfrm>
            <a:off x="838932" y="2930361"/>
            <a:ext cx="4403175" cy="414509"/>
          </a:xfrm>
          <a:prstGeom prst="roundRect">
            <a:avLst>
              <a:gd name="adj" fmla="val 40321"/>
            </a:avLst>
          </a:prstGeom>
          <a:solidFill>
            <a:srgbClr val="FBFCFE"/>
          </a:solidFill>
          <a:ln/>
        </p:spPr>
      </p:sp>
      <p:sp>
        <p:nvSpPr>
          <p:cNvPr id="7" name="Text 5"/>
          <p:cNvSpPr/>
          <p:nvPr/>
        </p:nvSpPr>
        <p:spPr>
          <a:xfrm>
            <a:off x="2936871" y="2996923"/>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8" name="Shape 6"/>
          <p:cNvSpPr/>
          <p:nvPr/>
        </p:nvSpPr>
        <p:spPr>
          <a:xfrm>
            <a:off x="977072" y="3483040"/>
            <a:ext cx="1139222" cy="259634"/>
          </a:xfrm>
          <a:prstGeom prst="roundRect">
            <a:avLst>
              <a:gd name="adj" fmla="val 63850"/>
            </a:avLst>
          </a:prstGeom>
          <a:solidFill>
            <a:srgbClr val="D7DFF4"/>
          </a:solidFill>
          <a:ln/>
        </p:spPr>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9887" y="3557606"/>
            <a:ext cx="110477" cy="110501"/>
          </a:xfrm>
          <a:prstGeom prst="rect">
            <a:avLst/>
          </a:prstGeom>
        </p:spPr>
      </p:pic>
      <p:sp>
        <p:nvSpPr>
          <p:cNvPr id="10" name="Text 7"/>
          <p:cNvSpPr/>
          <p:nvPr/>
        </p:nvSpPr>
        <p:spPr>
          <a:xfrm>
            <a:off x="1225603" y="3524456"/>
            <a:ext cx="807876"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a:t>
            </a:r>
            <a:endParaRPr lang="en-US" sz="850" dirty="0"/>
          </a:p>
        </p:txBody>
      </p:sp>
      <p:sp>
        <p:nvSpPr>
          <p:cNvPr id="11" name="Text 8"/>
          <p:cNvSpPr/>
          <p:nvPr/>
        </p:nvSpPr>
        <p:spPr>
          <a:xfrm>
            <a:off x="977072" y="3797924"/>
            <a:ext cx="2467646"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Undrawn Borrowing Facilities</a:t>
            </a:r>
            <a:endParaRPr lang="en-US" sz="1350" dirty="0"/>
          </a:p>
        </p:txBody>
      </p:sp>
      <p:sp>
        <p:nvSpPr>
          <p:cNvPr id="12" name="Text 9"/>
          <p:cNvSpPr/>
          <p:nvPr/>
        </p:nvSpPr>
        <p:spPr>
          <a:xfrm>
            <a:off x="977072" y="4096624"/>
            <a:ext cx="412689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Disclosure of the amount of undrawn borrowing facilities available for future operating activities and to settle capital commitments, including any restrictions on their use. This provides insight into an entity's financial flexibility.</a:t>
            </a:r>
            <a:endParaRPr lang="en-US" sz="1050" dirty="0"/>
          </a:p>
        </p:txBody>
      </p:sp>
      <p:sp>
        <p:nvSpPr>
          <p:cNvPr id="13" name="Shape 10"/>
          <p:cNvSpPr/>
          <p:nvPr/>
        </p:nvSpPr>
        <p:spPr>
          <a:xfrm>
            <a:off x="5413651" y="2896950"/>
            <a:ext cx="4470070" cy="2476264"/>
          </a:xfrm>
          <a:prstGeom prst="roundRect">
            <a:avLst>
              <a:gd name="adj" fmla="val 8368"/>
            </a:avLst>
          </a:prstGeom>
          <a:solidFill>
            <a:srgbClr val="FBFCFE"/>
          </a:solidFill>
          <a:ln w="33404">
            <a:solidFill>
              <a:srgbClr val="CFD2D8"/>
            </a:solidFill>
            <a:prstDash val="solid"/>
          </a:ln>
        </p:spPr>
      </p:sp>
      <p:sp>
        <p:nvSpPr>
          <p:cNvPr id="14" name="Shape 11"/>
          <p:cNvSpPr/>
          <p:nvPr/>
        </p:nvSpPr>
        <p:spPr>
          <a:xfrm>
            <a:off x="5447055" y="2930361"/>
            <a:ext cx="4403262" cy="414509"/>
          </a:xfrm>
          <a:prstGeom prst="roundRect">
            <a:avLst>
              <a:gd name="adj" fmla="val 40321"/>
            </a:avLst>
          </a:prstGeom>
          <a:solidFill>
            <a:srgbClr val="FBFCFE"/>
          </a:solidFill>
          <a:ln/>
        </p:spPr>
      </p:sp>
      <p:sp>
        <p:nvSpPr>
          <p:cNvPr id="15" name="Text 12"/>
          <p:cNvSpPr/>
          <p:nvPr/>
        </p:nvSpPr>
        <p:spPr>
          <a:xfrm>
            <a:off x="7545081" y="2996923"/>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6" name="Shape 13"/>
          <p:cNvSpPr/>
          <p:nvPr/>
        </p:nvSpPr>
        <p:spPr>
          <a:xfrm>
            <a:off x="5585195" y="3483040"/>
            <a:ext cx="1139222" cy="259634"/>
          </a:xfrm>
          <a:prstGeom prst="roundRect">
            <a:avLst>
              <a:gd name="adj" fmla="val 63850"/>
            </a:avLst>
          </a:prstGeom>
          <a:solidFill>
            <a:srgbClr val="D7DFF4"/>
          </a:solidFill>
          <a:ln/>
        </p:spPr>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68010" y="3557606"/>
            <a:ext cx="110477" cy="110501"/>
          </a:xfrm>
          <a:prstGeom prst="rect">
            <a:avLst/>
          </a:prstGeom>
        </p:spPr>
      </p:pic>
      <p:sp>
        <p:nvSpPr>
          <p:cNvPr id="18" name="Text 14"/>
          <p:cNvSpPr/>
          <p:nvPr/>
        </p:nvSpPr>
        <p:spPr>
          <a:xfrm>
            <a:off x="5833726" y="3524456"/>
            <a:ext cx="807876"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a:t>
            </a:r>
            <a:endParaRPr lang="en-US" sz="850" dirty="0"/>
          </a:p>
        </p:txBody>
      </p:sp>
      <p:sp>
        <p:nvSpPr>
          <p:cNvPr id="19" name="Text 15"/>
          <p:cNvSpPr/>
          <p:nvPr/>
        </p:nvSpPr>
        <p:spPr>
          <a:xfrm>
            <a:off x="5585195" y="3797924"/>
            <a:ext cx="2646498"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Operating Capacity Cash Flows</a:t>
            </a:r>
            <a:endParaRPr lang="en-US" sz="1350" dirty="0"/>
          </a:p>
        </p:txBody>
      </p:sp>
      <p:sp>
        <p:nvSpPr>
          <p:cNvPr id="20" name="Text 16"/>
          <p:cNvSpPr/>
          <p:nvPr/>
        </p:nvSpPr>
        <p:spPr>
          <a:xfrm>
            <a:off x="5585195" y="4096624"/>
            <a:ext cx="4126981"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Separate reporting of cash flows that increase operating capacity (e.g., new investments) from those required merely to maintain existing operating capacity (e.g., routine replacements). This helps assess an entity's reinvestment strategy.</a:t>
            </a:r>
            <a:endParaRPr lang="en-US" sz="1050" dirty="0"/>
          </a:p>
        </p:txBody>
      </p:sp>
      <p:sp>
        <p:nvSpPr>
          <p:cNvPr id="21" name="Text 17"/>
          <p:cNvSpPr/>
          <p:nvPr/>
        </p:nvSpPr>
        <p:spPr>
          <a:xfrm>
            <a:off x="805528" y="5528611"/>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These disclosures, combined with management's commentary, offer valuable context to the cash flow statement, enhancing transparency and aiding in financial analysis.</a:t>
            </a:r>
            <a:endParaRPr lang="en-US" sz="1050" dirty="0"/>
          </a:p>
        </p:txBody>
      </p:sp>
      <p:pic>
        <p:nvPicPr>
          <p:cNvPr id="22" name="Image 2" descr="preencoded.png"/>
          <p:cNvPicPr>
            <a:picLocks noChangeAspect="1"/>
          </p:cNvPicPr>
          <p:nvPr/>
        </p:nvPicPr>
        <p:blipFill>
          <a:blip r:embed="rId5"/>
          <a:stretch>
            <a:fillRect/>
          </a:stretch>
        </p:blipFill>
        <p:spPr>
          <a:xfrm>
            <a:off x="377276" y="345946"/>
            <a:ext cx="869378" cy="189418"/>
          </a:xfrm>
          <a:prstGeom prst="rect">
            <a:avLst/>
          </a:prstGeom>
        </p:spPr>
      </p:pic>
      <p:sp>
        <p:nvSpPr>
          <p:cNvPr id="23" name="Text 18"/>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942553"/>
            <a:ext cx="411045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3 — Other Key Points</a:t>
            </a:r>
            <a:endParaRPr lang="en-US" sz="2700" dirty="0"/>
          </a:p>
        </p:txBody>
      </p:sp>
      <p:sp>
        <p:nvSpPr>
          <p:cNvPr id="4" name="Shape 2"/>
          <p:cNvSpPr/>
          <p:nvPr/>
        </p:nvSpPr>
        <p:spPr>
          <a:xfrm>
            <a:off x="805528" y="2650629"/>
            <a:ext cx="4469983" cy="1525869"/>
          </a:xfrm>
          <a:prstGeom prst="roundRect">
            <a:avLst>
              <a:gd name="adj" fmla="val 10508"/>
            </a:avLst>
          </a:prstGeom>
          <a:solidFill>
            <a:srgbClr val="FBFCFE"/>
          </a:solidFill>
          <a:ln w="33404">
            <a:solidFill>
              <a:srgbClr val="CFD2D8"/>
            </a:solidFill>
            <a:prstDash val="solid"/>
          </a:ln>
        </p:spPr>
      </p:sp>
      <p:pic>
        <p:nvPicPr>
          <p:cNvPr id="5" name="Image 0" descr="preencoded.png"/>
          <p:cNvPicPr>
            <a:picLocks noChangeAspect="1"/>
          </p:cNvPicPr>
          <p:nvPr/>
        </p:nvPicPr>
        <p:blipFill>
          <a:blip r:embed="rId3"/>
          <a:stretch>
            <a:fillRect/>
          </a:stretch>
        </p:blipFill>
        <p:spPr>
          <a:xfrm>
            <a:off x="772124" y="2650629"/>
            <a:ext cx="133617" cy="1525869"/>
          </a:xfrm>
          <a:prstGeom prst="rect">
            <a:avLst/>
          </a:prstGeom>
        </p:spPr>
      </p:pic>
      <p:sp>
        <p:nvSpPr>
          <p:cNvPr id="6" name="Text 3"/>
          <p:cNvSpPr/>
          <p:nvPr/>
        </p:nvSpPr>
        <p:spPr>
          <a:xfrm>
            <a:off x="1077285" y="2822210"/>
            <a:ext cx="337556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Acquisitions &amp; Disposals of Subsidiaries</a:t>
            </a:r>
            <a:endParaRPr lang="en-US" sz="1350" dirty="0"/>
          </a:p>
        </p:txBody>
      </p:sp>
      <p:sp>
        <p:nvSpPr>
          <p:cNvPr id="7" name="Text 4"/>
          <p:cNvSpPr/>
          <p:nvPr/>
        </p:nvSpPr>
        <p:spPr>
          <a:xfrm>
            <a:off x="1077285" y="3120910"/>
            <a:ext cx="4026682"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Cash flows from buying or selling subsidiaries must be shown separately under investing activities. Disclose the net cash paid or received, along with the main components of the transaction.</a:t>
            </a:r>
            <a:endParaRPr lang="en-US" sz="1050" dirty="0"/>
          </a:p>
        </p:txBody>
      </p:sp>
      <p:sp>
        <p:nvSpPr>
          <p:cNvPr id="8" name="Shape 5"/>
          <p:cNvSpPr/>
          <p:nvPr/>
        </p:nvSpPr>
        <p:spPr>
          <a:xfrm>
            <a:off x="5413651" y="2650629"/>
            <a:ext cx="4470070" cy="1525869"/>
          </a:xfrm>
          <a:prstGeom prst="roundRect">
            <a:avLst>
              <a:gd name="adj" fmla="val 10508"/>
            </a:avLst>
          </a:prstGeom>
          <a:solidFill>
            <a:srgbClr val="FBFCFE"/>
          </a:solidFill>
          <a:ln w="33404">
            <a:solidFill>
              <a:srgbClr val="CFD2D8"/>
            </a:solidFill>
            <a:prstDash val="solid"/>
          </a:ln>
        </p:spPr>
      </p:sp>
      <p:pic>
        <p:nvPicPr>
          <p:cNvPr id="9" name="Image 1" descr="preencoded.png"/>
          <p:cNvPicPr>
            <a:picLocks noChangeAspect="1"/>
          </p:cNvPicPr>
          <p:nvPr/>
        </p:nvPicPr>
        <p:blipFill>
          <a:blip r:embed="rId3"/>
          <a:stretch>
            <a:fillRect/>
          </a:stretch>
        </p:blipFill>
        <p:spPr>
          <a:xfrm>
            <a:off x="5380247" y="2650629"/>
            <a:ext cx="133617" cy="1525869"/>
          </a:xfrm>
          <a:prstGeom prst="rect">
            <a:avLst/>
          </a:prstGeom>
        </p:spPr>
      </p:pic>
      <p:sp>
        <p:nvSpPr>
          <p:cNvPr id="10" name="Text 6"/>
          <p:cNvSpPr/>
          <p:nvPr/>
        </p:nvSpPr>
        <p:spPr>
          <a:xfrm>
            <a:off x="5685408" y="2822210"/>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Extraordinary Items</a:t>
            </a:r>
            <a:endParaRPr lang="en-US" sz="1350" dirty="0"/>
          </a:p>
        </p:txBody>
      </p:sp>
      <p:sp>
        <p:nvSpPr>
          <p:cNvPr id="11" name="Text 7"/>
          <p:cNvSpPr/>
          <p:nvPr/>
        </p:nvSpPr>
        <p:spPr>
          <a:xfrm>
            <a:off x="5685408" y="3120910"/>
            <a:ext cx="4026769"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Cash flows from extraordinary items must be disclosed separately under the relevant activity. Example: insurance settlement from a natural disaster of PPE item will be classified as Investing Activity.</a:t>
            </a:r>
            <a:endParaRPr lang="en-US" sz="1050" dirty="0"/>
          </a:p>
        </p:txBody>
      </p:sp>
      <p:sp>
        <p:nvSpPr>
          <p:cNvPr id="12" name="Shape 8"/>
          <p:cNvSpPr/>
          <p:nvPr/>
        </p:nvSpPr>
        <p:spPr>
          <a:xfrm>
            <a:off x="805528" y="4314668"/>
            <a:ext cx="4469983" cy="1304867"/>
          </a:xfrm>
          <a:prstGeom prst="roundRect">
            <a:avLst>
              <a:gd name="adj" fmla="val 12288"/>
            </a:avLst>
          </a:prstGeom>
          <a:solidFill>
            <a:srgbClr val="FBFCFE"/>
          </a:solidFill>
          <a:ln w="33404">
            <a:solidFill>
              <a:srgbClr val="CFD2D8"/>
            </a:solidFill>
            <a:prstDash val="solid"/>
          </a:ln>
        </p:spPr>
      </p:sp>
      <p:pic>
        <p:nvPicPr>
          <p:cNvPr id="13" name="Image 2" descr="preencoded.png"/>
          <p:cNvPicPr>
            <a:picLocks noChangeAspect="1"/>
          </p:cNvPicPr>
          <p:nvPr/>
        </p:nvPicPr>
        <p:blipFill>
          <a:blip r:embed="rId4"/>
          <a:stretch>
            <a:fillRect/>
          </a:stretch>
        </p:blipFill>
        <p:spPr>
          <a:xfrm>
            <a:off x="772124" y="4314668"/>
            <a:ext cx="133617" cy="1304867"/>
          </a:xfrm>
          <a:prstGeom prst="rect">
            <a:avLst/>
          </a:prstGeom>
        </p:spPr>
      </p:pic>
      <p:sp>
        <p:nvSpPr>
          <p:cNvPr id="14" name="Text 9"/>
          <p:cNvSpPr/>
          <p:nvPr/>
        </p:nvSpPr>
        <p:spPr>
          <a:xfrm>
            <a:off x="1077285" y="4486248"/>
            <a:ext cx="199781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Non-Cash Transactions</a:t>
            </a:r>
            <a:endParaRPr lang="en-US" sz="1350" dirty="0"/>
          </a:p>
        </p:txBody>
      </p:sp>
      <p:sp>
        <p:nvSpPr>
          <p:cNvPr id="15" name="Text 10"/>
          <p:cNvSpPr/>
          <p:nvPr/>
        </p:nvSpPr>
        <p:spPr>
          <a:xfrm>
            <a:off x="1077285" y="4784949"/>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Do not include non-cash transactions in the Cash Flow Statement; disclose them separately in notes. Examples: debt conversion to equity, acquisition of assets by issuing shares.</a:t>
            </a:r>
            <a:endParaRPr lang="en-US" sz="1050" dirty="0"/>
          </a:p>
        </p:txBody>
      </p:sp>
      <p:sp>
        <p:nvSpPr>
          <p:cNvPr id="16" name="Shape 11"/>
          <p:cNvSpPr/>
          <p:nvPr/>
        </p:nvSpPr>
        <p:spPr>
          <a:xfrm>
            <a:off x="5413651" y="4314668"/>
            <a:ext cx="4470070" cy="1304867"/>
          </a:xfrm>
          <a:prstGeom prst="roundRect">
            <a:avLst>
              <a:gd name="adj" fmla="val 12288"/>
            </a:avLst>
          </a:prstGeom>
          <a:solidFill>
            <a:srgbClr val="FBFCFE"/>
          </a:solidFill>
          <a:ln w="33404">
            <a:solidFill>
              <a:srgbClr val="CFD2D8"/>
            </a:solidFill>
            <a:prstDash val="solid"/>
          </a:ln>
        </p:spPr>
      </p:sp>
      <p:pic>
        <p:nvPicPr>
          <p:cNvPr id="17" name="Image 3" descr="preencoded.png"/>
          <p:cNvPicPr>
            <a:picLocks noChangeAspect="1"/>
          </p:cNvPicPr>
          <p:nvPr/>
        </p:nvPicPr>
        <p:blipFill>
          <a:blip r:embed="rId4"/>
          <a:stretch>
            <a:fillRect/>
          </a:stretch>
        </p:blipFill>
        <p:spPr>
          <a:xfrm>
            <a:off x="5380247" y="4314668"/>
            <a:ext cx="133617" cy="1304867"/>
          </a:xfrm>
          <a:prstGeom prst="rect">
            <a:avLst/>
          </a:prstGeom>
        </p:spPr>
      </p:pic>
      <p:sp>
        <p:nvSpPr>
          <p:cNvPr id="18" name="Text 12"/>
          <p:cNvSpPr/>
          <p:nvPr/>
        </p:nvSpPr>
        <p:spPr>
          <a:xfrm>
            <a:off x="5685408" y="4486248"/>
            <a:ext cx="214995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Restricted Cash Balances</a:t>
            </a:r>
            <a:endParaRPr lang="en-US" sz="1350" dirty="0"/>
          </a:p>
        </p:txBody>
      </p:sp>
      <p:sp>
        <p:nvSpPr>
          <p:cNvPr id="19" name="Text 13"/>
          <p:cNvSpPr/>
          <p:nvPr/>
        </p:nvSpPr>
        <p:spPr>
          <a:xfrm>
            <a:off x="5685408" y="4784949"/>
            <a:ext cx="4026769"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Disclose cash that is not freely available, such as funds restricted by exchange controls. Include management commentary.</a:t>
            </a:r>
            <a:endParaRPr lang="en-US" sz="1050" dirty="0"/>
          </a:p>
        </p:txBody>
      </p:sp>
      <p:pic>
        <p:nvPicPr>
          <p:cNvPr id="20" name="Image 4" descr="preencoded.png"/>
          <p:cNvPicPr>
            <a:picLocks noChangeAspect="1"/>
          </p:cNvPicPr>
          <p:nvPr/>
        </p:nvPicPr>
        <p:blipFill>
          <a:blip r:embed="rId5"/>
          <a:stretch>
            <a:fillRect/>
          </a:stretch>
        </p:blipFill>
        <p:spPr>
          <a:xfrm>
            <a:off x="377276" y="345946"/>
            <a:ext cx="869378" cy="189418"/>
          </a:xfrm>
          <a:prstGeom prst="rect">
            <a:avLst/>
          </a:prstGeom>
        </p:spPr>
      </p:pic>
      <p:sp>
        <p:nvSpPr>
          <p:cNvPr id="21" name="Text 14"/>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4009545" cy="7205701"/>
          </a:xfrm>
          <a:prstGeom prst="rect">
            <a:avLst/>
          </a:prstGeom>
        </p:spPr>
      </p:pic>
      <p:sp>
        <p:nvSpPr>
          <p:cNvPr id="4" name="Text 1"/>
          <p:cNvSpPr/>
          <p:nvPr/>
        </p:nvSpPr>
        <p:spPr>
          <a:xfrm>
            <a:off x="4624216" y="859645"/>
            <a:ext cx="5259418"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Case Study: AS 3 — Jet Airways </a:t>
            </a:r>
            <a:endParaRPr lang="en-US" sz="2700" dirty="0"/>
          </a:p>
        </p:txBody>
      </p:sp>
      <p:sp>
        <p:nvSpPr>
          <p:cNvPr id="5" name="Text 2"/>
          <p:cNvSpPr/>
          <p:nvPr/>
        </p:nvSpPr>
        <p:spPr>
          <a:xfrm>
            <a:off x="4624216" y="1930372"/>
            <a:ext cx="5259418"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 Jet Airways' journey highlights the critical importance of AS 3.</a:t>
            </a:r>
            <a:endParaRPr lang="en-US" sz="1050" dirty="0"/>
          </a:p>
        </p:txBody>
      </p:sp>
      <p:sp>
        <p:nvSpPr>
          <p:cNvPr id="6" name="Shape 3"/>
          <p:cNvSpPr/>
          <p:nvPr/>
        </p:nvSpPr>
        <p:spPr>
          <a:xfrm>
            <a:off x="4624216" y="2306771"/>
            <a:ext cx="1660988" cy="3708392"/>
          </a:xfrm>
          <a:prstGeom prst="roundRect">
            <a:avLst>
              <a:gd name="adj" fmla="val 12476"/>
            </a:avLst>
          </a:prstGeom>
          <a:solidFill>
            <a:srgbClr val="FBFCFE"/>
          </a:solidFill>
          <a:ln w="33404">
            <a:solidFill>
              <a:srgbClr val="CFD2D8"/>
            </a:solidFill>
            <a:prstDash val="solid"/>
          </a:ln>
        </p:spPr>
      </p:sp>
      <p:sp>
        <p:nvSpPr>
          <p:cNvPr id="7" name="Shape 4"/>
          <p:cNvSpPr/>
          <p:nvPr/>
        </p:nvSpPr>
        <p:spPr>
          <a:xfrm>
            <a:off x="4657621" y="2340182"/>
            <a:ext cx="1594179" cy="414509"/>
          </a:xfrm>
          <a:prstGeom prst="roundRect">
            <a:avLst>
              <a:gd name="adj" fmla="val 40321"/>
            </a:avLst>
          </a:prstGeom>
          <a:solidFill>
            <a:srgbClr val="FBFCFE"/>
          </a:solidFill>
          <a:ln/>
        </p:spPr>
      </p:sp>
      <p:sp>
        <p:nvSpPr>
          <p:cNvPr id="8" name="Text 5"/>
          <p:cNvSpPr/>
          <p:nvPr/>
        </p:nvSpPr>
        <p:spPr>
          <a:xfrm>
            <a:off x="5351105" y="2406744"/>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9" name="Text 6"/>
          <p:cNvSpPr/>
          <p:nvPr/>
        </p:nvSpPr>
        <p:spPr>
          <a:xfrm>
            <a:off x="4795761" y="2892861"/>
            <a:ext cx="131789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Scenario</a:t>
            </a:r>
            <a:endParaRPr lang="en-US" sz="1350" dirty="0"/>
          </a:p>
        </p:txBody>
      </p:sp>
      <p:sp>
        <p:nvSpPr>
          <p:cNvPr id="10" name="Text 7"/>
          <p:cNvSpPr/>
          <p:nvPr/>
        </p:nvSpPr>
        <p:spPr>
          <a:xfrm>
            <a:off x="4795761" y="3191561"/>
            <a:ext cx="1317899" cy="2652021"/>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Once India's second-largest airline, connecting major global and domestic routes, reported revenues were growing, but cash flow consistently weak, high receivables, lease obligations, and debt burden</a:t>
            </a:r>
            <a:endParaRPr lang="en-US" sz="1050" dirty="0"/>
          </a:p>
        </p:txBody>
      </p:sp>
      <p:sp>
        <p:nvSpPr>
          <p:cNvPr id="11" name="Shape 8"/>
          <p:cNvSpPr/>
          <p:nvPr/>
        </p:nvSpPr>
        <p:spPr>
          <a:xfrm>
            <a:off x="6423344" y="2306771"/>
            <a:ext cx="1661075" cy="3708392"/>
          </a:xfrm>
          <a:prstGeom prst="roundRect">
            <a:avLst>
              <a:gd name="adj" fmla="val 12475"/>
            </a:avLst>
          </a:prstGeom>
          <a:solidFill>
            <a:srgbClr val="FBFCFE"/>
          </a:solidFill>
          <a:ln w="33404">
            <a:solidFill>
              <a:srgbClr val="CFD2D8"/>
            </a:solidFill>
            <a:prstDash val="solid"/>
          </a:ln>
        </p:spPr>
      </p:sp>
      <p:sp>
        <p:nvSpPr>
          <p:cNvPr id="12" name="Shape 9"/>
          <p:cNvSpPr/>
          <p:nvPr/>
        </p:nvSpPr>
        <p:spPr>
          <a:xfrm>
            <a:off x="6456749" y="2340182"/>
            <a:ext cx="1594266" cy="414509"/>
          </a:xfrm>
          <a:prstGeom prst="roundRect">
            <a:avLst>
              <a:gd name="adj" fmla="val 40321"/>
            </a:avLst>
          </a:prstGeom>
          <a:solidFill>
            <a:srgbClr val="FBFCFE"/>
          </a:solidFill>
          <a:ln/>
        </p:spPr>
      </p:sp>
      <p:sp>
        <p:nvSpPr>
          <p:cNvPr id="13" name="Text 10"/>
          <p:cNvSpPr/>
          <p:nvPr/>
        </p:nvSpPr>
        <p:spPr>
          <a:xfrm>
            <a:off x="7150233" y="2406744"/>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4" name="Text 11"/>
          <p:cNvSpPr/>
          <p:nvPr/>
        </p:nvSpPr>
        <p:spPr>
          <a:xfrm>
            <a:off x="6594889" y="2892861"/>
            <a:ext cx="1317986" cy="431736"/>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What Happened</a:t>
            </a:r>
            <a:endParaRPr lang="en-US" sz="1350" dirty="0"/>
          </a:p>
        </p:txBody>
      </p:sp>
      <p:sp>
        <p:nvSpPr>
          <p:cNvPr id="15" name="Text 12"/>
          <p:cNvSpPr/>
          <p:nvPr/>
        </p:nvSpPr>
        <p:spPr>
          <a:xfrm>
            <a:off x="6594889" y="3407429"/>
            <a:ext cx="1317986" cy="1547012"/>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Despite passenger growth, soaring fuel costs, fierce competition, and increasing debt led to massive cash outflows.</a:t>
            </a:r>
            <a:endParaRPr lang="en-US" sz="1050" dirty="0"/>
          </a:p>
        </p:txBody>
      </p:sp>
      <p:sp>
        <p:nvSpPr>
          <p:cNvPr id="16" name="Shape 13"/>
          <p:cNvSpPr/>
          <p:nvPr/>
        </p:nvSpPr>
        <p:spPr>
          <a:xfrm>
            <a:off x="8222559" y="2306771"/>
            <a:ext cx="1660988" cy="3708392"/>
          </a:xfrm>
          <a:prstGeom prst="roundRect">
            <a:avLst>
              <a:gd name="adj" fmla="val 12476"/>
            </a:avLst>
          </a:prstGeom>
          <a:solidFill>
            <a:srgbClr val="FBFCFE"/>
          </a:solidFill>
          <a:ln w="33404">
            <a:solidFill>
              <a:srgbClr val="CFD2D8"/>
            </a:solidFill>
            <a:prstDash val="solid"/>
          </a:ln>
        </p:spPr>
      </p:sp>
      <p:sp>
        <p:nvSpPr>
          <p:cNvPr id="17" name="Shape 14"/>
          <p:cNvSpPr/>
          <p:nvPr/>
        </p:nvSpPr>
        <p:spPr>
          <a:xfrm>
            <a:off x="8255964" y="2340182"/>
            <a:ext cx="1594179" cy="414509"/>
          </a:xfrm>
          <a:prstGeom prst="roundRect">
            <a:avLst>
              <a:gd name="adj" fmla="val 40321"/>
            </a:avLst>
          </a:prstGeom>
          <a:solidFill>
            <a:srgbClr val="FBFCFE"/>
          </a:solidFill>
          <a:ln/>
        </p:spPr>
      </p:sp>
      <p:sp>
        <p:nvSpPr>
          <p:cNvPr id="18" name="Text 15"/>
          <p:cNvSpPr/>
          <p:nvPr/>
        </p:nvSpPr>
        <p:spPr>
          <a:xfrm>
            <a:off x="8949448" y="2406744"/>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3</a:t>
            </a:r>
            <a:endParaRPr lang="en-US" sz="1600" dirty="0"/>
          </a:p>
        </p:txBody>
      </p:sp>
      <p:sp>
        <p:nvSpPr>
          <p:cNvPr id="19" name="Text 16"/>
          <p:cNvSpPr/>
          <p:nvPr/>
        </p:nvSpPr>
        <p:spPr>
          <a:xfrm>
            <a:off x="8394104" y="2892861"/>
            <a:ext cx="131789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Insight</a:t>
            </a:r>
            <a:endParaRPr lang="en-US" sz="1350" dirty="0"/>
          </a:p>
        </p:txBody>
      </p:sp>
      <p:sp>
        <p:nvSpPr>
          <p:cNvPr id="20" name="Text 17"/>
          <p:cNvSpPr/>
          <p:nvPr/>
        </p:nvSpPr>
        <p:spPr>
          <a:xfrm>
            <a:off x="8394104" y="3191561"/>
            <a:ext cx="1317899" cy="1989016"/>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High revenues didn't translate to cash generation. The airline lacked sufficient liquidity to cover operational expenses. Cash flow is critical for survival</a:t>
            </a:r>
            <a:endParaRPr lang="en-US" sz="1050" dirty="0"/>
          </a:p>
        </p:txBody>
      </p:sp>
      <p:sp>
        <p:nvSpPr>
          <p:cNvPr id="21" name="Text 18"/>
          <p:cNvSpPr/>
          <p:nvPr/>
        </p:nvSpPr>
        <p:spPr>
          <a:xfrm>
            <a:off x="4831427" y="6325957"/>
            <a:ext cx="505220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"Jet Airways didn’t fail due to lack of revenue—it failed due to lack of cash."</a:t>
            </a:r>
            <a:endParaRPr lang="en-US" sz="1050" dirty="0"/>
          </a:p>
        </p:txBody>
      </p:sp>
      <p:sp>
        <p:nvSpPr>
          <p:cNvPr id="22" name="Shape 19"/>
          <p:cNvSpPr/>
          <p:nvPr/>
        </p:nvSpPr>
        <p:spPr>
          <a:xfrm>
            <a:off x="4624216" y="6170560"/>
            <a:ext cx="33404" cy="531796"/>
          </a:xfrm>
          <a:prstGeom prst="rect">
            <a:avLst/>
          </a:prstGeom>
          <a:solidFill>
            <a:srgbClr val="3257B8"/>
          </a:solidFill>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735831"/>
            <a:ext cx="4491470"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Case Study: AS 3 — Paytm</a:t>
            </a:r>
            <a:endParaRPr lang="en-US" sz="2700" dirty="0"/>
          </a:p>
        </p:txBody>
      </p:sp>
      <p:sp>
        <p:nvSpPr>
          <p:cNvPr id="5" name="Text 2"/>
          <p:cNvSpPr/>
          <p:nvPr/>
        </p:nvSpPr>
        <p:spPr>
          <a:xfrm>
            <a:off x="805528" y="1374822"/>
            <a:ext cx="5259418"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Paytm's journey illustrates the distinction between accounting losses and actual cash position, crucial for growth-stage companies.</a:t>
            </a:r>
            <a:endParaRPr lang="en-US" sz="1050" dirty="0"/>
          </a:p>
        </p:txBody>
      </p:sp>
      <p:sp>
        <p:nvSpPr>
          <p:cNvPr id="6" name="Shape 3"/>
          <p:cNvSpPr/>
          <p:nvPr/>
        </p:nvSpPr>
        <p:spPr>
          <a:xfrm>
            <a:off x="805528" y="1972223"/>
            <a:ext cx="5259418" cy="1304867"/>
          </a:xfrm>
          <a:prstGeom prst="roundRect">
            <a:avLst>
              <a:gd name="adj" fmla="val 15881"/>
            </a:avLst>
          </a:prstGeom>
          <a:solidFill>
            <a:srgbClr val="FBFCFE"/>
          </a:solidFill>
          <a:ln w="33404">
            <a:solidFill>
              <a:srgbClr val="CFD2D8"/>
            </a:solidFill>
            <a:prstDash val="solid"/>
          </a:ln>
        </p:spPr>
      </p:sp>
      <p:sp>
        <p:nvSpPr>
          <p:cNvPr id="7" name="Shape 4"/>
          <p:cNvSpPr/>
          <p:nvPr/>
        </p:nvSpPr>
        <p:spPr>
          <a:xfrm>
            <a:off x="838932" y="2005634"/>
            <a:ext cx="552561" cy="1238045"/>
          </a:xfrm>
          <a:prstGeom prst="roundRect">
            <a:avLst>
              <a:gd name="adj" fmla="val 30247"/>
            </a:avLst>
          </a:prstGeom>
          <a:solidFill>
            <a:srgbClr val="FBFCFE"/>
          </a:solidFill>
          <a:ln/>
        </p:spPr>
      </p:sp>
      <p:sp>
        <p:nvSpPr>
          <p:cNvPr id="8" name="Text 5"/>
          <p:cNvSpPr/>
          <p:nvPr/>
        </p:nvSpPr>
        <p:spPr>
          <a:xfrm>
            <a:off x="1000472" y="2495144"/>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9" name="Text 6"/>
          <p:cNvSpPr/>
          <p:nvPr/>
        </p:nvSpPr>
        <p:spPr>
          <a:xfrm>
            <a:off x="1529633" y="2143804"/>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Scenario</a:t>
            </a:r>
            <a:endParaRPr lang="en-US" sz="1350" dirty="0"/>
          </a:p>
        </p:txBody>
      </p:sp>
      <p:sp>
        <p:nvSpPr>
          <p:cNvPr id="10" name="Text 7"/>
          <p:cNvSpPr/>
          <p:nvPr/>
        </p:nvSpPr>
        <p:spPr>
          <a:xfrm>
            <a:off x="1529633" y="2442504"/>
            <a:ext cx="4363768"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Paytm, a leading digital payments and financial services company, reported significant accounting losses in its initial years but maintained strong cash reserves from substantial investor funding.</a:t>
            </a:r>
            <a:endParaRPr lang="en-US" sz="1050" dirty="0"/>
          </a:p>
        </p:txBody>
      </p:sp>
      <p:sp>
        <p:nvSpPr>
          <p:cNvPr id="11" name="Shape 8"/>
          <p:cNvSpPr/>
          <p:nvPr/>
        </p:nvSpPr>
        <p:spPr>
          <a:xfrm>
            <a:off x="805528" y="3415260"/>
            <a:ext cx="5259418" cy="1525869"/>
          </a:xfrm>
          <a:prstGeom prst="roundRect">
            <a:avLst>
              <a:gd name="adj" fmla="val 13580"/>
            </a:avLst>
          </a:prstGeom>
          <a:solidFill>
            <a:srgbClr val="FBFCFE"/>
          </a:solidFill>
          <a:ln w="33404">
            <a:solidFill>
              <a:srgbClr val="CFD2D8"/>
            </a:solidFill>
            <a:prstDash val="solid"/>
          </a:ln>
        </p:spPr>
      </p:sp>
      <p:sp>
        <p:nvSpPr>
          <p:cNvPr id="12" name="Shape 9"/>
          <p:cNvSpPr/>
          <p:nvPr/>
        </p:nvSpPr>
        <p:spPr>
          <a:xfrm>
            <a:off x="838932" y="3448671"/>
            <a:ext cx="552561" cy="1459047"/>
          </a:xfrm>
          <a:prstGeom prst="roundRect">
            <a:avLst>
              <a:gd name="adj" fmla="val 30247"/>
            </a:avLst>
          </a:prstGeom>
          <a:solidFill>
            <a:srgbClr val="FBFCFE"/>
          </a:solidFill>
          <a:ln/>
        </p:spPr>
      </p:sp>
      <p:sp>
        <p:nvSpPr>
          <p:cNvPr id="13" name="Text 10"/>
          <p:cNvSpPr/>
          <p:nvPr/>
        </p:nvSpPr>
        <p:spPr>
          <a:xfrm>
            <a:off x="1000472" y="4048682"/>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4" name="Text 11"/>
          <p:cNvSpPr/>
          <p:nvPr/>
        </p:nvSpPr>
        <p:spPr>
          <a:xfrm>
            <a:off x="1529633" y="3586841"/>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What Happened</a:t>
            </a:r>
            <a:endParaRPr lang="en-US" sz="1350" dirty="0"/>
          </a:p>
        </p:txBody>
      </p:sp>
      <p:sp>
        <p:nvSpPr>
          <p:cNvPr id="15" name="Text 12"/>
          <p:cNvSpPr/>
          <p:nvPr/>
        </p:nvSpPr>
        <p:spPr>
          <a:xfrm>
            <a:off x="1529633" y="3885541"/>
            <a:ext cx="4363768"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Aggressive expansion and customer acquisition resulted in high operating cash outflows. Despite negative profits, continuous investment inflow ensured a positive overall cash position, allowing the company to fund its rapid growth.</a:t>
            </a:r>
            <a:endParaRPr lang="en-US" sz="1050" dirty="0"/>
          </a:p>
        </p:txBody>
      </p:sp>
      <p:sp>
        <p:nvSpPr>
          <p:cNvPr id="16" name="Shape 13"/>
          <p:cNvSpPr/>
          <p:nvPr/>
        </p:nvSpPr>
        <p:spPr>
          <a:xfrm>
            <a:off x="805528" y="5079299"/>
            <a:ext cx="5259418" cy="1746871"/>
          </a:xfrm>
          <a:prstGeom prst="roundRect">
            <a:avLst>
              <a:gd name="adj" fmla="val 11862"/>
            </a:avLst>
          </a:prstGeom>
          <a:solidFill>
            <a:srgbClr val="FBFCFE"/>
          </a:solidFill>
          <a:ln w="33404">
            <a:solidFill>
              <a:srgbClr val="CFD2D8"/>
            </a:solidFill>
            <a:prstDash val="solid"/>
          </a:ln>
        </p:spPr>
      </p:sp>
      <p:sp>
        <p:nvSpPr>
          <p:cNvPr id="17" name="Shape 14"/>
          <p:cNvSpPr/>
          <p:nvPr/>
        </p:nvSpPr>
        <p:spPr>
          <a:xfrm>
            <a:off x="838932" y="5112710"/>
            <a:ext cx="552561" cy="1680048"/>
          </a:xfrm>
          <a:prstGeom prst="roundRect">
            <a:avLst>
              <a:gd name="adj" fmla="val 30247"/>
            </a:avLst>
          </a:prstGeom>
          <a:solidFill>
            <a:srgbClr val="FBFCFE"/>
          </a:solidFill>
          <a:ln/>
        </p:spPr>
      </p:sp>
      <p:sp>
        <p:nvSpPr>
          <p:cNvPr id="18" name="Text 15"/>
          <p:cNvSpPr/>
          <p:nvPr/>
        </p:nvSpPr>
        <p:spPr>
          <a:xfrm>
            <a:off x="1000472" y="5823222"/>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3</a:t>
            </a:r>
            <a:endParaRPr lang="en-US" sz="1600" dirty="0"/>
          </a:p>
        </p:txBody>
      </p:sp>
      <p:sp>
        <p:nvSpPr>
          <p:cNvPr id="19" name="Text 16"/>
          <p:cNvSpPr/>
          <p:nvPr/>
        </p:nvSpPr>
        <p:spPr>
          <a:xfrm>
            <a:off x="1529633" y="5250880"/>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Insight</a:t>
            </a:r>
            <a:endParaRPr lang="en-US" sz="1350" dirty="0"/>
          </a:p>
        </p:txBody>
      </p:sp>
      <p:sp>
        <p:nvSpPr>
          <p:cNvPr id="20" name="Text 17"/>
          <p:cNvSpPr/>
          <p:nvPr/>
        </p:nvSpPr>
        <p:spPr>
          <a:xfrm>
            <a:off x="1529633" y="5549580"/>
            <a:ext cx="4363768"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This demonstrates that </a:t>
            </a:r>
            <a:r>
              <a:rPr lang="en-US" sz="1050" b="1" dirty="0">
                <a:solidFill>
                  <a:srgbClr val="15213F"/>
                </a:solidFill>
                <a:latin typeface="Inter" pitchFamily="34" charset="0"/>
                <a:ea typeface="Inter" pitchFamily="34" charset="-122"/>
                <a:cs typeface="Inter" pitchFamily="34" charset="-120"/>
              </a:rPr>
              <a:t>a company can sustain losses if it has sufficient cash reserves to cover its burn rate</a:t>
            </a:r>
            <a:r>
              <a:rPr lang="en-US" sz="1050" dirty="0">
                <a:solidFill>
                  <a:srgbClr val="15213F"/>
                </a:solidFill>
                <a:latin typeface="Inter" pitchFamily="34" charset="0"/>
                <a:ea typeface="Inter" pitchFamily="34" charset="-122"/>
                <a:cs typeface="Inter" pitchFamily="34" charset="-120"/>
              </a:rPr>
              <a:t>. Investors closely monitor the cash flow statement to assess liquidity and runway, often prioritising cash burn over traditional profit metrics during growth phases.</a:t>
            </a:r>
            <a:endParaRPr lang="en-US" sz="1050" dirty="0"/>
          </a:p>
        </p:txBody>
      </p:sp>
      <p:pic>
        <p:nvPicPr>
          <p:cNvPr id="21" name="Image 1" descr="preencoded.png"/>
          <p:cNvPicPr>
            <a:picLocks noChangeAspect="1"/>
          </p:cNvPicPr>
          <p:nvPr/>
        </p:nvPicPr>
        <p:blipFill>
          <a:blip r:embed="rId4"/>
          <a:stretch>
            <a:fillRect/>
          </a:stretch>
        </p:blipFill>
        <p:spPr>
          <a:xfrm>
            <a:off x="377276" y="345946"/>
            <a:ext cx="869378" cy="189418"/>
          </a:xfrm>
          <a:prstGeom prst="rect">
            <a:avLst/>
          </a:prstGeom>
        </p:spPr>
      </p:pic>
      <p:sp>
        <p:nvSpPr>
          <p:cNvPr id="22" name="Text 18"/>
          <p:cNvSpPr/>
          <p:nvPr/>
        </p:nvSpPr>
        <p:spPr>
          <a:xfrm>
            <a:off x="5515951" y="7043952"/>
            <a:ext cx="977246" cy="154788"/>
          </a:xfrm>
          <a:prstGeom prst="rect">
            <a:avLst/>
          </a:prstGeom>
          <a:noFill/>
          <a:ln/>
        </p:spPr>
        <p:txBody>
          <a:bodyPr wrap="none" lIns="0" tIns="0" rIns="0" bIns="0" rtlCol="0" anchor="t"/>
          <a:lstStyle/>
          <a:p>
            <a:pPr marL="0" indent="0" algn="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222644"/>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Why AS 3 Matters</a:t>
            </a:r>
            <a:endParaRPr lang="en-US" sz="2700" dirty="0"/>
          </a:p>
        </p:txBody>
      </p:sp>
      <p:sp>
        <p:nvSpPr>
          <p:cNvPr id="4" name="Shape 2"/>
          <p:cNvSpPr/>
          <p:nvPr/>
        </p:nvSpPr>
        <p:spPr>
          <a:xfrm>
            <a:off x="805528" y="1930720"/>
            <a:ext cx="9078193" cy="587134"/>
          </a:xfrm>
          <a:prstGeom prst="roundRect">
            <a:avLst>
              <a:gd name="adj" fmla="val 35293"/>
            </a:avLst>
          </a:prstGeom>
          <a:solidFill>
            <a:srgbClr val="C3CFEF"/>
          </a:solidFill>
          <a:ln/>
        </p:spPr>
      </p:sp>
      <p:pic>
        <p:nvPicPr>
          <p:cNvPr id="5" name="Image 0" descr="preencoded.png"/>
          <p:cNvPicPr>
            <a:picLocks noChangeAspect="1"/>
          </p:cNvPicPr>
          <p:nvPr/>
        </p:nvPicPr>
        <p:blipFill>
          <a:blip r:embed="rId3"/>
          <a:stretch>
            <a:fillRect/>
          </a:stretch>
        </p:blipFill>
        <p:spPr>
          <a:xfrm>
            <a:off x="943668" y="2138409"/>
            <a:ext cx="172675" cy="138170"/>
          </a:xfrm>
          <a:prstGeom prst="rect">
            <a:avLst/>
          </a:prstGeom>
        </p:spPr>
      </p:pic>
      <p:sp>
        <p:nvSpPr>
          <p:cNvPr id="6" name="Text 3"/>
          <p:cNvSpPr/>
          <p:nvPr/>
        </p:nvSpPr>
        <p:spPr>
          <a:xfrm>
            <a:off x="1254483" y="2103432"/>
            <a:ext cx="8491098" cy="221002"/>
          </a:xfrm>
          <a:prstGeom prst="rect">
            <a:avLst/>
          </a:prstGeom>
          <a:noFill/>
          <a:ln/>
        </p:spPr>
        <p:txBody>
          <a:bodyPr wrap="non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A company can report profits and still go bankrupt due to lack of cash.</a:t>
            </a:r>
            <a:endParaRPr lang="en-US" sz="10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5528" y="2673251"/>
            <a:ext cx="345350" cy="345424"/>
          </a:xfrm>
          <a:prstGeom prst="rect">
            <a:avLst/>
          </a:prstGeom>
        </p:spPr>
      </p:pic>
      <p:sp>
        <p:nvSpPr>
          <p:cNvPr id="8" name="Text 4"/>
          <p:cNvSpPr/>
          <p:nvPr/>
        </p:nvSpPr>
        <p:spPr>
          <a:xfrm>
            <a:off x="805528" y="319138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Profit ≠ Cash</a:t>
            </a:r>
            <a:endParaRPr lang="en-US" sz="1350" dirty="0"/>
          </a:p>
        </p:txBody>
      </p:sp>
      <p:sp>
        <p:nvSpPr>
          <p:cNvPr id="9" name="Text 5"/>
          <p:cNvSpPr/>
          <p:nvPr/>
        </p:nvSpPr>
        <p:spPr>
          <a:xfrm>
            <a:off x="805528" y="3490087"/>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Companies can be profitable yet face severe cash shortages</a:t>
            </a:r>
            <a:endParaRPr lang="en-US" sz="10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30962" y="2673251"/>
            <a:ext cx="345350" cy="345424"/>
          </a:xfrm>
          <a:prstGeom prst="rect">
            <a:avLst/>
          </a:prstGeom>
        </p:spPr>
      </p:pic>
      <p:sp>
        <p:nvSpPr>
          <p:cNvPr id="11" name="Text 6"/>
          <p:cNvSpPr/>
          <p:nvPr/>
        </p:nvSpPr>
        <p:spPr>
          <a:xfrm>
            <a:off x="5430962" y="319138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Liquidity &amp; Solvency</a:t>
            </a:r>
            <a:endParaRPr lang="en-US" sz="1350" dirty="0"/>
          </a:p>
        </p:txBody>
      </p:sp>
      <p:sp>
        <p:nvSpPr>
          <p:cNvPr id="12" name="Text 7"/>
          <p:cNvSpPr/>
          <p:nvPr/>
        </p:nvSpPr>
        <p:spPr>
          <a:xfrm>
            <a:off x="5430962" y="3490087"/>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Assesses the entity's ability to meet obligations on time</a:t>
            </a:r>
            <a:endParaRPr lang="en-US" sz="10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5528" y="3987428"/>
            <a:ext cx="345350" cy="345424"/>
          </a:xfrm>
          <a:prstGeom prst="rect">
            <a:avLst/>
          </a:prstGeom>
        </p:spPr>
      </p:pic>
      <p:sp>
        <p:nvSpPr>
          <p:cNvPr id="14" name="Text 8"/>
          <p:cNvSpPr/>
          <p:nvPr/>
        </p:nvSpPr>
        <p:spPr>
          <a:xfrm>
            <a:off x="805528" y="4505564"/>
            <a:ext cx="188829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Stakeholder Decisions</a:t>
            </a:r>
            <a:endParaRPr lang="en-US" sz="1350" dirty="0"/>
          </a:p>
        </p:txBody>
      </p:sp>
      <p:sp>
        <p:nvSpPr>
          <p:cNvPr id="15" name="Text 9"/>
          <p:cNvSpPr/>
          <p:nvPr/>
        </p:nvSpPr>
        <p:spPr>
          <a:xfrm>
            <a:off x="805528" y="4804265"/>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Vital for banks, investors &amp; management to evaluate financial health</a:t>
            </a:r>
            <a:endParaRPr lang="en-US" sz="10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30962" y="3987428"/>
            <a:ext cx="345350" cy="345424"/>
          </a:xfrm>
          <a:prstGeom prst="rect">
            <a:avLst/>
          </a:prstGeom>
        </p:spPr>
      </p:pic>
      <p:sp>
        <p:nvSpPr>
          <p:cNvPr id="17" name="Text 10"/>
          <p:cNvSpPr/>
          <p:nvPr/>
        </p:nvSpPr>
        <p:spPr>
          <a:xfrm>
            <a:off x="5430962" y="4505564"/>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Quality of Earnings</a:t>
            </a:r>
            <a:endParaRPr lang="en-US" sz="1350" dirty="0"/>
          </a:p>
        </p:txBody>
      </p:sp>
      <p:sp>
        <p:nvSpPr>
          <p:cNvPr id="18" name="Text 11"/>
          <p:cNvSpPr/>
          <p:nvPr/>
        </p:nvSpPr>
        <p:spPr>
          <a:xfrm>
            <a:off x="5430962" y="4804265"/>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Distinguishes real cash earnings from accounting profit</a:t>
            </a:r>
            <a:endParaRPr lang="en-US" sz="1050" dirty="0"/>
          </a:p>
        </p:txBody>
      </p:sp>
      <p:pic>
        <p:nvPicPr>
          <p:cNvPr id="19"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5528" y="5301606"/>
            <a:ext cx="345350" cy="345424"/>
          </a:xfrm>
          <a:prstGeom prst="rect">
            <a:avLst/>
          </a:prstGeom>
        </p:spPr>
      </p:pic>
      <p:sp>
        <p:nvSpPr>
          <p:cNvPr id="20" name="Text 12"/>
          <p:cNvSpPr/>
          <p:nvPr/>
        </p:nvSpPr>
        <p:spPr>
          <a:xfrm>
            <a:off x="805528" y="5819742"/>
            <a:ext cx="186724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Early Stress Detection</a:t>
            </a:r>
            <a:endParaRPr lang="en-US" sz="1350" dirty="0"/>
          </a:p>
        </p:txBody>
      </p:sp>
      <p:sp>
        <p:nvSpPr>
          <p:cNvPr id="21" name="Text 13"/>
          <p:cNvSpPr/>
          <p:nvPr/>
        </p:nvSpPr>
        <p:spPr>
          <a:xfrm>
            <a:off x="805528" y="6118442"/>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Identifies financial distress before it becomes a crisis</a:t>
            </a:r>
            <a:endParaRPr lang="en-US" sz="1050" dirty="0"/>
          </a:p>
        </p:txBody>
      </p:sp>
      <p:pic>
        <p:nvPicPr>
          <p:cNvPr id="22"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430962" y="5301606"/>
            <a:ext cx="345350" cy="345424"/>
          </a:xfrm>
          <a:prstGeom prst="rect">
            <a:avLst/>
          </a:prstGeom>
        </p:spPr>
      </p:pic>
      <p:sp>
        <p:nvSpPr>
          <p:cNvPr id="23" name="Text 14"/>
          <p:cNvSpPr/>
          <p:nvPr/>
        </p:nvSpPr>
        <p:spPr>
          <a:xfrm>
            <a:off x="5430962" y="5819742"/>
            <a:ext cx="193979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Short-term Obligations</a:t>
            </a:r>
            <a:endParaRPr lang="en-US" sz="1350" dirty="0"/>
          </a:p>
        </p:txBody>
      </p:sp>
      <p:sp>
        <p:nvSpPr>
          <p:cNvPr id="24" name="Text 15"/>
          <p:cNvSpPr/>
          <p:nvPr/>
        </p:nvSpPr>
        <p:spPr>
          <a:xfrm>
            <a:off x="5430962" y="6118442"/>
            <a:ext cx="445275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Shows capacity to pay salaries, loans &amp; dues on time</a:t>
            </a:r>
            <a:endParaRPr lang="en-US" sz="1050" dirty="0"/>
          </a:p>
        </p:txBody>
      </p:sp>
      <p:pic>
        <p:nvPicPr>
          <p:cNvPr id="25" name="Image 7" descr="preencoded.png"/>
          <p:cNvPicPr>
            <a:picLocks noChangeAspect="1"/>
          </p:cNvPicPr>
          <p:nvPr/>
        </p:nvPicPr>
        <p:blipFill>
          <a:blip r:embed="rId10"/>
          <a:stretch>
            <a:fillRect/>
          </a:stretch>
        </p:blipFill>
        <p:spPr>
          <a:xfrm>
            <a:off x="377276" y="345946"/>
            <a:ext cx="869378" cy="189418"/>
          </a:xfrm>
          <a:prstGeom prst="rect">
            <a:avLst/>
          </a:prstGeom>
        </p:spPr>
      </p:pic>
      <p:sp>
        <p:nvSpPr>
          <p:cNvPr id="26" name="Text 16"/>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4009545" cy="7205701"/>
          </a:xfrm>
          <a:prstGeom prst="rect">
            <a:avLst/>
          </a:prstGeom>
        </p:spPr>
      </p:pic>
      <p:sp>
        <p:nvSpPr>
          <p:cNvPr id="4" name="Text 1"/>
          <p:cNvSpPr/>
          <p:nvPr/>
        </p:nvSpPr>
        <p:spPr>
          <a:xfrm>
            <a:off x="4624216" y="3351048"/>
            <a:ext cx="4717731"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20 — Earnings Per Share</a:t>
            </a:r>
            <a:endParaRPr lang="en-US" sz="2700" dirty="0"/>
          </a:p>
        </p:txBody>
      </p:sp>
      <p:sp>
        <p:nvSpPr>
          <p:cNvPr id="5" name="Text 2"/>
          <p:cNvSpPr/>
          <p:nvPr/>
        </p:nvSpPr>
        <p:spPr>
          <a:xfrm>
            <a:off x="4624216" y="3990039"/>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pic>
        <p:nvPicPr>
          <p:cNvPr id="6" name="Image 1" descr="preencoded.png"/>
          <p:cNvPicPr>
            <a:picLocks noChangeAspect="1"/>
          </p:cNvPicPr>
          <p:nvPr/>
        </p:nvPicPr>
        <p:blipFill>
          <a:blip r:embed="rId4"/>
          <a:stretch>
            <a:fillRect/>
          </a:stretch>
        </p:blipFill>
        <p:spPr>
          <a:xfrm>
            <a:off x="4195965" y="345946"/>
            <a:ext cx="869378" cy="189418"/>
          </a:xfrm>
          <a:prstGeom prst="rect">
            <a:avLst/>
          </a:prstGeom>
        </p:spPr>
      </p:pic>
      <p:sp>
        <p:nvSpPr>
          <p:cNvPr id="7" name="Text 3"/>
          <p:cNvSpPr/>
          <p:nvPr/>
        </p:nvSpPr>
        <p:spPr>
          <a:xfrm>
            <a:off x="4195965" y="7043952"/>
            <a:ext cx="977246" cy="154788"/>
          </a:xfrm>
          <a:prstGeom prst="rect">
            <a:avLst/>
          </a:prstGeom>
          <a:noFill/>
          <a:ln/>
        </p:spPr>
        <p:txBody>
          <a:bodyPr wrap="none" lIns="0" tIns="0" rIns="0" bIns="0" rtlCol="0" anchor="t"/>
          <a:lstStyle/>
          <a:p>
            <a:pPr marL="0" indent="0" algn="l">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4009545" cy="7205701"/>
          </a:xfrm>
          <a:prstGeom prst="rect">
            <a:avLst/>
          </a:prstGeom>
        </p:spPr>
      </p:pic>
      <p:sp>
        <p:nvSpPr>
          <p:cNvPr id="4" name="Text 1"/>
          <p:cNvSpPr/>
          <p:nvPr/>
        </p:nvSpPr>
        <p:spPr>
          <a:xfrm>
            <a:off x="4624216" y="3351048"/>
            <a:ext cx="505290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3 — Cash Flow Statements</a:t>
            </a:r>
            <a:endParaRPr lang="en-US" sz="2700" dirty="0"/>
          </a:p>
        </p:txBody>
      </p:sp>
      <p:sp>
        <p:nvSpPr>
          <p:cNvPr id="5" name="Text 2"/>
          <p:cNvSpPr/>
          <p:nvPr/>
        </p:nvSpPr>
        <p:spPr>
          <a:xfrm>
            <a:off x="4624216" y="3990039"/>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1412758"/>
            <a:ext cx="5259418"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Quick Check: PE Ratio Calculation</a:t>
            </a:r>
            <a:endParaRPr lang="en-US" sz="2700" dirty="0"/>
          </a:p>
        </p:txBody>
      </p:sp>
      <p:sp>
        <p:nvSpPr>
          <p:cNvPr id="5" name="Shape 2"/>
          <p:cNvSpPr/>
          <p:nvPr/>
        </p:nvSpPr>
        <p:spPr>
          <a:xfrm>
            <a:off x="805528" y="2483485"/>
            <a:ext cx="5259418" cy="808136"/>
          </a:xfrm>
          <a:prstGeom prst="roundRect">
            <a:avLst>
              <a:gd name="adj" fmla="val 25642"/>
            </a:avLst>
          </a:prstGeom>
          <a:solidFill>
            <a:srgbClr val="D9D9D9"/>
          </a:solidFill>
          <a:ln/>
        </p:spPr>
      </p:sp>
      <p:pic>
        <p:nvPicPr>
          <p:cNvPr id="6" name="Image 1" descr="preencoded.png"/>
          <p:cNvPicPr>
            <a:picLocks noChangeAspect="1"/>
          </p:cNvPicPr>
          <p:nvPr/>
        </p:nvPicPr>
        <p:blipFill>
          <a:blip r:embed="rId4"/>
          <a:stretch>
            <a:fillRect/>
          </a:stretch>
        </p:blipFill>
        <p:spPr>
          <a:xfrm>
            <a:off x="943668" y="2691175"/>
            <a:ext cx="172675" cy="138170"/>
          </a:xfrm>
          <a:prstGeom prst="rect">
            <a:avLst/>
          </a:prstGeom>
        </p:spPr>
      </p:pic>
      <p:sp>
        <p:nvSpPr>
          <p:cNvPr id="7" name="Text 3"/>
          <p:cNvSpPr/>
          <p:nvPr/>
        </p:nvSpPr>
        <p:spPr>
          <a:xfrm>
            <a:off x="1254483" y="2656197"/>
            <a:ext cx="4672322"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The Price-to-Earnings (P/E) Ratio is typically calculated using which financial figures for valuation analysis?</a:t>
            </a:r>
            <a:endParaRPr lang="en-US" sz="1050" dirty="0"/>
          </a:p>
        </p:txBody>
      </p:sp>
      <p:sp>
        <p:nvSpPr>
          <p:cNvPr id="8" name="Shape 4"/>
          <p:cNvSpPr/>
          <p:nvPr/>
        </p:nvSpPr>
        <p:spPr>
          <a:xfrm>
            <a:off x="805528" y="3447018"/>
            <a:ext cx="5259418" cy="559030"/>
          </a:xfrm>
          <a:prstGeom prst="roundRect">
            <a:avLst>
              <a:gd name="adj" fmla="val 37068"/>
            </a:avLst>
          </a:prstGeom>
          <a:solidFill>
            <a:srgbClr val="FBFCFE"/>
          </a:solidFill>
          <a:ln w="33404">
            <a:solidFill>
              <a:srgbClr val="CFD2D8"/>
            </a:solidFill>
            <a:prstDash val="solid"/>
          </a:ln>
        </p:spPr>
      </p:sp>
      <p:sp>
        <p:nvSpPr>
          <p:cNvPr id="9" name="Text 5"/>
          <p:cNvSpPr/>
          <p:nvPr/>
        </p:nvSpPr>
        <p:spPr>
          <a:xfrm>
            <a:off x="977072" y="3618599"/>
            <a:ext cx="4361507"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 Consolidated Financial Statements and Basic EPS</a:t>
            </a:r>
            <a:endParaRPr lang="en-US" sz="1350" dirty="0"/>
          </a:p>
        </p:txBody>
      </p:sp>
      <p:sp>
        <p:nvSpPr>
          <p:cNvPr id="10" name="Shape 6"/>
          <p:cNvSpPr/>
          <p:nvPr/>
        </p:nvSpPr>
        <p:spPr>
          <a:xfrm>
            <a:off x="805528" y="4161445"/>
            <a:ext cx="5259418" cy="559030"/>
          </a:xfrm>
          <a:prstGeom prst="roundRect">
            <a:avLst>
              <a:gd name="adj" fmla="val 37068"/>
            </a:avLst>
          </a:prstGeom>
          <a:solidFill>
            <a:srgbClr val="FBFCFE"/>
          </a:solidFill>
          <a:ln w="33404">
            <a:solidFill>
              <a:srgbClr val="CFD2D8"/>
            </a:solidFill>
            <a:prstDash val="solid"/>
          </a:ln>
        </p:spPr>
      </p:sp>
      <p:sp>
        <p:nvSpPr>
          <p:cNvPr id="11" name="Text 7"/>
          <p:cNvSpPr/>
          <p:nvPr/>
        </p:nvSpPr>
        <p:spPr>
          <a:xfrm>
            <a:off x="977072" y="4333026"/>
            <a:ext cx="450730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b) Consolidated Financial Statements and Diluted EPS</a:t>
            </a:r>
            <a:endParaRPr lang="en-US" sz="1350" dirty="0"/>
          </a:p>
        </p:txBody>
      </p:sp>
      <p:sp>
        <p:nvSpPr>
          <p:cNvPr id="12" name="Shape 8"/>
          <p:cNvSpPr/>
          <p:nvPr/>
        </p:nvSpPr>
        <p:spPr>
          <a:xfrm>
            <a:off x="805528" y="4875873"/>
            <a:ext cx="5259418" cy="559030"/>
          </a:xfrm>
          <a:prstGeom prst="roundRect">
            <a:avLst>
              <a:gd name="adj" fmla="val 37068"/>
            </a:avLst>
          </a:prstGeom>
          <a:solidFill>
            <a:srgbClr val="FBFCFE"/>
          </a:solidFill>
          <a:ln w="33404">
            <a:solidFill>
              <a:srgbClr val="CFD2D8"/>
            </a:solidFill>
            <a:prstDash val="solid"/>
          </a:ln>
        </p:spPr>
      </p:sp>
      <p:sp>
        <p:nvSpPr>
          <p:cNvPr id="13" name="Text 9"/>
          <p:cNvSpPr/>
          <p:nvPr/>
        </p:nvSpPr>
        <p:spPr>
          <a:xfrm>
            <a:off x="977072" y="5047454"/>
            <a:ext cx="419813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 Standalone Financial Statements and Basic EPS</a:t>
            </a:r>
            <a:endParaRPr lang="en-US" sz="1350" dirty="0"/>
          </a:p>
        </p:txBody>
      </p:sp>
      <p:sp>
        <p:nvSpPr>
          <p:cNvPr id="14" name="Shape 10"/>
          <p:cNvSpPr/>
          <p:nvPr/>
        </p:nvSpPr>
        <p:spPr>
          <a:xfrm>
            <a:off x="805528" y="5590300"/>
            <a:ext cx="5259418" cy="559030"/>
          </a:xfrm>
          <a:prstGeom prst="roundRect">
            <a:avLst>
              <a:gd name="adj" fmla="val 37068"/>
            </a:avLst>
          </a:prstGeom>
          <a:solidFill>
            <a:srgbClr val="FBFCFE"/>
          </a:solidFill>
          <a:ln w="33404">
            <a:solidFill>
              <a:srgbClr val="CFD2D8"/>
            </a:solidFill>
            <a:prstDash val="solid"/>
          </a:ln>
        </p:spPr>
      </p:sp>
      <p:sp>
        <p:nvSpPr>
          <p:cNvPr id="15" name="Text 11"/>
          <p:cNvSpPr/>
          <p:nvPr/>
        </p:nvSpPr>
        <p:spPr>
          <a:xfrm>
            <a:off x="977072" y="5761881"/>
            <a:ext cx="435002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 Standalone Financial Statements and Diluted EPS</a:t>
            </a:r>
            <a:endParaRPr lang="en-US" sz="1350" dirty="0"/>
          </a:p>
        </p:txBody>
      </p:sp>
      <p:pic>
        <p:nvPicPr>
          <p:cNvPr id="16" name="Image 2" descr="preencoded.png"/>
          <p:cNvPicPr>
            <a:picLocks noChangeAspect="1"/>
          </p:cNvPicPr>
          <p:nvPr/>
        </p:nvPicPr>
        <p:blipFill>
          <a:blip r:embed="rId5"/>
          <a:stretch>
            <a:fillRect/>
          </a:stretch>
        </p:blipFill>
        <p:spPr>
          <a:xfrm>
            <a:off x="377276" y="345946"/>
            <a:ext cx="869378" cy="189418"/>
          </a:xfrm>
          <a:prstGeom prst="rect">
            <a:avLst/>
          </a:prstGeom>
        </p:spPr>
      </p:pic>
      <p:sp>
        <p:nvSpPr>
          <p:cNvPr id="17" name="Text 12"/>
          <p:cNvSpPr/>
          <p:nvPr/>
        </p:nvSpPr>
        <p:spPr>
          <a:xfrm>
            <a:off x="5515951" y="7043952"/>
            <a:ext cx="977246" cy="154788"/>
          </a:xfrm>
          <a:prstGeom prst="rect">
            <a:avLst/>
          </a:prstGeom>
          <a:noFill/>
          <a:ln/>
        </p:spPr>
        <p:txBody>
          <a:bodyPr wrap="none" lIns="0" tIns="0" rIns="0" bIns="0" rtlCol="0" anchor="t"/>
          <a:lstStyle/>
          <a:p>
            <a:pPr marL="0" indent="0" algn="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828844"/>
            <a:ext cx="5259418"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20 — Application &amp; Exemption</a:t>
            </a:r>
            <a:endParaRPr lang="en-US" sz="2700" dirty="0"/>
          </a:p>
        </p:txBody>
      </p:sp>
      <p:sp>
        <p:nvSpPr>
          <p:cNvPr id="5" name="Text 2"/>
          <p:cNvSpPr/>
          <p:nvPr/>
        </p:nvSpPr>
        <p:spPr>
          <a:xfrm>
            <a:off x="805528" y="1899571"/>
            <a:ext cx="5259418"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the scope of AS 20 is vital to ensure proper compliance and accurate reporting of Earnings Per Share (EPS).</a:t>
            </a:r>
            <a:endParaRPr lang="en-US" sz="1050" dirty="0"/>
          </a:p>
        </p:txBody>
      </p:sp>
      <p:sp>
        <p:nvSpPr>
          <p:cNvPr id="6" name="Shape 3"/>
          <p:cNvSpPr/>
          <p:nvPr/>
        </p:nvSpPr>
        <p:spPr>
          <a:xfrm>
            <a:off x="805528" y="2496972"/>
            <a:ext cx="5259418" cy="1525869"/>
          </a:xfrm>
          <a:prstGeom prst="roundRect">
            <a:avLst>
              <a:gd name="adj" fmla="val 13580"/>
            </a:avLst>
          </a:prstGeom>
          <a:solidFill>
            <a:srgbClr val="FBFCFE"/>
          </a:solidFill>
          <a:ln w="33404">
            <a:solidFill>
              <a:srgbClr val="CFD2D8"/>
            </a:solidFill>
            <a:prstDash val="solid"/>
          </a:ln>
        </p:spPr>
      </p:sp>
      <p:sp>
        <p:nvSpPr>
          <p:cNvPr id="7" name="Shape 4"/>
          <p:cNvSpPr/>
          <p:nvPr/>
        </p:nvSpPr>
        <p:spPr>
          <a:xfrm>
            <a:off x="838932" y="2530383"/>
            <a:ext cx="552561" cy="1459047"/>
          </a:xfrm>
          <a:prstGeom prst="roundRect">
            <a:avLst>
              <a:gd name="adj" fmla="val 30247"/>
            </a:avLst>
          </a:prstGeom>
          <a:solidFill>
            <a:srgbClr val="FBFCFE"/>
          </a:solidFill>
          <a:ln/>
        </p:spPr>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472" y="3156236"/>
            <a:ext cx="207210" cy="207254"/>
          </a:xfrm>
          <a:prstGeom prst="rect">
            <a:avLst/>
          </a:prstGeom>
        </p:spPr>
      </p:pic>
      <p:sp>
        <p:nvSpPr>
          <p:cNvPr id="9" name="Text 5"/>
          <p:cNvSpPr/>
          <p:nvPr/>
        </p:nvSpPr>
        <p:spPr>
          <a:xfrm>
            <a:off x="1529633" y="2668553"/>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Application Scope</a:t>
            </a:r>
            <a:endParaRPr lang="en-US" sz="1350" dirty="0"/>
          </a:p>
        </p:txBody>
      </p:sp>
      <p:sp>
        <p:nvSpPr>
          <p:cNvPr id="10" name="Text 6"/>
          <p:cNvSpPr/>
          <p:nvPr/>
        </p:nvSpPr>
        <p:spPr>
          <a:xfrm>
            <a:off x="1529633" y="2967253"/>
            <a:ext cx="4363768"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20 is mandatory for enterprises whose equity shares or potential equity shares (e.g., convertible debentures, warrants) are listed on any stock exchange in India or are in the process of being listed.</a:t>
            </a:r>
            <a:endParaRPr lang="en-US" sz="1050" dirty="0"/>
          </a:p>
        </p:txBody>
      </p:sp>
      <p:sp>
        <p:nvSpPr>
          <p:cNvPr id="11" name="Shape 7"/>
          <p:cNvSpPr/>
          <p:nvPr/>
        </p:nvSpPr>
        <p:spPr>
          <a:xfrm>
            <a:off x="805528" y="4161010"/>
            <a:ext cx="5259418" cy="1608701"/>
          </a:xfrm>
          <a:prstGeom prst="roundRect">
            <a:avLst>
              <a:gd name="adj" fmla="val 12881"/>
            </a:avLst>
          </a:prstGeom>
          <a:solidFill>
            <a:srgbClr val="FBFCFE"/>
          </a:solidFill>
          <a:ln w="33404">
            <a:solidFill>
              <a:srgbClr val="CFD2D8"/>
            </a:solidFill>
            <a:prstDash val="solid"/>
          </a:ln>
        </p:spPr>
      </p:sp>
      <p:sp>
        <p:nvSpPr>
          <p:cNvPr id="12" name="Shape 8"/>
          <p:cNvSpPr/>
          <p:nvPr/>
        </p:nvSpPr>
        <p:spPr>
          <a:xfrm>
            <a:off x="838932" y="4194422"/>
            <a:ext cx="552561" cy="1541879"/>
          </a:xfrm>
          <a:prstGeom prst="roundRect">
            <a:avLst>
              <a:gd name="adj" fmla="val 30247"/>
            </a:avLst>
          </a:prstGeom>
          <a:solidFill>
            <a:srgbClr val="FBFCFE"/>
          </a:solidFill>
          <a:ln/>
        </p:spPr>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0472" y="4861690"/>
            <a:ext cx="207210" cy="207254"/>
          </a:xfrm>
          <a:prstGeom prst="rect">
            <a:avLst/>
          </a:prstGeom>
        </p:spPr>
      </p:pic>
      <p:sp>
        <p:nvSpPr>
          <p:cNvPr id="14" name="Text 9"/>
          <p:cNvSpPr/>
          <p:nvPr/>
        </p:nvSpPr>
        <p:spPr>
          <a:xfrm>
            <a:off x="1529633" y="4332591"/>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Exemption Criteria</a:t>
            </a:r>
            <a:endParaRPr lang="en-US" sz="1350" dirty="0"/>
          </a:p>
        </p:txBody>
      </p:sp>
      <p:sp>
        <p:nvSpPr>
          <p:cNvPr id="15" name="Text 10"/>
          <p:cNvSpPr/>
          <p:nvPr/>
        </p:nvSpPr>
        <p:spPr>
          <a:xfrm>
            <a:off x="1529633" y="4631292"/>
            <a:ext cx="4363768"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Disclosure of Diluted Earning Per Share is exempted for Small and Medium-Sized Companies (SMCs) .</a:t>
            </a:r>
            <a:endParaRPr lang="en-US" sz="1050" dirty="0"/>
          </a:p>
        </p:txBody>
      </p:sp>
      <p:sp>
        <p:nvSpPr>
          <p:cNvPr id="16" name="Text 11"/>
          <p:cNvSpPr/>
          <p:nvPr/>
        </p:nvSpPr>
        <p:spPr>
          <a:xfrm>
            <a:off x="1529633" y="5156127"/>
            <a:ext cx="4363768"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However, Micro, Small and Medium sized (MSME) non-company entities are exempt from applying AS 20. </a:t>
            </a:r>
            <a:endParaRPr lang="en-US" sz="1050" dirty="0"/>
          </a:p>
        </p:txBody>
      </p:sp>
      <p:sp>
        <p:nvSpPr>
          <p:cNvPr id="17" name="Shape 12"/>
          <p:cNvSpPr/>
          <p:nvPr/>
        </p:nvSpPr>
        <p:spPr>
          <a:xfrm>
            <a:off x="805528" y="5925109"/>
            <a:ext cx="5259418" cy="808136"/>
          </a:xfrm>
          <a:prstGeom prst="roundRect">
            <a:avLst>
              <a:gd name="adj" fmla="val 25642"/>
            </a:avLst>
          </a:prstGeom>
          <a:solidFill>
            <a:srgbClr val="B6D6FC"/>
          </a:solidFill>
          <a:ln/>
        </p:spPr>
      </p:sp>
      <p:pic>
        <p:nvPicPr>
          <p:cNvPr id="18" name="Image 3" descr="preencoded.png"/>
          <p:cNvPicPr>
            <a:picLocks noChangeAspect="1"/>
          </p:cNvPicPr>
          <p:nvPr/>
        </p:nvPicPr>
        <p:blipFill>
          <a:blip r:embed="rId6"/>
          <a:stretch>
            <a:fillRect/>
          </a:stretch>
        </p:blipFill>
        <p:spPr>
          <a:xfrm>
            <a:off x="943668" y="6132798"/>
            <a:ext cx="172675" cy="138170"/>
          </a:xfrm>
          <a:prstGeom prst="rect">
            <a:avLst/>
          </a:prstGeom>
        </p:spPr>
      </p:pic>
      <p:sp>
        <p:nvSpPr>
          <p:cNvPr id="19" name="Text 13"/>
          <p:cNvSpPr/>
          <p:nvPr/>
        </p:nvSpPr>
        <p:spPr>
          <a:xfrm>
            <a:off x="1254483" y="6097821"/>
            <a:ext cx="4672322"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Even when exempt, entities often disclose EPS voluntarily for investor relations, as it's a key metric for performance evaluation.</a:t>
            </a:r>
            <a:endParaRPr lang="en-US" sz="1050" dirty="0"/>
          </a:p>
        </p:txBody>
      </p:sp>
      <p:pic>
        <p:nvPicPr>
          <p:cNvPr id="20" name="Image 4" descr="preencoded.png"/>
          <p:cNvPicPr>
            <a:picLocks noChangeAspect="1"/>
          </p:cNvPicPr>
          <p:nvPr/>
        </p:nvPicPr>
        <p:blipFill>
          <a:blip r:embed="rId7"/>
          <a:stretch>
            <a:fillRect/>
          </a:stretch>
        </p:blipFill>
        <p:spPr>
          <a:xfrm>
            <a:off x="377276" y="345946"/>
            <a:ext cx="869378" cy="189418"/>
          </a:xfrm>
          <a:prstGeom prst="rect">
            <a:avLst/>
          </a:prstGeom>
        </p:spPr>
      </p:pic>
      <p:sp>
        <p:nvSpPr>
          <p:cNvPr id="21" name="Text 14"/>
          <p:cNvSpPr/>
          <p:nvPr/>
        </p:nvSpPr>
        <p:spPr>
          <a:xfrm>
            <a:off x="5515951" y="7043952"/>
            <a:ext cx="977246" cy="154788"/>
          </a:xfrm>
          <a:prstGeom prst="rect">
            <a:avLst/>
          </a:prstGeom>
          <a:noFill/>
          <a:ln/>
        </p:spPr>
        <p:txBody>
          <a:bodyPr wrap="none" lIns="0" tIns="0" rIns="0" bIns="0" rtlCol="0" anchor="t"/>
          <a:lstStyle/>
          <a:p>
            <a:pPr marL="0" indent="0" algn="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704759"/>
            <a:ext cx="527342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Understanding SMC and MSME</a:t>
            </a:r>
            <a:endParaRPr lang="en-US" sz="2700" dirty="0"/>
          </a:p>
        </p:txBody>
      </p:sp>
      <p:sp>
        <p:nvSpPr>
          <p:cNvPr id="4" name="Text 2"/>
          <p:cNvSpPr/>
          <p:nvPr/>
        </p:nvSpPr>
        <p:spPr>
          <a:xfrm>
            <a:off x="805528" y="2412834"/>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20 outlines specific criteria for identifying Small and Medium Sized Companies (SMCs) and Micro, Small and Medium Sized Non-company Entities (MSMEs), which determine their applicability and exemptions.</a:t>
            </a:r>
            <a:endParaRPr lang="en-US" sz="1050" dirty="0"/>
          </a:p>
        </p:txBody>
      </p:sp>
      <p:sp>
        <p:nvSpPr>
          <p:cNvPr id="5" name="Text 3"/>
          <p:cNvSpPr/>
          <p:nvPr/>
        </p:nvSpPr>
        <p:spPr>
          <a:xfrm>
            <a:off x="805528" y="3148405"/>
            <a:ext cx="3477688"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Small and Medium Sized Company (SMC)</a:t>
            </a:r>
            <a:endParaRPr lang="en-US" sz="1350" dirty="0"/>
          </a:p>
        </p:txBody>
      </p:sp>
      <p:sp>
        <p:nvSpPr>
          <p:cNvPr id="6" name="Text 4"/>
          <p:cNvSpPr/>
          <p:nvPr/>
        </p:nvSpPr>
        <p:spPr>
          <a:xfrm>
            <a:off x="805528" y="3502443"/>
            <a:ext cx="437055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company that meets the following:</a:t>
            </a:r>
            <a:endParaRPr lang="en-US" sz="1050" dirty="0"/>
          </a:p>
        </p:txBody>
      </p:sp>
      <p:sp>
        <p:nvSpPr>
          <p:cNvPr id="7" name="Text 5"/>
          <p:cNvSpPr/>
          <p:nvPr/>
        </p:nvSpPr>
        <p:spPr>
          <a:xfrm>
            <a:off x="805528" y="3847780"/>
            <a:ext cx="4370554" cy="1961173"/>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Equity/debt securities </a:t>
            </a:r>
            <a:r>
              <a:rPr lang="en-US" sz="1050" b="1" dirty="0">
                <a:solidFill>
                  <a:srgbClr val="15213F"/>
                </a:solidFill>
                <a:latin typeface="Inter" pitchFamily="34" charset="0"/>
                <a:ea typeface="Inter" pitchFamily="34" charset="-122"/>
                <a:cs typeface="Inter" pitchFamily="34" charset="-120"/>
              </a:rPr>
              <a:t>not listed</a:t>
            </a:r>
            <a:r>
              <a:rPr lang="en-US" sz="1050" dirty="0">
                <a:solidFill>
                  <a:srgbClr val="15213F"/>
                </a:solidFill>
                <a:latin typeface="Inter" pitchFamily="34" charset="0"/>
                <a:ea typeface="Inter" pitchFamily="34" charset="-122"/>
                <a:cs typeface="Inter" pitchFamily="34" charset="-120"/>
              </a:rPr>
              <a:t> or in process of listing on any stock exchange.</a:t>
            </a:r>
            <a:endParaRPr lang="en-US" sz="1050" dirty="0"/>
          </a:p>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Not a bank</a:t>
            </a:r>
            <a:r>
              <a:rPr lang="en-US" sz="1050" dirty="0">
                <a:solidFill>
                  <a:srgbClr val="15213F"/>
                </a:solidFill>
                <a:latin typeface="Inter" pitchFamily="34" charset="0"/>
                <a:ea typeface="Inter" pitchFamily="34" charset="-122"/>
                <a:cs typeface="Inter" pitchFamily="34" charset="-120"/>
              </a:rPr>
              <a:t>, financial institution, or insurance company.</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Turnover (excluding other income) </a:t>
            </a:r>
            <a:r>
              <a:rPr lang="en-US" sz="1050" b="1" dirty="0">
                <a:solidFill>
                  <a:srgbClr val="15213F"/>
                </a:solidFill>
                <a:latin typeface="Inter" pitchFamily="34" charset="0"/>
                <a:ea typeface="Inter" pitchFamily="34" charset="-122"/>
                <a:cs typeface="Inter" pitchFamily="34" charset="-120"/>
              </a:rPr>
              <a:t>under ₹250 crore</a:t>
            </a:r>
            <a:r>
              <a:rPr lang="en-US" sz="1050" dirty="0">
                <a:solidFill>
                  <a:srgbClr val="15213F"/>
                </a:solidFill>
                <a:latin typeface="Inter" pitchFamily="34" charset="0"/>
                <a:ea typeface="Inter" pitchFamily="34" charset="-122"/>
                <a:cs typeface="Inter" pitchFamily="34" charset="-120"/>
              </a:rPr>
              <a:t> in preceding year.</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Borrowings </a:t>
            </a:r>
            <a:r>
              <a:rPr lang="en-US" sz="1050" b="1" dirty="0">
                <a:solidFill>
                  <a:srgbClr val="15213F"/>
                </a:solidFill>
                <a:latin typeface="Inter" pitchFamily="34" charset="0"/>
                <a:ea typeface="Inter" pitchFamily="34" charset="-122"/>
                <a:cs typeface="Inter" pitchFamily="34" charset="-120"/>
              </a:rPr>
              <a:t>not exceeding ₹50 crore</a:t>
            </a:r>
            <a:r>
              <a:rPr lang="en-US" sz="1050" dirty="0">
                <a:solidFill>
                  <a:srgbClr val="15213F"/>
                </a:solidFill>
                <a:latin typeface="Inter" pitchFamily="34" charset="0"/>
                <a:ea typeface="Inter" pitchFamily="34" charset="-122"/>
                <a:cs typeface="Inter" pitchFamily="34" charset="-120"/>
              </a:rPr>
              <a:t> at any time in preceding year.</a:t>
            </a:r>
            <a:endParaRPr lang="en-US" sz="1050" dirty="0"/>
          </a:p>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Not a holding or subsidiary</a:t>
            </a:r>
            <a:r>
              <a:rPr lang="en-US" sz="1050" dirty="0">
                <a:solidFill>
                  <a:srgbClr val="15213F"/>
                </a:solidFill>
                <a:latin typeface="Inter" pitchFamily="34" charset="0"/>
                <a:ea typeface="Inter" pitchFamily="34" charset="-122"/>
                <a:cs typeface="Inter" pitchFamily="34" charset="-120"/>
              </a:rPr>
              <a:t> of a non-SMC.</a:t>
            </a:r>
            <a:endParaRPr lang="en-US" sz="1050" dirty="0"/>
          </a:p>
        </p:txBody>
      </p:sp>
      <p:sp>
        <p:nvSpPr>
          <p:cNvPr id="8" name="Text 6"/>
          <p:cNvSpPr/>
          <p:nvPr/>
        </p:nvSpPr>
        <p:spPr>
          <a:xfrm>
            <a:off x="5518648" y="3148405"/>
            <a:ext cx="3876015"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Micro, Small and Medium Sized Entity (MSME)</a:t>
            </a:r>
            <a:endParaRPr lang="en-US" sz="1350" dirty="0"/>
          </a:p>
        </p:txBody>
      </p:sp>
      <p:sp>
        <p:nvSpPr>
          <p:cNvPr id="9" name="Text 7"/>
          <p:cNvSpPr/>
          <p:nvPr/>
        </p:nvSpPr>
        <p:spPr>
          <a:xfrm>
            <a:off x="5518648" y="3502443"/>
            <a:ext cx="437055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non-company entity that meets the following:</a:t>
            </a:r>
            <a:endParaRPr lang="en-US" sz="1050" dirty="0"/>
          </a:p>
        </p:txBody>
      </p:sp>
      <p:sp>
        <p:nvSpPr>
          <p:cNvPr id="10" name="Text 8"/>
          <p:cNvSpPr/>
          <p:nvPr/>
        </p:nvSpPr>
        <p:spPr>
          <a:xfrm>
            <a:off x="5518648" y="3847780"/>
            <a:ext cx="4370554" cy="1961173"/>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Equity/debt securities </a:t>
            </a:r>
            <a:r>
              <a:rPr lang="en-US" sz="1050" b="1" dirty="0">
                <a:solidFill>
                  <a:srgbClr val="15213F"/>
                </a:solidFill>
                <a:latin typeface="Inter" pitchFamily="34" charset="0"/>
                <a:ea typeface="Inter" pitchFamily="34" charset="-122"/>
                <a:cs typeface="Inter" pitchFamily="34" charset="-120"/>
              </a:rPr>
              <a:t>not listed</a:t>
            </a:r>
            <a:r>
              <a:rPr lang="en-US" sz="1050" dirty="0">
                <a:solidFill>
                  <a:srgbClr val="15213F"/>
                </a:solidFill>
                <a:latin typeface="Inter" pitchFamily="34" charset="0"/>
                <a:ea typeface="Inter" pitchFamily="34" charset="-122"/>
                <a:cs typeface="Inter" pitchFamily="34" charset="-120"/>
              </a:rPr>
              <a:t> or in process of listing on any stock exchange.</a:t>
            </a:r>
            <a:endParaRPr lang="en-US" sz="1050" dirty="0"/>
          </a:p>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Not a bank</a:t>
            </a:r>
            <a:r>
              <a:rPr lang="en-US" sz="1050" dirty="0">
                <a:solidFill>
                  <a:srgbClr val="15213F"/>
                </a:solidFill>
                <a:latin typeface="Inter" pitchFamily="34" charset="0"/>
                <a:ea typeface="Inter" pitchFamily="34" charset="-122"/>
                <a:cs typeface="Inter" pitchFamily="34" charset="-120"/>
              </a:rPr>
              <a:t>, financial institution, or insurance company.</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Turnover (excluding other income) </a:t>
            </a:r>
            <a:r>
              <a:rPr lang="en-US" sz="1050" b="1" dirty="0">
                <a:solidFill>
                  <a:srgbClr val="15213F"/>
                </a:solidFill>
                <a:latin typeface="Inter" pitchFamily="34" charset="0"/>
                <a:ea typeface="Inter" pitchFamily="34" charset="-122"/>
                <a:cs typeface="Inter" pitchFamily="34" charset="-120"/>
              </a:rPr>
              <a:t>under ₹250 crore</a:t>
            </a:r>
            <a:r>
              <a:rPr lang="en-US" sz="1050" dirty="0">
                <a:solidFill>
                  <a:srgbClr val="15213F"/>
                </a:solidFill>
                <a:latin typeface="Inter" pitchFamily="34" charset="0"/>
                <a:ea typeface="Inter" pitchFamily="34" charset="-122"/>
                <a:cs typeface="Inter" pitchFamily="34" charset="-120"/>
              </a:rPr>
              <a:t> in preceding year.</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Borrowings </a:t>
            </a:r>
            <a:r>
              <a:rPr lang="en-US" sz="1050" b="1" dirty="0">
                <a:solidFill>
                  <a:srgbClr val="15213F"/>
                </a:solidFill>
                <a:latin typeface="Inter" pitchFamily="34" charset="0"/>
                <a:ea typeface="Inter" pitchFamily="34" charset="-122"/>
                <a:cs typeface="Inter" pitchFamily="34" charset="-120"/>
              </a:rPr>
              <a:t>not exceeding ₹50 crore</a:t>
            </a:r>
            <a:r>
              <a:rPr lang="en-US" sz="1050" dirty="0">
                <a:solidFill>
                  <a:srgbClr val="15213F"/>
                </a:solidFill>
                <a:latin typeface="Inter" pitchFamily="34" charset="0"/>
                <a:ea typeface="Inter" pitchFamily="34" charset="-122"/>
                <a:cs typeface="Inter" pitchFamily="34" charset="-120"/>
              </a:rPr>
              <a:t> at any time in preceding year.</a:t>
            </a:r>
            <a:endParaRPr lang="en-US" sz="1050" dirty="0"/>
          </a:p>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Not a holding or subsidiary</a:t>
            </a:r>
            <a:r>
              <a:rPr lang="en-US" sz="1050" dirty="0">
                <a:solidFill>
                  <a:srgbClr val="15213F"/>
                </a:solidFill>
                <a:latin typeface="Inter" pitchFamily="34" charset="0"/>
                <a:ea typeface="Inter" pitchFamily="34" charset="-122"/>
                <a:cs typeface="Inter" pitchFamily="34" charset="-120"/>
              </a:rPr>
              <a:t> of a non-MSME.</a:t>
            </a:r>
            <a:endParaRPr lang="en-US" sz="1050" dirty="0"/>
          </a:p>
        </p:txBody>
      </p:sp>
      <p:pic>
        <p:nvPicPr>
          <p:cNvPr id="11" name="Image 0" descr="preencoded.png"/>
          <p:cNvPicPr>
            <a:picLocks noChangeAspect="1"/>
          </p:cNvPicPr>
          <p:nvPr/>
        </p:nvPicPr>
        <p:blipFill>
          <a:blip r:embed="rId3"/>
          <a:stretch>
            <a:fillRect/>
          </a:stretch>
        </p:blipFill>
        <p:spPr>
          <a:xfrm>
            <a:off x="377276" y="345946"/>
            <a:ext cx="869378" cy="189418"/>
          </a:xfrm>
          <a:prstGeom prst="rect">
            <a:avLst/>
          </a:prstGeom>
        </p:spPr>
      </p:pic>
      <p:sp>
        <p:nvSpPr>
          <p:cNvPr id="12" name="Text 9"/>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954"/>
            </a:avLst>
          </a:prstGeom>
          <a:solidFill>
            <a:srgbClr val="FBFCFE"/>
          </a:solidFill>
          <a:ln w="27837">
            <a:solidFill>
              <a:srgbClr val="E5E0DF"/>
            </a:solidFill>
            <a:prstDash val="solid"/>
          </a:ln>
        </p:spPr>
      </p:sp>
      <p:sp>
        <p:nvSpPr>
          <p:cNvPr id="3" name="Text 1"/>
          <p:cNvSpPr/>
          <p:nvPr/>
        </p:nvSpPr>
        <p:spPr>
          <a:xfrm>
            <a:off x="727846" y="656741"/>
            <a:ext cx="6450746" cy="371092"/>
          </a:xfrm>
          <a:prstGeom prst="rect">
            <a:avLst/>
          </a:prstGeom>
          <a:noFill/>
          <a:ln/>
        </p:spPr>
        <p:txBody>
          <a:bodyPr wrap="none" lIns="0" tIns="0" rIns="0" bIns="0" rtlCol="0" anchor="t"/>
          <a:lstStyle/>
          <a:p>
            <a:pPr marL="0" indent="0" algn="l">
              <a:lnSpc>
                <a:spcPts val="2900"/>
              </a:lnSpc>
              <a:buNone/>
            </a:pPr>
            <a:r>
              <a:rPr lang="en-US" sz="2300" b="1" dirty="0">
                <a:solidFill>
                  <a:srgbClr val="3257B8"/>
                </a:solidFill>
                <a:latin typeface="Inter Bold" pitchFamily="34" charset="0"/>
                <a:ea typeface="Inter Bold" pitchFamily="34" charset="-122"/>
                <a:cs typeface="Inter Bold" pitchFamily="34" charset="-120"/>
              </a:rPr>
              <a:t>AS 20 Definitions: Understanding Key Terms</a:t>
            </a:r>
            <a:endParaRPr lang="en-US" sz="2300" dirty="0"/>
          </a:p>
        </p:txBody>
      </p:sp>
      <p:sp>
        <p:nvSpPr>
          <p:cNvPr id="4" name="Text 2"/>
          <p:cNvSpPr/>
          <p:nvPr/>
        </p:nvSpPr>
        <p:spPr>
          <a:xfrm>
            <a:off x="727846" y="1231867"/>
            <a:ext cx="9233558"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A clear understanding of these key terms is fundamental for the correct application of Accounting Standard 20 and the computation of Earnings Per Share.</a:t>
            </a:r>
            <a:endParaRPr lang="en-US" sz="900" dirty="0"/>
          </a:p>
        </p:txBody>
      </p:sp>
      <p:sp>
        <p:nvSpPr>
          <p:cNvPr id="5" name="Shape 3"/>
          <p:cNvSpPr/>
          <p:nvPr/>
        </p:nvSpPr>
        <p:spPr>
          <a:xfrm>
            <a:off x="727846" y="1523259"/>
            <a:ext cx="9233558" cy="716341"/>
          </a:xfrm>
          <a:prstGeom prst="roundRect">
            <a:avLst>
              <a:gd name="adj" fmla="val 24860"/>
            </a:avLst>
          </a:prstGeom>
          <a:solidFill>
            <a:srgbClr val="FBFCFE"/>
          </a:solidFill>
          <a:ln w="27837">
            <a:solidFill>
              <a:srgbClr val="CFD2D8"/>
            </a:solidFill>
            <a:prstDash val="solid"/>
          </a:ln>
        </p:spPr>
      </p:sp>
      <p:sp>
        <p:nvSpPr>
          <p:cNvPr id="6" name="Shape 4"/>
          <p:cNvSpPr/>
          <p:nvPr/>
        </p:nvSpPr>
        <p:spPr>
          <a:xfrm>
            <a:off x="755682" y="1551102"/>
            <a:ext cx="474879" cy="660656"/>
          </a:xfrm>
          <a:prstGeom prst="roundRect">
            <a:avLst>
              <a:gd name="adj" fmla="val 30466"/>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5736" y="1792289"/>
            <a:ext cx="178069" cy="178107"/>
          </a:xfrm>
          <a:prstGeom prst="rect">
            <a:avLst/>
          </a:prstGeom>
        </p:spPr>
      </p:pic>
      <p:sp>
        <p:nvSpPr>
          <p:cNvPr id="8" name="Text 5"/>
          <p:cNvSpPr/>
          <p:nvPr/>
        </p:nvSpPr>
        <p:spPr>
          <a:xfrm>
            <a:off x="1332513" y="1669781"/>
            <a:ext cx="1483963"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Equity Share</a:t>
            </a:r>
            <a:endParaRPr lang="en-US" sz="1150" dirty="0"/>
          </a:p>
        </p:txBody>
      </p:sp>
      <p:sp>
        <p:nvSpPr>
          <p:cNvPr id="9" name="Text 6"/>
          <p:cNvSpPr/>
          <p:nvPr/>
        </p:nvSpPr>
        <p:spPr>
          <a:xfrm>
            <a:off x="1332513" y="1916451"/>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A share other than a preference share, typically representing ownership and voting rights in an enterprise.</a:t>
            </a:r>
            <a:endParaRPr lang="en-US" sz="900" dirty="0"/>
          </a:p>
        </p:txBody>
      </p:sp>
      <p:sp>
        <p:nvSpPr>
          <p:cNvPr id="10" name="Shape 7"/>
          <p:cNvSpPr/>
          <p:nvPr/>
        </p:nvSpPr>
        <p:spPr>
          <a:xfrm>
            <a:off x="727846" y="2341574"/>
            <a:ext cx="9233558" cy="716341"/>
          </a:xfrm>
          <a:prstGeom prst="roundRect">
            <a:avLst>
              <a:gd name="adj" fmla="val 24860"/>
            </a:avLst>
          </a:prstGeom>
          <a:solidFill>
            <a:srgbClr val="FBFCFE"/>
          </a:solidFill>
          <a:ln w="27837">
            <a:solidFill>
              <a:srgbClr val="CFD2D8"/>
            </a:solidFill>
            <a:prstDash val="solid"/>
          </a:ln>
        </p:spPr>
      </p:sp>
      <p:sp>
        <p:nvSpPr>
          <p:cNvPr id="11" name="Shape 8"/>
          <p:cNvSpPr/>
          <p:nvPr/>
        </p:nvSpPr>
        <p:spPr>
          <a:xfrm>
            <a:off x="755682" y="2369417"/>
            <a:ext cx="474879" cy="660656"/>
          </a:xfrm>
          <a:prstGeom prst="roundRect">
            <a:avLst>
              <a:gd name="adj" fmla="val 30466"/>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5736" y="2610605"/>
            <a:ext cx="178069" cy="178107"/>
          </a:xfrm>
          <a:prstGeom prst="rect">
            <a:avLst/>
          </a:prstGeom>
        </p:spPr>
      </p:pic>
      <p:sp>
        <p:nvSpPr>
          <p:cNvPr id="13" name="Text 9"/>
          <p:cNvSpPr/>
          <p:nvPr/>
        </p:nvSpPr>
        <p:spPr>
          <a:xfrm>
            <a:off x="1332513" y="2488097"/>
            <a:ext cx="1483963"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Preference Share</a:t>
            </a:r>
            <a:endParaRPr lang="en-US" sz="1150" dirty="0"/>
          </a:p>
        </p:txBody>
      </p:sp>
      <p:sp>
        <p:nvSpPr>
          <p:cNvPr id="14" name="Text 10"/>
          <p:cNvSpPr/>
          <p:nvPr/>
        </p:nvSpPr>
        <p:spPr>
          <a:xfrm>
            <a:off x="1332513" y="2734766"/>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A share carrying preferential rights regarding dividends (fixed rate) and the repayment of capital during liquidation, over equity shares.</a:t>
            </a:r>
            <a:endParaRPr lang="en-US" sz="900" dirty="0"/>
          </a:p>
        </p:txBody>
      </p:sp>
      <p:sp>
        <p:nvSpPr>
          <p:cNvPr id="15" name="Shape 11"/>
          <p:cNvSpPr/>
          <p:nvPr/>
        </p:nvSpPr>
        <p:spPr>
          <a:xfrm>
            <a:off x="727846" y="3159890"/>
            <a:ext cx="9233558" cy="716341"/>
          </a:xfrm>
          <a:prstGeom prst="roundRect">
            <a:avLst>
              <a:gd name="adj" fmla="val 24860"/>
            </a:avLst>
          </a:prstGeom>
          <a:solidFill>
            <a:srgbClr val="FBFCFE"/>
          </a:solidFill>
          <a:ln w="27837">
            <a:solidFill>
              <a:srgbClr val="CFD2D8"/>
            </a:solidFill>
            <a:prstDash val="solid"/>
          </a:ln>
        </p:spPr>
      </p:sp>
      <p:sp>
        <p:nvSpPr>
          <p:cNvPr id="16" name="Shape 12"/>
          <p:cNvSpPr/>
          <p:nvPr/>
        </p:nvSpPr>
        <p:spPr>
          <a:xfrm>
            <a:off x="755682" y="3187733"/>
            <a:ext cx="474879" cy="660656"/>
          </a:xfrm>
          <a:prstGeom prst="roundRect">
            <a:avLst>
              <a:gd name="adj" fmla="val 30466"/>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5736" y="3428920"/>
            <a:ext cx="178069" cy="178107"/>
          </a:xfrm>
          <a:prstGeom prst="rect">
            <a:avLst/>
          </a:prstGeom>
        </p:spPr>
      </p:pic>
      <p:sp>
        <p:nvSpPr>
          <p:cNvPr id="18" name="Text 13"/>
          <p:cNvSpPr/>
          <p:nvPr/>
        </p:nvSpPr>
        <p:spPr>
          <a:xfrm>
            <a:off x="1332513" y="3306412"/>
            <a:ext cx="1483963"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Financial Instrument</a:t>
            </a:r>
            <a:endParaRPr lang="en-US" sz="1150" dirty="0"/>
          </a:p>
        </p:txBody>
      </p:sp>
      <p:sp>
        <p:nvSpPr>
          <p:cNvPr id="19" name="Text 14"/>
          <p:cNvSpPr/>
          <p:nvPr/>
        </p:nvSpPr>
        <p:spPr>
          <a:xfrm>
            <a:off x="1332513" y="3553082"/>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Any contract that creates both a financial asset for one entity and a financial liability or equity instrument for another entity.</a:t>
            </a:r>
            <a:endParaRPr lang="en-US" sz="900" dirty="0"/>
          </a:p>
        </p:txBody>
      </p:sp>
      <p:sp>
        <p:nvSpPr>
          <p:cNvPr id="20" name="Shape 15"/>
          <p:cNvSpPr/>
          <p:nvPr/>
        </p:nvSpPr>
        <p:spPr>
          <a:xfrm>
            <a:off x="727846" y="3978205"/>
            <a:ext cx="9233558" cy="716341"/>
          </a:xfrm>
          <a:prstGeom prst="roundRect">
            <a:avLst>
              <a:gd name="adj" fmla="val 24860"/>
            </a:avLst>
          </a:prstGeom>
          <a:solidFill>
            <a:srgbClr val="FBFCFE"/>
          </a:solidFill>
          <a:ln w="27837">
            <a:solidFill>
              <a:srgbClr val="CFD2D8"/>
            </a:solidFill>
            <a:prstDash val="solid"/>
          </a:ln>
        </p:spPr>
      </p:sp>
      <p:sp>
        <p:nvSpPr>
          <p:cNvPr id="21" name="Shape 16"/>
          <p:cNvSpPr/>
          <p:nvPr/>
        </p:nvSpPr>
        <p:spPr>
          <a:xfrm>
            <a:off x="755682" y="4006048"/>
            <a:ext cx="474879" cy="660656"/>
          </a:xfrm>
          <a:prstGeom prst="roundRect">
            <a:avLst>
              <a:gd name="adj" fmla="val 30466"/>
            </a:avLst>
          </a:prstGeom>
          <a:solidFill>
            <a:srgbClr val="FBFCFE"/>
          </a:solidFill>
          <a:ln/>
        </p:spPr>
      </p:sp>
      <p:pic>
        <p:nvPicPr>
          <p:cNvPr id="2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95736" y="4247236"/>
            <a:ext cx="178069" cy="178107"/>
          </a:xfrm>
          <a:prstGeom prst="rect">
            <a:avLst/>
          </a:prstGeom>
        </p:spPr>
      </p:pic>
      <p:sp>
        <p:nvSpPr>
          <p:cNvPr id="23" name="Text 17"/>
          <p:cNvSpPr/>
          <p:nvPr/>
        </p:nvSpPr>
        <p:spPr>
          <a:xfrm>
            <a:off x="1332513" y="4124728"/>
            <a:ext cx="1594179"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Potential Equity Share</a:t>
            </a:r>
            <a:endParaRPr lang="en-US" sz="1150" dirty="0"/>
          </a:p>
        </p:txBody>
      </p:sp>
      <p:sp>
        <p:nvSpPr>
          <p:cNvPr id="24" name="Text 18"/>
          <p:cNvSpPr/>
          <p:nvPr/>
        </p:nvSpPr>
        <p:spPr>
          <a:xfrm>
            <a:off x="1332513" y="4371397"/>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A financial instrument or other contract that entitles, or may entitle, its holder to equity shares upon conversion or exercise.</a:t>
            </a:r>
            <a:endParaRPr lang="en-US" sz="900" dirty="0"/>
          </a:p>
        </p:txBody>
      </p:sp>
      <p:sp>
        <p:nvSpPr>
          <p:cNvPr id="25" name="Shape 19"/>
          <p:cNvSpPr/>
          <p:nvPr/>
        </p:nvSpPr>
        <p:spPr>
          <a:xfrm>
            <a:off x="727846" y="4796521"/>
            <a:ext cx="9233558" cy="716341"/>
          </a:xfrm>
          <a:prstGeom prst="roundRect">
            <a:avLst>
              <a:gd name="adj" fmla="val 24860"/>
            </a:avLst>
          </a:prstGeom>
          <a:solidFill>
            <a:srgbClr val="FBFCFE"/>
          </a:solidFill>
          <a:ln w="27837">
            <a:solidFill>
              <a:srgbClr val="CFD2D8"/>
            </a:solidFill>
            <a:prstDash val="solid"/>
          </a:ln>
        </p:spPr>
      </p:sp>
      <p:sp>
        <p:nvSpPr>
          <p:cNvPr id="26" name="Shape 20"/>
          <p:cNvSpPr/>
          <p:nvPr/>
        </p:nvSpPr>
        <p:spPr>
          <a:xfrm>
            <a:off x="755682" y="4824364"/>
            <a:ext cx="474879" cy="660656"/>
          </a:xfrm>
          <a:prstGeom prst="roundRect">
            <a:avLst>
              <a:gd name="adj" fmla="val 30466"/>
            </a:avLst>
          </a:prstGeom>
          <a:solidFill>
            <a:srgbClr val="FBFCFE"/>
          </a:solidFill>
          <a:ln/>
        </p:spPr>
      </p:sp>
      <p:pic>
        <p:nvPicPr>
          <p:cNvPr id="2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5736" y="5065551"/>
            <a:ext cx="178069" cy="178107"/>
          </a:xfrm>
          <a:prstGeom prst="rect">
            <a:avLst/>
          </a:prstGeom>
        </p:spPr>
      </p:pic>
      <p:sp>
        <p:nvSpPr>
          <p:cNvPr id="28" name="Text 21"/>
          <p:cNvSpPr/>
          <p:nvPr/>
        </p:nvSpPr>
        <p:spPr>
          <a:xfrm>
            <a:off x="1332513" y="4943043"/>
            <a:ext cx="1912128"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Share Warrants or Options</a:t>
            </a:r>
            <a:endParaRPr lang="en-US" sz="1150" dirty="0"/>
          </a:p>
        </p:txBody>
      </p:sp>
      <p:sp>
        <p:nvSpPr>
          <p:cNvPr id="29" name="Text 22"/>
          <p:cNvSpPr/>
          <p:nvPr/>
        </p:nvSpPr>
        <p:spPr>
          <a:xfrm>
            <a:off x="1332513" y="5189713"/>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Financial instruments that grant the holder the right to acquire equity shares, usually at a predetermined price, within a specified period.</a:t>
            </a:r>
            <a:endParaRPr lang="en-US" sz="900" dirty="0"/>
          </a:p>
        </p:txBody>
      </p:sp>
      <p:sp>
        <p:nvSpPr>
          <p:cNvPr id="30" name="Shape 23"/>
          <p:cNvSpPr/>
          <p:nvPr/>
        </p:nvSpPr>
        <p:spPr>
          <a:xfrm>
            <a:off x="727846" y="5614836"/>
            <a:ext cx="9233558" cy="716341"/>
          </a:xfrm>
          <a:prstGeom prst="roundRect">
            <a:avLst>
              <a:gd name="adj" fmla="val 24860"/>
            </a:avLst>
          </a:prstGeom>
          <a:solidFill>
            <a:srgbClr val="FBFCFE"/>
          </a:solidFill>
          <a:ln w="27837">
            <a:solidFill>
              <a:srgbClr val="CFD2D8"/>
            </a:solidFill>
            <a:prstDash val="solid"/>
          </a:ln>
        </p:spPr>
      </p:sp>
      <p:sp>
        <p:nvSpPr>
          <p:cNvPr id="31" name="Shape 24"/>
          <p:cNvSpPr/>
          <p:nvPr/>
        </p:nvSpPr>
        <p:spPr>
          <a:xfrm>
            <a:off x="755682" y="5642679"/>
            <a:ext cx="474879" cy="660656"/>
          </a:xfrm>
          <a:prstGeom prst="roundRect">
            <a:avLst>
              <a:gd name="adj" fmla="val 30466"/>
            </a:avLst>
          </a:prstGeom>
          <a:solidFill>
            <a:srgbClr val="FBFCFE"/>
          </a:solidFill>
          <a:ln/>
        </p:spPr>
      </p:sp>
      <p:pic>
        <p:nvPicPr>
          <p:cNvPr id="32"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5736" y="5883867"/>
            <a:ext cx="178069" cy="178107"/>
          </a:xfrm>
          <a:prstGeom prst="rect">
            <a:avLst/>
          </a:prstGeom>
        </p:spPr>
      </p:pic>
      <p:sp>
        <p:nvSpPr>
          <p:cNvPr id="33" name="Text 25"/>
          <p:cNvSpPr/>
          <p:nvPr/>
        </p:nvSpPr>
        <p:spPr>
          <a:xfrm>
            <a:off x="1332513" y="5761359"/>
            <a:ext cx="1483963" cy="185502"/>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Fair Value</a:t>
            </a:r>
            <a:endParaRPr lang="en-US" sz="1150" dirty="0"/>
          </a:p>
        </p:txBody>
      </p:sp>
      <p:sp>
        <p:nvSpPr>
          <p:cNvPr id="34" name="Text 26"/>
          <p:cNvSpPr/>
          <p:nvPr/>
        </p:nvSpPr>
        <p:spPr>
          <a:xfrm>
            <a:off x="1332513" y="6008028"/>
            <a:ext cx="8482399" cy="176627"/>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The amount for which an asset could be exchanged, or a liability settled, between knowledgeable, willing parties in an arm’s length transaction.</a:t>
            </a:r>
            <a:endParaRPr lang="en-US" sz="900" dirty="0"/>
          </a:p>
        </p:txBody>
      </p:sp>
      <p:sp>
        <p:nvSpPr>
          <p:cNvPr id="35" name="Shape 27"/>
          <p:cNvSpPr/>
          <p:nvPr/>
        </p:nvSpPr>
        <p:spPr>
          <a:xfrm>
            <a:off x="727846" y="6445942"/>
            <a:ext cx="9233558" cy="459405"/>
          </a:xfrm>
          <a:prstGeom prst="roundRect">
            <a:avLst>
              <a:gd name="adj" fmla="val 38763"/>
            </a:avLst>
          </a:prstGeom>
          <a:solidFill>
            <a:srgbClr val="B6D6FC"/>
          </a:solidFill>
          <a:ln/>
        </p:spPr>
      </p:sp>
      <p:pic>
        <p:nvPicPr>
          <p:cNvPr id="36" name="Image 6" descr="preencoded.png"/>
          <p:cNvPicPr>
            <a:picLocks noChangeAspect="1"/>
          </p:cNvPicPr>
          <p:nvPr/>
        </p:nvPicPr>
        <p:blipFill>
          <a:blip r:embed="rId9"/>
          <a:stretch>
            <a:fillRect/>
          </a:stretch>
        </p:blipFill>
        <p:spPr>
          <a:xfrm>
            <a:off x="846500" y="6618480"/>
            <a:ext cx="148318" cy="118680"/>
          </a:xfrm>
          <a:prstGeom prst="rect">
            <a:avLst/>
          </a:prstGeom>
        </p:spPr>
      </p:pic>
      <p:sp>
        <p:nvSpPr>
          <p:cNvPr id="37" name="Text 28"/>
          <p:cNvSpPr/>
          <p:nvPr/>
        </p:nvSpPr>
        <p:spPr>
          <a:xfrm>
            <a:off x="1113473" y="6577586"/>
            <a:ext cx="8729276" cy="176627"/>
          </a:xfrm>
          <a:prstGeom prst="rect">
            <a:avLst/>
          </a:prstGeom>
          <a:noFill/>
          <a:ln/>
        </p:spPr>
        <p:txBody>
          <a:bodyPr wrap="none" lIns="0" tIns="0" rIns="0" bIns="0" rtlCol="0" anchor="t"/>
          <a:lstStyle/>
          <a:p>
            <a:pPr marL="0" indent="0" algn="l">
              <a:lnSpc>
                <a:spcPts val="1350"/>
              </a:lnSpc>
              <a:buNone/>
            </a:pPr>
            <a:r>
              <a:rPr lang="en-US" sz="900" dirty="0">
                <a:solidFill>
                  <a:srgbClr val="000000"/>
                </a:solidFill>
                <a:latin typeface="Inter" pitchFamily="34" charset="0"/>
                <a:ea typeface="Inter" pitchFamily="34" charset="-122"/>
                <a:cs typeface="Inter" pitchFamily="34" charset="-120"/>
              </a:rPr>
              <a:t>These definitions are vital for distinguishing different types of capital and assessing their impact on earnings per share calculations.</a:t>
            </a:r>
            <a:endParaRPr lang="en-US" sz="900" dirty="0"/>
          </a:p>
        </p:txBody>
      </p:sp>
      <p:pic>
        <p:nvPicPr>
          <p:cNvPr id="38" name="Image 7" descr="preencoded.png"/>
          <p:cNvPicPr>
            <a:picLocks noChangeAspect="1"/>
          </p:cNvPicPr>
          <p:nvPr/>
        </p:nvPicPr>
        <p:blipFill>
          <a:blip r:embed="rId10"/>
          <a:stretch>
            <a:fillRect/>
          </a:stretch>
        </p:blipFill>
        <p:spPr>
          <a:xfrm>
            <a:off x="359791" y="322367"/>
            <a:ext cx="746983" cy="162793"/>
          </a:xfrm>
          <a:prstGeom prst="rect">
            <a:avLst/>
          </a:prstGeom>
        </p:spPr>
      </p:pic>
      <p:sp>
        <p:nvSpPr>
          <p:cNvPr id="39" name="Text 29"/>
          <p:cNvSpPr/>
          <p:nvPr/>
        </p:nvSpPr>
        <p:spPr>
          <a:xfrm>
            <a:off x="4937468" y="7096505"/>
            <a:ext cx="814314" cy="123552"/>
          </a:xfrm>
          <a:prstGeom prst="rect">
            <a:avLst/>
          </a:prstGeom>
          <a:noFill/>
          <a:ln/>
        </p:spPr>
        <p:txBody>
          <a:bodyPr wrap="none" lIns="0" tIns="0" rIns="0" bIns="0" rtlCol="0" anchor="t"/>
          <a:lstStyle/>
          <a:p>
            <a:pPr marL="0" indent="0" algn="ctr">
              <a:lnSpc>
                <a:spcPts val="950"/>
              </a:lnSpc>
              <a:buNone/>
            </a:pPr>
            <a:r>
              <a:rPr lang="en-US" sz="650" dirty="0">
                <a:solidFill>
                  <a:srgbClr val="15213F"/>
                </a:solidFill>
                <a:latin typeface="Inter" pitchFamily="34" charset="0"/>
                <a:ea typeface="Inter" pitchFamily="34" charset="-122"/>
                <a:cs typeface="Inter" pitchFamily="34" charset="-120"/>
              </a:rPr>
              <a:t>CA Anupam Sarda</a:t>
            </a:r>
            <a:endParaRPr lang="en-US" sz="6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272587"/>
            <a:ext cx="7824754"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20 Definitions: Financial Asset and Liability</a:t>
            </a:r>
            <a:endParaRPr lang="en-US" sz="2700" dirty="0"/>
          </a:p>
        </p:txBody>
      </p:sp>
      <p:sp>
        <p:nvSpPr>
          <p:cNvPr id="4" name="Text 2"/>
          <p:cNvSpPr/>
          <p:nvPr/>
        </p:nvSpPr>
        <p:spPr>
          <a:xfrm>
            <a:off x="805528" y="1980663"/>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Further clarifying the capital structure, these definitions distinguish between claims that generate economic benefits and obligations that require their outflow.</a:t>
            </a:r>
            <a:endParaRPr lang="en-US" sz="1050" dirty="0"/>
          </a:p>
        </p:txBody>
      </p:sp>
      <p:sp>
        <p:nvSpPr>
          <p:cNvPr id="5" name="Shape 3"/>
          <p:cNvSpPr/>
          <p:nvPr/>
        </p:nvSpPr>
        <p:spPr>
          <a:xfrm>
            <a:off x="805528" y="2578064"/>
            <a:ext cx="9078193" cy="1304867"/>
          </a:xfrm>
          <a:prstGeom prst="roundRect">
            <a:avLst>
              <a:gd name="adj" fmla="val 15881"/>
            </a:avLst>
          </a:prstGeom>
          <a:solidFill>
            <a:srgbClr val="FBFCFE"/>
          </a:solidFill>
          <a:ln w="33404">
            <a:solidFill>
              <a:srgbClr val="CFD2D8"/>
            </a:solidFill>
            <a:prstDash val="solid"/>
          </a:ln>
        </p:spPr>
      </p:sp>
      <p:sp>
        <p:nvSpPr>
          <p:cNvPr id="6" name="Shape 4"/>
          <p:cNvSpPr/>
          <p:nvPr/>
        </p:nvSpPr>
        <p:spPr>
          <a:xfrm>
            <a:off x="838932" y="2611475"/>
            <a:ext cx="552561" cy="1238045"/>
          </a:xfrm>
          <a:prstGeom prst="roundRect">
            <a:avLst>
              <a:gd name="adj" fmla="val 30247"/>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0472" y="3126827"/>
            <a:ext cx="207210" cy="207254"/>
          </a:xfrm>
          <a:prstGeom prst="rect">
            <a:avLst/>
          </a:prstGeom>
        </p:spPr>
      </p:pic>
      <p:sp>
        <p:nvSpPr>
          <p:cNvPr id="8" name="Text 5"/>
          <p:cNvSpPr/>
          <p:nvPr/>
        </p:nvSpPr>
        <p:spPr>
          <a:xfrm>
            <a:off x="1529633" y="2749645"/>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Financial Asset</a:t>
            </a:r>
            <a:endParaRPr lang="en-US" sz="1350" dirty="0"/>
          </a:p>
        </p:txBody>
      </p:sp>
      <p:sp>
        <p:nvSpPr>
          <p:cNvPr id="9" name="Text 6"/>
          <p:cNvSpPr/>
          <p:nvPr/>
        </p:nvSpPr>
        <p:spPr>
          <a:xfrm>
            <a:off x="1529633" y="3048345"/>
            <a:ext cx="818254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Any asset that is </a:t>
            </a:r>
            <a:r>
              <a:rPr lang="en-US" sz="1050" b="1" dirty="0">
                <a:solidFill>
                  <a:srgbClr val="15213F"/>
                </a:solidFill>
                <a:latin typeface="Inter" pitchFamily="34" charset="0"/>
                <a:ea typeface="Inter" pitchFamily="34" charset="-122"/>
                <a:cs typeface="Inter" pitchFamily="34" charset="-120"/>
              </a:rPr>
              <a:t>cash</a:t>
            </a:r>
            <a:r>
              <a:rPr lang="en-US" sz="1050" dirty="0">
                <a:solidFill>
                  <a:srgbClr val="15213F"/>
                </a:solidFill>
                <a:latin typeface="Inter" pitchFamily="34" charset="0"/>
                <a:ea typeface="Inter" pitchFamily="34" charset="-122"/>
                <a:cs typeface="Inter" pitchFamily="34" charset="-120"/>
              </a:rPr>
              <a:t>; an </a:t>
            </a:r>
            <a:r>
              <a:rPr lang="en-US" sz="1050" b="1" dirty="0">
                <a:solidFill>
                  <a:srgbClr val="15213F"/>
                </a:solidFill>
                <a:latin typeface="Inter" pitchFamily="34" charset="0"/>
                <a:ea typeface="Inter" pitchFamily="34" charset="-122"/>
                <a:cs typeface="Inter" pitchFamily="34" charset="-120"/>
              </a:rPr>
              <a:t>equity instrument</a:t>
            </a:r>
            <a:r>
              <a:rPr lang="en-US" sz="1050" dirty="0">
                <a:solidFill>
                  <a:srgbClr val="15213F"/>
                </a:solidFill>
                <a:latin typeface="Inter" pitchFamily="34" charset="0"/>
                <a:ea typeface="Inter" pitchFamily="34" charset="-122"/>
                <a:cs typeface="Inter" pitchFamily="34" charset="-120"/>
              </a:rPr>
              <a:t> of another entity; a </a:t>
            </a:r>
            <a:r>
              <a:rPr lang="en-US" sz="1050" b="1" dirty="0">
                <a:solidFill>
                  <a:srgbClr val="15213F"/>
                </a:solidFill>
                <a:latin typeface="Inter" pitchFamily="34" charset="0"/>
                <a:ea typeface="Inter" pitchFamily="34" charset="-122"/>
                <a:cs typeface="Inter" pitchFamily="34" charset="-120"/>
              </a:rPr>
              <a:t>contractual right</a:t>
            </a:r>
            <a:r>
              <a:rPr lang="en-US" sz="1050" dirty="0">
                <a:solidFill>
                  <a:srgbClr val="15213F"/>
                </a:solidFill>
                <a:latin typeface="Inter" pitchFamily="34" charset="0"/>
                <a:ea typeface="Inter" pitchFamily="34" charset="-122"/>
                <a:cs typeface="Inter" pitchFamily="34" charset="-120"/>
              </a:rPr>
              <a:t> to receive cash or another financial asset from another entity; or a </a:t>
            </a:r>
            <a:r>
              <a:rPr lang="en-US" sz="1050" b="1" dirty="0">
                <a:solidFill>
                  <a:srgbClr val="15213F"/>
                </a:solidFill>
                <a:latin typeface="Inter" pitchFamily="34" charset="0"/>
                <a:ea typeface="Inter" pitchFamily="34" charset="-122"/>
                <a:cs typeface="Inter" pitchFamily="34" charset="-120"/>
              </a:rPr>
              <a:t>contractual right</a:t>
            </a:r>
            <a:r>
              <a:rPr lang="en-US" sz="1050" dirty="0">
                <a:solidFill>
                  <a:srgbClr val="15213F"/>
                </a:solidFill>
                <a:latin typeface="Inter" pitchFamily="34" charset="0"/>
                <a:ea typeface="Inter" pitchFamily="34" charset="-122"/>
                <a:cs typeface="Inter" pitchFamily="34" charset="-120"/>
              </a:rPr>
              <a:t> to exchange financial assets or financial liabilities with another entity under conditions that are potentially favourable to the entity.</a:t>
            </a:r>
            <a:endParaRPr lang="en-US" sz="1050" dirty="0"/>
          </a:p>
        </p:txBody>
      </p:sp>
      <p:sp>
        <p:nvSpPr>
          <p:cNvPr id="10" name="Shape 7"/>
          <p:cNvSpPr/>
          <p:nvPr/>
        </p:nvSpPr>
        <p:spPr>
          <a:xfrm>
            <a:off x="805528" y="4021101"/>
            <a:ext cx="9078193" cy="1304867"/>
          </a:xfrm>
          <a:prstGeom prst="roundRect">
            <a:avLst>
              <a:gd name="adj" fmla="val 15881"/>
            </a:avLst>
          </a:prstGeom>
          <a:solidFill>
            <a:srgbClr val="FBFCFE"/>
          </a:solidFill>
          <a:ln w="33404">
            <a:solidFill>
              <a:srgbClr val="CFD2D8"/>
            </a:solidFill>
            <a:prstDash val="solid"/>
          </a:ln>
        </p:spPr>
      </p:sp>
      <p:sp>
        <p:nvSpPr>
          <p:cNvPr id="11" name="Shape 8"/>
          <p:cNvSpPr/>
          <p:nvPr/>
        </p:nvSpPr>
        <p:spPr>
          <a:xfrm>
            <a:off x="838932" y="4054512"/>
            <a:ext cx="552561" cy="1238045"/>
          </a:xfrm>
          <a:prstGeom prst="roundRect">
            <a:avLst>
              <a:gd name="adj" fmla="val 30247"/>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472" y="4569864"/>
            <a:ext cx="207210" cy="207254"/>
          </a:xfrm>
          <a:prstGeom prst="rect">
            <a:avLst/>
          </a:prstGeom>
        </p:spPr>
      </p:pic>
      <p:sp>
        <p:nvSpPr>
          <p:cNvPr id="13" name="Text 9"/>
          <p:cNvSpPr/>
          <p:nvPr/>
        </p:nvSpPr>
        <p:spPr>
          <a:xfrm>
            <a:off x="1529633" y="4192681"/>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Financial Liability</a:t>
            </a:r>
            <a:endParaRPr lang="en-US" sz="1350" dirty="0"/>
          </a:p>
        </p:txBody>
      </p:sp>
      <p:sp>
        <p:nvSpPr>
          <p:cNvPr id="14" name="Text 10"/>
          <p:cNvSpPr/>
          <p:nvPr/>
        </p:nvSpPr>
        <p:spPr>
          <a:xfrm>
            <a:off x="1529633" y="4491382"/>
            <a:ext cx="818254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Any liability that is a </a:t>
            </a:r>
            <a:r>
              <a:rPr lang="en-US" sz="1050" b="1" dirty="0">
                <a:solidFill>
                  <a:srgbClr val="15213F"/>
                </a:solidFill>
                <a:latin typeface="Inter" pitchFamily="34" charset="0"/>
                <a:ea typeface="Inter" pitchFamily="34" charset="-122"/>
                <a:cs typeface="Inter" pitchFamily="34" charset="-120"/>
              </a:rPr>
              <a:t>contractual obligation</a:t>
            </a:r>
            <a:r>
              <a:rPr lang="en-US" sz="1050" dirty="0">
                <a:solidFill>
                  <a:srgbClr val="15213F"/>
                </a:solidFill>
                <a:latin typeface="Inter" pitchFamily="34" charset="0"/>
                <a:ea typeface="Inter" pitchFamily="34" charset="-122"/>
                <a:cs typeface="Inter" pitchFamily="34" charset="-120"/>
              </a:rPr>
              <a:t> to deliver cash or another financial asset to another entity; or a </a:t>
            </a:r>
            <a:r>
              <a:rPr lang="en-US" sz="1050" b="1" dirty="0">
                <a:solidFill>
                  <a:srgbClr val="15213F"/>
                </a:solidFill>
                <a:latin typeface="Inter" pitchFamily="34" charset="0"/>
                <a:ea typeface="Inter" pitchFamily="34" charset="-122"/>
                <a:cs typeface="Inter" pitchFamily="34" charset="-120"/>
              </a:rPr>
              <a:t>contractual obligation</a:t>
            </a:r>
            <a:r>
              <a:rPr lang="en-US" sz="1050" dirty="0">
                <a:solidFill>
                  <a:srgbClr val="15213F"/>
                </a:solidFill>
                <a:latin typeface="Inter" pitchFamily="34" charset="0"/>
                <a:ea typeface="Inter" pitchFamily="34" charset="-122"/>
                <a:cs typeface="Inter" pitchFamily="34" charset="-120"/>
              </a:rPr>
              <a:t> to exchange financial assets or financial liabilities with another entity under conditions that are potentially unfavourable to the entity.</a:t>
            </a:r>
            <a:endParaRPr lang="en-US" sz="1050" dirty="0"/>
          </a:p>
        </p:txBody>
      </p:sp>
      <p:sp>
        <p:nvSpPr>
          <p:cNvPr id="15" name="Shape 11"/>
          <p:cNvSpPr/>
          <p:nvPr/>
        </p:nvSpPr>
        <p:spPr>
          <a:xfrm>
            <a:off x="805528" y="5481365"/>
            <a:ext cx="9078193" cy="808136"/>
          </a:xfrm>
          <a:prstGeom prst="roundRect">
            <a:avLst>
              <a:gd name="adj" fmla="val 25642"/>
            </a:avLst>
          </a:prstGeom>
          <a:solidFill>
            <a:srgbClr val="B6D6FC"/>
          </a:solidFill>
          <a:ln/>
        </p:spPr>
      </p:sp>
      <p:pic>
        <p:nvPicPr>
          <p:cNvPr id="16" name="Image 2" descr="preencoded.png"/>
          <p:cNvPicPr>
            <a:picLocks noChangeAspect="1"/>
          </p:cNvPicPr>
          <p:nvPr/>
        </p:nvPicPr>
        <p:blipFill>
          <a:blip r:embed="rId5"/>
          <a:stretch>
            <a:fillRect/>
          </a:stretch>
        </p:blipFill>
        <p:spPr>
          <a:xfrm>
            <a:off x="943668" y="5689055"/>
            <a:ext cx="172675" cy="138170"/>
          </a:xfrm>
          <a:prstGeom prst="rect">
            <a:avLst/>
          </a:prstGeom>
        </p:spPr>
      </p:pic>
      <p:sp>
        <p:nvSpPr>
          <p:cNvPr id="17" name="Text 12"/>
          <p:cNvSpPr/>
          <p:nvPr/>
        </p:nvSpPr>
        <p:spPr>
          <a:xfrm>
            <a:off x="1254483" y="5654077"/>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These distinctions are crucial for understanding how various financial instruments impact an entity's balance sheet and, consequently, its earnings per share calculations.</a:t>
            </a:r>
            <a:endParaRPr lang="en-US" sz="1050" dirty="0"/>
          </a:p>
        </p:txBody>
      </p:sp>
      <p:pic>
        <p:nvPicPr>
          <p:cNvPr id="18" name="Image 3" descr="preencoded.png"/>
          <p:cNvPicPr>
            <a:picLocks noChangeAspect="1"/>
          </p:cNvPicPr>
          <p:nvPr/>
        </p:nvPicPr>
        <p:blipFill>
          <a:blip r:embed="rId6"/>
          <a:stretch>
            <a:fillRect/>
          </a:stretch>
        </p:blipFill>
        <p:spPr>
          <a:xfrm>
            <a:off x="377276" y="345946"/>
            <a:ext cx="869378" cy="189418"/>
          </a:xfrm>
          <a:prstGeom prst="rect">
            <a:avLst/>
          </a:prstGeom>
        </p:spPr>
      </p:pic>
      <p:sp>
        <p:nvSpPr>
          <p:cNvPr id="19" name="Text 13"/>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242"/>
            </a:avLst>
          </a:prstGeom>
          <a:solidFill>
            <a:srgbClr val="FBFCFE"/>
          </a:solidFill>
          <a:ln w="27837">
            <a:solidFill>
              <a:srgbClr val="E5E0DF"/>
            </a:solidFill>
            <a:prstDash val="solid"/>
          </a:ln>
        </p:spPr>
      </p:sp>
      <p:sp>
        <p:nvSpPr>
          <p:cNvPr id="3" name="Text 1"/>
          <p:cNvSpPr/>
          <p:nvPr/>
        </p:nvSpPr>
        <p:spPr>
          <a:xfrm>
            <a:off x="762381" y="738529"/>
            <a:ext cx="5401125" cy="398064"/>
          </a:xfrm>
          <a:prstGeom prst="rect">
            <a:avLst/>
          </a:prstGeom>
          <a:noFill/>
          <a:ln/>
        </p:spPr>
        <p:txBody>
          <a:bodyPr wrap="none" lIns="0" tIns="0" rIns="0" bIns="0" rtlCol="0" anchor="t"/>
          <a:lstStyle/>
          <a:p>
            <a:pPr marL="0" indent="0" algn="l">
              <a:lnSpc>
                <a:spcPts val="3100"/>
              </a:lnSpc>
              <a:buNone/>
            </a:pPr>
            <a:r>
              <a:rPr lang="en-US" sz="2500" b="1" dirty="0">
                <a:solidFill>
                  <a:srgbClr val="3257B8"/>
                </a:solidFill>
                <a:latin typeface="Inter Bold" pitchFamily="34" charset="0"/>
                <a:ea typeface="Inter Bold" pitchFamily="34" charset="-122"/>
                <a:cs typeface="Inter Bold" pitchFamily="34" charset="-120"/>
              </a:rPr>
              <a:t>Examples of Potential Equity Share</a:t>
            </a:r>
            <a:endParaRPr lang="en-US" sz="2500" dirty="0"/>
          </a:p>
        </p:txBody>
      </p:sp>
      <p:sp>
        <p:nvSpPr>
          <p:cNvPr id="4" name="Text 2"/>
          <p:cNvSpPr/>
          <p:nvPr/>
        </p:nvSpPr>
        <p:spPr>
          <a:xfrm>
            <a:off x="762381" y="1371429"/>
            <a:ext cx="9164488" cy="195769"/>
          </a:xfrm>
          <a:prstGeom prst="rect">
            <a:avLst/>
          </a:prstGeom>
          <a:noFill/>
          <a:ln/>
        </p:spPr>
        <p:txBody>
          <a:bodyPr wrap="non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Understanding these instruments is crucial for accurately calculating diluted earnings per share, as they represent future claims on a company's equity.</a:t>
            </a:r>
            <a:endParaRPr lang="en-US" sz="1000" dirty="0"/>
          </a:p>
        </p:txBody>
      </p:sp>
      <p:sp>
        <p:nvSpPr>
          <p:cNvPr id="5" name="Shape 3"/>
          <p:cNvSpPr/>
          <p:nvPr/>
        </p:nvSpPr>
        <p:spPr>
          <a:xfrm>
            <a:off x="762381" y="1699277"/>
            <a:ext cx="9164488" cy="982501"/>
          </a:xfrm>
          <a:prstGeom prst="roundRect">
            <a:avLst>
              <a:gd name="adj" fmla="val 19443"/>
            </a:avLst>
          </a:prstGeom>
          <a:solidFill>
            <a:srgbClr val="FBFCFE"/>
          </a:solidFill>
          <a:ln w="33404">
            <a:solidFill>
              <a:srgbClr val="CFD2D8"/>
            </a:solidFill>
            <a:prstDash val="solid"/>
          </a:ln>
        </p:spPr>
      </p:sp>
      <p:sp>
        <p:nvSpPr>
          <p:cNvPr id="6" name="Shape 4"/>
          <p:cNvSpPr/>
          <p:nvPr/>
        </p:nvSpPr>
        <p:spPr>
          <a:xfrm>
            <a:off x="795785" y="1732688"/>
            <a:ext cx="509414" cy="915678"/>
          </a:xfrm>
          <a:prstGeom prst="roundRect">
            <a:avLst>
              <a:gd name="adj" fmla="val 29631"/>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3842" y="2094905"/>
            <a:ext cx="191030" cy="191071"/>
          </a:xfrm>
          <a:prstGeom prst="rect">
            <a:avLst/>
          </a:prstGeom>
        </p:spPr>
      </p:pic>
      <p:sp>
        <p:nvSpPr>
          <p:cNvPr id="8" name="Text 5"/>
          <p:cNvSpPr/>
          <p:nvPr/>
        </p:nvSpPr>
        <p:spPr>
          <a:xfrm>
            <a:off x="1422548" y="1860069"/>
            <a:ext cx="2403100"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Convertible Debentures/Bonds</a:t>
            </a:r>
            <a:endParaRPr lang="en-US" sz="1250" dirty="0"/>
          </a:p>
        </p:txBody>
      </p:sp>
      <p:sp>
        <p:nvSpPr>
          <p:cNvPr id="9" name="Text 6"/>
          <p:cNvSpPr/>
          <p:nvPr/>
        </p:nvSpPr>
        <p:spPr>
          <a:xfrm>
            <a:off x="1422548" y="2129448"/>
            <a:ext cx="8343563"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Debt instruments issued by a company that can be converted into a predetermined number of equity shares at a future date, either at the option of the holder or the issuer. These initially function as debt but carry the potential to become equity.</a:t>
            </a:r>
            <a:endParaRPr lang="en-US" sz="1000" dirty="0"/>
          </a:p>
        </p:txBody>
      </p:sp>
      <p:sp>
        <p:nvSpPr>
          <p:cNvPr id="10" name="Shape 7"/>
          <p:cNvSpPr/>
          <p:nvPr/>
        </p:nvSpPr>
        <p:spPr>
          <a:xfrm>
            <a:off x="762381" y="2799152"/>
            <a:ext cx="9164488" cy="982501"/>
          </a:xfrm>
          <a:prstGeom prst="roundRect">
            <a:avLst>
              <a:gd name="adj" fmla="val 19443"/>
            </a:avLst>
          </a:prstGeom>
          <a:solidFill>
            <a:srgbClr val="FBFCFE"/>
          </a:solidFill>
          <a:ln w="33404">
            <a:solidFill>
              <a:srgbClr val="CFD2D8"/>
            </a:solidFill>
            <a:prstDash val="solid"/>
          </a:ln>
        </p:spPr>
      </p:sp>
      <p:sp>
        <p:nvSpPr>
          <p:cNvPr id="11" name="Shape 8"/>
          <p:cNvSpPr/>
          <p:nvPr/>
        </p:nvSpPr>
        <p:spPr>
          <a:xfrm>
            <a:off x="795785" y="2832564"/>
            <a:ext cx="509414" cy="915678"/>
          </a:xfrm>
          <a:prstGeom prst="roundRect">
            <a:avLst>
              <a:gd name="adj" fmla="val 29631"/>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3842" y="3194780"/>
            <a:ext cx="191030" cy="191071"/>
          </a:xfrm>
          <a:prstGeom prst="rect">
            <a:avLst/>
          </a:prstGeom>
        </p:spPr>
      </p:pic>
      <p:sp>
        <p:nvSpPr>
          <p:cNvPr id="13" name="Text 9"/>
          <p:cNvSpPr/>
          <p:nvPr/>
        </p:nvSpPr>
        <p:spPr>
          <a:xfrm>
            <a:off x="1422548" y="2959944"/>
            <a:ext cx="2378743"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Convertible Preference Shares</a:t>
            </a:r>
            <a:endParaRPr lang="en-US" sz="1250" dirty="0"/>
          </a:p>
        </p:txBody>
      </p:sp>
      <p:sp>
        <p:nvSpPr>
          <p:cNvPr id="14" name="Text 10"/>
          <p:cNvSpPr/>
          <p:nvPr/>
        </p:nvSpPr>
        <p:spPr>
          <a:xfrm>
            <a:off x="1422548" y="3229323"/>
            <a:ext cx="8343563"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Preference shares that, at the discretion of the holder, can be exchanged for a fixed number of equity shares of the issuing company. They offer a fixed dividend but also the opportunity to participate in the growth of equity value.</a:t>
            </a:r>
            <a:endParaRPr lang="en-US" sz="1000" dirty="0"/>
          </a:p>
        </p:txBody>
      </p:sp>
      <p:sp>
        <p:nvSpPr>
          <p:cNvPr id="15" name="Shape 11"/>
          <p:cNvSpPr/>
          <p:nvPr/>
        </p:nvSpPr>
        <p:spPr>
          <a:xfrm>
            <a:off x="762381" y="3899028"/>
            <a:ext cx="9164488" cy="982501"/>
          </a:xfrm>
          <a:prstGeom prst="roundRect">
            <a:avLst>
              <a:gd name="adj" fmla="val 19443"/>
            </a:avLst>
          </a:prstGeom>
          <a:solidFill>
            <a:srgbClr val="FBFCFE"/>
          </a:solidFill>
          <a:ln w="33404">
            <a:solidFill>
              <a:srgbClr val="CFD2D8"/>
            </a:solidFill>
            <a:prstDash val="solid"/>
          </a:ln>
        </p:spPr>
      </p:sp>
      <p:sp>
        <p:nvSpPr>
          <p:cNvPr id="16" name="Shape 12"/>
          <p:cNvSpPr/>
          <p:nvPr/>
        </p:nvSpPr>
        <p:spPr>
          <a:xfrm>
            <a:off x="795785" y="3932439"/>
            <a:ext cx="509414" cy="915678"/>
          </a:xfrm>
          <a:prstGeom prst="roundRect">
            <a:avLst>
              <a:gd name="adj" fmla="val 29631"/>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3842" y="4294656"/>
            <a:ext cx="191030" cy="191071"/>
          </a:xfrm>
          <a:prstGeom prst="rect">
            <a:avLst/>
          </a:prstGeom>
        </p:spPr>
      </p:pic>
      <p:sp>
        <p:nvSpPr>
          <p:cNvPr id="18" name="Text 13"/>
          <p:cNvSpPr/>
          <p:nvPr/>
        </p:nvSpPr>
        <p:spPr>
          <a:xfrm>
            <a:off x="1422548" y="4059819"/>
            <a:ext cx="2180579"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Share Warrants and Options</a:t>
            </a:r>
            <a:endParaRPr lang="en-US" sz="1250" dirty="0"/>
          </a:p>
        </p:txBody>
      </p:sp>
      <p:sp>
        <p:nvSpPr>
          <p:cNvPr id="19" name="Text 14"/>
          <p:cNvSpPr/>
          <p:nvPr/>
        </p:nvSpPr>
        <p:spPr>
          <a:xfrm>
            <a:off x="1422548" y="4329198"/>
            <a:ext cx="8343563"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Financial instruments that give the holder the right, but not the obligation, to purchase equity shares of a company at a specified price (exercise price) within a certain period. This includes stock options granted to employees (ESOPs).</a:t>
            </a:r>
            <a:endParaRPr lang="en-US" sz="1000" dirty="0"/>
          </a:p>
        </p:txBody>
      </p:sp>
      <p:sp>
        <p:nvSpPr>
          <p:cNvPr id="20" name="Shape 15"/>
          <p:cNvSpPr/>
          <p:nvPr/>
        </p:nvSpPr>
        <p:spPr>
          <a:xfrm>
            <a:off x="762381" y="4998903"/>
            <a:ext cx="9164488" cy="982501"/>
          </a:xfrm>
          <a:prstGeom prst="roundRect">
            <a:avLst>
              <a:gd name="adj" fmla="val 19443"/>
            </a:avLst>
          </a:prstGeom>
          <a:solidFill>
            <a:srgbClr val="FBFCFE"/>
          </a:solidFill>
          <a:ln w="33404">
            <a:solidFill>
              <a:srgbClr val="CFD2D8"/>
            </a:solidFill>
            <a:prstDash val="solid"/>
          </a:ln>
        </p:spPr>
      </p:sp>
      <p:sp>
        <p:nvSpPr>
          <p:cNvPr id="21" name="Shape 16"/>
          <p:cNvSpPr/>
          <p:nvPr/>
        </p:nvSpPr>
        <p:spPr>
          <a:xfrm>
            <a:off x="795785" y="5032314"/>
            <a:ext cx="509414" cy="915678"/>
          </a:xfrm>
          <a:prstGeom prst="roundRect">
            <a:avLst>
              <a:gd name="adj" fmla="val 29631"/>
            </a:avLst>
          </a:prstGeom>
          <a:solidFill>
            <a:srgbClr val="FBFCFE"/>
          </a:solidFill>
          <a:ln/>
        </p:spPr>
      </p:sp>
      <p:pic>
        <p:nvPicPr>
          <p:cNvPr id="2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3842" y="5394531"/>
            <a:ext cx="191030" cy="191071"/>
          </a:xfrm>
          <a:prstGeom prst="rect">
            <a:avLst/>
          </a:prstGeom>
        </p:spPr>
      </p:pic>
      <p:sp>
        <p:nvSpPr>
          <p:cNvPr id="23" name="Text 17"/>
          <p:cNvSpPr/>
          <p:nvPr/>
        </p:nvSpPr>
        <p:spPr>
          <a:xfrm>
            <a:off x="1422548" y="5159695"/>
            <a:ext cx="2943656"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Employee Stock Option Plans (ESOPs)</a:t>
            </a:r>
            <a:endParaRPr lang="en-US" sz="1250" dirty="0"/>
          </a:p>
        </p:txBody>
      </p:sp>
      <p:sp>
        <p:nvSpPr>
          <p:cNvPr id="24" name="Text 18"/>
          <p:cNvSpPr/>
          <p:nvPr/>
        </p:nvSpPr>
        <p:spPr>
          <a:xfrm>
            <a:off x="1422548" y="5429073"/>
            <a:ext cx="8343563"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A common form of share-based payment where employees are given the right to buy the company's shares at a pre-determined price. Once vested, these options can be exercised, converting into actual equity shares.</a:t>
            </a:r>
            <a:endParaRPr lang="en-US" sz="1000" dirty="0"/>
          </a:p>
        </p:txBody>
      </p:sp>
      <p:sp>
        <p:nvSpPr>
          <p:cNvPr id="25" name="Shape 19"/>
          <p:cNvSpPr/>
          <p:nvPr/>
        </p:nvSpPr>
        <p:spPr>
          <a:xfrm>
            <a:off x="762381" y="6113482"/>
            <a:ext cx="9164488" cy="710077"/>
          </a:xfrm>
          <a:prstGeom prst="roundRect">
            <a:avLst>
              <a:gd name="adj" fmla="val 26903"/>
            </a:avLst>
          </a:prstGeom>
          <a:solidFill>
            <a:srgbClr val="B6D6FC"/>
          </a:solidFill>
          <a:ln/>
        </p:spPr>
      </p:sp>
      <p:pic>
        <p:nvPicPr>
          <p:cNvPr id="26" name="Image 4" descr="preencoded.png"/>
          <p:cNvPicPr>
            <a:picLocks noChangeAspect="1"/>
          </p:cNvPicPr>
          <p:nvPr/>
        </p:nvPicPr>
        <p:blipFill>
          <a:blip r:embed="rId7"/>
          <a:stretch>
            <a:fillRect/>
          </a:stretch>
        </p:blipFill>
        <p:spPr>
          <a:xfrm>
            <a:off x="889734" y="6300464"/>
            <a:ext cx="159192" cy="127381"/>
          </a:xfrm>
          <a:prstGeom prst="rect">
            <a:avLst/>
          </a:prstGeom>
        </p:spPr>
      </p:pic>
      <p:sp>
        <p:nvSpPr>
          <p:cNvPr id="27" name="Text 20"/>
          <p:cNvSpPr/>
          <p:nvPr/>
        </p:nvSpPr>
        <p:spPr>
          <a:xfrm>
            <a:off x="1176279" y="6262702"/>
            <a:ext cx="8623236" cy="391539"/>
          </a:xfrm>
          <a:prstGeom prst="rect">
            <a:avLst/>
          </a:prstGeom>
          <a:noFill/>
          <a:ln/>
        </p:spPr>
        <p:txBody>
          <a:bodyPr wrap="square" lIns="0" tIns="0" rIns="0" bIns="0" rtlCol="0" anchor="t"/>
          <a:lstStyle/>
          <a:p>
            <a:pPr marL="0" indent="0" algn="l">
              <a:lnSpc>
                <a:spcPts val="1500"/>
              </a:lnSpc>
              <a:buNone/>
            </a:pPr>
            <a:r>
              <a:rPr lang="en-US" sz="1000" dirty="0">
                <a:solidFill>
                  <a:srgbClr val="000000"/>
                </a:solidFill>
                <a:latin typeface="Inter" pitchFamily="34" charset="0"/>
                <a:ea typeface="Inter" pitchFamily="34" charset="-122"/>
                <a:cs typeface="Inter" pitchFamily="34" charset="-120"/>
              </a:rPr>
              <a:t>The existence of these instruments means that the number of equity shares outstanding can increase, impacting earnings per share calculations.</a:t>
            </a:r>
            <a:endParaRPr lang="en-US" sz="1000" dirty="0"/>
          </a:p>
        </p:txBody>
      </p:sp>
      <p:pic>
        <p:nvPicPr>
          <p:cNvPr id="28" name="Image 5" descr="preencoded.png"/>
          <p:cNvPicPr>
            <a:picLocks noChangeAspect="1"/>
          </p:cNvPicPr>
          <p:nvPr/>
        </p:nvPicPr>
        <p:blipFill>
          <a:blip r:embed="rId8"/>
          <a:stretch>
            <a:fillRect/>
          </a:stretch>
        </p:blipFill>
        <p:spPr>
          <a:xfrm>
            <a:off x="367533" y="332895"/>
            <a:ext cx="801439" cy="174626"/>
          </a:xfrm>
          <a:prstGeom prst="rect">
            <a:avLst/>
          </a:prstGeom>
        </p:spPr>
      </p:pic>
      <p:sp>
        <p:nvSpPr>
          <p:cNvPr id="29" name="Text 21"/>
          <p:cNvSpPr/>
          <p:nvPr/>
        </p:nvSpPr>
        <p:spPr>
          <a:xfrm>
            <a:off x="4907630" y="7073361"/>
            <a:ext cx="873989" cy="137038"/>
          </a:xfrm>
          <a:prstGeom prst="rect">
            <a:avLst/>
          </a:prstGeom>
          <a:noFill/>
          <a:ln/>
        </p:spPr>
        <p:txBody>
          <a:bodyPr wrap="none" lIns="0" tIns="0" rIns="0" bIns="0" rtlCol="0" anchor="t"/>
          <a:lstStyle/>
          <a:p>
            <a:pPr marL="0" indent="0" algn="ctr">
              <a:lnSpc>
                <a:spcPts val="10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772027"/>
            <a:ext cx="5083611"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Understanding Basic Earnings</a:t>
            </a:r>
            <a:endParaRPr lang="en-US" sz="2700" dirty="0"/>
          </a:p>
        </p:txBody>
      </p:sp>
      <p:sp>
        <p:nvSpPr>
          <p:cNvPr id="4" name="Text 2"/>
          <p:cNvSpPr/>
          <p:nvPr/>
        </p:nvSpPr>
        <p:spPr>
          <a:xfrm>
            <a:off x="805528" y="1480103"/>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 calculation of Basic Earnings Per Share (EPS) begins with determining the net profit or loss attributable to equity shareholders, a process that involves specific adjustments under AS 20.</a:t>
            </a:r>
            <a:endParaRPr lang="en-US" sz="1050" dirty="0"/>
          </a:p>
        </p:txBody>
      </p:sp>
      <p:sp>
        <p:nvSpPr>
          <p:cNvPr id="5" name="Shape 3"/>
          <p:cNvSpPr/>
          <p:nvPr/>
        </p:nvSpPr>
        <p:spPr>
          <a:xfrm>
            <a:off x="805528" y="2077503"/>
            <a:ext cx="9078193" cy="1083866"/>
          </a:xfrm>
          <a:prstGeom prst="roundRect">
            <a:avLst>
              <a:gd name="adj" fmla="val 19119"/>
            </a:avLst>
          </a:prstGeom>
          <a:solidFill>
            <a:srgbClr val="FBFCFE"/>
          </a:solidFill>
          <a:ln w="33404">
            <a:solidFill>
              <a:srgbClr val="CFD2D8"/>
            </a:solidFill>
            <a:prstDash val="solid"/>
          </a:ln>
        </p:spPr>
      </p:sp>
      <p:sp>
        <p:nvSpPr>
          <p:cNvPr id="6" name="Shape 4"/>
          <p:cNvSpPr/>
          <p:nvPr/>
        </p:nvSpPr>
        <p:spPr>
          <a:xfrm>
            <a:off x="838932" y="2110915"/>
            <a:ext cx="552561" cy="1017043"/>
          </a:xfrm>
          <a:prstGeom prst="roundRect">
            <a:avLst>
              <a:gd name="adj" fmla="val 30247"/>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0472" y="2515766"/>
            <a:ext cx="207210" cy="207254"/>
          </a:xfrm>
          <a:prstGeom prst="rect">
            <a:avLst/>
          </a:prstGeom>
        </p:spPr>
      </p:pic>
      <p:sp>
        <p:nvSpPr>
          <p:cNvPr id="8" name="Text 5"/>
          <p:cNvSpPr/>
          <p:nvPr/>
        </p:nvSpPr>
        <p:spPr>
          <a:xfrm>
            <a:off x="1529633" y="2249084"/>
            <a:ext cx="2024606"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Net Profit/Loss Baseline</a:t>
            </a:r>
            <a:endParaRPr lang="en-US" sz="1350" dirty="0"/>
          </a:p>
        </p:txBody>
      </p:sp>
      <p:sp>
        <p:nvSpPr>
          <p:cNvPr id="9" name="Text 6"/>
          <p:cNvSpPr/>
          <p:nvPr/>
        </p:nvSpPr>
        <p:spPr>
          <a:xfrm>
            <a:off x="1529633" y="2547785"/>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 starting point is the net profit or loss for the period, which includes all recognised income, expenses, tax, and extraordinary items, unless another Accounting Standard mandates otherwise.</a:t>
            </a:r>
            <a:endParaRPr lang="en-US" sz="1050" dirty="0"/>
          </a:p>
        </p:txBody>
      </p:sp>
      <p:sp>
        <p:nvSpPr>
          <p:cNvPr id="10" name="Shape 7"/>
          <p:cNvSpPr/>
          <p:nvPr/>
        </p:nvSpPr>
        <p:spPr>
          <a:xfrm>
            <a:off x="805528" y="3299539"/>
            <a:ext cx="9078193" cy="1304867"/>
          </a:xfrm>
          <a:prstGeom prst="roundRect">
            <a:avLst>
              <a:gd name="adj" fmla="val 15881"/>
            </a:avLst>
          </a:prstGeom>
          <a:solidFill>
            <a:srgbClr val="FBFCFE"/>
          </a:solidFill>
          <a:ln w="33404">
            <a:solidFill>
              <a:srgbClr val="CFD2D8"/>
            </a:solidFill>
            <a:prstDash val="solid"/>
          </a:ln>
        </p:spPr>
      </p:sp>
      <p:sp>
        <p:nvSpPr>
          <p:cNvPr id="11" name="Shape 8"/>
          <p:cNvSpPr/>
          <p:nvPr/>
        </p:nvSpPr>
        <p:spPr>
          <a:xfrm>
            <a:off x="838932" y="3332950"/>
            <a:ext cx="552561" cy="1238045"/>
          </a:xfrm>
          <a:prstGeom prst="roundRect">
            <a:avLst>
              <a:gd name="adj" fmla="val 30247"/>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472" y="3848302"/>
            <a:ext cx="207210" cy="207254"/>
          </a:xfrm>
          <a:prstGeom prst="rect">
            <a:avLst/>
          </a:prstGeom>
        </p:spPr>
      </p:pic>
      <p:sp>
        <p:nvSpPr>
          <p:cNvPr id="13" name="Text 9"/>
          <p:cNvSpPr/>
          <p:nvPr/>
        </p:nvSpPr>
        <p:spPr>
          <a:xfrm>
            <a:off x="1529633" y="3471120"/>
            <a:ext cx="272565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Preference Dividends Deduction</a:t>
            </a:r>
            <a:endParaRPr lang="en-US" sz="1350" dirty="0"/>
          </a:p>
        </p:txBody>
      </p:sp>
      <p:sp>
        <p:nvSpPr>
          <p:cNvPr id="14" name="Text 10"/>
          <p:cNvSpPr/>
          <p:nvPr/>
        </p:nvSpPr>
        <p:spPr>
          <a:xfrm>
            <a:off x="1529633" y="3769820"/>
            <a:ext cx="818254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From the net profit, deduct preference dividends and any attributable tax for the period. For non-cumulative shares, deduct dividends provided. For cumulative shares, deduct the full required amount for the period, irrespective of provision. Do not include prior period cumulative dividends paid/declared in the current period.</a:t>
            </a:r>
            <a:endParaRPr lang="en-US" sz="1050" dirty="0"/>
          </a:p>
        </p:txBody>
      </p:sp>
      <p:sp>
        <p:nvSpPr>
          <p:cNvPr id="15" name="Shape 11"/>
          <p:cNvSpPr/>
          <p:nvPr/>
        </p:nvSpPr>
        <p:spPr>
          <a:xfrm>
            <a:off x="805528" y="4742576"/>
            <a:ext cx="9078193" cy="1083866"/>
          </a:xfrm>
          <a:prstGeom prst="roundRect">
            <a:avLst>
              <a:gd name="adj" fmla="val 19119"/>
            </a:avLst>
          </a:prstGeom>
          <a:solidFill>
            <a:srgbClr val="FBFCFE"/>
          </a:solidFill>
          <a:ln w="33404">
            <a:solidFill>
              <a:srgbClr val="CFD2D8"/>
            </a:solidFill>
            <a:prstDash val="solid"/>
          </a:ln>
        </p:spPr>
      </p:sp>
      <p:sp>
        <p:nvSpPr>
          <p:cNvPr id="16" name="Shape 12"/>
          <p:cNvSpPr/>
          <p:nvPr/>
        </p:nvSpPr>
        <p:spPr>
          <a:xfrm>
            <a:off x="838932" y="4775987"/>
            <a:ext cx="552561" cy="1017043"/>
          </a:xfrm>
          <a:prstGeom prst="roundRect">
            <a:avLst>
              <a:gd name="adj" fmla="val 30247"/>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00472" y="5180838"/>
            <a:ext cx="207210" cy="207254"/>
          </a:xfrm>
          <a:prstGeom prst="rect">
            <a:avLst/>
          </a:prstGeom>
        </p:spPr>
      </p:pic>
      <p:sp>
        <p:nvSpPr>
          <p:cNvPr id="18" name="Text 13"/>
          <p:cNvSpPr/>
          <p:nvPr/>
        </p:nvSpPr>
        <p:spPr>
          <a:xfrm>
            <a:off x="1529633" y="4914156"/>
            <a:ext cx="250426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Multiple Equity Share Classes</a:t>
            </a:r>
            <a:endParaRPr lang="en-US" sz="1350" dirty="0"/>
          </a:p>
        </p:txBody>
      </p:sp>
      <p:sp>
        <p:nvSpPr>
          <p:cNvPr id="19" name="Text 14"/>
          <p:cNvSpPr/>
          <p:nvPr/>
        </p:nvSpPr>
        <p:spPr>
          <a:xfrm>
            <a:off x="1529633" y="5212857"/>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If an enterprise has various classes of equity shares, the adjusted net profit or loss is apportioned among them based on their respective dividend rights, ensuring accurate reflection of earnings per share for each class.</a:t>
            </a:r>
            <a:endParaRPr lang="en-US" sz="1050" dirty="0"/>
          </a:p>
        </p:txBody>
      </p:sp>
      <p:sp>
        <p:nvSpPr>
          <p:cNvPr id="20" name="Shape 15"/>
          <p:cNvSpPr/>
          <p:nvPr/>
        </p:nvSpPr>
        <p:spPr>
          <a:xfrm>
            <a:off x="805528" y="5981839"/>
            <a:ext cx="9078193" cy="808136"/>
          </a:xfrm>
          <a:prstGeom prst="roundRect">
            <a:avLst>
              <a:gd name="adj" fmla="val 25642"/>
            </a:avLst>
          </a:prstGeom>
          <a:solidFill>
            <a:srgbClr val="B6D6FC"/>
          </a:solidFill>
          <a:ln/>
        </p:spPr>
      </p:sp>
      <p:pic>
        <p:nvPicPr>
          <p:cNvPr id="21" name="Image 3" descr="preencoded.png"/>
          <p:cNvPicPr>
            <a:picLocks noChangeAspect="1"/>
          </p:cNvPicPr>
          <p:nvPr/>
        </p:nvPicPr>
        <p:blipFill>
          <a:blip r:embed="rId6"/>
          <a:stretch>
            <a:fillRect/>
          </a:stretch>
        </p:blipFill>
        <p:spPr>
          <a:xfrm>
            <a:off x="943668" y="6189528"/>
            <a:ext cx="172675" cy="138170"/>
          </a:xfrm>
          <a:prstGeom prst="rect">
            <a:avLst/>
          </a:prstGeom>
        </p:spPr>
      </p:pic>
      <p:sp>
        <p:nvSpPr>
          <p:cNvPr id="22" name="Text 16"/>
          <p:cNvSpPr/>
          <p:nvPr/>
        </p:nvSpPr>
        <p:spPr>
          <a:xfrm>
            <a:off x="1254483" y="6154551"/>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These steps ensure that the basic EPS calculation accurately reflects the earnings available solely to equity shareholders, excluding any claims from preference shareholders.</a:t>
            </a:r>
            <a:endParaRPr lang="en-US" sz="1050" dirty="0"/>
          </a:p>
        </p:txBody>
      </p:sp>
      <p:pic>
        <p:nvPicPr>
          <p:cNvPr id="23" name="Image 4" descr="preencoded.png"/>
          <p:cNvPicPr>
            <a:picLocks noChangeAspect="1"/>
          </p:cNvPicPr>
          <p:nvPr/>
        </p:nvPicPr>
        <p:blipFill>
          <a:blip r:embed="rId7"/>
          <a:stretch>
            <a:fillRect/>
          </a:stretch>
        </p:blipFill>
        <p:spPr>
          <a:xfrm>
            <a:off x="377276" y="345946"/>
            <a:ext cx="869378" cy="189418"/>
          </a:xfrm>
          <a:prstGeom prst="rect">
            <a:avLst/>
          </a:prstGeom>
        </p:spPr>
      </p:pic>
      <p:sp>
        <p:nvSpPr>
          <p:cNvPr id="24" name="Text 17"/>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882"/>
            </a:avLst>
          </a:prstGeom>
          <a:solidFill>
            <a:srgbClr val="FBFCFE"/>
          </a:solidFill>
          <a:ln w="27837">
            <a:solidFill>
              <a:srgbClr val="E5E0DF"/>
            </a:solidFill>
            <a:prstDash val="solid"/>
          </a:ln>
        </p:spPr>
      </p:sp>
      <p:sp>
        <p:nvSpPr>
          <p:cNvPr id="3" name="Text 1"/>
          <p:cNvSpPr/>
          <p:nvPr/>
        </p:nvSpPr>
        <p:spPr>
          <a:xfrm>
            <a:off x="719147" y="700158"/>
            <a:ext cx="8411154" cy="364305"/>
          </a:xfrm>
          <a:prstGeom prst="rect">
            <a:avLst/>
          </a:prstGeom>
          <a:noFill/>
          <a:ln/>
        </p:spPr>
        <p:txBody>
          <a:bodyPr wrap="none" lIns="0" tIns="0" rIns="0" bIns="0" rtlCol="0" anchor="t"/>
          <a:lstStyle/>
          <a:p>
            <a:pPr marL="0" indent="0" algn="l">
              <a:lnSpc>
                <a:spcPts val="2850"/>
              </a:lnSpc>
              <a:buNone/>
            </a:pPr>
            <a:r>
              <a:rPr lang="en-US" sz="2250" b="1" dirty="0">
                <a:solidFill>
                  <a:srgbClr val="3257B8"/>
                </a:solidFill>
                <a:latin typeface="Inter Bold" pitchFamily="34" charset="0"/>
                <a:ea typeface="Inter Bold" pitchFamily="34" charset="-122"/>
                <a:cs typeface="Inter Bold" pitchFamily="34" charset="-120"/>
              </a:rPr>
              <a:t>Basic EPS: Understanding Weighted Average Equity Shares</a:t>
            </a:r>
            <a:endParaRPr lang="en-US" sz="2250" dirty="0"/>
          </a:p>
        </p:txBody>
      </p:sp>
      <p:sp>
        <p:nvSpPr>
          <p:cNvPr id="4" name="Text 2"/>
          <p:cNvSpPr/>
          <p:nvPr/>
        </p:nvSpPr>
        <p:spPr>
          <a:xfrm>
            <a:off x="719147" y="1261189"/>
            <a:ext cx="9250956"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Calculating basic EPS requires determining the weighted average number of equity shares outstanding, adjusting for changes in capital during the reporting period.</a:t>
            </a:r>
            <a:endParaRPr lang="en-US" sz="900" dirty="0"/>
          </a:p>
        </p:txBody>
      </p:sp>
      <p:sp>
        <p:nvSpPr>
          <p:cNvPr id="5" name="Shape 3"/>
          <p:cNvSpPr/>
          <p:nvPr/>
        </p:nvSpPr>
        <p:spPr>
          <a:xfrm>
            <a:off x="719147" y="1543706"/>
            <a:ext cx="9250956" cy="873653"/>
          </a:xfrm>
          <a:prstGeom prst="roundRect">
            <a:avLst>
              <a:gd name="adj" fmla="val 20013"/>
            </a:avLst>
          </a:prstGeom>
          <a:solidFill>
            <a:srgbClr val="FBFCFE"/>
          </a:solidFill>
          <a:ln w="27837">
            <a:solidFill>
              <a:srgbClr val="CFD2D8"/>
            </a:solidFill>
            <a:prstDash val="solid"/>
          </a:ln>
        </p:spPr>
      </p:sp>
      <p:sp>
        <p:nvSpPr>
          <p:cNvPr id="6" name="Shape 4"/>
          <p:cNvSpPr/>
          <p:nvPr/>
        </p:nvSpPr>
        <p:spPr>
          <a:xfrm>
            <a:off x="746983" y="1571549"/>
            <a:ext cx="466180" cy="817967"/>
          </a:xfrm>
          <a:prstGeom prst="roundRect">
            <a:avLst>
              <a:gd name="adj" fmla="val 30340"/>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4341" y="1893045"/>
            <a:ext cx="174763" cy="174800"/>
          </a:xfrm>
          <a:prstGeom prst="rect">
            <a:avLst/>
          </a:prstGeom>
        </p:spPr>
      </p:pic>
      <p:sp>
        <p:nvSpPr>
          <p:cNvPr id="8" name="Text 5"/>
          <p:cNvSpPr/>
          <p:nvPr/>
        </p:nvSpPr>
        <p:spPr>
          <a:xfrm>
            <a:off x="1311462" y="1688053"/>
            <a:ext cx="2147871" cy="182109"/>
          </a:xfrm>
          <a:prstGeom prst="rect">
            <a:avLst/>
          </a:prstGeom>
          <a:noFill/>
          <a:ln/>
        </p:spPr>
        <p:txBody>
          <a:bodyPr wrap="none" lIns="0" tIns="0" rIns="0" bIns="0" rtlCol="0" anchor="t"/>
          <a:lstStyle/>
          <a:p>
            <a:pPr marL="0" indent="0" algn="l">
              <a:lnSpc>
                <a:spcPts val="1400"/>
              </a:lnSpc>
              <a:buNone/>
            </a:pPr>
            <a:r>
              <a:rPr lang="en-US" sz="1100" b="1" dirty="0">
                <a:solidFill>
                  <a:srgbClr val="15213F"/>
                </a:solidFill>
                <a:latin typeface="Inter Bold" pitchFamily="34" charset="0"/>
                <a:ea typeface="Inter Bold" pitchFamily="34" charset="-122"/>
                <a:cs typeface="Inter Bold" pitchFamily="34" charset="-120"/>
              </a:rPr>
              <a:t>Weighted Average Calculation</a:t>
            </a:r>
            <a:endParaRPr lang="en-US" sz="1100" dirty="0"/>
          </a:p>
        </p:txBody>
      </p:sp>
      <p:sp>
        <p:nvSpPr>
          <p:cNvPr id="9" name="Text 6"/>
          <p:cNvSpPr/>
          <p:nvPr/>
        </p:nvSpPr>
        <p:spPr>
          <a:xfrm>
            <a:off x="1311462" y="1929154"/>
            <a:ext cx="8514324"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The weighted average number of shares reflects changes in the capital base. It is adjusted by the number of shares issued or bought back, multiplied by a </a:t>
            </a:r>
            <a:r>
              <a:rPr lang="en-US" sz="900" b="1" dirty="0">
                <a:solidFill>
                  <a:srgbClr val="15213F"/>
                </a:solidFill>
                <a:latin typeface="Inter" pitchFamily="34" charset="0"/>
                <a:ea typeface="Inter" pitchFamily="34" charset="-122"/>
                <a:cs typeface="Inter" pitchFamily="34" charset="-120"/>
              </a:rPr>
              <a:t>time-weighting factor</a:t>
            </a:r>
            <a:r>
              <a:rPr lang="en-US" sz="900" dirty="0">
                <a:solidFill>
                  <a:srgbClr val="15213F"/>
                </a:solidFill>
                <a:latin typeface="Inter" pitchFamily="34" charset="0"/>
                <a:ea typeface="Inter" pitchFamily="34" charset="-122"/>
                <a:cs typeface="Inter" pitchFamily="34" charset="-120"/>
              </a:rPr>
              <a:t>.</a:t>
            </a:r>
            <a:endParaRPr lang="en-US" sz="900" dirty="0"/>
          </a:p>
        </p:txBody>
      </p:sp>
      <p:sp>
        <p:nvSpPr>
          <p:cNvPr id="10" name="Shape 7"/>
          <p:cNvSpPr/>
          <p:nvPr/>
        </p:nvSpPr>
        <p:spPr>
          <a:xfrm>
            <a:off x="719147" y="2515679"/>
            <a:ext cx="9250956" cy="873653"/>
          </a:xfrm>
          <a:prstGeom prst="roundRect">
            <a:avLst>
              <a:gd name="adj" fmla="val 20013"/>
            </a:avLst>
          </a:prstGeom>
          <a:solidFill>
            <a:srgbClr val="FBFCFE"/>
          </a:solidFill>
          <a:ln w="27837">
            <a:solidFill>
              <a:srgbClr val="CFD2D8"/>
            </a:solidFill>
            <a:prstDash val="solid"/>
          </a:ln>
        </p:spPr>
      </p:sp>
      <p:sp>
        <p:nvSpPr>
          <p:cNvPr id="11" name="Shape 8"/>
          <p:cNvSpPr/>
          <p:nvPr/>
        </p:nvSpPr>
        <p:spPr>
          <a:xfrm>
            <a:off x="746983" y="2543521"/>
            <a:ext cx="466180" cy="817967"/>
          </a:xfrm>
          <a:prstGeom prst="roundRect">
            <a:avLst>
              <a:gd name="adj" fmla="val 30340"/>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4341" y="2865018"/>
            <a:ext cx="174763" cy="174800"/>
          </a:xfrm>
          <a:prstGeom prst="rect">
            <a:avLst/>
          </a:prstGeom>
        </p:spPr>
      </p:pic>
      <p:sp>
        <p:nvSpPr>
          <p:cNvPr id="13" name="Text 9"/>
          <p:cNvSpPr/>
          <p:nvPr/>
        </p:nvSpPr>
        <p:spPr>
          <a:xfrm>
            <a:off x="1311462" y="2660026"/>
            <a:ext cx="1909866" cy="182109"/>
          </a:xfrm>
          <a:prstGeom prst="rect">
            <a:avLst/>
          </a:prstGeom>
          <a:noFill/>
          <a:ln/>
        </p:spPr>
        <p:txBody>
          <a:bodyPr wrap="none" lIns="0" tIns="0" rIns="0" bIns="0" rtlCol="0" anchor="t"/>
          <a:lstStyle/>
          <a:p>
            <a:pPr marL="0" indent="0" algn="l">
              <a:lnSpc>
                <a:spcPts val="1400"/>
              </a:lnSpc>
              <a:buNone/>
            </a:pPr>
            <a:r>
              <a:rPr lang="en-US" sz="1100" b="1" dirty="0">
                <a:solidFill>
                  <a:srgbClr val="15213F"/>
                </a:solidFill>
                <a:latin typeface="Inter Bold" pitchFamily="34" charset="0"/>
                <a:ea typeface="Inter Bold" pitchFamily="34" charset="-122"/>
                <a:cs typeface="Inter Bold" pitchFamily="34" charset="-120"/>
              </a:rPr>
              <a:t>Inclusion Timing for Issues</a:t>
            </a:r>
            <a:endParaRPr lang="en-US" sz="1100" dirty="0"/>
          </a:p>
        </p:txBody>
      </p:sp>
      <p:sp>
        <p:nvSpPr>
          <p:cNvPr id="14" name="Text 10"/>
          <p:cNvSpPr/>
          <p:nvPr/>
        </p:nvSpPr>
        <p:spPr>
          <a:xfrm>
            <a:off x="1311462" y="2901126"/>
            <a:ext cx="8514324"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Shares are generally included from the date consideration is </a:t>
            </a:r>
            <a:r>
              <a:rPr lang="en-US" sz="900" b="1" dirty="0">
                <a:solidFill>
                  <a:srgbClr val="15213F"/>
                </a:solidFill>
                <a:latin typeface="Inter" pitchFamily="34" charset="0"/>
                <a:ea typeface="Inter" pitchFamily="34" charset="-122"/>
                <a:cs typeface="Inter" pitchFamily="34" charset="-120"/>
              </a:rPr>
              <a:t>receivable</a:t>
            </a:r>
            <a:r>
              <a:rPr lang="en-US" sz="900" dirty="0">
                <a:solidFill>
                  <a:srgbClr val="15213F"/>
                </a:solidFill>
                <a:latin typeface="Inter" pitchFamily="34" charset="0"/>
                <a:ea typeface="Inter" pitchFamily="34" charset="-122"/>
                <a:cs typeface="Inter" pitchFamily="34" charset="-120"/>
              </a:rPr>
              <a:t> (e.g., cash issues) or when </a:t>
            </a:r>
            <a:r>
              <a:rPr lang="en-US" sz="900" b="1" dirty="0">
                <a:solidFill>
                  <a:srgbClr val="15213F"/>
                </a:solidFill>
                <a:latin typeface="Inter" pitchFamily="34" charset="0"/>
                <a:ea typeface="Inter" pitchFamily="34" charset="-122"/>
                <a:cs typeface="Inter" pitchFamily="34" charset="-120"/>
              </a:rPr>
              <a:t>conditions are satisfied</a:t>
            </a:r>
            <a:r>
              <a:rPr lang="en-US" sz="900" dirty="0">
                <a:solidFill>
                  <a:srgbClr val="15213F"/>
                </a:solidFill>
                <a:latin typeface="Inter" pitchFamily="34" charset="0"/>
                <a:ea typeface="Inter" pitchFamily="34" charset="-122"/>
                <a:cs typeface="Inter" pitchFamily="34" charset="-120"/>
              </a:rPr>
              <a:t> (e.g., debt conversion, asset acquisition, services rendered).</a:t>
            </a:r>
            <a:endParaRPr lang="en-US" sz="900" dirty="0"/>
          </a:p>
        </p:txBody>
      </p:sp>
      <p:sp>
        <p:nvSpPr>
          <p:cNvPr id="15" name="Shape 11"/>
          <p:cNvSpPr/>
          <p:nvPr/>
        </p:nvSpPr>
        <p:spPr>
          <a:xfrm>
            <a:off x="719147" y="3487651"/>
            <a:ext cx="9250956" cy="873653"/>
          </a:xfrm>
          <a:prstGeom prst="roundRect">
            <a:avLst>
              <a:gd name="adj" fmla="val 20013"/>
            </a:avLst>
          </a:prstGeom>
          <a:solidFill>
            <a:srgbClr val="FBFCFE"/>
          </a:solidFill>
          <a:ln w="27837">
            <a:solidFill>
              <a:srgbClr val="CFD2D8"/>
            </a:solidFill>
            <a:prstDash val="solid"/>
          </a:ln>
        </p:spPr>
      </p:sp>
      <p:sp>
        <p:nvSpPr>
          <p:cNvPr id="16" name="Shape 12"/>
          <p:cNvSpPr/>
          <p:nvPr/>
        </p:nvSpPr>
        <p:spPr>
          <a:xfrm>
            <a:off x="746983" y="3515494"/>
            <a:ext cx="466180" cy="817967"/>
          </a:xfrm>
          <a:prstGeom prst="roundRect">
            <a:avLst>
              <a:gd name="adj" fmla="val 30340"/>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4341" y="3836991"/>
            <a:ext cx="174763" cy="174800"/>
          </a:xfrm>
          <a:prstGeom prst="rect">
            <a:avLst/>
          </a:prstGeom>
        </p:spPr>
      </p:pic>
      <p:sp>
        <p:nvSpPr>
          <p:cNvPr id="18" name="Text 13"/>
          <p:cNvSpPr/>
          <p:nvPr/>
        </p:nvSpPr>
        <p:spPr>
          <a:xfrm>
            <a:off x="1311462" y="3631998"/>
            <a:ext cx="1557470" cy="182109"/>
          </a:xfrm>
          <a:prstGeom prst="rect">
            <a:avLst/>
          </a:prstGeom>
          <a:noFill/>
          <a:ln/>
        </p:spPr>
        <p:txBody>
          <a:bodyPr wrap="none" lIns="0" tIns="0" rIns="0" bIns="0" rtlCol="0" anchor="t"/>
          <a:lstStyle/>
          <a:p>
            <a:pPr marL="0" indent="0" algn="l">
              <a:lnSpc>
                <a:spcPts val="1400"/>
              </a:lnSpc>
              <a:buNone/>
            </a:pPr>
            <a:r>
              <a:rPr lang="en-US" sz="1100" b="1" dirty="0">
                <a:solidFill>
                  <a:srgbClr val="15213F"/>
                </a:solidFill>
                <a:latin typeface="Inter Bold" pitchFamily="34" charset="0"/>
                <a:ea typeface="Inter Bold" pitchFamily="34" charset="-122"/>
                <a:cs typeface="Inter Bold" pitchFamily="34" charset="-120"/>
              </a:rPr>
              <a:t>Amalgamation Impact</a:t>
            </a:r>
            <a:endParaRPr lang="en-US" sz="1100" dirty="0"/>
          </a:p>
        </p:txBody>
      </p:sp>
      <p:sp>
        <p:nvSpPr>
          <p:cNvPr id="19" name="Text 14"/>
          <p:cNvSpPr/>
          <p:nvPr/>
        </p:nvSpPr>
        <p:spPr>
          <a:xfrm>
            <a:off x="1311462" y="3873099"/>
            <a:ext cx="8514324"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For </a:t>
            </a:r>
            <a:r>
              <a:rPr lang="en-US" sz="900" b="1" dirty="0">
                <a:solidFill>
                  <a:srgbClr val="15213F"/>
                </a:solidFill>
                <a:latin typeface="Inter" pitchFamily="34" charset="0"/>
                <a:ea typeface="Inter" pitchFamily="34" charset="-122"/>
                <a:cs typeface="Inter" pitchFamily="34" charset="-120"/>
              </a:rPr>
              <a:t>purchase-based</a:t>
            </a:r>
            <a:r>
              <a:rPr lang="en-US" sz="900" dirty="0">
                <a:solidFill>
                  <a:srgbClr val="15213F"/>
                </a:solidFill>
                <a:latin typeface="Inter" pitchFamily="34" charset="0"/>
                <a:ea typeface="Inter" pitchFamily="34" charset="-122"/>
                <a:cs typeface="Inter" pitchFamily="34" charset="-120"/>
              </a:rPr>
              <a:t> amalgamations, shares are included from the acquisition date. For </a:t>
            </a:r>
            <a:r>
              <a:rPr lang="en-US" sz="900" b="1" dirty="0">
                <a:solidFill>
                  <a:srgbClr val="15213F"/>
                </a:solidFill>
                <a:latin typeface="Inter" pitchFamily="34" charset="0"/>
                <a:ea typeface="Inter" pitchFamily="34" charset="-122"/>
                <a:cs typeface="Inter" pitchFamily="34" charset="-120"/>
              </a:rPr>
              <a:t>merger-based</a:t>
            </a:r>
            <a:r>
              <a:rPr lang="en-US" sz="900" dirty="0">
                <a:solidFill>
                  <a:srgbClr val="15213F"/>
                </a:solidFill>
                <a:latin typeface="Inter" pitchFamily="34" charset="0"/>
                <a:ea typeface="Inter" pitchFamily="34" charset="-122"/>
                <a:cs typeface="Inter" pitchFamily="34" charset="-120"/>
              </a:rPr>
              <a:t> amalgamations, shares are included from the beginning of the reporting period.</a:t>
            </a:r>
            <a:endParaRPr lang="en-US" sz="900" dirty="0"/>
          </a:p>
        </p:txBody>
      </p:sp>
      <p:sp>
        <p:nvSpPr>
          <p:cNvPr id="20" name="Shape 15"/>
          <p:cNvSpPr/>
          <p:nvPr/>
        </p:nvSpPr>
        <p:spPr>
          <a:xfrm>
            <a:off x="719147" y="4459624"/>
            <a:ext cx="9250956" cy="873653"/>
          </a:xfrm>
          <a:prstGeom prst="roundRect">
            <a:avLst>
              <a:gd name="adj" fmla="val 20013"/>
            </a:avLst>
          </a:prstGeom>
          <a:solidFill>
            <a:srgbClr val="FBFCFE"/>
          </a:solidFill>
          <a:ln w="27837">
            <a:solidFill>
              <a:srgbClr val="CFD2D8"/>
            </a:solidFill>
            <a:prstDash val="solid"/>
          </a:ln>
        </p:spPr>
      </p:sp>
      <p:sp>
        <p:nvSpPr>
          <p:cNvPr id="21" name="Shape 16"/>
          <p:cNvSpPr/>
          <p:nvPr/>
        </p:nvSpPr>
        <p:spPr>
          <a:xfrm>
            <a:off x="746983" y="4487467"/>
            <a:ext cx="466180" cy="817967"/>
          </a:xfrm>
          <a:prstGeom prst="roundRect">
            <a:avLst>
              <a:gd name="adj" fmla="val 30340"/>
            </a:avLst>
          </a:prstGeom>
          <a:solidFill>
            <a:srgbClr val="FBFCFE"/>
          </a:solidFill>
          <a:ln/>
        </p:spPr>
      </p:sp>
      <p:pic>
        <p:nvPicPr>
          <p:cNvPr id="2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4341" y="4808963"/>
            <a:ext cx="174763" cy="174800"/>
          </a:xfrm>
          <a:prstGeom prst="rect">
            <a:avLst/>
          </a:prstGeom>
        </p:spPr>
      </p:pic>
      <p:sp>
        <p:nvSpPr>
          <p:cNvPr id="23" name="Text 17"/>
          <p:cNvSpPr/>
          <p:nvPr/>
        </p:nvSpPr>
        <p:spPr>
          <a:xfrm>
            <a:off x="1311462" y="4603971"/>
            <a:ext cx="1819919" cy="182109"/>
          </a:xfrm>
          <a:prstGeom prst="rect">
            <a:avLst/>
          </a:prstGeom>
          <a:noFill/>
          <a:ln/>
        </p:spPr>
        <p:txBody>
          <a:bodyPr wrap="none" lIns="0" tIns="0" rIns="0" bIns="0" rtlCol="0" anchor="t"/>
          <a:lstStyle/>
          <a:p>
            <a:pPr marL="0" indent="0" algn="l">
              <a:lnSpc>
                <a:spcPts val="1400"/>
              </a:lnSpc>
              <a:buNone/>
            </a:pPr>
            <a:r>
              <a:rPr lang="en-US" sz="1100" b="1" dirty="0">
                <a:solidFill>
                  <a:srgbClr val="15213F"/>
                </a:solidFill>
                <a:latin typeface="Inter Bold" pitchFamily="34" charset="0"/>
                <a:ea typeface="Inter Bold" pitchFamily="34" charset="-122"/>
                <a:cs typeface="Inter Bold" pitchFamily="34" charset="-120"/>
              </a:rPr>
              <a:t>Special Share Treatments</a:t>
            </a:r>
            <a:endParaRPr lang="en-US" sz="1100" dirty="0"/>
          </a:p>
        </p:txBody>
      </p:sp>
      <p:sp>
        <p:nvSpPr>
          <p:cNvPr id="24" name="Text 18"/>
          <p:cNvSpPr/>
          <p:nvPr/>
        </p:nvSpPr>
        <p:spPr>
          <a:xfrm>
            <a:off x="1311462" y="4845072"/>
            <a:ext cx="8514324" cy="343858"/>
          </a:xfrm>
          <a:prstGeom prst="rect">
            <a:avLst/>
          </a:prstGeom>
          <a:noFill/>
          <a:ln/>
        </p:spPr>
        <p:txBody>
          <a:bodyPr wrap="square" lIns="0" tIns="0" rIns="0" bIns="0" rtlCol="0" anchor="t"/>
          <a:lstStyle/>
          <a:p>
            <a:pPr marL="0" indent="0" algn="l">
              <a:lnSpc>
                <a:spcPts val="1350"/>
              </a:lnSpc>
              <a:buNone/>
            </a:pPr>
            <a:r>
              <a:rPr lang="en-US" sz="900" b="1" dirty="0">
                <a:solidFill>
                  <a:srgbClr val="15213F"/>
                </a:solidFill>
                <a:latin typeface="Inter" pitchFamily="34" charset="0"/>
                <a:ea typeface="Inter" pitchFamily="34" charset="-122"/>
                <a:cs typeface="Inter" pitchFamily="34" charset="-120"/>
              </a:rPr>
              <a:t>Partly paid shares</a:t>
            </a:r>
            <a:r>
              <a:rPr lang="en-US" sz="900" dirty="0">
                <a:solidFill>
                  <a:srgbClr val="15213F"/>
                </a:solidFill>
                <a:latin typeface="Inter" pitchFamily="34" charset="0"/>
                <a:ea typeface="Inter" pitchFamily="34" charset="-122"/>
                <a:cs typeface="Inter" pitchFamily="34" charset="-120"/>
              </a:rPr>
              <a:t> are treated as a fraction based on dividend participation. Shares with </a:t>
            </a:r>
            <a:r>
              <a:rPr lang="en-US" sz="900" b="1" dirty="0">
                <a:solidFill>
                  <a:srgbClr val="15213F"/>
                </a:solidFill>
                <a:latin typeface="Inter" pitchFamily="34" charset="0"/>
                <a:ea typeface="Inter" pitchFamily="34" charset="-122"/>
                <a:cs typeface="Inter" pitchFamily="34" charset="-120"/>
              </a:rPr>
              <a:t>different nominal values</a:t>
            </a:r>
            <a:r>
              <a:rPr lang="en-US" sz="900" dirty="0">
                <a:solidFill>
                  <a:srgbClr val="15213F"/>
                </a:solidFill>
                <a:latin typeface="Inter" pitchFamily="34" charset="0"/>
                <a:ea typeface="Inter" pitchFamily="34" charset="-122"/>
                <a:cs typeface="Inter" pitchFamily="34" charset="-120"/>
              </a:rPr>
              <a:t> are converted to an equivalent number of shares with the same nominal value.</a:t>
            </a:r>
            <a:endParaRPr lang="en-US" sz="900" dirty="0"/>
          </a:p>
        </p:txBody>
      </p:sp>
      <p:sp>
        <p:nvSpPr>
          <p:cNvPr id="25" name="Shape 19"/>
          <p:cNvSpPr/>
          <p:nvPr/>
        </p:nvSpPr>
        <p:spPr>
          <a:xfrm>
            <a:off x="719147" y="5431596"/>
            <a:ext cx="9250956" cy="873653"/>
          </a:xfrm>
          <a:prstGeom prst="roundRect">
            <a:avLst>
              <a:gd name="adj" fmla="val 20013"/>
            </a:avLst>
          </a:prstGeom>
          <a:solidFill>
            <a:srgbClr val="FBFCFE"/>
          </a:solidFill>
          <a:ln w="27837">
            <a:solidFill>
              <a:srgbClr val="CFD2D8"/>
            </a:solidFill>
            <a:prstDash val="solid"/>
          </a:ln>
        </p:spPr>
      </p:sp>
      <p:sp>
        <p:nvSpPr>
          <p:cNvPr id="26" name="Shape 20"/>
          <p:cNvSpPr/>
          <p:nvPr/>
        </p:nvSpPr>
        <p:spPr>
          <a:xfrm>
            <a:off x="746983" y="5459439"/>
            <a:ext cx="466180" cy="817967"/>
          </a:xfrm>
          <a:prstGeom prst="roundRect">
            <a:avLst>
              <a:gd name="adj" fmla="val 30340"/>
            </a:avLst>
          </a:prstGeom>
          <a:solidFill>
            <a:srgbClr val="FBFCFE"/>
          </a:solidFill>
          <a:ln/>
        </p:spPr>
      </p:sp>
      <p:pic>
        <p:nvPicPr>
          <p:cNvPr id="27"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4341" y="5780936"/>
            <a:ext cx="174763" cy="174800"/>
          </a:xfrm>
          <a:prstGeom prst="rect">
            <a:avLst/>
          </a:prstGeom>
        </p:spPr>
      </p:pic>
      <p:sp>
        <p:nvSpPr>
          <p:cNvPr id="28" name="Text 21"/>
          <p:cNvSpPr/>
          <p:nvPr/>
        </p:nvSpPr>
        <p:spPr>
          <a:xfrm>
            <a:off x="1311462" y="5575944"/>
            <a:ext cx="2854839" cy="182109"/>
          </a:xfrm>
          <a:prstGeom prst="rect">
            <a:avLst/>
          </a:prstGeom>
          <a:noFill/>
          <a:ln/>
        </p:spPr>
        <p:txBody>
          <a:bodyPr wrap="none" lIns="0" tIns="0" rIns="0" bIns="0" rtlCol="0" anchor="t"/>
          <a:lstStyle/>
          <a:p>
            <a:pPr marL="0" indent="0" algn="l">
              <a:lnSpc>
                <a:spcPts val="1400"/>
              </a:lnSpc>
              <a:buNone/>
            </a:pPr>
            <a:r>
              <a:rPr lang="en-US" sz="1100" b="1" dirty="0">
                <a:solidFill>
                  <a:srgbClr val="15213F"/>
                </a:solidFill>
                <a:latin typeface="Inter Bold" pitchFamily="34" charset="0"/>
                <a:ea typeface="Inter Bold" pitchFamily="34" charset="-122"/>
                <a:cs typeface="Inter Bold" pitchFamily="34" charset="-120"/>
              </a:rPr>
              <a:t>Adjustments without Resource Changes</a:t>
            </a:r>
            <a:endParaRPr lang="en-US" sz="1100" dirty="0"/>
          </a:p>
        </p:txBody>
      </p:sp>
      <p:sp>
        <p:nvSpPr>
          <p:cNvPr id="29" name="Text 22"/>
          <p:cNvSpPr/>
          <p:nvPr/>
        </p:nvSpPr>
        <p:spPr>
          <a:xfrm>
            <a:off x="1311462" y="5817044"/>
            <a:ext cx="8514324"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The weighted average is adjusted for events like </a:t>
            </a:r>
            <a:r>
              <a:rPr lang="en-US" sz="900" b="1" dirty="0">
                <a:solidFill>
                  <a:srgbClr val="15213F"/>
                </a:solidFill>
                <a:latin typeface="Inter" pitchFamily="34" charset="0"/>
                <a:ea typeface="Inter" pitchFamily="34" charset="-122"/>
                <a:cs typeface="Inter" pitchFamily="34" charset="-120"/>
              </a:rPr>
              <a:t>bonus issues, share splits,</a:t>
            </a:r>
            <a:r>
              <a:rPr lang="en-US" sz="900" dirty="0">
                <a:solidFill>
                  <a:srgbClr val="15213F"/>
                </a:solidFill>
                <a:latin typeface="Inter" pitchFamily="34" charset="0"/>
                <a:ea typeface="Inter" pitchFamily="34" charset="-122"/>
                <a:cs typeface="Inter" pitchFamily="34" charset="-120"/>
              </a:rPr>
              <a:t> or </a:t>
            </a:r>
            <a:r>
              <a:rPr lang="en-US" sz="900" b="1" dirty="0">
                <a:solidFill>
                  <a:srgbClr val="15213F"/>
                </a:solidFill>
                <a:latin typeface="Inter" pitchFamily="34" charset="0"/>
                <a:ea typeface="Inter" pitchFamily="34" charset="-122"/>
                <a:cs typeface="Inter" pitchFamily="34" charset="-120"/>
              </a:rPr>
              <a:t>reverse share splits</a:t>
            </a:r>
            <a:r>
              <a:rPr lang="en-US" sz="900" dirty="0">
                <a:solidFill>
                  <a:srgbClr val="15213F"/>
                </a:solidFill>
                <a:latin typeface="Inter" pitchFamily="34" charset="0"/>
                <a:ea typeface="Inter" pitchFamily="34" charset="-122"/>
                <a:cs typeface="Inter" pitchFamily="34" charset="-120"/>
              </a:rPr>
              <a:t>, as these change share count without altering company resources.</a:t>
            </a:r>
            <a:endParaRPr lang="en-US" sz="900" dirty="0"/>
          </a:p>
        </p:txBody>
      </p:sp>
      <p:sp>
        <p:nvSpPr>
          <p:cNvPr id="30" name="Shape 23"/>
          <p:cNvSpPr/>
          <p:nvPr/>
        </p:nvSpPr>
        <p:spPr>
          <a:xfrm>
            <a:off x="719147" y="6415837"/>
            <a:ext cx="9250956" cy="446006"/>
          </a:xfrm>
          <a:prstGeom prst="roundRect">
            <a:avLst>
              <a:gd name="adj" fmla="val 39202"/>
            </a:avLst>
          </a:prstGeom>
          <a:solidFill>
            <a:srgbClr val="B6D6FC"/>
          </a:solidFill>
          <a:ln/>
        </p:spPr>
      </p:sp>
      <p:pic>
        <p:nvPicPr>
          <p:cNvPr id="31" name="Image 5" descr="preencoded.png"/>
          <p:cNvPicPr>
            <a:picLocks noChangeAspect="1"/>
          </p:cNvPicPr>
          <p:nvPr/>
        </p:nvPicPr>
        <p:blipFill>
          <a:blip r:embed="rId8"/>
          <a:stretch>
            <a:fillRect/>
          </a:stretch>
        </p:blipFill>
        <p:spPr>
          <a:xfrm>
            <a:off x="835626" y="6581937"/>
            <a:ext cx="145621" cy="116504"/>
          </a:xfrm>
          <a:prstGeom prst="rect">
            <a:avLst/>
          </a:prstGeom>
        </p:spPr>
      </p:pic>
      <p:sp>
        <p:nvSpPr>
          <p:cNvPr id="32" name="Text 24"/>
          <p:cNvSpPr/>
          <p:nvPr/>
        </p:nvSpPr>
        <p:spPr>
          <a:xfrm>
            <a:off x="1097727" y="6543218"/>
            <a:ext cx="8755895" cy="171929"/>
          </a:xfrm>
          <a:prstGeom prst="rect">
            <a:avLst/>
          </a:prstGeom>
          <a:noFill/>
          <a:ln/>
        </p:spPr>
        <p:txBody>
          <a:bodyPr wrap="none" lIns="0" tIns="0" rIns="0" bIns="0" rtlCol="0" anchor="t"/>
          <a:lstStyle/>
          <a:p>
            <a:pPr marL="0" indent="0" algn="l">
              <a:lnSpc>
                <a:spcPts val="1350"/>
              </a:lnSpc>
              <a:buNone/>
            </a:pPr>
            <a:r>
              <a:rPr lang="en-US" sz="900" dirty="0">
                <a:solidFill>
                  <a:srgbClr val="000000"/>
                </a:solidFill>
                <a:latin typeface="Inter" pitchFamily="34" charset="0"/>
                <a:ea typeface="Inter" pitchFamily="34" charset="-122"/>
                <a:cs typeface="Inter" pitchFamily="34" charset="-120"/>
              </a:rPr>
              <a:t>Accurate calculation of the weighted average is critical to prevent distortion of EPS figures due to capital structure changes during the financial year.</a:t>
            </a:r>
            <a:endParaRPr lang="en-US" sz="900" dirty="0"/>
          </a:p>
        </p:txBody>
      </p:sp>
      <p:pic>
        <p:nvPicPr>
          <p:cNvPr id="33" name="Image 6" descr="preencoded.png"/>
          <p:cNvPicPr>
            <a:picLocks noChangeAspect="1"/>
          </p:cNvPicPr>
          <p:nvPr/>
        </p:nvPicPr>
        <p:blipFill>
          <a:blip r:embed="rId9"/>
          <a:stretch>
            <a:fillRect/>
          </a:stretch>
        </p:blipFill>
        <p:spPr>
          <a:xfrm>
            <a:off x="357790" y="319756"/>
            <a:ext cx="733500" cy="159835"/>
          </a:xfrm>
          <a:prstGeom prst="rect">
            <a:avLst/>
          </a:prstGeom>
        </p:spPr>
      </p:pic>
      <p:sp>
        <p:nvSpPr>
          <p:cNvPr id="34" name="Text 25"/>
          <p:cNvSpPr/>
          <p:nvPr/>
        </p:nvSpPr>
        <p:spPr>
          <a:xfrm>
            <a:off x="4944688" y="7102248"/>
            <a:ext cx="799873" cy="120333"/>
          </a:xfrm>
          <a:prstGeom prst="rect">
            <a:avLst/>
          </a:prstGeom>
          <a:noFill/>
          <a:ln/>
        </p:spPr>
        <p:txBody>
          <a:bodyPr wrap="none" lIns="0" tIns="0" rIns="0" bIns="0" rtlCol="0" anchor="t"/>
          <a:lstStyle/>
          <a:p>
            <a:pPr marL="0" indent="0" algn="ctr">
              <a:lnSpc>
                <a:spcPts val="900"/>
              </a:lnSpc>
              <a:buNone/>
            </a:pPr>
            <a:r>
              <a:rPr lang="en-US" sz="600" dirty="0">
                <a:solidFill>
                  <a:srgbClr val="15213F"/>
                </a:solidFill>
                <a:latin typeface="Inter" pitchFamily="34" charset="0"/>
                <a:ea typeface="Inter" pitchFamily="34" charset="-122"/>
                <a:cs typeface="Inter" pitchFamily="34" charset="-120"/>
              </a:rPr>
              <a:t>CA Anupam Sarda</a:t>
            </a:r>
            <a:endParaRPr lang="en-US" sz="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457"/>
            </a:avLst>
          </a:prstGeom>
          <a:solidFill>
            <a:srgbClr val="FBFCFE"/>
          </a:solidFill>
          <a:ln w="33404">
            <a:solidFill>
              <a:srgbClr val="E5E0DF"/>
            </a:solidFill>
            <a:prstDash val="solid"/>
          </a:ln>
        </p:spPr>
      </p:sp>
      <p:sp>
        <p:nvSpPr>
          <p:cNvPr id="3" name="Text 1"/>
          <p:cNvSpPr/>
          <p:nvPr/>
        </p:nvSpPr>
        <p:spPr>
          <a:xfrm>
            <a:off x="788217" y="691718"/>
            <a:ext cx="7788740" cy="418250"/>
          </a:xfrm>
          <a:prstGeom prst="rect">
            <a:avLst/>
          </a:prstGeom>
          <a:noFill/>
          <a:ln/>
        </p:spPr>
        <p:txBody>
          <a:bodyPr wrap="none" lIns="0" tIns="0" rIns="0" bIns="0" rtlCol="0" anchor="t"/>
          <a:lstStyle/>
          <a:p>
            <a:pPr marL="0" indent="0" algn="l">
              <a:lnSpc>
                <a:spcPts val="3250"/>
              </a:lnSpc>
              <a:buNone/>
            </a:pPr>
            <a:r>
              <a:rPr lang="en-US" sz="2600" b="1" dirty="0">
                <a:solidFill>
                  <a:srgbClr val="3257B8"/>
                </a:solidFill>
                <a:latin typeface="Inter Bold" pitchFamily="34" charset="0"/>
                <a:ea typeface="Inter Bold" pitchFamily="34" charset="-122"/>
                <a:cs typeface="Inter Bold" pitchFamily="34" charset="-120"/>
              </a:rPr>
              <a:t>Diluted EPS: Understanding Adjusting Net Profit</a:t>
            </a:r>
            <a:endParaRPr lang="en-US" sz="2600" dirty="0"/>
          </a:p>
        </p:txBody>
      </p:sp>
      <p:sp>
        <p:nvSpPr>
          <p:cNvPr id="4" name="Text 2"/>
          <p:cNvSpPr/>
          <p:nvPr/>
        </p:nvSpPr>
        <p:spPr>
          <a:xfrm>
            <a:off x="788217" y="1369254"/>
            <a:ext cx="9112816" cy="421469"/>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For diluted EPS, the net profit or loss attributable to equity shareholders is adjusted to reflect the hypothetical conversion of all dilutive potential equity shares, after considering the associated tax implications.</a:t>
            </a:r>
            <a:endParaRPr lang="en-US" sz="1050" dirty="0"/>
          </a:p>
        </p:txBody>
      </p:sp>
      <p:sp>
        <p:nvSpPr>
          <p:cNvPr id="5" name="Shape 3"/>
          <p:cNvSpPr/>
          <p:nvPr/>
        </p:nvSpPr>
        <p:spPr>
          <a:xfrm>
            <a:off x="788217" y="1936550"/>
            <a:ext cx="9112816" cy="1253532"/>
          </a:xfrm>
          <a:prstGeom prst="roundRect">
            <a:avLst>
              <a:gd name="adj" fmla="val 16014"/>
            </a:avLst>
          </a:prstGeom>
          <a:solidFill>
            <a:srgbClr val="FBFCFE"/>
          </a:solidFill>
          <a:ln w="33404">
            <a:solidFill>
              <a:srgbClr val="CFD2D8"/>
            </a:solidFill>
            <a:prstDash val="solid"/>
          </a:ln>
        </p:spPr>
      </p:sp>
      <p:sp>
        <p:nvSpPr>
          <p:cNvPr id="6" name="Shape 4"/>
          <p:cNvSpPr/>
          <p:nvPr/>
        </p:nvSpPr>
        <p:spPr>
          <a:xfrm>
            <a:off x="821621" y="1969961"/>
            <a:ext cx="535250" cy="1186710"/>
          </a:xfrm>
          <a:prstGeom prst="roundRect">
            <a:avLst>
              <a:gd name="adj" fmla="val 30016"/>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7768" y="2462864"/>
            <a:ext cx="200686" cy="200729"/>
          </a:xfrm>
          <a:prstGeom prst="rect">
            <a:avLst/>
          </a:prstGeom>
        </p:spPr>
      </p:pic>
      <p:sp>
        <p:nvSpPr>
          <p:cNvPr id="8" name="Text 5"/>
          <p:cNvSpPr/>
          <p:nvPr/>
        </p:nvSpPr>
        <p:spPr>
          <a:xfrm>
            <a:off x="1486486" y="2103780"/>
            <a:ext cx="4261903" cy="209082"/>
          </a:xfrm>
          <a:prstGeom prst="rect">
            <a:avLst/>
          </a:prstGeom>
          <a:noFill/>
          <a:ln/>
        </p:spPr>
        <p:txBody>
          <a:bodyPr wrap="none" lIns="0" tIns="0" rIns="0" bIns="0" rtlCol="0" anchor="t"/>
          <a:lstStyle/>
          <a:p>
            <a:pPr marL="0" indent="0" algn="l">
              <a:lnSpc>
                <a:spcPts val="1600"/>
              </a:lnSpc>
              <a:buNone/>
            </a:pPr>
            <a:r>
              <a:rPr lang="en-US" sz="1300" b="1" dirty="0">
                <a:solidFill>
                  <a:srgbClr val="15213F"/>
                </a:solidFill>
                <a:latin typeface="Inter Bold" pitchFamily="34" charset="0"/>
                <a:ea typeface="Inter Bold" pitchFamily="34" charset="-122"/>
                <a:cs typeface="Inter Bold" pitchFamily="34" charset="-120"/>
              </a:rPr>
              <a:t>Eliminating Dilutive Potential Equity Share Dividends</a:t>
            </a:r>
            <a:endParaRPr lang="en-US" sz="1300" dirty="0"/>
          </a:p>
        </p:txBody>
      </p:sp>
      <p:sp>
        <p:nvSpPr>
          <p:cNvPr id="9" name="Text 6"/>
          <p:cNvSpPr/>
          <p:nvPr/>
        </p:nvSpPr>
        <p:spPr>
          <a:xfrm>
            <a:off x="1486486" y="2390647"/>
            <a:ext cx="8247352" cy="632204"/>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Add back any dividends (and attributable tax) on dilutive potential equity shares that were previously deducted from net profit. Upon hypothetical conversion, these shares directly become equity, making their dividend expense irrelevant for profit available to equity shareholders.</a:t>
            </a:r>
            <a:endParaRPr lang="en-US" sz="1050" dirty="0"/>
          </a:p>
        </p:txBody>
      </p:sp>
      <p:sp>
        <p:nvSpPr>
          <p:cNvPr id="10" name="Shape 7"/>
          <p:cNvSpPr/>
          <p:nvPr/>
        </p:nvSpPr>
        <p:spPr>
          <a:xfrm>
            <a:off x="788217" y="3319725"/>
            <a:ext cx="9112816" cy="1253532"/>
          </a:xfrm>
          <a:prstGeom prst="roundRect">
            <a:avLst>
              <a:gd name="adj" fmla="val 16014"/>
            </a:avLst>
          </a:prstGeom>
          <a:solidFill>
            <a:srgbClr val="FBFCFE"/>
          </a:solidFill>
          <a:ln w="33404">
            <a:solidFill>
              <a:srgbClr val="CFD2D8"/>
            </a:solidFill>
            <a:prstDash val="solid"/>
          </a:ln>
        </p:spPr>
      </p:sp>
      <p:sp>
        <p:nvSpPr>
          <p:cNvPr id="11" name="Shape 8"/>
          <p:cNvSpPr/>
          <p:nvPr/>
        </p:nvSpPr>
        <p:spPr>
          <a:xfrm>
            <a:off x="821621" y="3353136"/>
            <a:ext cx="535250" cy="1186710"/>
          </a:xfrm>
          <a:prstGeom prst="roundRect">
            <a:avLst>
              <a:gd name="adj" fmla="val 30016"/>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7768" y="3846039"/>
            <a:ext cx="200686" cy="200729"/>
          </a:xfrm>
          <a:prstGeom prst="rect">
            <a:avLst/>
          </a:prstGeom>
        </p:spPr>
      </p:pic>
      <p:sp>
        <p:nvSpPr>
          <p:cNvPr id="13" name="Text 9"/>
          <p:cNvSpPr/>
          <p:nvPr/>
        </p:nvSpPr>
        <p:spPr>
          <a:xfrm>
            <a:off x="1486486" y="3486955"/>
            <a:ext cx="4317925" cy="209082"/>
          </a:xfrm>
          <a:prstGeom prst="rect">
            <a:avLst/>
          </a:prstGeom>
          <a:noFill/>
          <a:ln/>
        </p:spPr>
        <p:txBody>
          <a:bodyPr wrap="none" lIns="0" tIns="0" rIns="0" bIns="0" rtlCol="0" anchor="t"/>
          <a:lstStyle/>
          <a:p>
            <a:pPr marL="0" indent="0" algn="l">
              <a:lnSpc>
                <a:spcPts val="1600"/>
              </a:lnSpc>
              <a:buNone/>
            </a:pPr>
            <a:r>
              <a:rPr lang="en-US" sz="1300" b="1" dirty="0">
                <a:solidFill>
                  <a:srgbClr val="15213F"/>
                </a:solidFill>
                <a:latin typeface="Inter Bold" pitchFamily="34" charset="0"/>
                <a:ea typeface="Inter Bold" pitchFamily="34" charset="-122"/>
                <a:cs typeface="Inter Bold" pitchFamily="34" charset="-120"/>
              </a:rPr>
              <a:t>Removing Interest on Dilutive Potential Equity Shares</a:t>
            </a:r>
            <a:endParaRPr lang="en-US" sz="1300" dirty="0"/>
          </a:p>
        </p:txBody>
      </p:sp>
      <p:sp>
        <p:nvSpPr>
          <p:cNvPr id="14" name="Text 10"/>
          <p:cNvSpPr/>
          <p:nvPr/>
        </p:nvSpPr>
        <p:spPr>
          <a:xfrm>
            <a:off x="1486486" y="3773822"/>
            <a:ext cx="8247352" cy="632204"/>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Increase net profit by adding back the interest (and attributable tax) recognised for dilutive potential equity shares. Once converted, the debt component no longer exists, and consequently, the associated interest expense is removed from the diluted EPS calculation.</a:t>
            </a:r>
            <a:endParaRPr lang="en-US" sz="1050" dirty="0"/>
          </a:p>
        </p:txBody>
      </p:sp>
      <p:sp>
        <p:nvSpPr>
          <p:cNvPr id="15" name="Shape 11"/>
          <p:cNvSpPr/>
          <p:nvPr/>
        </p:nvSpPr>
        <p:spPr>
          <a:xfrm>
            <a:off x="788217" y="4702900"/>
            <a:ext cx="9112816" cy="1253532"/>
          </a:xfrm>
          <a:prstGeom prst="roundRect">
            <a:avLst>
              <a:gd name="adj" fmla="val 16014"/>
            </a:avLst>
          </a:prstGeom>
          <a:solidFill>
            <a:srgbClr val="FBFCFE"/>
          </a:solidFill>
          <a:ln w="33404">
            <a:solidFill>
              <a:srgbClr val="CFD2D8"/>
            </a:solidFill>
            <a:prstDash val="solid"/>
          </a:ln>
        </p:spPr>
      </p:sp>
      <p:sp>
        <p:nvSpPr>
          <p:cNvPr id="16" name="Shape 12"/>
          <p:cNvSpPr/>
          <p:nvPr/>
        </p:nvSpPr>
        <p:spPr>
          <a:xfrm>
            <a:off x="821621" y="4736311"/>
            <a:ext cx="535250" cy="1186710"/>
          </a:xfrm>
          <a:prstGeom prst="roundRect">
            <a:avLst>
              <a:gd name="adj" fmla="val 30016"/>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7768" y="5229214"/>
            <a:ext cx="200686" cy="200729"/>
          </a:xfrm>
          <a:prstGeom prst="rect">
            <a:avLst/>
          </a:prstGeom>
        </p:spPr>
      </p:pic>
      <p:sp>
        <p:nvSpPr>
          <p:cNvPr id="18" name="Text 13"/>
          <p:cNvSpPr/>
          <p:nvPr/>
        </p:nvSpPr>
        <p:spPr>
          <a:xfrm>
            <a:off x="1486486" y="4870130"/>
            <a:ext cx="4291480" cy="209082"/>
          </a:xfrm>
          <a:prstGeom prst="rect">
            <a:avLst/>
          </a:prstGeom>
          <a:noFill/>
          <a:ln/>
        </p:spPr>
        <p:txBody>
          <a:bodyPr wrap="none" lIns="0" tIns="0" rIns="0" bIns="0" rtlCol="0" anchor="t"/>
          <a:lstStyle/>
          <a:p>
            <a:pPr marL="0" indent="0" algn="l">
              <a:lnSpc>
                <a:spcPts val="1600"/>
              </a:lnSpc>
              <a:buNone/>
            </a:pPr>
            <a:r>
              <a:rPr lang="en-US" sz="1300" b="1" dirty="0">
                <a:solidFill>
                  <a:srgbClr val="15213F"/>
                </a:solidFill>
                <a:latin typeface="Inter Bold" pitchFamily="34" charset="0"/>
                <a:ea typeface="Inter Bold" pitchFamily="34" charset="-122"/>
                <a:cs typeface="Inter Bold" pitchFamily="34" charset="-120"/>
              </a:rPr>
              <a:t>Consequential Adjustments to Income and Expenses</a:t>
            </a:r>
            <a:endParaRPr lang="en-US" sz="1300" dirty="0"/>
          </a:p>
        </p:txBody>
      </p:sp>
      <p:sp>
        <p:nvSpPr>
          <p:cNvPr id="19" name="Text 14"/>
          <p:cNvSpPr/>
          <p:nvPr/>
        </p:nvSpPr>
        <p:spPr>
          <a:xfrm>
            <a:off x="1486486" y="5156997"/>
            <a:ext cx="8247352" cy="632204"/>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Account for any other changes in expenses or income that would arise from the conversion of dilutive potential equity shares. This includes adding back saved expenses and deducting income that would cease to accrue, always adjusted for taxes, and considering any impact on items like employee profit-sharing plans.</a:t>
            </a:r>
            <a:endParaRPr lang="en-US" sz="1050" dirty="0"/>
          </a:p>
        </p:txBody>
      </p:sp>
      <p:sp>
        <p:nvSpPr>
          <p:cNvPr id="20" name="Shape 15"/>
          <p:cNvSpPr/>
          <p:nvPr/>
        </p:nvSpPr>
        <p:spPr>
          <a:xfrm>
            <a:off x="788217" y="6102258"/>
            <a:ext cx="9112816" cy="768112"/>
          </a:xfrm>
          <a:prstGeom prst="roundRect">
            <a:avLst>
              <a:gd name="adj" fmla="val 26135"/>
            </a:avLst>
          </a:prstGeom>
          <a:solidFill>
            <a:srgbClr val="B6D6FC"/>
          </a:solidFill>
          <a:ln/>
        </p:spPr>
      </p:sp>
      <p:pic>
        <p:nvPicPr>
          <p:cNvPr id="21" name="Image 3" descr="preencoded.png"/>
          <p:cNvPicPr>
            <a:picLocks noChangeAspect="1"/>
          </p:cNvPicPr>
          <p:nvPr/>
        </p:nvPicPr>
        <p:blipFill>
          <a:blip r:embed="rId6"/>
          <a:stretch>
            <a:fillRect/>
          </a:stretch>
        </p:blipFill>
        <p:spPr>
          <a:xfrm>
            <a:off x="922007" y="6302726"/>
            <a:ext cx="167282" cy="133819"/>
          </a:xfrm>
          <a:prstGeom prst="rect">
            <a:avLst/>
          </a:prstGeom>
        </p:spPr>
      </p:pic>
      <p:sp>
        <p:nvSpPr>
          <p:cNvPr id="22" name="Text 16"/>
          <p:cNvSpPr/>
          <p:nvPr/>
        </p:nvSpPr>
        <p:spPr>
          <a:xfrm>
            <a:off x="1223080" y="6265312"/>
            <a:ext cx="8544162" cy="421469"/>
          </a:xfrm>
          <a:prstGeom prst="rect">
            <a:avLst/>
          </a:prstGeom>
          <a:noFill/>
          <a:ln/>
        </p:spPr>
        <p:txBody>
          <a:bodyPr wrap="square" lIns="0" tIns="0" rIns="0" bIns="0" rtlCol="0" anchor="t"/>
          <a:lstStyle/>
          <a:p>
            <a:pPr marL="0" indent="0" algn="l">
              <a:lnSpc>
                <a:spcPts val="1650"/>
              </a:lnSpc>
              <a:buNone/>
            </a:pPr>
            <a:r>
              <a:rPr lang="en-US" sz="1050" dirty="0">
                <a:solidFill>
                  <a:srgbClr val="000000"/>
                </a:solidFill>
                <a:latin typeface="Inter" pitchFamily="34" charset="0"/>
                <a:ea typeface="Inter" pitchFamily="34" charset="-122"/>
                <a:cs typeface="Inter" pitchFamily="34" charset="-120"/>
              </a:rPr>
              <a:t>These adjustments ensure the diluted EPS calculation reflects the "worst-case" scenario, showing earnings available to equity shareholders if all potential shares were converted.</a:t>
            </a:r>
            <a:endParaRPr lang="en-US" sz="1050" dirty="0"/>
          </a:p>
        </p:txBody>
      </p:sp>
      <p:pic>
        <p:nvPicPr>
          <p:cNvPr id="23" name="Image 4" descr="preencoded.png"/>
          <p:cNvPicPr>
            <a:picLocks noChangeAspect="1"/>
          </p:cNvPicPr>
          <p:nvPr/>
        </p:nvPicPr>
        <p:blipFill>
          <a:blip r:embed="rId7"/>
          <a:stretch>
            <a:fillRect/>
          </a:stretch>
        </p:blipFill>
        <p:spPr>
          <a:xfrm>
            <a:off x="373361" y="340726"/>
            <a:ext cx="842064" cy="183501"/>
          </a:xfrm>
          <a:prstGeom prst="rect">
            <a:avLst/>
          </a:prstGeom>
        </p:spPr>
      </p:pic>
      <p:sp>
        <p:nvSpPr>
          <p:cNvPr id="24" name="Text 17"/>
          <p:cNvSpPr/>
          <p:nvPr/>
        </p:nvSpPr>
        <p:spPr>
          <a:xfrm>
            <a:off x="4885361" y="7055785"/>
            <a:ext cx="918441" cy="147567"/>
          </a:xfrm>
          <a:prstGeom prst="rect">
            <a:avLst/>
          </a:prstGeom>
          <a:noFill/>
          <a:ln/>
        </p:spPr>
        <p:txBody>
          <a:bodyPr wrap="none" lIns="0" tIns="0" rIns="0" bIns="0" rtlCol="0" anchor="t"/>
          <a:lstStyle/>
          <a:p>
            <a:pPr marL="0" indent="0" algn="ctr">
              <a:lnSpc>
                <a:spcPts val="11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529"/>
            </a:avLst>
          </a:prstGeom>
          <a:solidFill>
            <a:srgbClr val="FBFCFE"/>
          </a:solidFill>
          <a:ln w="33404">
            <a:solidFill>
              <a:srgbClr val="E5E0DF"/>
            </a:solidFill>
            <a:prstDash val="solid"/>
          </a:ln>
        </p:spPr>
      </p:sp>
      <p:sp>
        <p:nvSpPr>
          <p:cNvPr id="3" name="Text 1"/>
          <p:cNvSpPr/>
          <p:nvPr/>
        </p:nvSpPr>
        <p:spPr>
          <a:xfrm>
            <a:off x="796916" y="729567"/>
            <a:ext cx="8945708" cy="425037"/>
          </a:xfrm>
          <a:prstGeom prst="rect">
            <a:avLst/>
          </a:prstGeom>
          <a:noFill/>
          <a:ln/>
        </p:spPr>
        <p:txBody>
          <a:bodyPr wrap="none" lIns="0" tIns="0" rIns="0" bIns="0" rtlCol="0" anchor="t"/>
          <a:lstStyle/>
          <a:p>
            <a:pPr marL="0" indent="0" algn="l">
              <a:lnSpc>
                <a:spcPts val="3300"/>
              </a:lnSpc>
              <a:buNone/>
            </a:pPr>
            <a:r>
              <a:rPr lang="en-US" sz="2650" b="1" dirty="0">
                <a:solidFill>
                  <a:srgbClr val="3257B8"/>
                </a:solidFill>
                <a:latin typeface="Inter Bold" pitchFamily="34" charset="0"/>
                <a:ea typeface="Inter Bold" pitchFamily="34" charset="-122"/>
                <a:cs typeface="Inter Bold" pitchFamily="34" charset="-120"/>
              </a:rPr>
              <a:t>Diluted EPS: Understanding Weighted Average Shares</a:t>
            </a:r>
            <a:endParaRPr lang="en-US" sz="2650" dirty="0"/>
          </a:p>
        </p:txBody>
      </p:sp>
      <p:sp>
        <p:nvSpPr>
          <p:cNvPr id="4" name="Text 2"/>
          <p:cNvSpPr/>
          <p:nvPr/>
        </p:nvSpPr>
        <p:spPr>
          <a:xfrm>
            <a:off x="796916" y="1422329"/>
            <a:ext cx="9095418"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For diluted EPS, the weighted average number of equity shares is adjusted to include all dilutive potential equity shares, reflecting a 'worst-case' scenario for existing shareholders.</a:t>
            </a:r>
            <a:endParaRPr lang="en-US" sz="1050" dirty="0"/>
          </a:p>
        </p:txBody>
      </p:sp>
      <p:sp>
        <p:nvSpPr>
          <p:cNvPr id="5" name="Shape 3"/>
          <p:cNvSpPr/>
          <p:nvPr/>
        </p:nvSpPr>
        <p:spPr>
          <a:xfrm>
            <a:off x="796916" y="2004677"/>
            <a:ext cx="9095418" cy="1063332"/>
          </a:xfrm>
          <a:prstGeom prst="roundRect">
            <a:avLst>
              <a:gd name="adj" fmla="val 19183"/>
            </a:avLst>
          </a:prstGeom>
          <a:solidFill>
            <a:srgbClr val="FBFCFE"/>
          </a:solidFill>
          <a:ln w="33404">
            <a:solidFill>
              <a:srgbClr val="CFD2D8"/>
            </a:solidFill>
            <a:prstDash val="solid"/>
          </a:ln>
        </p:spPr>
      </p:sp>
      <p:sp>
        <p:nvSpPr>
          <p:cNvPr id="6" name="Shape 4"/>
          <p:cNvSpPr/>
          <p:nvPr/>
        </p:nvSpPr>
        <p:spPr>
          <a:xfrm>
            <a:off x="830320" y="2038089"/>
            <a:ext cx="543949" cy="996509"/>
          </a:xfrm>
          <a:prstGeom prst="roundRect">
            <a:avLst>
              <a:gd name="adj" fmla="val 30131"/>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9164" y="2434326"/>
            <a:ext cx="203905" cy="203948"/>
          </a:xfrm>
          <a:prstGeom prst="rect">
            <a:avLst/>
          </a:prstGeom>
        </p:spPr>
      </p:pic>
      <p:sp>
        <p:nvSpPr>
          <p:cNvPr id="8" name="Text 5"/>
          <p:cNvSpPr/>
          <p:nvPr/>
        </p:nvSpPr>
        <p:spPr>
          <a:xfrm>
            <a:off x="1508059" y="2174083"/>
            <a:ext cx="3126509"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Conversion of Potential Equity Shares</a:t>
            </a:r>
            <a:endParaRPr lang="en-US" sz="1300" dirty="0"/>
          </a:p>
        </p:txBody>
      </p:sp>
      <p:sp>
        <p:nvSpPr>
          <p:cNvPr id="9" name="Text 6"/>
          <p:cNvSpPr/>
          <p:nvPr/>
        </p:nvSpPr>
        <p:spPr>
          <a:xfrm>
            <a:off x="1508059" y="2466867"/>
            <a:ext cx="8214904"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Include the weighted average number of equity shares from the conversion of all dilutive potential equity shares. Conversion is assumed at the beginning of the period or the issue date, whichever is later, using the most advantageous rate for the holder.</a:t>
            </a:r>
            <a:endParaRPr lang="en-US" sz="1050" dirty="0"/>
          </a:p>
        </p:txBody>
      </p:sp>
      <p:sp>
        <p:nvSpPr>
          <p:cNvPr id="10" name="Shape 7"/>
          <p:cNvSpPr/>
          <p:nvPr/>
        </p:nvSpPr>
        <p:spPr>
          <a:xfrm>
            <a:off x="796916" y="3201828"/>
            <a:ext cx="9095418" cy="1279200"/>
          </a:xfrm>
          <a:prstGeom prst="roundRect">
            <a:avLst>
              <a:gd name="adj" fmla="val 15946"/>
            </a:avLst>
          </a:prstGeom>
          <a:solidFill>
            <a:srgbClr val="FBFCFE"/>
          </a:solidFill>
          <a:ln w="33404">
            <a:solidFill>
              <a:srgbClr val="CFD2D8"/>
            </a:solidFill>
            <a:prstDash val="solid"/>
          </a:ln>
        </p:spPr>
      </p:sp>
      <p:sp>
        <p:nvSpPr>
          <p:cNvPr id="11" name="Shape 8"/>
          <p:cNvSpPr/>
          <p:nvPr/>
        </p:nvSpPr>
        <p:spPr>
          <a:xfrm>
            <a:off x="830320" y="3235239"/>
            <a:ext cx="543949" cy="1212377"/>
          </a:xfrm>
          <a:prstGeom prst="roundRect">
            <a:avLst>
              <a:gd name="adj" fmla="val 30131"/>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9164" y="3739367"/>
            <a:ext cx="203905" cy="203948"/>
          </a:xfrm>
          <a:prstGeom prst="rect">
            <a:avLst/>
          </a:prstGeom>
        </p:spPr>
      </p:pic>
      <p:sp>
        <p:nvSpPr>
          <p:cNvPr id="13" name="Text 9"/>
          <p:cNvSpPr/>
          <p:nvPr/>
        </p:nvSpPr>
        <p:spPr>
          <a:xfrm>
            <a:off x="1508059" y="3371234"/>
            <a:ext cx="2430937"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Contingently Issuable Shares</a:t>
            </a:r>
            <a:endParaRPr lang="en-US" sz="1300" dirty="0"/>
          </a:p>
        </p:txBody>
      </p:sp>
      <p:sp>
        <p:nvSpPr>
          <p:cNvPr id="14" name="Text 10"/>
          <p:cNvSpPr/>
          <p:nvPr/>
        </p:nvSpPr>
        <p:spPr>
          <a:xfrm>
            <a:off x="1508059" y="3664017"/>
            <a:ext cx="8214904"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These are included in diluted EPS even if conditions aren't met, from the period's start (or agreement date). The number is based on shares issuable if the reporting period's end was the contingency period's end; no restatement is allowed if conditions are not met later.</a:t>
            </a:r>
            <a:endParaRPr lang="en-US" sz="1050" dirty="0"/>
          </a:p>
        </p:txBody>
      </p:sp>
      <p:sp>
        <p:nvSpPr>
          <p:cNvPr id="15" name="Shape 11"/>
          <p:cNvSpPr/>
          <p:nvPr/>
        </p:nvSpPr>
        <p:spPr>
          <a:xfrm>
            <a:off x="796916" y="4614847"/>
            <a:ext cx="9095418" cy="1279200"/>
          </a:xfrm>
          <a:prstGeom prst="roundRect">
            <a:avLst>
              <a:gd name="adj" fmla="val 15946"/>
            </a:avLst>
          </a:prstGeom>
          <a:solidFill>
            <a:srgbClr val="FBFCFE"/>
          </a:solidFill>
          <a:ln w="33404">
            <a:solidFill>
              <a:srgbClr val="CFD2D8"/>
            </a:solidFill>
            <a:prstDash val="solid"/>
          </a:ln>
        </p:spPr>
      </p:sp>
      <p:sp>
        <p:nvSpPr>
          <p:cNvPr id="16" name="Shape 12"/>
          <p:cNvSpPr/>
          <p:nvPr/>
        </p:nvSpPr>
        <p:spPr>
          <a:xfrm>
            <a:off x="830320" y="4648258"/>
            <a:ext cx="543949" cy="1212377"/>
          </a:xfrm>
          <a:prstGeom prst="roundRect">
            <a:avLst>
              <a:gd name="adj" fmla="val 30131"/>
            </a:avLst>
          </a:prstGeom>
          <a:solidFill>
            <a:srgbClr val="FBFCFE"/>
          </a:solidFill>
          <a:ln/>
        </p:spPr>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9164" y="5152386"/>
            <a:ext cx="203905" cy="203948"/>
          </a:xfrm>
          <a:prstGeom prst="rect">
            <a:avLst/>
          </a:prstGeom>
        </p:spPr>
      </p:pic>
      <p:sp>
        <p:nvSpPr>
          <p:cNvPr id="18" name="Text 13"/>
          <p:cNvSpPr/>
          <p:nvPr/>
        </p:nvSpPr>
        <p:spPr>
          <a:xfrm>
            <a:off x="1508059" y="4784253"/>
            <a:ext cx="2645628"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Options &amp; Share Purchase Plans</a:t>
            </a:r>
            <a:endParaRPr lang="en-US" sz="1300" dirty="0"/>
          </a:p>
        </p:txBody>
      </p:sp>
      <p:sp>
        <p:nvSpPr>
          <p:cNvPr id="19" name="Text 14"/>
          <p:cNvSpPr/>
          <p:nvPr/>
        </p:nvSpPr>
        <p:spPr>
          <a:xfrm>
            <a:off x="1508059" y="5077037"/>
            <a:ext cx="8214904" cy="647605"/>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Considered dilutive if issued for less than fair value. Treat as two contracts: one for shares at fair value (ignored) and one for remaining shares at no consideration (added to dilutive shares). Partly paid shares not entitled to dividends are treated as warrants.</a:t>
            </a:r>
            <a:endParaRPr lang="en-US" sz="1050" dirty="0"/>
          </a:p>
        </p:txBody>
      </p:sp>
      <p:sp>
        <p:nvSpPr>
          <p:cNvPr id="20" name="Shape 15"/>
          <p:cNvSpPr/>
          <p:nvPr/>
        </p:nvSpPr>
        <p:spPr>
          <a:xfrm>
            <a:off x="796916" y="6044659"/>
            <a:ext cx="9095418" cy="787863"/>
          </a:xfrm>
          <a:prstGeom prst="roundRect">
            <a:avLst>
              <a:gd name="adj" fmla="val 25891"/>
            </a:avLst>
          </a:prstGeom>
          <a:solidFill>
            <a:srgbClr val="B6D6FC"/>
          </a:solidFill>
          <a:ln/>
        </p:spPr>
      </p:sp>
      <p:pic>
        <p:nvPicPr>
          <p:cNvPr id="21" name="Image 3" descr="preencoded.png"/>
          <p:cNvPicPr>
            <a:picLocks noChangeAspect="1"/>
          </p:cNvPicPr>
          <p:nvPr/>
        </p:nvPicPr>
        <p:blipFill>
          <a:blip r:embed="rId6"/>
          <a:stretch>
            <a:fillRect/>
          </a:stretch>
        </p:blipFill>
        <p:spPr>
          <a:xfrm>
            <a:off x="932881" y="6251478"/>
            <a:ext cx="169979" cy="135994"/>
          </a:xfrm>
          <a:prstGeom prst="rect">
            <a:avLst/>
          </a:prstGeom>
        </p:spPr>
      </p:pic>
      <p:sp>
        <p:nvSpPr>
          <p:cNvPr id="22" name="Text 16"/>
          <p:cNvSpPr/>
          <p:nvPr/>
        </p:nvSpPr>
        <p:spPr>
          <a:xfrm>
            <a:off x="1238825" y="6212411"/>
            <a:ext cx="8517543" cy="431736"/>
          </a:xfrm>
          <a:prstGeom prst="rect">
            <a:avLst/>
          </a:prstGeom>
          <a:noFill/>
          <a:ln/>
        </p:spPr>
        <p:txBody>
          <a:bodyPr wrap="square" lIns="0" tIns="0" rIns="0" bIns="0" rtlCol="0" anchor="t"/>
          <a:lstStyle/>
          <a:p>
            <a:pPr marL="0" indent="0" algn="l">
              <a:lnSpc>
                <a:spcPts val="1650"/>
              </a:lnSpc>
              <a:buNone/>
            </a:pPr>
            <a:r>
              <a:rPr lang="en-US" sz="1050" dirty="0">
                <a:solidFill>
                  <a:srgbClr val="000000"/>
                </a:solidFill>
                <a:latin typeface="Inter" pitchFamily="34" charset="0"/>
                <a:ea typeface="Inter" pitchFamily="34" charset="-122"/>
                <a:cs typeface="Inter" pitchFamily="34" charset="-120"/>
              </a:rPr>
              <a:t>Fair value for these calculations is typically the average price of equity shares during the period, often approximated by a simple average of weekly closing prices over the last six months.</a:t>
            </a:r>
            <a:endParaRPr lang="en-US" sz="1050" dirty="0"/>
          </a:p>
        </p:txBody>
      </p:sp>
      <p:pic>
        <p:nvPicPr>
          <p:cNvPr id="23" name="Image 4" descr="preencoded.png"/>
          <p:cNvPicPr>
            <a:picLocks noChangeAspect="1"/>
          </p:cNvPicPr>
          <p:nvPr/>
        </p:nvPicPr>
        <p:blipFill>
          <a:blip r:embed="rId7"/>
          <a:stretch>
            <a:fillRect/>
          </a:stretch>
        </p:blipFill>
        <p:spPr>
          <a:xfrm>
            <a:off x="375275" y="343336"/>
            <a:ext cx="855808" cy="186459"/>
          </a:xfrm>
          <a:prstGeom prst="rect">
            <a:avLst/>
          </a:prstGeom>
        </p:spPr>
      </p:pic>
      <p:sp>
        <p:nvSpPr>
          <p:cNvPr id="24" name="Text 17"/>
          <p:cNvSpPr/>
          <p:nvPr/>
        </p:nvSpPr>
        <p:spPr>
          <a:xfrm>
            <a:off x="4878140" y="7049956"/>
            <a:ext cx="932968" cy="151047"/>
          </a:xfrm>
          <a:prstGeom prst="rect">
            <a:avLst/>
          </a:prstGeom>
          <a:noFill/>
          <a:ln/>
        </p:spPr>
        <p:txBody>
          <a:bodyPr wrap="none" lIns="0" tIns="0" rIns="0" bIns="0" rtlCol="0" anchor="t"/>
          <a:lstStyle/>
          <a:p>
            <a:pPr marL="0" indent="0" algn="ctr">
              <a:lnSpc>
                <a:spcPts val="1150"/>
              </a:lnSpc>
              <a:buNone/>
            </a:pPr>
            <a:r>
              <a:rPr lang="en-US" sz="700" dirty="0">
                <a:solidFill>
                  <a:srgbClr val="15213F"/>
                </a:solidFill>
                <a:latin typeface="Inter" pitchFamily="34" charset="0"/>
                <a:ea typeface="Inter" pitchFamily="34" charset="-122"/>
                <a:cs typeface="Inter" pitchFamily="34" charset="-120"/>
              </a:rPr>
              <a:t>CA Anupam Sarda</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830845"/>
            <a:ext cx="5623906"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Applicability &amp; Exemptions – AS 3</a:t>
            </a:r>
            <a:endParaRPr lang="en-US" sz="2700" dirty="0"/>
          </a:p>
        </p:txBody>
      </p:sp>
      <p:sp>
        <p:nvSpPr>
          <p:cNvPr id="4" name="Shape 2"/>
          <p:cNvSpPr/>
          <p:nvPr/>
        </p:nvSpPr>
        <p:spPr>
          <a:xfrm>
            <a:off x="805528" y="1538920"/>
            <a:ext cx="9078193" cy="2824037"/>
          </a:xfrm>
          <a:prstGeom prst="roundRect">
            <a:avLst>
              <a:gd name="adj" fmla="val 7338"/>
            </a:avLst>
          </a:prstGeom>
          <a:solidFill>
            <a:srgbClr val="FBFCFE"/>
          </a:solidFill>
          <a:ln w="33404">
            <a:solidFill>
              <a:srgbClr val="CFD2D8"/>
            </a:solidFill>
            <a:prstDash val="solid"/>
          </a:ln>
        </p:spPr>
      </p:sp>
      <p:sp>
        <p:nvSpPr>
          <p:cNvPr id="5" name="Shape 3"/>
          <p:cNvSpPr/>
          <p:nvPr/>
        </p:nvSpPr>
        <p:spPr>
          <a:xfrm>
            <a:off x="838932" y="1572332"/>
            <a:ext cx="552561" cy="2757214"/>
          </a:xfrm>
          <a:prstGeom prst="roundRect">
            <a:avLst>
              <a:gd name="adj" fmla="val 30247"/>
            </a:avLst>
          </a:prstGeom>
          <a:solidFill>
            <a:srgbClr val="FBFCFE"/>
          </a:solidFill>
          <a:ln/>
        </p:spPr>
      </p:sp>
      <p:sp>
        <p:nvSpPr>
          <p:cNvPr id="6" name="Text 4"/>
          <p:cNvSpPr/>
          <p:nvPr/>
        </p:nvSpPr>
        <p:spPr>
          <a:xfrm>
            <a:off x="1529633" y="1710501"/>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Applicability</a:t>
            </a:r>
            <a:endParaRPr lang="en-US" sz="1350" dirty="0"/>
          </a:p>
        </p:txBody>
      </p:sp>
      <p:sp>
        <p:nvSpPr>
          <p:cNvPr id="7" name="Text 5"/>
          <p:cNvSpPr/>
          <p:nvPr/>
        </p:nvSpPr>
        <p:spPr>
          <a:xfrm>
            <a:off x="1529633" y="2009202"/>
            <a:ext cx="81825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per the Companies Act, 2013, financial statements include </a:t>
            </a:r>
            <a:endParaRPr lang="en-US" sz="1050" dirty="0"/>
          </a:p>
        </p:txBody>
      </p:sp>
      <p:sp>
        <p:nvSpPr>
          <p:cNvPr id="8" name="Text 6"/>
          <p:cNvSpPr/>
          <p:nvPr/>
        </p:nvSpPr>
        <p:spPr>
          <a:xfrm>
            <a:off x="1529633" y="2313036"/>
            <a:ext cx="81825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t>
            </a:r>
            <a:r>
              <a:rPr lang="en-US" sz="1050" i="1" dirty="0">
                <a:solidFill>
                  <a:srgbClr val="15213F"/>
                </a:solidFill>
                <a:latin typeface="Inter" pitchFamily="34" charset="0"/>
                <a:ea typeface="Inter" pitchFamily="34" charset="-122"/>
                <a:cs typeface="Inter" pitchFamily="34" charset="-120"/>
              </a:rPr>
              <a:t>i</a:t>
            </a:r>
            <a:r>
              <a:rPr lang="en-US" sz="1050" dirty="0">
                <a:solidFill>
                  <a:srgbClr val="15213F"/>
                </a:solidFill>
                <a:latin typeface="Inter" pitchFamily="34" charset="0"/>
                <a:ea typeface="Inter" pitchFamily="34" charset="-122"/>
                <a:cs typeface="Inter" pitchFamily="34" charset="-120"/>
              </a:rPr>
              <a:t>) a balance sheet as at the end of the financial year;</a:t>
            </a:r>
            <a:endParaRPr lang="en-US" sz="1050" dirty="0"/>
          </a:p>
        </p:txBody>
      </p:sp>
      <p:sp>
        <p:nvSpPr>
          <p:cNvPr id="9" name="Text 7"/>
          <p:cNvSpPr/>
          <p:nvPr/>
        </p:nvSpPr>
        <p:spPr>
          <a:xfrm>
            <a:off x="1529633" y="2616869"/>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t>
            </a:r>
            <a:r>
              <a:rPr lang="en-US" sz="1050" i="1" dirty="0">
                <a:solidFill>
                  <a:srgbClr val="15213F"/>
                </a:solidFill>
                <a:latin typeface="Inter" pitchFamily="34" charset="0"/>
                <a:ea typeface="Inter" pitchFamily="34" charset="-122"/>
                <a:cs typeface="Inter" pitchFamily="34" charset="-120"/>
              </a:rPr>
              <a:t>ii</a:t>
            </a:r>
            <a:r>
              <a:rPr lang="en-US" sz="1050" dirty="0">
                <a:solidFill>
                  <a:srgbClr val="15213F"/>
                </a:solidFill>
                <a:latin typeface="Inter" pitchFamily="34" charset="0"/>
                <a:ea typeface="Inter" pitchFamily="34" charset="-122"/>
                <a:cs typeface="Inter" pitchFamily="34" charset="-120"/>
              </a:rPr>
              <a:t>) a profit and loss account, or in the case of a company carrying on any activity not for profit, an income and expenditure account for the financial year;</a:t>
            </a:r>
            <a:endParaRPr lang="en-US" sz="1050" dirty="0"/>
          </a:p>
        </p:txBody>
      </p:sp>
      <p:sp>
        <p:nvSpPr>
          <p:cNvPr id="10" name="Text 8"/>
          <p:cNvSpPr/>
          <p:nvPr/>
        </p:nvSpPr>
        <p:spPr>
          <a:xfrm>
            <a:off x="1529633" y="3141705"/>
            <a:ext cx="81825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t>
            </a:r>
            <a:r>
              <a:rPr lang="en-US" sz="1050" i="1" dirty="0">
                <a:solidFill>
                  <a:srgbClr val="15213F"/>
                </a:solidFill>
                <a:latin typeface="Inter" pitchFamily="34" charset="0"/>
                <a:ea typeface="Inter" pitchFamily="34" charset="-122"/>
                <a:cs typeface="Inter" pitchFamily="34" charset="-120"/>
              </a:rPr>
              <a:t>iii</a:t>
            </a:r>
            <a:r>
              <a:rPr lang="en-US" sz="1050" dirty="0">
                <a:solidFill>
                  <a:srgbClr val="15213F"/>
                </a:solidFill>
                <a:latin typeface="Inter" pitchFamily="34" charset="0"/>
                <a:ea typeface="Inter" pitchFamily="34" charset="-122"/>
                <a:cs typeface="Inter" pitchFamily="34" charset="-120"/>
              </a:rPr>
              <a:t>)</a:t>
            </a:r>
            <a:r>
              <a:rPr lang="en-US" sz="1050" b="1" dirty="0">
                <a:solidFill>
                  <a:srgbClr val="15213F"/>
                </a:solidFill>
                <a:latin typeface="Inter" pitchFamily="34" charset="0"/>
                <a:ea typeface="Inter" pitchFamily="34" charset="-122"/>
                <a:cs typeface="Inter" pitchFamily="34" charset="-120"/>
              </a:rPr>
              <a:t> cash flow statement for the financial year</a:t>
            </a:r>
            <a:r>
              <a:rPr lang="en-US" sz="1050" dirty="0">
                <a:solidFill>
                  <a:srgbClr val="15213F"/>
                </a:solidFill>
                <a:latin typeface="Inter" pitchFamily="34" charset="0"/>
                <a:ea typeface="Inter" pitchFamily="34" charset="-122"/>
                <a:cs typeface="Inter" pitchFamily="34" charset="-120"/>
              </a:rPr>
              <a:t>;</a:t>
            </a:r>
            <a:endParaRPr lang="en-US" sz="1050" dirty="0"/>
          </a:p>
        </p:txBody>
      </p:sp>
      <p:sp>
        <p:nvSpPr>
          <p:cNvPr id="11" name="Text 9"/>
          <p:cNvSpPr/>
          <p:nvPr/>
        </p:nvSpPr>
        <p:spPr>
          <a:xfrm>
            <a:off x="1529633" y="3445539"/>
            <a:ext cx="81825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t>
            </a:r>
            <a:r>
              <a:rPr lang="en-US" sz="1050" i="1" dirty="0">
                <a:solidFill>
                  <a:srgbClr val="15213F"/>
                </a:solidFill>
                <a:latin typeface="Inter" pitchFamily="34" charset="0"/>
                <a:ea typeface="Inter" pitchFamily="34" charset="-122"/>
                <a:cs typeface="Inter" pitchFamily="34" charset="-120"/>
              </a:rPr>
              <a:t>iv</a:t>
            </a:r>
            <a:r>
              <a:rPr lang="en-US" sz="1050" dirty="0">
                <a:solidFill>
                  <a:srgbClr val="15213F"/>
                </a:solidFill>
                <a:latin typeface="Inter" pitchFamily="34" charset="0"/>
                <a:ea typeface="Inter" pitchFamily="34" charset="-122"/>
                <a:cs typeface="Inter" pitchFamily="34" charset="-120"/>
              </a:rPr>
              <a:t>) a statement of changes in </a:t>
            </a:r>
            <a:r>
              <a:rPr lang="en-US" sz="1050" i="1" dirty="0">
                <a:solidFill>
                  <a:srgbClr val="15213F"/>
                </a:solidFill>
                <a:latin typeface="Inter" pitchFamily="34" charset="0"/>
                <a:ea typeface="Inter" pitchFamily="34" charset="-122"/>
                <a:cs typeface="Inter" pitchFamily="34" charset="-120"/>
              </a:rPr>
              <a:t>equity, if applicable; </a:t>
            </a:r>
            <a:r>
              <a:rPr lang="en-US" sz="1050" dirty="0">
                <a:solidFill>
                  <a:srgbClr val="15213F"/>
                </a:solidFill>
                <a:latin typeface="Inter" pitchFamily="34" charset="0"/>
                <a:ea typeface="Inter" pitchFamily="34" charset="-122"/>
                <a:cs typeface="Inter" pitchFamily="34" charset="-120"/>
              </a:rPr>
              <a:t>and</a:t>
            </a:r>
            <a:endParaRPr lang="en-US" sz="1050" dirty="0"/>
          </a:p>
        </p:txBody>
      </p:sp>
      <p:sp>
        <p:nvSpPr>
          <p:cNvPr id="12" name="Text 10"/>
          <p:cNvSpPr/>
          <p:nvPr/>
        </p:nvSpPr>
        <p:spPr>
          <a:xfrm>
            <a:off x="1529633" y="3749373"/>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t>
            </a:r>
            <a:r>
              <a:rPr lang="en-US" sz="1050" i="1" dirty="0">
                <a:solidFill>
                  <a:srgbClr val="15213F"/>
                </a:solidFill>
                <a:latin typeface="Inter" pitchFamily="34" charset="0"/>
                <a:ea typeface="Inter" pitchFamily="34" charset="-122"/>
                <a:cs typeface="Inter" pitchFamily="34" charset="-120"/>
              </a:rPr>
              <a:t>v</a:t>
            </a:r>
            <a:r>
              <a:rPr lang="en-US" sz="1050" dirty="0">
                <a:solidFill>
                  <a:srgbClr val="15213F"/>
                </a:solidFill>
                <a:latin typeface="Inter" pitchFamily="34" charset="0"/>
                <a:ea typeface="Inter" pitchFamily="34" charset="-122"/>
                <a:cs typeface="Inter" pitchFamily="34" charset="-120"/>
              </a:rPr>
              <a:t>) any explanatory note </a:t>
            </a:r>
            <a:r>
              <a:rPr lang="en-US" sz="1050" i="1" dirty="0">
                <a:solidFill>
                  <a:srgbClr val="15213F"/>
                </a:solidFill>
                <a:latin typeface="Inter" pitchFamily="34" charset="0"/>
                <a:ea typeface="Inter" pitchFamily="34" charset="-122"/>
                <a:cs typeface="Inter" pitchFamily="34" charset="-120"/>
              </a:rPr>
              <a:t>annexed</a:t>
            </a:r>
            <a:r>
              <a:rPr lang="en-US" sz="1050" dirty="0">
                <a:solidFill>
                  <a:srgbClr val="15213F"/>
                </a:solidFill>
                <a:latin typeface="Inter" pitchFamily="34" charset="0"/>
                <a:ea typeface="Inter" pitchFamily="34" charset="-122"/>
                <a:cs typeface="Inter" pitchFamily="34" charset="-120"/>
              </a:rPr>
              <a:t> to, or forming part of, any document referred to in sub-clause (</a:t>
            </a:r>
            <a:r>
              <a:rPr lang="en-US" sz="1050" i="1" dirty="0">
                <a:solidFill>
                  <a:srgbClr val="15213F"/>
                </a:solidFill>
                <a:latin typeface="Inter" pitchFamily="34" charset="0"/>
                <a:ea typeface="Inter" pitchFamily="34" charset="-122"/>
                <a:cs typeface="Inter" pitchFamily="34" charset="-120"/>
              </a:rPr>
              <a:t>i</a:t>
            </a:r>
            <a:r>
              <a:rPr lang="en-US" sz="1050" dirty="0">
                <a:solidFill>
                  <a:srgbClr val="15213F"/>
                </a:solidFill>
                <a:latin typeface="Inter" pitchFamily="34" charset="0"/>
                <a:ea typeface="Inter" pitchFamily="34" charset="-122"/>
                <a:cs typeface="Inter" pitchFamily="34" charset="-120"/>
              </a:rPr>
              <a:t>) to sub-clause (</a:t>
            </a:r>
            <a:r>
              <a:rPr lang="en-US" sz="1050" i="1" dirty="0">
                <a:solidFill>
                  <a:srgbClr val="15213F"/>
                </a:solidFill>
                <a:latin typeface="Inter" pitchFamily="34" charset="0"/>
                <a:ea typeface="Inter" pitchFamily="34" charset="-122"/>
                <a:cs typeface="Inter" pitchFamily="34" charset="-120"/>
              </a:rPr>
              <a:t>iv</a:t>
            </a:r>
            <a:r>
              <a:rPr lang="en-US" sz="1050" dirty="0">
                <a:solidFill>
                  <a:srgbClr val="15213F"/>
                </a:solidFill>
                <a:latin typeface="Inter" pitchFamily="34" charset="0"/>
                <a:ea typeface="Inter" pitchFamily="34" charset="-122"/>
                <a:cs typeface="Inter" pitchFamily="34" charset="-120"/>
              </a:rPr>
              <a:t>): a Cash Flow Statement.</a:t>
            </a:r>
            <a:endParaRPr lang="en-US" sz="1050" dirty="0"/>
          </a:p>
        </p:txBody>
      </p:sp>
      <p:sp>
        <p:nvSpPr>
          <p:cNvPr id="13" name="Shape 11"/>
          <p:cNvSpPr/>
          <p:nvPr/>
        </p:nvSpPr>
        <p:spPr>
          <a:xfrm>
            <a:off x="805528" y="4501127"/>
            <a:ext cx="9078193" cy="2230116"/>
          </a:xfrm>
          <a:prstGeom prst="roundRect">
            <a:avLst>
              <a:gd name="adj" fmla="val 9292"/>
            </a:avLst>
          </a:prstGeom>
          <a:solidFill>
            <a:srgbClr val="FBFCFE"/>
          </a:solidFill>
          <a:ln w="33404">
            <a:solidFill>
              <a:srgbClr val="CFD2D8"/>
            </a:solidFill>
            <a:prstDash val="solid"/>
          </a:ln>
        </p:spPr>
      </p:sp>
      <p:sp>
        <p:nvSpPr>
          <p:cNvPr id="14" name="Shape 12"/>
          <p:cNvSpPr/>
          <p:nvPr/>
        </p:nvSpPr>
        <p:spPr>
          <a:xfrm>
            <a:off x="838932" y="4534538"/>
            <a:ext cx="552561" cy="2163294"/>
          </a:xfrm>
          <a:prstGeom prst="roundRect">
            <a:avLst>
              <a:gd name="adj" fmla="val 30247"/>
            </a:avLst>
          </a:prstGeom>
          <a:solidFill>
            <a:srgbClr val="FBFCFE"/>
          </a:solidFill>
          <a:ln/>
        </p:spPr>
      </p:sp>
      <p:sp>
        <p:nvSpPr>
          <p:cNvPr id="15" name="Text 13"/>
          <p:cNvSpPr/>
          <p:nvPr/>
        </p:nvSpPr>
        <p:spPr>
          <a:xfrm>
            <a:off x="1529633" y="467270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Exemptions</a:t>
            </a:r>
            <a:endParaRPr lang="en-US" sz="1350" dirty="0"/>
          </a:p>
        </p:txBody>
      </p:sp>
      <p:sp>
        <p:nvSpPr>
          <p:cNvPr id="16" name="Text 14"/>
          <p:cNvSpPr/>
          <p:nvPr/>
        </p:nvSpPr>
        <p:spPr>
          <a:xfrm>
            <a:off x="1529633" y="4971408"/>
            <a:ext cx="81825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Cash Flow Statements are not required for:</a:t>
            </a:r>
            <a:endParaRPr lang="en-US" sz="1050" dirty="0"/>
          </a:p>
        </p:txBody>
      </p:sp>
      <p:sp>
        <p:nvSpPr>
          <p:cNvPr id="17" name="Text 15"/>
          <p:cNvSpPr/>
          <p:nvPr/>
        </p:nvSpPr>
        <p:spPr>
          <a:xfrm>
            <a:off x="1529633" y="5275242"/>
            <a:ext cx="8182544" cy="759585"/>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One Person Company (OPC)</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Small Company</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Dormant Company</a:t>
            </a:r>
            <a:endParaRPr lang="en-US" sz="1050" dirty="0"/>
          </a:p>
        </p:txBody>
      </p:sp>
      <p:sp>
        <p:nvSpPr>
          <p:cNvPr id="18" name="Text 16"/>
          <p:cNvSpPr/>
          <p:nvPr/>
        </p:nvSpPr>
        <p:spPr>
          <a:xfrm>
            <a:off x="1529633" y="6117659"/>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It is also not mandatory for Micro, Small and Medium sized non-company entities, such entities are however encouraged to comply with this standard..</a:t>
            </a:r>
            <a:endParaRPr lang="en-US" sz="1050" dirty="0"/>
          </a:p>
        </p:txBody>
      </p:sp>
      <p:pic>
        <p:nvPicPr>
          <p:cNvPr id="19" name="Image 0" descr="preencoded.png"/>
          <p:cNvPicPr>
            <a:picLocks noChangeAspect="1"/>
          </p:cNvPicPr>
          <p:nvPr/>
        </p:nvPicPr>
        <p:blipFill>
          <a:blip r:embed="rId3"/>
          <a:stretch>
            <a:fillRect/>
          </a:stretch>
        </p:blipFill>
        <p:spPr>
          <a:xfrm>
            <a:off x="377276" y="345946"/>
            <a:ext cx="869378" cy="189418"/>
          </a:xfrm>
          <a:prstGeom prst="rect">
            <a:avLst/>
          </a:prstGeom>
        </p:spPr>
      </p:pic>
      <p:sp>
        <p:nvSpPr>
          <p:cNvPr id="20" name="Text 17"/>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698842"/>
            <a:ext cx="899607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AS-20 Basic EPS vs. Diluted EPS — The Core Concept</a:t>
            </a:r>
            <a:endParaRPr lang="en-US" sz="2700" dirty="0"/>
          </a:p>
        </p:txBody>
      </p:sp>
      <p:sp>
        <p:nvSpPr>
          <p:cNvPr id="4" name="Text 2"/>
          <p:cNvSpPr/>
          <p:nvPr/>
        </p:nvSpPr>
        <p:spPr>
          <a:xfrm>
            <a:off x="805528" y="2476003"/>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Basic EPS Formula</a:t>
            </a:r>
            <a:endParaRPr lang="en-US" sz="1350" dirty="0"/>
          </a:p>
        </p:txBody>
      </p:sp>
      <p:pic>
        <p:nvPicPr>
          <p:cNvPr id="5" name="Image 0" descr="preencoded.png"/>
          <p:cNvPicPr>
            <a:picLocks noChangeAspect="1"/>
          </p:cNvPicPr>
          <p:nvPr/>
        </p:nvPicPr>
        <p:blipFill>
          <a:blip r:embed="rId3"/>
          <a:stretch>
            <a:fillRect/>
          </a:stretch>
        </p:blipFill>
        <p:spPr>
          <a:xfrm>
            <a:off x="805528" y="2847268"/>
            <a:ext cx="4122458" cy="612453"/>
          </a:xfrm>
          <a:prstGeom prst="rect">
            <a:avLst/>
          </a:prstGeom>
        </p:spPr>
      </p:pic>
      <p:sp>
        <p:nvSpPr>
          <p:cNvPr id="6" name="Text 3"/>
          <p:cNvSpPr/>
          <p:nvPr/>
        </p:nvSpPr>
        <p:spPr>
          <a:xfrm>
            <a:off x="805528" y="3615119"/>
            <a:ext cx="437055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 </a:t>
            </a:r>
            <a:r>
              <a:rPr lang="en-US" sz="1050" b="1" dirty="0">
                <a:solidFill>
                  <a:srgbClr val="15213F"/>
                </a:solidFill>
                <a:latin typeface="Inter" pitchFamily="34" charset="0"/>
                <a:ea typeface="Inter" pitchFamily="34" charset="-122"/>
                <a:cs typeface="Inter" pitchFamily="34" charset="-120"/>
              </a:rPr>
              <a:t>weighted average</a:t>
            </a:r>
            <a:r>
              <a:rPr lang="en-US" sz="1050" dirty="0">
                <a:solidFill>
                  <a:srgbClr val="15213F"/>
                </a:solidFill>
                <a:latin typeface="Inter" pitchFamily="34" charset="0"/>
                <a:ea typeface="Inter" pitchFamily="34" charset="-122"/>
                <a:cs typeface="Inter" pitchFamily="34" charset="-120"/>
              </a:rPr>
              <a:t> accounts for shares issued or bought back during the year, time-weighted by the number of days outstanding.</a:t>
            </a:r>
            <a:endParaRPr lang="en-US" sz="1050" dirty="0"/>
          </a:p>
        </p:txBody>
      </p:sp>
      <p:sp>
        <p:nvSpPr>
          <p:cNvPr id="7" name="Shape 4"/>
          <p:cNvSpPr/>
          <p:nvPr/>
        </p:nvSpPr>
        <p:spPr>
          <a:xfrm>
            <a:off x="805528" y="4212519"/>
            <a:ext cx="4370554" cy="808136"/>
          </a:xfrm>
          <a:prstGeom prst="roundRect">
            <a:avLst>
              <a:gd name="adj" fmla="val 25642"/>
            </a:avLst>
          </a:prstGeom>
          <a:solidFill>
            <a:srgbClr val="B6D6FC"/>
          </a:solidFill>
          <a:ln/>
        </p:spPr>
      </p:sp>
      <p:pic>
        <p:nvPicPr>
          <p:cNvPr id="8" name="Image 1" descr="preencoded.png"/>
          <p:cNvPicPr>
            <a:picLocks noChangeAspect="1"/>
          </p:cNvPicPr>
          <p:nvPr/>
        </p:nvPicPr>
        <p:blipFill>
          <a:blip r:embed="rId4"/>
          <a:stretch>
            <a:fillRect/>
          </a:stretch>
        </p:blipFill>
        <p:spPr>
          <a:xfrm>
            <a:off x="943668" y="4420209"/>
            <a:ext cx="172675" cy="138170"/>
          </a:xfrm>
          <a:prstGeom prst="rect">
            <a:avLst/>
          </a:prstGeom>
        </p:spPr>
      </p:pic>
      <p:sp>
        <p:nvSpPr>
          <p:cNvPr id="9" name="Text 5"/>
          <p:cNvSpPr/>
          <p:nvPr/>
        </p:nvSpPr>
        <p:spPr>
          <a:xfrm>
            <a:off x="1254483" y="4385231"/>
            <a:ext cx="378345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Even a </a:t>
            </a:r>
            <a:r>
              <a:rPr lang="en-US" sz="1050" b="1" dirty="0">
                <a:solidFill>
                  <a:srgbClr val="000000"/>
                </a:solidFill>
                <a:latin typeface="Inter" pitchFamily="34" charset="0"/>
                <a:ea typeface="Inter" pitchFamily="34" charset="-122"/>
                <a:cs typeface="Inter" pitchFamily="34" charset="-120"/>
              </a:rPr>
              <a:t>loss per share</a:t>
            </a:r>
            <a:r>
              <a:rPr lang="en-US" sz="1050" dirty="0">
                <a:solidFill>
                  <a:srgbClr val="000000"/>
                </a:solidFill>
                <a:latin typeface="Inter" pitchFamily="34" charset="0"/>
                <a:ea typeface="Inter" pitchFamily="34" charset="-122"/>
                <a:cs typeface="Inter" pitchFamily="34" charset="-120"/>
              </a:rPr>
              <a:t> must be presented — negative EPS is not suppressed.</a:t>
            </a:r>
            <a:endParaRPr lang="en-US" sz="1050" dirty="0"/>
          </a:p>
        </p:txBody>
      </p:sp>
      <p:sp>
        <p:nvSpPr>
          <p:cNvPr id="10" name="Text 6"/>
          <p:cNvSpPr/>
          <p:nvPr/>
        </p:nvSpPr>
        <p:spPr>
          <a:xfrm>
            <a:off x="5518648" y="2476003"/>
            <a:ext cx="2460687"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Diluted EPS — Why It Matters</a:t>
            </a:r>
            <a:endParaRPr lang="en-US" sz="1350" dirty="0"/>
          </a:p>
        </p:txBody>
      </p:sp>
      <p:sp>
        <p:nvSpPr>
          <p:cNvPr id="11" name="Text 7"/>
          <p:cNvSpPr/>
          <p:nvPr/>
        </p:nvSpPr>
        <p:spPr>
          <a:xfrm>
            <a:off x="5518648" y="2830040"/>
            <a:ext cx="437055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Diluted EPS assumes all </a:t>
            </a:r>
            <a:r>
              <a:rPr lang="en-US" sz="1050" b="1" dirty="0">
                <a:solidFill>
                  <a:srgbClr val="15213F"/>
                </a:solidFill>
                <a:latin typeface="Inter" pitchFamily="34" charset="0"/>
                <a:ea typeface="Inter" pitchFamily="34" charset="-122"/>
                <a:cs typeface="Inter" pitchFamily="34" charset="-120"/>
              </a:rPr>
              <a:t>potential equity shares</a:t>
            </a:r>
            <a:r>
              <a:rPr lang="en-US" sz="1050" dirty="0">
                <a:solidFill>
                  <a:srgbClr val="15213F"/>
                </a:solidFill>
                <a:latin typeface="Inter" pitchFamily="34" charset="0"/>
                <a:ea typeface="Inter" pitchFamily="34" charset="-122"/>
                <a:cs typeface="Inter" pitchFamily="34" charset="-120"/>
              </a:rPr>
              <a:t> (convertible debentures, warrants, ESOPs, convertible preference shares) are converted into equity. It shows the </a:t>
            </a:r>
            <a:r>
              <a:rPr lang="en-US" sz="1050" b="1" dirty="0">
                <a:solidFill>
                  <a:srgbClr val="15213F"/>
                </a:solidFill>
                <a:latin typeface="Inter" pitchFamily="34" charset="0"/>
                <a:ea typeface="Inter" pitchFamily="34" charset="-122"/>
                <a:cs typeface="Inter" pitchFamily="34" charset="-120"/>
              </a:rPr>
              <a:t>worst-case dilution</a:t>
            </a:r>
            <a:r>
              <a:rPr lang="en-US" sz="1050" dirty="0">
                <a:solidFill>
                  <a:srgbClr val="15213F"/>
                </a:solidFill>
                <a:latin typeface="Inter" pitchFamily="34" charset="0"/>
                <a:ea typeface="Inter" pitchFamily="34" charset="-122"/>
                <a:cs typeface="Inter" pitchFamily="34" charset="-120"/>
              </a:rPr>
              <a:t> for existing shareholders.</a:t>
            </a:r>
            <a:endParaRPr lang="en-US" sz="1050" dirty="0"/>
          </a:p>
        </p:txBody>
      </p:sp>
      <p:sp>
        <p:nvSpPr>
          <p:cNvPr id="12" name="Text 8"/>
          <p:cNvSpPr/>
          <p:nvPr/>
        </p:nvSpPr>
        <p:spPr>
          <a:xfrm>
            <a:off x="5518648" y="3838383"/>
            <a:ext cx="437055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Potential equity shares are included only if they are </a:t>
            </a:r>
            <a:r>
              <a:rPr lang="en-US" sz="1050" b="1" dirty="0">
                <a:solidFill>
                  <a:srgbClr val="15213F"/>
                </a:solidFill>
                <a:latin typeface="Inter" pitchFamily="34" charset="0"/>
                <a:ea typeface="Inter" pitchFamily="34" charset="-122"/>
                <a:cs typeface="Inter" pitchFamily="34" charset="-120"/>
              </a:rPr>
              <a:t>dilutive</a:t>
            </a:r>
            <a:r>
              <a:rPr lang="en-US" sz="1050" dirty="0">
                <a:solidFill>
                  <a:srgbClr val="15213F"/>
                </a:solidFill>
                <a:latin typeface="Inter" pitchFamily="34" charset="0"/>
                <a:ea typeface="Inter" pitchFamily="34" charset="-122"/>
                <a:cs typeface="Inter" pitchFamily="34" charset="-120"/>
              </a:rPr>
              <a:t> — i.e., their conversion decreases EPS from continuing ordinary operations. Anti-dilutive instruments are ignored.</a:t>
            </a:r>
            <a:endParaRPr lang="en-US" sz="1050" dirty="0"/>
          </a:p>
        </p:txBody>
      </p:sp>
      <p:sp>
        <p:nvSpPr>
          <p:cNvPr id="13" name="Text 9"/>
          <p:cNvSpPr/>
          <p:nvPr/>
        </p:nvSpPr>
        <p:spPr>
          <a:xfrm>
            <a:off x="1012738" y="5486847"/>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"EPS is the single number every investor looks at first — getting it right is not optional."</a:t>
            </a:r>
            <a:endParaRPr lang="en-US" sz="1050" dirty="0"/>
          </a:p>
        </p:txBody>
      </p:sp>
      <p:sp>
        <p:nvSpPr>
          <p:cNvPr id="14" name="Shape 10"/>
          <p:cNvSpPr/>
          <p:nvPr/>
        </p:nvSpPr>
        <p:spPr>
          <a:xfrm>
            <a:off x="805528" y="5331450"/>
            <a:ext cx="33404" cy="531796"/>
          </a:xfrm>
          <a:prstGeom prst="rect">
            <a:avLst/>
          </a:prstGeom>
          <a:solidFill>
            <a:srgbClr val="3257B8"/>
          </a:solidFill>
          <a:ln/>
        </p:spPr>
      </p:sp>
      <p:pic>
        <p:nvPicPr>
          <p:cNvPr id="15" name="Image 2" descr="preencoded.png"/>
          <p:cNvPicPr>
            <a:picLocks noChangeAspect="1"/>
          </p:cNvPicPr>
          <p:nvPr/>
        </p:nvPicPr>
        <p:blipFill>
          <a:blip r:embed="rId5"/>
          <a:stretch>
            <a:fillRect/>
          </a:stretch>
        </p:blipFill>
        <p:spPr>
          <a:xfrm>
            <a:off x="377276" y="345946"/>
            <a:ext cx="869378" cy="189418"/>
          </a:xfrm>
          <a:prstGeom prst="rect">
            <a:avLst/>
          </a:prstGeom>
        </p:spPr>
      </p:pic>
      <p:sp>
        <p:nvSpPr>
          <p:cNvPr id="16" name="Text 11"/>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939334"/>
            <a:ext cx="731125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20 — Key Adjustments &amp; Practical Traps</a:t>
            </a:r>
            <a:endParaRPr lang="en-US" sz="2700" dirty="0"/>
          </a:p>
        </p:txBody>
      </p:sp>
      <p:pic>
        <p:nvPicPr>
          <p:cNvPr id="4" name="Image 0" descr="preencoded.png"/>
          <p:cNvPicPr>
            <a:picLocks noChangeAspect="1"/>
          </p:cNvPicPr>
          <p:nvPr/>
        </p:nvPicPr>
        <p:blipFill>
          <a:blip r:embed="rId3"/>
          <a:stretch>
            <a:fillRect/>
          </a:stretch>
        </p:blipFill>
        <p:spPr>
          <a:xfrm>
            <a:off x="805528" y="2647409"/>
            <a:ext cx="3026035" cy="552678"/>
          </a:xfrm>
          <a:prstGeom prst="rect">
            <a:avLst/>
          </a:prstGeom>
        </p:spPr>
      </p:pic>
      <p:sp>
        <p:nvSpPr>
          <p:cNvPr id="5" name="Text 2"/>
          <p:cNvSpPr/>
          <p:nvPr/>
        </p:nvSpPr>
        <p:spPr>
          <a:xfrm>
            <a:off x="943668" y="3338257"/>
            <a:ext cx="208219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Bonus Issue / Share Split</a:t>
            </a:r>
            <a:endParaRPr lang="en-US" sz="1350" dirty="0"/>
          </a:p>
        </p:txBody>
      </p:sp>
      <p:sp>
        <p:nvSpPr>
          <p:cNvPr id="6" name="Text 3"/>
          <p:cNvSpPr/>
          <p:nvPr/>
        </p:nvSpPr>
        <p:spPr>
          <a:xfrm>
            <a:off x="943668" y="3636958"/>
            <a:ext cx="2749755"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Treated as if it occurred at the </a:t>
            </a:r>
            <a:r>
              <a:rPr lang="en-US" sz="1050" b="1" dirty="0">
                <a:solidFill>
                  <a:srgbClr val="15213F"/>
                </a:solidFill>
                <a:latin typeface="Inter" pitchFamily="34" charset="0"/>
                <a:ea typeface="Inter" pitchFamily="34" charset="-122"/>
                <a:cs typeface="Inter" pitchFamily="34" charset="-120"/>
              </a:rPr>
              <a:t>beginning of the earliest period</a:t>
            </a:r>
            <a:r>
              <a:rPr lang="en-US" sz="1050" dirty="0">
                <a:solidFill>
                  <a:srgbClr val="15213F"/>
                </a:solidFill>
                <a:latin typeface="Inter" pitchFamily="34" charset="0"/>
                <a:ea typeface="Inter" pitchFamily="34" charset="-122"/>
                <a:cs typeface="Inter" pitchFamily="34" charset="-120"/>
              </a:rPr>
              <a:t> reported. Restate all prior period EPS figures. No new resources — purely a number adjustment.</a:t>
            </a:r>
            <a:endParaRPr lang="en-US" sz="1050" dirty="0"/>
          </a:p>
        </p:txBody>
      </p:sp>
      <p:pic>
        <p:nvPicPr>
          <p:cNvPr id="7" name="Image 1" descr="preencoded.png"/>
          <p:cNvPicPr>
            <a:picLocks noChangeAspect="1"/>
          </p:cNvPicPr>
          <p:nvPr/>
        </p:nvPicPr>
        <p:blipFill>
          <a:blip r:embed="rId4"/>
          <a:stretch>
            <a:fillRect/>
          </a:stretch>
        </p:blipFill>
        <p:spPr>
          <a:xfrm>
            <a:off x="3831563" y="2647409"/>
            <a:ext cx="3026035" cy="552678"/>
          </a:xfrm>
          <a:prstGeom prst="rect">
            <a:avLst/>
          </a:prstGeom>
        </p:spPr>
      </p:pic>
      <p:sp>
        <p:nvSpPr>
          <p:cNvPr id="8" name="Text 4"/>
          <p:cNvSpPr/>
          <p:nvPr/>
        </p:nvSpPr>
        <p:spPr>
          <a:xfrm>
            <a:off x="3969703" y="333825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Rights Issue</a:t>
            </a:r>
            <a:endParaRPr lang="en-US" sz="1350" dirty="0"/>
          </a:p>
        </p:txBody>
      </p:sp>
      <p:sp>
        <p:nvSpPr>
          <p:cNvPr id="9" name="Text 5"/>
          <p:cNvSpPr/>
          <p:nvPr/>
        </p:nvSpPr>
        <p:spPr>
          <a:xfrm>
            <a:off x="3969703" y="3636958"/>
            <a:ext cx="2749755"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Contains a </a:t>
            </a:r>
            <a:r>
              <a:rPr lang="en-US" sz="1050" b="1" dirty="0">
                <a:solidFill>
                  <a:srgbClr val="15213F"/>
                </a:solidFill>
                <a:latin typeface="Inter" pitchFamily="34" charset="0"/>
                <a:ea typeface="Inter" pitchFamily="34" charset="-122"/>
                <a:cs typeface="Inter" pitchFamily="34" charset="-120"/>
              </a:rPr>
              <a:t>bonus element</a:t>
            </a:r>
            <a:r>
              <a:rPr lang="en-US" sz="1050" dirty="0">
                <a:solidFill>
                  <a:srgbClr val="15213F"/>
                </a:solidFill>
                <a:latin typeface="Inter" pitchFamily="34" charset="0"/>
                <a:ea typeface="Inter" pitchFamily="34" charset="-122"/>
                <a:cs typeface="Inter" pitchFamily="34" charset="-120"/>
              </a:rPr>
              <a:t> (exercise price below fair value). Apply adjustment factor = Fair Value ÷ Theoretical Ex-Rights Value to all prior period shares.</a:t>
            </a:r>
            <a:endParaRPr lang="en-US" sz="1050" dirty="0"/>
          </a:p>
        </p:txBody>
      </p:sp>
      <p:pic>
        <p:nvPicPr>
          <p:cNvPr id="10" name="Image 2" descr="preencoded.png"/>
          <p:cNvPicPr>
            <a:picLocks noChangeAspect="1"/>
          </p:cNvPicPr>
          <p:nvPr/>
        </p:nvPicPr>
        <p:blipFill>
          <a:blip r:embed="rId5"/>
          <a:stretch>
            <a:fillRect/>
          </a:stretch>
        </p:blipFill>
        <p:spPr>
          <a:xfrm>
            <a:off x="6857599" y="2647409"/>
            <a:ext cx="3026035" cy="552678"/>
          </a:xfrm>
          <a:prstGeom prst="rect">
            <a:avLst/>
          </a:prstGeom>
        </p:spPr>
      </p:pic>
      <p:sp>
        <p:nvSpPr>
          <p:cNvPr id="11" name="Text 6"/>
          <p:cNvSpPr/>
          <p:nvPr/>
        </p:nvSpPr>
        <p:spPr>
          <a:xfrm>
            <a:off x="6995739" y="333825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Dilutive Sequence</a:t>
            </a:r>
            <a:endParaRPr lang="en-US" sz="1350" dirty="0"/>
          </a:p>
        </p:txBody>
      </p:sp>
      <p:sp>
        <p:nvSpPr>
          <p:cNvPr id="12" name="Text 7"/>
          <p:cNvSpPr/>
          <p:nvPr/>
        </p:nvSpPr>
        <p:spPr>
          <a:xfrm>
            <a:off x="6995739" y="3636958"/>
            <a:ext cx="2749755"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Include dilutive instruments from </a:t>
            </a:r>
            <a:r>
              <a:rPr lang="en-US" sz="1050" b="1" dirty="0">
                <a:solidFill>
                  <a:srgbClr val="15213F"/>
                </a:solidFill>
                <a:latin typeface="Inter" pitchFamily="34" charset="0"/>
                <a:ea typeface="Inter" pitchFamily="34" charset="-122"/>
                <a:cs typeface="Inter" pitchFamily="34" charset="-120"/>
              </a:rPr>
              <a:t>most dilutive to least dilutive</a:t>
            </a:r>
            <a:r>
              <a:rPr lang="en-US" sz="1050" dirty="0">
                <a:solidFill>
                  <a:srgbClr val="15213F"/>
                </a:solidFill>
                <a:latin typeface="Inter" pitchFamily="34" charset="0"/>
                <a:ea typeface="Inter" pitchFamily="34" charset="-122"/>
                <a:cs typeface="Inter" pitchFamily="34" charset="-120"/>
              </a:rPr>
              <a:t> (lowest earnings per incremental share first). Stop when adding the next instrument becomes anti-dilutive.</a:t>
            </a:r>
            <a:endParaRPr lang="en-US" sz="1050" dirty="0"/>
          </a:p>
        </p:txBody>
      </p:sp>
      <p:sp>
        <p:nvSpPr>
          <p:cNvPr id="13" name="Shape 8"/>
          <p:cNvSpPr/>
          <p:nvPr/>
        </p:nvSpPr>
        <p:spPr>
          <a:xfrm>
            <a:off x="805528" y="5035533"/>
            <a:ext cx="9078193" cy="587134"/>
          </a:xfrm>
          <a:prstGeom prst="roundRect">
            <a:avLst>
              <a:gd name="adj" fmla="val 35293"/>
            </a:avLst>
          </a:prstGeom>
          <a:solidFill>
            <a:srgbClr val="FCF2B5"/>
          </a:solidFill>
          <a:ln/>
        </p:spPr>
      </p:sp>
      <p:pic>
        <p:nvPicPr>
          <p:cNvPr id="14" name="Image 3" descr="preencoded.png"/>
          <p:cNvPicPr>
            <a:picLocks noChangeAspect="1"/>
          </p:cNvPicPr>
          <p:nvPr/>
        </p:nvPicPr>
        <p:blipFill>
          <a:blip r:embed="rId6"/>
          <a:stretch>
            <a:fillRect/>
          </a:stretch>
        </p:blipFill>
        <p:spPr>
          <a:xfrm>
            <a:off x="943668" y="5243223"/>
            <a:ext cx="172675" cy="138170"/>
          </a:xfrm>
          <a:prstGeom prst="rect">
            <a:avLst/>
          </a:prstGeom>
        </p:spPr>
      </p:pic>
      <p:sp>
        <p:nvSpPr>
          <p:cNvPr id="15" name="Text 9"/>
          <p:cNvSpPr/>
          <p:nvPr/>
        </p:nvSpPr>
        <p:spPr>
          <a:xfrm>
            <a:off x="1254483" y="5208245"/>
            <a:ext cx="8491098" cy="221002"/>
          </a:xfrm>
          <a:prstGeom prst="rect">
            <a:avLst/>
          </a:prstGeom>
          <a:noFill/>
          <a:ln/>
        </p:spPr>
        <p:txBody>
          <a:bodyPr wrap="non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Convertible Preference Shares that increase EPS when converted are </a:t>
            </a:r>
            <a:r>
              <a:rPr lang="en-US" sz="1050" b="1" dirty="0">
                <a:solidFill>
                  <a:srgbClr val="000000"/>
                </a:solidFill>
                <a:latin typeface="Inter" pitchFamily="34" charset="0"/>
                <a:ea typeface="Inter" pitchFamily="34" charset="-122"/>
                <a:cs typeface="Inter" pitchFamily="34" charset="-120"/>
              </a:rPr>
              <a:t>anti-dilutive</a:t>
            </a:r>
            <a:r>
              <a:rPr lang="en-US" sz="1050" dirty="0">
                <a:solidFill>
                  <a:srgbClr val="000000"/>
                </a:solidFill>
                <a:latin typeface="Inter" pitchFamily="34" charset="0"/>
                <a:ea typeface="Inter" pitchFamily="34" charset="-122"/>
                <a:cs typeface="Inter" pitchFamily="34" charset="-120"/>
              </a:rPr>
              <a:t> and must be excluded from diluted EPS.</a:t>
            </a:r>
            <a:endParaRPr lang="en-US" sz="1050" dirty="0"/>
          </a:p>
        </p:txBody>
      </p:sp>
      <p:pic>
        <p:nvPicPr>
          <p:cNvPr id="16" name="Image 4" descr="preencoded.png"/>
          <p:cNvPicPr>
            <a:picLocks noChangeAspect="1"/>
          </p:cNvPicPr>
          <p:nvPr/>
        </p:nvPicPr>
        <p:blipFill>
          <a:blip r:embed="rId7"/>
          <a:stretch>
            <a:fillRect/>
          </a:stretch>
        </p:blipFill>
        <p:spPr>
          <a:xfrm>
            <a:off x="377276" y="345946"/>
            <a:ext cx="869378" cy="189418"/>
          </a:xfrm>
          <a:prstGeom prst="rect">
            <a:avLst/>
          </a:prstGeom>
        </p:spPr>
      </p:pic>
      <p:sp>
        <p:nvSpPr>
          <p:cNvPr id="17" name="Text 10"/>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001817"/>
            <a:ext cx="5640260"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AS-20: Bonus Issue — Illustration</a:t>
            </a:r>
            <a:endParaRPr lang="en-US" sz="2700" dirty="0"/>
          </a:p>
        </p:txBody>
      </p:sp>
      <p:sp>
        <p:nvSpPr>
          <p:cNvPr id="4" name="Text 2"/>
          <p:cNvSpPr/>
          <p:nvPr/>
        </p:nvSpPr>
        <p:spPr>
          <a:xfrm>
            <a:off x="805528" y="1488803"/>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Given Information</a:t>
            </a:r>
            <a:endParaRPr lang="en-US" sz="1350" dirty="0"/>
          </a:p>
        </p:txBody>
      </p:sp>
      <p:sp>
        <p:nvSpPr>
          <p:cNvPr id="5" name="Shape 3"/>
          <p:cNvSpPr/>
          <p:nvPr/>
        </p:nvSpPr>
        <p:spPr>
          <a:xfrm>
            <a:off x="805528" y="1911926"/>
            <a:ext cx="9078193" cy="2022427"/>
          </a:xfrm>
          <a:prstGeom prst="roundRect">
            <a:avLst>
              <a:gd name="adj" fmla="val 10246"/>
            </a:avLst>
          </a:prstGeom>
          <a:noFill/>
          <a:ln w="5567">
            <a:solidFill>
              <a:srgbClr val="000000">
                <a:alpha val="8000"/>
              </a:srgbClr>
            </a:solidFill>
            <a:prstDash val="solid"/>
          </a:ln>
        </p:spPr>
      </p:sp>
      <p:sp>
        <p:nvSpPr>
          <p:cNvPr id="6" name="Text 4"/>
          <p:cNvSpPr/>
          <p:nvPr/>
        </p:nvSpPr>
        <p:spPr>
          <a:xfrm>
            <a:off x="949322" y="2005895"/>
            <a:ext cx="6067816"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Net Profit – Year 2024 (Rs.)</a:t>
            </a:r>
            <a:endParaRPr lang="en-US" sz="1050" dirty="0"/>
          </a:p>
        </p:txBody>
      </p:sp>
      <p:sp>
        <p:nvSpPr>
          <p:cNvPr id="7" name="Text 5"/>
          <p:cNvSpPr/>
          <p:nvPr/>
        </p:nvSpPr>
        <p:spPr>
          <a:xfrm>
            <a:off x="7298986" y="2005895"/>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18,00,000</a:t>
            </a:r>
            <a:endParaRPr lang="en-US" sz="1050" dirty="0"/>
          </a:p>
        </p:txBody>
      </p:sp>
      <p:sp>
        <p:nvSpPr>
          <p:cNvPr id="8" name="Text 6"/>
          <p:cNvSpPr/>
          <p:nvPr/>
        </p:nvSpPr>
        <p:spPr>
          <a:xfrm>
            <a:off x="949322" y="2409267"/>
            <a:ext cx="6067816"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Net Profit – Year 2025 (Rs.)</a:t>
            </a:r>
            <a:endParaRPr lang="en-US" sz="1050" dirty="0"/>
          </a:p>
        </p:txBody>
      </p:sp>
      <p:sp>
        <p:nvSpPr>
          <p:cNvPr id="9" name="Text 7"/>
          <p:cNvSpPr/>
          <p:nvPr/>
        </p:nvSpPr>
        <p:spPr>
          <a:xfrm>
            <a:off x="7298986" y="2409267"/>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60,00,000</a:t>
            </a:r>
            <a:endParaRPr lang="en-US" sz="1050" dirty="0"/>
          </a:p>
        </p:txBody>
      </p:sp>
      <p:sp>
        <p:nvSpPr>
          <p:cNvPr id="10" name="Text 8"/>
          <p:cNvSpPr/>
          <p:nvPr/>
        </p:nvSpPr>
        <p:spPr>
          <a:xfrm>
            <a:off x="949322" y="2812639"/>
            <a:ext cx="6067816"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Shares Outstanding before Bonus (until 30 Sep 2025)</a:t>
            </a:r>
            <a:endParaRPr lang="en-US" sz="1050" dirty="0"/>
          </a:p>
        </p:txBody>
      </p:sp>
      <p:sp>
        <p:nvSpPr>
          <p:cNvPr id="11" name="Text 9"/>
          <p:cNvSpPr/>
          <p:nvPr/>
        </p:nvSpPr>
        <p:spPr>
          <a:xfrm>
            <a:off x="7298986" y="2812639"/>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20,00,000</a:t>
            </a:r>
            <a:endParaRPr lang="en-US" sz="1050" dirty="0"/>
          </a:p>
        </p:txBody>
      </p:sp>
      <p:sp>
        <p:nvSpPr>
          <p:cNvPr id="12" name="Text 10"/>
          <p:cNvSpPr/>
          <p:nvPr/>
        </p:nvSpPr>
        <p:spPr>
          <a:xfrm>
            <a:off x="949322" y="3216010"/>
            <a:ext cx="6067816"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Bonus Issue (shares issued 2:1)</a:t>
            </a:r>
            <a:endParaRPr lang="en-US" sz="1050" dirty="0"/>
          </a:p>
        </p:txBody>
      </p:sp>
      <p:sp>
        <p:nvSpPr>
          <p:cNvPr id="13" name="Text 11"/>
          <p:cNvSpPr/>
          <p:nvPr/>
        </p:nvSpPr>
        <p:spPr>
          <a:xfrm>
            <a:off x="7298986" y="3216010"/>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40,00,000</a:t>
            </a:r>
            <a:endParaRPr lang="en-US" sz="1050" dirty="0"/>
          </a:p>
        </p:txBody>
      </p:sp>
      <p:sp>
        <p:nvSpPr>
          <p:cNvPr id="14" name="Text 12"/>
          <p:cNvSpPr/>
          <p:nvPr/>
        </p:nvSpPr>
        <p:spPr>
          <a:xfrm>
            <a:off x="949322" y="3619382"/>
            <a:ext cx="6067816"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Total Shares after Bonus Issue</a:t>
            </a:r>
            <a:endParaRPr lang="en-US" sz="1050" dirty="0"/>
          </a:p>
        </p:txBody>
      </p:sp>
      <p:sp>
        <p:nvSpPr>
          <p:cNvPr id="15" name="Text 13"/>
          <p:cNvSpPr/>
          <p:nvPr/>
        </p:nvSpPr>
        <p:spPr>
          <a:xfrm>
            <a:off x="7298986" y="3619382"/>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60,00,000</a:t>
            </a:r>
            <a:endParaRPr lang="en-US" sz="1050" dirty="0"/>
          </a:p>
        </p:txBody>
      </p:sp>
      <p:sp>
        <p:nvSpPr>
          <p:cNvPr id="16" name="Text 14"/>
          <p:cNvSpPr/>
          <p:nvPr/>
        </p:nvSpPr>
        <p:spPr>
          <a:xfrm>
            <a:off x="805528" y="4141607"/>
            <a:ext cx="2734445"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Earnings Per Share Computation</a:t>
            </a:r>
            <a:endParaRPr lang="en-US" sz="1350" dirty="0"/>
          </a:p>
        </p:txBody>
      </p:sp>
      <p:sp>
        <p:nvSpPr>
          <p:cNvPr id="17" name="Shape 15"/>
          <p:cNvSpPr/>
          <p:nvPr/>
        </p:nvSpPr>
        <p:spPr>
          <a:xfrm>
            <a:off x="805528" y="4564730"/>
            <a:ext cx="9078193" cy="1619055"/>
          </a:xfrm>
          <a:prstGeom prst="roundRect">
            <a:avLst>
              <a:gd name="adj" fmla="val 12799"/>
            </a:avLst>
          </a:prstGeom>
          <a:noFill/>
          <a:ln w="5567">
            <a:solidFill>
              <a:srgbClr val="000000">
                <a:alpha val="8000"/>
              </a:srgbClr>
            </a:solidFill>
            <a:prstDash val="solid"/>
          </a:ln>
        </p:spPr>
      </p:sp>
      <p:sp>
        <p:nvSpPr>
          <p:cNvPr id="18" name="Text 16"/>
          <p:cNvSpPr/>
          <p:nvPr/>
        </p:nvSpPr>
        <p:spPr>
          <a:xfrm>
            <a:off x="949322" y="4658699"/>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Description</a:t>
            </a:r>
            <a:endParaRPr lang="en-US" sz="1050" dirty="0"/>
          </a:p>
        </p:txBody>
      </p:sp>
      <p:sp>
        <p:nvSpPr>
          <p:cNvPr id="19" name="Text 17"/>
          <p:cNvSpPr/>
          <p:nvPr/>
        </p:nvSpPr>
        <p:spPr>
          <a:xfrm>
            <a:off x="4578895" y="4658699"/>
            <a:ext cx="24382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Year 2024 (Rs.)</a:t>
            </a:r>
            <a:endParaRPr lang="en-US" sz="1050" dirty="0"/>
          </a:p>
        </p:txBody>
      </p:sp>
      <p:sp>
        <p:nvSpPr>
          <p:cNvPr id="20" name="Text 18"/>
          <p:cNvSpPr/>
          <p:nvPr/>
        </p:nvSpPr>
        <p:spPr>
          <a:xfrm>
            <a:off x="7298986" y="4658699"/>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Year 2025 (Rs.)</a:t>
            </a:r>
            <a:endParaRPr lang="en-US" sz="1050" dirty="0"/>
          </a:p>
        </p:txBody>
      </p:sp>
      <p:sp>
        <p:nvSpPr>
          <p:cNvPr id="21" name="Text 19"/>
          <p:cNvSpPr/>
          <p:nvPr/>
        </p:nvSpPr>
        <p:spPr>
          <a:xfrm>
            <a:off x="949322" y="5062071"/>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Net Profit (Rs.)</a:t>
            </a:r>
            <a:endParaRPr lang="en-US" sz="1050" dirty="0"/>
          </a:p>
        </p:txBody>
      </p:sp>
      <p:sp>
        <p:nvSpPr>
          <p:cNvPr id="22" name="Text 20"/>
          <p:cNvSpPr/>
          <p:nvPr/>
        </p:nvSpPr>
        <p:spPr>
          <a:xfrm>
            <a:off x="4578895" y="5062071"/>
            <a:ext cx="24382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18,00,000</a:t>
            </a:r>
            <a:endParaRPr lang="en-US" sz="1050" dirty="0"/>
          </a:p>
        </p:txBody>
      </p:sp>
      <p:sp>
        <p:nvSpPr>
          <p:cNvPr id="23" name="Text 21"/>
          <p:cNvSpPr/>
          <p:nvPr/>
        </p:nvSpPr>
        <p:spPr>
          <a:xfrm>
            <a:off x="7298986" y="5062071"/>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60,00,000</a:t>
            </a:r>
            <a:endParaRPr lang="en-US" sz="1050" dirty="0"/>
          </a:p>
        </p:txBody>
      </p:sp>
      <p:sp>
        <p:nvSpPr>
          <p:cNvPr id="24" name="Text 22"/>
          <p:cNvSpPr/>
          <p:nvPr/>
        </p:nvSpPr>
        <p:spPr>
          <a:xfrm>
            <a:off x="949322" y="5465443"/>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Total Shares (adjusted for bonus)</a:t>
            </a:r>
            <a:endParaRPr lang="en-US" sz="1050" dirty="0"/>
          </a:p>
        </p:txBody>
      </p:sp>
      <p:sp>
        <p:nvSpPr>
          <p:cNvPr id="25" name="Text 23"/>
          <p:cNvSpPr/>
          <p:nvPr/>
        </p:nvSpPr>
        <p:spPr>
          <a:xfrm>
            <a:off x="4578895" y="5465443"/>
            <a:ext cx="2438244"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60,00,000</a:t>
            </a:r>
            <a:endParaRPr lang="en-US" sz="1050" dirty="0"/>
          </a:p>
        </p:txBody>
      </p:sp>
      <p:sp>
        <p:nvSpPr>
          <p:cNvPr id="26" name="Text 24"/>
          <p:cNvSpPr/>
          <p:nvPr/>
        </p:nvSpPr>
        <p:spPr>
          <a:xfrm>
            <a:off x="7298986" y="5465443"/>
            <a:ext cx="2441027"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60,00,000</a:t>
            </a:r>
            <a:endParaRPr lang="en-US" sz="1050" dirty="0"/>
          </a:p>
        </p:txBody>
      </p:sp>
      <p:sp>
        <p:nvSpPr>
          <p:cNvPr id="27" name="Text 25"/>
          <p:cNvSpPr/>
          <p:nvPr/>
        </p:nvSpPr>
        <p:spPr>
          <a:xfrm>
            <a:off x="949322" y="5868814"/>
            <a:ext cx="3347725"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Earnings Per Share (Rs.)</a:t>
            </a:r>
            <a:endParaRPr lang="en-US" sz="1050" dirty="0"/>
          </a:p>
        </p:txBody>
      </p:sp>
      <p:sp>
        <p:nvSpPr>
          <p:cNvPr id="28" name="Text 26"/>
          <p:cNvSpPr/>
          <p:nvPr/>
        </p:nvSpPr>
        <p:spPr>
          <a:xfrm>
            <a:off x="4578895" y="5868814"/>
            <a:ext cx="2438244"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0.3</a:t>
            </a:r>
            <a:endParaRPr lang="en-US" sz="1050" dirty="0"/>
          </a:p>
        </p:txBody>
      </p:sp>
      <p:sp>
        <p:nvSpPr>
          <p:cNvPr id="29" name="Text 27"/>
          <p:cNvSpPr/>
          <p:nvPr/>
        </p:nvSpPr>
        <p:spPr>
          <a:xfrm>
            <a:off x="7298986" y="5868814"/>
            <a:ext cx="2441027"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1</a:t>
            </a:r>
            <a:endParaRPr lang="en-US" sz="1050" dirty="0"/>
          </a:p>
        </p:txBody>
      </p:sp>
      <p:sp>
        <p:nvSpPr>
          <p:cNvPr id="30" name="Text 28"/>
          <p:cNvSpPr/>
          <p:nvPr/>
        </p:nvSpPr>
        <p:spPr>
          <a:xfrm>
            <a:off x="805528" y="6339183"/>
            <a:ext cx="9078193" cy="221002"/>
          </a:xfrm>
          <a:prstGeom prst="rect">
            <a:avLst/>
          </a:prstGeom>
          <a:noFill/>
          <a:ln/>
        </p:spPr>
        <p:txBody>
          <a:bodyPr wrap="none" lIns="0" tIns="0" rIns="0" bIns="0" rtlCol="0" anchor="t"/>
          <a:lstStyle/>
          <a:p>
            <a:pPr marL="0" indent="0" algn="l">
              <a:lnSpc>
                <a:spcPts val="1700"/>
              </a:lnSpc>
              <a:buNone/>
            </a:pPr>
            <a:r>
              <a:rPr lang="en-US" sz="1050" i="1" dirty="0">
                <a:solidFill>
                  <a:srgbClr val="15213F"/>
                </a:solidFill>
                <a:latin typeface="Inter" pitchFamily="34" charset="0"/>
                <a:ea typeface="Inter" pitchFamily="34" charset="-122"/>
                <a:cs typeface="Inter" pitchFamily="34" charset="-120"/>
              </a:rPr>
              <a:t>Note: Bonus issue treated as if it occurred at the beginning of the earliest period reported.</a:t>
            </a:r>
            <a:endParaRPr lang="en-US" sz="1050" dirty="0"/>
          </a:p>
        </p:txBody>
      </p:sp>
      <p:pic>
        <p:nvPicPr>
          <p:cNvPr id="31" name="Image 0" descr="preencoded.png"/>
          <p:cNvPicPr>
            <a:picLocks noChangeAspect="1"/>
          </p:cNvPicPr>
          <p:nvPr/>
        </p:nvPicPr>
        <p:blipFill>
          <a:blip r:embed="rId3"/>
          <a:stretch>
            <a:fillRect/>
          </a:stretch>
        </p:blipFill>
        <p:spPr>
          <a:xfrm>
            <a:off x="377276" y="345946"/>
            <a:ext cx="869378" cy="189418"/>
          </a:xfrm>
          <a:prstGeom prst="rect">
            <a:avLst/>
          </a:prstGeom>
        </p:spPr>
      </p:pic>
      <p:sp>
        <p:nvSpPr>
          <p:cNvPr id="32" name="Text 29"/>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379"/>
            </a:avLst>
          </a:prstGeom>
          <a:solidFill>
            <a:srgbClr val="FBFCFE"/>
          </a:solidFill>
          <a:ln w="22269">
            <a:solidFill>
              <a:srgbClr val="E5E0DF"/>
            </a:solidFill>
            <a:prstDash val="solid"/>
          </a:ln>
        </p:spPr>
      </p:sp>
      <p:sp>
        <p:nvSpPr>
          <p:cNvPr id="3" name="Text 1"/>
          <p:cNvSpPr/>
          <p:nvPr/>
        </p:nvSpPr>
        <p:spPr>
          <a:xfrm>
            <a:off x="658689" y="668313"/>
            <a:ext cx="3974575" cy="317146"/>
          </a:xfrm>
          <a:prstGeom prst="rect">
            <a:avLst/>
          </a:prstGeom>
          <a:noFill/>
          <a:ln/>
        </p:spPr>
        <p:txBody>
          <a:bodyPr wrap="none" lIns="0" tIns="0" rIns="0" bIns="0" rtlCol="0" anchor="t"/>
          <a:lstStyle/>
          <a:p>
            <a:pPr marL="0" indent="0" algn="l">
              <a:lnSpc>
                <a:spcPts val="2450"/>
              </a:lnSpc>
              <a:buNone/>
            </a:pPr>
            <a:r>
              <a:rPr lang="en-US" sz="1950" b="1" dirty="0">
                <a:solidFill>
                  <a:srgbClr val="3257B8"/>
                </a:solidFill>
                <a:latin typeface="Inter Bold" pitchFamily="34" charset="0"/>
                <a:ea typeface="Inter Bold" pitchFamily="34" charset="-122"/>
                <a:cs typeface="Inter Bold" pitchFamily="34" charset="-120"/>
              </a:rPr>
              <a:t>AS 20: Rights Issue—Illustration</a:t>
            </a:r>
            <a:endParaRPr lang="en-US" sz="1950" dirty="0"/>
          </a:p>
        </p:txBody>
      </p:sp>
      <p:sp>
        <p:nvSpPr>
          <p:cNvPr id="4" name="Text 2"/>
          <p:cNvSpPr/>
          <p:nvPr/>
        </p:nvSpPr>
        <p:spPr>
          <a:xfrm>
            <a:off x="658689" y="1015216"/>
            <a:ext cx="1268141" cy="158530"/>
          </a:xfrm>
          <a:prstGeom prst="rect">
            <a:avLst/>
          </a:prstGeom>
          <a:noFill/>
          <a:ln/>
        </p:spPr>
        <p:txBody>
          <a:bodyPr wrap="none" lIns="0" tIns="0" rIns="0" bIns="0" rtlCol="0" anchor="t"/>
          <a:lstStyle/>
          <a:p>
            <a:pPr marL="0" indent="0" algn="l">
              <a:lnSpc>
                <a:spcPts val="1200"/>
              </a:lnSpc>
              <a:buNone/>
            </a:pPr>
            <a:r>
              <a:rPr lang="en-US" sz="950" b="1" dirty="0">
                <a:solidFill>
                  <a:srgbClr val="3257B8"/>
                </a:solidFill>
                <a:latin typeface="Inter Bold" pitchFamily="34" charset="0"/>
                <a:ea typeface="Inter Bold" pitchFamily="34" charset="-122"/>
                <a:cs typeface="Inter Bold" pitchFamily="34" charset="-120"/>
              </a:rPr>
              <a:t>Given Information</a:t>
            </a:r>
            <a:endParaRPr lang="en-US" sz="950" dirty="0"/>
          </a:p>
        </p:txBody>
      </p:sp>
      <p:sp>
        <p:nvSpPr>
          <p:cNvPr id="5" name="Shape 3"/>
          <p:cNvSpPr/>
          <p:nvPr/>
        </p:nvSpPr>
        <p:spPr>
          <a:xfrm>
            <a:off x="658689" y="1285464"/>
            <a:ext cx="9371872" cy="1732253"/>
          </a:xfrm>
          <a:prstGeom prst="roundRect">
            <a:avLst>
              <a:gd name="adj" fmla="val 8785"/>
            </a:avLst>
          </a:prstGeom>
          <a:noFill/>
          <a:ln w="5567">
            <a:solidFill>
              <a:srgbClr val="000000">
                <a:alpha val="8000"/>
              </a:srgbClr>
            </a:solidFill>
            <a:prstDash val="solid"/>
          </a:ln>
        </p:spPr>
      </p:sp>
      <p:sp>
        <p:nvSpPr>
          <p:cNvPr id="6" name="Text 4"/>
          <p:cNvSpPr/>
          <p:nvPr/>
        </p:nvSpPr>
        <p:spPr>
          <a:xfrm>
            <a:off x="765773" y="1341237"/>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Net Profit – Year 2024 (Rs.)</a:t>
            </a:r>
            <a:endParaRPr lang="en-US" sz="750" dirty="0"/>
          </a:p>
        </p:txBody>
      </p:sp>
      <p:sp>
        <p:nvSpPr>
          <p:cNvPr id="7" name="Text 5"/>
          <p:cNvSpPr/>
          <p:nvPr/>
        </p:nvSpPr>
        <p:spPr>
          <a:xfrm>
            <a:off x="7320995" y="1341237"/>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11,00,000</a:t>
            </a:r>
            <a:endParaRPr lang="en-US" sz="750" dirty="0"/>
          </a:p>
        </p:txBody>
      </p:sp>
      <p:sp>
        <p:nvSpPr>
          <p:cNvPr id="8" name="Text 6"/>
          <p:cNvSpPr/>
          <p:nvPr/>
        </p:nvSpPr>
        <p:spPr>
          <a:xfrm>
            <a:off x="765773" y="1587906"/>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Net Profit – Year 2025 (Rs.)</a:t>
            </a:r>
            <a:endParaRPr lang="en-US" sz="750" dirty="0"/>
          </a:p>
        </p:txBody>
      </p:sp>
      <p:sp>
        <p:nvSpPr>
          <p:cNvPr id="9" name="Text 7"/>
          <p:cNvSpPr/>
          <p:nvPr/>
        </p:nvSpPr>
        <p:spPr>
          <a:xfrm>
            <a:off x="7320995" y="1587906"/>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15,00,000</a:t>
            </a:r>
            <a:endParaRPr lang="en-US" sz="750" dirty="0"/>
          </a:p>
        </p:txBody>
      </p:sp>
      <p:sp>
        <p:nvSpPr>
          <p:cNvPr id="10" name="Text 8"/>
          <p:cNvSpPr/>
          <p:nvPr/>
        </p:nvSpPr>
        <p:spPr>
          <a:xfrm>
            <a:off x="765773" y="1834575"/>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Shares Outstanding Prior to Rights Issue</a:t>
            </a:r>
            <a:endParaRPr lang="en-US" sz="750" dirty="0"/>
          </a:p>
        </p:txBody>
      </p:sp>
      <p:sp>
        <p:nvSpPr>
          <p:cNvPr id="11" name="Text 9"/>
          <p:cNvSpPr/>
          <p:nvPr/>
        </p:nvSpPr>
        <p:spPr>
          <a:xfrm>
            <a:off x="7320995" y="1834575"/>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5,00,000</a:t>
            </a:r>
            <a:endParaRPr lang="en-US" sz="750" dirty="0"/>
          </a:p>
        </p:txBody>
      </p:sp>
      <p:sp>
        <p:nvSpPr>
          <p:cNvPr id="12" name="Text 10"/>
          <p:cNvSpPr/>
          <p:nvPr/>
        </p:nvSpPr>
        <p:spPr>
          <a:xfrm>
            <a:off x="765773" y="2081245"/>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Rights Ratio (1 new share for every 5 held)</a:t>
            </a:r>
            <a:endParaRPr lang="en-US" sz="750" dirty="0"/>
          </a:p>
        </p:txBody>
      </p:sp>
      <p:sp>
        <p:nvSpPr>
          <p:cNvPr id="13" name="Text 11"/>
          <p:cNvSpPr/>
          <p:nvPr/>
        </p:nvSpPr>
        <p:spPr>
          <a:xfrm>
            <a:off x="7320995" y="2081245"/>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a:t>
            </a:r>
            <a:endParaRPr lang="en-US" sz="750" dirty="0"/>
          </a:p>
        </p:txBody>
      </p:sp>
      <p:sp>
        <p:nvSpPr>
          <p:cNvPr id="14" name="Text 12"/>
          <p:cNvSpPr/>
          <p:nvPr/>
        </p:nvSpPr>
        <p:spPr>
          <a:xfrm>
            <a:off x="765773" y="2327914"/>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New Shares Issued</a:t>
            </a:r>
            <a:endParaRPr lang="en-US" sz="750" dirty="0"/>
          </a:p>
        </p:txBody>
      </p:sp>
      <p:sp>
        <p:nvSpPr>
          <p:cNvPr id="15" name="Text 13"/>
          <p:cNvSpPr/>
          <p:nvPr/>
        </p:nvSpPr>
        <p:spPr>
          <a:xfrm>
            <a:off x="7320995" y="2327914"/>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1,00,000</a:t>
            </a:r>
            <a:endParaRPr lang="en-US" sz="750" dirty="0"/>
          </a:p>
        </p:txBody>
      </p:sp>
      <p:sp>
        <p:nvSpPr>
          <p:cNvPr id="16" name="Text 14"/>
          <p:cNvSpPr/>
          <p:nvPr/>
        </p:nvSpPr>
        <p:spPr>
          <a:xfrm>
            <a:off x="765773" y="2574583"/>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Rights Issue Price (Rs.)</a:t>
            </a:r>
            <a:endParaRPr lang="en-US" sz="750" dirty="0"/>
          </a:p>
        </p:txBody>
      </p:sp>
      <p:sp>
        <p:nvSpPr>
          <p:cNvPr id="17" name="Text 15"/>
          <p:cNvSpPr/>
          <p:nvPr/>
        </p:nvSpPr>
        <p:spPr>
          <a:xfrm>
            <a:off x="7320995" y="2574583"/>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a:t>
            </a:r>
            <a:endParaRPr lang="en-US" sz="750" dirty="0"/>
          </a:p>
        </p:txBody>
      </p:sp>
      <p:sp>
        <p:nvSpPr>
          <p:cNvPr id="18" name="Text 16"/>
          <p:cNvSpPr/>
          <p:nvPr/>
        </p:nvSpPr>
        <p:spPr>
          <a:xfrm>
            <a:off x="765773" y="2821253"/>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Fair Value per Share on Last Exercise Date (Rs.)</a:t>
            </a:r>
            <a:endParaRPr lang="en-US" sz="750" dirty="0"/>
          </a:p>
        </p:txBody>
      </p:sp>
      <p:sp>
        <p:nvSpPr>
          <p:cNvPr id="19" name="Text 17"/>
          <p:cNvSpPr/>
          <p:nvPr/>
        </p:nvSpPr>
        <p:spPr>
          <a:xfrm>
            <a:off x="7320995" y="2821253"/>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21</a:t>
            </a:r>
            <a:endParaRPr lang="en-US" sz="750" dirty="0"/>
          </a:p>
        </p:txBody>
      </p:sp>
      <p:sp>
        <p:nvSpPr>
          <p:cNvPr id="20" name="Text 18"/>
          <p:cNvSpPr/>
          <p:nvPr/>
        </p:nvSpPr>
        <p:spPr>
          <a:xfrm>
            <a:off x="658689" y="3129437"/>
            <a:ext cx="3043781" cy="158530"/>
          </a:xfrm>
          <a:prstGeom prst="rect">
            <a:avLst/>
          </a:prstGeom>
          <a:noFill/>
          <a:ln/>
        </p:spPr>
        <p:txBody>
          <a:bodyPr wrap="none" lIns="0" tIns="0" rIns="0" bIns="0" rtlCol="0" anchor="t"/>
          <a:lstStyle/>
          <a:p>
            <a:pPr marL="0" indent="0" algn="l">
              <a:lnSpc>
                <a:spcPts val="1200"/>
              </a:lnSpc>
              <a:buNone/>
            </a:pPr>
            <a:r>
              <a:rPr lang="en-US" sz="950" b="1" dirty="0">
                <a:solidFill>
                  <a:srgbClr val="3257B8"/>
                </a:solidFill>
                <a:latin typeface="Inter Bold" pitchFamily="34" charset="0"/>
                <a:ea typeface="Inter Bold" pitchFamily="34" charset="-122"/>
                <a:cs typeface="Inter Bold" pitchFamily="34" charset="-120"/>
              </a:rPr>
              <a:t>Step 1: Theoretical Ex-Rights Fair Value per Share</a:t>
            </a:r>
            <a:endParaRPr lang="en-US" sz="950" dirty="0"/>
          </a:p>
        </p:txBody>
      </p:sp>
      <p:sp>
        <p:nvSpPr>
          <p:cNvPr id="21" name="Shape 19"/>
          <p:cNvSpPr/>
          <p:nvPr/>
        </p:nvSpPr>
        <p:spPr>
          <a:xfrm>
            <a:off x="658689" y="3399685"/>
            <a:ext cx="9371872" cy="992246"/>
          </a:xfrm>
          <a:prstGeom prst="roundRect">
            <a:avLst>
              <a:gd name="adj" fmla="val 15337"/>
            </a:avLst>
          </a:prstGeom>
          <a:noFill/>
          <a:ln w="5567">
            <a:solidFill>
              <a:srgbClr val="000000">
                <a:alpha val="8000"/>
              </a:srgbClr>
            </a:solidFill>
            <a:prstDash val="solid"/>
          </a:ln>
        </p:spPr>
      </p:sp>
      <p:sp>
        <p:nvSpPr>
          <p:cNvPr id="22" name="Text 20"/>
          <p:cNvSpPr/>
          <p:nvPr/>
        </p:nvSpPr>
        <p:spPr>
          <a:xfrm>
            <a:off x="765773" y="3455458"/>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Total Fair Value of Existing Shares (Rs.)</a:t>
            </a:r>
            <a:endParaRPr lang="en-US" sz="750" dirty="0"/>
          </a:p>
        </p:txBody>
      </p:sp>
      <p:sp>
        <p:nvSpPr>
          <p:cNvPr id="23" name="Text 21"/>
          <p:cNvSpPr/>
          <p:nvPr/>
        </p:nvSpPr>
        <p:spPr>
          <a:xfrm>
            <a:off x="7320995" y="3455458"/>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1,05,00,000</a:t>
            </a:r>
            <a:endParaRPr lang="en-US" sz="750" dirty="0"/>
          </a:p>
        </p:txBody>
      </p:sp>
      <p:sp>
        <p:nvSpPr>
          <p:cNvPr id="24" name="Text 22"/>
          <p:cNvSpPr/>
          <p:nvPr/>
        </p:nvSpPr>
        <p:spPr>
          <a:xfrm>
            <a:off x="765773" y="3702127"/>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Proceeds from Rights Issue (Rs.)</a:t>
            </a:r>
            <a:endParaRPr lang="en-US" sz="750" dirty="0"/>
          </a:p>
        </p:txBody>
      </p:sp>
      <p:sp>
        <p:nvSpPr>
          <p:cNvPr id="25" name="Text 23"/>
          <p:cNvSpPr/>
          <p:nvPr/>
        </p:nvSpPr>
        <p:spPr>
          <a:xfrm>
            <a:off x="7320995" y="3702127"/>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15,00,000</a:t>
            </a:r>
            <a:endParaRPr lang="en-US" sz="750" dirty="0"/>
          </a:p>
        </p:txBody>
      </p:sp>
      <p:sp>
        <p:nvSpPr>
          <p:cNvPr id="26" name="Text 24"/>
          <p:cNvSpPr/>
          <p:nvPr/>
        </p:nvSpPr>
        <p:spPr>
          <a:xfrm>
            <a:off x="765773" y="3948797"/>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Total Shares after Rights Issue</a:t>
            </a:r>
            <a:endParaRPr lang="en-US" sz="750" dirty="0"/>
          </a:p>
        </p:txBody>
      </p:sp>
      <p:sp>
        <p:nvSpPr>
          <p:cNvPr id="27" name="Text 25"/>
          <p:cNvSpPr/>
          <p:nvPr/>
        </p:nvSpPr>
        <p:spPr>
          <a:xfrm>
            <a:off x="7320995" y="3948797"/>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6,00,000</a:t>
            </a:r>
            <a:endParaRPr lang="en-US" sz="750" dirty="0"/>
          </a:p>
        </p:txBody>
      </p:sp>
      <p:sp>
        <p:nvSpPr>
          <p:cNvPr id="28" name="Text 26"/>
          <p:cNvSpPr/>
          <p:nvPr/>
        </p:nvSpPr>
        <p:spPr>
          <a:xfrm>
            <a:off x="765773" y="4195466"/>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a:t>
            </a:r>
            <a:r>
              <a:rPr lang="en-US" sz="750" b="1" dirty="0">
                <a:solidFill>
                  <a:srgbClr val="15213F"/>
                </a:solidFill>
                <a:latin typeface="Inter" pitchFamily="34" charset="0"/>
                <a:ea typeface="Inter" pitchFamily="34" charset="-122"/>
                <a:cs typeface="Inter" pitchFamily="34" charset="-120"/>
              </a:rPr>
              <a:t>Theoretical Ex-Rights Fair Value per Share (Rs.)</a:t>
            </a:r>
            <a:r>
              <a:rPr lang="en-US" sz="750" dirty="0">
                <a:solidFill>
                  <a:srgbClr val="15213F"/>
                </a:solidFill>
                <a:latin typeface="Inter" pitchFamily="34" charset="0"/>
                <a:ea typeface="Inter" pitchFamily="34" charset="-122"/>
                <a:cs typeface="Inter" pitchFamily="34" charset="-120"/>
              </a:rPr>
              <a:t>             </a:t>
            </a:r>
            <a:endParaRPr lang="en-US" sz="750" dirty="0"/>
          </a:p>
        </p:txBody>
      </p:sp>
      <p:sp>
        <p:nvSpPr>
          <p:cNvPr id="29" name="Text 27"/>
          <p:cNvSpPr/>
          <p:nvPr/>
        </p:nvSpPr>
        <p:spPr>
          <a:xfrm>
            <a:off x="7320995" y="4195466"/>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a:t>
            </a:r>
            <a:r>
              <a:rPr lang="en-US" sz="750" b="1" dirty="0">
                <a:solidFill>
                  <a:srgbClr val="15213F"/>
                </a:solidFill>
                <a:latin typeface="Inter" pitchFamily="34" charset="0"/>
                <a:ea typeface="Inter" pitchFamily="34" charset="-122"/>
                <a:cs typeface="Inter" pitchFamily="34" charset="-120"/>
              </a:rPr>
              <a:t>20</a:t>
            </a:r>
            <a:r>
              <a:rPr lang="en-US" sz="750" dirty="0">
                <a:solidFill>
                  <a:srgbClr val="15213F"/>
                </a:solidFill>
                <a:latin typeface="Inter" pitchFamily="34" charset="0"/>
                <a:ea typeface="Inter" pitchFamily="34" charset="-122"/>
                <a:cs typeface="Inter" pitchFamily="34" charset="-120"/>
              </a:rPr>
              <a:t>             </a:t>
            </a:r>
            <a:endParaRPr lang="en-US" sz="750" dirty="0"/>
          </a:p>
        </p:txBody>
      </p:sp>
      <p:sp>
        <p:nvSpPr>
          <p:cNvPr id="30" name="Text 28"/>
          <p:cNvSpPr/>
          <p:nvPr/>
        </p:nvSpPr>
        <p:spPr>
          <a:xfrm>
            <a:off x="658689" y="4503650"/>
            <a:ext cx="1609577" cy="158530"/>
          </a:xfrm>
          <a:prstGeom prst="rect">
            <a:avLst/>
          </a:prstGeom>
          <a:noFill/>
          <a:ln/>
        </p:spPr>
        <p:txBody>
          <a:bodyPr wrap="none" lIns="0" tIns="0" rIns="0" bIns="0" rtlCol="0" anchor="t"/>
          <a:lstStyle/>
          <a:p>
            <a:pPr marL="0" indent="0" algn="l">
              <a:lnSpc>
                <a:spcPts val="1200"/>
              </a:lnSpc>
              <a:buNone/>
            </a:pPr>
            <a:r>
              <a:rPr lang="en-US" sz="950" b="1" dirty="0">
                <a:solidFill>
                  <a:srgbClr val="3257B8"/>
                </a:solidFill>
                <a:latin typeface="Inter Bold" pitchFamily="34" charset="0"/>
                <a:ea typeface="Inter Bold" pitchFamily="34" charset="-122"/>
                <a:cs typeface="Inter Bold" pitchFamily="34" charset="-120"/>
              </a:rPr>
              <a:t>Step 2: Adjustment Factor</a:t>
            </a:r>
            <a:endParaRPr lang="en-US" sz="950" dirty="0"/>
          </a:p>
        </p:txBody>
      </p:sp>
      <p:sp>
        <p:nvSpPr>
          <p:cNvPr id="31" name="Shape 29"/>
          <p:cNvSpPr/>
          <p:nvPr/>
        </p:nvSpPr>
        <p:spPr>
          <a:xfrm>
            <a:off x="658689" y="4773899"/>
            <a:ext cx="9371872" cy="745576"/>
          </a:xfrm>
          <a:prstGeom prst="roundRect">
            <a:avLst>
              <a:gd name="adj" fmla="val 20411"/>
            </a:avLst>
          </a:prstGeom>
          <a:noFill/>
          <a:ln w="5567">
            <a:solidFill>
              <a:srgbClr val="000000">
                <a:alpha val="8000"/>
              </a:srgbClr>
            </a:solidFill>
            <a:prstDash val="solid"/>
          </a:ln>
        </p:spPr>
      </p:sp>
      <p:sp>
        <p:nvSpPr>
          <p:cNvPr id="32" name="Text 30"/>
          <p:cNvSpPr/>
          <p:nvPr/>
        </p:nvSpPr>
        <p:spPr>
          <a:xfrm>
            <a:off x="765773" y="4829671"/>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Fair Value per Share Prior to Exercise (Rs.)</a:t>
            </a:r>
            <a:endParaRPr lang="en-US" sz="750" dirty="0"/>
          </a:p>
        </p:txBody>
      </p:sp>
      <p:sp>
        <p:nvSpPr>
          <p:cNvPr id="33" name="Text 31"/>
          <p:cNvSpPr/>
          <p:nvPr/>
        </p:nvSpPr>
        <p:spPr>
          <a:xfrm>
            <a:off x="7320995" y="4829671"/>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21</a:t>
            </a:r>
            <a:endParaRPr lang="en-US" sz="750" dirty="0"/>
          </a:p>
        </p:txBody>
      </p:sp>
      <p:sp>
        <p:nvSpPr>
          <p:cNvPr id="34" name="Text 32"/>
          <p:cNvSpPr/>
          <p:nvPr/>
        </p:nvSpPr>
        <p:spPr>
          <a:xfrm>
            <a:off x="765773" y="5076340"/>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Theoretical Ex-Rights Fair Value per Share (Rs.)</a:t>
            </a:r>
            <a:endParaRPr lang="en-US" sz="750" dirty="0"/>
          </a:p>
        </p:txBody>
      </p:sp>
      <p:sp>
        <p:nvSpPr>
          <p:cNvPr id="35" name="Text 33"/>
          <p:cNvSpPr/>
          <p:nvPr/>
        </p:nvSpPr>
        <p:spPr>
          <a:xfrm>
            <a:off x="7320995" y="5076340"/>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20</a:t>
            </a:r>
            <a:endParaRPr lang="en-US" sz="750" dirty="0"/>
          </a:p>
        </p:txBody>
      </p:sp>
      <p:sp>
        <p:nvSpPr>
          <p:cNvPr id="36" name="Text 34"/>
          <p:cNvSpPr/>
          <p:nvPr/>
        </p:nvSpPr>
        <p:spPr>
          <a:xfrm>
            <a:off x="765773" y="5323010"/>
            <a:ext cx="6346793"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a:t>
            </a:r>
            <a:r>
              <a:rPr lang="en-US" sz="750" b="1" dirty="0">
                <a:solidFill>
                  <a:srgbClr val="15213F"/>
                </a:solidFill>
                <a:latin typeface="Inter" pitchFamily="34" charset="0"/>
                <a:ea typeface="Inter" pitchFamily="34" charset="-122"/>
                <a:cs typeface="Inter" pitchFamily="34" charset="-120"/>
              </a:rPr>
              <a:t>Adjustment Factor (21/20)</a:t>
            </a:r>
            <a:r>
              <a:rPr lang="en-US" sz="750" dirty="0">
                <a:solidFill>
                  <a:srgbClr val="15213F"/>
                </a:solidFill>
                <a:latin typeface="Inter" pitchFamily="34" charset="0"/>
                <a:ea typeface="Inter" pitchFamily="34" charset="-122"/>
                <a:cs typeface="Inter" pitchFamily="34" charset="-120"/>
              </a:rPr>
              <a:t>             </a:t>
            </a:r>
            <a:endParaRPr lang="en-US" sz="750" dirty="0"/>
          </a:p>
        </p:txBody>
      </p:sp>
      <p:sp>
        <p:nvSpPr>
          <p:cNvPr id="37" name="Text 35"/>
          <p:cNvSpPr/>
          <p:nvPr/>
        </p:nvSpPr>
        <p:spPr>
          <a:xfrm>
            <a:off x="7320995" y="5323010"/>
            <a:ext cx="260256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a:t>
            </a:r>
            <a:r>
              <a:rPr lang="en-US" sz="750" b="1" dirty="0">
                <a:solidFill>
                  <a:srgbClr val="15213F"/>
                </a:solidFill>
                <a:latin typeface="Inter" pitchFamily="34" charset="0"/>
                <a:ea typeface="Inter" pitchFamily="34" charset="-122"/>
                <a:cs typeface="Inter" pitchFamily="34" charset="-120"/>
              </a:rPr>
              <a:t>1.05</a:t>
            </a:r>
            <a:r>
              <a:rPr lang="en-US" sz="750" dirty="0">
                <a:solidFill>
                  <a:srgbClr val="15213F"/>
                </a:solidFill>
                <a:latin typeface="Inter" pitchFamily="34" charset="0"/>
                <a:ea typeface="Inter" pitchFamily="34" charset="-122"/>
                <a:cs typeface="Inter" pitchFamily="34" charset="-120"/>
              </a:rPr>
              <a:t>             </a:t>
            </a:r>
            <a:endParaRPr lang="en-US" sz="750" dirty="0"/>
          </a:p>
        </p:txBody>
      </p:sp>
      <p:sp>
        <p:nvSpPr>
          <p:cNvPr id="38" name="Text 36"/>
          <p:cNvSpPr/>
          <p:nvPr/>
        </p:nvSpPr>
        <p:spPr>
          <a:xfrm>
            <a:off x="658689" y="5631194"/>
            <a:ext cx="1641850" cy="158530"/>
          </a:xfrm>
          <a:prstGeom prst="rect">
            <a:avLst/>
          </a:prstGeom>
          <a:noFill/>
          <a:ln/>
        </p:spPr>
        <p:txBody>
          <a:bodyPr wrap="none" lIns="0" tIns="0" rIns="0" bIns="0" rtlCol="0" anchor="t"/>
          <a:lstStyle/>
          <a:p>
            <a:pPr marL="0" indent="0" algn="l">
              <a:lnSpc>
                <a:spcPts val="1200"/>
              </a:lnSpc>
              <a:buNone/>
            </a:pPr>
            <a:r>
              <a:rPr lang="en-US" sz="950" b="1" dirty="0">
                <a:solidFill>
                  <a:srgbClr val="3257B8"/>
                </a:solidFill>
                <a:latin typeface="Inter Bold" pitchFamily="34" charset="0"/>
                <a:ea typeface="Inter Bold" pitchFamily="34" charset="-122"/>
                <a:cs typeface="Inter Bold" pitchFamily="34" charset="-120"/>
              </a:rPr>
              <a:t>Step 3: Earnings Per Share</a:t>
            </a:r>
            <a:endParaRPr lang="en-US" sz="950" dirty="0"/>
          </a:p>
        </p:txBody>
      </p:sp>
      <p:sp>
        <p:nvSpPr>
          <p:cNvPr id="39" name="Shape 37"/>
          <p:cNvSpPr/>
          <p:nvPr/>
        </p:nvSpPr>
        <p:spPr>
          <a:xfrm>
            <a:off x="658689" y="5901443"/>
            <a:ext cx="9371872" cy="992246"/>
          </a:xfrm>
          <a:prstGeom prst="roundRect">
            <a:avLst>
              <a:gd name="adj" fmla="val 15337"/>
            </a:avLst>
          </a:prstGeom>
          <a:noFill/>
          <a:ln w="5567">
            <a:solidFill>
              <a:srgbClr val="000000">
                <a:alpha val="8000"/>
              </a:srgbClr>
            </a:solidFill>
            <a:prstDash val="solid"/>
          </a:ln>
        </p:spPr>
      </p:sp>
      <p:sp>
        <p:nvSpPr>
          <p:cNvPr id="40" name="Text 38"/>
          <p:cNvSpPr/>
          <p:nvPr/>
        </p:nvSpPr>
        <p:spPr>
          <a:xfrm>
            <a:off x="765773" y="5957215"/>
            <a:ext cx="3538581"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Description</a:t>
            </a:r>
            <a:endParaRPr lang="en-US" sz="750" dirty="0"/>
          </a:p>
        </p:txBody>
      </p:sp>
      <p:sp>
        <p:nvSpPr>
          <p:cNvPr id="41" name="Text 39"/>
          <p:cNvSpPr/>
          <p:nvPr/>
        </p:nvSpPr>
        <p:spPr>
          <a:xfrm>
            <a:off x="4512782" y="5957215"/>
            <a:ext cx="2599784"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Formula</a:t>
            </a:r>
            <a:endParaRPr lang="en-US" sz="750" dirty="0"/>
          </a:p>
        </p:txBody>
      </p:sp>
      <p:sp>
        <p:nvSpPr>
          <p:cNvPr id="42" name="Text 40"/>
          <p:cNvSpPr/>
          <p:nvPr/>
        </p:nvSpPr>
        <p:spPr>
          <a:xfrm>
            <a:off x="7320995" y="5957215"/>
            <a:ext cx="119567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Year 2024 (Rs.)</a:t>
            </a:r>
            <a:endParaRPr lang="en-US" sz="750" dirty="0"/>
          </a:p>
        </p:txBody>
      </p:sp>
      <p:sp>
        <p:nvSpPr>
          <p:cNvPr id="43" name="Text 41"/>
          <p:cNvSpPr/>
          <p:nvPr/>
        </p:nvSpPr>
        <p:spPr>
          <a:xfrm>
            <a:off x="8725101" y="5957215"/>
            <a:ext cx="119846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Year 2025 (Rs.)</a:t>
            </a:r>
            <a:endParaRPr lang="en-US" sz="750" dirty="0"/>
          </a:p>
        </p:txBody>
      </p:sp>
      <p:sp>
        <p:nvSpPr>
          <p:cNvPr id="44" name="Text 42"/>
          <p:cNvSpPr/>
          <p:nvPr/>
        </p:nvSpPr>
        <p:spPr>
          <a:xfrm>
            <a:off x="765773" y="6203884"/>
            <a:ext cx="3538581"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Original EPS (before adjustment)</a:t>
            </a:r>
            <a:endParaRPr lang="en-US" sz="750" dirty="0"/>
          </a:p>
        </p:txBody>
      </p:sp>
      <p:sp>
        <p:nvSpPr>
          <p:cNvPr id="45" name="Text 43"/>
          <p:cNvSpPr/>
          <p:nvPr/>
        </p:nvSpPr>
        <p:spPr>
          <a:xfrm>
            <a:off x="4512782" y="6203884"/>
            <a:ext cx="2599784"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Rs 11,00,000 / 5,00,000 shares</a:t>
            </a:r>
            <a:endParaRPr lang="en-US" sz="750" dirty="0"/>
          </a:p>
        </p:txBody>
      </p:sp>
      <p:sp>
        <p:nvSpPr>
          <p:cNvPr id="46" name="Text 44"/>
          <p:cNvSpPr/>
          <p:nvPr/>
        </p:nvSpPr>
        <p:spPr>
          <a:xfrm>
            <a:off x="7320995" y="6203884"/>
            <a:ext cx="119567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2.2</a:t>
            </a:r>
            <a:endParaRPr lang="en-US" sz="750" dirty="0"/>
          </a:p>
        </p:txBody>
      </p:sp>
      <p:sp>
        <p:nvSpPr>
          <p:cNvPr id="47" name="Text 45"/>
          <p:cNvSpPr/>
          <p:nvPr/>
        </p:nvSpPr>
        <p:spPr>
          <a:xfrm>
            <a:off x="8725101" y="6203884"/>
            <a:ext cx="119846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t>
            </a:r>
            <a:endParaRPr lang="en-US" sz="750" dirty="0"/>
          </a:p>
        </p:txBody>
      </p:sp>
      <p:sp>
        <p:nvSpPr>
          <p:cNvPr id="48" name="Text 46"/>
          <p:cNvSpPr/>
          <p:nvPr/>
        </p:nvSpPr>
        <p:spPr>
          <a:xfrm>
            <a:off x="765773" y="6450554"/>
            <a:ext cx="3538581"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Restated EPS for 2024 (adj. for rights issue)</a:t>
            </a:r>
            <a:endParaRPr lang="en-US" sz="750" dirty="0"/>
          </a:p>
        </p:txBody>
      </p:sp>
      <p:sp>
        <p:nvSpPr>
          <p:cNvPr id="49" name="Text 47"/>
          <p:cNvSpPr/>
          <p:nvPr/>
        </p:nvSpPr>
        <p:spPr>
          <a:xfrm>
            <a:off x="4512782" y="6450554"/>
            <a:ext cx="2599784"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Rs 11,00,000/(5,00,000 shares*1.05)</a:t>
            </a:r>
            <a:endParaRPr lang="en-US" sz="750" dirty="0"/>
          </a:p>
        </p:txBody>
      </p:sp>
      <p:sp>
        <p:nvSpPr>
          <p:cNvPr id="50" name="Text 48"/>
          <p:cNvSpPr/>
          <p:nvPr/>
        </p:nvSpPr>
        <p:spPr>
          <a:xfrm>
            <a:off x="7320995" y="6450554"/>
            <a:ext cx="119567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2.10</a:t>
            </a:r>
            <a:endParaRPr lang="en-US" sz="750" dirty="0"/>
          </a:p>
        </p:txBody>
      </p:sp>
      <p:sp>
        <p:nvSpPr>
          <p:cNvPr id="51" name="Text 49"/>
          <p:cNvSpPr/>
          <p:nvPr/>
        </p:nvSpPr>
        <p:spPr>
          <a:xfrm>
            <a:off x="8725101" y="6450554"/>
            <a:ext cx="119846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t>
            </a:r>
            <a:endParaRPr lang="en-US" sz="750" dirty="0"/>
          </a:p>
        </p:txBody>
      </p:sp>
      <p:sp>
        <p:nvSpPr>
          <p:cNvPr id="52" name="Text 50"/>
          <p:cNvSpPr/>
          <p:nvPr/>
        </p:nvSpPr>
        <p:spPr>
          <a:xfrm>
            <a:off x="765773" y="6697223"/>
            <a:ext cx="3538581"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EPS for Year 2025 (including rights issue effect)</a:t>
            </a:r>
            <a:endParaRPr lang="en-US" sz="750" dirty="0"/>
          </a:p>
        </p:txBody>
      </p:sp>
      <p:sp>
        <p:nvSpPr>
          <p:cNvPr id="53" name="Text 51"/>
          <p:cNvSpPr/>
          <p:nvPr/>
        </p:nvSpPr>
        <p:spPr>
          <a:xfrm>
            <a:off x="4512782" y="6697223"/>
            <a:ext cx="2599784"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Rs 15,00,000/(5,00,000*1.05*2/12)+(6,00,000*10/12)             </a:t>
            </a:r>
            <a:endParaRPr lang="en-US" sz="750" dirty="0"/>
          </a:p>
        </p:txBody>
      </p:sp>
      <p:sp>
        <p:nvSpPr>
          <p:cNvPr id="54" name="Text 52"/>
          <p:cNvSpPr/>
          <p:nvPr/>
        </p:nvSpPr>
        <p:spPr>
          <a:xfrm>
            <a:off x="7320995" y="6697223"/>
            <a:ext cx="1195678"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t>
            </a:r>
            <a:endParaRPr lang="en-US" sz="750" dirty="0"/>
          </a:p>
        </p:txBody>
      </p:sp>
      <p:sp>
        <p:nvSpPr>
          <p:cNvPr id="55" name="Text 53"/>
          <p:cNvSpPr/>
          <p:nvPr/>
        </p:nvSpPr>
        <p:spPr>
          <a:xfrm>
            <a:off x="8725101" y="6697223"/>
            <a:ext cx="119846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2.55</a:t>
            </a:r>
            <a:endParaRPr lang="en-US" sz="750" dirty="0"/>
          </a:p>
        </p:txBody>
      </p:sp>
      <p:pic>
        <p:nvPicPr>
          <p:cNvPr id="56" name="Image 0" descr="preencoded.png"/>
          <p:cNvPicPr>
            <a:picLocks noChangeAspect="1"/>
          </p:cNvPicPr>
          <p:nvPr/>
        </p:nvPicPr>
        <p:blipFill>
          <a:blip r:embed="rId3"/>
          <a:stretch>
            <a:fillRect/>
          </a:stretch>
        </p:blipFill>
        <p:spPr>
          <a:xfrm>
            <a:off x="344220" y="301398"/>
            <a:ext cx="638072" cy="139040"/>
          </a:xfrm>
          <a:prstGeom prst="rect">
            <a:avLst/>
          </a:prstGeom>
        </p:spPr>
      </p:pic>
      <p:sp>
        <p:nvSpPr>
          <p:cNvPr id="57" name="Text 54"/>
          <p:cNvSpPr/>
          <p:nvPr/>
        </p:nvSpPr>
        <p:spPr>
          <a:xfrm>
            <a:off x="4996360" y="7141837"/>
            <a:ext cx="696442" cy="98494"/>
          </a:xfrm>
          <a:prstGeom prst="rect">
            <a:avLst/>
          </a:prstGeom>
          <a:noFill/>
          <a:ln/>
        </p:spPr>
        <p:txBody>
          <a:bodyPr wrap="none" lIns="0" tIns="0" rIns="0" bIns="0" rtlCol="0" anchor="t"/>
          <a:lstStyle/>
          <a:p>
            <a:pPr marL="0" indent="0" algn="ctr">
              <a:lnSpc>
                <a:spcPts val="750"/>
              </a:lnSpc>
              <a:buNone/>
            </a:pPr>
            <a:r>
              <a:rPr lang="en-US" sz="550" dirty="0">
                <a:solidFill>
                  <a:srgbClr val="15213F"/>
                </a:solidFill>
                <a:latin typeface="Inter" pitchFamily="34" charset="0"/>
                <a:ea typeface="Inter" pitchFamily="34" charset="-122"/>
                <a:cs typeface="Inter" pitchFamily="34" charset="-120"/>
              </a:rPr>
              <a:t>CA Anupam Sarda</a:t>
            </a:r>
            <a:endParaRPr lang="en-US" sz="5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948"/>
            </a:avLst>
          </a:prstGeom>
          <a:solidFill>
            <a:srgbClr val="FBFCFE"/>
          </a:solidFill>
          <a:ln w="16702">
            <a:solidFill>
              <a:srgbClr val="E5E0DF"/>
            </a:solidFill>
            <a:prstDash val="solid"/>
          </a:ln>
        </p:spPr>
      </p:sp>
      <p:sp>
        <p:nvSpPr>
          <p:cNvPr id="3" name="Text 1"/>
          <p:cNvSpPr/>
          <p:nvPr/>
        </p:nvSpPr>
        <p:spPr>
          <a:xfrm>
            <a:off x="606930" y="602882"/>
            <a:ext cx="5240019" cy="276513"/>
          </a:xfrm>
          <a:prstGeom prst="rect">
            <a:avLst/>
          </a:prstGeom>
          <a:noFill/>
          <a:ln/>
        </p:spPr>
        <p:txBody>
          <a:bodyPr wrap="none" lIns="0" tIns="0" rIns="0" bIns="0" rtlCol="0" anchor="t"/>
          <a:lstStyle/>
          <a:p>
            <a:pPr marL="0" indent="0" algn="l">
              <a:lnSpc>
                <a:spcPts val="2150"/>
              </a:lnSpc>
              <a:buNone/>
            </a:pPr>
            <a:r>
              <a:rPr lang="en-US" sz="1700" b="1" dirty="0">
                <a:solidFill>
                  <a:srgbClr val="3257B8"/>
                </a:solidFill>
                <a:latin typeface="Inter Bold" pitchFamily="34" charset="0"/>
                <a:ea typeface="Inter Bold" pitchFamily="34" charset="-122"/>
                <a:cs typeface="Inter Bold" pitchFamily="34" charset="-120"/>
              </a:rPr>
              <a:t>AS-20: Diluted EPS — Computation with Ranking</a:t>
            </a:r>
            <a:endParaRPr lang="en-US" sz="1700" dirty="0"/>
          </a:p>
        </p:txBody>
      </p:sp>
      <p:sp>
        <p:nvSpPr>
          <p:cNvPr id="4" name="Text 2"/>
          <p:cNvSpPr/>
          <p:nvPr/>
        </p:nvSpPr>
        <p:spPr>
          <a:xfrm>
            <a:off x="606930" y="992768"/>
            <a:ext cx="9475390" cy="116069"/>
          </a:xfrm>
          <a:prstGeom prst="rect">
            <a:avLst/>
          </a:prstGeom>
          <a:noFill/>
          <a:ln/>
        </p:spPr>
        <p:txBody>
          <a:bodyPr wrap="none" lIns="0" tIns="0" rIns="0" bIns="0" rtlCol="0" anchor="t"/>
          <a:lstStyle/>
          <a:p>
            <a:pPr marL="0" indent="0" algn="l">
              <a:lnSpc>
                <a:spcPts val="900"/>
              </a:lnSpc>
              <a:buNone/>
            </a:pPr>
            <a:r>
              <a:rPr lang="en-US" sz="650" b="1" dirty="0">
                <a:solidFill>
                  <a:srgbClr val="15213F"/>
                </a:solidFill>
                <a:latin typeface="Inter" pitchFamily="34" charset="0"/>
                <a:ea typeface="Inter" pitchFamily="34" charset="-122"/>
                <a:cs typeface="Inter" pitchFamily="34" charset="-120"/>
              </a:rPr>
              <a:t>Given Information</a:t>
            </a:r>
            <a:endParaRPr lang="en-US" sz="650" dirty="0"/>
          </a:p>
        </p:txBody>
      </p:sp>
      <p:sp>
        <p:nvSpPr>
          <p:cNvPr id="5" name="Shape 3"/>
          <p:cNvSpPr/>
          <p:nvPr/>
        </p:nvSpPr>
        <p:spPr>
          <a:xfrm>
            <a:off x="606930" y="1172614"/>
            <a:ext cx="9475390" cy="2013726"/>
          </a:xfrm>
          <a:prstGeom prst="roundRect">
            <a:avLst>
              <a:gd name="adj" fmla="val 6592"/>
            </a:avLst>
          </a:prstGeom>
          <a:noFill/>
          <a:ln w="5567">
            <a:solidFill>
              <a:srgbClr val="000000">
                <a:alpha val="8000"/>
              </a:srgbClr>
            </a:solidFill>
            <a:prstDash val="solid"/>
          </a:ln>
        </p:spPr>
      </p:sp>
      <p:sp>
        <p:nvSpPr>
          <p:cNvPr id="6" name="Text 4"/>
          <p:cNvSpPr/>
          <p:nvPr/>
        </p:nvSpPr>
        <p:spPr>
          <a:xfrm>
            <a:off x="701053" y="1217772"/>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Net Profit Attributable to Equity Shareholders (Rs.)</a:t>
            </a:r>
            <a:endParaRPr lang="en-US" sz="650" dirty="0"/>
          </a:p>
        </p:txBody>
      </p:sp>
      <p:sp>
        <p:nvSpPr>
          <p:cNvPr id="7" name="Text 5"/>
          <p:cNvSpPr/>
          <p:nvPr/>
        </p:nvSpPr>
        <p:spPr>
          <a:xfrm>
            <a:off x="5435921" y="1217772"/>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1,00,00,000</a:t>
            </a:r>
            <a:endParaRPr lang="en-US" sz="650" dirty="0"/>
          </a:p>
        </p:txBody>
      </p:sp>
      <p:sp>
        <p:nvSpPr>
          <p:cNvPr id="8" name="Text 6"/>
          <p:cNvSpPr/>
          <p:nvPr/>
        </p:nvSpPr>
        <p:spPr>
          <a:xfrm>
            <a:off x="701053" y="1418588"/>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Equity Shares Outstanding</a:t>
            </a:r>
            <a:endParaRPr lang="en-US" sz="650" dirty="0"/>
          </a:p>
        </p:txBody>
      </p:sp>
      <p:sp>
        <p:nvSpPr>
          <p:cNvPr id="9" name="Text 7"/>
          <p:cNvSpPr/>
          <p:nvPr/>
        </p:nvSpPr>
        <p:spPr>
          <a:xfrm>
            <a:off x="5435921" y="1418588"/>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20,00,000</a:t>
            </a:r>
            <a:endParaRPr lang="en-US" sz="650" dirty="0"/>
          </a:p>
        </p:txBody>
      </p:sp>
      <p:sp>
        <p:nvSpPr>
          <p:cNvPr id="10" name="Text 8"/>
          <p:cNvSpPr/>
          <p:nvPr/>
        </p:nvSpPr>
        <p:spPr>
          <a:xfrm>
            <a:off x="701053" y="1619403"/>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Average Fair Value per Share (Rs.)</a:t>
            </a:r>
            <a:endParaRPr lang="en-US" sz="650" dirty="0"/>
          </a:p>
        </p:txBody>
      </p:sp>
      <p:sp>
        <p:nvSpPr>
          <p:cNvPr id="11" name="Text 9"/>
          <p:cNvSpPr/>
          <p:nvPr/>
        </p:nvSpPr>
        <p:spPr>
          <a:xfrm>
            <a:off x="5435921" y="1619403"/>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75</a:t>
            </a:r>
            <a:endParaRPr lang="en-US" sz="650" dirty="0"/>
          </a:p>
        </p:txBody>
      </p:sp>
      <p:sp>
        <p:nvSpPr>
          <p:cNvPr id="12" name="Text 10"/>
          <p:cNvSpPr/>
          <p:nvPr/>
        </p:nvSpPr>
        <p:spPr>
          <a:xfrm>
            <a:off x="701053" y="1820219"/>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Options – Shares (exercise price Rs. 60)</a:t>
            </a:r>
            <a:endParaRPr lang="en-US" sz="650" dirty="0"/>
          </a:p>
        </p:txBody>
      </p:sp>
      <p:sp>
        <p:nvSpPr>
          <p:cNvPr id="13" name="Text 11"/>
          <p:cNvSpPr/>
          <p:nvPr/>
        </p:nvSpPr>
        <p:spPr>
          <a:xfrm>
            <a:off x="5435921" y="1820219"/>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a:t>
            </a:r>
            <a:endParaRPr lang="en-US" sz="650" dirty="0"/>
          </a:p>
        </p:txBody>
      </p:sp>
      <p:sp>
        <p:nvSpPr>
          <p:cNvPr id="14" name="Text 12"/>
          <p:cNvSpPr/>
          <p:nvPr/>
        </p:nvSpPr>
        <p:spPr>
          <a:xfrm>
            <a:off x="701053" y="2021035"/>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Convertible Preference Shares – No. of Shares (Rs. 8 div. each)</a:t>
            </a:r>
            <a:endParaRPr lang="en-US" sz="650" dirty="0"/>
          </a:p>
        </p:txBody>
      </p:sp>
      <p:sp>
        <p:nvSpPr>
          <p:cNvPr id="15" name="Text 13"/>
          <p:cNvSpPr/>
          <p:nvPr/>
        </p:nvSpPr>
        <p:spPr>
          <a:xfrm>
            <a:off x="5435921" y="2021035"/>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8,00,000</a:t>
            </a:r>
            <a:endParaRPr lang="en-US" sz="650" dirty="0"/>
          </a:p>
        </p:txBody>
      </p:sp>
      <p:sp>
        <p:nvSpPr>
          <p:cNvPr id="16" name="Text 14"/>
          <p:cNvSpPr/>
          <p:nvPr/>
        </p:nvSpPr>
        <p:spPr>
          <a:xfrm>
            <a:off x="701053" y="2221851"/>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Convertible Preference Shares – Conversion Ratio (per pref. share)</a:t>
            </a:r>
            <a:endParaRPr lang="en-US" sz="650" dirty="0"/>
          </a:p>
        </p:txBody>
      </p:sp>
      <p:sp>
        <p:nvSpPr>
          <p:cNvPr id="17" name="Text 15"/>
          <p:cNvSpPr/>
          <p:nvPr/>
        </p:nvSpPr>
        <p:spPr>
          <a:xfrm>
            <a:off x="5435921" y="2221851"/>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2:1</a:t>
            </a:r>
            <a:endParaRPr lang="en-US" sz="650" dirty="0"/>
          </a:p>
        </p:txBody>
      </p:sp>
      <p:sp>
        <p:nvSpPr>
          <p:cNvPr id="18" name="Text 16"/>
          <p:cNvSpPr/>
          <p:nvPr/>
        </p:nvSpPr>
        <p:spPr>
          <a:xfrm>
            <a:off x="701053" y="2422666"/>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Attributable Tax on Pref. Dividend (corporate dividend tax)</a:t>
            </a:r>
            <a:endParaRPr lang="en-US" sz="650" dirty="0"/>
          </a:p>
        </p:txBody>
      </p:sp>
      <p:sp>
        <p:nvSpPr>
          <p:cNvPr id="19" name="Text 17"/>
          <p:cNvSpPr/>
          <p:nvPr/>
        </p:nvSpPr>
        <p:spPr>
          <a:xfrm>
            <a:off x="5435921" y="2422666"/>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a:t>
            </a:r>
            <a:endParaRPr lang="en-US" sz="650" dirty="0"/>
          </a:p>
        </p:txBody>
      </p:sp>
      <p:sp>
        <p:nvSpPr>
          <p:cNvPr id="20" name="Text 18"/>
          <p:cNvSpPr/>
          <p:nvPr/>
        </p:nvSpPr>
        <p:spPr>
          <a:xfrm>
            <a:off x="701053" y="2623482"/>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12% Conv. Debentures – Nominal Amount (Rs.)</a:t>
            </a:r>
            <a:endParaRPr lang="en-US" sz="650" dirty="0"/>
          </a:p>
        </p:txBody>
      </p:sp>
      <p:sp>
        <p:nvSpPr>
          <p:cNvPr id="21" name="Text 19"/>
          <p:cNvSpPr/>
          <p:nvPr/>
        </p:nvSpPr>
        <p:spPr>
          <a:xfrm>
            <a:off x="5435921" y="2623482"/>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10,00,00,000</a:t>
            </a:r>
            <a:endParaRPr lang="en-US" sz="650" dirty="0"/>
          </a:p>
        </p:txBody>
      </p:sp>
      <p:sp>
        <p:nvSpPr>
          <p:cNvPr id="22" name="Text 20"/>
          <p:cNvSpPr/>
          <p:nvPr/>
        </p:nvSpPr>
        <p:spPr>
          <a:xfrm>
            <a:off x="701053" y="2824298"/>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12% Conv. Debentures – Conversion ratio (equity shares per debenture of Rs. 1)</a:t>
            </a:r>
            <a:endParaRPr lang="en-US" sz="650" dirty="0"/>
          </a:p>
        </p:txBody>
      </p:sp>
      <p:sp>
        <p:nvSpPr>
          <p:cNvPr id="23" name="Text 21"/>
          <p:cNvSpPr/>
          <p:nvPr/>
        </p:nvSpPr>
        <p:spPr>
          <a:xfrm>
            <a:off x="5435921" y="2824298"/>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4:1</a:t>
            </a:r>
            <a:endParaRPr lang="en-US" sz="650" dirty="0"/>
          </a:p>
        </p:txBody>
      </p:sp>
      <p:sp>
        <p:nvSpPr>
          <p:cNvPr id="24" name="Text 22"/>
          <p:cNvSpPr/>
          <p:nvPr/>
        </p:nvSpPr>
        <p:spPr>
          <a:xfrm>
            <a:off x="701053" y="3025114"/>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Tax Rate (for debenture interest)</a:t>
            </a:r>
            <a:endParaRPr lang="en-US" sz="650" dirty="0"/>
          </a:p>
        </p:txBody>
      </p:sp>
      <p:sp>
        <p:nvSpPr>
          <p:cNvPr id="25" name="Text 23"/>
          <p:cNvSpPr/>
          <p:nvPr/>
        </p:nvSpPr>
        <p:spPr>
          <a:xfrm>
            <a:off x="5435921" y="3025114"/>
            <a:ext cx="4552363"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30%</a:t>
            </a:r>
            <a:endParaRPr lang="en-US" sz="650" dirty="0"/>
          </a:p>
        </p:txBody>
      </p:sp>
      <p:sp>
        <p:nvSpPr>
          <p:cNvPr id="26" name="Text 24"/>
          <p:cNvSpPr/>
          <p:nvPr/>
        </p:nvSpPr>
        <p:spPr>
          <a:xfrm>
            <a:off x="606930" y="3250118"/>
            <a:ext cx="9475390" cy="116069"/>
          </a:xfrm>
          <a:prstGeom prst="rect">
            <a:avLst/>
          </a:prstGeom>
          <a:noFill/>
          <a:ln/>
        </p:spPr>
        <p:txBody>
          <a:bodyPr wrap="none" lIns="0" tIns="0" rIns="0" bIns="0" rtlCol="0" anchor="t"/>
          <a:lstStyle/>
          <a:p>
            <a:pPr marL="0" indent="0" algn="l">
              <a:lnSpc>
                <a:spcPts val="900"/>
              </a:lnSpc>
              <a:buNone/>
            </a:pPr>
            <a:r>
              <a:rPr lang="en-US" sz="650" b="1" dirty="0">
                <a:solidFill>
                  <a:srgbClr val="15213F"/>
                </a:solidFill>
                <a:latin typeface="Inter" pitchFamily="34" charset="0"/>
                <a:ea typeface="Inter" pitchFamily="34" charset="-122"/>
                <a:cs typeface="Inter" pitchFamily="34" charset="-120"/>
              </a:rPr>
              <a:t>Earnings per Incremental Share (Ranking)</a:t>
            </a:r>
            <a:endParaRPr lang="en-US" sz="650" dirty="0"/>
          </a:p>
        </p:txBody>
      </p:sp>
      <p:sp>
        <p:nvSpPr>
          <p:cNvPr id="27" name="Shape 25"/>
          <p:cNvSpPr/>
          <p:nvPr/>
        </p:nvSpPr>
        <p:spPr>
          <a:xfrm>
            <a:off x="606930" y="3429964"/>
            <a:ext cx="9475390" cy="1157040"/>
          </a:xfrm>
          <a:prstGeom prst="roundRect">
            <a:avLst>
              <a:gd name="adj" fmla="val 11473"/>
            </a:avLst>
          </a:prstGeom>
          <a:noFill/>
          <a:ln w="5567">
            <a:solidFill>
              <a:srgbClr val="000000">
                <a:alpha val="8000"/>
              </a:srgbClr>
            </a:solidFill>
            <a:prstDash val="solid"/>
          </a:ln>
        </p:spPr>
      </p:sp>
      <p:sp>
        <p:nvSpPr>
          <p:cNvPr id="28" name="Text 26"/>
          <p:cNvSpPr/>
          <p:nvPr/>
        </p:nvSpPr>
        <p:spPr>
          <a:xfrm>
            <a:off x="701140" y="3475122"/>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Security</a:t>
            </a:r>
            <a:endParaRPr lang="en-US" sz="650" dirty="0"/>
          </a:p>
        </p:txBody>
      </p:sp>
      <p:sp>
        <p:nvSpPr>
          <p:cNvPr id="29" name="Text 27"/>
          <p:cNvSpPr/>
          <p:nvPr/>
        </p:nvSpPr>
        <p:spPr>
          <a:xfrm>
            <a:off x="2281575" y="3475122"/>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Formula</a:t>
            </a:r>
            <a:endParaRPr lang="en-US" sz="650" dirty="0"/>
          </a:p>
        </p:txBody>
      </p:sp>
      <p:sp>
        <p:nvSpPr>
          <p:cNvPr id="30" name="Text 28"/>
          <p:cNvSpPr/>
          <p:nvPr/>
        </p:nvSpPr>
        <p:spPr>
          <a:xfrm>
            <a:off x="3859226" y="3475122"/>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Increase in Earnings (Rs.)</a:t>
            </a:r>
            <a:endParaRPr lang="en-US" sz="650" dirty="0"/>
          </a:p>
        </p:txBody>
      </p:sp>
      <p:sp>
        <p:nvSpPr>
          <p:cNvPr id="31" name="Text 29"/>
          <p:cNvSpPr/>
          <p:nvPr/>
        </p:nvSpPr>
        <p:spPr>
          <a:xfrm>
            <a:off x="5436877" y="3475122"/>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Formula</a:t>
            </a:r>
            <a:endParaRPr lang="en-US" sz="650" dirty="0"/>
          </a:p>
        </p:txBody>
      </p:sp>
      <p:sp>
        <p:nvSpPr>
          <p:cNvPr id="32" name="Text 30"/>
          <p:cNvSpPr/>
          <p:nvPr/>
        </p:nvSpPr>
        <p:spPr>
          <a:xfrm>
            <a:off x="7014529" y="3475122"/>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Incremental Shares</a:t>
            </a:r>
            <a:endParaRPr lang="en-US" sz="650" dirty="0"/>
          </a:p>
        </p:txBody>
      </p:sp>
      <p:sp>
        <p:nvSpPr>
          <p:cNvPr id="33" name="Text 31"/>
          <p:cNvSpPr/>
          <p:nvPr/>
        </p:nvSpPr>
        <p:spPr>
          <a:xfrm>
            <a:off x="8592180" y="3475122"/>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EPS per Incremental Share</a:t>
            </a:r>
            <a:endParaRPr lang="en-US" sz="650" dirty="0"/>
          </a:p>
        </p:txBody>
      </p:sp>
      <p:sp>
        <p:nvSpPr>
          <p:cNvPr id="34" name="Text 32"/>
          <p:cNvSpPr/>
          <p:nvPr/>
        </p:nvSpPr>
        <p:spPr>
          <a:xfrm>
            <a:off x="701140" y="3675938"/>
            <a:ext cx="1397930" cy="232139"/>
          </a:xfrm>
          <a:prstGeom prst="rect">
            <a:avLst/>
          </a:prstGeom>
          <a:noFill/>
          <a:ln/>
        </p:spPr>
        <p:txBody>
          <a:bodyPr wrap="squar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Options (exercise price Rs. 60; fair value Rs. 75)</a:t>
            </a:r>
            <a:endParaRPr lang="en-US" sz="650" dirty="0"/>
          </a:p>
        </p:txBody>
      </p:sp>
      <p:sp>
        <p:nvSpPr>
          <p:cNvPr id="35" name="Text 33"/>
          <p:cNvSpPr/>
          <p:nvPr/>
        </p:nvSpPr>
        <p:spPr>
          <a:xfrm>
            <a:off x="2281575" y="367593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36" name="Text 34"/>
          <p:cNvSpPr/>
          <p:nvPr/>
        </p:nvSpPr>
        <p:spPr>
          <a:xfrm>
            <a:off x="3859226" y="367593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0</a:t>
            </a:r>
            <a:endParaRPr lang="en-US" sz="650" dirty="0"/>
          </a:p>
        </p:txBody>
      </p:sp>
      <p:sp>
        <p:nvSpPr>
          <p:cNvPr id="37" name="Text 35"/>
          <p:cNvSpPr/>
          <p:nvPr/>
        </p:nvSpPr>
        <p:spPr>
          <a:xfrm>
            <a:off x="5436877" y="367593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 x (75 – 60) / 75)</a:t>
            </a:r>
            <a:endParaRPr lang="en-US" sz="650" dirty="0"/>
          </a:p>
        </p:txBody>
      </p:sp>
      <p:sp>
        <p:nvSpPr>
          <p:cNvPr id="38" name="Text 36"/>
          <p:cNvSpPr/>
          <p:nvPr/>
        </p:nvSpPr>
        <p:spPr>
          <a:xfrm>
            <a:off x="7014529" y="367593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20,000</a:t>
            </a:r>
            <a:endParaRPr lang="en-US" sz="650" dirty="0"/>
          </a:p>
        </p:txBody>
      </p:sp>
      <p:sp>
        <p:nvSpPr>
          <p:cNvPr id="39" name="Text 37"/>
          <p:cNvSpPr/>
          <p:nvPr/>
        </p:nvSpPr>
        <p:spPr>
          <a:xfrm>
            <a:off x="8592180" y="3675938"/>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0</a:t>
            </a:r>
            <a:endParaRPr lang="en-US" sz="650" dirty="0"/>
          </a:p>
        </p:txBody>
      </p:sp>
      <p:sp>
        <p:nvSpPr>
          <p:cNvPr id="40" name="Text 38"/>
          <p:cNvSpPr/>
          <p:nvPr/>
        </p:nvSpPr>
        <p:spPr>
          <a:xfrm>
            <a:off x="701140" y="3992823"/>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12% Convertible Debentures</a:t>
            </a:r>
            <a:endParaRPr lang="en-US" sz="650" dirty="0"/>
          </a:p>
        </p:txBody>
      </p:sp>
      <p:sp>
        <p:nvSpPr>
          <p:cNvPr id="41" name="Text 39"/>
          <p:cNvSpPr/>
          <p:nvPr/>
        </p:nvSpPr>
        <p:spPr>
          <a:xfrm>
            <a:off x="2281575" y="3992823"/>
            <a:ext cx="1395146" cy="232139"/>
          </a:xfrm>
          <a:prstGeom prst="rect">
            <a:avLst/>
          </a:prstGeom>
          <a:noFill/>
          <a:ln/>
        </p:spPr>
        <p:txBody>
          <a:bodyPr wrap="squar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Rs. 10,00,00,000 x 12% x (1 – 0.30)</a:t>
            </a:r>
            <a:endParaRPr lang="en-US" sz="650" dirty="0"/>
          </a:p>
        </p:txBody>
      </p:sp>
      <p:sp>
        <p:nvSpPr>
          <p:cNvPr id="42" name="Text 40"/>
          <p:cNvSpPr/>
          <p:nvPr/>
        </p:nvSpPr>
        <p:spPr>
          <a:xfrm>
            <a:off x="3859226" y="3992823"/>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84,00,000</a:t>
            </a:r>
            <a:endParaRPr lang="en-US" sz="650" dirty="0"/>
          </a:p>
        </p:txBody>
      </p:sp>
      <p:sp>
        <p:nvSpPr>
          <p:cNvPr id="43" name="Text 41"/>
          <p:cNvSpPr/>
          <p:nvPr/>
        </p:nvSpPr>
        <p:spPr>
          <a:xfrm>
            <a:off x="5436877" y="3992823"/>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 x 4)</a:t>
            </a:r>
            <a:endParaRPr lang="en-US" sz="650" dirty="0"/>
          </a:p>
        </p:txBody>
      </p:sp>
      <p:sp>
        <p:nvSpPr>
          <p:cNvPr id="44" name="Text 42"/>
          <p:cNvSpPr/>
          <p:nvPr/>
        </p:nvSpPr>
        <p:spPr>
          <a:xfrm>
            <a:off x="7014529" y="3992823"/>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40,00,000</a:t>
            </a:r>
            <a:endParaRPr lang="en-US" sz="650" dirty="0"/>
          </a:p>
        </p:txBody>
      </p:sp>
      <p:sp>
        <p:nvSpPr>
          <p:cNvPr id="45" name="Text 43"/>
          <p:cNvSpPr/>
          <p:nvPr/>
        </p:nvSpPr>
        <p:spPr>
          <a:xfrm>
            <a:off x="8592180" y="3992823"/>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2.1</a:t>
            </a:r>
            <a:endParaRPr lang="en-US" sz="650" dirty="0"/>
          </a:p>
        </p:txBody>
      </p:sp>
      <p:sp>
        <p:nvSpPr>
          <p:cNvPr id="46" name="Text 44"/>
          <p:cNvSpPr/>
          <p:nvPr/>
        </p:nvSpPr>
        <p:spPr>
          <a:xfrm>
            <a:off x="701140" y="4309708"/>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Conv. Preference Shares</a:t>
            </a:r>
            <a:endParaRPr lang="en-US" sz="650" dirty="0"/>
          </a:p>
        </p:txBody>
      </p:sp>
      <p:sp>
        <p:nvSpPr>
          <p:cNvPr id="47" name="Text 45"/>
          <p:cNvSpPr/>
          <p:nvPr/>
        </p:nvSpPr>
        <p:spPr>
          <a:xfrm>
            <a:off x="2281575" y="4309708"/>
            <a:ext cx="1395146" cy="232139"/>
          </a:xfrm>
          <a:prstGeom prst="rect">
            <a:avLst/>
          </a:prstGeom>
          <a:noFill/>
          <a:ln/>
        </p:spPr>
        <p:txBody>
          <a:bodyPr wrap="squar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Rs. 8 x 8,00,000 + 10% x 8 x 8,00,000</a:t>
            </a:r>
            <a:endParaRPr lang="en-US" sz="650" dirty="0"/>
          </a:p>
        </p:txBody>
      </p:sp>
      <p:sp>
        <p:nvSpPr>
          <p:cNvPr id="48" name="Text 46"/>
          <p:cNvSpPr/>
          <p:nvPr/>
        </p:nvSpPr>
        <p:spPr>
          <a:xfrm>
            <a:off x="3859226" y="430970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70,40,000</a:t>
            </a:r>
            <a:endParaRPr lang="en-US" sz="650" dirty="0"/>
          </a:p>
        </p:txBody>
      </p:sp>
      <p:sp>
        <p:nvSpPr>
          <p:cNvPr id="49" name="Text 47"/>
          <p:cNvSpPr/>
          <p:nvPr/>
        </p:nvSpPr>
        <p:spPr>
          <a:xfrm>
            <a:off x="5436877" y="430970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(8,00,000 x 2)</a:t>
            </a:r>
            <a:endParaRPr lang="en-US" sz="650" dirty="0"/>
          </a:p>
        </p:txBody>
      </p:sp>
      <p:sp>
        <p:nvSpPr>
          <p:cNvPr id="50" name="Text 48"/>
          <p:cNvSpPr/>
          <p:nvPr/>
        </p:nvSpPr>
        <p:spPr>
          <a:xfrm>
            <a:off x="7014529" y="4309708"/>
            <a:ext cx="1395146"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16,00,000</a:t>
            </a:r>
            <a:endParaRPr lang="en-US" sz="650" dirty="0"/>
          </a:p>
        </p:txBody>
      </p:sp>
      <p:sp>
        <p:nvSpPr>
          <p:cNvPr id="51" name="Text 49"/>
          <p:cNvSpPr/>
          <p:nvPr/>
        </p:nvSpPr>
        <p:spPr>
          <a:xfrm>
            <a:off x="8592180" y="4309708"/>
            <a:ext cx="139793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4.4</a:t>
            </a:r>
            <a:endParaRPr lang="en-US" sz="650" dirty="0"/>
          </a:p>
        </p:txBody>
      </p:sp>
      <p:sp>
        <p:nvSpPr>
          <p:cNvPr id="52" name="Text 50"/>
          <p:cNvSpPr/>
          <p:nvPr/>
        </p:nvSpPr>
        <p:spPr>
          <a:xfrm>
            <a:off x="606930" y="4650782"/>
            <a:ext cx="9475390" cy="116069"/>
          </a:xfrm>
          <a:prstGeom prst="rect">
            <a:avLst/>
          </a:prstGeom>
          <a:noFill/>
          <a:ln/>
        </p:spPr>
        <p:txBody>
          <a:bodyPr wrap="none" lIns="0" tIns="0" rIns="0" bIns="0" rtlCol="0" anchor="t"/>
          <a:lstStyle/>
          <a:p>
            <a:pPr marL="0" indent="0" algn="l">
              <a:lnSpc>
                <a:spcPts val="900"/>
              </a:lnSpc>
              <a:buNone/>
            </a:pPr>
            <a:r>
              <a:rPr lang="en-US" sz="650" i="1" dirty="0">
                <a:solidFill>
                  <a:srgbClr val="15213F"/>
                </a:solidFill>
                <a:latin typeface="Inter" pitchFamily="34" charset="0"/>
                <a:ea typeface="Inter" pitchFamily="34" charset="-122"/>
                <a:cs typeface="Inter" pitchFamily="34" charset="-120"/>
              </a:rPr>
              <a:t>Ranking (most to least dilutive): Options → 12% Debentures → Conv. Pref. Shares</a:t>
            </a:r>
            <a:endParaRPr lang="en-US" sz="650" dirty="0"/>
          </a:p>
        </p:txBody>
      </p:sp>
      <p:sp>
        <p:nvSpPr>
          <p:cNvPr id="53" name="Text 51"/>
          <p:cNvSpPr/>
          <p:nvPr/>
        </p:nvSpPr>
        <p:spPr>
          <a:xfrm>
            <a:off x="606930" y="4830628"/>
            <a:ext cx="9475390" cy="116069"/>
          </a:xfrm>
          <a:prstGeom prst="rect">
            <a:avLst/>
          </a:prstGeom>
          <a:noFill/>
          <a:ln/>
        </p:spPr>
        <p:txBody>
          <a:bodyPr wrap="none" lIns="0" tIns="0" rIns="0" bIns="0" rtlCol="0" anchor="t"/>
          <a:lstStyle/>
          <a:p>
            <a:pPr marL="0" indent="0" algn="l">
              <a:lnSpc>
                <a:spcPts val="900"/>
              </a:lnSpc>
              <a:buNone/>
            </a:pPr>
            <a:r>
              <a:rPr lang="en-US" sz="650" b="1" dirty="0">
                <a:solidFill>
                  <a:srgbClr val="15213F"/>
                </a:solidFill>
                <a:latin typeface="Inter" pitchFamily="34" charset="0"/>
                <a:ea typeface="Inter" pitchFamily="34" charset="-122"/>
                <a:cs typeface="Inter" pitchFamily="34" charset="-120"/>
              </a:rPr>
              <a:t>Computation of Diluted EPS (Cumulative)</a:t>
            </a:r>
            <a:endParaRPr lang="en-US" sz="650" dirty="0"/>
          </a:p>
        </p:txBody>
      </p:sp>
      <p:sp>
        <p:nvSpPr>
          <p:cNvPr id="54" name="Shape 52"/>
          <p:cNvSpPr/>
          <p:nvPr/>
        </p:nvSpPr>
        <p:spPr>
          <a:xfrm>
            <a:off x="606930" y="5010475"/>
            <a:ext cx="9475390" cy="1612095"/>
          </a:xfrm>
          <a:prstGeom prst="roundRect">
            <a:avLst>
              <a:gd name="adj" fmla="val 8235"/>
            </a:avLst>
          </a:prstGeom>
          <a:noFill/>
          <a:ln w="5567">
            <a:solidFill>
              <a:srgbClr val="000000">
                <a:alpha val="8000"/>
              </a:srgbClr>
            </a:solidFill>
            <a:prstDash val="solid"/>
          </a:ln>
        </p:spPr>
      </p:sp>
      <p:sp>
        <p:nvSpPr>
          <p:cNvPr id="55" name="Text 53"/>
          <p:cNvSpPr/>
          <p:nvPr/>
        </p:nvSpPr>
        <p:spPr>
          <a:xfrm>
            <a:off x="701140" y="5055632"/>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Step</a:t>
            </a:r>
            <a:endParaRPr lang="en-US" sz="650" dirty="0"/>
          </a:p>
        </p:txBody>
      </p:sp>
      <p:sp>
        <p:nvSpPr>
          <p:cNvPr id="56" name="Text 54"/>
          <p:cNvSpPr/>
          <p:nvPr/>
        </p:nvSpPr>
        <p:spPr>
          <a:xfrm>
            <a:off x="2596740" y="5055632"/>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Net Profit  (Rs.)</a:t>
            </a:r>
            <a:endParaRPr lang="en-US" sz="650" dirty="0"/>
          </a:p>
        </p:txBody>
      </p:sp>
      <p:sp>
        <p:nvSpPr>
          <p:cNvPr id="57" name="Text 55"/>
          <p:cNvSpPr/>
          <p:nvPr/>
        </p:nvSpPr>
        <p:spPr>
          <a:xfrm>
            <a:off x="4489556" y="5055632"/>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Equity Shares</a:t>
            </a:r>
            <a:endParaRPr lang="en-US" sz="650" dirty="0"/>
          </a:p>
        </p:txBody>
      </p:sp>
      <p:sp>
        <p:nvSpPr>
          <p:cNvPr id="58" name="Text 56"/>
          <p:cNvSpPr/>
          <p:nvPr/>
        </p:nvSpPr>
        <p:spPr>
          <a:xfrm>
            <a:off x="6382372" y="5055632"/>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EPS (Rs.)</a:t>
            </a:r>
            <a:endParaRPr lang="en-US" sz="650" dirty="0"/>
          </a:p>
        </p:txBody>
      </p:sp>
      <p:sp>
        <p:nvSpPr>
          <p:cNvPr id="59" name="Text 57"/>
          <p:cNvSpPr/>
          <p:nvPr/>
        </p:nvSpPr>
        <p:spPr>
          <a:xfrm>
            <a:off x="8275188" y="5055632"/>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Dilutive?</a:t>
            </a:r>
            <a:endParaRPr lang="en-US" sz="650" dirty="0"/>
          </a:p>
        </p:txBody>
      </p:sp>
      <p:sp>
        <p:nvSpPr>
          <p:cNvPr id="60" name="Text 58"/>
          <p:cNvSpPr/>
          <p:nvPr/>
        </p:nvSpPr>
        <p:spPr>
          <a:xfrm>
            <a:off x="701140" y="5256448"/>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As Reported (Basic)</a:t>
            </a:r>
            <a:endParaRPr lang="en-US" sz="650" dirty="0"/>
          </a:p>
        </p:txBody>
      </p:sp>
      <p:sp>
        <p:nvSpPr>
          <p:cNvPr id="61" name="Text 59"/>
          <p:cNvSpPr/>
          <p:nvPr/>
        </p:nvSpPr>
        <p:spPr>
          <a:xfrm>
            <a:off x="2596740" y="5256448"/>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1,00,00,000</a:t>
            </a:r>
            <a:endParaRPr lang="en-US" sz="650" dirty="0"/>
          </a:p>
        </p:txBody>
      </p:sp>
      <p:sp>
        <p:nvSpPr>
          <p:cNvPr id="62" name="Text 60"/>
          <p:cNvSpPr/>
          <p:nvPr/>
        </p:nvSpPr>
        <p:spPr>
          <a:xfrm>
            <a:off x="4489556" y="5256448"/>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20,00,000</a:t>
            </a:r>
            <a:endParaRPr lang="en-US" sz="650" dirty="0"/>
          </a:p>
        </p:txBody>
      </p:sp>
      <p:sp>
        <p:nvSpPr>
          <p:cNvPr id="63" name="Text 61"/>
          <p:cNvSpPr/>
          <p:nvPr/>
        </p:nvSpPr>
        <p:spPr>
          <a:xfrm>
            <a:off x="6382372" y="5256448"/>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5</a:t>
            </a:r>
            <a:endParaRPr lang="en-US" sz="650" dirty="0"/>
          </a:p>
        </p:txBody>
      </p:sp>
      <p:sp>
        <p:nvSpPr>
          <p:cNvPr id="64" name="Text 62"/>
          <p:cNvSpPr/>
          <p:nvPr/>
        </p:nvSpPr>
        <p:spPr>
          <a:xfrm>
            <a:off x="8275188" y="5256448"/>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65" name="Text 63"/>
          <p:cNvSpPr/>
          <p:nvPr/>
        </p:nvSpPr>
        <p:spPr>
          <a:xfrm>
            <a:off x="701140" y="5457264"/>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 Options</a:t>
            </a:r>
            <a:endParaRPr lang="en-US" sz="650" dirty="0"/>
          </a:p>
        </p:txBody>
      </p:sp>
      <p:sp>
        <p:nvSpPr>
          <p:cNvPr id="66" name="Text 64"/>
          <p:cNvSpPr/>
          <p:nvPr/>
        </p:nvSpPr>
        <p:spPr>
          <a:xfrm>
            <a:off x="2596740" y="5457264"/>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0</a:t>
            </a:r>
            <a:endParaRPr lang="en-US" sz="650" dirty="0"/>
          </a:p>
        </p:txBody>
      </p:sp>
      <p:sp>
        <p:nvSpPr>
          <p:cNvPr id="67" name="Text 65"/>
          <p:cNvSpPr/>
          <p:nvPr/>
        </p:nvSpPr>
        <p:spPr>
          <a:xfrm>
            <a:off x="4489556" y="5457264"/>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20,000</a:t>
            </a:r>
            <a:endParaRPr lang="en-US" sz="650" dirty="0"/>
          </a:p>
        </p:txBody>
      </p:sp>
      <p:sp>
        <p:nvSpPr>
          <p:cNvPr id="68" name="Text 66"/>
          <p:cNvSpPr/>
          <p:nvPr/>
        </p:nvSpPr>
        <p:spPr>
          <a:xfrm>
            <a:off x="6382372" y="5457264"/>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0</a:t>
            </a:r>
            <a:endParaRPr lang="en-US" sz="650" dirty="0"/>
          </a:p>
        </p:txBody>
      </p:sp>
      <p:sp>
        <p:nvSpPr>
          <p:cNvPr id="69" name="Text 67"/>
          <p:cNvSpPr/>
          <p:nvPr/>
        </p:nvSpPr>
        <p:spPr>
          <a:xfrm>
            <a:off x="8275188" y="5457264"/>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YES – Dilutive</a:t>
            </a:r>
            <a:endParaRPr lang="en-US" sz="650" dirty="0"/>
          </a:p>
        </p:txBody>
      </p:sp>
      <p:sp>
        <p:nvSpPr>
          <p:cNvPr id="70" name="Text 68"/>
          <p:cNvSpPr/>
          <p:nvPr/>
        </p:nvSpPr>
        <p:spPr>
          <a:xfrm>
            <a:off x="701140" y="5658080"/>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Cumulative after Options</a:t>
            </a:r>
            <a:endParaRPr lang="en-US" sz="650" dirty="0"/>
          </a:p>
        </p:txBody>
      </p:sp>
      <p:sp>
        <p:nvSpPr>
          <p:cNvPr id="71" name="Text 69"/>
          <p:cNvSpPr/>
          <p:nvPr/>
        </p:nvSpPr>
        <p:spPr>
          <a:xfrm>
            <a:off x="2596740" y="5658080"/>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1,00,00,000</a:t>
            </a:r>
            <a:endParaRPr lang="en-US" sz="650" dirty="0"/>
          </a:p>
        </p:txBody>
      </p:sp>
      <p:sp>
        <p:nvSpPr>
          <p:cNvPr id="72" name="Text 70"/>
          <p:cNvSpPr/>
          <p:nvPr/>
        </p:nvSpPr>
        <p:spPr>
          <a:xfrm>
            <a:off x="4489556" y="5658080"/>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20,20,000</a:t>
            </a:r>
            <a:endParaRPr lang="en-US" sz="650" dirty="0"/>
          </a:p>
        </p:txBody>
      </p:sp>
      <p:sp>
        <p:nvSpPr>
          <p:cNvPr id="73" name="Text 71"/>
          <p:cNvSpPr/>
          <p:nvPr/>
        </p:nvSpPr>
        <p:spPr>
          <a:xfrm>
            <a:off x="6382372" y="5658080"/>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4.95</a:t>
            </a:r>
            <a:endParaRPr lang="en-US" sz="650" dirty="0"/>
          </a:p>
        </p:txBody>
      </p:sp>
      <p:sp>
        <p:nvSpPr>
          <p:cNvPr id="74" name="Text 72"/>
          <p:cNvSpPr/>
          <p:nvPr/>
        </p:nvSpPr>
        <p:spPr>
          <a:xfrm>
            <a:off x="8275188" y="5658080"/>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75" name="Text 73"/>
          <p:cNvSpPr/>
          <p:nvPr/>
        </p:nvSpPr>
        <p:spPr>
          <a:xfrm>
            <a:off x="701140" y="5858895"/>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+ 12% Convertible Debentures</a:t>
            </a:r>
            <a:endParaRPr lang="en-US" sz="650" dirty="0"/>
          </a:p>
        </p:txBody>
      </p:sp>
      <p:sp>
        <p:nvSpPr>
          <p:cNvPr id="76" name="Text 74"/>
          <p:cNvSpPr/>
          <p:nvPr/>
        </p:nvSpPr>
        <p:spPr>
          <a:xfrm>
            <a:off x="2596740" y="5858895"/>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84,00,000</a:t>
            </a:r>
            <a:endParaRPr lang="en-US" sz="650" dirty="0"/>
          </a:p>
        </p:txBody>
      </p:sp>
      <p:sp>
        <p:nvSpPr>
          <p:cNvPr id="77" name="Text 75"/>
          <p:cNvSpPr/>
          <p:nvPr/>
        </p:nvSpPr>
        <p:spPr>
          <a:xfrm>
            <a:off x="4489556" y="5858895"/>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40,00,000</a:t>
            </a:r>
            <a:endParaRPr lang="en-US" sz="650" dirty="0"/>
          </a:p>
        </p:txBody>
      </p:sp>
      <p:sp>
        <p:nvSpPr>
          <p:cNvPr id="78" name="Text 76"/>
          <p:cNvSpPr/>
          <p:nvPr/>
        </p:nvSpPr>
        <p:spPr>
          <a:xfrm>
            <a:off x="6382372" y="5858895"/>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2.1</a:t>
            </a:r>
            <a:endParaRPr lang="en-US" sz="650" dirty="0"/>
          </a:p>
        </p:txBody>
      </p:sp>
      <p:sp>
        <p:nvSpPr>
          <p:cNvPr id="79" name="Text 77"/>
          <p:cNvSpPr/>
          <p:nvPr/>
        </p:nvSpPr>
        <p:spPr>
          <a:xfrm>
            <a:off x="8275188" y="5858895"/>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YES – Dilutive</a:t>
            </a:r>
            <a:endParaRPr lang="en-US" sz="650" dirty="0"/>
          </a:p>
        </p:txBody>
      </p:sp>
      <p:sp>
        <p:nvSpPr>
          <p:cNvPr id="80" name="Text 78"/>
          <p:cNvSpPr/>
          <p:nvPr/>
        </p:nvSpPr>
        <p:spPr>
          <a:xfrm>
            <a:off x="701140" y="6059711"/>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Cumulative after Debentures</a:t>
            </a:r>
            <a:endParaRPr lang="en-US" sz="650" dirty="0"/>
          </a:p>
        </p:txBody>
      </p:sp>
      <p:sp>
        <p:nvSpPr>
          <p:cNvPr id="81" name="Text 79"/>
          <p:cNvSpPr/>
          <p:nvPr/>
        </p:nvSpPr>
        <p:spPr>
          <a:xfrm>
            <a:off x="2596740" y="6059711"/>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1,84,00,000</a:t>
            </a:r>
            <a:endParaRPr lang="en-US" sz="650" dirty="0"/>
          </a:p>
        </p:txBody>
      </p:sp>
      <p:sp>
        <p:nvSpPr>
          <p:cNvPr id="82" name="Text 80"/>
          <p:cNvSpPr/>
          <p:nvPr/>
        </p:nvSpPr>
        <p:spPr>
          <a:xfrm>
            <a:off x="4489556" y="6059711"/>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60,20,000</a:t>
            </a:r>
            <a:endParaRPr lang="en-US" sz="650" dirty="0"/>
          </a:p>
        </p:txBody>
      </p:sp>
      <p:sp>
        <p:nvSpPr>
          <p:cNvPr id="83" name="Text 81"/>
          <p:cNvSpPr/>
          <p:nvPr/>
        </p:nvSpPr>
        <p:spPr>
          <a:xfrm>
            <a:off x="6382372" y="6059711"/>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3.06</a:t>
            </a:r>
            <a:endParaRPr lang="en-US" sz="650" dirty="0"/>
          </a:p>
        </p:txBody>
      </p:sp>
      <p:sp>
        <p:nvSpPr>
          <p:cNvPr id="84" name="Text 82"/>
          <p:cNvSpPr/>
          <p:nvPr/>
        </p:nvSpPr>
        <p:spPr>
          <a:xfrm>
            <a:off x="8275188" y="6059711"/>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85" name="Text 83"/>
          <p:cNvSpPr/>
          <p:nvPr/>
        </p:nvSpPr>
        <p:spPr>
          <a:xfrm>
            <a:off x="701140" y="6260527"/>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 Conv. Pref. Shares</a:t>
            </a:r>
            <a:endParaRPr lang="en-US" sz="650" dirty="0"/>
          </a:p>
        </p:txBody>
      </p:sp>
      <p:sp>
        <p:nvSpPr>
          <p:cNvPr id="86" name="Text 84"/>
          <p:cNvSpPr/>
          <p:nvPr/>
        </p:nvSpPr>
        <p:spPr>
          <a:xfrm>
            <a:off x="2596740" y="6260527"/>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70,40,00</a:t>
            </a:r>
            <a:endParaRPr lang="en-US" sz="650" dirty="0"/>
          </a:p>
        </p:txBody>
      </p:sp>
      <p:sp>
        <p:nvSpPr>
          <p:cNvPr id="87" name="Text 85"/>
          <p:cNvSpPr/>
          <p:nvPr/>
        </p:nvSpPr>
        <p:spPr>
          <a:xfrm>
            <a:off x="4489556" y="6260527"/>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16,00,000</a:t>
            </a:r>
            <a:endParaRPr lang="en-US" sz="650" dirty="0"/>
          </a:p>
        </p:txBody>
      </p:sp>
      <p:sp>
        <p:nvSpPr>
          <p:cNvPr id="88" name="Text 86"/>
          <p:cNvSpPr/>
          <p:nvPr/>
        </p:nvSpPr>
        <p:spPr>
          <a:xfrm>
            <a:off x="6382372" y="6260527"/>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4.4</a:t>
            </a:r>
            <a:endParaRPr lang="en-US" sz="650" dirty="0"/>
          </a:p>
        </p:txBody>
      </p:sp>
      <p:sp>
        <p:nvSpPr>
          <p:cNvPr id="89" name="Text 87"/>
          <p:cNvSpPr/>
          <p:nvPr/>
        </p:nvSpPr>
        <p:spPr>
          <a:xfrm>
            <a:off x="8275188" y="6260527"/>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ANTI-DILUTIVE – Excluded</a:t>
            </a:r>
            <a:endParaRPr lang="en-US" sz="650" dirty="0"/>
          </a:p>
        </p:txBody>
      </p:sp>
      <p:sp>
        <p:nvSpPr>
          <p:cNvPr id="90" name="Text 88"/>
          <p:cNvSpPr/>
          <p:nvPr/>
        </p:nvSpPr>
        <p:spPr>
          <a:xfrm>
            <a:off x="701140" y="6461343"/>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Diluted EPS (Final)</a:t>
            </a:r>
            <a:endParaRPr lang="en-US" sz="650" dirty="0"/>
          </a:p>
        </p:txBody>
      </p:sp>
      <p:sp>
        <p:nvSpPr>
          <p:cNvPr id="91" name="Text 89"/>
          <p:cNvSpPr/>
          <p:nvPr/>
        </p:nvSpPr>
        <p:spPr>
          <a:xfrm>
            <a:off x="2596740" y="6461343"/>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1,84,00,000</a:t>
            </a:r>
            <a:endParaRPr lang="en-US" sz="650" dirty="0"/>
          </a:p>
        </p:txBody>
      </p:sp>
      <p:sp>
        <p:nvSpPr>
          <p:cNvPr id="92" name="Text 90"/>
          <p:cNvSpPr/>
          <p:nvPr/>
        </p:nvSpPr>
        <p:spPr>
          <a:xfrm>
            <a:off x="4489556" y="6461343"/>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60,20,000</a:t>
            </a:r>
            <a:endParaRPr lang="en-US" sz="650" dirty="0"/>
          </a:p>
        </p:txBody>
      </p:sp>
      <p:sp>
        <p:nvSpPr>
          <p:cNvPr id="93" name="Text 91"/>
          <p:cNvSpPr/>
          <p:nvPr/>
        </p:nvSpPr>
        <p:spPr>
          <a:xfrm>
            <a:off x="6382372" y="6461343"/>
            <a:ext cx="1710311"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3.06</a:t>
            </a:r>
            <a:endParaRPr lang="en-US" sz="650" dirty="0"/>
          </a:p>
        </p:txBody>
      </p:sp>
      <p:sp>
        <p:nvSpPr>
          <p:cNvPr id="94" name="Text 92"/>
          <p:cNvSpPr/>
          <p:nvPr/>
        </p:nvSpPr>
        <p:spPr>
          <a:xfrm>
            <a:off x="8275188" y="6461343"/>
            <a:ext cx="1713095"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5" name="Text 93"/>
          <p:cNvSpPr/>
          <p:nvPr/>
        </p:nvSpPr>
        <p:spPr>
          <a:xfrm>
            <a:off x="606930" y="6686347"/>
            <a:ext cx="9475390" cy="116069"/>
          </a:xfrm>
          <a:prstGeom prst="rect">
            <a:avLst/>
          </a:prstGeom>
          <a:noFill/>
          <a:ln/>
        </p:spPr>
        <p:txBody>
          <a:bodyPr wrap="none" lIns="0" tIns="0" rIns="0" bIns="0" rtlCol="0" anchor="t"/>
          <a:lstStyle/>
          <a:p>
            <a:pPr marL="0" indent="0" algn="l">
              <a:lnSpc>
                <a:spcPts val="900"/>
              </a:lnSpc>
              <a:buNone/>
            </a:pPr>
            <a:r>
              <a:rPr lang="en-US" sz="650" b="1" dirty="0">
                <a:solidFill>
                  <a:srgbClr val="15213F"/>
                </a:solidFill>
                <a:latin typeface="Inter" pitchFamily="34" charset="0"/>
                <a:ea typeface="Inter" pitchFamily="34" charset="-122"/>
                <a:cs typeface="Inter" pitchFamily="34" charset="-120"/>
              </a:rPr>
              <a:t>DILUTED EPS (Rs.): 3.06</a:t>
            </a:r>
            <a:endParaRPr lang="en-US" sz="650" dirty="0"/>
          </a:p>
        </p:txBody>
      </p:sp>
      <p:sp>
        <p:nvSpPr>
          <p:cNvPr id="96" name="Text 94"/>
          <p:cNvSpPr/>
          <p:nvPr/>
        </p:nvSpPr>
        <p:spPr>
          <a:xfrm>
            <a:off x="606930" y="6866194"/>
            <a:ext cx="9475390" cy="92925"/>
          </a:xfrm>
          <a:prstGeom prst="rect">
            <a:avLst/>
          </a:prstGeom>
          <a:noFill/>
          <a:ln/>
        </p:spPr>
        <p:txBody>
          <a:bodyPr wrap="none" lIns="0" tIns="0" rIns="0" bIns="0" rtlCol="0" anchor="t"/>
          <a:lstStyle/>
          <a:p>
            <a:pPr marL="0" indent="0" algn="ctr">
              <a:lnSpc>
                <a:spcPts val="700"/>
              </a:lnSpc>
              <a:buNone/>
            </a:pPr>
            <a:endParaRPr lang="en-US" sz="550" dirty="0"/>
          </a:p>
        </p:txBody>
      </p:sp>
      <p:pic>
        <p:nvPicPr>
          <p:cNvPr id="97" name="Image 0" descr="preencoded.png"/>
          <p:cNvPicPr>
            <a:picLocks noChangeAspect="1"/>
          </p:cNvPicPr>
          <p:nvPr/>
        </p:nvPicPr>
        <p:blipFill>
          <a:blip r:embed="rId3"/>
          <a:stretch>
            <a:fillRect/>
          </a:stretch>
        </p:blipFill>
        <p:spPr>
          <a:xfrm>
            <a:off x="332563" y="285649"/>
            <a:ext cx="556562" cy="121290"/>
          </a:xfrm>
          <a:prstGeom prst="rect">
            <a:avLst/>
          </a:prstGeom>
        </p:spPr>
      </p:pic>
      <p:sp>
        <p:nvSpPr>
          <p:cNvPr id="98" name="Text 95"/>
          <p:cNvSpPr/>
          <p:nvPr/>
        </p:nvSpPr>
        <p:spPr>
          <a:xfrm>
            <a:off x="5041073" y="7175074"/>
            <a:ext cx="607016" cy="81266"/>
          </a:xfrm>
          <a:prstGeom prst="rect">
            <a:avLst/>
          </a:prstGeom>
          <a:noFill/>
          <a:ln/>
        </p:spPr>
        <p:txBody>
          <a:bodyPr wrap="none" lIns="0" tIns="0" rIns="0" bIns="0" rtlCol="0" anchor="t"/>
          <a:lstStyle/>
          <a:p>
            <a:pPr marL="0" indent="0" algn="ctr">
              <a:lnSpc>
                <a:spcPts val="600"/>
              </a:lnSpc>
              <a:buNone/>
            </a:pPr>
            <a:r>
              <a:rPr lang="en-US" sz="450" dirty="0">
                <a:solidFill>
                  <a:srgbClr val="15213F"/>
                </a:solidFill>
                <a:latin typeface="Inter" pitchFamily="34" charset="0"/>
                <a:ea typeface="Inter" pitchFamily="34" charset="-122"/>
                <a:cs typeface="Inter" pitchFamily="34" charset="-120"/>
              </a:rPr>
              <a:t>CA Anupam Sarda</a:t>
            </a:r>
            <a:endParaRPr lang="en-US" sz="4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379"/>
            </a:avLst>
          </a:prstGeom>
          <a:solidFill>
            <a:srgbClr val="FBFCFE"/>
          </a:solidFill>
          <a:ln w="22269">
            <a:solidFill>
              <a:srgbClr val="E5E0DF"/>
            </a:solidFill>
            <a:prstDash val="solid"/>
          </a:ln>
        </p:spPr>
      </p:sp>
      <p:sp>
        <p:nvSpPr>
          <p:cNvPr id="3" name="Text 1"/>
          <p:cNvSpPr/>
          <p:nvPr/>
        </p:nvSpPr>
        <p:spPr>
          <a:xfrm>
            <a:off x="658689" y="608277"/>
            <a:ext cx="5959340" cy="317146"/>
          </a:xfrm>
          <a:prstGeom prst="rect">
            <a:avLst/>
          </a:prstGeom>
          <a:noFill/>
          <a:ln/>
        </p:spPr>
        <p:txBody>
          <a:bodyPr wrap="none" lIns="0" tIns="0" rIns="0" bIns="0" rtlCol="0" anchor="t"/>
          <a:lstStyle/>
          <a:p>
            <a:pPr marL="0" indent="0" algn="l">
              <a:lnSpc>
                <a:spcPts val="2450"/>
              </a:lnSpc>
              <a:buNone/>
            </a:pPr>
            <a:r>
              <a:rPr lang="en-US" sz="1950" b="1" dirty="0">
                <a:solidFill>
                  <a:srgbClr val="3257B8"/>
                </a:solidFill>
                <a:latin typeface="Inter Bold" pitchFamily="34" charset="0"/>
                <a:ea typeface="Inter Bold" pitchFamily="34" charset="-122"/>
                <a:cs typeface="Inter Bold" pitchFamily="34" charset="-120"/>
              </a:rPr>
              <a:t>AS 20 — ITC Limited: EPS Reporting FY 2024-25</a:t>
            </a:r>
            <a:endParaRPr lang="en-US" sz="1950" dirty="0"/>
          </a:p>
        </p:txBody>
      </p:sp>
      <p:sp>
        <p:nvSpPr>
          <p:cNvPr id="4" name="Text 2"/>
          <p:cNvSpPr/>
          <p:nvPr/>
        </p:nvSpPr>
        <p:spPr>
          <a:xfrm>
            <a:off x="658689" y="1074382"/>
            <a:ext cx="937187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Earnings Per Share (Face Value ₹1 per share) — ₹ in Crores</a:t>
            </a:r>
            <a:endParaRPr lang="en-US" sz="750" dirty="0"/>
          </a:p>
        </p:txBody>
      </p:sp>
      <p:sp>
        <p:nvSpPr>
          <p:cNvPr id="5" name="Shape 3"/>
          <p:cNvSpPr/>
          <p:nvPr/>
        </p:nvSpPr>
        <p:spPr>
          <a:xfrm>
            <a:off x="658689" y="1298864"/>
            <a:ext cx="9371872" cy="5430465"/>
          </a:xfrm>
          <a:prstGeom prst="roundRect">
            <a:avLst>
              <a:gd name="adj" fmla="val 2802"/>
            </a:avLst>
          </a:prstGeom>
          <a:noFill/>
          <a:ln w="5567">
            <a:solidFill>
              <a:srgbClr val="000000">
                <a:alpha val="8000"/>
              </a:srgbClr>
            </a:solidFill>
            <a:prstDash val="solid"/>
          </a:ln>
        </p:spPr>
      </p:sp>
      <p:sp>
        <p:nvSpPr>
          <p:cNvPr id="6" name="Text 4"/>
          <p:cNvSpPr/>
          <p:nvPr/>
        </p:nvSpPr>
        <p:spPr>
          <a:xfrm>
            <a:off x="766817" y="135463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Particulars</a:t>
            </a:r>
            <a:endParaRPr lang="en-US" sz="750" dirty="0"/>
          </a:p>
        </p:txBody>
      </p:sp>
      <p:sp>
        <p:nvSpPr>
          <p:cNvPr id="7" name="Text 5"/>
          <p:cNvSpPr/>
          <p:nvPr/>
        </p:nvSpPr>
        <p:spPr>
          <a:xfrm>
            <a:off x="3889151" y="1354636"/>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2025</a:t>
            </a:r>
            <a:endParaRPr lang="en-US" sz="750" dirty="0"/>
          </a:p>
        </p:txBody>
      </p:sp>
      <p:sp>
        <p:nvSpPr>
          <p:cNvPr id="8" name="Text 6"/>
          <p:cNvSpPr/>
          <p:nvPr/>
        </p:nvSpPr>
        <p:spPr>
          <a:xfrm>
            <a:off x="7008700" y="135463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2024</a:t>
            </a:r>
            <a:endParaRPr lang="en-US" sz="750" dirty="0"/>
          </a:p>
        </p:txBody>
      </p:sp>
      <p:sp>
        <p:nvSpPr>
          <p:cNvPr id="9" name="Text 7"/>
          <p:cNvSpPr/>
          <p:nvPr/>
        </p:nvSpPr>
        <p:spPr>
          <a:xfrm>
            <a:off x="766817" y="160130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 Profit for the year (₹ in Crores)</a:t>
            </a:r>
            <a:endParaRPr lang="en-US" sz="750" dirty="0"/>
          </a:p>
        </p:txBody>
      </p:sp>
      <p:sp>
        <p:nvSpPr>
          <p:cNvPr id="10" name="Text 8"/>
          <p:cNvSpPr/>
          <p:nvPr/>
        </p:nvSpPr>
        <p:spPr>
          <a:xfrm>
            <a:off x="3889151" y="1601306"/>
            <a:ext cx="2911122"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11" name="Text 9"/>
          <p:cNvSpPr/>
          <p:nvPr/>
        </p:nvSpPr>
        <p:spPr>
          <a:xfrm>
            <a:off x="7008700" y="1601306"/>
            <a:ext cx="2913905"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12" name="Text 10"/>
          <p:cNvSpPr/>
          <p:nvPr/>
        </p:nvSpPr>
        <p:spPr>
          <a:xfrm>
            <a:off x="766817" y="1847975"/>
            <a:ext cx="2913905" cy="281386"/>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 (i) Profit for the year from continuing operations attributable to owners of the parent (₹ in Crores)</a:t>
            </a:r>
            <a:endParaRPr lang="en-US" sz="750" dirty="0"/>
          </a:p>
        </p:txBody>
      </p:sp>
      <p:sp>
        <p:nvSpPr>
          <p:cNvPr id="13" name="Text 11"/>
          <p:cNvSpPr/>
          <p:nvPr/>
        </p:nvSpPr>
        <p:spPr>
          <a:xfrm>
            <a:off x="3889151" y="1847975"/>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19732.74</a:t>
            </a:r>
            <a:endParaRPr lang="en-US" sz="750" dirty="0"/>
          </a:p>
        </p:txBody>
      </p:sp>
      <p:sp>
        <p:nvSpPr>
          <p:cNvPr id="14" name="Text 12"/>
          <p:cNvSpPr/>
          <p:nvPr/>
        </p:nvSpPr>
        <p:spPr>
          <a:xfrm>
            <a:off x="7008700" y="1847975"/>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19900.83</a:t>
            </a:r>
            <a:endParaRPr lang="en-US" sz="750" dirty="0"/>
          </a:p>
        </p:txBody>
      </p:sp>
      <p:sp>
        <p:nvSpPr>
          <p:cNvPr id="15" name="Text 13"/>
          <p:cNvSpPr/>
          <p:nvPr/>
        </p:nvSpPr>
        <p:spPr>
          <a:xfrm>
            <a:off x="766817" y="2235337"/>
            <a:ext cx="2913905" cy="281386"/>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 (ii) Profit for the year from discontinued operations attributable to owners of the parent (₹ in Crores)</a:t>
            </a:r>
            <a:endParaRPr lang="en-US" sz="750" dirty="0"/>
          </a:p>
        </p:txBody>
      </p:sp>
      <p:sp>
        <p:nvSpPr>
          <p:cNvPr id="16" name="Text 14"/>
          <p:cNvSpPr/>
          <p:nvPr/>
        </p:nvSpPr>
        <p:spPr>
          <a:xfrm>
            <a:off x="3889151" y="2235337"/>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15013.89</a:t>
            </a:r>
            <a:endParaRPr lang="en-US" sz="750" dirty="0"/>
          </a:p>
        </p:txBody>
      </p:sp>
      <p:sp>
        <p:nvSpPr>
          <p:cNvPr id="17" name="Text 15"/>
          <p:cNvSpPr/>
          <p:nvPr/>
        </p:nvSpPr>
        <p:spPr>
          <a:xfrm>
            <a:off x="7008700" y="2235337"/>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557.95</a:t>
            </a:r>
            <a:endParaRPr lang="en-US" sz="750" dirty="0"/>
          </a:p>
        </p:txBody>
      </p:sp>
      <p:sp>
        <p:nvSpPr>
          <p:cNvPr id="18" name="Text 16"/>
          <p:cNvSpPr/>
          <p:nvPr/>
        </p:nvSpPr>
        <p:spPr>
          <a:xfrm>
            <a:off x="766817" y="2622699"/>
            <a:ext cx="2913905" cy="281386"/>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 (iii) Profit for the year attributable to owners of the parent (₹ in Crores)</a:t>
            </a:r>
            <a:endParaRPr lang="en-US" sz="750" dirty="0"/>
          </a:p>
        </p:txBody>
      </p:sp>
      <p:sp>
        <p:nvSpPr>
          <p:cNvPr id="19" name="Text 17"/>
          <p:cNvSpPr/>
          <p:nvPr/>
        </p:nvSpPr>
        <p:spPr>
          <a:xfrm>
            <a:off x="3889151" y="2622699"/>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34746.63</a:t>
            </a:r>
            <a:endParaRPr lang="en-US" sz="750" dirty="0"/>
          </a:p>
        </p:txBody>
      </p:sp>
      <p:sp>
        <p:nvSpPr>
          <p:cNvPr id="20" name="Text 18"/>
          <p:cNvSpPr/>
          <p:nvPr/>
        </p:nvSpPr>
        <p:spPr>
          <a:xfrm>
            <a:off x="7008700" y="2622699"/>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20458.78</a:t>
            </a:r>
            <a:endParaRPr lang="en-US" sz="750" dirty="0"/>
          </a:p>
        </p:txBody>
      </p:sp>
      <p:sp>
        <p:nvSpPr>
          <p:cNvPr id="21" name="Text 19"/>
          <p:cNvSpPr/>
          <p:nvPr/>
        </p:nvSpPr>
        <p:spPr>
          <a:xfrm>
            <a:off x="766817" y="3010061"/>
            <a:ext cx="2913905" cy="422079"/>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(b) Weighted average number of Ordinary shares outstanding for the purpose of computing basic earnings per share</a:t>
            </a:r>
            <a:endParaRPr lang="en-US" sz="750" dirty="0"/>
          </a:p>
        </p:txBody>
      </p:sp>
      <p:sp>
        <p:nvSpPr>
          <p:cNvPr id="22" name="Text 20"/>
          <p:cNvSpPr/>
          <p:nvPr/>
        </p:nvSpPr>
        <p:spPr>
          <a:xfrm>
            <a:off x="3889151" y="3010061"/>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12,50,23,78,226</a:t>
            </a:r>
            <a:endParaRPr lang="en-US" sz="750" dirty="0"/>
          </a:p>
        </p:txBody>
      </p:sp>
      <p:sp>
        <p:nvSpPr>
          <p:cNvPr id="23" name="Text 21"/>
          <p:cNvSpPr/>
          <p:nvPr/>
        </p:nvSpPr>
        <p:spPr>
          <a:xfrm>
            <a:off x="7008700" y="3010061"/>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12,46,10,58,425</a:t>
            </a:r>
            <a:endParaRPr lang="en-US" sz="750" dirty="0"/>
          </a:p>
        </p:txBody>
      </p:sp>
      <p:sp>
        <p:nvSpPr>
          <p:cNvPr id="24" name="Text 22"/>
          <p:cNvSpPr/>
          <p:nvPr/>
        </p:nvSpPr>
        <p:spPr>
          <a:xfrm>
            <a:off x="766817" y="3538116"/>
            <a:ext cx="2913905" cy="281386"/>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(c) Effect of potential Ordinary shares on Employee Stock Options outstanding</a:t>
            </a:r>
            <a:endParaRPr lang="en-US" sz="750" dirty="0"/>
          </a:p>
        </p:txBody>
      </p:sp>
      <p:sp>
        <p:nvSpPr>
          <p:cNvPr id="25" name="Text 23"/>
          <p:cNvSpPr/>
          <p:nvPr/>
        </p:nvSpPr>
        <p:spPr>
          <a:xfrm>
            <a:off x="3889151" y="3538116"/>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1,86,64,293</a:t>
            </a:r>
            <a:endParaRPr lang="en-US" sz="750" dirty="0"/>
          </a:p>
        </p:txBody>
      </p:sp>
      <p:sp>
        <p:nvSpPr>
          <p:cNvPr id="26" name="Text 24"/>
          <p:cNvSpPr/>
          <p:nvPr/>
        </p:nvSpPr>
        <p:spPr>
          <a:xfrm>
            <a:off x="7008700" y="353811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2,80,92,231</a:t>
            </a:r>
            <a:endParaRPr lang="en-US" sz="750" dirty="0"/>
          </a:p>
        </p:txBody>
      </p:sp>
      <p:sp>
        <p:nvSpPr>
          <p:cNvPr id="27" name="Text 25"/>
          <p:cNvSpPr/>
          <p:nvPr/>
        </p:nvSpPr>
        <p:spPr>
          <a:xfrm>
            <a:off x="766817" y="3925478"/>
            <a:ext cx="2913905" cy="281386"/>
          </a:xfrm>
          <a:prstGeom prst="rect">
            <a:avLst/>
          </a:prstGeom>
          <a:noFill/>
          <a:ln/>
        </p:spPr>
        <p:txBody>
          <a:bodyPr wrap="squar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(d) Weighted average number of Ordinary shares for computing diluted earnings per share [(b) + (c)]</a:t>
            </a:r>
            <a:endParaRPr lang="en-US" sz="750" dirty="0"/>
          </a:p>
        </p:txBody>
      </p:sp>
      <p:sp>
        <p:nvSpPr>
          <p:cNvPr id="28" name="Text 26"/>
          <p:cNvSpPr/>
          <p:nvPr/>
        </p:nvSpPr>
        <p:spPr>
          <a:xfrm>
            <a:off x="3889151" y="3925478"/>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12,52,10,42,519</a:t>
            </a:r>
            <a:endParaRPr lang="en-US" sz="750" dirty="0"/>
          </a:p>
        </p:txBody>
      </p:sp>
      <p:sp>
        <p:nvSpPr>
          <p:cNvPr id="29" name="Text 27"/>
          <p:cNvSpPr/>
          <p:nvPr/>
        </p:nvSpPr>
        <p:spPr>
          <a:xfrm>
            <a:off x="7008700" y="3925478"/>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12,48,91,50,656</a:t>
            </a:r>
            <a:endParaRPr lang="en-US" sz="750" dirty="0"/>
          </a:p>
        </p:txBody>
      </p:sp>
      <p:sp>
        <p:nvSpPr>
          <p:cNvPr id="30" name="Text 28"/>
          <p:cNvSpPr/>
          <p:nvPr/>
        </p:nvSpPr>
        <p:spPr>
          <a:xfrm>
            <a:off x="766817" y="4312840"/>
            <a:ext cx="2913905" cy="140693"/>
          </a:xfrm>
          <a:prstGeom prst="rect">
            <a:avLst/>
          </a:prstGeom>
          <a:noFill/>
          <a:ln/>
        </p:spPr>
        <p:txBody>
          <a:bodyPr wrap="none" lIns="0" tIns="0" rIns="0" bIns="0" rtlCol="0" anchor="t"/>
          <a:lstStyle/>
          <a:p>
            <a:pPr marL="0" indent="0" algn="l">
              <a:lnSpc>
                <a:spcPts val="1100"/>
              </a:lnSpc>
              <a:buNone/>
            </a:pPr>
            <a:r>
              <a:rPr lang="en-US" sz="750" b="1" dirty="0">
                <a:solidFill>
                  <a:srgbClr val="15213F"/>
                </a:solidFill>
                <a:latin typeface="Inter" pitchFamily="34" charset="0"/>
                <a:ea typeface="Inter" pitchFamily="34" charset="-122"/>
                <a:cs typeface="Inter" pitchFamily="34" charset="-120"/>
              </a:rPr>
              <a:t>(e) Earnings per share (Face Value ₹1 per share)</a:t>
            </a:r>
            <a:endParaRPr lang="en-US" sz="750" dirty="0"/>
          </a:p>
        </p:txBody>
      </p:sp>
      <p:sp>
        <p:nvSpPr>
          <p:cNvPr id="31" name="Text 29"/>
          <p:cNvSpPr/>
          <p:nvPr/>
        </p:nvSpPr>
        <p:spPr>
          <a:xfrm>
            <a:off x="3889151" y="4312840"/>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t>
            </a:r>
            <a:endParaRPr lang="en-US" sz="750" dirty="0"/>
          </a:p>
        </p:txBody>
      </p:sp>
      <p:sp>
        <p:nvSpPr>
          <p:cNvPr id="32" name="Text 30"/>
          <p:cNvSpPr/>
          <p:nvPr/>
        </p:nvSpPr>
        <p:spPr>
          <a:xfrm>
            <a:off x="7008700" y="4312840"/>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a:t>
            </a:r>
            <a:endParaRPr lang="en-US" sz="750" dirty="0"/>
          </a:p>
        </p:txBody>
      </p:sp>
      <p:sp>
        <p:nvSpPr>
          <p:cNvPr id="33" name="Text 31"/>
          <p:cNvSpPr/>
          <p:nvPr/>
        </p:nvSpPr>
        <p:spPr>
          <a:xfrm>
            <a:off x="766817" y="4559510"/>
            <a:ext cx="2913905" cy="140693"/>
          </a:xfrm>
          <a:prstGeom prst="rect">
            <a:avLst/>
          </a:prstGeom>
          <a:noFill/>
          <a:ln/>
        </p:spPr>
        <p:txBody>
          <a:bodyPr wrap="none" lIns="0" tIns="0" rIns="0" bIns="0" rtlCol="0" anchor="t"/>
          <a:lstStyle/>
          <a:p>
            <a:pPr marL="0" indent="0" algn="l">
              <a:lnSpc>
                <a:spcPts val="1100"/>
              </a:lnSpc>
              <a:buNone/>
            </a:pPr>
            <a:r>
              <a:rPr lang="en-US" sz="750" b="1" dirty="0">
                <a:solidFill>
                  <a:srgbClr val="15213F"/>
                </a:solidFill>
                <a:latin typeface="Inter" pitchFamily="34" charset="0"/>
                <a:ea typeface="Inter" pitchFamily="34" charset="-122"/>
                <a:cs typeface="Inter" pitchFamily="34" charset="-120"/>
              </a:rPr>
              <a:t>For Continuing Operations</a:t>
            </a:r>
            <a:endParaRPr lang="en-US" sz="750" dirty="0"/>
          </a:p>
        </p:txBody>
      </p:sp>
      <p:sp>
        <p:nvSpPr>
          <p:cNvPr id="34" name="Text 32"/>
          <p:cNvSpPr/>
          <p:nvPr/>
        </p:nvSpPr>
        <p:spPr>
          <a:xfrm>
            <a:off x="3889151" y="4559510"/>
            <a:ext cx="2911122"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35" name="Text 33"/>
          <p:cNvSpPr/>
          <p:nvPr/>
        </p:nvSpPr>
        <p:spPr>
          <a:xfrm>
            <a:off x="7008700" y="4559510"/>
            <a:ext cx="2913905"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36" name="Text 34"/>
          <p:cNvSpPr/>
          <p:nvPr/>
        </p:nvSpPr>
        <p:spPr>
          <a:xfrm>
            <a:off x="766817" y="4806179"/>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Basic [(a)(i)/(b)]</a:t>
            </a:r>
            <a:endParaRPr lang="en-US" sz="750" dirty="0"/>
          </a:p>
        </p:txBody>
      </p:sp>
      <p:sp>
        <p:nvSpPr>
          <p:cNvPr id="37" name="Text 35"/>
          <p:cNvSpPr/>
          <p:nvPr/>
        </p:nvSpPr>
        <p:spPr>
          <a:xfrm>
            <a:off x="3889151" y="4806179"/>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₹15.78</a:t>
            </a:r>
            <a:endParaRPr lang="en-US" sz="750" dirty="0"/>
          </a:p>
        </p:txBody>
      </p:sp>
      <p:sp>
        <p:nvSpPr>
          <p:cNvPr id="38" name="Text 36"/>
          <p:cNvSpPr/>
          <p:nvPr/>
        </p:nvSpPr>
        <p:spPr>
          <a:xfrm>
            <a:off x="7008700" y="4806179"/>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₹15.98</a:t>
            </a:r>
            <a:endParaRPr lang="en-US" sz="750" dirty="0"/>
          </a:p>
        </p:txBody>
      </p:sp>
      <p:sp>
        <p:nvSpPr>
          <p:cNvPr id="39" name="Text 37"/>
          <p:cNvSpPr/>
          <p:nvPr/>
        </p:nvSpPr>
        <p:spPr>
          <a:xfrm>
            <a:off x="766817" y="5052848"/>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Diluted [(a)(i)/(d)]</a:t>
            </a:r>
            <a:endParaRPr lang="en-US" sz="750" dirty="0"/>
          </a:p>
        </p:txBody>
      </p:sp>
      <p:sp>
        <p:nvSpPr>
          <p:cNvPr id="40" name="Text 38"/>
          <p:cNvSpPr/>
          <p:nvPr/>
        </p:nvSpPr>
        <p:spPr>
          <a:xfrm>
            <a:off x="3889151" y="5052848"/>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₹15.76</a:t>
            </a:r>
            <a:endParaRPr lang="en-US" sz="750" dirty="0"/>
          </a:p>
        </p:txBody>
      </p:sp>
      <p:sp>
        <p:nvSpPr>
          <p:cNvPr id="41" name="Text 39"/>
          <p:cNvSpPr/>
          <p:nvPr/>
        </p:nvSpPr>
        <p:spPr>
          <a:xfrm>
            <a:off x="7008700" y="5052848"/>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₹15.94</a:t>
            </a:r>
            <a:endParaRPr lang="en-US" sz="750" dirty="0"/>
          </a:p>
        </p:txBody>
      </p:sp>
      <p:sp>
        <p:nvSpPr>
          <p:cNvPr id="42" name="Text 40"/>
          <p:cNvSpPr/>
          <p:nvPr/>
        </p:nvSpPr>
        <p:spPr>
          <a:xfrm>
            <a:off x="766817" y="5299517"/>
            <a:ext cx="2913905" cy="140693"/>
          </a:xfrm>
          <a:prstGeom prst="rect">
            <a:avLst/>
          </a:prstGeom>
          <a:noFill/>
          <a:ln/>
        </p:spPr>
        <p:txBody>
          <a:bodyPr wrap="none" lIns="0" tIns="0" rIns="0" bIns="0" rtlCol="0" anchor="t"/>
          <a:lstStyle/>
          <a:p>
            <a:pPr marL="0" indent="0" algn="l">
              <a:lnSpc>
                <a:spcPts val="1100"/>
              </a:lnSpc>
              <a:buNone/>
            </a:pPr>
            <a:r>
              <a:rPr lang="en-US" sz="750" b="1" dirty="0">
                <a:solidFill>
                  <a:srgbClr val="15213F"/>
                </a:solidFill>
                <a:latin typeface="Inter" pitchFamily="34" charset="0"/>
                <a:ea typeface="Inter" pitchFamily="34" charset="-122"/>
                <a:cs typeface="Inter" pitchFamily="34" charset="-120"/>
              </a:rPr>
              <a:t>For Discontinued Operations</a:t>
            </a:r>
            <a:endParaRPr lang="en-US" sz="750" dirty="0"/>
          </a:p>
        </p:txBody>
      </p:sp>
      <p:sp>
        <p:nvSpPr>
          <p:cNvPr id="43" name="Text 41"/>
          <p:cNvSpPr/>
          <p:nvPr/>
        </p:nvSpPr>
        <p:spPr>
          <a:xfrm>
            <a:off x="3889151" y="5299517"/>
            <a:ext cx="2911122"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44" name="Text 42"/>
          <p:cNvSpPr/>
          <p:nvPr/>
        </p:nvSpPr>
        <p:spPr>
          <a:xfrm>
            <a:off x="7008700" y="5299517"/>
            <a:ext cx="2913905"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45" name="Text 43"/>
          <p:cNvSpPr/>
          <p:nvPr/>
        </p:nvSpPr>
        <p:spPr>
          <a:xfrm>
            <a:off x="766817" y="5546187"/>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Basic [(a)(ii)/(b)]</a:t>
            </a:r>
            <a:endParaRPr lang="en-US" sz="750" dirty="0"/>
          </a:p>
        </p:txBody>
      </p:sp>
      <p:sp>
        <p:nvSpPr>
          <p:cNvPr id="46" name="Text 44"/>
          <p:cNvSpPr/>
          <p:nvPr/>
        </p:nvSpPr>
        <p:spPr>
          <a:xfrm>
            <a:off x="3889151" y="5546187"/>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₹12.01</a:t>
            </a:r>
            <a:endParaRPr lang="en-US" sz="750" dirty="0"/>
          </a:p>
        </p:txBody>
      </p:sp>
      <p:sp>
        <p:nvSpPr>
          <p:cNvPr id="47" name="Text 45"/>
          <p:cNvSpPr/>
          <p:nvPr/>
        </p:nvSpPr>
        <p:spPr>
          <a:xfrm>
            <a:off x="7008700" y="5546187"/>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₹0.44</a:t>
            </a:r>
            <a:endParaRPr lang="en-US" sz="750" dirty="0"/>
          </a:p>
        </p:txBody>
      </p:sp>
      <p:sp>
        <p:nvSpPr>
          <p:cNvPr id="48" name="Text 46"/>
          <p:cNvSpPr/>
          <p:nvPr/>
        </p:nvSpPr>
        <p:spPr>
          <a:xfrm>
            <a:off x="766817" y="579285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Diluted [(a)(ii)/(d)]</a:t>
            </a:r>
            <a:endParaRPr lang="en-US" sz="750" dirty="0"/>
          </a:p>
        </p:txBody>
      </p:sp>
      <p:sp>
        <p:nvSpPr>
          <p:cNvPr id="49" name="Text 47"/>
          <p:cNvSpPr/>
          <p:nvPr/>
        </p:nvSpPr>
        <p:spPr>
          <a:xfrm>
            <a:off x="3889151" y="5792856"/>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₹11.99</a:t>
            </a:r>
            <a:endParaRPr lang="en-US" sz="750" dirty="0"/>
          </a:p>
        </p:txBody>
      </p:sp>
      <p:sp>
        <p:nvSpPr>
          <p:cNvPr id="50" name="Text 48"/>
          <p:cNvSpPr/>
          <p:nvPr/>
        </p:nvSpPr>
        <p:spPr>
          <a:xfrm>
            <a:off x="7008700" y="5792856"/>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₹0.44</a:t>
            </a:r>
            <a:endParaRPr lang="en-US" sz="750" dirty="0"/>
          </a:p>
        </p:txBody>
      </p:sp>
      <p:sp>
        <p:nvSpPr>
          <p:cNvPr id="51" name="Text 49"/>
          <p:cNvSpPr/>
          <p:nvPr/>
        </p:nvSpPr>
        <p:spPr>
          <a:xfrm>
            <a:off x="766817" y="6039525"/>
            <a:ext cx="2913905" cy="140693"/>
          </a:xfrm>
          <a:prstGeom prst="rect">
            <a:avLst/>
          </a:prstGeom>
          <a:noFill/>
          <a:ln/>
        </p:spPr>
        <p:txBody>
          <a:bodyPr wrap="none" lIns="0" tIns="0" rIns="0" bIns="0" rtlCol="0" anchor="t"/>
          <a:lstStyle/>
          <a:p>
            <a:pPr marL="0" indent="0" algn="l">
              <a:lnSpc>
                <a:spcPts val="1100"/>
              </a:lnSpc>
              <a:buNone/>
            </a:pPr>
            <a:r>
              <a:rPr lang="en-US" sz="750" b="1" dirty="0">
                <a:solidFill>
                  <a:srgbClr val="15213F"/>
                </a:solidFill>
                <a:latin typeface="Inter" pitchFamily="34" charset="0"/>
                <a:ea typeface="Inter" pitchFamily="34" charset="-122"/>
                <a:cs typeface="Inter" pitchFamily="34" charset="-120"/>
              </a:rPr>
              <a:t>For Continuing and Discontinued Operations</a:t>
            </a:r>
            <a:endParaRPr lang="en-US" sz="750" dirty="0"/>
          </a:p>
        </p:txBody>
      </p:sp>
      <p:sp>
        <p:nvSpPr>
          <p:cNvPr id="52" name="Text 50"/>
          <p:cNvSpPr/>
          <p:nvPr/>
        </p:nvSpPr>
        <p:spPr>
          <a:xfrm>
            <a:off x="3889151" y="6039525"/>
            <a:ext cx="2911122"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53" name="Text 51"/>
          <p:cNvSpPr/>
          <p:nvPr/>
        </p:nvSpPr>
        <p:spPr>
          <a:xfrm>
            <a:off x="7008700" y="6039525"/>
            <a:ext cx="2913905" cy="140693"/>
          </a:xfrm>
          <a:prstGeom prst="rect">
            <a:avLst/>
          </a:prstGeom>
          <a:noFill/>
          <a:ln/>
        </p:spPr>
        <p:txBody>
          <a:bodyPr wrap="none" lIns="0" tIns="0" rIns="0" bIns="0" rtlCol="0" anchor="t"/>
          <a:lstStyle/>
          <a:p>
            <a:pPr marL="0" indent="0" algn="l">
              <a:lnSpc>
                <a:spcPts val="1100"/>
              </a:lnSpc>
              <a:buNone/>
            </a:pPr>
            <a:endParaRPr lang="en-US" sz="750" dirty="0"/>
          </a:p>
        </p:txBody>
      </p:sp>
      <p:sp>
        <p:nvSpPr>
          <p:cNvPr id="54" name="Text 52"/>
          <p:cNvSpPr/>
          <p:nvPr/>
        </p:nvSpPr>
        <p:spPr>
          <a:xfrm>
            <a:off x="766817" y="6286194"/>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Basic [(a)(iii)/(b)]</a:t>
            </a:r>
            <a:endParaRPr lang="en-US" sz="750" dirty="0"/>
          </a:p>
        </p:txBody>
      </p:sp>
      <p:sp>
        <p:nvSpPr>
          <p:cNvPr id="55" name="Text 53"/>
          <p:cNvSpPr/>
          <p:nvPr/>
        </p:nvSpPr>
        <p:spPr>
          <a:xfrm>
            <a:off x="3889151" y="6286194"/>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₹27.79</a:t>
            </a:r>
            <a:endParaRPr lang="en-US" sz="750" dirty="0"/>
          </a:p>
        </p:txBody>
      </p:sp>
      <p:sp>
        <p:nvSpPr>
          <p:cNvPr id="56" name="Text 54"/>
          <p:cNvSpPr/>
          <p:nvPr/>
        </p:nvSpPr>
        <p:spPr>
          <a:xfrm>
            <a:off x="7008700" y="6286194"/>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₹16.42</a:t>
            </a:r>
            <a:endParaRPr lang="en-US" sz="750" dirty="0"/>
          </a:p>
        </p:txBody>
      </p:sp>
      <p:sp>
        <p:nvSpPr>
          <p:cNvPr id="57" name="Text 55"/>
          <p:cNvSpPr/>
          <p:nvPr/>
        </p:nvSpPr>
        <p:spPr>
          <a:xfrm>
            <a:off x="766817" y="6532864"/>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 Diluted [(a)(iii)/(d)]</a:t>
            </a:r>
            <a:endParaRPr lang="en-US" sz="750" dirty="0"/>
          </a:p>
        </p:txBody>
      </p:sp>
      <p:sp>
        <p:nvSpPr>
          <p:cNvPr id="58" name="Text 56"/>
          <p:cNvSpPr/>
          <p:nvPr/>
        </p:nvSpPr>
        <p:spPr>
          <a:xfrm>
            <a:off x="3889151" y="6532864"/>
            <a:ext cx="291112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₹27.75</a:t>
            </a:r>
            <a:endParaRPr lang="en-US" sz="750" dirty="0"/>
          </a:p>
        </p:txBody>
      </p:sp>
      <p:sp>
        <p:nvSpPr>
          <p:cNvPr id="59" name="Text 57"/>
          <p:cNvSpPr/>
          <p:nvPr/>
        </p:nvSpPr>
        <p:spPr>
          <a:xfrm>
            <a:off x="7008700" y="6532864"/>
            <a:ext cx="2913905"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₹16.38</a:t>
            </a:r>
            <a:endParaRPr lang="en-US" sz="750" dirty="0"/>
          </a:p>
        </p:txBody>
      </p:sp>
      <p:sp>
        <p:nvSpPr>
          <p:cNvPr id="60" name="Text 58"/>
          <p:cNvSpPr/>
          <p:nvPr/>
        </p:nvSpPr>
        <p:spPr>
          <a:xfrm>
            <a:off x="658689" y="6813118"/>
            <a:ext cx="9371872" cy="140693"/>
          </a:xfrm>
          <a:prstGeom prst="rect">
            <a:avLst/>
          </a:prstGeom>
          <a:noFill/>
          <a:ln/>
        </p:spPr>
        <p:txBody>
          <a:bodyPr wrap="none" lIns="0" tIns="0" rIns="0" bIns="0" rtlCol="0" anchor="t"/>
          <a:lstStyle/>
          <a:p>
            <a:pPr marL="0" indent="0" algn="l">
              <a:lnSpc>
                <a:spcPts val="1100"/>
              </a:lnSpc>
              <a:buNone/>
            </a:pPr>
            <a:r>
              <a:rPr lang="en-US" sz="750" dirty="0">
                <a:solidFill>
                  <a:srgbClr val="15213F"/>
                </a:solidFill>
                <a:latin typeface="Inter" pitchFamily="34" charset="0"/>
                <a:ea typeface="Inter" pitchFamily="34" charset="-122"/>
                <a:cs typeface="Inter" pitchFamily="34" charset="-120"/>
              </a:rPr>
              <a:t>Source: ITC Limited — Additional Notes to Consolidated Financial Statements (Note 30)</a:t>
            </a:r>
            <a:endParaRPr lang="en-US" sz="750" dirty="0"/>
          </a:p>
        </p:txBody>
      </p:sp>
      <p:pic>
        <p:nvPicPr>
          <p:cNvPr id="61" name="Image 0" descr="preencoded.png"/>
          <p:cNvPicPr>
            <a:picLocks noChangeAspect="1"/>
          </p:cNvPicPr>
          <p:nvPr/>
        </p:nvPicPr>
        <p:blipFill>
          <a:blip r:embed="rId3"/>
          <a:stretch>
            <a:fillRect/>
          </a:stretch>
        </p:blipFill>
        <p:spPr>
          <a:xfrm>
            <a:off x="344220" y="301398"/>
            <a:ext cx="638072" cy="139040"/>
          </a:xfrm>
          <a:prstGeom prst="rect">
            <a:avLst/>
          </a:prstGeom>
        </p:spPr>
      </p:pic>
      <p:sp>
        <p:nvSpPr>
          <p:cNvPr id="62" name="Text 59"/>
          <p:cNvSpPr/>
          <p:nvPr/>
        </p:nvSpPr>
        <p:spPr>
          <a:xfrm>
            <a:off x="4996360" y="7141837"/>
            <a:ext cx="696442" cy="98494"/>
          </a:xfrm>
          <a:prstGeom prst="rect">
            <a:avLst/>
          </a:prstGeom>
          <a:noFill/>
          <a:ln/>
        </p:spPr>
        <p:txBody>
          <a:bodyPr wrap="none" lIns="0" tIns="0" rIns="0" bIns="0" rtlCol="0" anchor="t"/>
          <a:lstStyle/>
          <a:p>
            <a:pPr marL="0" indent="0" algn="ctr">
              <a:lnSpc>
                <a:spcPts val="750"/>
              </a:lnSpc>
              <a:buNone/>
            </a:pPr>
            <a:r>
              <a:rPr lang="en-US" sz="550" dirty="0">
                <a:solidFill>
                  <a:srgbClr val="15213F"/>
                </a:solidFill>
                <a:latin typeface="Inter" pitchFamily="34" charset="0"/>
                <a:ea typeface="Inter" pitchFamily="34" charset="-122"/>
                <a:cs typeface="Inter" pitchFamily="34" charset="-120"/>
              </a:rPr>
              <a:t>CA Anupam Sarda</a:t>
            </a:r>
            <a:endParaRPr lang="en-US" sz="5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882"/>
            </a:avLst>
          </a:prstGeom>
          <a:solidFill>
            <a:srgbClr val="FBFCFE"/>
          </a:solidFill>
          <a:ln w="27837">
            <a:solidFill>
              <a:srgbClr val="E5E0DF"/>
            </a:solidFill>
            <a:prstDash val="solid"/>
          </a:ln>
        </p:spPr>
      </p:sp>
      <p:sp>
        <p:nvSpPr>
          <p:cNvPr id="3" name="Text 1"/>
          <p:cNvSpPr/>
          <p:nvPr/>
        </p:nvSpPr>
        <p:spPr>
          <a:xfrm>
            <a:off x="719147" y="718430"/>
            <a:ext cx="7548474" cy="364305"/>
          </a:xfrm>
          <a:prstGeom prst="rect">
            <a:avLst/>
          </a:prstGeom>
          <a:noFill/>
          <a:ln/>
        </p:spPr>
        <p:txBody>
          <a:bodyPr wrap="none" lIns="0" tIns="0" rIns="0" bIns="0" rtlCol="0" anchor="t"/>
          <a:lstStyle/>
          <a:p>
            <a:pPr marL="0" indent="0" algn="l">
              <a:lnSpc>
                <a:spcPts val="2850"/>
              </a:lnSpc>
              <a:buNone/>
            </a:pPr>
            <a:r>
              <a:rPr lang="en-US" sz="2250" b="1" dirty="0">
                <a:solidFill>
                  <a:srgbClr val="3257B8"/>
                </a:solidFill>
                <a:latin typeface="Inter Bold" pitchFamily="34" charset="0"/>
                <a:ea typeface="Inter Bold" pitchFamily="34" charset="-122"/>
                <a:cs typeface="Inter Bold" pitchFamily="34" charset="-120"/>
              </a:rPr>
              <a:t>AS 20 —Reliance Industries Earnings Per Share (EPS)</a:t>
            </a:r>
            <a:endParaRPr lang="en-US" sz="2250" dirty="0"/>
          </a:p>
        </p:txBody>
      </p:sp>
      <p:sp>
        <p:nvSpPr>
          <p:cNvPr id="4" name="Text 2"/>
          <p:cNvSpPr/>
          <p:nvPr/>
        </p:nvSpPr>
        <p:spPr>
          <a:xfrm>
            <a:off x="719147" y="1279461"/>
            <a:ext cx="9250956" cy="171929"/>
          </a:xfrm>
          <a:prstGeom prst="rect">
            <a:avLst/>
          </a:prstGeom>
          <a:noFill/>
          <a:ln/>
        </p:spPr>
        <p:txBody>
          <a:bodyPr wrap="none" lIns="0" tIns="0" rIns="0" bIns="0" rtlCol="0" anchor="t"/>
          <a:lstStyle/>
          <a:p>
            <a:pPr marL="0" indent="0" algn="l">
              <a:lnSpc>
                <a:spcPts val="1350"/>
              </a:lnSpc>
              <a:buNone/>
            </a:pPr>
            <a:r>
              <a:rPr lang="en-US" sz="900" i="1" dirty="0">
                <a:solidFill>
                  <a:srgbClr val="15213F"/>
                </a:solidFill>
                <a:latin typeface="Inter" pitchFamily="34" charset="0"/>
                <a:ea typeface="Inter" pitchFamily="34" charset="-122"/>
                <a:cs typeface="Inter" pitchFamily="34" charset="-120"/>
              </a:rPr>
              <a:t>Earnings Per Share (EPS) — (₹ in Crore)</a:t>
            </a:r>
            <a:endParaRPr lang="en-US" sz="900" dirty="0"/>
          </a:p>
        </p:txBody>
      </p:sp>
      <p:sp>
        <p:nvSpPr>
          <p:cNvPr id="5" name="Shape 3"/>
          <p:cNvSpPr/>
          <p:nvPr/>
        </p:nvSpPr>
        <p:spPr>
          <a:xfrm>
            <a:off x="719147" y="1561978"/>
            <a:ext cx="9250956" cy="4544631"/>
          </a:xfrm>
          <a:prstGeom prst="roundRect">
            <a:avLst>
              <a:gd name="adj" fmla="val 3847"/>
            </a:avLst>
          </a:prstGeom>
          <a:noFill/>
          <a:ln w="5567">
            <a:solidFill>
              <a:srgbClr val="000000">
                <a:alpha val="8000"/>
              </a:srgbClr>
            </a:solidFill>
            <a:prstDash val="solid"/>
          </a:ln>
        </p:spPr>
      </p:sp>
      <p:sp>
        <p:nvSpPr>
          <p:cNvPr id="6" name="Text 4"/>
          <p:cNvSpPr/>
          <p:nvPr/>
        </p:nvSpPr>
        <p:spPr>
          <a:xfrm>
            <a:off x="841281" y="1632107"/>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Particulars</a:t>
            </a:r>
            <a:endParaRPr lang="en-US" sz="900" dirty="0"/>
          </a:p>
        </p:txBody>
      </p:sp>
      <p:sp>
        <p:nvSpPr>
          <p:cNvPr id="7" name="Text 5"/>
          <p:cNvSpPr/>
          <p:nvPr/>
        </p:nvSpPr>
        <p:spPr>
          <a:xfrm>
            <a:off x="3924556" y="1632107"/>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2024-25</a:t>
            </a:r>
            <a:endParaRPr lang="en-US" sz="900" dirty="0"/>
          </a:p>
        </p:txBody>
      </p:sp>
      <p:sp>
        <p:nvSpPr>
          <p:cNvPr id="8" name="Text 6"/>
          <p:cNvSpPr/>
          <p:nvPr/>
        </p:nvSpPr>
        <p:spPr>
          <a:xfrm>
            <a:off x="7004177" y="1632107"/>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2023-24</a:t>
            </a:r>
            <a:endParaRPr lang="en-US" sz="900" dirty="0"/>
          </a:p>
        </p:txBody>
      </p:sp>
      <p:sp>
        <p:nvSpPr>
          <p:cNvPr id="9" name="Text 7"/>
          <p:cNvSpPr/>
          <p:nvPr/>
        </p:nvSpPr>
        <p:spPr>
          <a:xfrm>
            <a:off x="841281" y="1938725"/>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Face Value Per Equity Share (₹)</a:t>
            </a:r>
            <a:endParaRPr lang="en-US" sz="900" dirty="0"/>
          </a:p>
        </p:txBody>
      </p:sp>
      <p:sp>
        <p:nvSpPr>
          <p:cNvPr id="10" name="Text 8"/>
          <p:cNvSpPr/>
          <p:nvPr/>
        </p:nvSpPr>
        <p:spPr>
          <a:xfrm>
            <a:off x="3924556" y="1938725"/>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10</a:t>
            </a:r>
            <a:endParaRPr lang="en-US" sz="900" dirty="0"/>
          </a:p>
        </p:txBody>
      </p:sp>
      <p:sp>
        <p:nvSpPr>
          <p:cNvPr id="11" name="Text 9"/>
          <p:cNvSpPr/>
          <p:nvPr/>
        </p:nvSpPr>
        <p:spPr>
          <a:xfrm>
            <a:off x="7004177" y="1938725"/>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10</a:t>
            </a:r>
            <a:endParaRPr lang="en-US" sz="900" dirty="0"/>
          </a:p>
        </p:txBody>
      </p:sp>
      <p:sp>
        <p:nvSpPr>
          <p:cNvPr id="12" name="Text 10"/>
          <p:cNvSpPr/>
          <p:nvPr/>
        </p:nvSpPr>
        <p:spPr>
          <a:xfrm>
            <a:off x="841281" y="2245343"/>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Basic earnings per share (₹)</a:t>
            </a:r>
            <a:endParaRPr lang="en-US" sz="900" dirty="0"/>
          </a:p>
        </p:txBody>
      </p:sp>
      <p:sp>
        <p:nvSpPr>
          <p:cNvPr id="13" name="Text 11"/>
          <p:cNvSpPr/>
          <p:nvPr/>
        </p:nvSpPr>
        <p:spPr>
          <a:xfrm>
            <a:off x="3924556" y="2245343"/>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51.47</a:t>
            </a:r>
            <a:endParaRPr lang="en-US" sz="900" dirty="0"/>
          </a:p>
        </p:txBody>
      </p:sp>
      <p:sp>
        <p:nvSpPr>
          <p:cNvPr id="14" name="Text 12"/>
          <p:cNvSpPr/>
          <p:nvPr/>
        </p:nvSpPr>
        <p:spPr>
          <a:xfrm>
            <a:off x="7004177" y="2245343"/>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51.45</a:t>
            </a:r>
            <a:endParaRPr lang="en-US" sz="900" dirty="0"/>
          </a:p>
        </p:txBody>
      </p:sp>
      <p:sp>
        <p:nvSpPr>
          <p:cNvPr id="15" name="Text 13"/>
          <p:cNvSpPr/>
          <p:nvPr/>
        </p:nvSpPr>
        <p:spPr>
          <a:xfrm>
            <a:off x="841281" y="2551961"/>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Diluted earnings per share (₹)</a:t>
            </a:r>
            <a:endParaRPr lang="en-US" sz="900" dirty="0"/>
          </a:p>
        </p:txBody>
      </p:sp>
      <p:sp>
        <p:nvSpPr>
          <p:cNvPr id="16" name="Text 14"/>
          <p:cNvSpPr/>
          <p:nvPr/>
        </p:nvSpPr>
        <p:spPr>
          <a:xfrm>
            <a:off x="3924556" y="2551961"/>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51.47</a:t>
            </a:r>
            <a:endParaRPr lang="en-US" sz="900" dirty="0"/>
          </a:p>
        </p:txBody>
      </p:sp>
      <p:sp>
        <p:nvSpPr>
          <p:cNvPr id="17" name="Text 15"/>
          <p:cNvSpPr/>
          <p:nvPr/>
        </p:nvSpPr>
        <p:spPr>
          <a:xfrm>
            <a:off x="7004177" y="2551961"/>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51.45</a:t>
            </a:r>
            <a:endParaRPr lang="en-US" sz="900" dirty="0"/>
          </a:p>
        </p:txBody>
      </p:sp>
      <p:sp>
        <p:nvSpPr>
          <p:cNvPr id="18" name="Text 16"/>
          <p:cNvSpPr/>
          <p:nvPr/>
        </p:nvSpPr>
        <p:spPr>
          <a:xfrm>
            <a:off x="841281" y="2858579"/>
            <a:ext cx="2844748"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Net Profit after Tax as per Statement of Profit and Loss attributable to Equity Shareholders (₹ in crore)</a:t>
            </a:r>
            <a:endParaRPr lang="en-US" sz="900" dirty="0"/>
          </a:p>
        </p:txBody>
      </p:sp>
      <p:sp>
        <p:nvSpPr>
          <p:cNvPr id="19" name="Text 17"/>
          <p:cNvSpPr/>
          <p:nvPr/>
        </p:nvSpPr>
        <p:spPr>
          <a:xfrm>
            <a:off x="3924556" y="2858579"/>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69,648</a:t>
            </a:r>
            <a:endParaRPr lang="en-US" sz="900" dirty="0"/>
          </a:p>
        </p:txBody>
      </p:sp>
      <p:sp>
        <p:nvSpPr>
          <p:cNvPr id="20" name="Text 18"/>
          <p:cNvSpPr/>
          <p:nvPr/>
        </p:nvSpPr>
        <p:spPr>
          <a:xfrm>
            <a:off x="7004177" y="2858579"/>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69,621</a:t>
            </a:r>
            <a:endParaRPr lang="en-US" sz="900" dirty="0"/>
          </a:p>
        </p:txBody>
      </p:sp>
      <p:sp>
        <p:nvSpPr>
          <p:cNvPr id="21" name="Text 19"/>
          <p:cNvSpPr/>
          <p:nvPr/>
        </p:nvSpPr>
        <p:spPr>
          <a:xfrm>
            <a:off x="841281" y="3337126"/>
            <a:ext cx="2844748" cy="343858"/>
          </a:xfrm>
          <a:prstGeom prst="rect">
            <a:avLst/>
          </a:prstGeom>
          <a:noFill/>
          <a:ln/>
        </p:spPr>
        <p:txBody>
          <a:bodyPr wrap="square" lIns="0" tIns="0" rIns="0" bIns="0" rtlCol="0" anchor="t"/>
          <a:lstStyle/>
          <a:p>
            <a:pPr marL="0" indent="0" algn="l">
              <a:lnSpc>
                <a:spcPts val="1350"/>
              </a:lnSpc>
              <a:buNone/>
            </a:pPr>
            <a:r>
              <a:rPr lang="en-US" sz="900" b="1" dirty="0">
                <a:solidFill>
                  <a:srgbClr val="15213F"/>
                </a:solidFill>
                <a:latin typeface="Inter" pitchFamily="34" charset="0"/>
                <a:ea typeface="Inter" pitchFamily="34" charset="-122"/>
                <a:cs typeface="Inter" pitchFamily="34" charset="-120"/>
              </a:rPr>
              <a:t>Weighted Average number of Equity Shares used as denominator</a:t>
            </a:r>
            <a:endParaRPr lang="en-US" sz="900" dirty="0"/>
          </a:p>
        </p:txBody>
      </p:sp>
      <p:sp>
        <p:nvSpPr>
          <p:cNvPr id="22" name="Text 20"/>
          <p:cNvSpPr/>
          <p:nvPr/>
        </p:nvSpPr>
        <p:spPr>
          <a:xfrm>
            <a:off x="3924556" y="3337126"/>
            <a:ext cx="2841095" cy="171929"/>
          </a:xfrm>
          <a:prstGeom prst="rect">
            <a:avLst/>
          </a:prstGeom>
          <a:noFill/>
          <a:ln/>
        </p:spPr>
        <p:txBody>
          <a:bodyPr wrap="none" lIns="0" tIns="0" rIns="0" bIns="0" rtlCol="0" anchor="t"/>
          <a:lstStyle/>
          <a:p>
            <a:pPr marL="0" indent="0" algn="l">
              <a:lnSpc>
                <a:spcPts val="1350"/>
              </a:lnSpc>
              <a:buNone/>
            </a:pPr>
            <a:endParaRPr lang="en-US" sz="900" dirty="0"/>
          </a:p>
        </p:txBody>
      </p:sp>
      <p:sp>
        <p:nvSpPr>
          <p:cNvPr id="23" name="Text 21"/>
          <p:cNvSpPr/>
          <p:nvPr/>
        </p:nvSpPr>
        <p:spPr>
          <a:xfrm>
            <a:off x="7004177" y="3337126"/>
            <a:ext cx="2843878" cy="171929"/>
          </a:xfrm>
          <a:prstGeom prst="rect">
            <a:avLst/>
          </a:prstGeom>
          <a:noFill/>
          <a:ln/>
        </p:spPr>
        <p:txBody>
          <a:bodyPr wrap="none" lIns="0" tIns="0" rIns="0" bIns="0" rtlCol="0" anchor="t"/>
          <a:lstStyle/>
          <a:p>
            <a:pPr marL="0" indent="0" algn="l">
              <a:lnSpc>
                <a:spcPts val="1350"/>
              </a:lnSpc>
              <a:buNone/>
            </a:pPr>
            <a:endParaRPr lang="en-US" sz="900" dirty="0"/>
          </a:p>
        </p:txBody>
      </p:sp>
      <p:sp>
        <p:nvSpPr>
          <p:cNvPr id="24" name="Text 22"/>
          <p:cNvSpPr/>
          <p:nvPr/>
        </p:nvSpPr>
        <p:spPr>
          <a:xfrm>
            <a:off x="841281" y="3815673"/>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Basic EPS</a:t>
            </a:r>
            <a:endParaRPr lang="en-US" sz="900" dirty="0"/>
          </a:p>
        </p:txBody>
      </p:sp>
      <p:sp>
        <p:nvSpPr>
          <p:cNvPr id="25" name="Text 23"/>
          <p:cNvSpPr/>
          <p:nvPr/>
        </p:nvSpPr>
        <p:spPr>
          <a:xfrm>
            <a:off x="3924556" y="3815673"/>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13,53,20,92,187</a:t>
            </a:r>
            <a:endParaRPr lang="en-US" sz="900" dirty="0"/>
          </a:p>
        </p:txBody>
      </p:sp>
      <p:sp>
        <p:nvSpPr>
          <p:cNvPr id="26" name="Text 24"/>
          <p:cNvSpPr/>
          <p:nvPr/>
        </p:nvSpPr>
        <p:spPr>
          <a:xfrm>
            <a:off x="7004177" y="3815673"/>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13,53,16,21,632</a:t>
            </a:r>
            <a:endParaRPr lang="en-US" sz="900" dirty="0"/>
          </a:p>
        </p:txBody>
      </p:sp>
      <p:sp>
        <p:nvSpPr>
          <p:cNvPr id="27" name="Text 25"/>
          <p:cNvSpPr/>
          <p:nvPr/>
        </p:nvSpPr>
        <p:spPr>
          <a:xfrm>
            <a:off x="841281" y="4122292"/>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Diluted EPS</a:t>
            </a:r>
            <a:endParaRPr lang="en-US" sz="900" dirty="0"/>
          </a:p>
        </p:txBody>
      </p:sp>
      <p:sp>
        <p:nvSpPr>
          <p:cNvPr id="28" name="Text 26"/>
          <p:cNvSpPr/>
          <p:nvPr/>
        </p:nvSpPr>
        <p:spPr>
          <a:xfrm>
            <a:off x="3924556" y="4122292"/>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13,53,24,10,577</a:t>
            </a:r>
            <a:endParaRPr lang="en-US" sz="900" dirty="0"/>
          </a:p>
        </p:txBody>
      </p:sp>
      <p:sp>
        <p:nvSpPr>
          <p:cNvPr id="29" name="Text 27"/>
          <p:cNvSpPr/>
          <p:nvPr/>
        </p:nvSpPr>
        <p:spPr>
          <a:xfrm>
            <a:off x="7004177" y="4122292"/>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13,53,24,81,373</a:t>
            </a:r>
            <a:endParaRPr lang="en-US" sz="900" dirty="0"/>
          </a:p>
        </p:txBody>
      </p:sp>
      <p:sp>
        <p:nvSpPr>
          <p:cNvPr id="30" name="Text 28"/>
          <p:cNvSpPr/>
          <p:nvPr/>
        </p:nvSpPr>
        <p:spPr>
          <a:xfrm>
            <a:off x="841281" y="4428910"/>
            <a:ext cx="2844748" cy="343858"/>
          </a:xfrm>
          <a:prstGeom prst="rect">
            <a:avLst/>
          </a:prstGeom>
          <a:noFill/>
          <a:ln/>
        </p:spPr>
        <p:txBody>
          <a:bodyPr wrap="square" lIns="0" tIns="0" rIns="0" bIns="0" rtlCol="0" anchor="t"/>
          <a:lstStyle/>
          <a:p>
            <a:pPr marL="0" indent="0" algn="l">
              <a:lnSpc>
                <a:spcPts val="1350"/>
              </a:lnSpc>
              <a:buNone/>
            </a:pPr>
            <a:r>
              <a:rPr lang="en-US" sz="900" b="1" dirty="0">
                <a:solidFill>
                  <a:srgbClr val="15213F"/>
                </a:solidFill>
                <a:latin typeface="Inter" pitchFamily="34" charset="0"/>
                <a:ea typeface="Inter" pitchFamily="34" charset="-122"/>
                <a:cs typeface="Inter" pitchFamily="34" charset="-120"/>
              </a:rPr>
              <a:t>Reconciliation of weighted average number of shares outstanding</a:t>
            </a:r>
            <a:endParaRPr lang="en-US" sz="900" dirty="0"/>
          </a:p>
        </p:txBody>
      </p:sp>
      <p:sp>
        <p:nvSpPr>
          <p:cNvPr id="31" name="Text 29"/>
          <p:cNvSpPr/>
          <p:nvPr/>
        </p:nvSpPr>
        <p:spPr>
          <a:xfrm>
            <a:off x="3924556" y="4428910"/>
            <a:ext cx="2841095" cy="171929"/>
          </a:xfrm>
          <a:prstGeom prst="rect">
            <a:avLst/>
          </a:prstGeom>
          <a:noFill/>
          <a:ln/>
        </p:spPr>
        <p:txBody>
          <a:bodyPr wrap="none" lIns="0" tIns="0" rIns="0" bIns="0" rtlCol="0" anchor="t"/>
          <a:lstStyle/>
          <a:p>
            <a:pPr marL="0" indent="0" algn="l">
              <a:lnSpc>
                <a:spcPts val="1350"/>
              </a:lnSpc>
              <a:buNone/>
            </a:pPr>
            <a:endParaRPr lang="en-US" sz="900" dirty="0"/>
          </a:p>
        </p:txBody>
      </p:sp>
      <p:sp>
        <p:nvSpPr>
          <p:cNvPr id="32" name="Text 30"/>
          <p:cNvSpPr/>
          <p:nvPr/>
        </p:nvSpPr>
        <p:spPr>
          <a:xfrm>
            <a:off x="7004177" y="4428910"/>
            <a:ext cx="2843878" cy="171929"/>
          </a:xfrm>
          <a:prstGeom prst="rect">
            <a:avLst/>
          </a:prstGeom>
          <a:noFill/>
          <a:ln/>
        </p:spPr>
        <p:txBody>
          <a:bodyPr wrap="none" lIns="0" tIns="0" rIns="0" bIns="0" rtlCol="0" anchor="t"/>
          <a:lstStyle/>
          <a:p>
            <a:pPr marL="0" indent="0" algn="l">
              <a:lnSpc>
                <a:spcPts val="1350"/>
              </a:lnSpc>
              <a:buNone/>
            </a:pPr>
            <a:endParaRPr lang="en-US" sz="900" dirty="0"/>
          </a:p>
        </p:txBody>
      </p:sp>
      <p:sp>
        <p:nvSpPr>
          <p:cNvPr id="33" name="Text 31"/>
          <p:cNvSpPr/>
          <p:nvPr/>
        </p:nvSpPr>
        <p:spPr>
          <a:xfrm>
            <a:off x="841281" y="4907457"/>
            <a:ext cx="2844748"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Weighted Average number of Equity Shares used as denominator for calculating Basic EPS ^</a:t>
            </a:r>
            <a:endParaRPr lang="en-US" sz="900" dirty="0"/>
          </a:p>
        </p:txBody>
      </p:sp>
      <p:sp>
        <p:nvSpPr>
          <p:cNvPr id="34" name="Text 32"/>
          <p:cNvSpPr/>
          <p:nvPr/>
        </p:nvSpPr>
        <p:spPr>
          <a:xfrm>
            <a:off x="3924556" y="4907457"/>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13,53,20,92,187</a:t>
            </a:r>
            <a:endParaRPr lang="en-US" sz="900" dirty="0"/>
          </a:p>
        </p:txBody>
      </p:sp>
      <p:sp>
        <p:nvSpPr>
          <p:cNvPr id="35" name="Text 33"/>
          <p:cNvSpPr/>
          <p:nvPr/>
        </p:nvSpPr>
        <p:spPr>
          <a:xfrm>
            <a:off x="7004177" y="4907457"/>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13,53,16,21,632</a:t>
            </a:r>
            <a:endParaRPr lang="en-US" sz="900" dirty="0"/>
          </a:p>
        </p:txBody>
      </p:sp>
      <p:sp>
        <p:nvSpPr>
          <p:cNvPr id="36" name="Text 34"/>
          <p:cNvSpPr/>
          <p:nvPr/>
        </p:nvSpPr>
        <p:spPr>
          <a:xfrm>
            <a:off x="841281" y="5386004"/>
            <a:ext cx="284474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Total Weighted Average Potential Equity Shares*</a:t>
            </a:r>
            <a:endParaRPr lang="en-US" sz="900" dirty="0"/>
          </a:p>
        </p:txBody>
      </p:sp>
      <p:sp>
        <p:nvSpPr>
          <p:cNvPr id="37" name="Text 35"/>
          <p:cNvSpPr/>
          <p:nvPr/>
        </p:nvSpPr>
        <p:spPr>
          <a:xfrm>
            <a:off x="3924556" y="5386004"/>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3,18,390</a:t>
            </a:r>
            <a:endParaRPr lang="en-US" sz="900" dirty="0"/>
          </a:p>
        </p:txBody>
      </p:sp>
      <p:sp>
        <p:nvSpPr>
          <p:cNvPr id="38" name="Text 36"/>
          <p:cNvSpPr/>
          <p:nvPr/>
        </p:nvSpPr>
        <p:spPr>
          <a:xfrm>
            <a:off x="7004177" y="5386004"/>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8,59,741</a:t>
            </a:r>
            <a:endParaRPr lang="en-US" sz="900" dirty="0"/>
          </a:p>
        </p:txBody>
      </p:sp>
      <p:sp>
        <p:nvSpPr>
          <p:cNvPr id="39" name="Text 37"/>
          <p:cNvSpPr/>
          <p:nvPr/>
        </p:nvSpPr>
        <p:spPr>
          <a:xfrm>
            <a:off x="841281" y="5692622"/>
            <a:ext cx="2844748" cy="343858"/>
          </a:xfrm>
          <a:prstGeom prst="rect">
            <a:avLst/>
          </a:prstGeom>
          <a:noFill/>
          <a:ln/>
        </p:spPr>
        <p:txBody>
          <a:bodyPr wrap="squar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Weighted Average number of Equity Shares used as denominator for calculating Diluted EPS</a:t>
            </a:r>
            <a:endParaRPr lang="en-US" sz="900" dirty="0"/>
          </a:p>
        </p:txBody>
      </p:sp>
      <p:sp>
        <p:nvSpPr>
          <p:cNvPr id="40" name="Text 38"/>
          <p:cNvSpPr/>
          <p:nvPr/>
        </p:nvSpPr>
        <p:spPr>
          <a:xfrm>
            <a:off x="3924556" y="5692622"/>
            <a:ext cx="2841095"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13,53,24,10,577</a:t>
            </a:r>
            <a:endParaRPr lang="en-US" sz="900" dirty="0"/>
          </a:p>
        </p:txBody>
      </p:sp>
      <p:sp>
        <p:nvSpPr>
          <p:cNvPr id="41" name="Text 39"/>
          <p:cNvSpPr/>
          <p:nvPr/>
        </p:nvSpPr>
        <p:spPr>
          <a:xfrm>
            <a:off x="7004177" y="5692622"/>
            <a:ext cx="2843878" cy="171929"/>
          </a:xfrm>
          <a:prstGeom prst="rect">
            <a:avLst/>
          </a:prstGeom>
          <a:noFill/>
          <a:ln/>
        </p:spPr>
        <p:txBody>
          <a:bodyPr wrap="none" lIns="0" tIns="0" rIns="0" bIns="0" rtlCol="0" anchor="t"/>
          <a:lstStyle/>
          <a:p>
            <a:pPr marL="0" indent="0" algn="l">
              <a:lnSpc>
                <a:spcPts val="1350"/>
              </a:lnSpc>
              <a:buNone/>
            </a:pPr>
            <a:r>
              <a:rPr lang="en-US" sz="900" dirty="0">
                <a:solidFill>
                  <a:srgbClr val="15213F"/>
                </a:solidFill>
                <a:latin typeface="Inter" pitchFamily="34" charset="0"/>
                <a:ea typeface="Inter" pitchFamily="34" charset="-122"/>
                <a:cs typeface="Inter" pitchFamily="34" charset="-120"/>
              </a:rPr>
              <a:t>13,53,24,81,373</a:t>
            </a:r>
            <a:endParaRPr lang="en-US" sz="900" dirty="0"/>
          </a:p>
        </p:txBody>
      </p:sp>
      <p:sp>
        <p:nvSpPr>
          <p:cNvPr id="42" name="Text 40"/>
          <p:cNvSpPr/>
          <p:nvPr/>
        </p:nvSpPr>
        <p:spPr>
          <a:xfrm>
            <a:off x="719147" y="6217197"/>
            <a:ext cx="9250956" cy="343858"/>
          </a:xfrm>
          <a:prstGeom prst="rect">
            <a:avLst/>
          </a:prstGeom>
          <a:noFill/>
          <a:ln/>
        </p:spPr>
        <p:txBody>
          <a:bodyPr wrap="square" lIns="0" tIns="0" rIns="0" bIns="0" rtlCol="0" anchor="t"/>
          <a:lstStyle/>
          <a:p>
            <a:pPr marL="0" indent="0" algn="l">
              <a:lnSpc>
                <a:spcPts val="1350"/>
              </a:lnSpc>
              <a:buNone/>
            </a:pPr>
            <a:r>
              <a:rPr lang="en-US" sz="900" i="1" dirty="0">
                <a:solidFill>
                  <a:srgbClr val="15213F"/>
                </a:solidFill>
                <a:latin typeface="Inter" pitchFamily="34" charset="0"/>
                <a:ea typeface="Inter" pitchFamily="34" charset="-122"/>
                <a:cs typeface="Inter" pitchFamily="34" charset="-120"/>
              </a:rPr>
              <a:t>** The Company has issued and allotted 6,76,61,86,449 equity shares to the eligible holders of equity shares on the record date (i.e. 28th October 2024) as bonus shares by capitalising securities premium. The EPS figures for the year ended 31st March, 2024 have been adjusted to give effect to the allotment of bonus shares.</a:t>
            </a:r>
            <a:endParaRPr lang="en-US" sz="900" dirty="0"/>
          </a:p>
        </p:txBody>
      </p:sp>
      <p:sp>
        <p:nvSpPr>
          <p:cNvPr id="43" name="Text 41"/>
          <p:cNvSpPr/>
          <p:nvPr/>
        </p:nvSpPr>
        <p:spPr>
          <a:xfrm>
            <a:off x="719147" y="6671642"/>
            <a:ext cx="9250956" cy="171929"/>
          </a:xfrm>
          <a:prstGeom prst="rect">
            <a:avLst/>
          </a:prstGeom>
          <a:noFill/>
          <a:ln/>
        </p:spPr>
        <p:txBody>
          <a:bodyPr wrap="none" lIns="0" tIns="0" rIns="0" bIns="0" rtlCol="0" anchor="t"/>
          <a:lstStyle/>
          <a:p>
            <a:pPr marL="0" indent="0" algn="l">
              <a:lnSpc>
                <a:spcPts val="1350"/>
              </a:lnSpc>
              <a:buNone/>
            </a:pPr>
            <a:r>
              <a:rPr lang="en-US" sz="900" i="1" dirty="0">
                <a:solidFill>
                  <a:srgbClr val="15213F"/>
                </a:solidFill>
                <a:latin typeface="Inter" pitchFamily="34" charset="0"/>
                <a:ea typeface="Inter" pitchFamily="34" charset="-122"/>
                <a:cs typeface="Inter" pitchFamily="34" charset="-120"/>
              </a:rPr>
              <a:t>* Dilutive impact of Employee Stock Option Scheme and Partly paid Rights Issue Shares.</a:t>
            </a:r>
            <a:endParaRPr lang="en-US" sz="900" dirty="0"/>
          </a:p>
        </p:txBody>
      </p:sp>
      <p:pic>
        <p:nvPicPr>
          <p:cNvPr id="44" name="Image 0" descr="preencoded.png"/>
          <p:cNvPicPr>
            <a:picLocks noChangeAspect="1"/>
          </p:cNvPicPr>
          <p:nvPr/>
        </p:nvPicPr>
        <p:blipFill>
          <a:blip r:embed="rId3"/>
          <a:stretch>
            <a:fillRect/>
          </a:stretch>
        </p:blipFill>
        <p:spPr>
          <a:xfrm>
            <a:off x="357790" y="319756"/>
            <a:ext cx="733500" cy="159835"/>
          </a:xfrm>
          <a:prstGeom prst="rect">
            <a:avLst/>
          </a:prstGeom>
        </p:spPr>
      </p:pic>
      <p:sp>
        <p:nvSpPr>
          <p:cNvPr id="45" name="Text 42"/>
          <p:cNvSpPr/>
          <p:nvPr/>
        </p:nvSpPr>
        <p:spPr>
          <a:xfrm>
            <a:off x="4944688" y="7102248"/>
            <a:ext cx="799873" cy="120333"/>
          </a:xfrm>
          <a:prstGeom prst="rect">
            <a:avLst/>
          </a:prstGeom>
          <a:noFill/>
          <a:ln/>
        </p:spPr>
        <p:txBody>
          <a:bodyPr wrap="none" lIns="0" tIns="0" rIns="0" bIns="0" rtlCol="0" anchor="t"/>
          <a:lstStyle/>
          <a:p>
            <a:pPr marL="0" indent="0" algn="ctr">
              <a:lnSpc>
                <a:spcPts val="900"/>
              </a:lnSpc>
              <a:buNone/>
            </a:pPr>
            <a:r>
              <a:rPr lang="en-US" sz="600" dirty="0">
                <a:solidFill>
                  <a:srgbClr val="15213F"/>
                </a:solidFill>
                <a:latin typeface="Inter" pitchFamily="34" charset="0"/>
                <a:ea typeface="Inter" pitchFamily="34" charset="-122"/>
                <a:cs typeface="Inter" pitchFamily="34" charset="-120"/>
              </a:rPr>
              <a:t>CA Anupam Sarda</a:t>
            </a:r>
            <a:endParaRPr lang="en-US" sz="6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Shape 1"/>
          <p:cNvSpPr/>
          <p:nvPr/>
        </p:nvSpPr>
        <p:spPr>
          <a:xfrm>
            <a:off x="805528" y="1464441"/>
            <a:ext cx="933316" cy="293045"/>
          </a:xfrm>
          <a:prstGeom prst="roundRect">
            <a:avLst>
              <a:gd name="adj" fmla="val 56570"/>
            </a:avLst>
          </a:prstGeom>
          <a:noFill/>
          <a:ln w="16702">
            <a:solidFill>
              <a:srgbClr val="3257B8"/>
            </a:solidFill>
            <a:prstDash val="solid"/>
          </a:ln>
        </p:spPr>
      </p:sp>
      <p:sp>
        <p:nvSpPr>
          <p:cNvPr id="4" name="Text 2"/>
          <p:cNvSpPr/>
          <p:nvPr/>
        </p:nvSpPr>
        <p:spPr>
          <a:xfrm>
            <a:off x="905044" y="1522563"/>
            <a:ext cx="734283" cy="176801"/>
          </a:xfrm>
          <a:prstGeom prst="rect">
            <a:avLst/>
          </a:prstGeom>
          <a:noFill/>
          <a:ln/>
        </p:spPr>
        <p:txBody>
          <a:bodyPr wrap="none" lIns="0" tIns="0" rIns="0" bIns="0" rtlCol="0" anchor="t"/>
          <a:lstStyle/>
          <a:p>
            <a:pPr marL="0" indent="0" algn="l">
              <a:lnSpc>
                <a:spcPts val="1350"/>
              </a:lnSpc>
              <a:buNone/>
            </a:pPr>
            <a:r>
              <a:rPr lang="en-US" sz="850" dirty="0">
                <a:solidFill>
                  <a:srgbClr val="3257B8"/>
                </a:solidFill>
                <a:latin typeface="Inter" pitchFamily="34" charset="0"/>
                <a:ea typeface="Inter" pitchFamily="34" charset="-122"/>
                <a:cs typeface="Inter" pitchFamily="34" charset="-120"/>
              </a:rPr>
              <a:t>COMPLIANCE</a:t>
            </a:r>
            <a:endParaRPr lang="en-US" sz="850" dirty="0"/>
          </a:p>
        </p:txBody>
      </p:sp>
      <p:sp>
        <p:nvSpPr>
          <p:cNvPr id="5" name="Text 3"/>
          <p:cNvSpPr/>
          <p:nvPr/>
        </p:nvSpPr>
        <p:spPr>
          <a:xfrm>
            <a:off x="805528" y="1812736"/>
            <a:ext cx="7132748"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3 — FRRB Observations on Compliance</a:t>
            </a:r>
            <a:endParaRPr lang="en-US" sz="2700" dirty="0"/>
          </a:p>
        </p:txBody>
      </p:sp>
      <p:sp>
        <p:nvSpPr>
          <p:cNvPr id="6" name="Text 4"/>
          <p:cNvSpPr/>
          <p:nvPr/>
        </p:nvSpPr>
        <p:spPr>
          <a:xfrm>
            <a:off x="805528" y="2451727"/>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Ensuring accuracy in Cash Flow Statements is critical, and certain common pitfalls must be avoided for compliance with AS 3.</a:t>
            </a:r>
            <a:endParaRPr lang="en-US" sz="1050" dirty="0"/>
          </a:p>
        </p:txBody>
      </p:sp>
      <p:sp>
        <p:nvSpPr>
          <p:cNvPr id="7" name="Shape 5"/>
          <p:cNvSpPr/>
          <p:nvPr/>
        </p:nvSpPr>
        <p:spPr>
          <a:xfrm>
            <a:off x="805528" y="2828126"/>
            <a:ext cx="9078193" cy="1083866"/>
          </a:xfrm>
          <a:prstGeom prst="roundRect">
            <a:avLst>
              <a:gd name="adj" fmla="val 19119"/>
            </a:avLst>
          </a:prstGeom>
          <a:solidFill>
            <a:srgbClr val="FBFCFE"/>
          </a:solidFill>
          <a:ln w="33404">
            <a:solidFill>
              <a:srgbClr val="CFD2D8"/>
            </a:solidFill>
            <a:prstDash val="solid"/>
          </a:ln>
        </p:spPr>
      </p:sp>
      <p:sp>
        <p:nvSpPr>
          <p:cNvPr id="8" name="Shape 6"/>
          <p:cNvSpPr/>
          <p:nvPr/>
        </p:nvSpPr>
        <p:spPr>
          <a:xfrm>
            <a:off x="838932" y="2861538"/>
            <a:ext cx="552561" cy="1017043"/>
          </a:xfrm>
          <a:prstGeom prst="roundRect">
            <a:avLst>
              <a:gd name="adj" fmla="val 30247"/>
            </a:avLst>
          </a:prstGeom>
          <a:solidFill>
            <a:srgbClr val="FBFCFE"/>
          </a:solidFill>
          <a:ln/>
        </p:spPr>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0472" y="3266388"/>
            <a:ext cx="207210" cy="207254"/>
          </a:xfrm>
          <a:prstGeom prst="rect">
            <a:avLst/>
          </a:prstGeom>
        </p:spPr>
      </p:pic>
      <p:sp>
        <p:nvSpPr>
          <p:cNvPr id="10" name="Text 7"/>
          <p:cNvSpPr/>
          <p:nvPr/>
        </p:nvSpPr>
        <p:spPr>
          <a:xfrm>
            <a:off x="1529633" y="2999707"/>
            <a:ext cx="2469125"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Non-Cash Employee Benefits</a:t>
            </a:r>
            <a:endParaRPr lang="en-US" sz="1350" dirty="0"/>
          </a:p>
        </p:txBody>
      </p:sp>
      <p:sp>
        <p:nvSpPr>
          <p:cNvPr id="11" name="Text 8"/>
          <p:cNvSpPr/>
          <p:nvPr/>
        </p:nvSpPr>
        <p:spPr>
          <a:xfrm>
            <a:off x="1529633" y="3298408"/>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company incorrectly included a non-cash provision for employee benefits as a financing activity cash flow. AS 3 requires such non-cash items to be excluded for accurate cash flow representation.</a:t>
            </a:r>
            <a:endParaRPr lang="en-US" sz="1050" dirty="0"/>
          </a:p>
        </p:txBody>
      </p:sp>
      <p:sp>
        <p:nvSpPr>
          <p:cNvPr id="12" name="Shape 9"/>
          <p:cNvSpPr/>
          <p:nvPr/>
        </p:nvSpPr>
        <p:spPr>
          <a:xfrm>
            <a:off x="805528" y="4050161"/>
            <a:ext cx="9078193" cy="1083866"/>
          </a:xfrm>
          <a:prstGeom prst="roundRect">
            <a:avLst>
              <a:gd name="adj" fmla="val 19119"/>
            </a:avLst>
          </a:prstGeom>
          <a:solidFill>
            <a:srgbClr val="FBFCFE"/>
          </a:solidFill>
          <a:ln w="33404">
            <a:solidFill>
              <a:srgbClr val="CFD2D8"/>
            </a:solidFill>
            <a:prstDash val="solid"/>
          </a:ln>
        </p:spPr>
      </p:sp>
      <p:sp>
        <p:nvSpPr>
          <p:cNvPr id="13" name="Shape 10"/>
          <p:cNvSpPr/>
          <p:nvPr/>
        </p:nvSpPr>
        <p:spPr>
          <a:xfrm>
            <a:off x="838932" y="4083573"/>
            <a:ext cx="552561" cy="1017043"/>
          </a:xfrm>
          <a:prstGeom prst="roundRect">
            <a:avLst>
              <a:gd name="adj" fmla="val 30247"/>
            </a:avLst>
          </a:prstGeom>
          <a:solidFill>
            <a:srgbClr val="FBFCFE"/>
          </a:solidFill>
          <a:ln/>
        </p:spPr>
      </p:sp>
      <p:pic>
        <p:nvPicPr>
          <p:cNvPr id="1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472" y="4488424"/>
            <a:ext cx="207210" cy="207254"/>
          </a:xfrm>
          <a:prstGeom prst="rect">
            <a:avLst/>
          </a:prstGeom>
        </p:spPr>
      </p:pic>
      <p:sp>
        <p:nvSpPr>
          <p:cNvPr id="15" name="Text 11"/>
          <p:cNvSpPr/>
          <p:nvPr/>
        </p:nvSpPr>
        <p:spPr>
          <a:xfrm>
            <a:off x="1529633" y="4221742"/>
            <a:ext cx="3799986"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Misclassification of Prior Period Adjustments</a:t>
            </a:r>
            <a:endParaRPr lang="en-US" sz="1350" dirty="0"/>
          </a:p>
        </p:txBody>
      </p:sp>
      <p:sp>
        <p:nvSpPr>
          <p:cNvPr id="16" name="Text 12"/>
          <p:cNvSpPr/>
          <p:nvPr/>
        </p:nvSpPr>
        <p:spPr>
          <a:xfrm>
            <a:off x="1529633" y="4520443"/>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prior period adjustment (due to errors or omissions) was wrongly labelled as an "extraordinary item" in the Cash Flow Statement. AS 3 clarifies that extraordinary items are distinct, unusual events, not accounting corrections.</a:t>
            </a:r>
            <a:endParaRPr lang="en-US" sz="1050" dirty="0"/>
          </a:p>
        </p:txBody>
      </p:sp>
      <p:sp>
        <p:nvSpPr>
          <p:cNvPr id="17" name="Shape 13"/>
          <p:cNvSpPr/>
          <p:nvPr/>
        </p:nvSpPr>
        <p:spPr>
          <a:xfrm>
            <a:off x="805528" y="5289424"/>
            <a:ext cx="9078193" cy="808136"/>
          </a:xfrm>
          <a:prstGeom prst="roundRect">
            <a:avLst>
              <a:gd name="adj" fmla="val 25642"/>
            </a:avLst>
          </a:prstGeom>
          <a:solidFill>
            <a:srgbClr val="FCF2B5"/>
          </a:solidFill>
          <a:ln/>
        </p:spPr>
      </p:sp>
      <p:pic>
        <p:nvPicPr>
          <p:cNvPr id="18" name="Image 2" descr="preencoded.png"/>
          <p:cNvPicPr>
            <a:picLocks noChangeAspect="1"/>
          </p:cNvPicPr>
          <p:nvPr/>
        </p:nvPicPr>
        <p:blipFill>
          <a:blip r:embed="rId5"/>
          <a:stretch>
            <a:fillRect/>
          </a:stretch>
        </p:blipFill>
        <p:spPr>
          <a:xfrm>
            <a:off x="943668" y="5497114"/>
            <a:ext cx="172675" cy="138170"/>
          </a:xfrm>
          <a:prstGeom prst="rect">
            <a:avLst/>
          </a:prstGeom>
        </p:spPr>
      </p:pic>
      <p:sp>
        <p:nvSpPr>
          <p:cNvPr id="19" name="Text 14"/>
          <p:cNvSpPr/>
          <p:nvPr/>
        </p:nvSpPr>
        <p:spPr>
          <a:xfrm>
            <a:off x="1254483" y="5462136"/>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Proper identification and classification of transactions are paramount to avoid misstating a company's true cash position and operational performance.</a:t>
            </a:r>
            <a:endParaRPr lang="en-US" sz="1050" dirty="0"/>
          </a:p>
        </p:txBody>
      </p:sp>
      <p:pic>
        <p:nvPicPr>
          <p:cNvPr id="20" name="Image 3" descr="preencoded.png"/>
          <p:cNvPicPr>
            <a:picLocks noChangeAspect="1"/>
          </p:cNvPicPr>
          <p:nvPr/>
        </p:nvPicPr>
        <p:blipFill>
          <a:blip r:embed="rId6"/>
          <a:stretch>
            <a:fillRect/>
          </a:stretch>
        </p:blipFill>
        <p:spPr>
          <a:xfrm>
            <a:off x="377276" y="345946"/>
            <a:ext cx="869378" cy="189418"/>
          </a:xfrm>
          <a:prstGeom prst="rect">
            <a:avLst/>
          </a:prstGeom>
        </p:spPr>
      </p:pic>
      <p:sp>
        <p:nvSpPr>
          <p:cNvPr id="21" name="Text 15"/>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493589"/>
            <a:ext cx="7166761"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20 — FRRB Observation on Compliance</a:t>
            </a:r>
            <a:endParaRPr lang="en-US" sz="2700" dirty="0"/>
          </a:p>
        </p:txBody>
      </p:sp>
      <p:sp>
        <p:nvSpPr>
          <p:cNvPr id="4" name="Text 2"/>
          <p:cNvSpPr/>
          <p:nvPr/>
        </p:nvSpPr>
        <p:spPr>
          <a:xfrm>
            <a:off x="805528" y="2201665"/>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Even with clear guidelines, AS 20 EPS calculation can encounter subtle pitfalls leading to misstatement. Here are two critical areas to watch out for:</a:t>
            </a:r>
            <a:endParaRPr lang="en-US" sz="1050" dirty="0"/>
          </a:p>
        </p:txBody>
      </p:sp>
      <p:sp>
        <p:nvSpPr>
          <p:cNvPr id="5" name="Shape 3"/>
          <p:cNvSpPr/>
          <p:nvPr/>
        </p:nvSpPr>
        <p:spPr>
          <a:xfrm>
            <a:off x="805528" y="2799065"/>
            <a:ext cx="9078193" cy="1083866"/>
          </a:xfrm>
          <a:prstGeom prst="roundRect">
            <a:avLst>
              <a:gd name="adj" fmla="val 19119"/>
            </a:avLst>
          </a:prstGeom>
          <a:solidFill>
            <a:srgbClr val="FBFCFE"/>
          </a:solidFill>
          <a:ln w="33404">
            <a:solidFill>
              <a:srgbClr val="CFD2D8"/>
            </a:solidFill>
            <a:prstDash val="solid"/>
          </a:ln>
        </p:spPr>
      </p:sp>
      <p:sp>
        <p:nvSpPr>
          <p:cNvPr id="6" name="Shape 4"/>
          <p:cNvSpPr/>
          <p:nvPr/>
        </p:nvSpPr>
        <p:spPr>
          <a:xfrm>
            <a:off x="838932" y="2832477"/>
            <a:ext cx="552561" cy="1017043"/>
          </a:xfrm>
          <a:prstGeom prst="roundRect">
            <a:avLst>
              <a:gd name="adj" fmla="val 30247"/>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0472" y="3237328"/>
            <a:ext cx="207210" cy="207254"/>
          </a:xfrm>
          <a:prstGeom prst="rect">
            <a:avLst/>
          </a:prstGeom>
        </p:spPr>
      </p:pic>
      <p:sp>
        <p:nvSpPr>
          <p:cNvPr id="8" name="Text 5"/>
          <p:cNvSpPr/>
          <p:nvPr/>
        </p:nvSpPr>
        <p:spPr>
          <a:xfrm>
            <a:off x="1529633" y="2970646"/>
            <a:ext cx="2128820"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Unadjusted Bonus Issues</a:t>
            </a:r>
            <a:endParaRPr lang="en-US" sz="1350" dirty="0"/>
          </a:p>
        </p:txBody>
      </p:sp>
      <p:sp>
        <p:nvSpPr>
          <p:cNvPr id="9" name="Text 6"/>
          <p:cNvSpPr/>
          <p:nvPr/>
        </p:nvSpPr>
        <p:spPr>
          <a:xfrm>
            <a:off x="1529633" y="3269347"/>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Bonus shares issued post-balance sheet but pre-approval require EPS restatement for all periods. Treat as issued at the earliest period, as they don't increase company resources.</a:t>
            </a:r>
            <a:endParaRPr lang="en-US" sz="1050" dirty="0"/>
          </a:p>
        </p:txBody>
      </p:sp>
      <p:sp>
        <p:nvSpPr>
          <p:cNvPr id="10" name="Shape 7"/>
          <p:cNvSpPr/>
          <p:nvPr/>
        </p:nvSpPr>
        <p:spPr>
          <a:xfrm>
            <a:off x="805528" y="4021101"/>
            <a:ext cx="9078193" cy="1083866"/>
          </a:xfrm>
          <a:prstGeom prst="roundRect">
            <a:avLst>
              <a:gd name="adj" fmla="val 19119"/>
            </a:avLst>
          </a:prstGeom>
          <a:solidFill>
            <a:srgbClr val="FBFCFE"/>
          </a:solidFill>
          <a:ln w="33404">
            <a:solidFill>
              <a:srgbClr val="CFD2D8"/>
            </a:solidFill>
            <a:prstDash val="solid"/>
          </a:ln>
        </p:spPr>
      </p:sp>
      <p:sp>
        <p:nvSpPr>
          <p:cNvPr id="11" name="Shape 8"/>
          <p:cNvSpPr/>
          <p:nvPr/>
        </p:nvSpPr>
        <p:spPr>
          <a:xfrm>
            <a:off x="838932" y="4054512"/>
            <a:ext cx="552561" cy="1017043"/>
          </a:xfrm>
          <a:prstGeom prst="roundRect">
            <a:avLst>
              <a:gd name="adj" fmla="val 30247"/>
            </a:avLst>
          </a:prstGeom>
          <a:solidFill>
            <a:srgbClr val="FBFCFE"/>
          </a:solidFill>
          <a:ln/>
        </p:spPr>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00472" y="4459363"/>
            <a:ext cx="207210" cy="207254"/>
          </a:xfrm>
          <a:prstGeom prst="rect">
            <a:avLst/>
          </a:prstGeom>
        </p:spPr>
      </p:pic>
      <p:sp>
        <p:nvSpPr>
          <p:cNvPr id="13" name="Text 9"/>
          <p:cNvSpPr/>
          <p:nvPr/>
        </p:nvSpPr>
        <p:spPr>
          <a:xfrm>
            <a:off x="1529633" y="4192681"/>
            <a:ext cx="2663287"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Misuse of Tax Provision Income</a:t>
            </a:r>
            <a:endParaRPr lang="en-US" sz="1350" dirty="0"/>
          </a:p>
        </p:txBody>
      </p:sp>
      <p:sp>
        <p:nvSpPr>
          <p:cNvPr id="14" name="Text 10"/>
          <p:cNvSpPr/>
          <p:nvPr/>
        </p:nvSpPr>
        <p:spPr>
          <a:xfrm>
            <a:off x="1529633" y="4491382"/>
            <a:ext cx="818254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Including excess prior-year tax provision as current income for EPS calculation is incorrect. EPS should reflect earnings from continuing ordinary operations, not past adjustments.</a:t>
            </a:r>
            <a:endParaRPr lang="en-US" sz="1050" dirty="0"/>
          </a:p>
        </p:txBody>
      </p:sp>
      <p:sp>
        <p:nvSpPr>
          <p:cNvPr id="15" name="Shape 11"/>
          <p:cNvSpPr/>
          <p:nvPr/>
        </p:nvSpPr>
        <p:spPr>
          <a:xfrm>
            <a:off x="805528" y="5260364"/>
            <a:ext cx="9078193" cy="808136"/>
          </a:xfrm>
          <a:prstGeom prst="roundRect">
            <a:avLst>
              <a:gd name="adj" fmla="val 25642"/>
            </a:avLst>
          </a:prstGeom>
          <a:solidFill>
            <a:srgbClr val="FCF2B5"/>
          </a:solidFill>
          <a:ln/>
        </p:spPr>
      </p:sp>
      <p:pic>
        <p:nvPicPr>
          <p:cNvPr id="16" name="Image 2" descr="preencoded.png"/>
          <p:cNvPicPr>
            <a:picLocks noChangeAspect="1"/>
          </p:cNvPicPr>
          <p:nvPr/>
        </p:nvPicPr>
        <p:blipFill>
          <a:blip r:embed="rId5"/>
          <a:stretch>
            <a:fillRect/>
          </a:stretch>
        </p:blipFill>
        <p:spPr>
          <a:xfrm>
            <a:off x="943668" y="5468053"/>
            <a:ext cx="172675" cy="138170"/>
          </a:xfrm>
          <a:prstGeom prst="rect">
            <a:avLst/>
          </a:prstGeom>
        </p:spPr>
      </p:pic>
      <p:sp>
        <p:nvSpPr>
          <p:cNvPr id="17" name="Text 12"/>
          <p:cNvSpPr/>
          <p:nvPr/>
        </p:nvSpPr>
        <p:spPr>
          <a:xfrm>
            <a:off x="1254483" y="5433076"/>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Failing to correctly apply AS 20 principles, especially regarding bonus issues and one-off income, can significantly distort a company's reported earnings per share.</a:t>
            </a:r>
            <a:endParaRPr lang="en-US" sz="1050" dirty="0"/>
          </a:p>
        </p:txBody>
      </p:sp>
      <p:pic>
        <p:nvPicPr>
          <p:cNvPr id="18" name="Image 3" descr="preencoded.png"/>
          <p:cNvPicPr>
            <a:picLocks noChangeAspect="1"/>
          </p:cNvPicPr>
          <p:nvPr/>
        </p:nvPicPr>
        <p:blipFill>
          <a:blip r:embed="rId6"/>
          <a:stretch>
            <a:fillRect/>
          </a:stretch>
        </p:blipFill>
        <p:spPr>
          <a:xfrm>
            <a:off x="377276" y="345946"/>
            <a:ext cx="869378" cy="189418"/>
          </a:xfrm>
          <a:prstGeom prst="rect">
            <a:avLst/>
          </a:prstGeom>
        </p:spPr>
      </p:pic>
      <p:sp>
        <p:nvSpPr>
          <p:cNvPr id="19" name="Text 13"/>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595"/>
            </a:avLst>
          </a:prstGeom>
          <a:solidFill>
            <a:srgbClr val="FBFCFE"/>
          </a:solidFill>
          <a:ln w="22269">
            <a:solidFill>
              <a:srgbClr val="E5E0DF"/>
            </a:solidFill>
            <a:prstDash val="solid"/>
          </a:ln>
        </p:spPr>
      </p:sp>
      <p:sp>
        <p:nvSpPr>
          <p:cNvPr id="3" name="Shape 1"/>
          <p:cNvSpPr/>
          <p:nvPr/>
        </p:nvSpPr>
        <p:spPr>
          <a:xfrm>
            <a:off x="684612" y="683713"/>
            <a:ext cx="634418" cy="210126"/>
          </a:xfrm>
          <a:prstGeom prst="roundRect">
            <a:avLst>
              <a:gd name="adj" fmla="val 61636"/>
            </a:avLst>
          </a:prstGeom>
          <a:noFill/>
          <a:ln w="11135">
            <a:solidFill>
              <a:srgbClr val="3257B8"/>
            </a:solidFill>
            <a:prstDash val="solid"/>
          </a:ln>
        </p:spPr>
      </p:sp>
      <p:sp>
        <p:nvSpPr>
          <p:cNvPr id="4" name="Text 2"/>
          <p:cNvSpPr/>
          <p:nvPr/>
        </p:nvSpPr>
        <p:spPr>
          <a:xfrm>
            <a:off x="760467" y="727218"/>
            <a:ext cx="482708" cy="123117"/>
          </a:xfrm>
          <a:prstGeom prst="rect">
            <a:avLst/>
          </a:prstGeom>
          <a:noFill/>
          <a:ln/>
        </p:spPr>
        <p:txBody>
          <a:bodyPr wrap="none" lIns="0" tIns="0" rIns="0" bIns="0" rtlCol="0" anchor="t"/>
          <a:lstStyle/>
          <a:p>
            <a:pPr marL="0" indent="0" algn="l">
              <a:lnSpc>
                <a:spcPts val="950"/>
              </a:lnSpc>
              <a:buNone/>
            </a:pPr>
            <a:r>
              <a:rPr lang="en-US" sz="650" dirty="0">
                <a:solidFill>
                  <a:srgbClr val="3257B8"/>
                </a:solidFill>
                <a:latin typeface="Inter" pitchFamily="34" charset="0"/>
                <a:ea typeface="Inter" pitchFamily="34" charset="-122"/>
                <a:cs typeface="Inter" pitchFamily="34" charset="-120"/>
              </a:rPr>
              <a:t>CHECKLIST</a:t>
            </a:r>
            <a:endParaRPr lang="en-US" sz="650" dirty="0"/>
          </a:p>
        </p:txBody>
      </p:sp>
      <p:sp>
        <p:nvSpPr>
          <p:cNvPr id="5" name="Text 3"/>
          <p:cNvSpPr/>
          <p:nvPr/>
        </p:nvSpPr>
        <p:spPr>
          <a:xfrm>
            <a:off x="684612" y="927511"/>
            <a:ext cx="3884279" cy="337332"/>
          </a:xfrm>
          <a:prstGeom prst="rect">
            <a:avLst/>
          </a:prstGeom>
          <a:noFill/>
          <a:ln/>
        </p:spPr>
        <p:txBody>
          <a:bodyPr wrap="none" lIns="0" tIns="0" rIns="0" bIns="0" rtlCol="0" anchor="t"/>
          <a:lstStyle/>
          <a:p>
            <a:pPr marL="0" indent="0" algn="l">
              <a:lnSpc>
                <a:spcPts val="2650"/>
              </a:lnSpc>
              <a:buNone/>
            </a:pPr>
            <a:r>
              <a:rPr lang="en-US" sz="2100" b="1" dirty="0">
                <a:solidFill>
                  <a:srgbClr val="3257B8"/>
                </a:solidFill>
                <a:latin typeface="Inter Bold" pitchFamily="34" charset="0"/>
                <a:ea typeface="Inter Bold" pitchFamily="34" charset="-122"/>
                <a:cs typeface="Inter Bold" pitchFamily="34" charset="-120"/>
              </a:rPr>
              <a:t>AS 3 — Compliance Checklist</a:t>
            </a:r>
            <a:endParaRPr lang="en-US" sz="2100" dirty="0"/>
          </a:p>
        </p:txBody>
      </p:sp>
      <p:sp>
        <p:nvSpPr>
          <p:cNvPr id="6" name="Text 4"/>
          <p:cNvSpPr/>
          <p:nvPr/>
        </p:nvSpPr>
        <p:spPr>
          <a:xfrm>
            <a:off x="684612" y="1391267"/>
            <a:ext cx="9320026"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Ensure your Cash Flow Statements adhere to AS 3 guidelines with this comprehensive checklist:</a:t>
            </a:r>
            <a:endParaRPr lang="en-US" sz="800" dirty="0"/>
          </a:p>
        </p:txBody>
      </p:sp>
      <p:sp>
        <p:nvSpPr>
          <p:cNvPr id="7" name="Shape 5"/>
          <p:cNvSpPr/>
          <p:nvPr/>
        </p:nvSpPr>
        <p:spPr>
          <a:xfrm>
            <a:off x="684612" y="1639937"/>
            <a:ext cx="4617866" cy="1184187"/>
          </a:xfrm>
          <a:prstGeom prst="roundRect">
            <a:avLst>
              <a:gd name="adj" fmla="val 13671"/>
            </a:avLst>
          </a:prstGeom>
          <a:solidFill>
            <a:srgbClr val="FBFCFE"/>
          </a:solidFill>
          <a:ln w="16702">
            <a:solidFill>
              <a:srgbClr val="CFD2D8"/>
            </a:solidFill>
            <a:prstDash val="solid"/>
          </a:ln>
        </p:spPr>
      </p:sp>
      <p:pic>
        <p:nvPicPr>
          <p:cNvPr id="8" name="Image 0" descr="preencoded.png"/>
          <p:cNvPicPr>
            <a:picLocks noChangeAspect="1"/>
          </p:cNvPicPr>
          <p:nvPr/>
        </p:nvPicPr>
        <p:blipFill>
          <a:blip r:embed="rId3"/>
          <a:stretch>
            <a:fillRect/>
          </a:stretch>
        </p:blipFill>
        <p:spPr>
          <a:xfrm>
            <a:off x="809181" y="1764534"/>
            <a:ext cx="323777" cy="323846"/>
          </a:xfrm>
          <a:prstGeom prst="rect">
            <a:avLst/>
          </a:prstGeom>
        </p:spPr>
      </p:pic>
      <p:sp>
        <p:nvSpPr>
          <p:cNvPr id="9" name="Text 6"/>
          <p:cNvSpPr/>
          <p:nvPr/>
        </p:nvSpPr>
        <p:spPr>
          <a:xfrm>
            <a:off x="898259" y="1835359"/>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1</a:t>
            </a:r>
            <a:endParaRPr lang="en-US" sz="1100" dirty="0"/>
          </a:p>
        </p:txBody>
      </p:sp>
      <p:sp>
        <p:nvSpPr>
          <p:cNvPr id="10" name="Text 7"/>
          <p:cNvSpPr/>
          <p:nvPr/>
        </p:nvSpPr>
        <p:spPr>
          <a:xfrm>
            <a:off x="809181" y="2172691"/>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Method Selection</a:t>
            </a:r>
            <a:endParaRPr lang="en-US" sz="1050" dirty="0"/>
          </a:p>
        </p:txBody>
      </p:sp>
      <p:sp>
        <p:nvSpPr>
          <p:cNvPr id="11" name="Text 8"/>
          <p:cNvSpPr/>
          <p:nvPr/>
        </p:nvSpPr>
        <p:spPr>
          <a:xfrm>
            <a:off x="809181" y="2391865"/>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Is either the direct or indirect method used consistently for presenting operating cash flows?</a:t>
            </a:r>
            <a:endParaRPr lang="en-US" sz="800" dirty="0"/>
          </a:p>
        </p:txBody>
      </p:sp>
      <p:sp>
        <p:nvSpPr>
          <p:cNvPr id="12" name="Shape 9"/>
          <p:cNvSpPr/>
          <p:nvPr/>
        </p:nvSpPr>
        <p:spPr>
          <a:xfrm>
            <a:off x="5386771" y="1639937"/>
            <a:ext cx="4617866" cy="1184187"/>
          </a:xfrm>
          <a:prstGeom prst="roundRect">
            <a:avLst>
              <a:gd name="adj" fmla="val 13671"/>
            </a:avLst>
          </a:prstGeom>
          <a:solidFill>
            <a:srgbClr val="FBFCFE"/>
          </a:solidFill>
          <a:ln w="16702">
            <a:solidFill>
              <a:srgbClr val="CFD2D8"/>
            </a:solidFill>
            <a:prstDash val="solid"/>
          </a:ln>
        </p:spPr>
      </p:sp>
      <p:pic>
        <p:nvPicPr>
          <p:cNvPr id="13" name="Image 1" descr="preencoded.png"/>
          <p:cNvPicPr>
            <a:picLocks noChangeAspect="1"/>
          </p:cNvPicPr>
          <p:nvPr/>
        </p:nvPicPr>
        <p:blipFill>
          <a:blip r:embed="rId4"/>
          <a:stretch>
            <a:fillRect/>
          </a:stretch>
        </p:blipFill>
        <p:spPr>
          <a:xfrm>
            <a:off x="5511341" y="1764534"/>
            <a:ext cx="323777" cy="323846"/>
          </a:xfrm>
          <a:prstGeom prst="rect">
            <a:avLst/>
          </a:prstGeom>
        </p:spPr>
      </p:pic>
      <p:sp>
        <p:nvSpPr>
          <p:cNvPr id="14" name="Text 10"/>
          <p:cNvSpPr/>
          <p:nvPr/>
        </p:nvSpPr>
        <p:spPr>
          <a:xfrm>
            <a:off x="5600419" y="1835359"/>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2</a:t>
            </a:r>
            <a:endParaRPr lang="en-US" sz="1100" dirty="0"/>
          </a:p>
        </p:txBody>
      </p:sp>
      <p:sp>
        <p:nvSpPr>
          <p:cNvPr id="15" name="Text 11"/>
          <p:cNvSpPr/>
          <p:nvPr/>
        </p:nvSpPr>
        <p:spPr>
          <a:xfrm>
            <a:off x="5511341" y="2172691"/>
            <a:ext cx="137879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Proper Classification</a:t>
            </a:r>
            <a:endParaRPr lang="en-US" sz="1050" dirty="0"/>
          </a:p>
        </p:txBody>
      </p:sp>
      <p:sp>
        <p:nvSpPr>
          <p:cNvPr id="16" name="Text 12"/>
          <p:cNvSpPr/>
          <p:nvPr/>
        </p:nvSpPr>
        <p:spPr>
          <a:xfrm>
            <a:off x="5511341" y="2391865"/>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Are all cash flows correctly classified into operating, investing, and financing activities?</a:t>
            </a:r>
            <a:endParaRPr lang="en-US" sz="800" dirty="0"/>
          </a:p>
        </p:txBody>
      </p:sp>
      <p:sp>
        <p:nvSpPr>
          <p:cNvPr id="17" name="Shape 13"/>
          <p:cNvSpPr/>
          <p:nvPr/>
        </p:nvSpPr>
        <p:spPr>
          <a:xfrm>
            <a:off x="684612" y="2908435"/>
            <a:ext cx="4617866" cy="1184187"/>
          </a:xfrm>
          <a:prstGeom prst="roundRect">
            <a:avLst>
              <a:gd name="adj" fmla="val 13671"/>
            </a:avLst>
          </a:prstGeom>
          <a:solidFill>
            <a:srgbClr val="FBFCFE"/>
          </a:solidFill>
          <a:ln w="16702">
            <a:solidFill>
              <a:srgbClr val="CFD2D8"/>
            </a:solidFill>
            <a:prstDash val="solid"/>
          </a:ln>
        </p:spPr>
      </p:sp>
      <p:pic>
        <p:nvPicPr>
          <p:cNvPr id="18" name="Image 2" descr="preencoded.png"/>
          <p:cNvPicPr>
            <a:picLocks noChangeAspect="1"/>
          </p:cNvPicPr>
          <p:nvPr/>
        </p:nvPicPr>
        <p:blipFill>
          <a:blip r:embed="rId5"/>
          <a:stretch>
            <a:fillRect/>
          </a:stretch>
        </p:blipFill>
        <p:spPr>
          <a:xfrm>
            <a:off x="809181" y="3033031"/>
            <a:ext cx="323777" cy="323846"/>
          </a:xfrm>
          <a:prstGeom prst="rect">
            <a:avLst/>
          </a:prstGeom>
        </p:spPr>
      </p:pic>
      <p:sp>
        <p:nvSpPr>
          <p:cNvPr id="19" name="Text 14"/>
          <p:cNvSpPr/>
          <p:nvPr/>
        </p:nvSpPr>
        <p:spPr>
          <a:xfrm>
            <a:off x="898259" y="3103856"/>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3</a:t>
            </a:r>
            <a:endParaRPr lang="en-US" sz="1100" dirty="0"/>
          </a:p>
        </p:txBody>
      </p:sp>
      <p:sp>
        <p:nvSpPr>
          <p:cNvPr id="20" name="Text 15"/>
          <p:cNvSpPr/>
          <p:nvPr/>
        </p:nvSpPr>
        <p:spPr>
          <a:xfrm>
            <a:off x="809181" y="3441189"/>
            <a:ext cx="1560775"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Non-Cash Transactions</a:t>
            </a:r>
            <a:endParaRPr lang="en-US" sz="1050" dirty="0"/>
          </a:p>
        </p:txBody>
      </p:sp>
      <p:sp>
        <p:nvSpPr>
          <p:cNvPr id="21" name="Text 16"/>
          <p:cNvSpPr/>
          <p:nvPr/>
        </p:nvSpPr>
        <p:spPr>
          <a:xfrm>
            <a:off x="809181" y="3660363"/>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Are significant non-cash investing and financing activities disclosed separately from the cash flow statement?</a:t>
            </a:r>
            <a:endParaRPr lang="en-US" sz="800" dirty="0"/>
          </a:p>
        </p:txBody>
      </p:sp>
      <p:sp>
        <p:nvSpPr>
          <p:cNvPr id="22" name="Shape 17"/>
          <p:cNvSpPr/>
          <p:nvPr/>
        </p:nvSpPr>
        <p:spPr>
          <a:xfrm>
            <a:off x="5386771" y="2908435"/>
            <a:ext cx="4617866" cy="1184187"/>
          </a:xfrm>
          <a:prstGeom prst="roundRect">
            <a:avLst>
              <a:gd name="adj" fmla="val 13671"/>
            </a:avLst>
          </a:prstGeom>
          <a:solidFill>
            <a:srgbClr val="FBFCFE"/>
          </a:solidFill>
          <a:ln w="16702">
            <a:solidFill>
              <a:srgbClr val="CFD2D8"/>
            </a:solidFill>
            <a:prstDash val="solid"/>
          </a:ln>
        </p:spPr>
      </p:sp>
      <p:pic>
        <p:nvPicPr>
          <p:cNvPr id="23" name="Image 3" descr="preencoded.png"/>
          <p:cNvPicPr>
            <a:picLocks noChangeAspect="1"/>
          </p:cNvPicPr>
          <p:nvPr/>
        </p:nvPicPr>
        <p:blipFill>
          <a:blip r:embed="rId6"/>
          <a:stretch>
            <a:fillRect/>
          </a:stretch>
        </p:blipFill>
        <p:spPr>
          <a:xfrm>
            <a:off x="5511341" y="3033031"/>
            <a:ext cx="323777" cy="323846"/>
          </a:xfrm>
          <a:prstGeom prst="rect">
            <a:avLst/>
          </a:prstGeom>
        </p:spPr>
      </p:pic>
      <p:sp>
        <p:nvSpPr>
          <p:cNvPr id="24" name="Text 18"/>
          <p:cNvSpPr/>
          <p:nvPr/>
        </p:nvSpPr>
        <p:spPr>
          <a:xfrm>
            <a:off x="5600419" y="3103856"/>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4</a:t>
            </a:r>
            <a:endParaRPr lang="en-US" sz="1100" dirty="0"/>
          </a:p>
        </p:txBody>
      </p:sp>
      <p:sp>
        <p:nvSpPr>
          <p:cNvPr id="25" name="Text 19"/>
          <p:cNvSpPr/>
          <p:nvPr/>
        </p:nvSpPr>
        <p:spPr>
          <a:xfrm>
            <a:off x="5511341" y="3441189"/>
            <a:ext cx="1913520"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Foreign Currency Translation</a:t>
            </a:r>
            <a:endParaRPr lang="en-US" sz="1050" dirty="0"/>
          </a:p>
        </p:txBody>
      </p:sp>
      <p:sp>
        <p:nvSpPr>
          <p:cNvPr id="26" name="Text 20"/>
          <p:cNvSpPr/>
          <p:nvPr/>
        </p:nvSpPr>
        <p:spPr>
          <a:xfrm>
            <a:off x="5511341" y="3660363"/>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Are cash flows arising from foreign currency transactions translated at the exchange rate prevailing at the date of the cash flows?</a:t>
            </a:r>
            <a:endParaRPr lang="en-US" sz="800" dirty="0"/>
          </a:p>
        </p:txBody>
      </p:sp>
      <p:sp>
        <p:nvSpPr>
          <p:cNvPr id="27" name="Shape 21"/>
          <p:cNvSpPr/>
          <p:nvPr/>
        </p:nvSpPr>
        <p:spPr>
          <a:xfrm>
            <a:off x="684612" y="4176933"/>
            <a:ext cx="4617866" cy="1184187"/>
          </a:xfrm>
          <a:prstGeom prst="roundRect">
            <a:avLst>
              <a:gd name="adj" fmla="val 13671"/>
            </a:avLst>
          </a:prstGeom>
          <a:solidFill>
            <a:srgbClr val="FBFCFE"/>
          </a:solidFill>
          <a:ln w="16702">
            <a:solidFill>
              <a:srgbClr val="CFD2D8"/>
            </a:solidFill>
            <a:prstDash val="solid"/>
          </a:ln>
        </p:spPr>
      </p:sp>
      <p:pic>
        <p:nvPicPr>
          <p:cNvPr id="28" name="Image 4" descr="preencoded.png"/>
          <p:cNvPicPr>
            <a:picLocks noChangeAspect="1"/>
          </p:cNvPicPr>
          <p:nvPr/>
        </p:nvPicPr>
        <p:blipFill>
          <a:blip r:embed="rId7"/>
          <a:stretch>
            <a:fillRect/>
          </a:stretch>
        </p:blipFill>
        <p:spPr>
          <a:xfrm>
            <a:off x="809181" y="4301529"/>
            <a:ext cx="323777" cy="323846"/>
          </a:xfrm>
          <a:prstGeom prst="rect">
            <a:avLst/>
          </a:prstGeom>
        </p:spPr>
      </p:pic>
      <p:sp>
        <p:nvSpPr>
          <p:cNvPr id="29" name="Text 22"/>
          <p:cNvSpPr/>
          <p:nvPr/>
        </p:nvSpPr>
        <p:spPr>
          <a:xfrm>
            <a:off x="898259" y="4372354"/>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5</a:t>
            </a:r>
            <a:endParaRPr lang="en-US" sz="1100" dirty="0"/>
          </a:p>
        </p:txBody>
      </p:sp>
      <p:sp>
        <p:nvSpPr>
          <p:cNvPr id="30" name="Text 23"/>
          <p:cNvSpPr/>
          <p:nvPr/>
        </p:nvSpPr>
        <p:spPr>
          <a:xfrm>
            <a:off x="809181" y="4709686"/>
            <a:ext cx="1479179"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Interest and Dividends</a:t>
            </a:r>
            <a:endParaRPr lang="en-US" sz="1050" dirty="0"/>
          </a:p>
        </p:txBody>
      </p:sp>
      <p:sp>
        <p:nvSpPr>
          <p:cNvPr id="31" name="Text 24"/>
          <p:cNvSpPr/>
          <p:nvPr/>
        </p:nvSpPr>
        <p:spPr>
          <a:xfrm>
            <a:off x="809181" y="4928861"/>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Is the total amount of interest and dividends paid and received disclosed separately, and consistently classified?</a:t>
            </a:r>
            <a:endParaRPr lang="en-US" sz="800" dirty="0"/>
          </a:p>
        </p:txBody>
      </p:sp>
      <p:sp>
        <p:nvSpPr>
          <p:cNvPr id="32" name="Shape 25"/>
          <p:cNvSpPr/>
          <p:nvPr/>
        </p:nvSpPr>
        <p:spPr>
          <a:xfrm>
            <a:off x="5386771" y="4176933"/>
            <a:ext cx="4617866" cy="1184187"/>
          </a:xfrm>
          <a:prstGeom prst="roundRect">
            <a:avLst>
              <a:gd name="adj" fmla="val 13671"/>
            </a:avLst>
          </a:prstGeom>
          <a:solidFill>
            <a:srgbClr val="FBFCFE"/>
          </a:solidFill>
          <a:ln w="16702">
            <a:solidFill>
              <a:srgbClr val="CFD2D8"/>
            </a:solidFill>
            <a:prstDash val="solid"/>
          </a:ln>
        </p:spPr>
      </p:sp>
      <p:pic>
        <p:nvPicPr>
          <p:cNvPr id="33" name="Image 5" descr="preencoded.png"/>
          <p:cNvPicPr>
            <a:picLocks noChangeAspect="1"/>
          </p:cNvPicPr>
          <p:nvPr/>
        </p:nvPicPr>
        <p:blipFill>
          <a:blip r:embed="rId8"/>
          <a:stretch>
            <a:fillRect/>
          </a:stretch>
        </p:blipFill>
        <p:spPr>
          <a:xfrm>
            <a:off x="5511341" y="4301529"/>
            <a:ext cx="323777" cy="323846"/>
          </a:xfrm>
          <a:prstGeom prst="rect">
            <a:avLst/>
          </a:prstGeom>
        </p:spPr>
      </p:pic>
      <p:sp>
        <p:nvSpPr>
          <p:cNvPr id="34" name="Text 26"/>
          <p:cNvSpPr/>
          <p:nvPr/>
        </p:nvSpPr>
        <p:spPr>
          <a:xfrm>
            <a:off x="5600419" y="4372354"/>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6</a:t>
            </a:r>
            <a:endParaRPr lang="en-US" sz="1100" dirty="0"/>
          </a:p>
        </p:txBody>
      </p:sp>
      <p:sp>
        <p:nvSpPr>
          <p:cNvPr id="35" name="Text 27"/>
          <p:cNvSpPr/>
          <p:nvPr/>
        </p:nvSpPr>
        <p:spPr>
          <a:xfrm>
            <a:off x="5511341" y="4709686"/>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Taxes on Income</a:t>
            </a:r>
            <a:endParaRPr lang="en-US" sz="1050" dirty="0"/>
          </a:p>
        </p:txBody>
      </p:sp>
      <p:sp>
        <p:nvSpPr>
          <p:cNvPr id="36" name="Text 28"/>
          <p:cNvSpPr/>
          <p:nvPr/>
        </p:nvSpPr>
        <p:spPr>
          <a:xfrm>
            <a:off x="5511341" y="4928861"/>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Are cash flows from taxes on income separately disclosed and classified as operating activities, unless specifically identified with investing or financing activities?</a:t>
            </a:r>
            <a:endParaRPr lang="en-US" sz="800" dirty="0"/>
          </a:p>
        </p:txBody>
      </p:sp>
      <p:sp>
        <p:nvSpPr>
          <p:cNvPr id="37" name="Shape 29"/>
          <p:cNvSpPr/>
          <p:nvPr/>
        </p:nvSpPr>
        <p:spPr>
          <a:xfrm>
            <a:off x="684612" y="5445431"/>
            <a:ext cx="4617866" cy="1184187"/>
          </a:xfrm>
          <a:prstGeom prst="roundRect">
            <a:avLst>
              <a:gd name="adj" fmla="val 13671"/>
            </a:avLst>
          </a:prstGeom>
          <a:solidFill>
            <a:srgbClr val="FBFCFE"/>
          </a:solidFill>
          <a:ln w="16702">
            <a:solidFill>
              <a:srgbClr val="CFD2D8"/>
            </a:solidFill>
            <a:prstDash val="solid"/>
          </a:ln>
        </p:spPr>
      </p:sp>
      <p:pic>
        <p:nvPicPr>
          <p:cNvPr id="38" name="Image 6" descr="preencoded.png"/>
          <p:cNvPicPr>
            <a:picLocks noChangeAspect="1"/>
          </p:cNvPicPr>
          <p:nvPr/>
        </p:nvPicPr>
        <p:blipFill>
          <a:blip r:embed="rId9"/>
          <a:stretch>
            <a:fillRect/>
          </a:stretch>
        </p:blipFill>
        <p:spPr>
          <a:xfrm>
            <a:off x="809181" y="5570027"/>
            <a:ext cx="323777" cy="323846"/>
          </a:xfrm>
          <a:prstGeom prst="rect">
            <a:avLst/>
          </a:prstGeom>
        </p:spPr>
      </p:pic>
      <p:sp>
        <p:nvSpPr>
          <p:cNvPr id="39" name="Text 30"/>
          <p:cNvSpPr/>
          <p:nvPr/>
        </p:nvSpPr>
        <p:spPr>
          <a:xfrm>
            <a:off x="898259" y="5640852"/>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7</a:t>
            </a:r>
            <a:endParaRPr lang="en-US" sz="1100" dirty="0"/>
          </a:p>
        </p:txBody>
      </p:sp>
      <p:sp>
        <p:nvSpPr>
          <p:cNvPr id="40" name="Text 31"/>
          <p:cNvSpPr/>
          <p:nvPr/>
        </p:nvSpPr>
        <p:spPr>
          <a:xfrm>
            <a:off x="809181" y="5978184"/>
            <a:ext cx="1517889"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Acquisitions/Disposals</a:t>
            </a:r>
            <a:endParaRPr lang="en-US" sz="1050" dirty="0"/>
          </a:p>
        </p:txBody>
      </p:sp>
      <p:sp>
        <p:nvSpPr>
          <p:cNvPr id="41" name="Text 32"/>
          <p:cNvSpPr/>
          <p:nvPr/>
        </p:nvSpPr>
        <p:spPr>
          <a:xfrm>
            <a:off x="809181" y="6197359"/>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Are the aggregate cash flows arising from acquisitions and disposals of subsidiaries or other business units presented separately and detailed?</a:t>
            </a:r>
            <a:endParaRPr lang="en-US" sz="800" dirty="0"/>
          </a:p>
        </p:txBody>
      </p:sp>
      <p:sp>
        <p:nvSpPr>
          <p:cNvPr id="42" name="Shape 33"/>
          <p:cNvSpPr/>
          <p:nvPr/>
        </p:nvSpPr>
        <p:spPr>
          <a:xfrm>
            <a:off x="5386771" y="5445431"/>
            <a:ext cx="4617866" cy="1184187"/>
          </a:xfrm>
          <a:prstGeom prst="roundRect">
            <a:avLst>
              <a:gd name="adj" fmla="val 13671"/>
            </a:avLst>
          </a:prstGeom>
          <a:solidFill>
            <a:srgbClr val="FBFCFE"/>
          </a:solidFill>
          <a:ln w="16702">
            <a:solidFill>
              <a:srgbClr val="CFD2D8"/>
            </a:solidFill>
            <a:prstDash val="solid"/>
          </a:ln>
        </p:spPr>
      </p:sp>
      <p:pic>
        <p:nvPicPr>
          <p:cNvPr id="43" name="Image 7" descr="preencoded.png"/>
          <p:cNvPicPr>
            <a:picLocks noChangeAspect="1"/>
          </p:cNvPicPr>
          <p:nvPr/>
        </p:nvPicPr>
        <p:blipFill>
          <a:blip r:embed="rId10"/>
          <a:stretch>
            <a:fillRect/>
          </a:stretch>
        </p:blipFill>
        <p:spPr>
          <a:xfrm>
            <a:off x="5511341" y="5570027"/>
            <a:ext cx="323777" cy="323846"/>
          </a:xfrm>
          <a:prstGeom prst="rect">
            <a:avLst/>
          </a:prstGeom>
        </p:spPr>
      </p:pic>
      <p:sp>
        <p:nvSpPr>
          <p:cNvPr id="44" name="Text 34"/>
          <p:cNvSpPr/>
          <p:nvPr/>
        </p:nvSpPr>
        <p:spPr>
          <a:xfrm>
            <a:off x="5600419" y="5640852"/>
            <a:ext cx="145621" cy="182109"/>
          </a:xfrm>
          <a:prstGeom prst="rect">
            <a:avLst/>
          </a:prstGeom>
          <a:noFill/>
          <a:ln/>
        </p:spPr>
        <p:txBody>
          <a:bodyPr wrap="none" lIns="0" tIns="0" rIns="0" bIns="0" rtlCol="0" anchor="t"/>
          <a:lstStyle/>
          <a:p>
            <a:pPr marL="0" indent="0" algn="l">
              <a:lnSpc>
                <a:spcPts val="1600"/>
              </a:lnSpc>
              <a:buNone/>
            </a:pPr>
            <a:r>
              <a:rPr lang="en-US" sz="1100" b="1" dirty="0">
                <a:solidFill>
                  <a:srgbClr val="FFFFFF"/>
                </a:solidFill>
                <a:latin typeface="Inter Bold" pitchFamily="34" charset="0"/>
                <a:ea typeface="Inter Bold" pitchFamily="34" charset="-122"/>
                <a:cs typeface="Inter Bold" pitchFamily="34" charset="-120"/>
              </a:rPr>
              <a:t>8</a:t>
            </a:r>
            <a:endParaRPr lang="en-US" sz="1100" dirty="0"/>
          </a:p>
        </p:txBody>
      </p:sp>
      <p:sp>
        <p:nvSpPr>
          <p:cNvPr id="45" name="Text 35"/>
          <p:cNvSpPr/>
          <p:nvPr/>
        </p:nvSpPr>
        <p:spPr>
          <a:xfrm>
            <a:off x="5511341" y="5978184"/>
            <a:ext cx="2596218"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Cash &amp; Cash Equivalents Reconciliation</a:t>
            </a:r>
            <a:endParaRPr lang="en-US" sz="1050" dirty="0"/>
          </a:p>
        </p:txBody>
      </p:sp>
      <p:sp>
        <p:nvSpPr>
          <p:cNvPr id="46" name="Text 36"/>
          <p:cNvSpPr/>
          <p:nvPr/>
        </p:nvSpPr>
        <p:spPr>
          <a:xfrm>
            <a:off x="5511341" y="6197359"/>
            <a:ext cx="4368727"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Is a reconciliation provided between the amounts of cash and cash equivalents reported in the cash flow statement and the balance sheet?</a:t>
            </a:r>
            <a:endParaRPr lang="en-US" sz="800" dirty="0"/>
          </a:p>
        </p:txBody>
      </p:sp>
      <p:sp>
        <p:nvSpPr>
          <p:cNvPr id="47" name="Text 37"/>
          <p:cNvSpPr/>
          <p:nvPr/>
        </p:nvSpPr>
        <p:spPr>
          <a:xfrm>
            <a:off x="684612" y="6724457"/>
            <a:ext cx="9320026"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Regularly reviewing these points helps maintain transparency and accuracy in financial reporting, crucial for stakeholder confidence.</a:t>
            </a:r>
            <a:endParaRPr lang="en-US" sz="800" dirty="0"/>
          </a:p>
        </p:txBody>
      </p:sp>
      <p:pic>
        <p:nvPicPr>
          <p:cNvPr id="48" name="Image 8" descr="preencoded.png"/>
          <p:cNvPicPr>
            <a:picLocks noChangeAspect="1"/>
          </p:cNvPicPr>
          <p:nvPr/>
        </p:nvPicPr>
        <p:blipFill>
          <a:blip r:embed="rId11"/>
          <a:stretch>
            <a:fillRect/>
          </a:stretch>
        </p:blipFill>
        <p:spPr>
          <a:xfrm>
            <a:off x="350048" y="309315"/>
            <a:ext cx="678870" cy="147915"/>
          </a:xfrm>
          <a:prstGeom prst="rect">
            <a:avLst/>
          </a:prstGeom>
        </p:spPr>
      </p:pic>
      <p:sp>
        <p:nvSpPr>
          <p:cNvPr id="49" name="Text 38"/>
          <p:cNvSpPr/>
          <p:nvPr/>
        </p:nvSpPr>
        <p:spPr>
          <a:xfrm>
            <a:off x="4974525" y="7125044"/>
            <a:ext cx="740111" cy="107543"/>
          </a:xfrm>
          <a:prstGeom prst="rect">
            <a:avLst/>
          </a:prstGeom>
          <a:noFill/>
          <a:ln/>
        </p:spPr>
        <p:txBody>
          <a:bodyPr wrap="none" lIns="0" tIns="0" rIns="0" bIns="0" rtlCol="0" anchor="t"/>
          <a:lstStyle/>
          <a:p>
            <a:pPr marL="0" indent="0" algn="ctr">
              <a:lnSpc>
                <a:spcPts val="800"/>
              </a:lnSpc>
              <a:buNone/>
            </a:pPr>
            <a:r>
              <a:rPr lang="en-US" sz="550" dirty="0">
                <a:solidFill>
                  <a:srgbClr val="15213F"/>
                </a:solidFill>
                <a:latin typeface="Inter" pitchFamily="34" charset="0"/>
                <a:ea typeface="Inter" pitchFamily="34" charset="-122"/>
                <a:cs typeface="Inter" pitchFamily="34" charset="-120"/>
              </a:rPr>
              <a:t>CA Anupam Sarda</a:t>
            </a:r>
            <a:endParaRPr lang="en-US" sz="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2088031"/>
            <a:ext cx="767217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Micro, Small and Medium Sized Entity(MSME)</a:t>
            </a:r>
            <a:endParaRPr lang="en-US" sz="2700" dirty="0"/>
          </a:p>
        </p:txBody>
      </p:sp>
      <p:sp>
        <p:nvSpPr>
          <p:cNvPr id="4" name="Text 2"/>
          <p:cNvSpPr/>
          <p:nvPr/>
        </p:nvSpPr>
        <p:spPr>
          <a:xfrm>
            <a:off x="805528" y="2727022"/>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For AS 3 applicability, it's vital to understand what constitutes a MSME for non-company entities, as these are often exempt from preparing Cash Flow Statements.</a:t>
            </a:r>
            <a:endParaRPr lang="en-US" sz="1050" dirty="0"/>
          </a:p>
        </p:txBody>
      </p:sp>
      <p:sp>
        <p:nvSpPr>
          <p:cNvPr id="5" name="Text 3"/>
          <p:cNvSpPr/>
          <p:nvPr/>
        </p:nvSpPr>
        <p:spPr>
          <a:xfrm>
            <a:off x="805528" y="3376280"/>
            <a:ext cx="6424388"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A non-company entity qualifies as an MSME if it meets the following criteria:</a:t>
            </a:r>
            <a:endParaRPr lang="en-US" sz="1350" dirty="0"/>
          </a:p>
        </p:txBody>
      </p:sp>
      <p:sp>
        <p:nvSpPr>
          <p:cNvPr id="6" name="Text 4"/>
          <p:cNvSpPr/>
          <p:nvPr/>
        </p:nvSpPr>
        <p:spPr>
          <a:xfrm>
            <a:off x="805528" y="3799403"/>
            <a:ext cx="9078193" cy="1298168"/>
          </a:xfrm>
          <a:prstGeom prst="rect">
            <a:avLst/>
          </a:prstGeom>
          <a:noFill/>
          <a:ln/>
        </p:spPr>
        <p:txBody>
          <a:bodyPr wrap="square" lIns="0" tIns="0" rIns="0" bIns="0" rtlCol="0" anchor="t"/>
          <a:lstStyle/>
          <a:p>
            <a:pPr marL="342900" indent="-342900" algn="l">
              <a:lnSpc>
                <a:spcPts val="1700"/>
              </a:lnSpc>
              <a:buSzPct val="100000"/>
              <a:buFont typeface="+mj-lt"/>
              <a:buAutoNum type="arabicPeriod"/>
            </a:pPr>
            <a:r>
              <a:rPr lang="en-US" sz="1050" dirty="0">
                <a:solidFill>
                  <a:srgbClr val="15213F"/>
                </a:solidFill>
                <a:latin typeface="Inter" pitchFamily="34" charset="0"/>
                <a:ea typeface="Inter" pitchFamily="34" charset="-122"/>
                <a:cs typeface="Inter" pitchFamily="34" charset="-120"/>
              </a:rPr>
              <a:t>Its equity or debt securities are </a:t>
            </a:r>
            <a:r>
              <a:rPr lang="en-US" sz="1050" b="1" dirty="0">
                <a:solidFill>
                  <a:srgbClr val="15213F"/>
                </a:solidFill>
                <a:latin typeface="Inter" pitchFamily="34" charset="0"/>
                <a:ea typeface="Inter" pitchFamily="34" charset="-122"/>
                <a:cs typeface="Inter" pitchFamily="34" charset="-120"/>
              </a:rPr>
              <a:t>not listed</a:t>
            </a:r>
            <a:r>
              <a:rPr lang="en-US" sz="1050" dirty="0">
                <a:solidFill>
                  <a:srgbClr val="15213F"/>
                </a:solidFill>
                <a:latin typeface="Inter" pitchFamily="34" charset="0"/>
                <a:ea typeface="Inter" pitchFamily="34" charset="-122"/>
                <a:cs typeface="Inter" pitchFamily="34" charset="-120"/>
              </a:rPr>
              <a:t> or in the process of listing on any stock exchange (India or abroad).</a:t>
            </a:r>
            <a:endParaRPr lang="en-US" sz="1050" dirty="0"/>
          </a:p>
          <a:p>
            <a:pPr marL="342900" indent="-342900" algn="l">
              <a:lnSpc>
                <a:spcPts val="1700"/>
              </a:lnSpc>
              <a:buSzPct val="100000"/>
              <a:buFont typeface="+mj-lt"/>
              <a:buAutoNum type="arabicPeriod" startAt="2"/>
            </a:pPr>
            <a:r>
              <a:rPr lang="en-US" sz="1050" dirty="0">
                <a:solidFill>
                  <a:srgbClr val="15213F"/>
                </a:solidFill>
                <a:latin typeface="Inter" pitchFamily="34" charset="0"/>
                <a:ea typeface="Inter" pitchFamily="34" charset="-122"/>
                <a:cs typeface="Inter" pitchFamily="34" charset="-120"/>
              </a:rPr>
              <a:t>It is </a:t>
            </a:r>
            <a:r>
              <a:rPr lang="en-US" sz="1050" b="1" dirty="0">
                <a:solidFill>
                  <a:srgbClr val="15213F"/>
                </a:solidFill>
                <a:latin typeface="Inter" pitchFamily="34" charset="0"/>
                <a:ea typeface="Inter" pitchFamily="34" charset="-122"/>
                <a:cs typeface="Inter" pitchFamily="34" charset="-120"/>
              </a:rPr>
              <a:t>not a bank, financial institution, or an insurance company</a:t>
            </a:r>
            <a:r>
              <a:rPr lang="en-US" sz="1050" dirty="0">
                <a:solidFill>
                  <a:srgbClr val="15213F"/>
                </a:solidFill>
                <a:latin typeface="Inter" pitchFamily="34" charset="0"/>
                <a:ea typeface="Inter" pitchFamily="34" charset="-122"/>
                <a:cs typeface="Inter" pitchFamily="34" charset="-120"/>
              </a:rPr>
              <a:t>.</a:t>
            </a:r>
            <a:endParaRPr lang="en-US" sz="1050" dirty="0"/>
          </a:p>
          <a:p>
            <a:pPr marL="342900" indent="-342900" algn="l">
              <a:lnSpc>
                <a:spcPts val="1700"/>
              </a:lnSpc>
              <a:buSzPct val="100000"/>
              <a:buFont typeface="+mj-lt"/>
              <a:buAutoNum type="arabicPeriod" startAt="3"/>
            </a:pPr>
            <a:r>
              <a:rPr lang="en-US" sz="1050" dirty="0">
                <a:solidFill>
                  <a:srgbClr val="15213F"/>
                </a:solidFill>
                <a:latin typeface="Inter" pitchFamily="34" charset="0"/>
                <a:ea typeface="Inter" pitchFamily="34" charset="-122"/>
                <a:cs typeface="Inter" pitchFamily="34" charset="-120"/>
              </a:rPr>
              <a:t>Its turnover (excluding other income) </a:t>
            </a:r>
            <a:r>
              <a:rPr lang="en-US" sz="1050" b="1" dirty="0">
                <a:solidFill>
                  <a:srgbClr val="15213F"/>
                </a:solidFill>
                <a:latin typeface="Inter" pitchFamily="34" charset="0"/>
                <a:ea typeface="Inter" pitchFamily="34" charset="-122"/>
                <a:cs typeface="Inter" pitchFamily="34" charset="-120"/>
              </a:rPr>
              <a:t>does not exceed ₹250 crore</a:t>
            </a:r>
            <a:r>
              <a:rPr lang="en-US" sz="1050" dirty="0">
                <a:solidFill>
                  <a:srgbClr val="15213F"/>
                </a:solidFill>
                <a:latin typeface="Inter" pitchFamily="34" charset="0"/>
                <a:ea typeface="Inter" pitchFamily="34" charset="-122"/>
                <a:cs typeface="Inter" pitchFamily="34" charset="-120"/>
              </a:rPr>
              <a:t> in the immediately preceding accounting year.</a:t>
            </a:r>
            <a:endParaRPr lang="en-US" sz="1050" dirty="0"/>
          </a:p>
          <a:p>
            <a:pPr marL="342900" indent="-342900" algn="l">
              <a:lnSpc>
                <a:spcPts val="1700"/>
              </a:lnSpc>
              <a:buSzPct val="100000"/>
              <a:buFont typeface="+mj-lt"/>
              <a:buAutoNum type="arabicPeriod" startAt="4"/>
            </a:pPr>
            <a:r>
              <a:rPr lang="en-US" sz="1050" dirty="0">
                <a:solidFill>
                  <a:srgbClr val="15213F"/>
                </a:solidFill>
                <a:latin typeface="Inter" pitchFamily="34" charset="0"/>
                <a:ea typeface="Inter" pitchFamily="34" charset="-122"/>
                <a:cs typeface="Inter" pitchFamily="34" charset="-120"/>
              </a:rPr>
              <a:t>Its borrowings </a:t>
            </a:r>
            <a:r>
              <a:rPr lang="en-US" sz="1050" b="1" dirty="0">
                <a:solidFill>
                  <a:srgbClr val="15213F"/>
                </a:solidFill>
                <a:latin typeface="Inter" pitchFamily="34" charset="0"/>
                <a:ea typeface="Inter" pitchFamily="34" charset="-122"/>
                <a:cs typeface="Inter" pitchFamily="34" charset="-120"/>
              </a:rPr>
              <a:t>do not exceed ₹50 crore</a:t>
            </a:r>
            <a:r>
              <a:rPr lang="en-US" sz="1050" dirty="0">
                <a:solidFill>
                  <a:srgbClr val="15213F"/>
                </a:solidFill>
                <a:latin typeface="Inter" pitchFamily="34" charset="0"/>
                <a:ea typeface="Inter" pitchFamily="34" charset="-122"/>
                <a:cs typeface="Inter" pitchFamily="34" charset="-120"/>
              </a:rPr>
              <a:t> at any time during the immediately preceding accounting year.</a:t>
            </a:r>
            <a:endParaRPr lang="en-US" sz="1050" dirty="0"/>
          </a:p>
          <a:p>
            <a:pPr marL="342900" indent="-342900" algn="l">
              <a:lnSpc>
                <a:spcPts val="1700"/>
              </a:lnSpc>
              <a:buSzPct val="100000"/>
              <a:buFont typeface="+mj-lt"/>
              <a:buAutoNum type="arabicPeriod" startAt="5"/>
            </a:pPr>
            <a:r>
              <a:rPr lang="en-US" sz="1050" dirty="0">
                <a:solidFill>
                  <a:srgbClr val="15213F"/>
                </a:solidFill>
                <a:latin typeface="Inter" pitchFamily="34" charset="0"/>
                <a:ea typeface="Inter" pitchFamily="34" charset="-122"/>
                <a:cs typeface="Inter" pitchFamily="34" charset="-120"/>
              </a:rPr>
              <a:t>It is </a:t>
            </a:r>
            <a:r>
              <a:rPr lang="en-US" sz="1050" b="1" dirty="0">
                <a:solidFill>
                  <a:srgbClr val="15213F"/>
                </a:solidFill>
                <a:latin typeface="Inter" pitchFamily="34" charset="0"/>
                <a:ea typeface="Inter" pitchFamily="34" charset="-122"/>
                <a:cs typeface="Inter" pitchFamily="34" charset="-120"/>
              </a:rPr>
              <a:t>not a holding or subsidiary</a:t>
            </a:r>
            <a:r>
              <a:rPr lang="en-US" sz="1050" dirty="0">
                <a:solidFill>
                  <a:srgbClr val="15213F"/>
                </a:solidFill>
                <a:latin typeface="Inter" pitchFamily="34" charset="0"/>
                <a:ea typeface="Inter" pitchFamily="34" charset="-122"/>
                <a:cs typeface="Inter" pitchFamily="34" charset="-120"/>
              </a:rPr>
              <a:t> of an entity that is not an MSME.</a:t>
            </a:r>
            <a:endParaRPr lang="en-US" sz="1050" dirty="0"/>
          </a:p>
        </p:txBody>
      </p:sp>
      <p:sp>
        <p:nvSpPr>
          <p:cNvPr id="7" name="Text 5"/>
          <p:cNvSpPr/>
          <p:nvPr/>
        </p:nvSpPr>
        <p:spPr>
          <a:xfrm>
            <a:off x="805528" y="5252968"/>
            <a:ext cx="9078193"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Note:</a:t>
            </a:r>
            <a:r>
              <a:rPr lang="en-US" sz="1050" dirty="0">
                <a:solidFill>
                  <a:srgbClr val="15213F"/>
                </a:solidFill>
                <a:latin typeface="Inter" pitchFamily="34" charset="0"/>
                <a:ea typeface="Inter" pitchFamily="34" charset="-122"/>
                <a:cs typeface="Inter" pitchFamily="34" charset="-120"/>
              </a:rPr>
              <a:t> These conditions must be satisfied as at the end of the relevant accounting period for the entity to qualify as an MSME.</a:t>
            </a:r>
            <a:endParaRPr lang="en-US" sz="1050" dirty="0"/>
          </a:p>
        </p:txBody>
      </p:sp>
      <p:pic>
        <p:nvPicPr>
          <p:cNvPr id="8" name="Image 0" descr="preencoded.png"/>
          <p:cNvPicPr>
            <a:picLocks noChangeAspect="1"/>
          </p:cNvPicPr>
          <p:nvPr/>
        </p:nvPicPr>
        <p:blipFill>
          <a:blip r:embed="rId3"/>
          <a:stretch>
            <a:fillRect/>
          </a:stretch>
        </p:blipFill>
        <p:spPr>
          <a:xfrm>
            <a:off x="377276" y="345946"/>
            <a:ext cx="869378" cy="189418"/>
          </a:xfrm>
          <a:prstGeom prst="rect">
            <a:avLst/>
          </a:prstGeom>
        </p:spPr>
      </p:pic>
      <p:sp>
        <p:nvSpPr>
          <p:cNvPr id="9" name="Text 6"/>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026"/>
            </a:avLst>
          </a:prstGeom>
          <a:solidFill>
            <a:srgbClr val="FBFCFE"/>
          </a:solidFill>
          <a:ln w="27837">
            <a:solidFill>
              <a:srgbClr val="E5E0DF"/>
            </a:solidFill>
            <a:prstDash val="solid"/>
          </a:ln>
        </p:spPr>
      </p:sp>
      <p:sp>
        <p:nvSpPr>
          <p:cNvPr id="3" name="Shape 1"/>
          <p:cNvSpPr/>
          <p:nvPr/>
        </p:nvSpPr>
        <p:spPr>
          <a:xfrm>
            <a:off x="736458" y="650041"/>
            <a:ext cx="718973" cy="250933"/>
          </a:xfrm>
          <a:prstGeom prst="roundRect">
            <a:avLst>
              <a:gd name="adj" fmla="val 57806"/>
            </a:avLst>
          </a:prstGeom>
          <a:noFill/>
          <a:ln w="16702">
            <a:solidFill>
              <a:srgbClr val="3257B8"/>
            </a:solidFill>
            <a:prstDash val="solid"/>
          </a:ln>
        </p:spPr>
      </p:sp>
      <p:sp>
        <p:nvSpPr>
          <p:cNvPr id="4" name="Text 2"/>
          <p:cNvSpPr/>
          <p:nvPr/>
        </p:nvSpPr>
        <p:spPr>
          <a:xfrm>
            <a:off x="825622" y="702942"/>
            <a:ext cx="540643" cy="145130"/>
          </a:xfrm>
          <a:prstGeom prst="rect">
            <a:avLst/>
          </a:prstGeom>
          <a:noFill/>
          <a:ln/>
        </p:spPr>
        <p:txBody>
          <a:bodyPr wrap="none" lIns="0" tIns="0" rIns="0" bIns="0" rtlCol="0" anchor="t"/>
          <a:lstStyle/>
          <a:p>
            <a:pPr marL="0" indent="0" algn="l">
              <a:lnSpc>
                <a:spcPts val="1100"/>
              </a:lnSpc>
              <a:buNone/>
            </a:pPr>
            <a:r>
              <a:rPr lang="en-US" sz="750" dirty="0">
                <a:solidFill>
                  <a:srgbClr val="3257B8"/>
                </a:solidFill>
                <a:latin typeface="Inter" pitchFamily="34" charset="0"/>
                <a:ea typeface="Inter" pitchFamily="34" charset="-122"/>
                <a:cs typeface="Inter" pitchFamily="34" charset="-120"/>
              </a:rPr>
              <a:t>CHECKLIST</a:t>
            </a:r>
            <a:endParaRPr lang="en-US" sz="750" dirty="0"/>
          </a:p>
        </p:txBody>
      </p:sp>
      <p:sp>
        <p:nvSpPr>
          <p:cNvPr id="5" name="Text 3"/>
          <p:cNvSpPr/>
          <p:nvPr/>
        </p:nvSpPr>
        <p:spPr>
          <a:xfrm>
            <a:off x="736458" y="943260"/>
            <a:ext cx="4549231" cy="377791"/>
          </a:xfrm>
          <a:prstGeom prst="rect">
            <a:avLst/>
          </a:prstGeom>
          <a:noFill/>
          <a:ln/>
        </p:spPr>
        <p:txBody>
          <a:bodyPr wrap="none" lIns="0" tIns="0" rIns="0" bIns="0" rtlCol="0" anchor="t"/>
          <a:lstStyle/>
          <a:p>
            <a:pPr marL="0" indent="0" algn="l">
              <a:lnSpc>
                <a:spcPts val="2950"/>
              </a:lnSpc>
              <a:buNone/>
            </a:pPr>
            <a:r>
              <a:rPr lang="en-US" sz="2350" b="1" dirty="0">
                <a:solidFill>
                  <a:srgbClr val="3257B8"/>
                </a:solidFill>
                <a:latin typeface="Inter Bold" pitchFamily="34" charset="0"/>
                <a:ea typeface="Inter Bold" pitchFamily="34" charset="-122"/>
                <a:cs typeface="Inter Bold" pitchFamily="34" charset="-120"/>
              </a:rPr>
              <a:t>AS 20 — Compliance Checklist</a:t>
            </a:r>
            <a:endParaRPr lang="en-US" sz="2350" dirty="0"/>
          </a:p>
        </p:txBody>
      </p:sp>
      <p:sp>
        <p:nvSpPr>
          <p:cNvPr id="6" name="Text 4"/>
          <p:cNvSpPr/>
          <p:nvPr/>
        </p:nvSpPr>
        <p:spPr>
          <a:xfrm>
            <a:off x="736458" y="1479668"/>
            <a:ext cx="9216334"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Ensure your Earnings Per Share calculations align with AS 20 guidelines using this comprehensive checklist:</a:t>
            </a:r>
            <a:endParaRPr lang="en-US" sz="950" dirty="0"/>
          </a:p>
        </p:txBody>
      </p:sp>
      <p:sp>
        <p:nvSpPr>
          <p:cNvPr id="7" name="Shape 5"/>
          <p:cNvSpPr/>
          <p:nvPr/>
        </p:nvSpPr>
        <p:spPr>
          <a:xfrm>
            <a:off x="736458" y="1780021"/>
            <a:ext cx="4555320" cy="1540052"/>
          </a:xfrm>
          <a:prstGeom prst="roundRect">
            <a:avLst>
              <a:gd name="adj" fmla="val 11773"/>
            </a:avLst>
          </a:prstGeom>
          <a:solidFill>
            <a:srgbClr val="FBFCFE"/>
          </a:solidFill>
          <a:ln w="16702">
            <a:solidFill>
              <a:srgbClr val="CFD2D8"/>
            </a:solidFill>
            <a:prstDash val="solid"/>
          </a:ln>
        </p:spPr>
      </p:sp>
      <p:pic>
        <p:nvPicPr>
          <p:cNvPr id="8" name="Image 0" descr="preencoded.png"/>
          <p:cNvPicPr>
            <a:picLocks noChangeAspect="1"/>
          </p:cNvPicPr>
          <p:nvPr/>
        </p:nvPicPr>
        <p:blipFill>
          <a:blip r:embed="rId3"/>
          <a:stretch>
            <a:fillRect/>
          </a:stretch>
        </p:blipFill>
        <p:spPr>
          <a:xfrm>
            <a:off x="873989" y="1917582"/>
            <a:ext cx="362574" cy="362652"/>
          </a:xfrm>
          <a:prstGeom prst="rect">
            <a:avLst/>
          </a:prstGeom>
        </p:spPr>
      </p:pic>
      <p:sp>
        <p:nvSpPr>
          <p:cNvPr id="9" name="Text 6"/>
          <p:cNvSpPr/>
          <p:nvPr/>
        </p:nvSpPr>
        <p:spPr>
          <a:xfrm>
            <a:off x="973680" y="1996933"/>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1</a:t>
            </a:r>
            <a:endParaRPr lang="en-US" sz="1250" dirty="0"/>
          </a:p>
        </p:txBody>
      </p:sp>
      <p:sp>
        <p:nvSpPr>
          <p:cNvPr id="10" name="Text 7"/>
          <p:cNvSpPr/>
          <p:nvPr/>
        </p:nvSpPr>
        <p:spPr>
          <a:xfrm>
            <a:off x="873989" y="2385949"/>
            <a:ext cx="1596615"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Basic EPS Calculation</a:t>
            </a:r>
            <a:endParaRPr lang="en-US" sz="1150" dirty="0"/>
          </a:p>
        </p:txBody>
      </p:sp>
      <p:sp>
        <p:nvSpPr>
          <p:cNvPr id="11" name="Text 8"/>
          <p:cNvSpPr/>
          <p:nvPr/>
        </p:nvSpPr>
        <p:spPr>
          <a:xfrm>
            <a:off x="873989" y="2638274"/>
            <a:ext cx="4280258" cy="362826"/>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Is the net profit attributable to equity shareholders and the weighted average number of equity shares correctly determined for Basic EPS?</a:t>
            </a:r>
            <a:endParaRPr lang="en-US" sz="950" dirty="0"/>
          </a:p>
        </p:txBody>
      </p:sp>
      <p:sp>
        <p:nvSpPr>
          <p:cNvPr id="12" name="Shape 9"/>
          <p:cNvSpPr/>
          <p:nvPr/>
        </p:nvSpPr>
        <p:spPr>
          <a:xfrm>
            <a:off x="5397471" y="1780021"/>
            <a:ext cx="4555320" cy="1540052"/>
          </a:xfrm>
          <a:prstGeom prst="roundRect">
            <a:avLst>
              <a:gd name="adj" fmla="val 11773"/>
            </a:avLst>
          </a:prstGeom>
          <a:solidFill>
            <a:srgbClr val="FBFCFE"/>
          </a:solidFill>
          <a:ln w="16702">
            <a:solidFill>
              <a:srgbClr val="CFD2D8"/>
            </a:solidFill>
            <a:prstDash val="solid"/>
          </a:ln>
        </p:spPr>
      </p:sp>
      <p:pic>
        <p:nvPicPr>
          <p:cNvPr id="13" name="Image 1" descr="preencoded.png"/>
          <p:cNvPicPr>
            <a:picLocks noChangeAspect="1"/>
          </p:cNvPicPr>
          <p:nvPr/>
        </p:nvPicPr>
        <p:blipFill>
          <a:blip r:embed="rId4"/>
          <a:stretch>
            <a:fillRect/>
          </a:stretch>
        </p:blipFill>
        <p:spPr>
          <a:xfrm>
            <a:off x="5535002" y="1917582"/>
            <a:ext cx="362574" cy="362652"/>
          </a:xfrm>
          <a:prstGeom prst="rect">
            <a:avLst/>
          </a:prstGeom>
        </p:spPr>
      </p:pic>
      <p:sp>
        <p:nvSpPr>
          <p:cNvPr id="14" name="Text 10"/>
          <p:cNvSpPr/>
          <p:nvPr/>
        </p:nvSpPr>
        <p:spPr>
          <a:xfrm>
            <a:off x="5634693" y="1996933"/>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2</a:t>
            </a:r>
            <a:endParaRPr lang="en-US" sz="1250" dirty="0"/>
          </a:p>
        </p:txBody>
      </p:sp>
      <p:sp>
        <p:nvSpPr>
          <p:cNvPr id="15" name="Text 11"/>
          <p:cNvSpPr/>
          <p:nvPr/>
        </p:nvSpPr>
        <p:spPr>
          <a:xfrm>
            <a:off x="5535002" y="2385949"/>
            <a:ext cx="2503834"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Dilutive Instruments Identification</a:t>
            </a:r>
            <a:endParaRPr lang="en-US" sz="1150" dirty="0"/>
          </a:p>
        </p:txBody>
      </p:sp>
      <p:sp>
        <p:nvSpPr>
          <p:cNvPr id="16" name="Text 12"/>
          <p:cNvSpPr/>
          <p:nvPr/>
        </p:nvSpPr>
        <p:spPr>
          <a:xfrm>
            <a:off x="5535002" y="2638274"/>
            <a:ext cx="4280258" cy="544239"/>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Have all potential dilutive equity instruments (e.g., convertible debentures, share options, warrants) been accurately identified and considered for Diluted EPS?</a:t>
            </a:r>
            <a:endParaRPr lang="en-US" sz="950" dirty="0"/>
          </a:p>
        </p:txBody>
      </p:sp>
      <p:sp>
        <p:nvSpPr>
          <p:cNvPr id="17" name="Shape 13"/>
          <p:cNvSpPr/>
          <p:nvPr/>
        </p:nvSpPr>
        <p:spPr>
          <a:xfrm>
            <a:off x="736458" y="3425788"/>
            <a:ext cx="4555320" cy="1358639"/>
          </a:xfrm>
          <a:prstGeom prst="roundRect">
            <a:avLst>
              <a:gd name="adj" fmla="val 13346"/>
            </a:avLst>
          </a:prstGeom>
          <a:solidFill>
            <a:srgbClr val="FBFCFE"/>
          </a:solidFill>
          <a:ln w="16702">
            <a:solidFill>
              <a:srgbClr val="CFD2D8"/>
            </a:solidFill>
            <a:prstDash val="solid"/>
          </a:ln>
        </p:spPr>
      </p:sp>
      <p:pic>
        <p:nvPicPr>
          <p:cNvPr id="18" name="Image 2" descr="preencoded.png"/>
          <p:cNvPicPr>
            <a:picLocks noChangeAspect="1"/>
          </p:cNvPicPr>
          <p:nvPr/>
        </p:nvPicPr>
        <p:blipFill>
          <a:blip r:embed="rId5"/>
          <a:stretch>
            <a:fillRect/>
          </a:stretch>
        </p:blipFill>
        <p:spPr>
          <a:xfrm>
            <a:off x="873989" y="3563349"/>
            <a:ext cx="362574" cy="362652"/>
          </a:xfrm>
          <a:prstGeom prst="rect">
            <a:avLst/>
          </a:prstGeom>
        </p:spPr>
      </p:pic>
      <p:sp>
        <p:nvSpPr>
          <p:cNvPr id="19" name="Text 14"/>
          <p:cNvSpPr/>
          <p:nvPr/>
        </p:nvSpPr>
        <p:spPr>
          <a:xfrm>
            <a:off x="973680" y="3642700"/>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3</a:t>
            </a:r>
            <a:endParaRPr lang="en-US" sz="1250" dirty="0"/>
          </a:p>
        </p:txBody>
      </p:sp>
      <p:sp>
        <p:nvSpPr>
          <p:cNvPr id="20" name="Text 15"/>
          <p:cNvSpPr/>
          <p:nvPr/>
        </p:nvSpPr>
        <p:spPr>
          <a:xfrm>
            <a:off x="873989" y="4031716"/>
            <a:ext cx="2001293"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Retrospective Adjustments</a:t>
            </a:r>
            <a:endParaRPr lang="en-US" sz="1150" dirty="0"/>
          </a:p>
        </p:txBody>
      </p:sp>
      <p:sp>
        <p:nvSpPr>
          <p:cNvPr id="21" name="Text 16"/>
          <p:cNvSpPr/>
          <p:nvPr/>
        </p:nvSpPr>
        <p:spPr>
          <a:xfrm>
            <a:off x="873989" y="4284040"/>
            <a:ext cx="4280258" cy="362826"/>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Are prior period EPS figures retrospectively adjusted for events like bonus issues, share splits, or share consolidations to ensure comparability?</a:t>
            </a:r>
            <a:endParaRPr lang="en-US" sz="950" dirty="0"/>
          </a:p>
        </p:txBody>
      </p:sp>
      <p:sp>
        <p:nvSpPr>
          <p:cNvPr id="22" name="Shape 17"/>
          <p:cNvSpPr/>
          <p:nvPr/>
        </p:nvSpPr>
        <p:spPr>
          <a:xfrm>
            <a:off x="5397471" y="3425788"/>
            <a:ext cx="4555320" cy="1358639"/>
          </a:xfrm>
          <a:prstGeom prst="roundRect">
            <a:avLst>
              <a:gd name="adj" fmla="val 13346"/>
            </a:avLst>
          </a:prstGeom>
          <a:solidFill>
            <a:srgbClr val="FBFCFE"/>
          </a:solidFill>
          <a:ln w="16702">
            <a:solidFill>
              <a:srgbClr val="CFD2D8"/>
            </a:solidFill>
            <a:prstDash val="solid"/>
          </a:ln>
        </p:spPr>
      </p:sp>
      <p:pic>
        <p:nvPicPr>
          <p:cNvPr id="23" name="Image 3" descr="preencoded.png"/>
          <p:cNvPicPr>
            <a:picLocks noChangeAspect="1"/>
          </p:cNvPicPr>
          <p:nvPr/>
        </p:nvPicPr>
        <p:blipFill>
          <a:blip r:embed="rId6"/>
          <a:stretch>
            <a:fillRect/>
          </a:stretch>
        </p:blipFill>
        <p:spPr>
          <a:xfrm>
            <a:off x="5535002" y="3563349"/>
            <a:ext cx="362574" cy="362652"/>
          </a:xfrm>
          <a:prstGeom prst="rect">
            <a:avLst/>
          </a:prstGeom>
        </p:spPr>
      </p:pic>
      <p:sp>
        <p:nvSpPr>
          <p:cNvPr id="24" name="Text 18"/>
          <p:cNvSpPr/>
          <p:nvPr/>
        </p:nvSpPr>
        <p:spPr>
          <a:xfrm>
            <a:off x="5634693" y="3642700"/>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4</a:t>
            </a:r>
            <a:endParaRPr lang="en-US" sz="1250" dirty="0"/>
          </a:p>
        </p:txBody>
      </p:sp>
      <p:sp>
        <p:nvSpPr>
          <p:cNvPr id="25" name="Text 19"/>
          <p:cNvSpPr/>
          <p:nvPr/>
        </p:nvSpPr>
        <p:spPr>
          <a:xfrm>
            <a:off x="5535002" y="4031716"/>
            <a:ext cx="2002337"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Presentation Requirements</a:t>
            </a:r>
            <a:endParaRPr lang="en-US" sz="1150" dirty="0"/>
          </a:p>
        </p:txBody>
      </p:sp>
      <p:sp>
        <p:nvSpPr>
          <p:cNvPr id="26" name="Text 20"/>
          <p:cNvSpPr/>
          <p:nvPr/>
        </p:nvSpPr>
        <p:spPr>
          <a:xfrm>
            <a:off x="5535002" y="4284040"/>
            <a:ext cx="4280258" cy="362826"/>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Are both Basic and Diluted EPS presented on the face of the Statement of Profit and Loss with equal prominence, as required?</a:t>
            </a:r>
            <a:endParaRPr lang="en-US" sz="950" dirty="0"/>
          </a:p>
        </p:txBody>
      </p:sp>
      <p:sp>
        <p:nvSpPr>
          <p:cNvPr id="27" name="Shape 21"/>
          <p:cNvSpPr/>
          <p:nvPr/>
        </p:nvSpPr>
        <p:spPr>
          <a:xfrm>
            <a:off x="736458" y="4890142"/>
            <a:ext cx="4555320" cy="1540052"/>
          </a:xfrm>
          <a:prstGeom prst="roundRect">
            <a:avLst>
              <a:gd name="adj" fmla="val 11773"/>
            </a:avLst>
          </a:prstGeom>
          <a:solidFill>
            <a:srgbClr val="FBFCFE"/>
          </a:solidFill>
          <a:ln w="16702">
            <a:solidFill>
              <a:srgbClr val="CFD2D8"/>
            </a:solidFill>
            <a:prstDash val="solid"/>
          </a:ln>
        </p:spPr>
      </p:sp>
      <p:pic>
        <p:nvPicPr>
          <p:cNvPr id="28" name="Image 4" descr="preencoded.png"/>
          <p:cNvPicPr>
            <a:picLocks noChangeAspect="1"/>
          </p:cNvPicPr>
          <p:nvPr/>
        </p:nvPicPr>
        <p:blipFill>
          <a:blip r:embed="rId7"/>
          <a:stretch>
            <a:fillRect/>
          </a:stretch>
        </p:blipFill>
        <p:spPr>
          <a:xfrm>
            <a:off x="873989" y="5027703"/>
            <a:ext cx="362574" cy="362652"/>
          </a:xfrm>
          <a:prstGeom prst="rect">
            <a:avLst/>
          </a:prstGeom>
        </p:spPr>
      </p:pic>
      <p:sp>
        <p:nvSpPr>
          <p:cNvPr id="29" name="Text 22"/>
          <p:cNvSpPr/>
          <p:nvPr/>
        </p:nvSpPr>
        <p:spPr>
          <a:xfrm>
            <a:off x="973680" y="5107054"/>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5</a:t>
            </a:r>
            <a:endParaRPr lang="en-US" sz="1250" dirty="0"/>
          </a:p>
        </p:txBody>
      </p:sp>
      <p:sp>
        <p:nvSpPr>
          <p:cNvPr id="30" name="Text 23"/>
          <p:cNvSpPr/>
          <p:nvPr/>
        </p:nvSpPr>
        <p:spPr>
          <a:xfrm>
            <a:off x="873989" y="5496070"/>
            <a:ext cx="1680561"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Anti-Dilutive Exclusion</a:t>
            </a:r>
            <a:endParaRPr lang="en-US" sz="1150" dirty="0"/>
          </a:p>
        </p:txBody>
      </p:sp>
      <p:sp>
        <p:nvSpPr>
          <p:cNvPr id="31" name="Text 24"/>
          <p:cNvSpPr/>
          <p:nvPr/>
        </p:nvSpPr>
        <p:spPr>
          <a:xfrm>
            <a:off x="873989" y="5748395"/>
            <a:ext cx="4280258" cy="362826"/>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Are any instruments that would increase EPS (anti-dilutive) correctly excluded from the calculation of Diluted EPS?</a:t>
            </a:r>
            <a:endParaRPr lang="en-US" sz="950" dirty="0"/>
          </a:p>
        </p:txBody>
      </p:sp>
      <p:sp>
        <p:nvSpPr>
          <p:cNvPr id="32" name="Shape 25"/>
          <p:cNvSpPr/>
          <p:nvPr/>
        </p:nvSpPr>
        <p:spPr>
          <a:xfrm>
            <a:off x="5397471" y="4890142"/>
            <a:ext cx="4555320" cy="1540052"/>
          </a:xfrm>
          <a:prstGeom prst="roundRect">
            <a:avLst>
              <a:gd name="adj" fmla="val 11773"/>
            </a:avLst>
          </a:prstGeom>
          <a:solidFill>
            <a:srgbClr val="FBFCFE"/>
          </a:solidFill>
          <a:ln w="16702">
            <a:solidFill>
              <a:srgbClr val="CFD2D8"/>
            </a:solidFill>
            <a:prstDash val="solid"/>
          </a:ln>
        </p:spPr>
      </p:sp>
      <p:pic>
        <p:nvPicPr>
          <p:cNvPr id="33" name="Image 5" descr="preencoded.png"/>
          <p:cNvPicPr>
            <a:picLocks noChangeAspect="1"/>
          </p:cNvPicPr>
          <p:nvPr/>
        </p:nvPicPr>
        <p:blipFill>
          <a:blip r:embed="rId8"/>
          <a:stretch>
            <a:fillRect/>
          </a:stretch>
        </p:blipFill>
        <p:spPr>
          <a:xfrm>
            <a:off x="5535002" y="5027703"/>
            <a:ext cx="362574" cy="362652"/>
          </a:xfrm>
          <a:prstGeom prst="rect">
            <a:avLst/>
          </a:prstGeom>
        </p:spPr>
      </p:pic>
      <p:sp>
        <p:nvSpPr>
          <p:cNvPr id="34" name="Text 26"/>
          <p:cNvSpPr/>
          <p:nvPr/>
        </p:nvSpPr>
        <p:spPr>
          <a:xfrm>
            <a:off x="5634693" y="5107054"/>
            <a:ext cx="163106" cy="203948"/>
          </a:xfrm>
          <a:prstGeom prst="rect">
            <a:avLst/>
          </a:prstGeom>
          <a:noFill/>
          <a:ln/>
        </p:spPr>
        <p:txBody>
          <a:bodyPr wrap="none" lIns="0" tIns="0" rIns="0" bIns="0" rtlCol="0" anchor="t"/>
          <a:lstStyle/>
          <a:p>
            <a:pPr marL="0" indent="0" algn="l">
              <a:lnSpc>
                <a:spcPts val="1900"/>
              </a:lnSpc>
              <a:buNone/>
            </a:pPr>
            <a:r>
              <a:rPr lang="en-US" sz="1250" b="1" dirty="0">
                <a:solidFill>
                  <a:srgbClr val="FFFFFF"/>
                </a:solidFill>
                <a:latin typeface="Inter Bold" pitchFamily="34" charset="0"/>
                <a:ea typeface="Inter Bold" pitchFamily="34" charset="-122"/>
                <a:cs typeface="Inter Bold" pitchFamily="34" charset="-120"/>
              </a:rPr>
              <a:t>6</a:t>
            </a:r>
            <a:endParaRPr lang="en-US" sz="1250" dirty="0"/>
          </a:p>
        </p:txBody>
      </p:sp>
      <p:sp>
        <p:nvSpPr>
          <p:cNvPr id="35" name="Text 27"/>
          <p:cNvSpPr/>
          <p:nvPr/>
        </p:nvSpPr>
        <p:spPr>
          <a:xfrm>
            <a:off x="5535002" y="5496070"/>
            <a:ext cx="1982242" cy="188896"/>
          </a:xfrm>
          <a:prstGeom prst="rect">
            <a:avLst/>
          </a:prstGeom>
          <a:noFill/>
          <a:ln/>
        </p:spPr>
        <p:txBody>
          <a:bodyPr wrap="none" lIns="0" tIns="0" rIns="0" bIns="0" rtlCol="0" anchor="t"/>
          <a:lstStyle/>
          <a:p>
            <a:pPr marL="0" indent="0" algn="l">
              <a:lnSpc>
                <a:spcPts val="1450"/>
              </a:lnSpc>
              <a:buNone/>
            </a:pPr>
            <a:r>
              <a:rPr lang="en-US" sz="1150" b="1" dirty="0">
                <a:solidFill>
                  <a:srgbClr val="15213F"/>
                </a:solidFill>
                <a:latin typeface="Inter Bold" pitchFamily="34" charset="0"/>
                <a:ea typeface="Inter Bold" pitchFamily="34" charset="-122"/>
                <a:cs typeface="Inter Bold" pitchFamily="34" charset="-120"/>
              </a:rPr>
              <a:t>Disclosure of Assumptions</a:t>
            </a:r>
            <a:endParaRPr lang="en-US" sz="1150" dirty="0"/>
          </a:p>
        </p:txBody>
      </p:sp>
      <p:sp>
        <p:nvSpPr>
          <p:cNvPr id="36" name="Text 28"/>
          <p:cNvSpPr/>
          <p:nvPr/>
        </p:nvSpPr>
        <p:spPr>
          <a:xfrm>
            <a:off x="5535002" y="5748395"/>
            <a:ext cx="4280258" cy="544239"/>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Is there adequate disclosure of the assumptions used in calculating Diluted EPS, including the reconciliation of the weighted average number of shares?</a:t>
            </a:r>
            <a:endParaRPr lang="en-US" sz="950" dirty="0"/>
          </a:p>
        </p:txBody>
      </p:sp>
      <p:sp>
        <p:nvSpPr>
          <p:cNvPr id="37" name="Text 29"/>
          <p:cNvSpPr/>
          <p:nvPr/>
        </p:nvSpPr>
        <p:spPr>
          <a:xfrm>
            <a:off x="736458" y="6549134"/>
            <a:ext cx="9216334" cy="362826"/>
          </a:xfrm>
          <a:prstGeom prst="rect">
            <a:avLst/>
          </a:prstGeom>
          <a:noFill/>
          <a:ln/>
        </p:spPr>
        <p:txBody>
          <a:bodyPr wrap="squar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Adhering to these points is vital for transparent and accurate financial reporting, providing stakeholders with reliable insights into the company's earnings performance.</a:t>
            </a:r>
            <a:endParaRPr lang="en-US" sz="950" dirty="0"/>
          </a:p>
        </p:txBody>
      </p:sp>
      <p:pic>
        <p:nvPicPr>
          <p:cNvPr id="38" name="Image 6" descr="preencoded.png"/>
          <p:cNvPicPr>
            <a:picLocks noChangeAspect="1"/>
          </p:cNvPicPr>
          <p:nvPr/>
        </p:nvPicPr>
        <p:blipFill>
          <a:blip r:embed="rId9"/>
          <a:stretch>
            <a:fillRect/>
          </a:stretch>
        </p:blipFill>
        <p:spPr>
          <a:xfrm>
            <a:off x="361705" y="324977"/>
            <a:ext cx="760728" cy="165751"/>
          </a:xfrm>
          <a:prstGeom prst="rect">
            <a:avLst/>
          </a:prstGeom>
        </p:spPr>
      </p:pic>
      <p:sp>
        <p:nvSpPr>
          <p:cNvPr id="39" name="Text 30"/>
          <p:cNvSpPr/>
          <p:nvPr/>
        </p:nvSpPr>
        <p:spPr>
          <a:xfrm>
            <a:off x="4929813" y="7090676"/>
            <a:ext cx="829624" cy="126945"/>
          </a:xfrm>
          <a:prstGeom prst="rect">
            <a:avLst/>
          </a:prstGeom>
          <a:noFill/>
          <a:ln/>
        </p:spPr>
        <p:txBody>
          <a:bodyPr wrap="none" lIns="0" tIns="0" rIns="0" bIns="0" rtlCol="0" anchor="t"/>
          <a:lstStyle/>
          <a:p>
            <a:pPr marL="0" indent="0" algn="ctr">
              <a:lnSpc>
                <a:spcPts val="950"/>
              </a:lnSpc>
              <a:buNone/>
            </a:pPr>
            <a:r>
              <a:rPr lang="en-US" sz="650" dirty="0">
                <a:solidFill>
                  <a:srgbClr val="15213F"/>
                </a:solidFill>
                <a:latin typeface="Inter" pitchFamily="34" charset="0"/>
                <a:ea typeface="Inter" pitchFamily="34" charset="-122"/>
                <a:cs typeface="Inter" pitchFamily="34" charset="-120"/>
              </a:rPr>
              <a:t>CA Anupam Sarda</a:t>
            </a:r>
            <a:endParaRPr lang="en-US" sz="6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1766274"/>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Key Takeaways</a:t>
            </a:r>
            <a:endParaRPr lang="en-US" sz="2700" dirty="0"/>
          </a:p>
        </p:txBody>
      </p:sp>
      <p:sp>
        <p:nvSpPr>
          <p:cNvPr id="5" name="Shape 2"/>
          <p:cNvSpPr/>
          <p:nvPr/>
        </p:nvSpPr>
        <p:spPr>
          <a:xfrm>
            <a:off x="805528" y="2405265"/>
            <a:ext cx="5259418" cy="1061591"/>
          </a:xfrm>
          <a:prstGeom prst="roundRect">
            <a:avLst>
              <a:gd name="adj" fmla="val 19520"/>
            </a:avLst>
          </a:prstGeom>
          <a:solidFill>
            <a:srgbClr val="FBFCFE"/>
          </a:solidFill>
          <a:ln w="22269">
            <a:solidFill>
              <a:srgbClr val="CFD2D8"/>
            </a:solidFill>
            <a:prstDash val="solid"/>
          </a:ln>
        </p:spPr>
      </p:sp>
      <p:sp>
        <p:nvSpPr>
          <p:cNvPr id="6" name="Text 3"/>
          <p:cNvSpPr/>
          <p:nvPr/>
        </p:nvSpPr>
        <p:spPr>
          <a:xfrm>
            <a:off x="965937" y="256570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 3</a:t>
            </a:r>
            <a:endParaRPr lang="en-US" sz="1350" dirty="0"/>
          </a:p>
        </p:txBody>
      </p:sp>
      <p:sp>
        <p:nvSpPr>
          <p:cNvPr id="7" name="Text 4"/>
          <p:cNvSpPr/>
          <p:nvPr/>
        </p:nvSpPr>
        <p:spPr>
          <a:xfrm>
            <a:off x="965937" y="2864409"/>
            <a:ext cx="4938598"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Cash flow classification is a </a:t>
            </a:r>
            <a:r>
              <a:rPr lang="en-US" sz="1050" b="1" dirty="0">
                <a:solidFill>
                  <a:srgbClr val="15213F"/>
                </a:solidFill>
                <a:latin typeface="Inter" pitchFamily="34" charset="0"/>
                <a:ea typeface="Inter" pitchFamily="34" charset="-122"/>
                <a:cs typeface="Inter" pitchFamily="34" charset="-120"/>
              </a:rPr>
              <a:t>judgement call</a:t>
            </a:r>
            <a:r>
              <a:rPr lang="en-US" sz="1050" dirty="0">
                <a:solidFill>
                  <a:srgbClr val="15213F"/>
                </a:solidFill>
                <a:latin typeface="Inter" pitchFamily="34" charset="0"/>
                <a:ea typeface="Inter" pitchFamily="34" charset="-122"/>
                <a:cs typeface="Inter" pitchFamily="34" charset="-120"/>
              </a:rPr>
              <a:t> — especially for interest, dividends, and taxes. Always reconcile to balance sheet cash balances.</a:t>
            </a:r>
            <a:endParaRPr lang="en-US" sz="1050" dirty="0"/>
          </a:p>
        </p:txBody>
      </p:sp>
      <p:sp>
        <p:nvSpPr>
          <p:cNvPr id="8" name="Shape 5"/>
          <p:cNvSpPr/>
          <p:nvPr/>
        </p:nvSpPr>
        <p:spPr>
          <a:xfrm>
            <a:off x="805528" y="3605026"/>
            <a:ext cx="5259418" cy="1282593"/>
          </a:xfrm>
          <a:prstGeom prst="roundRect">
            <a:avLst>
              <a:gd name="adj" fmla="val 16156"/>
            </a:avLst>
          </a:prstGeom>
          <a:solidFill>
            <a:srgbClr val="FBFCFE"/>
          </a:solidFill>
          <a:ln w="22269">
            <a:solidFill>
              <a:srgbClr val="CFD2D8"/>
            </a:solidFill>
            <a:prstDash val="solid"/>
          </a:ln>
        </p:spPr>
      </p:sp>
      <p:sp>
        <p:nvSpPr>
          <p:cNvPr id="9" name="Text 6"/>
          <p:cNvSpPr/>
          <p:nvPr/>
        </p:nvSpPr>
        <p:spPr>
          <a:xfrm>
            <a:off x="965937" y="3765469"/>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 20</a:t>
            </a:r>
            <a:endParaRPr lang="en-US" sz="1350" dirty="0"/>
          </a:p>
        </p:txBody>
      </p:sp>
      <p:sp>
        <p:nvSpPr>
          <p:cNvPr id="10" name="Text 7"/>
          <p:cNvSpPr/>
          <p:nvPr/>
        </p:nvSpPr>
        <p:spPr>
          <a:xfrm>
            <a:off x="965937" y="4064170"/>
            <a:ext cx="4938598"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Present both Basic and Diluted EPS on the </a:t>
            </a:r>
            <a:r>
              <a:rPr lang="en-US" sz="1050" b="1" dirty="0">
                <a:solidFill>
                  <a:srgbClr val="15213F"/>
                </a:solidFill>
                <a:latin typeface="Inter" pitchFamily="34" charset="0"/>
                <a:ea typeface="Inter" pitchFamily="34" charset="-122"/>
                <a:cs typeface="Inter" pitchFamily="34" charset="-120"/>
              </a:rPr>
              <a:t>face of P&amp;L</a:t>
            </a:r>
            <a:r>
              <a:rPr lang="en-US" sz="1050" dirty="0">
                <a:solidFill>
                  <a:srgbClr val="15213F"/>
                </a:solidFill>
                <a:latin typeface="Inter" pitchFamily="34" charset="0"/>
                <a:ea typeface="Inter" pitchFamily="34" charset="-122"/>
                <a:cs typeface="Inter" pitchFamily="34" charset="-120"/>
              </a:rPr>
              <a:t>. Restate prior periods for bonus issues. Exclude anti-dilutive instruments from diluted EPS.</a:t>
            </a:r>
            <a:endParaRPr lang="en-US" sz="1050" dirty="0"/>
          </a:p>
        </p:txBody>
      </p:sp>
      <p:sp>
        <p:nvSpPr>
          <p:cNvPr id="11" name="Text 8"/>
          <p:cNvSpPr/>
          <p:nvPr/>
        </p:nvSpPr>
        <p:spPr>
          <a:xfrm>
            <a:off x="1012738" y="5198413"/>
            <a:ext cx="5052207"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"Accounting Standards are not bureaucratic hurdles — they are the language of trust between enterprises and their stakeholders."</a:t>
            </a:r>
            <a:endParaRPr lang="en-US" sz="1050" dirty="0"/>
          </a:p>
        </p:txBody>
      </p:sp>
      <p:sp>
        <p:nvSpPr>
          <p:cNvPr id="12" name="Shape 9"/>
          <p:cNvSpPr/>
          <p:nvPr/>
        </p:nvSpPr>
        <p:spPr>
          <a:xfrm>
            <a:off x="805528" y="5043016"/>
            <a:ext cx="33404" cy="752798"/>
          </a:xfrm>
          <a:prstGeom prst="rect">
            <a:avLst/>
          </a:prstGeom>
          <a:solidFill>
            <a:srgbClr val="3257B8"/>
          </a:solidFill>
          <a:ln/>
        </p:spPr>
      </p:sp>
      <p:pic>
        <p:nvPicPr>
          <p:cNvPr id="13" name="Image 1" descr="preencoded.png"/>
          <p:cNvPicPr>
            <a:picLocks noChangeAspect="1"/>
          </p:cNvPicPr>
          <p:nvPr/>
        </p:nvPicPr>
        <p:blipFill>
          <a:blip r:embed="rId4"/>
          <a:stretch>
            <a:fillRect/>
          </a:stretch>
        </p:blipFill>
        <p:spPr>
          <a:xfrm>
            <a:off x="377276" y="345946"/>
            <a:ext cx="869378" cy="189418"/>
          </a:xfrm>
          <a:prstGeom prst="rect">
            <a:avLst/>
          </a:prstGeom>
        </p:spPr>
      </p:pic>
      <p:sp>
        <p:nvSpPr>
          <p:cNvPr id="14" name="Text 10"/>
          <p:cNvSpPr/>
          <p:nvPr/>
        </p:nvSpPr>
        <p:spPr>
          <a:xfrm>
            <a:off x="5515951" y="7043952"/>
            <a:ext cx="977246" cy="154788"/>
          </a:xfrm>
          <a:prstGeom prst="rect">
            <a:avLst/>
          </a:prstGeom>
          <a:noFill/>
          <a:ln/>
        </p:spPr>
        <p:txBody>
          <a:bodyPr wrap="none" lIns="0" tIns="0" rIns="0" bIns="0" rtlCol="0" anchor="t"/>
          <a:lstStyle/>
          <a:p>
            <a:pPr marL="0" indent="0" algn="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10183315" cy="7205701"/>
          </a:xfrm>
          <a:prstGeom prst="rect">
            <a:avLst/>
          </a:prstGeom>
        </p:spPr>
      </p:pic>
      <p:sp>
        <p:nvSpPr>
          <p:cNvPr id="4" name="Text 1"/>
          <p:cNvSpPr/>
          <p:nvPr/>
        </p:nvSpPr>
        <p:spPr>
          <a:xfrm>
            <a:off x="2961576" y="870608"/>
            <a:ext cx="4766010" cy="595835"/>
          </a:xfrm>
          <a:prstGeom prst="rect">
            <a:avLst/>
          </a:prstGeom>
          <a:noFill/>
          <a:ln/>
        </p:spPr>
        <p:txBody>
          <a:bodyPr wrap="none" lIns="0" tIns="0" rIns="0" bIns="0" rtlCol="0" anchor="t"/>
          <a:lstStyle/>
          <a:p>
            <a:pPr marL="0" indent="0" algn="ctr">
              <a:lnSpc>
                <a:spcPts val="4650"/>
              </a:lnSpc>
              <a:buNone/>
            </a:pPr>
            <a:r>
              <a:rPr lang="en-US" sz="3750" b="1" dirty="0">
                <a:solidFill>
                  <a:srgbClr val="3257B8"/>
                </a:solidFill>
                <a:latin typeface="Inter Bold" pitchFamily="34" charset="0"/>
                <a:ea typeface="Inter Bold" pitchFamily="34" charset="-122"/>
                <a:cs typeface="Inter Bold" pitchFamily="34" charset="-120"/>
              </a:rPr>
              <a:t>Thank You</a:t>
            </a:r>
            <a:endParaRPr lang="en-US" sz="3750" dirty="0"/>
          </a:p>
        </p:txBody>
      </p:sp>
      <p:sp>
        <p:nvSpPr>
          <p:cNvPr id="5" name="Text 2"/>
          <p:cNvSpPr/>
          <p:nvPr/>
        </p:nvSpPr>
        <p:spPr>
          <a:xfrm>
            <a:off x="805528" y="1673697"/>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6" name="Text 3"/>
          <p:cNvSpPr/>
          <p:nvPr/>
        </p:nvSpPr>
        <p:spPr>
          <a:xfrm>
            <a:off x="805528" y="2050096"/>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7" name="Text 4"/>
          <p:cNvSpPr/>
          <p:nvPr/>
        </p:nvSpPr>
        <p:spPr>
          <a:xfrm>
            <a:off x="805528" y="2426495"/>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8" name="Text 5"/>
          <p:cNvSpPr/>
          <p:nvPr/>
        </p:nvSpPr>
        <p:spPr>
          <a:xfrm>
            <a:off x="805528" y="2802894"/>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9" name="Text 6"/>
          <p:cNvSpPr/>
          <p:nvPr/>
        </p:nvSpPr>
        <p:spPr>
          <a:xfrm>
            <a:off x="805528" y="3179293"/>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0" name="Text 7"/>
          <p:cNvSpPr/>
          <p:nvPr/>
        </p:nvSpPr>
        <p:spPr>
          <a:xfrm>
            <a:off x="805528" y="3555692"/>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1" name="Text 8"/>
          <p:cNvSpPr/>
          <p:nvPr/>
        </p:nvSpPr>
        <p:spPr>
          <a:xfrm>
            <a:off x="805528" y="3932091"/>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2" name="Text 9"/>
          <p:cNvSpPr/>
          <p:nvPr/>
        </p:nvSpPr>
        <p:spPr>
          <a:xfrm>
            <a:off x="805528" y="4308490"/>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3" name="Text 10"/>
          <p:cNvSpPr/>
          <p:nvPr/>
        </p:nvSpPr>
        <p:spPr>
          <a:xfrm>
            <a:off x="805528" y="4684889"/>
            <a:ext cx="9078193"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14" name="Text 11"/>
          <p:cNvSpPr/>
          <p:nvPr/>
        </p:nvSpPr>
        <p:spPr>
          <a:xfrm>
            <a:off x="805528" y="5061288"/>
            <a:ext cx="9078193"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15" name="Text 12"/>
          <p:cNvSpPr/>
          <p:nvPr/>
        </p:nvSpPr>
        <p:spPr>
          <a:xfrm>
            <a:off x="3692553" y="5489544"/>
            <a:ext cx="3304056"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Presented By: CA Anupam Sarda</a:t>
            </a:r>
            <a:endParaRPr lang="en-US" sz="1600" dirty="0"/>
          </a:p>
        </p:txBody>
      </p:sp>
      <p:sp>
        <p:nvSpPr>
          <p:cNvPr id="16" name="Text 13"/>
          <p:cNvSpPr/>
          <p:nvPr/>
        </p:nvSpPr>
        <p:spPr>
          <a:xfrm>
            <a:off x="4138638" y="5803819"/>
            <a:ext cx="2411886"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Partner at: D J A S &amp; Co.</a:t>
            </a:r>
            <a:endParaRPr lang="en-US" sz="1600" dirty="0"/>
          </a:p>
        </p:txBody>
      </p:sp>
      <p:sp>
        <p:nvSpPr>
          <p:cNvPr id="17" name="Text 14"/>
          <p:cNvSpPr/>
          <p:nvPr/>
        </p:nvSpPr>
        <p:spPr>
          <a:xfrm>
            <a:off x="4089315" y="6118094"/>
            <a:ext cx="2510620"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Contact No:9836041458</a:t>
            </a:r>
            <a:endParaRPr lang="en-US" sz="1600" dirty="0"/>
          </a:p>
        </p:txBody>
      </p:sp>
      <p:sp>
        <p:nvSpPr>
          <p:cNvPr id="18" name="Text 15"/>
          <p:cNvSpPr/>
          <p:nvPr/>
        </p:nvSpPr>
        <p:spPr>
          <a:xfrm>
            <a:off x="4308530" y="6432369"/>
            <a:ext cx="2072190"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Email: info@djas.in</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392311"/>
            <a:ext cx="7278544"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3 Definitions: Understanding Key Terms</a:t>
            </a:r>
            <a:endParaRPr lang="en-US" sz="2700" dirty="0"/>
          </a:p>
        </p:txBody>
      </p:sp>
      <p:sp>
        <p:nvSpPr>
          <p:cNvPr id="4" name="Shape 2"/>
          <p:cNvSpPr/>
          <p:nvPr/>
        </p:nvSpPr>
        <p:spPr>
          <a:xfrm>
            <a:off x="805528" y="2100387"/>
            <a:ext cx="2933913" cy="2409876"/>
          </a:xfrm>
          <a:prstGeom prst="roundRect">
            <a:avLst>
              <a:gd name="adj" fmla="val 6653"/>
            </a:avLst>
          </a:prstGeom>
          <a:solidFill>
            <a:srgbClr val="FBFCFE"/>
          </a:solidFill>
          <a:ln w="33404">
            <a:solidFill>
              <a:srgbClr val="CFD2D8"/>
            </a:solidFill>
            <a:prstDash val="solid"/>
          </a:ln>
        </p:spPr>
      </p:sp>
      <p:pic>
        <p:nvPicPr>
          <p:cNvPr id="5" name="Image 0" descr="preencoded.png"/>
          <p:cNvPicPr>
            <a:picLocks noChangeAspect="1"/>
          </p:cNvPicPr>
          <p:nvPr/>
        </p:nvPicPr>
        <p:blipFill>
          <a:blip r:embed="rId3"/>
          <a:stretch>
            <a:fillRect/>
          </a:stretch>
        </p:blipFill>
        <p:spPr>
          <a:xfrm>
            <a:off x="772124" y="2100387"/>
            <a:ext cx="133617" cy="2409876"/>
          </a:xfrm>
          <a:prstGeom prst="rect">
            <a:avLst/>
          </a:prstGeom>
        </p:spPr>
      </p:pic>
      <p:sp>
        <p:nvSpPr>
          <p:cNvPr id="6" name="Text 3"/>
          <p:cNvSpPr/>
          <p:nvPr/>
        </p:nvSpPr>
        <p:spPr>
          <a:xfrm>
            <a:off x="1077285" y="227196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a:t>
            </a:r>
            <a:endParaRPr lang="en-US" sz="1350" dirty="0"/>
          </a:p>
        </p:txBody>
      </p:sp>
      <p:sp>
        <p:nvSpPr>
          <p:cNvPr id="7" name="Text 4"/>
          <p:cNvSpPr/>
          <p:nvPr/>
        </p:nvSpPr>
        <p:spPr>
          <a:xfrm>
            <a:off x="1077285" y="2570668"/>
            <a:ext cx="249061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Comprises cash on hand and demand deposits, which are readily available funds for immediate use by the entity.</a:t>
            </a:r>
            <a:endParaRPr lang="en-US" sz="1050" dirty="0"/>
          </a:p>
        </p:txBody>
      </p:sp>
      <p:sp>
        <p:nvSpPr>
          <p:cNvPr id="8" name="Shape 5"/>
          <p:cNvSpPr/>
          <p:nvPr/>
        </p:nvSpPr>
        <p:spPr>
          <a:xfrm>
            <a:off x="3877581" y="2100387"/>
            <a:ext cx="2934000" cy="2409876"/>
          </a:xfrm>
          <a:prstGeom prst="roundRect">
            <a:avLst>
              <a:gd name="adj" fmla="val 6653"/>
            </a:avLst>
          </a:prstGeom>
          <a:solidFill>
            <a:srgbClr val="FBFCFE"/>
          </a:solidFill>
          <a:ln w="33404">
            <a:solidFill>
              <a:srgbClr val="CFD2D8"/>
            </a:solidFill>
            <a:prstDash val="solid"/>
          </a:ln>
        </p:spPr>
      </p:sp>
      <p:pic>
        <p:nvPicPr>
          <p:cNvPr id="9" name="Image 1" descr="preencoded.png"/>
          <p:cNvPicPr>
            <a:picLocks noChangeAspect="1"/>
          </p:cNvPicPr>
          <p:nvPr/>
        </p:nvPicPr>
        <p:blipFill>
          <a:blip r:embed="rId3"/>
          <a:stretch>
            <a:fillRect/>
          </a:stretch>
        </p:blipFill>
        <p:spPr>
          <a:xfrm>
            <a:off x="3844177" y="2100387"/>
            <a:ext cx="133617" cy="2409876"/>
          </a:xfrm>
          <a:prstGeom prst="rect">
            <a:avLst/>
          </a:prstGeom>
        </p:spPr>
      </p:pic>
      <p:sp>
        <p:nvSpPr>
          <p:cNvPr id="10" name="Text 6"/>
          <p:cNvSpPr/>
          <p:nvPr/>
        </p:nvSpPr>
        <p:spPr>
          <a:xfrm>
            <a:off x="4149338" y="2271968"/>
            <a:ext cx="228853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 and Cash Equivalents</a:t>
            </a:r>
            <a:endParaRPr lang="en-US" sz="1350" dirty="0"/>
          </a:p>
        </p:txBody>
      </p:sp>
      <p:sp>
        <p:nvSpPr>
          <p:cNvPr id="11" name="Text 7"/>
          <p:cNvSpPr/>
          <p:nvPr/>
        </p:nvSpPr>
        <p:spPr>
          <a:xfrm>
            <a:off x="4149338" y="2570668"/>
            <a:ext cx="2490699" cy="1768014"/>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Short-term, highly liquid investments that are readily convertible to known amounts of cash and subject to an insignificant risk of changes in value. An investment normally qualifies as a cash equivalent only when it has a short maturity of, say, three months or less from the date of acquisition.</a:t>
            </a:r>
            <a:endParaRPr lang="en-US" sz="1050" dirty="0"/>
          </a:p>
        </p:txBody>
      </p:sp>
      <p:sp>
        <p:nvSpPr>
          <p:cNvPr id="12" name="Shape 8"/>
          <p:cNvSpPr/>
          <p:nvPr/>
        </p:nvSpPr>
        <p:spPr>
          <a:xfrm>
            <a:off x="6949721" y="2100387"/>
            <a:ext cx="2933913" cy="2409876"/>
          </a:xfrm>
          <a:prstGeom prst="roundRect">
            <a:avLst>
              <a:gd name="adj" fmla="val 6653"/>
            </a:avLst>
          </a:prstGeom>
          <a:solidFill>
            <a:srgbClr val="FBFCFE"/>
          </a:solidFill>
          <a:ln w="33404">
            <a:solidFill>
              <a:srgbClr val="CFD2D8"/>
            </a:solidFill>
            <a:prstDash val="solid"/>
          </a:ln>
        </p:spPr>
      </p:sp>
      <p:pic>
        <p:nvPicPr>
          <p:cNvPr id="13" name="Image 2" descr="preencoded.png"/>
          <p:cNvPicPr>
            <a:picLocks noChangeAspect="1"/>
          </p:cNvPicPr>
          <p:nvPr/>
        </p:nvPicPr>
        <p:blipFill>
          <a:blip r:embed="rId3"/>
          <a:stretch>
            <a:fillRect/>
          </a:stretch>
        </p:blipFill>
        <p:spPr>
          <a:xfrm>
            <a:off x="6916317" y="2100387"/>
            <a:ext cx="133617" cy="2409876"/>
          </a:xfrm>
          <a:prstGeom prst="rect">
            <a:avLst/>
          </a:prstGeom>
        </p:spPr>
      </p:pic>
      <p:sp>
        <p:nvSpPr>
          <p:cNvPr id="14" name="Text 9"/>
          <p:cNvSpPr/>
          <p:nvPr/>
        </p:nvSpPr>
        <p:spPr>
          <a:xfrm>
            <a:off x="7221478" y="227196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 Flows</a:t>
            </a:r>
            <a:endParaRPr lang="en-US" sz="1350" dirty="0"/>
          </a:p>
        </p:txBody>
      </p:sp>
      <p:sp>
        <p:nvSpPr>
          <p:cNvPr id="15" name="Text 10"/>
          <p:cNvSpPr/>
          <p:nvPr/>
        </p:nvSpPr>
        <p:spPr>
          <a:xfrm>
            <a:off x="7221478" y="2570668"/>
            <a:ext cx="2490612"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Inflows and outflows of cash and cash equivalents. These represent the actual movement of money into and out of the entity.</a:t>
            </a:r>
            <a:endParaRPr lang="en-US" sz="1050" dirty="0"/>
          </a:p>
        </p:txBody>
      </p:sp>
      <p:sp>
        <p:nvSpPr>
          <p:cNvPr id="16" name="Text 11"/>
          <p:cNvSpPr/>
          <p:nvPr/>
        </p:nvSpPr>
        <p:spPr>
          <a:xfrm>
            <a:off x="805528" y="4717517"/>
            <a:ext cx="3265519"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Example of Cash and Cash Equivalents</a:t>
            </a:r>
            <a:endParaRPr lang="en-US" sz="1350" dirty="0"/>
          </a:p>
        </p:txBody>
      </p:sp>
      <p:sp>
        <p:nvSpPr>
          <p:cNvPr id="17" name="Shape 12"/>
          <p:cNvSpPr/>
          <p:nvPr/>
        </p:nvSpPr>
        <p:spPr>
          <a:xfrm>
            <a:off x="805528" y="5140640"/>
            <a:ext cx="9078193" cy="1029137"/>
          </a:xfrm>
          <a:prstGeom prst="roundRect">
            <a:avLst>
              <a:gd name="adj" fmla="val 20135"/>
            </a:avLst>
          </a:prstGeom>
          <a:solidFill>
            <a:srgbClr val="C3CFEF"/>
          </a:solidFill>
          <a:ln/>
        </p:spPr>
      </p:sp>
      <p:pic>
        <p:nvPicPr>
          <p:cNvPr id="18" name="Image 3" descr="preencoded.png"/>
          <p:cNvPicPr>
            <a:picLocks noChangeAspect="1"/>
          </p:cNvPicPr>
          <p:nvPr/>
        </p:nvPicPr>
        <p:blipFill>
          <a:blip r:embed="rId4"/>
          <a:stretch>
            <a:fillRect/>
          </a:stretch>
        </p:blipFill>
        <p:spPr>
          <a:xfrm>
            <a:off x="943668" y="5348329"/>
            <a:ext cx="172675" cy="138170"/>
          </a:xfrm>
          <a:prstGeom prst="rect">
            <a:avLst/>
          </a:prstGeom>
        </p:spPr>
      </p:pic>
      <p:sp>
        <p:nvSpPr>
          <p:cNvPr id="19" name="Text 13"/>
          <p:cNvSpPr/>
          <p:nvPr/>
        </p:nvSpPr>
        <p:spPr>
          <a:xfrm>
            <a:off x="1254483" y="5313352"/>
            <a:ext cx="8491098" cy="663005"/>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Preference shares acquired shortly before their specified redemption date, where the risk of failure of the company to repay the amount at maturity is insignificant, qualify as cash equivalents — as they are readily convertible to a known amount of cash within a short period.</a:t>
            </a:r>
            <a:endParaRPr lang="en-US" sz="1050" dirty="0"/>
          </a:p>
        </p:txBody>
      </p:sp>
      <p:pic>
        <p:nvPicPr>
          <p:cNvPr id="20" name="Image 4" descr="preencoded.png"/>
          <p:cNvPicPr>
            <a:picLocks noChangeAspect="1"/>
          </p:cNvPicPr>
          <p:nvPr/>
        </p:nvPicPr>
        <p:blipFill>
          <a:blip r:embed="rId5"/>
          <a:stretch>
            <a:fillRect/>
          </a:stretch>
        </p:blipFill>
        <p:spPr>
          <a:xfrm>
            <a:off x="377276" y="345946"/>
            <a:ext cx="869378" cy="189418"/>
          </a:xfrm>
          <a:prstGeom prst="rect">
            <a:avLst/>
          </a:prstGeom>
        </p:spPr>
      </p:pic>
      <p:sp>
        <p:nvSpPr>
          <p:cNvPr id="21" name="Text 14"/>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606961"/>
            <a:ext cx="6593236"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Classification of Cash Flows Statement</a:t>
            </a:r>
            <a:endParaRPr lang="en-US" sz="2700" dirty="0"/>
          </a:p>
        </p:txBody>
      </p:sp>
      <p:sp>
        <p:nvSpPr>
          <p:cNvPr id="4" name="Text 2"/>
          <p:cNvSpPr/>
          <p:nvPr/>
        </p:nvSpPr>
        <p:spPr>
          <a:xfrm>
            <a:off x="805528" y="2315037"/>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the three key categories of cash movement for financial reporting.</a:t>
            </a:r>
            <a:endParaRPr lang="en-US" sz="1050" dirty="0"/>
          </a:p>
        </p:txBody>
      </p:sp>
      <p:sp>
        <p:nvSpPr>
          <p:cNvPr id="5" name="Shape 3"/>
          <p:cNvSpPr/>
          <p:nvPr/>
        </p:nvSpPr>
        <p:spPr>
          <a:xfrm>
            <a:off x="805528" y="2691436"/>
            <a:ext cx="2933913" cy="3263604"/>
          </a:xfrm>
          <a:prstGeom prst="roundRect">
            <a:avLst>
              <a:gd name="adj" fmla="val 7063"/>
            </a:avLst>
          </a:prstGeom>
          <a:solidFill>
            <a:srgbClr val="FBFCFE"/>
          </a:solidFill>
          <a:ln w="33404">
            <a:solidFill>
              <a:srgbClr val="CFD2D8"/>
            </a:solidFill>
            <a:prstDash val="solid"/>
          </a:ln>
        </p:spPr>
      </p:sp>
      <p:sp>
        <p:nvSpPr>
          <p:cNvPr id="6" name="Shape 4"/>
          <p:cNvSpPr/>
          <p:nvPr/>
        </p:nvSpPr>
        <p:spPr>
          <a:xfrm>
            <a:off x="838932" y="2724847"/>
            <a:ext cx="2867105" cy="414509"/>
          </a:xfrm>
          <a:prstGeom prst="roundRect">
            <a:avLst>
              <a:gd name="adj" fmla="val 40321"/>
            </a:avLst>
          </a:prstGeom>
          <a:solidFill>
            <a:srgbClr val="FBFCFE"/>
          </a:solidFill>
          <a:ln/>
        </p:spPr>
      </p:sp>
      <p:sp>
        <p:nvSpPr>
          <p:cNvPr id="7" name="Text 5"/>
          <p:cNvSpPr/>
          <p:nvPr/>
        </p:nvSpPr>
        <p:spPr>
          <a:xfrm>
            <a:off x="2168836" y="2791409"/>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8" name="Shape 6"/>
          <p:cNvSpPr/>
          <p:nvPr/>
        </p:nvSpPr>
        <p:spPr>
          <a:xfrm>
            <a:off x="977072" y="3277525"/>
            <a:ext cx="1586785" cy="259634"/>
          </a:xfrm>
          <a:prstGeom prst="roundRect">
            <a:avLst>
              <a:gd name="adj" fmla="val 63850"/>
            </a:avLst>
          </a:prstGeom>
          <a:solidFill>
            <a:srgbClr val="D7DFF4"/>
          </a:solidFill>
          <a:ln/>
        </p:spPr>
      </p:sp>
      <p:pic>
        <p:nvPicPr>
          <p:cNvPr id="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9887" y="3352092"/>
            <a:ext cx="110477" cy="110501"/>
          </a:xfrm>
          <a:prstGeom prst="rect">
            <a:avLst/>
          </a:prstGeom>
        </p:spPr>
      </p:pic>
      <p:sp>
        <p:nvSpPr>
          <p:cNvPr id="10" name="Text 7"/>
          <p:cNvSpPr/>
          <p:nvPr/>
        </p:nvSpPr>
        <p:spPr>
          <a:xfrm>
            <a:off x="1225603" y="3318942"/>
            <a:ext cx="125544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OPERATING ACTIVITIES</a:t>
            </a:r>
            <a:endParaRPr lang="en-US" sz="850" dirty="0"/>
          </a:p>
        </p:txBody>
      </p:sp>
      <p:sp>
        <p:nvSpPr>
          <p:cNvPr id="11" name="Text 8"/>
          <p:cNvSpPr/>
          <p:nvPr/>
        </p:nvSpPr>
        <p:spPr>
          <a:xfrm>
            <a:off x="977072" y="3592409"/>
            <a:ext cx="2590824" cy="863473"/>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 flows from the core operations and primary revenue-producing activities of the enterprise.</a:t>
            </a:r>
            <a:endParaRPr lang="en-US" sz="1350" dirty="0"/>
          </a:p>
        </p:txBody>
      </p:sp>
      <p:sp>
        <p:nvSpPr>
          <p:cNvPr id="12" name="Text 9"/>
          <p:cNvSpPr/>
          <p:nvPr/>
        </p:nvSpPr>
        <p:spPr>
          <a:xfrm>
            <a:off x="977072" y="4538715"/>
            <a:ext cx="2590824" cy="1028876"/>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Cash received from customers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Cash paid to suppliers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Salary payments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GST payments</a:t>
            </a:r>
            <a:endParaRPr lang="en-US" sz="1050" dirty="0"/>
          </a:p>
        </p:txBody>
      </p:sp>
      <p:sp>
        <p:nvSpPr>
          <p:cNvPr id="13" name="Shape 10"/>
          <p:cNvSpPr/>
          <p:nvPr/>
        </p:nvSpPr>
        <p:spPr>
          <a:xfrm>
            <a:off x="3877581" y="2691436"/>
            <a:ext cx="2934000" cy="3263604"/>
          </a:xfrm>
          <a:prstGeom prst="roundRect">
            <a:avLst>
              <a:gd name="adj" fmla="val 7063"/>
            </a:avLst>
          </a:prstGeom>
          <a:solidFill>
            <a:srgbClr val="FBFCFE"/>
          </a:solidFill>
          <a:ln w="33404">
            <a:solidFill>
              <a:srgbClr val="CFD2D8"/>
            </a:solidFill>
            <a:prstDash val="solid"/>
          </a:ln>
        </p:spPr>
      </p:sp>
      <p:sp>
        <p:nvSpPr>
          <p:cNvPr id="14" name="Shape 11"/>
          <p:cNvSpPr/>
          <p:nvPr/>
        </p:nvSpPr>
        <p:spPr>
          <a:xfrm>
            <a:off x="3910985" y="2724847"/>
            <a:ext cx="2867192" cy="414509"/>
          </a:xfrm>
          <a:prstGeom prst="roundRect">
            <a:avLst>
              <a:gd name="adj" fmla="val 40321"/>
            </a:avLst>
          </a:prstGeom>
          <a:solidFill>
            <a:srgbClr val="FBFCFE"/>
          </a:solidFill>
          <a:ln/>
        </p:spPr>
      </p:sp>
      <p:sp>
        <p:nvSpPr>
          <p:cNvPr id="15" name="Text 12"/>
          <p:cNvSpPr/>
          <p:nvPr/>
        </p:nvSpPr>
        <p:spPr>
          <a:xfrm>
            <a:off x="5240976" y="2791409"/>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6" name="Shape 13"/>
          <p:cNvSpPr/>
          <p:nvPr/>
        </p:nvSpPr>
        <p:spPr>
          <a:xfrm>
            <a:off x="4049125" y="3277525"/>
            <a:ext cx="1553294" cy="259634"/>
          </a:xfrm>
          <a:prstGeom prst="roundRect">
            <a:avLst>
              <a:gd name="adj" fmla="val 63850"/>
            </a:avLst>
          </a:prstGeom>
          <a:solidFill>
            <a:srgbClr val="D7DFF4"/>
          </a:solidFill>
          <a:ln/>
        </p:spPr>
      </p:sp>
      <p:pic>
        <p:nvPicPr>
          <p:cNvPr id="1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31940" y="3352092"/>
            <a:ext cx="110477" cy="110501"/>
          </a:xfrm>
          <a:prstGeom prst="rect">
            <a:avLst/>
          </a:prstGeom>
        </p:spPr>
      </p:pic>
      <p:sp>
        <p:nvSpPr>
          <p:cNvPr id="18" name="Text 14"/>
          <p:cNvSpPr/>
          <p:nvPr/>
        </p:nvSpPr>
        <p:spPr>
          <a:xfrm>
            <a:off x="4297656" y="3318942"/>
            <a:ext cx="1221949"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INVESTING ACTIVITIES</a:t>
            </a:r>
            <a:endParaRPr lang="en-US" sz="850" dirty="0"/>
          </a:p>
        </p:txBody>
      </p:sp>
      <p:sp>
        <p:nvSpPr>
          <p:cNvPr id="19" name="Text 15"/>
          <p:cNvSpPr/>
          <p:nvPr/>
        </p:nvSpPr>
        <p:spPr>
          <a:xfrm>
            <a:off x="4049125" y="3592409"/>
            <a:ext cx="2590911" cy="1079341"/>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 flows from the acquisition and disposal of long-term assets and other investments not included in cash equivalents.</a:t>
            </a:r>
            <a:endParaRPr lang="en-US" sz="1350" dirty="0"/>
          </a:p>
        </p:txBody>
      </p:sp>
      <p:sp>
        <p:nvSpPr>
          <p:cNvPr id="20" name="Text 16"/>
          <p:cNvSpPr/>
          <p:nvPr/>
        </p:nvSpPr>
        <p:spPr>
          <a:xfrm>
            <a:off x="4049125" y="4754583"/>
            <a:ext cx="2590911" cy="1028876"/>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Purchase of machinery</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Sale of land</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Investment in shares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Advances/loans to others</a:t>
            </a:r>
            <a:endParaRPr lang="en-US" sz="1050" dirty="0"/>
          </a:p>
        </p:txBody>
      </p:sp>
      <p:sp>
        <p:nvSpPr>
          <p:cNvPr id="21" name="Shape 17"/>
          <p:cNvSpPr/>
          <p:nvPr/>
        </p:nvSpPr>
        <p:spPr>
          <a:xfrm>
            <a:off x="6949721" y="2691436"/>
            <a:ext cx="2933913" cy="3263604"/>
          </a:xfrm>
          <a:prstGeom prst="roundRect">
            <a:avLst>
              <a:gd name="adj" fmla="val 7063"/>
            </a:avLst>
          </a:prstGeom>
          <a:solidFill>
            <a:srgbClr val="FBFCFE"/>
          </a:solidFill>
          <a:ln w="33404">
            <a:solidFill>
              <a:srgbClr val="CFD2D8"/>
            </a:solidFill>
            <a:prstDash val="solid"/>
          </a:ln>
        </p:spPr>
      </p:sp>
      <p:sp>
        <p:nvSpPr>
          <p:cNvPr id="22" name="Shape 18"/>
          <p:cNvSpPr/>
          <p:nvPr/>
        </p:nvSpPr>
        <p:spPr>
          <a:xfrm>
            <a:off x="6983125" y="2724847"/>
            <a:ext cx="2867105" cy="414509"/>
          </a:xfrm>
          <a:prstGeom prst="roundRect">
            <a:avLst>
              <a:gd name="adj" fmla="val 40321"/>
            </a:avLst>
          </a:prstGeom>
          <a:solidFill>
            <a:srgbClr val="FBFCFE"/>
          </a:solidFill>
          <a:ln/>
        </p:spPr>
      </p:sp>
      <p:sp>
        <p:nvSpPr>
          <p:cNvPr id="23" name="Text 19"/>
          <p:cNvSpPr/>
          <p:nvPr/>
        </p:nvSpPr>
        <p:spPr>
          <a:xfrm>
            <a:off x="8313029" y="2791409"/>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3</a:t>
            </a:r>
            <a:endParaRPr lang="en-US" sz="1600" dirty="0"/>
          </a:p>
        </p:txBody>
      </p:sp>
      <p:sp>
        <p:nvSpPr>
          <p:cNvPr id="24" name="Shape 20"/>
          <p:cNvSpPr/>
          <p:nvPr/>
        </p:nvSpPr>
        <p:spPr>
          <a:xfrm>
            <a:off x="7121266" y="3277525"/>
            <a:ext cx="1574346" cy="259634"/>
          </a:xfrm>
          <a:prstGeom prst="roundRect">
            <a:avLst>
              <a:gd name="adj" fmla="val 63850"/>
            </a:avLst>
          </a:prstGeom>
          <a:solidFill>
            <a:srgbClr val="D7DFF4"/>
          </a:solidFill>
          <a:ln/>
        </p:spPr>
      </p:sp>
      <p:pic>
        <p:nvPicPr>
          <p:cNvPr id="25"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4080" y="3352092"/>
            <a:ext cx="110477" cy="110501"/>
          </a:xfrm>
          <a:prstGeom prst="rect">
            <a:avLst/>
          </a:prstGeom>
        </p:spPr>
      </p:pic>
      <p:sp>
        <p:nvSpPr>
          <p:cNvPr id="26" name="Text 21"/>
          <p:cNvSpPr/>
          <p:nvPr/>
        </p:nvSpPr>
        <p:spPr>
          <a:xfrm>
            <a:off x="7369796" y="3318942"/>
            <a:ext cx="1243001"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FINANCING ACTIVITIES</a:t>
            </a:r>
            <a:endParaRPr lang="en-US" sz="850" dirty="0"/>
          </a:p>
        </p:txBody>
      </p:sp>
      <p:sp>
        <p:nvSpPr>
          <p:cNvPr id="27" name="Text 22"/>
          <p:cNvSpPr/>
          <p:nvPr/>
        </p:nvSpPr>
        <p:spPr>
          <a:xfrm>
            <a:off x="7121266" y="3592409"/>
            <a:ext cx="2590824" cy="1079341"/>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Cash flows that result in changes in the size and composition of the entity's capital structure and borrowings.</a:t>
            </a:r>
            <a:endParaRPr lang="en-US" sz="1350" dirty="0"/>
          </a:p>
        </p:txBody>
      </p:sp>
      <p:sp>
        <p:nvSpPr>
          <p:cNvPr id="28" name="Text 23"/>
          <p:cNvSpPr/>
          <p:nvPr/>
        </p:nvSpPr>
        <p:spPr>
          <a:xfrm>
            <a:off x="7121266" y="4754583"/>
            <a:ext cx="2590824" cy="1028876"/>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Issue of shares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Bank loans received</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Repayment of borrowings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Dividend payments</a:t>
            </a:r>
            <a:endParaRPr lang="en-US" sz="1050" dirty="0"/>
          </a:p>
        </p:txBody>
      </p:sp>
      <p:pic>
        <p:nvPicPr>
          <p:cNvPr id="29" name="Image 3" descr="preencoded.png"/>
          <p:cNvPicPr>
            <a:picLocks noChangeAspect="1"/>
          </p:cNvPicPr>
          <p:nvPr/>
        </p:nvPicPr>
        <p:blipFill>
          <a:blip r:embed="rId6"/>
          <a:stretch>
            <a:fillRect/>
          </a:stretch>
        </p:blipFill>
        <p:spPr>
          <a:xfrm>
            <a:off x="377276" y="345946"/>
            <a:ext cx="869378" cy="189418"/>
          </a:xfrm>
          <a:prstGeom prst="rect">
            <a:avLst/>
          </a:prstGeom>
        </p:spPr>
      </p:pic>
      <p:sp>
        <p:nvSpPr>
          <p:cNvPr id="30" name="Text 24"/>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036620"/>
            <a:ext cx="4350198"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Direct vs. Indirect Method</a:t>
            </a:r>
            <a:endParaRPr lang="en-US" sz="2700" dirty="0"/>
          </a:p>
        </p:txBody>
      </p:sp>
      <p:sp>
        <p:nvSpPr>
          <p:cNvPr id="4" name="Shape 2"/>
          <p:cNvSpPr/>
          <p:nvPr/>
        </p:nvSpPr>
        <p:spPr>
          <a:xfrm>
            <a:off x="805528" y="1744696"/>
            <a:ext cx="4469983" cy="1304867"/>
          </a:xfrm>
          <a:prstGeom prst="roundRect">
            <a:avLst>
              <a:gd name="adj" fmla="val 12288"/>
            </a:avLst>
          </a:prstGeom>
          <a:solidFill>
            <a:srgbClr val="FBFCFE"/>
          </a:solidFill>
          <a:ln w="33404">
            <a:solidFill>
              <a:srgbClr val="CFD2D8"/>
            </a:solidFill>
            <a:prstDash val="solid"/>
          </a:ln>
        </p:spPr>
      </p:sp>
      <p:pic>
        <p:nvPicPr>
          <p:cNvPr id="5" name="Image 0" descr="preencoded.png"/>
          <p:cNvPicPr>
            <a:picLocks noChangeAspect="1"/>
          </p:cNvPicPr>
          <p:nvPr/>
        </p:nvPicPr>
        <p:blipFill>
          <a:blip r:embed="rId3"/>
          <a:stretch>
            <a:fillRect/>
          </a:stretch>
        </p:blipFill>
        <p:spPr>
          <a:xfrm>
            <a:off x="772124" y="1744696"/>
            <a:ext cx="133617" cy="1304867"/>
          </a:xfrm>
          <a:prstGeom prst="rect">
            <a:avLst/>
          </a:prstGeom>
        </p:spPr>
      </p:pic>
      <p:sp>
        <p:nvSpPr>
          <p:cNvPr id="6" name="Text 3"/>
          <p:cNvSpPr/>
          <p:nvPr/>
        </p:nvSpPr>
        <p:spPr>
          <a:xfrm>
            <a:off x="1077285" y="191627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Direct Method</a:t>
            </a:r>
            <a:endParaRPr lang="en-US" sz="1350" dirty="0"/>
          </a:p>
        </p:txBody>
      </p:sp>
      <p:sp>
        <p:nvSpPr>
          <p:cNvPr id="7" name="Text 4"/>
          <p:cNvSpPr/>
          <p:nvPr/>
        </p:nvSpPr>
        <p:spPr>
          <a:xfrm>
            <a:off x="1077285" y="2214977"/>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Shows gross cash receipts from customers, cash paid to suppliers and employees, and taxes paid. Preferred by AS 3 for estimating future cash flows.</a:t>
            </a:r>
            <a:endParaRPr lang="en-US" sz="1050" dirty="0"/>
          </a:p>
        </p:txBody>
      </p:sp>
      <p:sp>
        <p:nvSpPr>
          <p:cNvPr id="8" name="Shape 5"/>
          <p:cNvSpPr/>
          <p:nvPr/>
        </p:nvSpPr>
        <p:spPr>
          <a:xfrm>
            <a:off x="5413651" y="1744696"/>
            <a:ext cx="4470070" cy="1304867"/>
          </a:xfrm>
          <a:prstGeom prst="roundRect">
            <a:avLst>
              <a:gd name="adj" fmla="val 12288"/>
            </a:avLst>
          </a:prstGeom>
          <a:solidFill>
            <a:srgbClr val="FBFCFE"/>
          </a:solidFill>
          <a:ln w="33404">
            <a:solidFill>
              <a:srgbClr val="CFD2D8"/>
            </a:solidFill>
            <a:prstDash val="solid"/>
          </a:ln>
        </p:spPr>
      </p:sp>
      <p:pic>
        <p:nvPicPr>
          <p:cNvPr id="9" name="Image 1" descr="preencoded.png"/>
          <p:cNvPicPr>
            <a:picLocks noChangeAspect="1"/>
          </p:cNvPicPr>
          <p:nvPr/>
        </p:nvPicPr>
        <p:blipFill>
          <a:blip r:embed="rId3"/>
          <a:stretch>
            <a:fillRect/>
          </a:stretch>
        </p:blipFill>
        <p:spPr>
          <a:xfrm>
            <a:off x="5380247" y="1744696"/>
            <a:ext cx="133617" cy="1304867"/>
          </a:xfrm>
          <a:prstGeom prst="rect">
            <a:avLst/>
          </a:prstGeom>
        </p:spPr>
      </p:pic>
      <p:sp>
        <p:nvSpPr>
          <p:cNvPr id="10" name="Text 6"/>
          <p:cNvSpPr/>
          <p:nvPr/>
        </p:nvSpPr>
        <p:spPr>
          <a:xfrm>
            <a:off x="5685408" y="191627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Indirect Method</a:t>
            </a:r>
            <a:endParaRPr lang="en-US" sz="1350" dirty="0"/>
          </a:p>
        </p:txBody>
      </p:sp>
      <p:sp>
        <p:nvSpPr>
          <p:cNvPr id="11" name="Text 7"/>
          <p:cNvSpPr/>
          <p:nvPr/>
        </p:nvSpPr>
        <p:spPr>
          <a:xfrm>
            <a:off x="5685408" y="2214977"/>
            <a:ext cx="4026769"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Starts with net profit before tax, adjusts for depreciation, working capital changes, and non-cash items. Widely used in practice due to ease of preparation.</a:t>
            </a:r>
            <a:endParaRPr lang="en-US" sz="1050" dirty="0"/>
          </a:p>
        </p:txBody>
      </p:sp>
      <p:pic>
        <p:nvPicPr>
          <p:cNvPr id="12" name="Image 2" descr="preencoded.png"/>
          <p:cNvPicPr>
            <a:picLocks noChangeAspect="1"/>
          </p:cNvPicPr>
          <p:nvPr/>
        </p:nvPicPr>
        <p:blipFill>
          <a:blip r:embed="rId4"/>
          <a:stretch>
            <a:fillRect/>
          </a:stretch>
        </p:blipFill>
        <p:spPr>
          <a:xfrm>
            <a:off x="805528" y="3204960"/>
            <a:ext cx="9078193" cy="2356975"/>
          </a:xfrm>
          <a:prstGeom prst="rect">
            <a:avLst/>
          </a:prstGeom>
        </p:spPr>
      </p:pic>
      <p:sp>
        <p:nvSpPr>
          <p:cNvPr id="13" name="Shape 8"/>
          <p:cNvSpPr/>
          <p:nvPr/>
        </p:nvSpPr>
        <p:spPr>
          <a:xfrm>
            <a:off x="805528" y="5717333"/>
            <a:ext cx="9078193" cy="808136"/>
          </a:xfrm>
          <a:prstGeom prst="roundRect">
            <a:avLst>
              <a:gd name="adj" fmla="val 25642"/>
            </a:avLst>
          </a:prstGeom>
          <a:solidFill>
            <a:srgbClr val="B6D6FC"/>
          </a:solidFill>
          <a:ln/>
        </p:spPr>
      </p:sp>
      <p:pic>
        <p:nvPicPr>
          <p:cNvPr id="14" name="Image 3" descr="preencoded.png"/>
          <p:cNvPicPr>
            <a:picLocks noChangeAspect="1"/>
          </p:cNvPicPr>
          <p:nvPr/>
        </p:nvPicPr>
        <p:blipFill>
          <a:blip r:embed="rId5"/>
          <a:stretch>
            <a:fillRect/>
          </a:stretch>
        </p:blipFill>
        <p:spPr>
          <a:xfrm>
            <a:off x="943668" y="5925022"/>
            <a:ext cx="172675" cy="138170"/>
          </a:xfrm>
          <a:prstGeom prst="rect">
            <a:avLst/>
          </a:prstGeom>
        </p:spPr>
      </p:pic>
      <p:sp>
        <p:nvSpPr>
          <p:cNvPr id="15" name="Text 9"/>
          <p:cNvSpPr/>
          <p:nvPr/>
        </p:nvSpPr>
        <p:spPr>
          <a:xfrm>
            <a:off x="1254483" y="5890044"/>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AS 3 recommends the </a:t>
            </a:r>
            <a:r>
              <a:rPr lang="en-US" sz="1050" b="1" dirty="0">
                <a:solidFill>
                  <a:srgbClr val="000000"/>
                </a:solidFill>
                <a:latin typeface="Inter" pitchFamily="34" charset="0"/>
                <a:ea typeface="Inter" pitchFamily="34" charset="-122"/>
                <a:cs typeface="Inter" pitchFamily="34" charset="-120"/>
              </a:rPr>
              <a:t>Direct Method</a:t>
            </a:r>
            <a:r>
              <a:rPr lang="en-US" sz="1050" dirty="0">
                <a:solidFill>
                  <a:srgbClr val="000000"/>
                </a:solidFill>
                <a:latin typeface="Inter" pitchFamily="34" charset="0"/>
                <a:ea typeface="Inter" pitchFamily="34" charset="-122"/>
                <a:cs typeface="Inter" pitchFamily="34" charset="-120"/>
              </a:rPr>
              <a:t> as it provides more useful information for estimating future cash flows. However, the Indirect Method is more commonly used in practice due to its simplicity.</a:t>
            </a:r>
            <a:endParaRPr lang="en-US" sz="1050" dirty="0"/>
          </a:p>
        </p:txBody>
      </p:sp>
      <p:pic>
        <p:nvPicPr>
          <p:cNvPr id="16" name="Image 4" descr="preencoded.png"/>
          <p:cNvPicPr>
            <a:picLocks noChangeAspect="1"/>
          </p:cNvPicPr>
          <p:nvPr/>
        </p:nvPicPr>
        <p:blipFill>
          <a:blip r:embed="rId6"/>
          <a:stretch>
            <a:fillRect/>
          </a:stretch>
        </p:blipFill>
        <p:spPr>
          <a:xfrm>
            <a:off x="377276" y="345946"/>
            <a:ext cx="869378" cy="189418"/>
          </a:xfrm>
          <a:prstGeom prst="rect">
            <a:avLst/>
          </a:prstGeom>
        </p:spPr>
      </p:pic>
      <p:sp>
        <p:nvSpPr>
          <p:cNvPr id="17" name="Text 10"/>
          <p:cNvSpPr/>
          <p:nvPr/>
        </p:nvSpPr>
        <p:spPr>
          <a:xfrm>
            <a:off x="4870485" y="7043952"/>
            <a:ext cx="948191" cy="154788"/>
          </a:xfrm>
          <a:prstGeom prst="rect">
            <a:avLst/>
          </a:prstGeom>
          <a:noFill/>
          <a:ln/>
        </p:spPr>
        <p:txBody>
          <a:bodyPr wrap="none" lIns="0" tIns="0" rIns="0" bIns="0" rtlCol="0" anchor="t"/>
          <a:lstStyle/>
          <a:p>
            <a:pPr marL="0" indent="0" algn="ctr">
              <a:lnSpc>
                <a:spcPts val="1200"/>
              </a:lnSpc>
              <a:buNone/>
            </a:pPr>
            <a:r>
              <a:rPr lang="en-US" sz="750" dirty="0">
                <a:solidFill>
                  <a:srgbClr val="15213F"/>
                </a:solidFill>
                <a:latin typeface="Inter" pitchFamily="34" charset="0"/>
                <a:ea typeface="Inter" pitchFamily="34" charset="-122"/>
                <a:cs typeface="Inter" pitchFamily="34" charset="-120"/>
              </a:rPr>
              <a:t>CA Anupam Sarda</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026"/>
            </a:avLst>
          </a:prstGeom>
          <a:solidFill>
            <a:srgbClr val="FBFCFE"/>
          </a:solidFill>
          <a:ln w="27837">
            <a:solidFill>
              <a:srgbClr val="E5E0DF"/>
            </a:solidFill>
            <a:prstDash val="solid"/>
          </a:ln>
        </p:spPr>
      </p:sp>
      <p:sp>
        <p:nvSpPr>
          <p:cNvPr id="3" name="Text 1"/>
          <p:cNvSpPr/>
          <p:nvPr/>
        </p:nvSpPr>
        <p:spPr>
          <a:xfrm>
            <a:off x="736458" y="654739"/>
            <a:ext cx="5526390" cy="377791"/>
          </a:xfrm>
          <a:prstGeom prst="rect">
            <a:avLst/>
          </a:prstGeom>
          <a:noFill/>
          <a:ln/>
        </p:spPr>
        <p:txBody>
          <a:bodyPr wrap="none" lIns="0" tIns="0" rIns="0" bIns="0" rtlCol="0" anchor="t"/>
          <a:lstStyle/>
          <a:p>
            <a:pPr marL="0" indent="0" algn="l">
              <a:lnSpc>
                <a:spcPts val="2950"/>
              </a:lnSpc>
              <a:buNone/>
            </a:pPr>
            <a:r>
              <a:rPr lang="en-US" sz="2350" b="1" dirty="0">
                <a:solidFill>
                  <a:srgbClr val="3257B8"/>
                </a:solidFill>
                <a:latin typeface="Inter Bold" pitchFamily="34" charset="0"/>
                <a:ea typeface="Inter Bold" pitchFamily="34" charset="-122"/>
                <a:cs typeface="Inter Bold" pitchFamily="34" charset="-120"/>
              </a:rPr>
              <a:t>Cash Flow Statement (Direct Method)</a:t>
            </a:r>
            <a:endParaRPr lang="en-US" sz="2350" dirty="0"/>
          </a:p>
        </p:txBody>
      </p:sp>
      <p:sp>
        <p:nvSpPr>
          <p:cNvPr id="4" name="Shape 2"/>
          <p:cNvSpPr/>
          <p:nvPr/>
        </p:nvSpPr>
        <p:spPr>
          <a:xfrm>
            <a:off x="736458" y="1244048"/>
            <a:ext cx="9216334" cy="5125065"/>
          </a:xfrm>
          <a:prstGeom prst="roundRect">
            <a:avLst>
              <a:gd name="adj" fmla="val 3538"/>
            </a:avLst>
          </a:prstGeom>
          <a:noFill/>
          <a:ln w="5567">
            <a:solidFill>
              <a:srgbClr val="000000">
                <a:alpha val="8000"/>
              </a:srgbClr>
            </a:solidFill>
            <a:prstDash val="solid"/>
          </a:ln>
        </p:spPr>
      </p:sp>
      <p:sp>
        <p:nvSpPr>
          <p:cNvPr id="5" name="Text 3"/>
          <p:cNvSpPr/>
          <p:nvPr/>
        </p:nvSpPr>
        <p:spPr>
          <a:xfrm>
            <a:off x="863028" y="1318615"/>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Particulars</a:t>
            </a:r>
            <a:endParaRPr lang="en-US" sz="950" dirty="0"/>
          </a:p>
        </p:txBody>
      </p:sp>
      <p:sp>
        <p:nvSpPr>
          <p:cNvPr id="6" name="Text 4"/>
          <p:cNvSpPr/>
          <p:nvPr/>
        </p:nvSpPr>
        <p:spPr>
          <a:xfrm>
            <a:off x="6388896" y="1318615"/>
            <a:ext cx="1593745"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Current Year (₹ '25)</a:t>
            </a:r>
            <a:endParaRPr lang="en-US" sz="950" dirty="0"/>
          </a:p>
        </p:txBody>
      </p:sp>
      <p:sp>
        <p:nvSpPr>
          <p:cNvPr id="7" name="Text 5"/>
          <p:cNvSpPr/>
          <p:nvPr/>
        </p:nvSpPr>
        <p:spPr>
          <a:xfrm>
            <a:off x="8229867" y="1318615"/>
            <a:ext cx="1596528"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Previous Year (₹ '24)</a:t>
            </a:r>
            <a:endParaRPr lang="en-US" sz="950" dirty="0"/>
          </a:p>
        </p:txBody>
      </p:sp>
      <p:sp>
        <p:nvSpPr>
          <p:cNvPr id="8" name="Text 6"/>
          <p:cNvSpPr/>
          <p:nvPr/>
        </p:nvSpPr>
        <p:spPr>
          <a:xfrm>
            <a:off x="863028" y="1643592"/>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A. Cash Flows from Operating Activities</a:t>
            </a:r>
            <a:endParaRPr lang="en-US" sz="950" dirty="0"/>
          </a:p>
        </p:txBody>
      </p:sp>
      <p:sp>
        <p:nvSpPr>
          <p:cNvPr id="9" name="Text 7"/>
          <p:cNvSpPr/>
          <p:nvPr/>
        </p:nvSpPr>
        <p:spPr>
          <a:xfrm>
            <a:off x="6388896" y="1643592"/>
            <a:ext cx="1593745"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10" name="Text 8"/>
          <p:cNvSpPr/>
          <p:nvPr/>
        </p:nvSpPr>
        <p:spPr>
          <a:xfrm>
            <a:off x="8229867" y="1643592"/>
            <a:ext cx="1596528"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11" name="Text 9"/>
          <p:cNvSpPr/>
          <p:nvPr/>
        </p:nvSpPr>
        <p:spPr>
          <a:xfrm>
            <a:off x="863028" y="1968569"/>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Cash receipts from customers</a:t>
            </a:r>
            <a:endParaRPr lang="en-US" sz="950" dirty="0"/>
          </a:p>
        </p:txBody>
      </p:sp>
      <p:sp>
        <p:nvSpPr>
          <p:cNvPr id="12" name="Text 10"/>
          <p:cNvSpPr/>
          <p:nvPr/>
        </p:nvSpPr>
        <p:spPr>
          <a:xfrm>
            <a:off x="6388896" y="1968569"/>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30,150</a:t>
            </a:r>
            <a:endParaRPr lang="en-US" sz="950" dirty="0"/>
          </a:p>
        </p:txBody>
      </p:sp>
      <p:sp>
        <p:nvSpPr>
          <p:cNvPr id="13" name="Text 11"/>
          <p:cNvSpPr/>
          <p:nvPr/>
        </p:nvSpPr>
        <p:spPr>
          <a:xfrm>
            <a:off x="8229867" y="1968569"/>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28,000</a:t>
            </a:r>
            <a:endParaRPr lang="en-US" sz="950" dirty="0"/>
          </a:p>
        </p:txBody>
      </p:sp>
      <p:sp>
        <p:nvSpPr>
          <p:cNvPr id="14" name="Text 12"/>
          <p:cNvSpPr/>
          <p:nvPr/>
        </p:nvSpPr>
        <p:spPr>
          <a:xfrm>
            <a:off x="863028" y="2293546"/>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Cash paid to suppliers &amp; employees</a:t>
            </a:r>
            <a:endParaRPr lang="en-US" sz="950" dirty="0"/>
          </a:p>
        </p:txBody>
      </p:sp>
      <p:sp>
        <p:nvSpPr>
          <p:cNvPr id="15" name="Text 13"/>
          <p:cNvSpPr/>
          <p:nvPr/>
        </p:nvSpPr>
        <p:spPr>
          <a:xfrm>
            <a:off x="6388896" y="2293546"/>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(27,600)</a:t>
            </a:r>
            <a:endParaRPr lang="en-US" sz="950" dirty="0"/>
          </a:p>
        </p:txBody>
      </p:sp>
      <p:sp>
        <p:nvSpPr>
          <p:cNvPr id="16" name="Text 14"/>
          <p:cNvSpPr/>
          <p:nvPr/>
        </p:nvSpPr>
        <p:spPr>
          <a:xfrm>
            <a:off x="8229867" y="2293546"/>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(25,040)</a:t>
            </a:r>
            <a:endParaRPr lang="en-US" sz="950" dirty="0"/>
          </a:p>
        </p:txBody>
      </p:sp>
      <p:sp>
        <p:nvSpPr>
          <p:cNvPr id="17" name="Text 15"/>
          <p:cNvSpPr/>
          <p:nvPr/>
        </p:nvSpPr>
        <p:spPr>
          <a:xfrm>
            <a:off x="863028" y="2618523"/>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Income taxes paid</a:t>
            </a:r>
            <a:endParaRPr lang="en-US" sz="950" dirty="0"/>
          </a:p>
        </p:txBody>
      </p:sp>
      <p:sp>
        <p:nvSpPr>
          <p:cNvPr id="18" name="Text 16"/>
          <p:cNvSpPr/>
          <p:nvPr/>
        </p:nvSpPr>
        <p:spPr>
          <a:xfrm>
            <a:off x="6388896" y="2618523"/>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(860)</a:t>
            </a:r>
            <a:endParaRPr lang="en-US" sz="950" dirty="0"/>
          </a:p>
        </p:txBody>
      </p:sp>
      <p:sp>
        <p:nvSpPr>
          <p:cNvPr id="19" name="Text 17"/>
          <p:cNvSpPr/>
          <p:nvPr/>
        </p:nvSpPr>
        <p:spPr>
          <a:xfrm>
            <a:off x="8229867" y="2618523"/>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(778)</a:t>
            </a:r>
            <a:endParaRPr lang="en-US" sz="950" dirty="0"/>
          </a:p>
        </p:txBody>
      </p:sp>
      <p:sp>
        <p:nvSpPr>
          <p:cNvPr id="20" name="Text 18"/>
          <p:cNvSpPr/>
          <p:nvPr/>
        </p:nvSpPr>
        <p:spPr>
          <a:xfrm>
            <a:off x="863028" y="2943500"/>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Net Cash from Operating Activities</a:t>
            </a:r>
            <a:endParaRPr lang="en-US" sz="950" dirty="0"/>
          </a:p>
        </p:txBody>
      </p:sp>
      <p:sp>
        <p:nvSpPr>
          <p:cNvPr id="21" name="Text 19"/>
          <p:cNvSpPr/>
          <p:nvPr/>
        </p:nvSpPr>
        <p:spPr>
          <a:xfrm>
            <a:off x="6388896" y="2943500"/>
            <a:ext cx="1593745"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1,870</a:t>
            </a:r>
            <a:endParaRPr lang="en-US" sz="950" dirty="0"/>
          </a:p>
        </p:txBody>
      </p:sp>
      <p:sp>
        <p:nvSpPr>
          <p:cNvPr id="22" name="Text 20"/>
          <p:cNvSpPr/>
          <p:nvPr/>
        </p:nvSpPr>
        <p:spPr>
          <a:xfrm>
            <a:off x="8229867" y="2943500"/>
            <a:ext cx="1596528"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2,182</a:t>
            </a:r>
            <a:endParaRPr lang="en-US" sz="950" dirty="0"/>
          </a:p>
        </p:txBody>
      </p:sp>
      <p:sp>
        <p:nvSpPr>
          <p:cNvPr id="23" name="Text 21"/>
          <p:cNvSpPr/>
          <p:nvPr/>
        </p:nvSpPr>
        <p:spPr>
          <a:xfrm>
            <a:off x="863028" y="3268477"/>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B. Cash Flows from Investing Activities</a:t>
            </a:r>
            <a:endParaRPr lang="en-US" sz="950" dirty="0"/>
          </a:p>
        </p:txBody>
      </p:sp>
      <p:sp>
        <p:nvSpPr>
          <p:cNvPr id="24" name="Text 22"/>
          <p:cNvSpPr/>
          <p:nvPr/>
        </p:nvSpPr>
        <p:spPr>
          <a:xfrm>
            <a:off x="6388896" y="3268477"/>
            <a:ext cx="1593745"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25" name="Text 23"/>
          <p:cNvSpPr/>
          <p:nvPr/>
        </p:nvSpPr>
        <p:spPr>
          <a:xfrm>
            <a:off x="8229867" y="3268477"/>
            <a:ext cx="1596528"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26" name="Text 24"/>
          <p:cNvSpPr/>
          <p:nvPr/>
        </p:nvSpPr>
        <p:spPr>
          <a:xfrm>
            <a:off x="863028" y="3593454"/>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Purchase of fixed assets</a:t>
            </a:r>
            <a:endParaRPr lang="en-US" sz="950" dirty="0"/>
          </a:p>
        </p:txBody>
      </p:sp>
      <p:sp>
        <p:nvSpPr>
          <p:cNvPr id="27" name="Text 25"/>
          <p:cNvSpPr/>
          <p:nvPr/>
        </p:nvSpPr>
        <p:spPr>
          <a:xfrm>
            <a:off x="6388896" y="3593454"/>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(350)</a:t>
            </a:r>
            <a:endParaRPr lang="en-US" sz="950" dirty="0"/>
          </a:p>
        </p:txBody>
      </p:sp>
      <p:sp>
        <p:nvSpPr>
          <p:cNvPr id="28" name="Text 26"/>
          <p:cNvSpPr/>
          <p:nvPr/>
        </p:nvSpPr>
        <p:spPr>
          <a:xfrm>
            <a:off x="8229867" y="3593454"/>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(400)</a:t>
            </a:r>
            <a:endParaRPr lang="en-US" sz="950" dirty="0"/>
          </a:p>
        </p:txBody>
      </p:sp>
      <p:sp>
        <p:nvSpPr>
          <p:cNvPr id="29" name="Text 27"/>
          <p:cNvSpPr/>
          <p:nvPr/>
        </p:nvSpPr>
        <p:spPr>
          <a:xfrm>
            <a:off x="863028" y="3918431"/>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Interest &amp; dividends received</a:t>
            </a:r>
            <a:endParaRPr lang="en-US" sz="950" dirty="0"/>
          </a:p>
        </p:txBody>
      </p:sp>
      <p:sp>
        <p:nvSpPr>
          <p:cNvPr id="30" name="Text 28"/>
          <p:cNvSpPr/>
          <p:nvPr/>
        </p:nvSpPr>
        <p:spPr>
          <a:xfrm>
            <a:off x="6388896" y="3918431"/>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360</a:t>
            </a:r>
            <a:endParaRPr lang="en-US" sz="950" dirty="0"/>
          </a:p>
        </p:txBody>
      </p:sp>
      <p:sp>
        <p:nvSpPr>
          <p:cNvPr id="31" name="Text 29"/>
          <p:cNvSpPr/>
          <p:nvPr/>
        </p:nvSpPr>
        <p:spPr>
          <a:xfrm>
            <a:off x="8229867" y="3918431"/>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450</a:t>
            </a:r>
            <a:endParaRPr lang="en-US" sz="950" dirty="0"/>
          </a:p>
        </p:txBody>
      </p:sp>
      <p:sp>
        <p:nvSpPr>
          <p:cNvPr id="32" name="Text 30"/>
          <p:cNvSpPr/>
          <p:nvPr/>
        </p:nvSpPr>
        <p:spPr>
          <a:xfrm>
            <a:off x="8229867" y="4163273"/>
            <a:ext cx="1596528"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33" name="Text 31"/>
          <p:cNvSpPr/>
          <p:nvPr/>
        </p:nvSpPr>
        <p:spPr>
          <a:xfrm>
            <a:off x="863028" y="4488250"/>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Net Cash from Investing Activities</a:t>
            </a:r>
            <a:endParaRPr lang="en-US" sz="950" dirty="0"/>
          </a:p>
        </p:txBody>
      </p:sp>
      <p:sp>
        <p:nvSpPr>
          <p:cNvPr id="34" name="Text 32"/>
          <p:cNvSpPr/>
          <p:nvPr/>
        </p:nvSpPr>
        <p:spPr>
          <a:xfrm>
            <a:off x="6388896" y="4488250"/>
            <a:ext cx="1593745"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10</a:t>
            </a:r>
            <a:endParaRPr lang="en-US" sz="950" dirty="0"/>
          </a:p>
        </p:txBody>
      </p:sp>
      <p:sp>
        <p:nvSpPr>
          <p:cNvPr id="35" name="Text 33"/>
          <p:cNvSpPr/>
          <p:nvPr/>
        </p:nvSpPr>
        <p:spPr>
          <a:xfrm>
            <a:off x="8229867" y="4488250"/>
            <a:ext cx="1596528"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50</a:t>
            </a:r>
            <a:endParaRPr lang="en-US" sz="950" dirty="0"/>
          </a:p>
        </p:txBody>
      </p:sp>
      <p:sp>
        <p:nvSpPr>
          <p:cNvPr id="36" name="Text 34"/>
          <p:cNvSpPr/>
          <p:nvPr/>
        </p:nvSpPr>
        <p:spPr>
          <a:xfrm>
            <a:off x="863028" y="4813227"/>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C. Cash Flows from Financing Activities</a:t>
            </a:r>
            <a:endParaRPr lang="en-US" sz="950" dirty="0"/>
          </a:p>
        </p:txBody>
      </p:sp>
      <p:sp>
        <p:nvSpPr>
          <p:cNvPr id="37" name="Text 35"/>
          <p:cNvSpPr/>
          <p:nvPr/>
        </p:nvSpPr>
        <p:spPr>
          <a:xfrm>
            <a:off x="6388896" y="4813227"/>
            <a:ext cx="1593745"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38" name="Text 36"/>
          <p:cNvSpPr/>
          <p:nvPr/>
        </p:nvSpPr>
        <p:spPr>
          <a:xfrm>
            <a:off x="8229867" y="4813227"/>
            <a:ext cx="1596528" cy="181413"/>
          </a:xfrm>
          <a:prstGeom prst="rect">
            <a:avLst/>
          </a:prstGeom>
          <a:noFill/>
          <a:ln/>
        </p:spPr>
        <p:txBody>
          <a:bodyPr wrap="none" lIns="0" tIns="0" rIns="0" bIns="0" rtlCol="0" anchor="t"/>
          <a:lstStyle/>
          <a:p>
            <a:pPr marL="0" indent="0" algn="l">
              <a:lnSpc>
                <a:spcPts val="1400"/>
              </a:lnSpc>
              <a:buNone/>
            </a:pPr>
            <a:endParaRPr lang="en-US" sz="950" dirty="0"/>
          </a:p>
        </p:txBody>
      </p:sp>
      <p:sp>
        <p:nvSpPr>
          <p:cNvPr id="39" name="Text 37"/>
          <p:cNvSpPr/>
          <p:nvPr/>
        </p:nvSpPr>
        <p:spPr>
          <a:xfrm>
            <a:off x="863028" y="5138204"/>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Proceeds from share capital &amp; borrowings</a:t>
            </a:r>
            <a:endParaRPr lang="en-US" sz="950" dirty="0"/>
          </a:p>
        </p:txBody>
      </p:sp>
      <p:sp>
        <p:nvSpPr>
          <p:cNvPr id="40" name="Text 38"/>
          <p:cNvSpPr/>
          <p:nvPr/>
        </p:nvSpPr>
        <p:spPr>
          <a:xfrm>
            <a:off x="6388896" y="5138204"/>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500</a:t>
            </a:r>
            <a:endParaRPr lang="en-US" sz="950" dirty="0"/>
          </a:p>
        </p:txBody>
      </p:sp>
      <p:sp>
        <p:nvSpPr>
          <p:cNvPr id="41" name="Text 39"/>
          <p:cNvSpPr/>
          <p:nvPr/>
        </p:nvSpPr>
        <p:spPr>
          <a:xfrm>
            <a:off x="8229867" y="5138204"/>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400</a:t>
            </a:r>
            <a:endParaRPr lang="en-US" sz="950" dirty="0"/>
          </a:p>
        </p:txBody>
      </p:sp>
      <p:sp>
        <p:nvSpPr>
          <p:cNvPr id="42" name="Text 40"/>
          <p:cNvSpPr/>
          <p:nvPr/>
        </p:nvSpPr>
        <p:spPr>
          <a:xfrm>
            <a:off x="863028" y="5463180"/>
            <a:ext cx="5278643"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Dividends &amp; interest paid</a:t>
            </a:r>
            <a:endParaRPr lang="en-US" sz="950" dirty="0"/>
          </a:p>
        </p:txBody>
      </p:sp>
      <p:sp>
        <p:nvSpPr>
          <p:cNvPr id="43" name="Text 41"/>
          <p:cNvSpPr/>
          <p:nvPr/>
        </p:nvSpPr>
        <p:spPr>
          <a:xfrm>
            <a:off x="6388896" y="5463180"/>
            <a:ext cx="1593745"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(1,470)</a:t>
            </a:r>
            <a:endParaRPr lang="en-US" sz="950" dirty="0"/>
          </a:p>
        </p:txBody>
      </p:sp>
      <p:sp>
        <p:nvSpPr>
          <p:cNvPr id="44" name="Text 42"/>
          <p:cNvSpPr/>
          <p:nvPr/>
        </p:nvSpPr>
        <p:spPr>
          <a:xfrm>
            <a:off x="8229867" y="5463180"/>
            <a:ext cx="1596528"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(1,220)</a:t>
            </a:r>
            <a:endParaRPr lang="en-US" sz="950" dirty="0"/>
          </a:p>
        </p:txBody>
      </p:sp>
      <p:sp>
        <p:nvSpPr>
          <p:cNvPr id="45" name="Text 43"/>
          <p:cNvSpPr/>
          <p:nvPr/>
        </p:nvSpPr>
        <p:spPr>
          <a:xfrm>
            <a:off x="863028" y="5788157"/>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Net Cash used in Financing Activities</a:t>
            </a:r>
            <a:endParaRPr lang="en-US" sz="950" dirty="0"/>
          </a:p>
        </p:txBody>
      </p:sp>
      <p:sp>
        <p:nvSpPr>
          <p:cNvPr id="46" name="Text 44"/>
          <p:cNvSpPr/>
          <p:nvPr/>
        </p:nvSpPr>
        <p:spPr>
          <a:xfrm>
            <a:off x="6388896" y="5788157"/>
            <a:ext cx="1593745"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(1,150)</a:t>
            </a:r>
            <a:endParaRPr lang="en-US" sz="950" dirty="0"/>
          </a:p>
        </p:txBody>
      </p:sp>
      <p:sp>
        <p:nvSpPr>
          <p:cNvPr id="47" name="Text 45"/>
          <p:cNvSpPr/>
          <p:nvPr/>
        </p:nvSpPr>
        <p:spPr>
          <a:xfrm>
            <a:off x="8229867" y="5788157"/>
            <a:ext cx="1596528"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(800)</a:t>
            </a:r>
            <a:endParaRPr lang="en-US" sz="950" dirty="0"/>
          </a:p>
        </p:txBody>
      </p:sp>
      <p:sp>
        <p:nvSpPr>
          <p:cNvPr id="48" name="Text 46"/>
          <p:cNvSpPr/>
          <p:nvPr/>
        </p:nvSpPr>
        <p:spPr>
          <a:xfrm>
            <a:off x="863028" y="6113134"/>
            <a:ext cx="5278643"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Net Increase in Cash &amp; Cash Equivalents</a:t>
            </a:r>
            <a:endParaRPr lang="en-US" sz="950" dirty="0"/>
          </a:p>
        </p:txBody>
      </p:sp>
      <p:sp>
        <p:nvSpPr>
          <p:cNvPr id="49" name="Text 47"/>
          <p:cNvSpPr/>
          <p:nvPr/>
        </p:nvSpPr>
        <p:spPr>
          <a:xfrm>
            <a:off x="6388896" y="6113134"/>
            <a:ext cx="1593745"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730</a:t>
            </a:r>
            <a:endParaRPr lang="en-US" sz="950" dirty="0"/>
          </a:p>
        </p:txBody>
      </p:sp>
      <p:sp>
        <p:nvSpPr>
          <p:cNvPr id="50" name="Text 48"/>
          <p:cNvSpPr/>
          <p:nvPr/>
        </p:nvSpPr>
        <p:spPr>
          <a:xfrm>
            <a:off x="8229867" y="6113134"/>
            <a:ext cx="1596528" cy="181413"/>
          </a:xfrm>
          <a:prstGeom prst="rect">
            <a:avLst/>
          </a:prstGeom>
          <a:noFill/>
          <a:ln/>
        </p:spPr>
        <p:txBody>
          <a:bodyPr wrap="none" lIns="0" tIns="0" rIns="0" bIns="0" rtlCol="0" anchor="t"/>
          <a:lstStyle/>
          <a:p>
            <a:pPr marL="0" indent="0" algn="l">
              <a:lnSpc>
                <a:spcPts val="1400"/>
              </a:lnSpc>
              <a:buNone/>
            </a:pPr>
            <a:r>
              <a:rPr lang="en-US" sz="950" b="1" dirty="0">
                <a:solidFill>
                  <a:srgbClr val="15213F"/>
                </a:solidFill>
                <a:latin typeface="Inter" pitchFamily="34" charset="0"/>
                <a:ea typeface="Inter" pitchFamily="34" charset="-122"/>
                <a:cs typeface="Inter" pitchFamily="34" charset="-120"/>
              </a:rPr>
              <a:t>1,432</a:t>
            </a:r>
            <a:endParaRPr lang="en-US" sz="950" dirty="0"/>
          </a:p>
        </p:txBody>
      </p:sp>
      <p:sp>
        <p:nvSpPr>
          <p:cNvPr id="51" name="Text 49"/>
          <p:cNvSpPr/>
          <p:nvPr/>
        </p:nvSpPr>
        <p:spPr>
          <a:xfrm>
            <a:off x="917745" y="6606995"/>
            <a:ext cx="9035046" cy="181413"/>
          </a:xfrm>
          <a:prstGeom prst="rect">
            <a:avLst/>
          </a:prstGeom>
          <a:noFill/>
          <a:ln/>
        </p:spPr>
        <p:txBody>
          <a:bodyPr wrap="none" lIns="0" tIns="0" rIns="0" bIns="0" rtlCol="0" anchor="t"/>
          <a:lstStyle/>
          <a:p>
            <a:pPr marL="0" indent="0" algn="l">
              <a:lnSpc>
                <a:spcPts val="1400"/>
              </a:lnSpc>
              <a:buNone/>
            </a:pPr>
            <a:r>
              <a:rPr lang="en-US" sz="950" dirty="0">
                <a:solidFill>
                  <a:srgbClr val="15213F"/>
                </a:solidFill>
                <a:latin typeface="Inter" pitchFamily="34" charset="0"/>
                <a:ea typeface="Inter" pitchFamily="34" charset="-122"/>
                <a:cs typeface="Inter" pitchFamily="34" charset="-120"/>
              </a:rPr>
              <a:t>"Reading a Cash Flow Statement is like reading a company's heartbeat — it never lies."</a:t>
            </a:r>
            <a:endParaRPr lang="en-US" sz="950" dirty="0"/>
          </a:p>
        </p:txBody>
      </p:sp>
      <p:sp>
        <p:nvSpPr>
          <p:cNvPr id="52" name="Shape 50"/>
          <p:cNvSpPr/>
          <p:nvPr/>
        </p:nvSpPr>
        <p:spPr>
          <a:xfrm>
            <a:off x="736458" y="6488054"/>
            <a:ext cx="27837" cy="419294"/>
          </a:xfrm>
          <a:prstGeom prst="rect">
            <a:avLst/>
          </a:prstGeom>
          <a:solidFill>
            <a:srgbClr val="3257B8"/>
          </a:solidFill>
          <a:ln/>
        </p:spPr>
      </p:sp>
      <p:pic>
        <p:nvPicPr>
          <p:cNvPr id="53" name="Image 0" descr="preencoded.png"/>
          <p:cNvPicPr>
            <a:picLocks noChangeAspect="1"/>
          </p:cNvPicPr>
          <p:nvPr/>
        </p:nvPicPr>
        <p:blipFill>
          <a:blip r:embed="rId3"/>
          <a:stretch>
            <a:fillRect/>
          </a:stretch>
        </p:blipFill>
        <p:spPr>
          <a:xfrm>
            <a:off x="361705" y="324977"/>
            <a:ext cx="760728" cy="165751"/>
          </a:xfrm>
          <a:prstGeom prst="rect">
            <a:avLst/>
          </a:prstGeom>
        </p:spPr>
      </p:pic>
      <p:sp>
        <p:nvSpPr>
          <p:cNvPr id="54" name="Text 51"/>
          <p:cNvSpPr/>
          <p:nvPr/>
        </p:nvSpPr>
        <p:spPr>
          <a:xfrm>
            <a:off x="4929813" y="7090676"/>
            <a:ext cx="829624" cy="126945"/>
          </a:xfrm>
          <a:prstGeom prst="rect">
            <a:avLst/>
          </a:prstGeom>
          <a:noFill/>
          <a:ln/>
        </p:spPr>
        <p:txBody>
          <a:bodyPr wrap="none" lIns="0" tIns="0" rIns="0" bIns="0" rtlCol="0" anchor="t"/>
          <a:lstStyle/>
          <a:p>
            <a:pPr marL="0" indent="0" algn="ctr">
              <a:lnSpc>
                <a:spcPts val="950"/>
              </a:lnSpc>
              <a:buNone/>
            </a:pPr>
            <a:r>
              <a:rPr lang="en-US" sz="650" dirty="0">
                <a:solidFill>
                  <a:srgbClr val="15213F"/>
                </a:solidFill>
                <a:latin typeface="Inter" pitchFamily="34" charset="0"/>
                <a:ea typeface="Inter" pitchFamily="34" charset="-122"/>
                <a:cs typeface="Inter" pitchFamily="34" charset="-120"/>
              </a:rPr>
              <a:t>CA Anupam Sarda</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667"/>
            </a:avLst>
          </a:prstGeom>
          <a:solidFill>
            <a:srgbClr val="FBFCFE"/>
          </a:solidFill>
          <a:ln w="22269">
            <a:solidFill>
              <a:srgbClr val="E5E0DF"/>
            </a:solidFill>
            <a:prstDash val="solid"/>
          </a:ln>
        </p:spPr>
      </p:sp>
      <p:sp>
        <p:nvSpPr>
          <p:cNvPr id="3" name="Text 1"/>
          <p:cNvSpPr/>
          <p:nvPr/>
        </p:nvSpPr>
        <p:spPr>
          <a:xfrm>
            <a:off x="693224" y="679885"/>
            <a:ext cx="5256373" cy="344119"/>
          </a:xfrm>
          <a:prstGeom prst="rect">
            <a:avLst/>
          </a:prstGeom>
          <a:noFill/>
          <a:ln/>
        </p:spPr>
        <p:txBody>
          <a:bodyPr wrap="none" lIns="0" tIns="0" rIns="0" bIns="0" rtlCol="0" anchor="t"/>
          <a:lstStyle/>
          <a:p>
            <a:pPr marL="0" indent="0" algn="l">
              <a:lnSpc>
                <a:spcPts val="2700"/>
              </a:lnSpc>
              <a:buNone/>
            </a:pPr>
            <a:r>
              <a:rPr lang="en-US" sz="2150" b="1" dirty="0">
                <a:solidFill>
                  <a:srgbClr val="3257B8"/>
                </a:solidFill>
                <a:latin typeface="Inter Bold" pitchFamily="34" charset="0"/>
                <a:ea typeface="Inter Bold" pitchFamily="34" charset="-122"/>
                <a:cs typeface="Inter Bold" pitchFamily="34" charset="-120"/>
              </a:rPr>
              <a:t>Cash Flow Statement (Indirect Method)</a:t>
            </a:r>
            <a:endParaRPr lang="en-US" sz="2150" dirty="0"/>
          </a:p>
        </p:txBody>
      </p:sp>
      <p:sp>
        <p:nvSpPr>
          <p:cNvPr id="4" name="Shape 2"/>
          <p:cNvSpPr/>
          <p:nvPr/>
        </p:nvSpPr>
        <p:spPr>
          <a:xfrm>
            <a:off x="693224" y="1199413"/>
            <a:ext cx="9302802" cy="5228518"/>
          </a:xfrm>
          <a:prstGeom prst="roundRect">
            <a:avLst>
              <a:gd name="adj" fmla="val 3158"/>
            </a:avLst>
          </a:prstGeom>
          <a:noFill/>
          <a:ln w="5567">
            <a:solidFill>
              <a:srgbClr val="000000">
                <a:alpha val="8000"/>
              </a:srgbClr>
            </a:solidFill>
            <a:prstDash val="solid"/>
          </a:ln>
        </p:spPr>
      </p:sp>
      <p:sp>
        <p:nvSpPr>
          <p:cNvPr id="5" name="Shape 3"/>
          <p:cNvSpPr/>
          <p:nvPr/>
        </p:nvSpPr>
        <p:spPr>
          <a:xfrm>
            <a:off x="698791" y="1204982"/>
            <a:ext cx="9291667" cy="274599"/>
          </a:xfrm>
          <a:prstGeom prst="rect">
            <a:avLst/>
          </a:prstGeom>
          <a:solidFill>
            <a:srgbClr val="FFFFFF">
              <a:alpha val="4000"/>
            </a:srgbClr>
          </a:solidFill>
          <a:ln/>
        </p:spPr>
      </p:sp>
      <p:sp>
        <p:nvSpPr>
          <p:cNvPr id="6" name="Text 4"/>
          <p:cNvSpPr/>
          <p:nvPr/>
        </p:nvSpPr>
        <p:spPr>
          <a:xfrm>
            <a:off x="809007" y="1263190"/>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Particulars</a:t>
            </a:r>
            <a:endParaRPr lang="en-US" sz="850" dirty="0"/>
          </a:p>
        </p:txBody>
      </p:sp>
      <p:sp>
        <p:nvSpPr>
          <p:cNvPr id="7" name="Text 5"/>
          <p:cNvSpPr/>
          <p:nvPr/>
        </p:nvSpPr>
        <p:spPr>
          <a:xfrm>
            <a:off x="6386722" y="1263190"/>
            <a:ext cx="1632629"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Current Year (₹ '000)</a:t>
            </a:r>
            <a:endParaRPr lang="en-US" sz="850" dirty="0"/>
          </a:p>
        </p:txBody>
      </p:sp>
      <p:sp>
        <p:nvSpPr>
          <p:cNvPr id="8" name="Text 6"/>
          <p:cNvSpPr/>
          <p:nvPr/>
        </p:nvSpPr>
        <p:spPr>
          <a:xfrm>
            <a:off x="8245003" y="1263190"/>
            <a:ext cx="1635413"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Previous Year (₹ '000)</a:t>
            </a:r>
            <a:endParaRPr lang="en-US" sz="850" dirty="0"/>
          </a:p>
        </p:txBody>
      </p:sp>
      <p:sp>
        <p:nvSpPr>
          <p:cNvPr id="9" name="Shape 7"/>
          <p:cNvSpPr/>
          <p:nvPr/>
        </p:nvSpPr>
        <p:spPr>
          <a:xfrm>
            <a:off x="698791" y="1479581"/>
            <a:ext cx="9291667" cy="274599"/>
          </a:xfrm>
          <a:prstGeom prst="rect">
            <a:avLst/>
          </a:prstGeom>
          <a:solidFill>
            <a:srgbClr val="000000">
              <a:alpha val="4000"/>
            </a:srgbClr>
          </a:solidFill>
          <a:ln/>
        </p:spPr>
      </p:sp>
      <p:sp>
        <p:nvSpPr>
          <p:cNvPr id="10" name="Text 8"/>
          <p:cNvSpPr/>
          <p:nvPr/>
        </p:nvSpPr>
        <p:spPr>
          <a:xfrm>
            <a:off x="809007" y="1537789"/>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A. Cash Flows from Operating Activities</a:t>
            </a:r>
            <a:endParaRPr lang="en-US" sz="850" dirty="0"/>
          </a:p>
        </p:txBody>
      </p:sp>
      <p:sp>
        <p:nvSpPr>
          <p:cNvPr id="11" name="Text 9"/>
          <p:cNvSpPr/>
          <p:nvPr/>
        </p:nvSpPr>
        <p:spPr>
          <a:xfrm>
            <a:off x="6386722" y="1537789"/>
            <a:ext cx="1632629"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12" name="Text 10"/>
          <p:cNvSpPr/>
          <p:nvPr/>
        </p:nvSpPr>
        <p:spPr>
          <a:xfrm>
            <a:off x="8245003" y="1537789"/>
            <a:ext cx="1635413"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13" name="Shape 11"/>
          <p:cNvSpPr/>
          <p:nvPr/>
        </p:nvSpPr>
        <p:spPr>
          <a:xfrm>
            <a:off x="698791" y="1754180"/>
            <a:ext cx="9291667" cy="274599"/>
          </a:xfrm>
          <a:prstGeom prst="rect">
            <a:avLst/>
          </a:prstGeom>
          <a:solidFill>
            <a:srgbClr val="FFFFFF">
              <a:alpha val="4000"/>
            </a:srgbClr>
          </a:solidFill>
          <a:ln/>
        </p:spPr>
      </p:sp>
      <p:sp>
        <p:nvSpPr>
          <p:cNvPr id="14" name="Text 12"/>
          <p:cNvSpPr/>
          <p:nvPr/>
        </p:nvSpPr>
        <p:spPr>
          <a:xfrm>
            <a:off x="809007" y="1812388"/>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Net Profit Before Tax</a:t>
            </a:r>
            <a:endParaRPr lang="en-US" sz="850" dirty="0"/>
          </a:p>
        </p:txBody>
      </p:sp>
      <p:sp>
        <p:nvSpPr>
          <p:cNvPr id="15" name="Text 13"/>
          <p:cNvSpPr/>
          <p:nvPr/>
        </p:nvSpPr>
        <p:spPr>
          <a:xfrm>
            <a:off x="6386722" y="1812388"/>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2,500</a:t>
            </a:r>
            <a:endParaRPr lang="en-US" sz="850" dirty="0"/>
          </a:p>
        </p:txBody>
      </p:sp>
      <p:sp>
        <p:nvSpPr>
          <p:cNvPr id="16" name="Text 14"/>
          <p:cNvSpPr/>
          <p:nvPr/>
        </p:nvSpPr>
        <p:spPr>
          <a:xfrm>
            <a:off x="8245003" y="1812388"/>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1,364</a:t>
            </a:r>
            <a:endParaRPr lang="en-US" sz="850" dirty="0"/>
          </a:p>
        </p:txBody>
      </p:sp>
      <p:sp>
        <p:nvSpPr>
          <p:cNvPr id="17" name="Shape 15"/>
          <p:cNvSpPr/>
          <p:nvPr/>
        </p:nvSpPr>
        <p:spPr>
          <a:xfrm>
            <a:off x="698791" y="2028779"/>
            <a:ext cx="9291667" cy="274599"/>
          </a:xfrm>
          <a:prstGeom prst="rect">
            <a:avLst/>
          </a:prstGeom>
          <a:solidFill>
            <a:srgbClr val="000000">
              <a:alpha val="4000"/>
            </a:srgbClr>
          </a:solidFill>
          <a:ln/>
        </p:spPr>
      </p:sp>
      <p:sp>
        <p:nvSpPr>
          <p:cNvPr id="18" name="Text 16"/>
          <p:cNvSpPr/>
          <p:nvPr/>
        </p:nvSpPr>
        <p:spPr>
          <a:xfrm>
            <a:off x="809007" y="2086987"/>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Add: Depreciation</a:t>
            </a:r>
            <a:endParaRPr lang="en-US" sz="850" dirty="0"/>
          </a:p>
        </p:txBody>
      </p:sp>
      <p:sp>
        <p:nvSpPr>
          <p:cNvPr id="19" name="Text 17"/>
          <p:cNvSpPr/>
          <p:nvPr/>
        </p:nvSpPr>
        <p:spPr>
          <a:xfrm>
            <a:off x="6386722" y="2086987"/>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700</a:t>
            </a:r>
            <a:endParaRPr lang="en-US" sz="850" dirty="0"/>
          </a:p>
        </p:txBody>
      </p:sp>
      <p:sp>
        <p:nvSpPr>
          <p:cNvPr id="20" name="Text 18"/>
          <p:cNvSpPr/>
          <p:nvPr/>
        </p:nvSpPr>
        <p:spPr>
          <a:xfrm>
            <a:off x="8245003" y="2086987"/>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40</a:t>
            </a:r>
            <a:endParaRPr lang="en-US" sz="850" dirty="0"/>
          </a:p>
        </p:txBody>
      </p:sp>
      <p:sp>
        <p:nvSpPr>
          <p:cNvPr id="21" name="Shape 19"/>
          <p:cNvSpPr/>
          <p:nvPr/>
        </p:nvSpPr>
        <p:spPr>
          <a:xfrm>
            <a:off x="698791" y="2303378"/>
            <a:ext cx="9291667" cy="274599"/>
          </a:xfrm>
          <a:prstGeom prst="rect">
            <a:avLst/>
          </a:prstGeom>
          <a:solidFill>
            <a:srgbClr val="FFFFFF">
              <a:alpha val="4000"/>
            </a:srgbClr>
          </a:solidFill>
          <a:ln/>
        </p:spPr>
      </p:sp>
      <p:sp>
        <p:nvSpPr>
          <p:cNvPr id="22" name="Text 20"/>
          <p:cNvSpPr/>
          <p:nvPr/>
        </p:nvSpPr>
        <p:spPr>
          <a:xfrm>
            <a:off x="809007" y="2361586"/>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Add: Interest Expense</a:t>
            </a:r>
            <a:endParaRPr lang="en-US" sz="850" dirty="0"/>
          </a:p>
        </p:txBody>
      </p:sp>
      <p:sp>
        <p:nvSpPr>
          <p:cNvPr id="23" name="Text 21"/>
          <p:cNvSpPr/>
          <p:nvPr/>
        </p:nvSpPr>
        <p:spPr>
          <a:xfrm>
            <a:off x="6386722" y="2361586"/>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1,200</a:t>
            </a:r>
            <a:endParaRPr lang="en-US" sz="850" dirty="0"/>
          </a:p>
        </p:txBody>
      </p:sp>
      <p:sp>
        <p:nvSpPr>
          <p:cNvPr id="24" name="Text 22"/>
          <p:cNvSpPr/>
          <p:nvPr/>
        </p:nvSpPr>
        <p:spPr>
          <a:xfrm>
            <a:off x="8245003" y="2361586"/>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25" name="Shape 23"/>
          <p:cNvSpPr/>
          <p:nvPr/>
        </p:nvSpPr>
        <p:spPr>
          <a:xfrm>
            <a:off x="698791" y="2577977"/>
            <a:ext cx="9291667" cy="274599"/>
          </a:xfrm>
          <a:prstGeom prst="rect">
            <a:avLst/>
          </a:prstGeom>
          <a:solidFill>
            <a:srgbClr val="000000">
              <a:alpha val="4000"/>
            </a:srgbClr>
          </a:solidFill>
          <a:ln/>
        </p:spPr>
      </p:sp>
      <p:sp>
        <p:nvSpPr>
          <p:cNvPr id="26" name="Text 24"/>
          <p:cNvSpPr/>
          <p:nvPr/>
        </p:nvSpPr>
        <p:spPr>
          <a:xfrm>
            <a:off x="809007" y="2636185"/>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Less: Interest &amp; Dividend Income</a:t>
            </a:r>
            <a:endParaRPr lang="en-US" sz="850" dirty="0"/>
          </a:p>
        </p:txBody>
      </p:sp>
      <p:sp>
        <p:nvSpPr>
          <p:cNvPr id="27" name="Text 25"/>
          <p:cNvSpPr/>
          <p:nvPr/>
        </p:nvSpPr>
        <p:spPr>
          <a:xfrm>
            <a:off x="6386722" y="2636185"/>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(360)</a:t>
            </a:r>
            <a:endParaRPr lang="en-US" sz="850" dirty="0"/>
          </a:p>
        </p:txBody>
      </p:sp>
      <p:sp>
        <p:nvSpPr>
          <p:cNvPr id="28" name="Text 26"/>
          <p:cNvSpPr/>
          <p:nvPr/>
        </p:nvSpPr>
        <p:spPr>
          <a:xfrm>
            <a:off x="8245003" y="2636185"/>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29" name="Shape 27"/>
          <p:cNvSpPr/>
          <p:nvPr/>
        </p:nvSpPr>
        <p:spPr>
          <a:xfrm>
            <a:off x="698791" y="2852576"/>
            <a:ext cx="9291667" cy="274599"/>
          </a:xfrm>
          <a:prstGeom prst="rect">
            <a:avLst/>
          </a:prstGeom>
          <a:solidFill>
            <a:srgbClr val="FFFFFF">
              <a:alpha val="4000"/>
            </a:srgbClr>
          </a:solidFill>
          <a:ln/>
        </p:spPr>
      </p:sp>
      <p:sp>
        <p:nvSpPr>
          <p:cNvPr id="30" name="Text 28"/>
          <p:cNvSpPr/>
          <p:nvPr/>
        </p:nvSpPr>
        <p:spPr>
          <a:xfrm>
            <a:off x="809007" y="2910784"/>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Changes in Working Capital (net)</a:t>
            </a:r>
            <a:endParaRPr lang="en-US" sz="850" dirty="0"/>
          </a:p>
        </p:txBody>
      </p:sp>
      <p:sp>
        <p:nvSpPr>
          <p:cNvPr id="31" name="Text 29"/>
          <p:cNvSpPr/>
          <p:nvPr/>
        </p:nvSpPr>
        <p:spPr>
          <a:xfrm>
            <a:off x="6386722" y="2910784"/>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(600)</a:t>
            </a:r>
            <a:endParaRPr lang="en-US" sz="850" dirty="0"/>
          </a:p>
        </p:txBody>
      </p:sp>
      <p:sp>
        <p:nvSpPr>
          <p:cNvPr id="32" name="Text 30"/>
          <p:cNvSpPr/>
          <p:nvPr/>
        </p:nvSpPr>
        <p:spPr>
          <a:xfrm>
            <a:off x="8245003" y="2910784"/>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33" name="Shape 31"/>
          <p:cNvSpPr/>
          <p:nvPr/>
        </p:nvSpPr>
        <p:spPr>
          <a:xfrm>
            <a:off x="698791" y="3127175"/>
            <a:ext cx="9291667" cy="274599"/>
          </a:xfrm>
          <a:prstGeom prst="rect">
            <a:avLst/>
          </a:prstGeom>
          <a:solidFill>
            <a:srgbClr val="000000">
              <a:alpha val="4000"/>
            </a:srgbClr>
          </a:solidFill>
          <a:ln/>
        </p:spPr>
      </p:sp>
      <p:sp>
        <p:nvSpPr>
          <p:cNvPr id="34" name="Text 32"/>
          <p:cNvSpPr/>
          <p:nvPr/>
        </p:nvSpPr>
        <p:spPr>
          <a:xfrm>
            <a:off x="809007" y="3185383"/>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Income Tax Paid</a:t>
            </a:r>
            <a:endParaRPr lang="en-US" sz="850" dirty="0"/>
          </a:p>
        </p:txBody>
      </p:sp>
      <p:sp>
        <p:nvSpPr>
          <p:cNvPr id="35" name="Text 33"/>
          <p:cNvSpPr/>
          <p:nvPr/>
        </p:nvSpPr>
        <p:spPr>
          <a:xfrm>
            <a:off x="6386722" y="3185383"/>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(860)</a:t>
            </a:r>
            <a:endParaRPr lang="en-US" sz="850" dirty="0"/>
          </a:p>
        </p:txBody>
      </p:sp>
      <p:sp>
        <p:nvSpPr>
          <p:cNvPr id="36" name="Text 34"/>
          <p:cNvSpPr/>
          <p:nvPr/>
        </p:nvSpPr>
        <p:spPr>
          <a:xfrm>
            <a:off x="8245003" y="3185383"/>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(778)</a:t>
            </a:r>
            <a:endParaRPr lang="en-US" sz="850" dirty="0"/>
          </a:p>
        </p:txBody>
      </p:sp>
      <p:sp>
        <p:nvSpPr>
          <p:cNvPr id="37" name="Shape 35"/>
          <p:cNvSpPr/>
          <p:nvPr/>
        </p:nvSpPr>
        <p:spPr>
          <a:xfrm>
            <a:off x="698791" y="3401774"/>
            <a:ext cx="9291667" cy="274599"/>
          </a:xfrm>
          <a:prstGeom prst="rect">
            <a:avLst/>
          </a:prstGeom>
          <a:solidFill>
            <a:srgbClr val="FFFFFF">
              <a:alpha val="4000"/>
            </a:srgbClr>
          </a:solidFill>
          <a:ln/>
        </p:spPr>
      </p:sp>
      <p:sp>
        <p:nvSpPr>
          <p:cNvPr id="38" name="Text 36"/>
          <p:cNvSpPr/>
          <p:nvPr/>
        </p:nvSpPr>
        <p:spPr>
          <a:xfrm>
            <a:off x="809007" y="3459982"/>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Net Cash from Operating Activities</a:t>
            </a:r>
            <a:endParaRPr lang="en-US" sz="850" dirty="0"/>
          </a:p>
        </p:txBody>
      </p:sp>
      <p:sp>
        <p:nvSpPr>
          <p:cNvPr id="39" name="Text 37"/>
          <p:cNvSpPr/>
          <p:nvPr/>
        </p:nvSpPr>
        <p:spPr>
          <a:xfrm>
            <a:off x="6386722" y="3459982"/>
            <a:ext cx="1632629"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2,630</a:t>
            </a:r>
            <a:endParaRPr lang="en-US" sz="850" dirty="0"/>
          </a:p>
        </p:txBody>
      </p:sp>
      <p:sp>
        <p:nvSpPr>
          <p:cNvPr id="40" name="Text 38"/>
          <p:cNvSpPr/>
          <p:nvPr/>
        </p:nvSpPr>
        <p:spPr>
          <a:xfrm>
            <a:off x="8245003" y="3459982"/>
            <a:ext cx="1635413"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2,182</a:t>
            </a:r>
            <a:endParaRPr lang="en-US" sz="850" dirty="0"/>
          </a:p>
        </p:txBody>
      </p:sp>
      <p:sp>
        <p:nvSpPr>
          <p:cNvPr id="41" name="Shape 39"/>
          <p:cNvSpPr/>
          <p:nvPr/>
        </p:nvSpPr>
        <p:spPr>
          <a:xfrm>
            <a:off x="698791" y="3676373"/>
            <a:ext cx="9291667" cy="274599"/>
          </a:xfrm>
          <a:prstGeom prst="rect">
            <a:avLst/>
          </a:prstGeom>
          <a:solidFill>
            <a:srgbClr val="000000">
              <a:alpha val="4000"/>
            </a:srgbClr>
          </a:solidFill>
          <a:ln/>
        </p:spPr>
      </p:sp>
      <p:sp>
        <p:nvSpPr>
          <p:cNvPr id="42" name="Text 40"/>
          <p:cNvSpPr/>
          <p:nvPr/>
        </p:nvSpPr>
        <p:spPr>
          <a:xfrm>
            <a:off x="809007" y="3734581"/>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B. Cash Flows from Investing Activities</a:t>
            </a:r>
            <a:endParaRPr lang="en-US" sz="850" dirty="0"/>
          </a:p>
        </p:txBody>
      </p:sp>
      <p:sp>
        <p:nvSpPr>
          <p:cNvPr id="43" name="Text 41"/>
          <p:cNvSpPr/>
          <p:nvPr/>
        </p:nvSpPr>
        <p:spPr>
          <a:xfrm>
            <a:off x="6386722" y="3734581"/>
            <a:ext cx="1632629"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44" name="Text 42"/>
          <p:cNvSpPr/>
          <p:nvPr/>
        </p:nvSpPr>
        <p:spPr>
          <a:xfrm>
            <a:off x="8245003" y="3734581"/>
            <a:ext cx="1635413"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45" name="Shape 43"/>
          <p:cNvSpPr/>
          <p:nvPr/>
        </p:nvSpPr>
        <p:spPr>
          <a:xfrm>
            <a:off x="698791" y="3950972"/>
            <a:ext cx="9291667" cy="274599"/>
          </a:xfrm>
          <a:prstGeom prst="rect">
            <a:avLst/>
          </a:prstGeom>
          <a:solidFill>
            <a:srgbClr val="FFFFFF">
              <a:alpha val="4000"/>
            </a:srgbClr>
          </a:solidFill>
          <a:ln/>
        </p:spPr>
      </p:sp>
      <p:sp>
        <p:nvSpPr>
          <p:cNvPr id="46" name="Text 44"/>
          <p:cNvSpPr/>
          <p:nvPr/>
        </p:nvSpPr>
        <p:spPr>
          <a:xfrm>
            <a:off x="809007" y="4009180"/>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Purchase of Fixed Assets</a:t>
            </a:r>
            <a:endParaRPr lang="en-US" sz="850" dirty="0"/>
          </a:p>
        </p:txBody>
      </p:sp>
      <p:sp>
        <p:nvSpPr>
          <p:cNvPr id="47" name="Text 45"/>
          <p:cNvSpPr/>
          <p:nvPr/>
        </p:nvSpPr>
        <p:spPr>
          <a:xfrm>
            <a:off x="6386722" y="4009180"/>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(350)</a:t>
            </a:r>
            <a:endParaRPr lang="en-US" sz="850" dirty="0"/>
          </a:p>
        </p:txBody>
      </p:sp>
      <p:sp>
        <p:nvSpPr>
          <p:cNvPr id="48" name="Text 46"/>
          <p:cNvSpPr/>
          <p:nvPr/>
        </p:nvSpPr>
        <p:spPr>
          <a:xfrm>
            <a:off x="8245003" y="4009180"/>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(400)</a:t>
            </a:r>
            <a:endParaRPr lang="en-US" sz="850" dirty="0"/>
          </a:p>
        </p:txBody>
      </p:sp>
      <p:sp>
        <p:nvSpPr>
          <p:cNvPr id="49" name="Shape 47"/>
          <p:cNvSpPr/>
          <p:nvPr/>
        </p:nvSpPr>
        <p:spPr>
          <a:xfrm>
            <a:off x="698791" y="4225571"/>
            <a:ext cx="9291667" cy="274599"/>
          </a:xfrm>
          <a:prstGeom prst="rect">
            <a:avLst/>
          </a:prstGeom>
          <a:solidFill>
            <a:srgbClr val="000000">
              <a:alpha val="4000"/>
            </a:srgbClr>
          </a:solidFill>
          <a:ln/>
        </p:spPr>
      </p:sp>
      <p:sp>
        <p:nvSpPr>
          <p:cNvPr id="50" name="Text 48"/>
          <p:cNvSpPr/>
          <p:nvPr/>
        </p:nvSpPr>
        <p:spPr>
          <a:xfrm>
            <a:off x="809007" y="4283779"/>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Interest &amp; Dividends Received</a:t>
            </a:r>
            <a:endParaRPr lang="en-US" sz="850" dirty="0"/>
          </a:p>
        </p:txBody>
      </p:sp>
      <p:sp>
        <p:nvSpPr>
          <p:cNvPr id="51" name="Text 49"/>
          <p:cNvSpPr/>
          <p:nvPr/>
        </p:nvSpPr>
        <p:spPr>
          <a:xfrm>
            <a:off x="6386722" y="4283779"/>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360</a:t>
            </a:r>
            <a:endParaRPr lang="en-US" sz="850" dirty="0"/>
          </a:p>
        </p:txBody>
      </p:sp>
      <p:sp>
        <p:nvSpPr>
          <p:cNvPr id="52" name="Text 50"/>
          <p:cNvSpPr/>
          <p:nvPr/>
        </p:nvSpPr>
        <p:spPr>
          <a:xfrm>
            <a:off x="8245003" y="4283779"/>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450</a:t>
            </a:r>
            <a:endParaRPr lang="en-US" sz="850" dirty="0"/>
          </a:p>
        </p:txBody>
      </p:sp>
      <p:sp>
        <p:nvSpPr>
          <p:cNvPr id="53" name="Shape 51"/>
          <p:cNvSpPr/>
          <p:nvPr/>
        </p:nvSpPr>
        <p:spPr>
          <a:xfrm>
            <a:off x="698791" y="4500170"/>
            <a:ext cx="9291667" cy="274599"/>
          </a:xfrm>
          <a:prstGeom prst="rect">
            <a:avLst/>
          </a:prstGeom>
          <a:solidFill>
            <a:srgbClr val="FFFFFF">
              <a:alpha val="4000"/>
            </a:srgbClr>
          </a:solidFill>
          <a:ln/>
        </p:spPr>
      </p:sp>
      <p:sp>
        <p:nvSpPr>
          <p:cNvPr id="54" name="Text 52"/>
          <p:cNvSpPr/>
          <p:nvPr/>
        </p:nvSpPr>
        <p:spPr>
          <a:xfrm>
            <a:off x="809007" y="4558378"/>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Net Cash from Investing Activities</a:t>
            </a:r>
            <a:endParaRPr lang="en-US" sz="850" dirty="0"/>
          </a:p>
        </p:txBody>
      </p:sp>
      <p:sp>
        <p:nvSpPr>
          <p:cNvPr id="55" name="Text 53"/>
          <p:cNvSpPr/>
          <p:nvPr/>
        </p:nvSpPr>
        <p:spPr>
          <a:xfrm>
            <a:off x="6386722" y="4558378"/>
            <a:ext cx="1632629"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10</a:t>
            </a:r>
            <a:endParaRPr lang="en-US" sz="850" dirty="0"/>
          </a:p>
        </p:txBody>
      </p:sp>
      <p:sp>
        <p:nvSpPr>
          <p:cNvPr id="56" name="Text 54"/>
          <p:cNvSpPr/>
          <p:nvPr/>
        </p:nvSpPr>
        <p:spPr>
          <a:xfrm>
            <a:off x="8245003" y="4558378"/>
            <a:ext cx="1635413"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50</a:t>
            </a:r>
            <a:endParaRPr lang="en-US" sz="850" dirty="0"/>
          </a:p>
        </p:txBody>
      </p:sp>
      <p:sp>
        <p:nvSpPr>
          <p:cNvPr id="57" name="Shape 55"/>
          <p:cNvSpPr/>
          <p:nvPr/>
        </p:nvSpPr>
        <p:spPr>
          <a:xfrm>
            <a:off x="698791" y="4774769"/>
            <a:ext cx="9291667" cy="274599"/>
          </a:xfrm>
          <a:prstGeom prst="rect">
            <a:avLst/>
          </a:prstGeom>
          <a:solidFill>
            <a:srgbClr val="000000">
              <a:alpha val="4000"/>
            </a:srgbClr>
          </a:solidFill>
          <a:ln/>
        </p:spPr>
      </p:sp>
      <p:sp>
        <p:nvSpPr>
          <p:cNvPr id="58" name="Text 56"/>
          <p:cNvSpPr/>
          <p:nvPr/>
        </p:nvSpPr>
        <p:spPr>
          <a:xfrm>
            <a:off x="809007" y="4832977"/>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C. Cash Flows from Financing Activities</a:t>
            </a:r>
            <a:endParaRPr lang="en-US" sz="850" dirty="0"/>
          </a:p>
        </p:txBody>
      </p:sp>
      <p:sp>
        <p:nvSpPr>
          <p:cNvPr id="59" name="Text 57"/>
          <p:cNvSpPr/>
          <p:nvPr/>
        </p:nvSpPr>
        <p:spPr>
          <a:xfrm>
            <a:off x="6386722" y="4832977"/>
            <a:ext cx="1632629"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60" name="Text 58"/>
          <p:cNvSpPr/>
          <p:nvPr/>
        </p:nvSpPr>
        <p:spPr>
          <a:xfrm>
            <a:off x="8245003" y="4832977"/>
            <a:ext cx="1635413" cy="158182"/>
          </a:xfrm>
          <a:prstGeom prst="rect">
            <a:avLst/>
          </a:prstGeom>
          <a:noFill/>
          <a:ln/>
        </p:spPr>
        <p:txBody>
          <a:bodyPr wrap="none" lIns="0" tIns="0" rIns="0" bIns="0" rtlCol="0" anchor="t"/>
          <a:lstStyle/>
          <a:p>
            <a:pPr marL="0" indent="0" algn="l">
              <a:lnSpc>
                <a:spcPts val="1200"/>
              </a:lnSpc>
              <a:buNone/>
            </a:pPr>
            <a:endParaRPr lang="en-US" sz="850" dirty="0"/>
          </a:p>
        </p:txBody>
      </p:sp>
      <p:sp>
        <p:nvSpPr>
          <p:cNvPr id="61" name="Shape 59"/>
          <p:cNvSpPr/>
          <p:nvPr/>
        </p:nvSpPr>
        <p:spPr>
          <a:xfrm>
            <a:off x="698791" y="5049368"/>
            <a:ext cx="9291667" cy="274599"/>
          </a:xfrm>
          <a:prstGeom prst="rect">
            <a:avLst/>
          </a:prstGeom>
          <a:solidFill>
            <a:srgbClr val="FFFFFF">
              <a:alpha val="4000"/>
            </a:srgbClr>
          </a:solidFill>
          <a:ln/>
        </p:spPr>
      </p:sp>
      <p:sp>
        <p:nvSpPr>
          <p:cNvPr id="62" name="Text 60"/>
          <p:cNvSpPr/>
          <p:nvPr/>
        </p:nvSpPr>
        <p:spPr>
          <a:xfrm>
            <a:off x="809007" y="5107577"/>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Proceeds from Share Capital</a:t>
            </a:r>
            <a:endParaRPr lang="en-US" sz="850" dirty="0"/>
          </a:p>
        </p:txBody>
      </p:sp>
      <p:sp>
        <p:nvSpPr>
          <p:cNvPr id="63" name="Text 61"/>
          <p:cNvSpPr/>
          <p:nvPr/>
        </p:nvSpPr>
        <p:spPr>
          <a:xfrm>
            <a:off x="6386722" y="5107577"/>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500</a:t>
            </a:r>
            <a:endParaRPr lang="en-US" sz="850" dirty="0"/>
          </a:p>
        </p:txBody>
      </p:sp>
      <p:sp>
        <p:nvSpPr>
          <p:cNvPr id="64" name="Text 62"/>
          <p:cNvSpPr/>
          <p:nvPr/>
        </p:nvSpPr>
        <p:spPr>
          <a:xfrm>
            <a:off x="8245003" y="5107577"/>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400</a:t>
            </a:r>
            <a:endParaRPr lang="en-US" sz="850" dirty="0"/>
          </a:p>
        </p:txBody>
      </p:sp>
      <p:sp>
        <p:nvSpPr>
          <p:cNvPr id="65" name="Shape 63"/>
          <p:cNvSpPr/>
          <p:nvPr/>
        </p:nvSpPr>
        <p:spPr>
          <a:xfrm>
            <a:off x="698791" y="5323967"/>
            <a:ext cx="9291667" cy="274599"/>
          </a:xfrm>
          <a:prstGeom prst="rect">
            <a:avLst/>
          </a:prstGeom>
          <a:solidFill>
            <a:srgbClr val="000000">
              <a:alpha val="4000"/>
            </a:srgbClr>
          </a:solidFill>
          <a:ln/>
        </p:spPr>
      </p:sp>
      <p:sp>
        <p:nvSpPr>
          <p:cNvPr id="66" name="Text 64"/>
          <p:cNvSpPr/>
          <p:nvPr/>
        </p:nvSpPr>
        <p:spPr>
          <a:xfrm>
            <a:off x="809007" y="5382176"/>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Repayment of Borrowings</a:t>
            </a:r>
            <a:endParaRPr lang="en-US" sz="850" dirty="0"/>
          </a:p>
        </p:txBody>
      </p:sp>
      <p:sp>
        <p:nvSpPr>
          <p:cNvPr id="67" name="Text 65"/>
          <p:cNvSpPr/>
          <p:nvPr/>
        </p:nvSpPr>
        <p:spPr>
          <a:xfrm>
            <a:off x="6386722" y="5382176"/>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(400)</a:t>
            </a:r>
            <a:endParaRPr lang="en-US" sz="850" dirty="0"/>
          </a:p>
        </p:txBody>
      </p:sp>
      <p:sp>
        <p:nvSpPr>
          <p:cNvPr id="68" name="Text 66"/>
          <p:cNvSpPr/>
          <p:nvPr/>
        </p:nvSpPr>
        <p:spPr>
          <a:xfrm>
            <a:off x="8245003" y="5382176"/>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69" name="Shape 67"/>
          <p:cNvSpPr/>
          <p:nvPr/>
        </p:nvSpPr>
        <p:spPr>
          <a:xfrm>
            <a:off x="698791" y="5598566"/>
            <a:ext cx="9291667" cy="274599"/>
          </a:xfrm>
          <a:prstGeom prst="rect">
            <a:avLst/>
          </a:prstGeom>
          <a:solidFill>
            <a:srgbClr val="FFFFFF">
              <a:alpha val="4000"/>
            </a:srgbClr>
          </a:solidFill>
          <a:ln/>
        </p:spPr>
      </p:sp>
      <p:sp>
        <p:nvSpPr>
          <p:cNvPr id="70" name="Text 68"/>
          <p:cNvSpPr/>
          <p:nvPr/>
        </p:nvSpPr>
        <p:spPr>
          <a:xfrm>
            <a:off x="809007" y="5656775"/>
            <a:ext cx="5352062"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Dividends Paid</a:t>
            </a:r>
            <a:endParaRPr lang="en-US" sz="850" dirty="0"/>
          </a:p>
        </p:txBody>
      </p:sp>
      <p:sp>
        <p:nvSpPr>
          <p:cNvPr id="71" name="Text 69"/>
          <p:cNvSpPr/>
          <p:nvPr/>
        </p:nvSpPr>
        <p:spPr>
          <a:xfrm>
            <a:off x="6386722" y="5656775"/>
            <a:ext cx="1632629"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(1,070)</a:t>
            </a:r>
            <a:endParaRPr lang="en-US" sz="850" dirty="0"/>
          </a:p>
        </p:txBody>
      </p:sp>
      <p:sp>
        <p:nvSpPr>
          <p:cNvPr id="72" name="Text 70"/>
          <p:cNvSpPr/>
          <p:nvPr/>
        </p:nvSpPr>
        <p:spPr>
          <a:xfrm>
            <a:off x="8245003" y="5656775"/>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(1,220)</a:t>
            </a:r>
            <a:endParaRPr lang="en-US" sz="850" dirty="0"/>
          </a:p>
        </p:txBody>
      </p:sp>
      <p:sp>
        <p:nvSpPr>
          <p:cNvPr id="73" name="Shape 71"/>
          <p:cNvSpPr/>
          <p:nvPr/>
        </p:nvSpPr>
        <p:spPr>
          <a:xfrm>
            <a:off x="698791" y="5873165"/>
            <a:ext cx="9291667" cy="274599"/>
          </a:xfrm>
          <a:prstGeom prst="rect">
            <a:avLst/>
          </a:prstGeom>
          <a:solidFill>
            <a:srgbClr val="000000">
              <a:alpha val="4000"/>
            </a:srgbClr>
          </a:solidFill>
          <a:ln/>
        </p:spPr>
      </p:sp>
      <p:sp>
        <p:nvSpPr>
          <p:cNvPr id="74" name="Text 72"/>
          <p:cNvSpPr/>
          <p:nvPr/>
        </p:nvSpPr>
        <p:spPr>
          <a:xfrm>
            <a:off x="809007" y="5931374"/>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Net Cash used in Financing Activities</a:t>
            </a:r>
            <a:endParaRPr lang="en-US" sz="850" dirty="0"/>
          </a:p>
        </p:txBody>
      </p:sp>
      <p:sp>
        <p:nvSpPr>
          <p:cNvPr id="75" name="Text 73"/>
          <p:cNvSpPr/>
          <p:nvPr/>
        </p:nvSpPr>
        <p:spPr>
          <a:xfrm>
            <a:off x="6386722" y="5931374"/>
            <a:ext cx="1632629"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(970)</a:t>
            </a:r>
            <a:endParaRPr lang="en-US" sz="850" dirty="0"/>
          </a:p>
        </p:txBody>
      </p:sp>
      <p:sp>
        <p:nvSpPr>
          <p:cNvPr id="76" name="Text 74"/>
          <p:cNvSpPr/>
          <p:nvPr/>
        </p:nvSpPr>
        <p:spPr>
          <a:xfrm>
            <a:off x="8245003" y="5931374"/>
            <a:ext cx="1635413"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(880)</a:t>
            </a:r>
            <a:endParaRPr lang="en-US" sz="850" dirty="0"/>
          </a:p>
        </p:txBody>
      </p:sp>
      <p:sp>
        <p:nvSpPr>
          <p:cNvPr id="77" name="Shape 75"/>
          <p:cNvSpPr/>
          <p:nvPr/>
        </p:nvSpPr>
        <p:spPr>
          <a:xfrm>
            <a:off x="698791" y="6147764"/>
            <a:ext cx="9291667" cy="274599"/>
          </a:xfrm>
          <a:prstGeom prst="rect">
            <a:avLst/>
          </a:prstGeom>
          <a:solidFill>
            <a:srgbClr val="FFFFFF">
              <a:alpha val="4000"/>
            </a:srgbClr>
          </a:solidFill>
          <a:ln/>
        </p:spPr>
      </p:sp>
      <p:sp>
        <p:nvSpPr>
          <p:cNvPr id="78" name="Text 76"/>
          <p:cNvSpPr/>
          <p:nvPr/>
        </p:nvSpPr>
        <p:spPr>
          <a:xfrm>
            <a:off x="809007" y="6205973"/>
            <a:ext cx="5352062"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Net Increase in Cash &amp; Cash Equivalents</a:t>
            </a:r>
            <a:endParaRPr lang="en-US" sz="850" dirty="0"/>
          </a:p>
        </p:txBody>
      </p:sp>
      <p:sp>
        <p:nvSpPr>
          <p:cNvPr id="79" name="Text 77"/>
          <p:cNvSpPr/>
          <p:nvPr/>
        </p:nvSpPr>
        <p:spPr>
          <a:xfrm>
            <a:off x="6386722" y="6205973"/>
            <a:ext cx="1632629"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1,670</a:t>
            </a:r>
            <a:endParaRPr lang="en-US" sz="850" dirty="0"/>
          </a:p>
        </p:txBody>
      </p:sp>
      <p:sp>
        <p:nvSpPr>
          <p:cNvPr id="80" name="Text 78"/>
          <p:cNvSpPr/>
          <p:nvPr/>
        </p:nvSpPr>
        <p:spPr>
          <a:xfrm>
            <a:off x="8245003" y="6205973"/>
            <a:ext cx="1635413" cy="158182"/>
          </a:xfrm>
          <a:prstGeom prst="rect">
            <a:avLst/>
          </a:prstGeom>
          <a:noFill/>
          <a:ln/>
        </p:spPr>
        <p:txBody>
          <a:bodyPr wrap="none" lIns="0" tIns="0" rIns="0" bIns="0" rtlCol="0" anchor="t"/>
          <a:lstStyle/>
          <a:p>
            <a:pPr marL="0" indent="0" algn="l">
              <a:lnSpc>
                <a:spcPts val="1200"/>
              </a:lnSpc>
              <a:buNone/>
            </a:pPr>
            <a:r>
              <a:rPr lang="en-US" sz="850" b="1" dirty="0">
                <a:solidFill>
                  <a:srgbClr val="15213F"/>
                </a:solidFill>
                <a:latin typeface="Inter" pitchFamily="34" charset="0"/>
                <a:ea typeface="Inter" pitchFamily="34" charset="-122"/>
                <a:cs typeface="Inter" pitchFamily="34" charset="-120"/>
              </a:rPr>
              <a:t>1,432</a:t>
            </a:r>
            <a:endParaRPr lang="en-US" sz="850" dirty="0"/>
          </a:p>
        </p:txBody>
      </p:sp>
      <p:sp>
        <p:nvSpPr>
          <p:cNvPr id="81" name="Text 79"/>
          <p:cNvSpPr/>
          <p:nvPr/>
        </p:nvSpPr>
        <p:spPr>
          <a:xfrm>
            <a:off x="858331" y="6625267"/>
            <a:ext cx="9137695" cy="158182"/>
          </a:xfrm>
          <a:prstGeom prst="rect">
            <a:avLst/>
          </a:prstGeom>
          <a:noFill/>
          <a:ln/>
        </p:spPr>
        <p:txBody>
          <a:bodyPr wrap="none" lIns="0" tIns="0" rIns="0" bIns="0" rtlCol="0" anchor="t"/>
          <a:lstStyle/>
          <a:p>
            <a:pPr marL="0" indent="0" algn="l">
              <a:lnSpc>
                <a:spcPts val="1200"/>
              </a:lnSpc>
              <a:buNone/>
            </a:pPr>
            <a:r>
              <a:rPr lang="en-US" sz="850" dirty="0">
                <a:solidFill>
                  <a:srgbClr val="15213F"/>
                </a:solidFill>
                <a:latin typeface="Inter" pitchFamily="34" charset="0"/>
                <a:ea typeface="Inter" pitchFamily="34" charset="-122"/>
                <a:cs typeface="Inter" pitchFamily="34" charset="-120"/>
              </a:rPr>
              <a:t>"The Indirect Method reconciles net profit to cash flow from operations, providing insights into the non-cash drivers impacting liquidity."</a:t>
            </a:r>
            <a:endParaRPr lang="en-US" sz="850" dirty="0"/>
          </a:p>
        </p:txBody>
      </p:sp>
      <p:sp>
        <p:nvSpPr>
          <p:cNvPr id="82" name="Shape 80"/>
          <p:cNvSpPr/>
          <p:nvPr/>
        </p:nvSpPr>
        <p:spPr>
          <a:xfrm>
            <a:off x="693224" y="6526599"/>
            <a:ext cx="27837" cy="355517"/>
          </a:xfrm>
          <a:prstGeom prst="rect">
            <a:avLst/>
          </a:prstGeom>
          <a:solidFill>
            <a:srgbClr val="3257B8"/>
          </a:solidFill>
          <a:ln/>
        </p:spPr>
      </p:sp>
      <p:pic>
        <p:nvPicPr>
          <p:cNvPr id="83" name="Image 0" descr="preencoded.png"/>
          <p:cNvPicPr>
            <a:picLocks noChangeAspect="1"/>
          </p:cNvPicPr>
          <p:nvPr/>
        </p:nvPicPr>
        <p:blipFill>
          <a:blip r:embed="rId3"/>
          <a:stretch>
            <a:fillRect/>
          </a:stretch>
        </p:blipFill>
        <p:spPr>
          <a:xfrm>
            <a:off x="351962" y="311926"/>
            <a:ext cx="692441" cy="150873"/>
          </a:xfrm>
          <a:prstGeom prst="rect">
            <a:avLst/>
          </a:prstGeom>
        </p:spPr>
      </p:pic>
      <p:sp>
        <p:nvSpPr>
          <p:cNvPr id="84" name="Text 81"/>
          <p:cNvSpPr/>
          <p:nvPr/>
        </p:nvSpPr>
        <p:spPr>
          <a:xfrm>
            <a:off x="4966870" y="7119301"/>
            <a:ext cx="755421" cy="110762"/>
          </a:xfrm>
          <a:prstGeom prst="rect">
            <a:avLst/>
          </a:prstGeom>
          <a:noFill/>
          <a:ln/>
        </p:spPr>
        <p:txBody>
          <a:bodyPr wrap="none" lIns="0" tIns="0" rIns="0" bIns="0" rtlCol="0" anchor="t"/>
          <a:lstStyle/>
          <a:p>
            <a:pPr marL="0" indent="0" algn="ctr">
              <a:lnSpc>
                <a:spcPts val="850"/>
              </a:lnSpc>
              <a:buNone/>
            </a:pPr>
            <a:r>
              <a:rPr lang="en-US" sz="600" dirty="0">
                <a:solidFill>
                  <a:srgbClr val="15213F"/>
                </a:solidFill>
                <a:latin typeface="Inter" pitchFamily="34" charset="0"/>
                <a:ea typeface="Inter" pitchFamily="34" charset="-122"/>
                <a:cs typeface="Inter" pitchFamily="34" charset="-120"/>
              </a:rPr>
              <a:t>CA Anupam Sarda</a:t>
            </a:r>
            <a:endParaRPr lang="en-US" sz="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42</Slides>
  <Notes>42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2</cp:revision>
  <dcterms:created xsi:type="dcterms:W3CDTF">2026-04-25T11:06:06Z</dcterms:created>
  <dcterms:modified xsi:type="dcterms:W3CDTF">2026-04-26T06:07:26Z</dcterms:modified>
</cp:coreProperties>
</file>