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708" r:id="rId2"/>
    <p:sldId id="682" r:id="rId3"/>
    <p:sldId id="683" r:id="rId4"/>
    <p:sldId id="684" r:id="rId5"/>
    <p:sldId id="685" r:id="rId6"/>
    <p:sldId id="686" r:id="rId7"/>
    <p:sldId id="687" r:id="rId8"/>
    <p:sldId id="688" r:id="rId9"/>
    <p:sldId id="689" r:id="rId10"/>
    <p:sldId id="690" r:id="rId11"/>
    <p:sldId id="691" r:id="rId12"/>
    <p:sldId id="692" r:id="rId13"/>
    <p:sldId id="693" r:id="rId14"/>
    <p:sldId id="694" r:id="rId15"/>
    <p:sldId id="695" r:id="rId16"/>
    <p:sldId id="696" r:id="rId17"/>
    <p:sldId id="697" r:id="rId18"/>
    <p:sldId id="698" r:id="rId19"/>
    <p:sldId id="699" r:id="rId20"/>
    <p:sldId id="700" r:id="rId21"/>
    <p:sldId id="702" r:id="rId22"/>
    <p:sldId id="703" r:id="rId23"/>
    <p:sldId id="705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66"/>
    <a:srgbClr val="800000"/>
    <a:srgbClr val="CC99FF"/>
    <a:srgbClr val="9966FF"/>
    <a:srgbClr val="FFFFCC"/>
    <a:srgbClr val="FF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43" autoAdjust="0"/>
  </p:normalViewPr>
  <p:slideViewPr>
    <p:cSldViewPr>
      <p:cViewPr>
        <p:scale>
          <a:sx n="50" d="100"/>
          <a:sy n="50" d="100"/>
        </p:scale>
        <p:origin x="-1866" y="-432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26"/>
    </p:cViewPr>
  </p:sorterViewPr>
  <p:notesViewPr>
    <p:cSldViewPr>
      <p:cViewPr varScale="1">
        <p:scale>
          <a:sx n="40" d="100"/>
          <a:sy n="40" d="100"/>
        </p:scale>
        <p:origin x="-150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7F2E023-C76D-48C2-8B7A-335EDBD91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11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1606F4-DB27-449C-BD02-D2DE60D91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87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937FF-D843-48E5-B15F-7738C3F24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31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7137-1065-452C-8697-A7E6237937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74C56-336C-446F-862F-CD89BAC2A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F0FB3-80DE-467E-B8A0-5B317E129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3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C75A6-17D1-4511-9C5D-6F252804A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4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BF5A1-FCAB-4E55-9F45-2B84967E2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75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8975D-55BC-4BE4-BC4F-06B2BC152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48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EA24-3D0A-43E4-A7BD-A0386C28B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6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44B7-1428-4168-97A6-1D56052F2D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9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C161F-2EE6-4448-83F3-6E87F0F43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51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40B94-28D7-4AE4-A877-23DAB3F48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0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A5B6F-74C2-4521-9C72-36B2EDA10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8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en-US"/>
              <a:t>Seminar on Bank Branch Audit -   Vipul Choksi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C2B9501F-2354-43FB-A92A-0C6415F8F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prz.tu-berlin.de/~alsch/image_archive/icons/food/carrot.g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usa.venus.co.uk/weed/agifs/vagabi16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rz.tu-berlin.de/~alsch/image_archive/icons/food/carrot.gif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usa.venus.co.uk/weed/agifs/vagabi16.ht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://www.prz.tu-berlin.de/~alsch/image_archive/icons/food/carrot.gi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rz.tu-berlin.de/~alsch/image_archive/icons/food/carrot.gif" TargetMode="External"/><Relationship Id="rId5" Type="http://schemas.openxmlformats.org/officeDocument/2006/relationships/image" Target="../media/image2.gif"/><Relationship Id="rId4" Type="http://schemas.openxmlformats.org/officeDocument/2006/relationships/hyperlink" Target="http://usa.venus.co.uk/weed/agifs/vagabi16.ht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rz.tu-berlin.de/~alsch/image_archive/icons/food/carrot.gif" TargetMode="External"/><Relationship Id="rId5" Type="http://schemas.openxmlformats.org/officeDocument/2006/relationships/image" Target="../media/image2.gif"/><Relationship Id="rId4" Type="http://schemas.openxmlformats.org/officeDocument/2006/relationships/hyperlink" Target="http://usa.venus.co.uk/weed/agifs/vagabi16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rz.tu-berlin.de/~alsch/image_archive/icons/food/carrot.gif" TargetMode="External"/><Relationship Id="rId5" Type="http://schemas.openxmlformats.org/officeDocument/2006/relationships/image" Target="../media/image2.gif"/><Relationship Id="rId4" Type="http://schemas.openxmlformats.org/officeDocument/2006/relationships/hyperlink" Target="http://usa.venus.co.uk/weed/agifs/vagabi16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usa.venus.co.uk/weed/agifs/vagabi16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prz.tu-berlin.de/~alsch/image_archive/icons/food/carrot.gi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smtClean="0">
                <a:latin typeface="Tahoma" pitchFamily="34" charset="0"/>
                <a:cs typeface="Tahoma" pitchFamily="34" charset="0"/>
              </a:rPr>
              <a:t>Life as an Auditor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19200" y="2286000"/>
            <a:ext cx="6400800" cy="289560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sz="5000" smtClean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  <a:p>
            <a:pPr marL="0" indent="0" algn="ctr">
              <a:buFontTx/>
              <a:buNone/>
            </a:pPr>
            <a:r>
              <a:rPr lang="en-US" sz="500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Bank Branch Audit </a:t>
            </a:r>
          </a:p>
          <a:p>
            <a:pPr marL="0" indent="0" algn="ctr">
              <a:buFontTx/>
              <a:buNone/>
            </a:pPr>
            <a:r>
              <a:rPr lang="en-US" sz="500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2016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ChangeArrowheads="1"/>
          </p:cNvSpPr>
          <p:nvPr/>
        </p:nvSpPr>
        <p:spPr bwMode="auto">
          <a:xfrm>
            <a:off x="455613" y="441325"/>
            <a:ext cx="44211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Now think about life.</a:t>
            </a:r>
          </a:p>
        </p:txBody>
      </p:sp>
      <p:pic>
        <p:nvPicPr>
          <p:cNvPr id="505859" name="Picture 3" descr="cli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3" y="1201738"/>
            <a:ext cx="3286125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5860" name="Rectangle 4"/>
          <p:cNvSpPr>
            <a:spLocks noChangeArrowheads="1"/>
          </p:cNvSpPr>
          <p:nvPr/>
        </p:nvSpPr>
        <p:spPr bwMode="auto">
          <a:xfrm>
            <a:off x="525463" y="1735138"/>
            <a:ext cx="4918075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Life is not always easy.</a:t>
            </a:r>
          </a:p>
          <a:p>
            <a:pPr eaLnBrk="1" hangingPunct="1"/>
            <a:endParaRPr lang="en-US" sz="36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Life is not always comfortable.</a:t>
            </a:r>
          </a:p>
          <a:p>
            <a:pPr eaLnBrk="1" hangingPunct="1"/>
            <a:endParaRPr lang="en-US" sz="36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Sometimes life is very hard.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0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0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0"/>
                                        <p:tgtEl>
                                          <p:spTgt spid="50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58" grpId="0"/>
      <p:bldP spid="5058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Text Box 2"/>
          <p:cNvSpPr txBox="1">
            <a:spLocks noChangeArrowheads="1"/>
          </p:cNvSpPr>
          <p:nvPr/>
        </p:nvSpPr>
        <p:spPr bwMode="auto">
          <a:xfrm>
            <a:off x="455613" y="4741863"/>
            <a:ext cx="8439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We work very hard but get few results.</a:t>
            </a:r>
          </a:p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What happens when we face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difficulties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4143375" y="717550"/>
            <a:ext cx="448627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Things don’t happen like we wish.</a:t>
            </a:r>
          </a:p>
          <a:p>
            <a:pPr eaLnBrk="1" hangingPunct="1"/>
            <a:endParaRPr lang="en-US" sz="36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People don’t treat us like we hope.</a:t>
            </a:r>
          </a:p>
          <a:p>
            <a:pPr eaLnBrk="1" hangingPunct="1"/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06884" name="Picture 4" descr="ang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23850"/>
            <a:ext cx="3417888" cy="428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50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50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882" grpId="0"/>
      <p:bldP spid="50688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ChangeArrowheads="1"/>
          </p:cNvSpPr>
          <p:nvPr/>
        </p:nvSpPr>
        <p:spPr bwMode="auto">
          <a:xfrm>
            <a:off x="455613" y="441325"/>
            <a:ext cx="54879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Now think about the pots.</a:t>
            </a:r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1570038" y="4113213"/>
            <a:ext cx="49625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The boiling water is like the problems of life.</a:t>
            </a:r>
          </a:p>
        </p:txBody>
      </p:sp>
      <p:pic>
        <p:nvPicPr>
          <p:cNvPr id="507908" name="Picture 4" descr="wat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79600"/>
            <a:ext cx="10953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7909" name="Picture 5" descr="wat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9865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7910" name="Picture 6" descr="wat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76225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50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7906" grpId="0"/>
      <p:bldP spid="50790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ChangeArrowheads="1"/>
          </p:cNvSpPr>
          <p:nvPr/>
        </p:nvSpPr>
        <p:spPr bwMode="auto">
          <a:xfrm>
            <a:off x="455613" y="441325"/>
            <a:ext cx="559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can be like the carrots.</a:t>
            </a:r>
          </a:p>
        </p:txBody>
      </p:sp>
      <p:sp>
        <p:nvSpPr>
          <p:cNvPr id="508931" name="Rectangle 3"/>
          <p:cNvSpPr>
            <a:spLocks noChangeArrowheads="1"/>
          </p:cNvSpPr>
          <p:nvPr/>
        </p:nvSpPr>
        <p:spPr bwMode="auto">
          <a:xfrm>
            <a:off x="455613" y="1628775"/>
            <a:ext cx="38560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go in</a:t>
            </a:r>
          </a:p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tough and strong.</a:t>
            </a:r>
          </a:p>
        </p:txBody>
      </p:sp>
      <p:sp>
        <p:nvSpPr>
          <p:cNvPr id="508932" name="Rectangle 4"/>
          <p:cNvSpPr>
            <a:spLocks noChangeArrowheads="1"/>
          </p:cNvSpPr>
          <p:nvPr/>
        </p:nvSpPr>
        <p:spPr bwMode="auto">
          <a:xfrm>
            <a:off x="5172075" y="1628775"/>
            <a:ext cx="31353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come out soft &amp; weak.</a:t>
            </a:r>
          </a:p>
        </p:txBody>
      </p:sp>
      <p:pic>
        <p:nvPicPr>
          <p:cNvPr id="508933" name="Picture 5" descr="str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819400"/>
            <a:ext cx="3668712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8934" name="Picture 6" descr="slee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2819400"/>
            <a:ext cx="1668463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224588" y="452438"/>
            <a:ext cx="1855787" cy="962025"/>
            <a:chOff x="1248" y="384"/>
            <a:chExt cx="422" cy="264"/>
          </a:xfrm>
        </p:grpSpPr>
        <p:pic>
          <p:nvPicPr>
            <p:cNvPr id="14344" name="Picture 8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9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50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8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8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3000"/>
                                        <p:tgtEl>
                                          <p:spTgt spid="50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50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0" grpId="0"/>
      <p:bldP spid="508931" grpId="0"/>
      <p:bldP spid="5089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ChangeArrowheads="1"/>
          </p:cNvSpPr>
          <p:nvPr/>
        </p:nvSpPr>
        <p:spPr bwMode="auto">
          <a:xfrm>
            <a:off x="560388" y="688975"/>
            <a:ext cx="40068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get very tired.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lose hope.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give up.</a:t>
            </a:r>
          </a:p>
        </p:txBody>
      </p:sp>
      <p:sp>
        <p:nvSpPr>
          <p:cNvPr id="509955" name="Rectangle 3"/>
          <p:cNvSpPr>
            <a:spLocks noChangeArrowheads="1"/>
          </p:cNvSpPr>
          <p:nvPr/>
        </p:nvSpPr>
        <p:spPr bwMode="auto">
          <a:xfrm>
            <a:off x="598488" y="3084513"/>
            <a:ext cx="40068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There is no more fighting spirit.</a:t>
            </a:r>
          </a:p>
        </p:txBody>
      </p:sp>
      <p:sp>
        <p:nvSpPr>
          <p:cNvPr id="509956" name="Rectangle 4"/>
          <p:cNvSpPr>
            <a:spLocks noChangeArrowheads="1"/>
          </p:cNvSpPr>
          <p:nvPr/>
        </p:nvSpPr>
        <p:spPr bwMode="auto">
          <a:xfrm>
            <a:off x="627063" y="4899025"/>
            <a:ext cx="5692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Don’t be like the carrots!</a:t>
            </a:r>
          </a:p>
        </p:txBody>
      </p:sp>
      <p:pic>
        <p:nvPicPr>
          <p:cNvPr id="509957" name="Picture 5" descr="c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463" y="842963"/>
            <a:ext cx="3673475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50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0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954" grpId="0"/>
      <p:bldP spid="509955" grpId="0"/>
      <p:bldP spid="5099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ChangeArrowheads="1"/>
          </p:cNvSpPr>
          <p:nvPr/>
        </p:nvSpPr>
        <p:spPr bwMode="auto">
          <a:xfrm>
            <a:off x="455613" y="441325"/>
            <a:ext cx="5187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can be like the eggs.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72200" y="419100"/>
            <a:ext cx="1528763" cy="1123950"/>
            <a:chOff x="2664" y="381"/>
            <a:chExt cx="432" cy="339"/>
          </a:xfrm>
        </p:grpSpPr>
        <p:pic>
          <p:nvPicPr>
            <p:cNvPr id="16394" name="Picture 4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5" name="Picture 5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6" name="Picture 6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0983" name="Rectangle 7"/>
          <p:cNvSpPr>
            <a:spLocks noChangeArrowheads="1"/>
          </p:cNvSpPr>
          <p:nvPr/>
        </p:nvSpPr>
        <p:spPr bwMode="auto">
          <a:xfrm>
            <a:off x="606425" y="1600200"/>
            <a:ext cx="33416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start with	 a soft &amp; sensitive heart.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173163" y="3836988"/>
            <a:ext cx="2297112" cy="2925762"/>
            <a:chOff x="731" y="999"/>
            <a:chExt cx="1447" cy="1843"/>
          </a:xfrm>
        </p:grpSpPr>
        <p:pic>
          <p:nvPicPr>
            <p:cNvPr id="16392" name="Picture 9" descr="pers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" y="999"/>
              <a:ext cx="1447" cy="1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3" name="AutoShape 10"/>
            <p:cNvSpPr>
              <a:spLocks noChangeArrowheads="1"/>
            </p:cNvSpPr>
            <p:nvPr/>
          </p:nvSpPr>
          <p:spPr bwMode="auto">
            <a:xfrm>
              <a:off x="1296" y="1818"/>
              <a:ext cx="261" cy="26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8 w 21600"/>
                <a:gd name="T13" fmla="*/ 2300 h 21600"/>
                <a:gd name="T14" fmla="*/ 16552 w 21600"/>
                <a:gd name="T15" fmla="*/ 1371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100000">
                  <a:srgbClr val="C127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0987" name="Rectangle 11"/>
          <p:cNvSpPr>
            <a:spLocks noChangeArrowheads="1"/>
          </p:cNvSpPr>
          <p:nvPr/>
        </p:nvSpPr>
        <p:spPr bwMode="auto">
          <a:xfrm>
            <a:off x="4662488" y="1600200"/>
            <a:ext cx="3784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end up very hard and unfeeling inside.</a:t>
            </a:r>
          </a:p>
        </p:txBody>
      </p:sp>
      <p:pic>
        <p:nvPicPr>
          <p:cNvPr id="510988" name="Picture 12" descr="b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738" y="3836988"/>
            <a:ext cx="2640012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51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0"/>
                                        <p:tgtEl>
                                          <p:spTgt spid="51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978" grpId="0"/>
      <p:bldP spid="510983" grpId="0"/>
      <p:bldP spid="5109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ChangeArrowheads="1"/>
          </p:cNvSpPr>
          <p:nvPr/>
        </p:nvSpPr>
        <p:spPr bwMode="auto">
          <a:xfrm>
            <a:off x="560388" y="688975"/>
            <a:ext cx="34353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hate others.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don’t like ourselves.</a:t>
            </a:r>
          </a:p>
        </p:txBody>
      </p:sp>
      <p:sp>
        <p:nvSpPr>
          <p:cNvPr id="512003" name="Rectangle 3"/>
          <p:cNvSpPr>
            <a:spLocks noChangeArrowheads="1"/>
          </p:cNvSpPr>
          <p:nvPr/>
        </p:nvSpPr>
        <p:spPr bwMode="auto">
          <a:xfrm>
            <a:off x="598488" y="2684463"/>
            <a:ext cx="3435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become hard-hearted.</a:t>
            </a:r>
          </a:p>
        </p:txBody>
      </p:sp>
      <p:sp>
        <p:nvSpPr>
          <p:cNvPr id="512004" name="Rectangle 4"/>
          <p:cNvSpPr>
            <a:spLocks noChangeArrowheads="1"/>
          </p:cNvSpPr>
          <p:nvPr/>
        </p:nvSpPr>
        <p:spPr bwMode="auto">
          <a:xfrm>
            <a:off x="608013" y="4222750"/>
            <a:ext cx="53927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There is no warm feeling, only bitterness.</a:t>
            </a:r>
          </a:p>
        </p:txBody>
      </p:sp>
      <p:sp>
        <p:nvSpPr>
          <p:cNvPr id="512005" name="Rectangle 5"/>
          <p:cNvSpPr>
            <a:spLocks noChangeArrowheads="1"/>
          </p:cNvSpPr>
          <p:nvPr/>
        </p:nvSpPr>
        <p:spPr bwMode="auto">
          <a:xfrm>
            <a:off x="612775" y="5627688"/>
            <a:ext cx="5692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Don’t be like the eggs!</a:t>
            </a:r>
          </a:p>
        </p:txBody>
      </p:sp>
      <p:pic>
        <p:nvPicPr>
          <p:cNvPr id="512006" name="Picture 6" descr="f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8" y="728663"/>
            <a:ext cx="47117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1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51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51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02" grpId="0"/>
      <p:bldP spid="512003" grpId="0"/>
      <p:bldP spid="512004" grpId="0"/>
      <p:bldP spid="5120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ChangeArrowheads="1"/>
          </p:cNvSpPr>
          <p:nvPr/>
        </p:nvSpPr>
        <p:spPr bwMode="auto">
          <a:xfrm>
            <a:off x="455613" y="441325"/>
            <a:ext cx="6813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can be like the coffee beans.</a:t>
            </a: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5180013" y="1722438"/>
            <a:ext cx="334168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The water does not change the coffee powder.</a:t>
            </a:r>
          </a:p>
        </p:txBody>
      </p:sp>
      <p:sp>
        <p:nvSpPr>
          <p:cNvPr id="513028" name="Rectangle 4"/>
          <p:cNvSpPr>
            <a:spLocks noChangeArrowheads="1"/>
          </p:cNvSpPr>
          <p:nvPr/>
        </p:nvSpPr>
        <p:spPr bwMode="auto">
          <a:xfrm>
            <a:off x="5032375" y="3860800"/>
            <a:ext cx="3784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The coffee powder changes the water!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280275" y="295275"/>
            <a:ext cx="1249363" cy="938213"/>
            <a:chOff x="4586" y="186"/>
            <a:chExt cx="787" cy="591"/>
          </a:xfrm>
        </p:grpSpPr>
        <p:sp>
          <p:nvSpPr>
            <p:cNvPr id="18439" name="Oval 6"/>
            <p:cNvSpPr>
              <a:spLocks noChangeArrowheads="1"/>
            </p:cNvSpPr>
            <p:nvPr/>
          </p:nvSpPr>
          <p:spPr bwMode="auto">
            <a:xfrm>
              <a:off x="4586" y="319"/>
              <a:ext cx="296" cy="239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Line 7"/>
            <p:cNvSpPr>
              <a:spLocks noChangeShapeType="1"/>
            </p:cNvSpPr>
            <p:nvPr/>
          </p:nvSpPr>
          <p:spPr bwMode="auto">
            <a:xfrm>
              <a:off x="4587" y="424"/>
              <a:ext cx="2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Oval 8"/>
            <p:cNvSpPr>
              <a:spLocks noChangeArrowheads="1"/>
            </p:cNvSpPr>
            <p:nvPr/>
          </p:nvSpPr>
          <p:spPr bwMode="auto">
            <a:xfrm>
              <a:off x="4730" y="539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Line 9"/>
            <p:cNvSpPr>
              <a:spLocks noChangeShapeType="1"/>
            </p:cNvSpPr>
            <p:nvPr/>
          </p:nvSpPr>
          <p:spPr bwMode="auto">
            <a:xfrm>
              <a:off x="4725" y="644"/>
              <a:ext cx="30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Oval 10"/>
            <p:cNvSpPr>
              <a:spLocks noChangeArrowheads="1"/>
            </p:cNvSpPr>
            <p:nvPr/>
          </p:nvSpPr>
          <p:spPr bwMode="auto">
            <a:xfrm>
              <a:off x="4823" y="1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Line 11"/>
            <p:cNvSpPr>
              <a:spLocks noChangeShapeType="1"/>
            </p:cNvSpPr>
            <p:nvPr/>
          </p:nvSpPr>
          <p:spPr bwMode="auto">
            <a:xfrm>
              <a:off x="4823" y="2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Oval 12"/>
            <p:cNvSpPr>
              <a:spLocks noChangeArrowheads="1"/>
            </p:cNvSpPr>
            <p:nvPr/>
          </p:nvSpPr>
          <p:spPr bwMode="auto">
            <a:xfrm>
              <a:off x="5077" y="3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6" name="Line 13"/>
            <p:cNvSpPr>
              <a:spLocks noChangeShapeType="1"/>
            </p:cNvSpPr>
            <p:nvPr/>
          </p:nvSpPr>
          <p:spPr bwMode="auto">
            <a:xfrm flipV="1">
              <a:off x="5077" y="4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13038" name="Picture 14" descr="healt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1728788"/>
            <a:ext cx="457835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51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51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6" grpId="0"/>
      <p:bldP spid="513027" grpId="0"/>
      <p:bldP spid="5130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ChangeArrowheads="1"/>
          </p:cNvSpPr>
          <p:nvPr/>
        </p:nvSpPr>
        <p:spPr bwMode="auto">
          <a:xfrm>
            <a:off x="477838" y="396875"/>
            <a:ext cx="8480425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The water has become different because of the coffee powder.</a:t>
            </a:r>
          </a:p>
          <a:p>
            <a:pPr eaLnBrk="1" hangingPunct="1">
              <a:defRPr/>
            </a:pP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		See it.</a:t>
            </a:r>
          </a:p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		Smell it.</a:t>
            </a:r>
          </a:p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		Drink it.</a:t>
            </a:r>
          </a:p>
          <a:p>
            <a:pPr eaLnBrk="1" hangingPunct="1">
              <a:defRPr/>
            </a:pP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hotter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 the water, the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better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 the taste.</a:t>
            </a:r>
          </a:p>
        </p:txBody>
      </p:sp>
      <p:pic>
        <p:nvPicPr>
          <p:cNvPr id="514051" name="Picture 3" descr="Food_006"/>
          <p:cNvPicPr>
            <a:picLocks noChangeAspect="1" noChangeArrowheads="1" noCrop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79588"/>
            <a:ext cx="233521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51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ChangeArrowheads="1"/>
          </p:cNvSpPr>
          <p:nvPr/>
        </p:nvSpPr>
        <p:spPr bwMode="auto">
          <a:xfrm>
            <a:off x="455613" y="441325"/>
            <a:ext cx="6813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can be like the coffee beans.</a:t>
            </a:r>
          </a:p>
        </p:txBody>
      </p:sp>
      <p:sp>
        <p:nvSpPr>
          <p:cNvPr id="515075" name="Rectangle 3"/>
          <p:cNvSpPr>
            <a:spLocks noChangeArrowheads="1"/>
          </p:cNvSpPr>
          <p:nvPr/>
        </p:nvSpPr>
        <p:spPr bwMode="auto">
          <a:xfrm>
            <a:off x="1046163" y="4343400"/>
            <a:ext cx="7113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make something good from the difficulties we face.</a:t>
            </a:r>
          </a:p>
        </p:txBody>
      </p:sp>
      <p:pic>
        <p:nvPicPr>
          <p:cNvPr id="515076" name="Picture 4" descr="dangero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1285875"/>
            <a:ext cx="546417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077" name="Rectangle 5"/>
          <p:cNvSpPr>
            <a:spLocks noChangeArrowheads="1"/>
          </p:cNvSpPr>
          <p:nvPr/>
        </p:nvSpPr>
        <p:spPr bwMode="auto">
          <a:xfrm>
            <a:off x="1074738" y="5756275"/>
            <a:ext cx="4498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learn new things.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51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1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4" grpId="0"/>
      <p:bldP spid="515075" grpId="0"/>
      <p:bldP spid="5150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2905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5000" smtClean="0">
                <a:latin typeface="Tahoma" pitchFamily="34" charset="0"/>
                <a:cs typeface="Tahoma" pitchFamily="34" charset="0"/>
              </a:rPr>
              <a:t>THE CARROT, THE EGG</a:t>
            </a:r>
            <a:br>
              <a:rPr lang="en-US" sz="5000" smtClean="0">
                <a:latin typeface="Tahoma" pitchFamily="34" charset="0"/>
                <a:cs typeface="Tahoma" pitchFamily="34" charset="0"/>
              </a:rPr>
            </a:br>
            <a:r>
              <a:rPr lang="en-US" sz="5000" smtClean="0">
                <a:latin typeface="Tahoma" pitchFamily="34" charset="0"/>
                <a:cs typeface="Tahoma" pitchFamily="34" charset="0"/>
              </a:rPr>
              <a:t>AND THE</a:t>
            </a:r>
            <a:br>
              <a:rPr lang="en-US" sz="5000" smtClean="0">
                <a:latin typeface="Tahoma" pitchFamily="34" charset="0"/>
                <a:cs typeface="Tahoma" pitchFamily="34" charset="0"/>
              </a:rPr>
            </a:br>
            <a:r>
              <a:rPr lang="en-US" sz="5000" b="1" smtClean="0">
                <a:latin typeface="Tahoma" pitchFamily="34" charset="0"/>
                <a:cs typeface="Tahoma" pitchFamily="34" charset="0"/>
              </a:rPr>
              <a:t>COFFEE BEAN</a:t>
            </a: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709613" y="4267200"/>
            <a:ext cx="1855787" cy="962025"/>
            <a:chOff x="1248" y="384"/>
            <a:chExt cx="422" cy="264"/>
          </a:xfrm>
        </p:grpSpPr>
        <p:pic>
          <p:nvPicPr>
            <p:cNvPr id="3089" name="Picture 4" descr="[ carrot.gif ]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0" name="Picture 5" descr="[ carrot.gif ]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6" name="Group 6"/>
          <p:cNvGrpSpPr>
            <a:grpSpLocks/>
          </p:cNvGrpSpPr>
          <p:nvPr/>
        </p:nvGrpSpPr>
        <p:grpSpPr bwMode="auto">
          <a:xfrm>
            <a:off x="3571875" y="5162550"/>
            <a:ext cx="1528763" cy="1123950"/>
            <a:chOff x="2664" y="381"/>
            <a:chExt cx="432" cy="339"/>
          </a:xfrm>
        </p:grpSpPr>
        <p:pic>
          <p:nvPicPr>
            <p:cNvPr id="3086" name="Picture 7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7" name="Picture 8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8" name="Picture 9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" name="Group 10"/>
          <p:cNvGrpSpPr>
            <a:grpSpLocks/>
          </p:cNvGrpSpPr>
          <p:nvPr/>
        </p:nvGrpSpPr>
        <p:grpSpPr bwMode="auto">
          <a:xfrm>
            <a:off x="6494463" y="3924300"/>
            <a:ext cx="2020887" cy="1466850"/>
            <a:chOff x="4586" y="186"/>
            <a:chExt cx="787" cy="591"/>
          </a:xfrm>
        </p:grpSpPr>
        <p:sp>
          <p:nvSpPr>
            <p:cNvPr id="3078" name="Oval 11"/>
            <p:cNvSpPr>
              <a:spLocks noChangeArrowheads="1"/>
            </p:cNvSpPr>
            <p:nvPr/>
          </p:nvSpPr>
          <p:spPr bwMode="auto">
            <a:xfrm>
              <a:off x="4586" y="319"/>
              <a:ext cx="296" cy="239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Line 12"/>
            <p:cNvSpPr>
              <a:spLocks noChangeShapeType="1"/>
            </p:cNvSpPr>
            <p:nvPr/>
          </p:nvSpPr>
          <p:spPr bwMode="auto">
            <a:xfrm>
              <a:off x="4587" y="424"/>
              <a:ext cx="2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Oval 13"/>
            <p:cNvSpPr>
              <a:spLocks noChangeArrowheads="1"/>
            </p:cNvSpPr>
            <p:nvPr/>
          </p:nvSpPr>
          <p:spPr bwMode="auto">
            <a:xfrm>
              <a:off x="4730" y="539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Line 14"/>
            <p:cNvSpPr>
              <a:spLocks noChangeShapeType="1"/>
            </p:cNvSpPr>
            <p:nvPr/>
          </p:nvSpPr>
          <p:spPr bwMode="auto">
            <a:xfrm>
              <a:off x="4725" y="644"/>
              <a:ext cx="30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Oval 15"/>
            <p:cNvSpPr>
              <a:spLocks noChangeArrowheads="1"/>
            </p:cNvSpPr>
            <p:nvPr/>
          </p:nvSpPr>
          <p:spPr bwMode="auto">
            <a:xfrm>
              <a:off x="4823" y="1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Line 16"/>
            <p:cNvSpPr>
              <a:spLocks noChangeShapeType="1"/>
            </p:cNvSpPr>
            <p:nvPr/>
          </p:nvSpPr>
          <p:spPr bwMode="auto">
            <a:xfrm>
              <a:off x="4823" y="2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Oval 17"/>
            <p:cNvSpPr>
              <a:spLocks noChangeArrowheads="1"/>
            </p:cNvSpPr>
            <p:nvPr/>
          </p:nvSpPr>
          <p:spPr bwMode="auto">
            <a:xfrm>
              <a:off x="5077" y="3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Line 18"/>
            <p:cNvSpPr>
              <a:spLocks noChangeShapeType="1"/>
            </p:cNvSpPr>
            <p:nvPr/>
          </p:nvSpPr>
          <p:spPr bwMode="auto">
            <a:xfrm flipV="1">
              <a:off x="5077" y="4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ChangeArrowheads="1"/>
          </p:cNvSpPr>
          <p:nvPr/>
        </p:nvSpPr>
        <p:spPr bwMode="auto">
          <a:xfrm>
            <a:off x="3551238" y="461963"/>
            <a:ext cx="53927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have new knowledge, new skills, new abilities.</a:t>
            </a:r>
          </a:p>
        </p:txBody>
      </p:sp>
      <p:pic>
        <p:nvPicPr>
          <p:cNvPr id="516099" name="Picture 3" descr="diffic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5288"/>
            <a:ext cx="299402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00" name="Picture 4" descr="re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611438"/>
            <a:ext cx="35036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101" name="Text Box 5"/>
          <p:cNvSpPr txBox="1">
            <a:spLocks noChangeArrowheads="1"/>
          </p:cNvSpPr>
          <p:nvPr/>
        </p:nvSpPr>
        <p:spPr bwMode="auto">
          <a:xfrm>
            <a:off x="3394075" y="5467350"/>
            <a:ext cx="4967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grow in experience.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1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1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098" grpId="0"/>
      <p:bldP spid="51610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Text Box 2"/>
          <p:cNvSpPr txBox="1">
            <a:spLocks noChangeArrowheads="1"/>
          </p:cNvSpPr>
          <p:nvPr/>
        </p:nvSpPr>
        <p:spPr bwMode="auto">
          <a:xfrm>
            <a:off x="407988" y="588963"/>
            <a:ext cx="8507412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To succeed, we must try… and try again.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must believe in what we are doing.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must not give up.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must be patient.</a:t>
            </a:r>
          </a:p>
          <a:p>
            <a:pPr eaLnBrk="1" hangingPunct="1"/>
            <a:r>
              <a:rPr lang="en-US" sz="3600">
                <a:latin typeface="Tahoma" pitchFamily="34" charset="0"/>
                <a:cs typeface="Tahoma" pitchFamily="34" charset="0"/>
              </a:rPr>
              <a:t>We must keep pushing.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33813" y="3467100"/>
            <a:ext cx="4572000" cy="2925763"/>
            <a:chOff x="2415" y="2184"/>
            <a:chExt cx="2880" cy="1843"/>
          </a:xfrm>
        </p:grpSpPr>
        <p:pic>
          <p:nvPicPr>
            <p:cNvPr id="22532" name="Picture 4" descr="pus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5" y="2184"/>
              <a:ext cx="2880" cy="1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 rot="-606179">
              <a:off x="4022" y="2571"/>
              <a:ext cx="1081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2400" b="1">
                  <a:latin typeface="Arial" charset="0"/>
                </a:rPr>
                <a:t>difficulties</a:t>
              </a: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 rot="736434">
              <a:off x="3983" y="3146"/>
              <a:ext cx="1131" cy="33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2800" b="1">
                  <a:latin typeface="Arial" charset="0"/>
                </a:rPr>
                <a:t>problems</a:t>
              </a:r>
            </a:p>
          </p:txBody>
        </p:sp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3893" y="3662"/>
              <a:ext cx="11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1600" b="1">
                  <a:latin typeface="Arial" charset="0"/>
                </a:rPr>
                <a:t>handle with care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1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1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985838" y="3979863"/>
            <a:ext cx="74660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Problems and difficulties give us the chance to become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stronger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… and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better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… and 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tougher</a:t>
            </a:r>
            <a:r>
              <a:rPr lang="en-US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519171" name="Picture 3" descr="su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571500"/>
            <a:ext cx="539432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51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17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Text Box 2"/>
          <p:cNvSpPr txBox="1">
            <a:spLocks noChangeArrowheads="1"/>
          </p:cNvSpPr>
          <p:nvPr/>
        </p:nvSpPr>
        <p:spPr bwMode="auto">
          <a:xfrm>
            <a:off x="1865313" y="5238750"/>
            <a:ext cx="495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Be like the coffee bean!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24125" y="658813"/>
            <a:ext cx="3478213" cy="4300537"/>
            <a:chOff x="546" y="2100"/>
            <a:chExt cx="1462" cy="1843"/>
          </a:xfrm>
        </p:grpSpPr>
        <p:pic>
          <p:nvPicPr>
            <p:cNvPr id="24580" name="Picture 4" descr="smil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" y="2100"/>
              <a:ext cx="1462" cy="1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1" name="Picture 5" descr="javanim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9" y="3471"/>
              <a:ext cx="396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2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5000" smtClean="0">
                <a:latin typeface="Tahoma" pitchFamily="34" charset="0"/>
                <a:cs typeface="Tahoma" pitchFamily="34" charset="0"/>
              </a:rPr>
              <a:t>Put three pots of water over the fire.</a:t>
            </a:r>
          </a:p>
        </p:txBody>
      </p:sp>
      <p:pic>
        <p:nvPicPr>
          <p:cNvPr id="4099" name="Picture 3" descr="fire_2_e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4800600"/>
            <a:ext cx="361950" cy="590550"/>
          </a:xfrm>
        </p:spPr>
      </p:pic>
      <p:pic>
        <p:nvPicPr>
          <p:cNvPr id="4100" name="Picture 4" descr="fire_2_e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2676525"/>
            <a:ext cx="361950" cy="590550"/>
          </a:xfrm>
        </p:spPr>
      </p:pic>
      <p:pic>
        <p:nvPicPr>
          <p:cNvPr id="4101" name="Picture 8" descr="wate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4343400"/>
            <a:ext cx="714375" cy="476250"/>
          </a:xfrm>
        </p:spPr>
      </p:pic>
      <p:pic>
        <p:nvPicPr>
          <p:cNvPr id="4102" name="Picture 5" descr="water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2495550"/>
            <a:ext cx="714375" cy="476250"/>
          </a:xfrm>
        </p:spPr>
      </p:pic>
      <p:pic>
        <p:nvPicPr>
          <p:cNvPr id="4103" name="Picture 6" descr="fire_2_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2971800"/>
            <a:ext cx="9239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7" descr="wa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297180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re_2_e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5663" y="2189163"/>
            <a:ext cx="862012" cy="1354137"/>
          </a:xfrm>
          <a:noFill/>
        </p:spPr>
      </p:pic>
      <p:pic>
        <p:nvPicPr>
          <p:cNvPr id="5123" name="Picture 3" descr="fire_2_e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2051050"/>
            <a:ext cx="838200" cy="1316038"/>
          </a:xfrm>
          <a:noFill/>
        </p:spPr>
      </p:pic>
      <p:pic>
        <p:nvPicPr>
          <p:cNvPr id="5124" name="Picture 4" descr="water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35200"/>
            <a:ext cx="1035050" cy="663575"/>
          </a:xfrm>
          <a:noFill/>
        </p:spPr>
      </p:pic>
      <p:pic>
        <p:nvPicPr>
          <p:cNvPr id="5125" name="Picture 5" descr="fire_2_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09850"/>
            <a:ext cx="92233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wa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9865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wate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3038475"/>
            <a:ext cx="1079500" cy="692150"/>
          </a:xfr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746125" y="188913"/>
            <a:ext cx="78644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822325" y="4570413"/>
            <a:ext cx="7772400" cy="1631950"/>
          </a:xfrm>
          <a:prstGeom prst="rect">
            <a:avLst/>
          </a:prstGeom>
          <a:solidFill>
            <a:srgbClr val="FDFF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In the first pot, put some carrots.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038350" y="1924050"/>
            <a:ext cx="669925" cy="419100"/>
            <a:chOff x="1248" y="384"/>
            <a:chExt cx="422" cy="264"/>
          </a:xfrm>
        </p:grpSpPr>
        <p:pic>
          <p:nvPicPr>
            <p:cNvPr id="5131" name="Picture 11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2" name="Picture 12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" decel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re_2_e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5663" y="2189163"/>
            <a:ext cx="862012" cy="1354137"/>
          </a:xfrm>
          <a:noFill/>
        </p:spPr>
      </p:pic>
      <p:pic>
        <p:nvPicPr>
          <p:cNvPr id="6147" name="Picture 3" descr="fire_2_e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2051050"/>
            <a:ext cx="838200" cy="1316038"/>
          </a:xfrm>
          <a:noFill/>
        </p:spPr>
      </p:pic>
      <p:pic>
        <p:nvPicPr>
          <p:cNvPr id="6148" name="Picture 4" descr="water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35200"/>
            <a:ext cx="1035050" cy="663575"/>
          </a:xfrm>
          <a:noFill/>
        </p:spPr>
      </p:pic>
      <p:pic>
        <p:nvPicPr>
          <p:cNvPr id="6149" name="Picture 5" descr="fire_2_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09850"/>
            <a:ext cx="92233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wa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9865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wate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3038475"/>
            <a:ext cx="1079500" cy="692150"/>
          </a:xfrm>
          <a:noFill/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46125" y="188913"/>
            <a:ext cx="78644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822325" y="4570413"/>
            <a:ext cx="7239000" cy="1631950"/>
          </a:xfrm>
          <a:prstGeom prst="rect">
            <a:avLst/>
          </a:prstGeom>
          <a:solidFill>
            <a:srgbClr val="FDFF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In the second pot, put some eggs.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414838" y="2673350"/>
            <a:ext cx="685800" cy="538163"/>
            <a:chOff x="2664" y="381"/>
            <a:chExt cx="432" cy="339"/>
          </a:xfrm>
        </p:grpSpPr>
        <p:pic>
          <p:nvPicPr>
            <p:cNvPr id="6158" name="Picture 11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9" name="Picture 12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0" name="Picture 13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155" name="Group 14"/>
          <p:cNvGrpSpPr>
            <a:grpSpLocks/>
          </p:cNvGrpSpPr>
          <p:nvPr/>
        </p:nvGrpSpPr>
        <p:grpSpPr bwMode="auto">
          <a:xfrm>
            <a:off x="2038350" y="1924050"/>
            <a:ext cx="669925" cy="419100"/>
            <a:chOff x="1248" y="384"/>
            <a:chExt cx="422" cy="264"/>
          </a:xfrm>
        </p:grpSpPr>
        <p:pic>
          <p:nvPicPr>
            <p:cNvPr id="6156" name="Picture 15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16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re_2_e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5663" y="2189163"/>
            <a:ext cx="862012" cy="1354137"/>
          </a:xfrm>
          <a:noFill/>
        </p:spPr>
      </p:pic>
      <p:pic>
        <p:nvPicPr>
          <p:cNvPr id="7171" name="Picture 3" descr="fire_2_e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2051050"/>
            <a:ext cx="838200" cy="1316038"/>
          </a:xfrm>
          <a:noFill/>
        </p:spPr>
      </p:pic>
      <p:pic>
        <p:nvPicPr>
          <p:cNvPr id="7172" name="Picture 4" descr="water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35200"/>
            <a:ext cx="1035050" cy="663575"/>
          </a:xfrm>
          <a:noFill/>
        </p:spPr>
      </p:pic>
      <p:pic>
        <p:nvPicPr>
          <p:cNvPr id="7173" name="Picture 5" descr="fire_2_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09850"/>
            <a:ext cx="92233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wa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9865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wate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3038475"/>
            <a:ext cx="1079500" cy="692150"/>
          </a:xfr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746125" y="188913"/>
            <a:ext cx="78644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822325" y="4570413"/>
            <a:ext cx="8153400" cy="1631950"/>
          </a:xfrm>
          <a:prstGeom prst="rect">
            <a:avLst/>
          </a:prstGeom>
          <a:solidFill>
            <a:srgbClr val="FDFF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In the third pot, put some coffee beans (powder).</a:t>
            </a: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4414838" y="2762250"/>
            <a:ext cx="685800" cy="538163"/>
            <a:chOff x="2664" y="381"/>
            <a:chExt cx="432" cy="339"/>
          </a:xfrm>
        </p:grpSpPr>
        <p:pic>
          <p:nvPicPr>
            <p:cNvPr id="7204" name="Picture 11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5" name="Picture 12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6" name="Picture 13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9" name="Group 14"/>
          <p:cNvGrpSpPr>
            <a:grpSpLocks/>
          </p:cNvGrpSpPr>
          <p:nvPr/>
        </p:nvGrpSpPr>
        <p:grpSpPr bwMode="auto">
          <a:xfrm>
            <a:off x="2038350" y="1924050"/>
            <a:ext cx="669925" cy="419100"/>
            <a:chOff x="1248" y="384"/>
            <a:chExt cx="422" cy="264"/>
          </a:xfrm>
        </p:grpSpPr>
        <p:pic>
          <p:nvPicPr>
            <p:cNvPr id="7202" name="Picture 15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3" name="Picture 16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6786563" y="1909763"/>
            <a:ext cx="466725" cy="442912"/>
            <a:chOff x="4248" y="582"/>
            <a:chExt cx="294" cy="279"/>
          </a:xfrm>
        </p:grpSpPr>
        <p:grpSp>
          <p:nvGrpSpPr>
            <p:cNvPr id="7181" name="Group 18"/>
            <p:cNvGrpSpPr>
              <a:grpSpLocks/>
            </p:cNvGrpSpPr>
            <p:nvPr/>
          </p:nvGrpSpPr>
          <p:grpSpPr bwMode="auto">
            <a:xfrm>
              <a:off x="4248" y="624"/>
              <a:ext cx="117" cy="75"/>
              <a:chOff x="3924" y="336"/>
              <a:chExt cx="117" cy="75"/>
            </a:xfrm>
          </p:grpSpPr>
          <p:sp>
            <p:nvSpPr>
              <p:cNvPr id="7200" name="Oval 19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1" name="Line 20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82" name="Group 21"/>
            <p:cNvGrpSpPr>
              <a:grpSpLocks/>
            </p:cNvGrpSpPr>
            <p:nvPr/>
          </p:nvGrpSpPr>
          <p:grpSpPr bwMode="auto">
            <a:xfrm>
              <a:off x="4299" y="693"/>
              <a:ext cx="117" cy="75"/>
              <a:chOff x="3924" y="336"/>
              <a:chExt cx="117" cy="75"/>
            </a:xfrm>
          </p:grpSpPr>
          <p:sp>
            <p:nvSpPr>
              <p:cNvPr id="7198" name="Oval 22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9" name="Line 23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83" name="Group 24"/>
            <p:cNvGrpSpPr>
              <a:grpSpLocks/>
            </p:cNvGrpSpPr>
            <p:nvPr/>
          </p:nvGrpSpPr>
          <p:grpSpPr bwMode="auto">
            <a:xfrm>
              <a:off x="4332" y="582"/>
              <a:ext cx="117" cy="75"/>
              <a:chOff x="3924" y="336"/>
              <a:chExt cx="117" cy="75"/>
            </a:xfrm>
          </p:grpSpPr>
          <p:sp>
            <p:nvSpPr>
              <p:cNvPr id="7196" name="Oval 25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7" name="Line 26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84" name="Group 27"/>
            <p:cNvGrpSpPr>
              <a:grpSpLocks/>
            </p:cNvGrpSpPr>
            <p:nvPr/>
          </p:nvGrpSpPr>
          <p:grpSpPr bwMode="auto">
            <a:xfrm>
              <a:off x="4422" y="645"/>
              <a:ext cx="117" cy="75"/>
              <a:chOff x="3924" y="336"/>
              <a:chExt cx="117" cy="75"/>
            </a:xfrm>
          </p:grpSpPr>
          <p:sp>
            <p:nvSpPr>
              <p:cNvPr id="7194" name="Oval 28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5" name="Line 29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85" name="Oval 30"/>
            <p:cNvSpPr>
              <a:spLocks noChangeArrowheads="1"/>
            </p:cNvSpPr>
            <p:nvPr/>
          </p:nvSpPr>
          <p:spPr bwMode="auto">
            <a:xfrm>
              <a:off x="4365" y="78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Oval 31"/>
            <p:cNvSpPr>
              <a:spLocks noChangeArrowheads="1"/>
            </p:cNvSpPr>
            <p:nvPr/>
          </p:nvSpPr>
          <p:spPr bwMode="auto">
            <a:xfrm>
              <a:off x="4425" y="780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Oval 32"/>
            <p:cNvSpPr>
              <a:spLocks noChangeArrowheads="1"/>
            </p:cNvSpPr>
            <p:nvPr/>
          </p:nvSpPr>
          <p:spPr bwMode="auto">
            <a:xfrm>
              <a:off x="4443" y="834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Oval 33"/>
            <p:cNvSpPr>
              <a:spLocks noChangeArrowheads="1"/>
            </p:cNvSpPr>
            <p:nvPr/>
          </p:nvSpPr>
          <p:spPr bwMode="auto">
            <a:xfrm>
              <a:off x="4497" y="798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Oval 34"/>
            <p:cNvSpPr>
              <a:spLocks noChangeArrowheads="1"/>
            </p:cNvSpPr>
            <p:nvPr/>
          </p:nvSpPr>
          <p:spPr bwMode="auto">
            <a:xfrm>
              <a:off x="4263" y="75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Oval 35"/>
            <p:cNvSpPr>
              <a:spLocks noChangeArrowheads="1"/>
            </p:cNvSpPr>
            <p:nvPr/>
          </p:nvSpPr>
          <p:spPr bwMode="auto">
            <a:xfrm>
              <a:off x="4443" y="735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1" name="Oval 36"/>
            <p:cNvSpPr>
              <a:spLocks noChangeArrowheads="1"/>
            </p:cNvSpPr>
            <p:nvPr/>
          </p:nvSpPr>
          <p:spPr bwMode="auto">
            <a:xfrm>
              <a:off x="4317" y="807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Oval 37"/>
            <p:cNvSpPr>
              <a:spLocks noChangeArrowheads="1"/>
            </p:cNvSpPr>
            <p:nvPr/>
          </p:nvSpPr>
          <p:spPr bwMode="auto">
            <a:xfrm>
              <a:off x="4362" y="834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3" name="Oval 38"/>
            <p:cNvSpPr>
              <a:spLocks noChangeArrowheads="1"/>
            </p:cNvSpPr>
            <p:nvPr/>
          </p:nvSpPr>
          <p:spPr bwMode="auto">
            <a:xfrm>
              <a:off x="4515" y="75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ire_2_e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5663" y="2000250"/>
            <a:ext cx="862012" cy="1354138"/>
          </a:xfrm>
          <a:noFill/>
        </p:spPr>
      </p:pic>
      <p:pic>
        <p:nvPicPr>
          <p:cNvPr id="8195" name="Picture 3" descr="fire_2_e0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1862138"/>
            <a:ext cx="838200" cy="1316037"/>
          </a:xfrm>
          <a:noFill/>
        </p:spPr>
      </p:pic>
      <p:pic>
        <p:nvPicPr>
          <p:cNvPr id="8196" name="Picture 4" descr="water"/>
          <p:cNvPicPr>
            <a:picLocks noChangeAspect="1" noChangeArrowheads="1" noCro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046288"/>
            <a:ext cx="1035050" cy="663575"/>
          </a:xfrm>
          <a:noFill/>
        </p:spPr>
      </p:pic>
      <p:pic>
        <p:nvPicPr>
          <p:cNvPr id="8197" name="Picture 5" descr="fire_2_e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420938"/>
            <a:ext cx="92233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wat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709738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water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849563"/>
            <a:ext cx="1079500" cy="692150"/>
          </a:xfrm>
          <a:noFill/>
        </p:spPr>
      </p:pic>
      <p:grpSp>
        <p:nvGrpSpPr>
          <p:cNvPr id="8200" name="Group 9"/>
          <p:cNvGrpSpPr>
            <a:grpSpLocks/>
          </p:cNvGrpSpPr>
          <p:nvPr/>
        </p:nvGrpSpPr>
        <p:grpSpPr bwMode="auto">
          <a:xfrm>
            <a:off x="4414838" y="2573338"/>
            <a:ext cx="685800" cy="538162"/>
            <a:chOff x="2664" y="381"/>
            <a:chExt cx="432" cy="339"/>
          </a:xfrm>
        </p:grpSpPr>
        <p:pic>
          <p:nvPicPr>
            <p:cNvPr id="8227" name="Picture 10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28" name="Picture 11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29" name="Picture 12" descr="eggcrack">
              <a:hlinkClick r:id="rId4"/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201" name="Group 13"/>
          <p:cNvGrpSpPr>
            <a:grpSpLocks/>
          </p:cNvGrpSpPr>
          <p:nvPr/>
        </p:nvGrpSpPr>
        <p:grpSpPr bwMode="auto">
          <a:xfrm>
            <a:off x="2038350" y="1754188"/>
            <a:ext cx="669925" cy="381000"/>
            <a:chOff x="1248" y="384"/>
            <a:chExt cx="422" cy="264"/>
          </a:xfrm>
        </p:grpSpPr>
        <p:pic>
          <p:nvPicPr>
            <p:cNvPr id="8225" name="Picture 14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26" name="Picture 15" descr="[ carrot.gif ]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202" name="Group 16"/>
          <p:cNvGrpSpPr>
            <a:grpSpLocks/>
          </p:cNvGrpSpPr>
          <p:nvPr/>
        </p:nvGrpSpPr>
        <p:grpSpPr bwMode="auto">
          <a:xfrm>
            <a:off x="6786563" y="1720850"/>
            <a:ext cx="466725" cy="442913"/>
            <a:chOff x="4248" y="582"/>
            <a:chExt cx="294" cy="279"/>
          </a:xfrm>
        </p:grpSpPr>
        <p:grpSp>
          <p:nvGrpSpPr>
            <p:cNvPr id="8204" name="Group 17"/>
            <p:cNvGrpSpPr>
              <a:grpSpLocks/>
            </p:cNvGrpSpPr>
            <p:nvPr/>
          </p:nvGrpSpPr>
          <p:grpSpPr bwMode="auto">
            <a:xfrm>
              <a:off x="4248" y="624"/>
              <a:ext cx="117" cy="75"/>
              <a:chOff x="3924" y="336"/>
              <a:chExt cx="117" cy="75"/>
            </a:xfrm>
          </p:grpSpPr>
          <p:sp>
            <p:nvSpPr>
              <p:cNvPr id="8223" name="Oval 18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4" name="Line 19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5" name="Group 20"/>
            <p:cNvGrpSpPr>
              <a:grpSpLocks/>
            </p:cNvGrpSpPr>
            <p:nvPr/>
          </p:nvGrpSpPr>
          <p:grpSpPr bwMode="auto">
            <a:xfrm>
              <a:off x="4299" y="693"/>
              <a:ext cx="117" cy="75"/>
              <a:chOff x="3924" y="336"/>
              <a:chExt cx="117" cy="75"/>
            </a:xfrm>
          </p:grpSpPr>
          <p:sp>
            <p:nvSpPr>
              <p:cNvPr id="8221" name="Oval 21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2" name="Line 22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6" name="Group 23"/>
            <p:cNvGrpSpPr>
              <a:grpSpLocks/>
            </p:cNvGrpSpPr>
            <p:nvPr/>
          </p:nvGrpSpPr>
          <p:grpSpPr bwMode="auto">
            <a:xfrm>
              <a:off x="4332" y="582"/>
              <a:ext cx="117" cy="75"/>
              <a:chOff x="3924" y="336"/>
              <a:chExt cx="117" cy="75"/>
            </a:xfrm>
          </p:grpSpPr>
          <p:sp>
            <p:nvSpPr>
              <p:cNvPr id="8219" name="Oval 24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0" name="Line 25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7" name="Group 26"/>
            <p:cNvGrpSpPr>
              <a:grpSpLocks/>
            </p:cNvGrpSpPr>
            <p:nvPr/>
          </p:nvGrpSpPr>
          <p:grpSpPr bwMode="auto">
            <a:xfrm>
              <a:off x="4422" y="645"/>
              <a:ext cx="117" cy="75"/>
              <a:chOff x="3924" y="336"/>
              <a:chExt cx="117" cy="75"/>
            </a:xfrm>
          </p:grpSpPr>
          <p:sp>
            <p:nvSpPr>
              <p:cNvPr id="8217" name="Oval 27"/>
              <p:cNvSpPr>
                <a:spLocks noChangeArrowheads="1"/>
              </p:cNvSpPr>
              <p:nvPr/>
            </p:nvSpPr>
            <p:spPr bwMode="auto">
              <a:xfrm>
                <a:off x="3936" y="336"/>
                <a:ext cx="105" cy="75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8" name="Line 28"/>
              <p:cNvSpPr>
                <a:spLocks noChangeShapeType="1"/>
              </p:cNvSpPr>
              <p:nvPr/>
            </p:nvSpPr>
            <p:spPr bwMode="auto">
              <a:xfrm>
                <a:off x="3924" y="369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8" name="Oval 29"/>
            <p:cNvSpPr>
              <a:spLocks noChangeArrowheads="1"/>
            </p:cNvSpPr>
            <p:nvPr/>
          </p:nvSpPr>
          <p:spPr bwMode="auto">
            <a:xfrm>
              <a:off x="4365" y="78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Oval 30"/>
            <p:cNvSpPr>
              <a:spLocks noChangeArrowheads="1"/>
            </p:cNvSpPr>
            <p:nvPr/>
          </p:nvSpPr>
          <p:spPr bwMode="auto">
            <a:xfrm>
              <a:off x="4425" y="780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Oval 31"/>
            <p:cNvSpPr>
              <a:spLocks noChangeArrowheads="1"/>
            </p:cNvSpPr>
            <p:nvPr/>
          </p:nvSpPr>
          <p:spPr bwMode="auto">
            <a:xfrm>
              <a:off x="4443" y="834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Oval 32"/>
            <p:cNvSpPr>
              <a:spLocks noChangeArrowheads="1"/>
            </p:cNvSpPr>
            <p:nvPr/>
          </p:nvSpPr>
          <p:spPr bwMode="auto">
            <a:xfrm>
              <a:off x="4497" y="798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Oval 33"/>
            <p:cNvSpPr>
              <a:spLocks noChangeArrowheads="1"/>
            </p:cNvSpPr>
            <p:nvPr/>
          </p:nvSpPr>
          <p:spPr bwMode="auto">
            <a:xfrm>
              <a:off x="4263" y="75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" name="Oval 34"/>
            <p:cNvSpPr>
              <a:spLocks noChangeArrowheads="1"/>
            </p:cNvSpPr>
            <p:nvPr/>
          </p:nvSpPr>
          <p:spPr bwMode="auto">
            <a:xfrm>
              <a:off x="4443" y="735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Oval 35"/>
            <p:cNvSpPr>
              <a:spLocks noChangeArrowheads="1"/>
            </p:cNvSpPr>
            <p:nvPr/>
          </p:nvSpPr>
          <p:spPr bwMode="auto">
            <a:xfrm>
              <a:off x="4317" y="807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" name="Oval 36"/>
            <p:cNvSpPr>
              <a:spLocks noChangeArrowheads="1"/>
            </p:cNvSpPr>
            <p:nvPr/>
          </p:nvSpPr>
          <p:spPr bwMode="auto">
            <a:xfrm>
              <a:off x="4362" y="834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Oval 37"/>
            <p:cNvSpPr>
              <a:spLocks noChangeArrowheads="1"/>
            </p:cNvSpPr>
            <p:nvPr/>
          </p:nvSpPr>
          <p:spPr bwMode="auto">
            <a:xfrm>
              <a:off x="4515" y="753"/>
              <a:ext cx="27" cy="27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3" name="Rectangle 39"/>
          <p:cNvSpPr>
            <a:spLocks noChangeArrowheads="1"/>
          </p:cNvSpPr>
          <p:nvPr/>
        </p:nvSpPr>
        <p:spPr bwMode="auto">
          <a:xfrm>
            <a:off x="746125" y="4268788"/>
            <a:ext cx="78644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Boil all three pots for 15 minutes. Take out what you put in.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Text Box 2"/>
          <p:cNvSpPr txBox="1">
            <a:spLocks noChangeArrowheads="1"/>
          </p:cNvSpPr>
          <p:nvPr/>
        </p:nvSpPr>
        <p:spPr bwMode="auto">
          <a:xfrm>
            <a:off x="1049338" y="1600200"/>
            <a:ext cx="73596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The carrots went in hard.</a:t>
            </a:r>
          </a:p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     They are now soft.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44813" y="3336925"/>
            <a:ext cx="1530350" cy="1123950"/>
            <a:chOff x="2664" y="381"/>
            <a:chExt cx="432" cy="339"/>
          </a:xfrm>
        </p:grpSpPr>
        <p:pic>
          <p:nvPicPr>
            <p:cNvPr id="9224" name="Picture 4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417"/>
              <a:ext cx="23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5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2" y="46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6" descr="eggcrack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81"/>
              <a:ext cx="24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3815" name="Text Box 7"/>
          <p:cNvSpPr txBox="1">
            <a:spLocks noChangeArrowheads="1"/>
          </p:cNvSpPr>
          <p:nvPr/>
        </p:nvSpPr>
        <p:spPr bwMode="auto">
          <a:xfrm>
            <a:off x="611188" y="4724400"/>
            <a:ext cx="846931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The eggs went in soft inside.</a:t>
            </a:r>
          </a:p>
          <a:p>
            <a:pPr eaLnBrk="1" hangingPunct="1"/>
            <a:r>
              <a:rPr lang="en-US" sz="5000">
                <a:latin typeface="Tahoma" pitchFamily="34" charset="0"/>
                <a:cs typeface="Tahoma" pitchFamily="34" charset="0"/>
              </a:rPr>
              <a:t>     Now they are hard inside.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11188" y="473075"/>
            <a:ext cx="1854200" cy="962025"/>
            <a:chOff x="1248" y="384"/>
            <a:chExt cx="422" cy="264"/>
          </a:xfrm>
        </p:grpSpPr>
        <p:pic>
          <p:nvPicPr>
            <p:cNvPr id="9222" name="Picture 9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384"/>
              <a:ext cx="28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3" name="Picture 10" descr="[ carrot.gif ]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432"/>
              <a:ext cx="23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50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50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810" grpId="0"/>
      <p:bldP spid="5038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Text Box 2"/>
          <p:cNvSpPr txBox="1">
            <a:spLocks noChangeArrowheads="1"/>
          </p:cNvSpPr>
          <p:nvPr/>
        </p:nvSpPr>
        <p:spPr bwMode="auto">
          <a:xfrm>
            <a:off x="306388" y="3035300"/>
            <a:ext cx="4503737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4400">
                <a:latin typeface="Tahoma" pitchFamily="34" charset="0"/>
                <a:cs typeface="Tahoma" pitchFamily="34" charset="0"/>
              </a:rPr>
              <a:t>But the water has the colour and the wonderful smell of coffee.</a:t>
            </a:r>
          </a:p>
        </p:txBody>
      </p:sp>
      <p:sp>
        <p:nvSpPr>
          <p:cNvPr id="504835" name="Rectangle 3"/>
          <p:cNvSpPr>
            <a:spLocks noChangeArrowheads="1"/>
          </p:cNvSpPr>
          <p:nvPr/>
        </p:nvSpPr>
        <p:spPr bwMode="auto">
          <a:xfrm>
            <a:off x="4465638" y="479425"/>
            <a:ext cx="41465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4400">
                <a:latin typeface="Tahoma" pitchFamily="34" charset="0"/>
                <a:cs typeface="Tahoma" pitchFamily="34" charset="0"/>
              </a:rPr>
              <a:t>The coffee powder has disappeared.</a:t>
            </a:r>
          </a:p>
        </p:txBody>
      </p:sp>
      <p:pic>
        <p:nvPicPr>
          <p:cNvPr id="504836" name="Picture 4" descr="cup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13" y="3738563"/>
            <a:ext cx="226060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62050" y="477838"/>
            <a:ext cx="2020888" cy="1466850"/>
            <a:chOff x="4586" y="186"/>
            <a:chExt cx="787" cy="591"/>
          </a:xfrm>
        </p:grpSpPr>
        <p:sp>
          <p:nvSpPr>
            <p:cNvPr id="10246" name="Oval 6"/>
            <p:cNvSpPr>
              <a:spLocks noChangeArrowheads="1"/>
            </p:cNvSpPr>
            <p:nvPr/>
          </p:nvSpPr>
          <p:spPr bwMode="auto">
            <a:xfrm>
              <a:off x="4586" y="319"/>
              <a:ext cx="296" cy="239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4587" y="424"/>
              <a:ext cx="2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4730" y="539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4725" y="644"/>
              <a:ext cx="30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0" name="Oval 10"/>
            <p:cNvSpPr>
              <a:spLocks noChangeArrowheads="1"/>
            </p:cNvSpPr>
            <p:nvPr/>
          </p:nvSpPr>
          <p:spPr bwMode="auto">
            <a:xfrm>
              <a:off x="4823" y="1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4823" y="2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2" name="Oval 12"/>
            <p:cNvSpPr>
              <a:spLocks noChangeArrowheads="1"/>
            </p:cNvSpPr>
            <p:nvPr/>
          </p:nvSpPr>
          <p:spPr bwMode="auto">
            <a:xfrm>
              <a:off x="5077" y="386"/>
              <a:ext cx="296" cy="238"/>
            </a:xfrm>
            <a:prstGeom prst="ellipse">
              <a:avLst/>
            </a:prstGeom>
            <a:gradFill rotWithShape="1">
              <a:gsLst>
                <a:gs pos="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 flipV="1">
              <a:off x="5077" y="491"/>
              <a:ext cx="2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50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50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0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4" grpId="0"/>
      <p:bldP spid="504835" grpId="0"/>
    </p:bldLst>
  </p:timing>
</p:sld>
</file>

<file path=ppt/theme/theme1.xml><?xml version="1.0" encoding="utf-8"?>
<a:theme xmlns:a="http://schemas.openxmlformats.org/drawingml/2006/main" name="Blank">
  <a:themeElements>
    <a:clrScheme name="">
      <a:dk1>
        <a:srgbClr val="808080"/>
      </a:dk1>
      <a:lt1>
        <a:srgbClr val="FFFF66"/>
      </a:lt1>
      <a:dk2>
        <a:srgbClr val="FFFF00"/>
      </a:dk2>
      <a:lt2>
        <a:srgbClr val="000000"/>
      </a:lt2>
      <a:accent1>
        <a:srgbClr val="00CC99"/>
      </a:accent1>
      <a:accent2>
        <a:srgbClr val="3333CC"/>
      </a:accent2>
      <a:accent3>
        <a:srgbClr val="FFFFAA"/>
      </a:accent3>
      <a:accent4>
        <a:srgbClr val="DADA56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2479</TotalTime>
  <Words>414</Words>
  <Application>Microsoft Office PowerPoint</Application>
  <PresentationFormat>On-screen Show (4:3)</PresentationFormat>
  <Paragraphs>76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Times New Roman</vt:lpstr>
      <vt:lpstr>Arial</vt:lpstr>
      <vt:lpstr>Tahoma</vt:lpstr>
      <vt:lpstr>Blank</vt:lpstr>
      <vt:lpstr>Life as an Auditor</vt:lpstr>
      <vt:lpstr>THE CARROT, THE EGG AND THE COFFEE BEAN</vt:lpstr>
      <vt:lpstr>Put three pots of water over the fire.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CA Niranjan Joshi</dc:creator>
  <cp:lastModifiedBy>NIRANJAN</cp:lastModifiedBy>
  <cp:revision>379</cp:revision>
  <cp:lastPrinted>2004-01-08T10:12:32Z</cp:lastPrinted>
  <dcterms:created xsi:type="dcterms:W3CDTF">2001-09-17T22:51:53Z</dcterms:created>
  <dcterms:modified xsi:type="dcterms:W3CDTF">2016-03-16T10:53:20Z</dcterms:modified>
</cp:coreProperties>
</file>