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3"/>
  </p:notesMasterIdLst>
  <p:sldIdLst>
    <p:sldId id="256" r:id="rId2"/>
    <p:sldId id="257" r:id="rId3"/>
    <p:sldId id="259" r:id="rId4"/>
    <p:sldId id="260" r:id="rId5"/>
    <p:sldId id="261" r:id="rId6"/>
    <p:sldId id="262" r:id="rId7"/>
    <p:sldId id="263" r:id="rId8"/>
    <p:sldId id="265" r:id="rId9"/>
    <p:sldId id="266" r:id="rId10"/>
    <p:sldId id="267" r:id="rId11"/>
    <p:sldId id="268" r:id="rId12"/>
    <p:sldId id="269" r:id="rId13"/>
    <p:sldId id="270" r:id="rId14"/>
    <p:sldId id="271" r:id="rId15"/>
    <p:sldId id="272" r:id="rId16"/>
    <p:sldId id="273" r:id="rId17"/>
    <p:sldId id="278" r:id="rId18"/>
    <p:sldId id="274" r:id="rId19"/>
    <p:sldId id="275" r:id="rId20"/>
    <p:sldId id="276" r:id="rId21"/>
    <p:sldId id="277" r:id="rId22"/>
    <p:sldId id="264" r:id="rId23"/>
    <p:sldId id="279" r:id="rId24"/>
    <p:sldId id="281" r:id="rId25"/>
    <p:sldId id="282" r:id="rId26"/>
    <p:sldId id="280" r:id="rId27"/>
    <p:sldId id="283" r:id="rId28"/>
    <p:sldId id="284" r:id="rId29"/>
    <p:sldId id="285" r:id="rId30"/>
    <p:sldId id="286" r:id="rId31"/>
    <p:sldId id="287" r:id="rId32"/>
    <p:sldId id="288" r:id="rId33"/>
    <p:sldId id="289" r:id="rId34"/>
    <p:sldId id="290" r:id="rId35"/>
    <p:sldId id="292" r:id="rId36"/>
    <p:sldId id="295" r:id="rId37"/>
    <p:sldId id="296" r:id="rId38"/>
    <p:sldId id="297" r:id="rId39"/>
    <p:sldId id="293" r:id="rId40"/>
    <p:sldId id="298" r:id="rId41"/>
    <p:sldId id="299" r:id="rId42"/>
    <p:sldId id="294" r:id="rId43"/>
    <p:sldId id="291" r:id="rId44"/>
    <p:sldId id="301" r:id="rId45"/>
    <p:sldId id="378" r:id="rId46"/>
    <p:sldId id="302" r:id="rId47"/>
    <p:sldId id="303" r:id="rId48"/>
    <p:sldId id="304" r:id="rId49"/>
    <p:sldId id="305" r:id="rId50"/>
    <p:sldId id="306" r:id="rId51"/>
    <p:sldId id="307" r:id="rId52"/>
    <p:sldId id="308" r:id="rId53"/>
    <p:sldId id="379" r:id="rId54"/>
    <p:sldId id="309" r:id="rId55"/>
    <p:sldId id="380" r:id="rId56"/>
    <p:sldId id="310" r:id="rId57"/>
    <p:sldId id="381" r:id="rId58"/>
    <p:sldId id="311" r:id="rId59"/>
    <p:sldId id="312" r:id="rId60"/>
    <p:sldId id="313" r:id="rId61"/>
    <p:sldId id="314" r:id="rId62"/>
    <p:sldId id="315" r:id="rId63"/>
    <p:sldId id="316" r:id="rId64"/>
    <p:sldId id="317" r:id="rId65"/>
    <p:sldId id="319" r:id="rId66"/>
    <p:sldId id="318"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82" r:id="rId81"/>
    <p:sldId id="333" r:id="rId82"/>
    <p:sldId id="383" r:id="rId83"/>
    <p:sldId id="334" r:id="rId84"/>
    <p:sldId id="335" r:id="rId85"/>
    <p:sldId id="336" r:id="rId86"/>
    <p:sldId id="384" r:id="rId87"/>
    <p:sldId id="385" r:id="rId88"/>
    <p:sldId id="386" r:id="rId89"/>
    <p:sldId id="387" r:id="rId90"/>
    <p:sldId id="388" r:id="rId91"/>
    <p:sldId id="389" r:id="rId92"/>
    <p:sldId id="390" r:id="rId93"/>
    <p:sldId id="391" r:id="rId94"/>
    <p:sldId id="392" r:id="rId95"/>
    <p:sldId id="393" r:id="rId96"/>
    <p:sldId id="394" r:id="rId97"/>
    <p:sldId id="395" r:id="rId98"/>
    <p:sldId id="396" r:id="rId99"/>
    <p:sldId id="300" r:id="rId100"/>
    <p:sldId id="337" r:id="rId101"/>
    <p:sldId id="338" r:id="rId102"/>
    <p:sldId id="339" r:id="rId103"/>
    <p:sldId id="340" r:id="rId104"/>
    <p:sldId id="341" r:id="rId105"/>
    <p:sldId id="342" r:id="rId106"/>
    <p:sldId id="343" r:id="rId107"/>
    <p:sldId id="344" r:id="rId108"/>
    <p:sldId id="345" r:id="rId109"/>
    <p:sldId id="346" r:id="rId110"/>
    <p:sldId id="347" r:id="rId111"/>
    <p:sldId id="348" r:id="rId112"/>
    <p:sldId id="349" r:id="rId113"/>
    <p:sldId id="350" r:id="rId114"/>
    <p:sldId id="351" r:id="rId115"/>
    <p:sldId id="352" r:id="rId116"/>
    <p:sldId id="353" r:id="rId117"/>
    <p:sldId id="354" r:id="rId118"/>
    <p:sldId id="355" r:id="rId119"/>
    <p:sldId id="356" r:id="rId120"/>
    <p:sldId id="357" r:id="rId121"/>
    <p:sldId id="358" r:id="rId122"/>
    <p:sldId id="359" r:id="rId123"/>
    <p:sldId id="360" r:id="rId124"/>
    <p:sldId id="361" r:id="rId125"/>
    <p:sldId id="362" r:id="rId126"/>
    <p:sldId id="363" r:id="rId127"/>
    <p:sldId id="364" r:id="rId128"/>
    <p:sldId id="365" r:id="rId129"/>
    <p:sldId id="366" r:id="rId130"/>
    <p:sldId id="367" r:id="rId131"/>
    <p:sldId id="397" r:id="rId132"/>
    <p:sldId id="368" r:id="rId133"/>
    <p:sldId id="369" r:id="rId134"/>
    <p:sldId id="370" r:id="rId135"/>
    <p:sldId id="371" r:id="rId136"/>
    <p:sldId id="372" r:id="rId137"/>
    <p:sldId id="373" r:id="rId138"/>
    <p:sldId id="374" r:id="rId139"/>
    <p:sldId id="375" r:id="rId140"/>
    <p:sldId id="376" r:id="rId141"/>
    <p:sldId id="377" r:id="rId1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29"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5C7750-AF3D-4CFB-A6BA-C685FC79F1F7}" type="datetimeFigureOut">
              <a:rPr lang="en-IN" smtClean="0"/>
              <a:t>21-05-2026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F790C8-AC95-47B9-A8C0-5AEC31507B52}" type="slidenum">
              <a:rPr lang="en-IN" smtClean="0"/>
              <a:t>‹#›</a:t>
            </a:fld>
            <a:endParaRPr lang="en-IN"/>
          </a:p>
        </p:txBody>
      </p:sp>
    </p:spTree>
    <p:extLst>
      <p:ext uri="{BB962C8B-B14F-4D97-AF65-F5344CB8AC3E}">
        <p14:creationId xmlns:p14="http://schemas.microsoft.com/office/powerpoint/2010/main" val="3584604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IN" dirty="0">
                <a:solidFill>
                  <a:srgbClr val="FF0000"/>
                </a:solidFill>
              </a:rPr>
              <a:t>Relevance of Previous year and Assessment Year 1989 and relevance of sec 536(3) referring to where there is a reference of tax year for year prior to 2026, it means PY</a:t>
            </a:r>
          </a:p>
        </p:txBody>
      </p:sp>
      <p:sp>
        <p:nvSpPr>
          <p:cNvPr id="4" name="Slide Number Placeholder 3"/>
          <p:cNvSpPr>
            <a:spLocks noGrp="1"/>
          </p:cNvSpPr>
          <p:nvPr>
            <p:ph type="sldNum" sz="quarter" idx="5"/>
          </p:nvPr>
        </p:nvSpPr>
        <p:spPr/>
        <p:txBody>
          <a:bodyPr/>
          <a:lstStyle/>
          <a:p>
            <a:fld id="{B37D569D-F190-4E9C-97FF-B9BBB29E229F}" type="slidenum">
              <a:rPr lang="en-IN" smtClean="0"/>
              <a:t>8</a:t>
            </a:fld>
            <a:endParaRPr lang="en-IN"/>
          </a:p>
        </p:txBody>
      </p:sp>
    </p:spTree>
    <p:extLst>
      <p:ext uri="{BB962C8B-B14F-4D97-AF65-F5344CB8AC3E}">
        <p14:creationId xmlns:p14="http://schemas.microsoft.com/office/powerpoint/2010/main" val="1237098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IN" dirty="0"/>
              <a:t>Subject to provision of this act is  missing in sub section 2, it means total income not part of income or portion of income or part year of income, LTCG- stream of income subject to lower rate than other income which is </a:t>
            </a:r>
            <a:r>
              <a:rPr lang="en-IN" dirty="0" err="1"/>
              <a:t>byfircated</a:t>
            </a:r>
            <a:r>
              <a:rPr lang="en-IN" dirty="0"/>
              <a:t> how that will be calculated . SC in Govind sharan ganga dharan held that person on whom to levy, nature of levy, amount, rate at which levied-quality of charging section</a:t>
            </a:r>
          </a:p>
          <a:p>
            <a:endParaRPr lang="en-IN" dirty="0"/>
          </a:p>
        </p:txBody>
      </p:sp>
      <p:sp>
        <p:nvSpPr>
          <p:cNvPr id="4" name="Slide Number Placeholder 3"/>
          <p:cNvSpPr>
            <a:spLocks noGrp="1"/>
          </p:cNvSpPr>
          <p:nvPr>
            <p:ph type="sldNum" sz="quarter" idx="5"/>
          </p:nvPr>
        </p:nvSpPr>
        <p:spPr/>
        <p:txBody>
          <a:bodyPr/>
          <a:lstStyle/>
          <a:p>
            <a:fld id="{B37D569D-F190-4E9C-97FF-B9BBB29E229F}" type="slidenum">
              <a:rPr lang="en-IN" smtClean="0"/>
              <a:t>9</a:t>
            </a:fld>
            <a:endParaRPr lang="en-IN"/>
          </a:p>
        </p:txBody>
      </p:sp>
    </p:spTree>
    <p:extLst>
      <p:ext uri="{BB962C8B-B14F-4D97-AF65-F5344CB8AC3E}">
        <p14:creationId xmlns:p14="http://schemas.microsoft.com/office/powerpoint/2010/main" val="3224311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3BF790C8-AC95-47B9-A8C0-5AEC31507B52}" type="slidenum">
              <a:rPr lang="en-IN" smtClean="0"/>
              <a:t>60</a:t>
            </a:fld>
            <a:endParaRPr lang="en-IN"/>
          </a:p>
        </p:txBody>
      </p:sp>
    </p:spTree>
    <p:extLst>
      <p:ext uri="{BB962C8B-B14F-4D97-AF65-F5344CB8AC3E}">
        <p14:creationId xmlns:p14="http://schemas.microsoft.com/office/powerpoint/2010/main" val="3943499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3BF790C8-AC95-47B9-A8C0-5AEC31507B52}" type="slidenum">
              <a:rPr lang="en-IN" smtClean="0"/>
              <a:t>63</a:t>
            </a:fld>
            <a:endParaRPr lang="en-IN"/>
          </a:p>
        </p:txBody>
      </p:sp>
    </p:spTree>
    <p:extLst>
      <p:ext uri="{BB962C8B-B14F-4D97-AF65-F5344CB8AC3E}">
        <p14:creationId xmlns:p14="http://schemas.microsoft.com/office/powerpoint/2010/main" val="124947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3BF790C8-AC95-47B9-A8C0-5AEC31507B52}" type="slidenum">
              <a:rPr lang="en-IN" smtClean="0"/>
              <a:t>91</a:t>
            </a:fld>
            <a:endParaRPr lang="en-IN"/>
          </a:p>
        </p:txBody>
      </p:sp>
    </p:spTree>
    <p:extLst>
      <p:ext uri="{BB962C8B-B14F-4D97-AF65-F5344CB8AC3E}">
        <p14:creationId xmlns:p14="http://schemas.microsoft.com/office/powerpoint/2010/main" val="4120483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3BF790C8-AC95-47B9-A8C0-5AEC31507B52}" type="slidenum">
              <a:rPr lang="en-IN" smtClean="0"/>
              <a:t>117</a:t>
            </a:fld>
            <a:endParaRPr lang="en-IN"/>
          </a:p>
        </p:txBody>
      </p:sp>
    </p:spTree>
    <p:extLst>
      <p:ext uri="{BB962C8B-B14F-4D97-AF65-F5344CB8AC3E}">
        <p14:creationId xmlns:p14="http://schemas.microsoft.com/office/powerpoint/2010/main" val="37452810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3250D94-7BDC-4F22-9DA0-53BE0FA3618F}" type="datetimeFigureOut">
              <a:rPr lang="en-IN" smtClean="0"/>
              <a:t>21-05-2026</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0762E917-E905-400E-8463-5E2BD56C6583}"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2298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250D94-7BDC-4F22-9DA0-53BE0FA3618F}" type="datetimeFigureOut">
              <a:rPr lang="en-IN" smtClean="0"/>
              <a:t>21-05-2026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762E917-E905-400E-8463-5E2BD56C6583}" type="slidenum">
              <a:rPr lang="en-IN" smtClean="0"/>
              <a:t>‹#›</a:t>
            </a:fld>
            <a:endParaRPr lang="en-IN"/>
          </a:p>
        </p:txBody>
      </p:sp>
    </p:spTree>
    <p:extLst>
      <p:ext uri="{BB962C8B-B14F-4D97-AF65-F5344CB8AC3E}">
        <p14:creationId xmlns:p14="http://schemas.microsoft.com/office/powerpoint/2010/main" val="321282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250D94-7BDC-4F22-9DA0-53BE0FA3618F}" type="datetimeFigureOut">
              <a:rPr lang="en-IN" smtClean="0"/>
              <a:t>21-05-2026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62E917-E905-400E-8463-5E2BD56C6583}"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4371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250D94-7BDC-4F22-9DA0-53BE0FA3618F}" type="datetimeFigureOut">
              <a:rPr lang="en-IN" smtClean="0"/>
              <a:t>21-05-2026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62E917-E905-400E-8463-5E2BD56C6583}"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6385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250D94-7BDC-4F22-9DA0-53BE0FA3618F}" type="datetimeFigureOut">
              <a:rPr lang="en-IN" smtClean="0"/>
              <a:t>21-05-2026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62E917-E905-400E-8463-5E2BD56C6583}" type="slidenum">
              <a:rPr lang="en-IN" smtClean="0"/>
              <a:t>‹#›</a:t>
            </a:fld>
            <a:endParaRPr lang="en-IN"/>
          </a:p>
        </p:txBody>
      </p:sp>
    </p:spTree>
    <p:extLst>
      <p:ext uri="{BB962C8B-B14F-4D97-AF65-F5344CB8AC3E}">
        <p14:creationId xmlns:p14="http://schemas.microsoft.com/office/powerpoint/2010/main" val="165145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250D94-7BDC-4F22-9DA0-53BE0FA3618F}" type="datetimeFigureOut">
              <a:rPr lang="en-IN" smtClean="0"/>
              <a:t>21-05-2026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62E917-E905-400E-8463-5E2BD56C6583}"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5098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250D94-7BDC-4F22-9DA0-53BE0FA3618F}" type="datetimeFigureOut">
              <a:rPr lang="en-IN" smtClean="0"/>
              <a:t>21-05-2026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62E917-E905-400E-8463-5E2BD56C6583}"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193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250D94-7BDC-4F22-9DA0-53BE0FA3618F}" type="datetimeFigureOut">
              <a:rPr lang="en-IN" smtClean="0"/>
              <a:t>21-05-2026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62E917-E905-400E-8463-5E2BD56C6583}"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4559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250D94-7BDC-4F22-9DA0-53BE0FA3618F}" type="datetimeFigureOut">
              <a:rPr lang="en-IN" smtClean="0"/>
              <a:t>21-05-2026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62E917-E905-400E-8463-5E2BD56C6583}"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271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250D94-7BDC-4F22-9DA0-53BE0FA3618F}" type="datetimeFigureOut">
              <a:rPr lang="en-IN" smtClean="0"/>
              <a:t>21-05-2026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62E917-E905-400E-8463-5E2BD56C6583}" type="slidenum">
              <a:rPr lang="en-IN" smtClean="0"/>
              <a:t>‹#›</a:t>
            </a:fld>
            <a:endParaRPr lang="en-IN"/>
          </a:p>
        </p:txBody>
      </p:sp>
    </p:spTree>
    <p:extLst>
      <p:ext uri="{BB962C8B-B14F-4D97-AF65-F5344CB8AC3E}">
        <p14:creationId xmlns:p14="http://schemas.microsoft.com/office/powerpoint/2010/main" val="3615544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250D94-7BDC-4F22-9DA0-53BE0FA3618F}" type="datetimeFigureOut">
              <a:rPr lang="en-IN" smtClean="0"/>
              <a:t>21-05-2026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762E917-E905-400E-8463-5E2BD56C6583}"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3948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3250D94-7BDC-4F22-9DA0-53BE0FA3618F}" type="datetimeFigureOut">
              <a:rPr lang="en-IN" smtClean="0"/>
              <a:t>21-05-2026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762E917-E905-400E-8463-5E2BD56C6583}" type="slidenum">
              <a:rPr lang="en-IN" smtClean="0"/>
              <a:t>‹#›</a:t>
            </a:fld>
            <a:endParaRPr lang="en-IN"/>
          </a:p>
        </p:txBody>
      </p:sp>
    </p:spTree>
    <p:extLst>
      <p:ext uri="{BB962C8B-B14F-4D97-AF65-F5344CB8AC3E}">
        <p14:creationId xmlns:p14="http://schemas.microsoft.com/office/powerpoint/2010/main" val="2258026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3250D94-7BDC-4F22-9DA0-53BE0FA3618F}" type="datetimeFigureOut">
              <a:rPr lang="en-IN" smtClean="0"/>
              <a:t>21-05-2026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762E917-E905-400E-8463-5E2BD56C6583}"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0893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3250D94-7BDC-4F22-9DA0-53BE0FA3618F}" type="datetimeFigureOut">
              <a:rPr lang="en-IN" smtClean="0"/>
              <a:t>21-05-2026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762E917-E905-400E-8463-5E2BD56C6583}"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1956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250D94-7BDC-4F22-9DA0-53BE0FA3618F}" type="datetimeFigureOut">
              <a:rPr lang="en-IN" smtClean="0"/>
              <a:t>21-05-2026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762E917-E905-400E-8463-5E2BD56C6583}" type="slidenum">
              <a:rPr lang="en-IN" smtClean="0"/>
              <a:t>‹#›</a:t>
            </a:fld>
            <a:endParaRPr lang="en-IN"/>
          </a:p>
        </p:txBody>
      </p:sp>
    </p:spTree>
    <p:extLst>
      <p:ext uri="{BB962C8B-B14F-4D97-AF65-F5344CB8AC3E}">
        <p14:creationId xmlns:p14="http://schemas.microsoft.com/office/powerpoint/2010/main" val="92732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250D94-7BDC-4F22-9DA0-53BE0FA3618F}" type="datetimeFigureOut">
              <a:rPr lang="en-IN" smtClean="0"/>
              <a:t>21-05-2026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762E917-E905-400E-8463-5E2BD56C6583}"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0275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250D94-7BDC-4F22-9DA0-53BE0FA3618F}" type="datetimeFigureOut">
              <a:rPr lang="en-IN" smtClean="0"/>
              <a:t>21-05-2026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762E917-E905-400E-8463-5E2BD56C6583}" type="slidenum">
              <a:rPr lang="en-IN" smtClean="0"/>
              <a:t>‹#›</a:t>
            </a:fld>
            <a:endParaRPr lang="en-IN"/>
          </a:p>
        </p:txBody>
      </p:sp>
    </p:spTree>
    <p:extLst>
      <p:ext uri="{BB962C8B-B14F-4D97-AF65-F5344CB8AC3E}">
        <p14:creationId xmlns:p14="http://schemas.microsoft.com/office/powerpoint/2010/main" val="1410400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3250D94-7BDC-4F22-9DA0-53BE0FA3618F}" type="datetimeFigureOut">
              <a:rPr lang="en-IN" smtClean="0"/>
              <a:t>21-05-2026</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762E917-E905-400E-8463-5E2BD56C6583}" type="slidenum">
              <a:rPr lang="en-IN" smtClean="0"/>
              <a:t>‹#›</a:t>
            </a:fld>
            <a:endParaRPr lang="en-IN"/>
          </a:p>
        </p:txBody>
      </p:sp>
    </p:spTree>
    <p:extLst>
      <p:ext uri="{BB962C8B-B14F-4D97-AF65-F5344CB8AC3E}">
        <p14:creationId xmlns:p14="http://schemas.microsoft.com/office/powerpoint/2010/main" val="3560674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hyperlink" Target="mailto:manojmittal2005@yahoo.com"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Overview of Income Tax Act 2025</a:t>
            </a:r>
            <a:endParaRPr lang="en-IN" dirty="0"/>
          </a:p>
        </p:txBody>
      </p:sp>
      <p:sp>
        <p:nvSpPr>
          <p:cNvPr id="3" name="Subtitle 2"/>
          <p:cNvSpPr>
            <a:spLocks noGrp="1"/>
          </p:cNvSpPr>
          <p:nvPr>
            <p:ph type="subTitle" idx="1"/>
          </p:nvPr>
        </p:nvSpPr>
        <p:spPr/>
        <p:txBody>
          <a:bodyPr/>
          <a:lstStyle/>
          <a:p>
            <a:pPr algn="r"/>
            <a:r>
              <a:rPr lang="en-US" b="1" dirty="0" smtClean="0"/>
              <a:t>By C A Manoj Kumar</a:t>
            </a:r>
          </a:p>
          <a:p>
            <a:pPr algn="r"/>
            <a:r>
              <a:rPr lang="en-US" b="1" dirty="0" smtClean="0"/>
              <a:t>9810764620</a:t>
            </a:r>
            <a:endParaRPr lang="en-IN" b="1" dirty="0"/>
          </a:p>
        </p:txBody>
      </p:sp>
    </p:spTree>
    <p:extLst>
      <p:ext uri="{BB962C8B-B14F-4D97-AF65-F5344CB8AC3E}">
        <p14:creationId xmlns:p14="http://schemas.microsoft.com/office/powerpoint/2010/main" val="1042043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A9300C15-3760-F837-7726-E6B025C232E4}"/>
              </a:ext>
            </a:extLst>
          </p:cNvPr>
          <p:cNvGraphicFramePr>
            <a:graphicFrameLocks noGrp="1"/>
          </p:cNvGraphicFramePr>
          <p:nvPr>
            <p:extLst/>
          </p:nvPr>
        </p:nvGraphicFramePr>
        <p:xfrm>
          <a:off x="698089" y="719666"/>
          <a:ext cx="10697498" cy="5674360"/>
        </p:xfrm>
        <a:graphic>
          <a:graphicData uri="http://schemas.openxmlformats.org/drawingml/2006/table">
            <a:tbl>
              <a:tblPr firstRow="1" bandRow="1">
                <a:tableStyleId>{5C22544A-7EE6-4342-B048-85BDC9FD1C3A}</a:tableStyleId>
              </a:tblPr>
              <a:tblGrid>
                <a:gridCol w="5420609">
                  <a:extLst>
                    <a:ext uri="{9D8B030D-6E8A-4147-A177-3AD203B41FA5}">
                      <a16:colId xmlns="" xmlns:a16="http://schemas.microsoft.com/office/drawing/2014/main" val="2111255239"/>
                    </a:ext>
                  </a:extLst>
                </a:gridCol>
                <a:gridCol w="5276889">
                  <a:extLst>
                    <a:ext uri="{9D8B030D-6E8A-4147-A177-3AD203B41FA5}">
                      <a16:colId xmlns="" xmlns:a16="http://schemas.microsoft.com/office/drawing/2014/main" val="842056157"/>
                    </a:ext>
                  </a:extLst>
                </a:gridCol>
              </a:tblGrid>
              <a:tr h="370840">
                <a:tc>
                  <a:txBody>
                    <a:bodyPr/>
                    <a:lstStyle/>
                    <a:p>
                      <a:r>
                        <a:rPr lang="en-IN" b="1" dirty="0"/>
                        <a:t>Income Tax Act 2025</a:t>
                      </a:r>
                    </a:p>
                  </a:txBody>
                  <a:tcPr/>
                </a:tc>
                <a:tc>
                  <a:txBody>
                    <a:bodyPr/>
                    <a:lstStyle/>
                    <a:p>
                      <a:r>
                        <a:rPr lang="en-IN" b="1" dirty="0"/>
                        <a:t>Income Tax Act 1961</a:t>
                      </a:r>
                    </a:p>
                  </a:txBody>
                  <a:tcPr/>
                </a:tc>
                <a:extLst>
                  <a:ext uri="{0D108BD9-81ED-4DB2-BD59-A6C34878D82A}">
                    <a16:rowId xmlns="" xmlns:a16="http://schemas.microsoft.com/office/drawing/2014/main" val="368584970"/>
                  </a:ext>
                </a:extLst>
              </a:tr>
              <a:tr h="370840">
                <a:tc>
                  <a:txBody>
                    <a:bodyPr/>
                    <a:lstStyle/>
                    <a:p>
                      <a:pPr algn="just"/>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5</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Subject to the provisions of this Act, the total income of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any</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tax year of a person, who is a resident, includes all income from whatever source derived, which—</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is received or deemed to be received in India in that year by or on </a:t>
                      </a:r>
                      <a:r>
                        <a:rPr lang="en-IN" sz="1800" b="0" i="0" u="none" strike="noStrike" kern="1200" baseline="0" dirty="0">
                          <a:solidFill>
                            <a:schemeClr val="dk1"/>
                          </a:solidFill>
                          <a:latin typeface="Arial" panose="020B0604020202020204" pitchFamily="34" charset="0"/>
                          <a:ea typeface="+mn-ea"/>
                          <a:cs typeface="Arial" panose="020B0604020202020204" pitchFamily="34" charset="0"/>
                        </a:rPr>
                        <a:t>behalf of such person;(</a:t>
                      </a:r>
                      <a:r>
                        <a:rPr lang="en-IN" sz="1800" b="0" i="0" u="none" strike="noStrike" kern="1200" baseline="0" dirty="0">
                          <a:solidFill>
                            <a:srgbClr val="FF0000"/>
                          </a:solidFill>
                          <a:latin typeface="Arial" panose="020B0604020202020204" pitchFamily="34" charset="0"/>
                          <a:ea typeface="+mn-ea"/>
                          <a:cs typeface="Arial" panose="020B0604020202020204" pitchFamily="34" charset="0"/>
                        </a:rPr>
                        <a:t>or is missing here and joint by semi colon)( whether a and b read cumulatively  and on being satisfied both only, this will become part of total income ref sec 220(2A)</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accrues or arises, or is deemed to accrue or arise, to such person in India in that year;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or</a:t>
                      </a:r>
                    </a:p>
                    <a:p>
                      <a:pPr algn="just"/>
                      <a:endParaRPr lang="en-US" sz="1800" b="0" i="0" u="none" strike="noStrike" kern="1200" baseline="0" dirty="0">
                        <a:solidFill>
                          <a:srgbClr val="FF0000"/>
                        </a:solidFill>
                        <a:latin typeface="Arial" panose="020B0604020202020204" pitchFamily="34" charset="0"/>
                        <a:ea typeface="+mn-ea"/>
                        <a:cs typeface="Arial" panose="020B0604020202020204" pitchFamily="34" charset="0"/>
                      </a:endParaRP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c</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accrues or arises to such person outside India in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that year, </a:t>
                      </a:r>
                    </a:p>
                    <a:p>
                      <a:pPr algn="just"/>
                      <a:r>
                        <a:rPr lang="en-US" sz="1800" b="0" i="0" u="none" strike="noStrike" kern="1200" baseline="0" dirty="0">
                          <a:solidFill>
                            <a:schemeClr val="tx1"/>
                          </a:solidFill>
                          <a:latin typeface="Arial" panose="020B0604020202020204" pitchFamily="34" charset="0"/>
                          <a:ea typeface="+mn-ea"/>
                          <a:cs typeface="Arial" panose="020B0604020202020204" pitchFamily="34" charset="0"/>
                        </a:rPr>
                        <a:t>but</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when such person is “not ordinarily resident” in India under section 6(</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13</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such income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shall be included only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when it is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derived from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 business controlled in or a profession set up in India.</a:t>
                      </a:r>
                      <a:endParaRPr lang="en-IN" dirty="0">
                        <a:latin typeface="Arial" panose="020B0604020202020204" pitchFamily="34" charset="0"/>
                        <a:cs typeface="Arial" panose="020B0604020202020204" pitchFamily="34" charset="0"/>
                      </a:endParaRPr>
                    </a:p>
                  </a:txBody>
                  <a:tcPr/>
                </a:tc>
                <a:tc>
                  <a:txBody>
                    <a:bodyPr/>
                    <a:lstStyle/>
                    <a:p>
                      <a:pPr algn="just"/>
                      <a:r>
                        <a:rPr lang="en-US" dirty="0">
                          <a:latin typeface="Arial" panose="020B0604020202020204" pitchFamily="34" charset="0"/>
                          <a:cs typeface="Arial" panose="020B0604020202020204" pitchFamily="34" charset="0"/>
                        </a:rPr>
                        <a:t>Sec 5(1) Subject to  the provisions of this Act, the total income  of </a:t>
                      </a:r>
                      <a:r>
                        <a:rPr lang="en-US" dirty="0">
                          <a:solidFill>
                            <a:srgbClr val="FF0000"/>
                          </a:solidFill>
                          <a:latin typeface="Arial" panose="020B0604020202020204" pitchFamily="34" charset="0"/>
                          <a:cs typeface="Arial" panose="020B0604020202020204" pitchFamily="34" charset="0"/>
                        </a:rPr>
                        <a:t>any</a:t>
                      </a:r>
                      <a:r>
                        <a:rPr lang="en-US" dirty="0">
                          <a:latin typeface="Arial" panose="020B0604020202020204" pitchFamily="34" charset="0"/>
                          <a:cs typeface="Arial" panose="020B0604020202020204" pitchFamily="34" charset="0"/>
                        </a:rPr>
                        <a:t> previous year of a person who is a resident in­cludes all income from whatever source derived which-</a:t>
                      </a:r>
                    </a:p>
                    <a:p>
                      <a:pPr algn="just"/>
                      <a:r>
                        <a:rPr lang="en-US" dirty="0">
                          <a:latin typeface="Arial" panose="020B0604020202020204" pitchFamily="34" charset="0"/>
                          <a:cs typeface="Arial" panose="020B0604020202020204" pitchFamily="34" charset="0"/>
                        </a:rPr>
                        <a:t>(a)	 	is received  or is deemed to be received  in India in such year by or on behalf of such person ; </a:t>
                      </a:r>
                      <a:r>
                        <a:rPr lang="en-US" dirty="0">
                          <a:solidFill>
                            <a:srgbClr val="FF0000"/>
                          </a:solidFill>
                          <a:latin typeface="Arial" panose="020B0604020202020204" pitchFamily="34" charset="0"/>
                          <a:cs typeface="Arial" panose="020B0604020202020204" pitchFamily="34" charset="0"/>
                        </a:rPr>
                        <a:t>or</a:t>
                      </a:r>
                    </a:p>
                    <a:p>
                      <a:pPr algn="just"/>
                      <a:r>
                        <a:rPr lang="en-US" dirty="0">
                          <a:latin typeface="Arial" panose="020B0604020202020204" pitchFamily="34" charset="0"/>
                          <a:cs typeface="Arial" panose="020B0604020202020204" pitchFamily="34" charset="0"/>
                        </a:rPr>
                        <a:t>(b)	 	accrues or arises  or is deemed to accrue or arise to him in India during such year ; </a:t>
                      </a:r>
                      <a:r>
                        <a:rPr lang="en-US" dirty="0">
                          <a:solidFill>
                            <a:srgbClr val="FF0000"/>
                          </a:solidFill>
                          <a:latin typeface="Arial" panose="020B0604020202020204" pitchFamily="34" charset="0"/>
                          <a:cs typeface="Arial" panose="020B0604020202020204" pitchFamily="34" charset="0"/>
                        </a:rPr>
                        <a:t>or</a:t>
                      </a:r>
                    </a:p>
                    <a:p>
                      <a:pPr algn="just"/>
                      <a:r>
                        <a:rPr lang="en-US" dirty="0">
                          <a:latin typeface="Arial" panose="020B0604020202020204" pitchFamily="34" charset="0"/>
                          <a:cs typeface="Arial" panose="020B0604020202020204" pitchFamily="34" charset="0"/>
                        </a:rPr>
                        <a:t>(c)	 	accrues or arises  to him outside India during such year </a:t>
                      </a:r>
                      <a:r>
                        <a:rPr lang="en-US" dirty="0">
                          <a:solidFill>
                            <a:srgbClr val="FF0000"/>
                          </a:solidFill>
                          <a:latin typeface="Arial" panose="020B0604020202020204" pitchFamily="34" charset="0"/>
                          <a:cs typeface="Arial" panose="020B0604020202020204" pitchFamily="34" charset="0"/>
                        </a:rPr>
                        <a:t>:</a:t>
                      </a:r>
                    </a:p>
                    <a:p>
                      <a:pPr algn="just"/>
                      <a:r>
                        <a:rPr lang="en-US" dirty="0">
                          <a:latin typeface="Arial" panose="020B0604020202020204" pitchFamily="34" charset="0"/>
                          <a:cs typeface="Arial" panose="020B0604020202020204" pitchFamily="34" charset="0"/>
                        </a:rPr>
                        <a:t> 	Provided that, in the case of a person not ordinarily resident in India within the meaning of sub-section (6)* of section 6, the income which accrues or arises to him outside India </a:t>
                      </a:r>
                      <a:r>
                        <a:rPr lang="en-US" dirty="0">
                          <a:solidFill>
                            <a:srgbClr val="FF0000"/>
                          </a:solidFill>
                          <a:latin typeface="Arial" panose="020B0604020202020204" pitchFamily="34" charset="0"/>
                          <a:cs typeface="Arial" panose="020B0604020202020204" pitchFamily="34" charset="0"/>
                        </a:rPr>
                        <a:t>shall not be so included</a:t>
                      </a:r>
                      <a:r>
                        <a:rPr lang="en-US" dirty="0">
                          <a:latin typeface="Arial" panose="020B0604020202020204" pitchFamily="34" charset="0"/>
                          <a:cs typeface="Arial" panose="020B0604020202020204" pitchFamily="34" charset="0"/>
                        </a:rPr>
                        <a:t> </a:t>
                      </a:r>
                      <a:r>
                        <a:rPr lang="en-US" dirty="0">
                          <a:solidFill>
                            <a:srgbClr val="FF0000"/>
                          </a:solidFill>
                          <a:latin typeface="Arial" panose="020B0604020202020204" pitchFamily="34" charset="0"/>
                          <a:cs typeface="Arial" panose="020B0604020202020204" pitchFamily="34" charset="0"/>
                        </a:rPr>
                        <a:t>unless</a:t>
                      </a:r>
                      <a:r>
                        <a:rPr lang="en-US" dirty="0">
                          <a:latin typeface="Arial" panose="020B0604020202020204" pitchFamily="34" charset="0"/>
                          <a:cs typeface="Arial" panose="020B0604020202020204" pitchFamily="34" charset="0"/>
                        </a:rPr>
                        <a:t> it is derived from a business controlled in or a profession set up in India.</a:t>
                      </a:r>
                      <a:endParaRPr lang="en-IN"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795261791"/>
                  </a:ext>
                </a:extLst>
              </a:tr>
            </a:tbl>
          </a:graphicData>
        </a:graphic>
      </p:graphicFrame>
    </p:spTree>
    <p:extLst>
      <p:ext uri="{BB962C8B-B14F-4D97-AF65-F5344CB8AC3E}">
        <p14:creationId xmlns:p14="http://schemas.microsoft.com/office/powerpoint/2010/main" val="39334899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78833497"/>
              </p:ext>
            </p:extLst>
          </p:nvPr>
        </p:nvGraphicFramePr>
        <p:xfrm>
          <a:off x="777239" y="719666"/>
          <a:ext cx="10789920" cy="2926080"/>
        </p:xfrm>
        <a:graphic>
          <a:graphicData uri="http://schemas.openxmlformats.org/drawingml/2006/table">
            <a:tbl>
              <a:tblPr firstRow="1" bandRow="1">
                <a:tableStyleId>{5C22544A-7EE6-4342-B048-85BDC9FD1C3A}</a:tableStyleId>
              </a:tblPr>
              <a:tblGrid>
                <a:gridCol w="3596640"/>
                <a:gridCol w="3596640"/>
                <a:gridCol w="3596640"/>
              </a:tblGrid>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 T Act 1961</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 T Act 2025</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Capital gains not to be charged on investment in certain bonds.</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1" i="0" kern="1200" dirty="0">
                          <a:solidFill>
                            <a:schemeClr val="dk1"/>
                          </a:solidFill>
                          <a:effectLst/>
                          <a:latin typeface="Arial" panose="020B0604020202020204" pitchFamily="34" charset="0"/>
                          <a:ea typeface="+mn-ea"/>
                          <a:cs typeface="Arial" panose="020B0604020202020204" pitchFamily="34" charset="0"/>
                        </a:rPr>
                        <a:t>54EC.</a:t>
                      </a:r>
                      <a:r>
                        <a:rPr lang="en-US" sz="2000" b="0" i="0" kern="1200" dirty="0">
                          <a:solidFill>
                            <a:schemeClr val="dk1"/>
                          </a:solidFill>
                          <a:effectLst/>
                          <a:latin typeface="Arial" panose="020B0604020202020204" pitchFamily="34" charset="0"/>
                          <a:ea typeface="+mn-ea"/>
                          <a:cs typeface="Arial" panose="020B0604020202020204" pitchFamily="34" charset="0"/>
                        </a:rPr>
                        <a:t> (1) </a:t>
                      </a:r>
                      <a:r>
                        <a:rPr lang="en-US" sz="2000" b="0" i="0" kern="1200" dirty="0">
                          <a:solidFill>
                            <a:srgbClr val="FF0000"/>
                          </a:solidFill>
                          <a:effectLst/>
                          <a:latin typeface="Arial" panose="020B0604020202020204" pitchFamily="34" charset="0"/>
                          <a:ea typeface="+mn-ea"/>
                          <a:cs typeface="Arial" panose="020B0604020202020204" pitchFamily="34" charset="0"/>
                        </a:rPr>
                        <a:t>Where the capital gain arises from the transfer of a long-term capital asset, being land or building or both</a:t>
                      </a:r>
                      <a:r>
                        <a:rPr lang="en-US" sz="2000" b="0" i="0" kern="1200" dirty="0">
                          <a:solidFill>
                            <a:schemeClr val="dk1"/>
                          </a:solidFill>
                          <a:effectLst/>
                          <a:latin typeface="Arial" panose="020B0604020202020204" pitchFamily="34" charset="0"/>
                          <a:ea typeface="+mn-ea"/>
                          <a:cs typeface="Arial" panose="020B0604020202020204" pitchFamily="34" charset="0"/>
                        </a:rPr>
                        <a:t>, (the capital asset so transferred being hereafter in this section referred to as the original asset)</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1" i="0" u="none" strike="noStrike" kern="1200" baseline="0" dirty="0">
                          <a:solidFill>
                            <a:schemeClr val="dk1"/>
                          </a:solidFill>
                          <a:latin typeface="Arial" panose="020B0604020202020204" pitchFamily="34" charset="0"/>
                          <a:ea typeface="+mn-ea"/>
                          <a:cs typeface="Arial" panose="020B0604020202020204" pitchFamily="34" charset="0"/>
                        </a:rPr>
                        <a:t>85</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Where an assessee has––</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 long-term capital gains arising from the transfer of land or building, or both</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(original asset); and</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10694012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19650401"/>
              </p:ext>
            </p:extLst>
          </p:nvPr>
        </p:nvGraphicFramePr>
        <p:xfrm>
          <a:off x="676656" y="719666"/>
          <a:ext cx="10762488" cy="3230880"/>
        </p:xfrm>
        <a:graphic>
          <a:graphicData uri="http://schemas.openxmlformats.org/drawingml/2006/table">
            <a:tbl>
              <a:tblPr firstRow="1" bandRow="1">
                <a:tableStyleId>{5C22544A-7EE6-4342-B048-85BDC9FD1C3A}</a:tableStyleId>
              </a:tblPr>
              <a:tblGrid>
                <a:gridCol w="5381244"/>
                <a:gridCol w="5381244"/>
              </a:tblGrid>
              <a:tr h="370840">
                <a:tc>
                  <a:txBody>
                    <a:bodyPr/>
                    <a:lstStyle/>
                    <a:p>
                      <a:pPr algn="just"/>
                      <a:r>
                        <a:rPr lang="en-US" sz="2000" dirty="0" smtClean="0">
                          <a:latin typeface="Arial" panose="020B0604020202020204" pitchFamily="34" charset="0"/>
                          <a:cs typeface="Arial" panose="020B0604020202020204" pitchFamily="34" charset="0"/>
                        </a:rPr>
                        <a:t>I T Act 1961</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 T</a:t>
                      </a:r>
                      <a:r>
                        <a:rPr lang="en-US" sz="2000" baseline="0" dirty="0" smtClean="0">
                          <a:latin typeface="Arial" panose="020B0604020202020204" pitchFamily="34" charset="0"/>
                          <a:cs typeface="Arial" panose="020B0604020202020204" pitchFamily="34" charset="0"/>
                        </a:rPr>
                        <a:t> Act  2025</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b="1" i="0" u="none" strike="noStrike" kern="1200" baseline="0" dirty="0">
                          <a:solidFill>
                            <a:schemeClr val="dk1"/>
                          </a:solidFill>
                          <a:latin typeface="Arial" panose="020B0604020202020204" pitchFamily="34" charset="0"/>
                          <a:ea typeface="+mn-ea"/>
                          <a:cs typeface="Arial" panose="020B0604020202020204" pitchFamily="34" charset="0"/>
                        </a:rPr>
                        <a:t>Chapter XII-Determination of tax in certain special </a:t>
                      </a:r>
                      <a:r>
                        <a:rPr lang="en-US" sz="2000" b="1" i="0" u="none" strike="noStrike" kern="1200" baseline="0" dirty="0" err="1">
                          <a:solidFill>
                            <a:schemeClr val="dk1"/>
                          </a:solidFill>
                          <a:latin typeface="Arial" panose="020B0604020202020204" pitchFamily="34" charset="0"/>
                          <a:ea typeface="+mn-ea"/>
                          <a:cs typeface="Arial" panose="020B0604020202020204" pitchFamily="34" charset="0"/>
                        </a:rPr>
                        <a:t>csases</a:t>
                      </a:r>
                      <a:endParaRPr lang="en-US" sz="2000" b="1" i="1" u="none" strike="noStrike" kern="1200" baseline="0" dirty="0">
                        <a:solidFill>
                          <a:schemeClr val="dk1"/>
                        </a:solidFill>
                        <a:latin typeface="Arial" panose="020B0604020202020204" pitchFamily="34" charset="0"/>
                        <a:ea typeface="+mn-ea"/>
                        <a:cs typeface="Arial" panose="020B0604020202020204" pitchFamily="34" charset="0"/>
                      </a:endParaRPr>
                    </a:p>
                    <a:p>
                      <a:pPr algn="just"/>
                      <a:r>
                        <a:rPr lang="en-IN" sz="2000" dirty="0">
                          <a:latin typeface="Arial" panose="020B0604020202020204" pitchFamily="34" charset="0"/>
                          <a:cs typeface="Arial" panose="020B0604020202020204" pitchFamily="34" charset="0"/>
                        </a:rPr>
                        <a:t>Sec 111-</a:t>
                      </a:r>
                      <a:r>
                        <a:rPr lang="en-US" sz="2000" b="1" i="0" kern="1200" dirty="0">
                          <a:solidFill>
                            <a:schemeClr val="dk1"/>
                          </a:solidFill>
                          <a:effectLst/>
                          <a:latin typeface="Arial" panose="020B0604020202020204" pitchFamily="34" charset="0"/>
                          <a:ea typeface="+mn-ea"/>
                          <a:cs typeface="Arial" panose="020B0604020202020204" pitchFamily="34" charset="0"/>
                        </a:rPr>
                        <a:t>Tax on short-term capital gains in certain cases.</a:t>
                      </a:r>
                    </a:p>
                    <a:p>
                      <a:pPr algn="just"/>
                      <a:endParaRPr lang="en-US" sz="2000" b="1" i="0" kern="1200" dirty="0" smtClean="0">
                        <a:solidFill>
                          <a:schemeClr val="dk1"/>
                        </a:solidFill>
                        <a:effectLst/>
                        <a:latin typeface="Arial" panose="020B0604020202020204" pitchFamily="34" charset="0"/>
                        <a:ea typeface="+mn-ea"/>
                        <a:cs typeface="Arial" panose="020B0604020202020204" pitchFamily="34" charset="0"/>
                      </a:endParaRPr>
                    </a:p>
                    <a:p>
                      <a:pPr algn="just"/>
                      <a:r>
                        <a:rPr lang="en-US" sz="2000" b="1" i="0" kern="1200" dirty="0" smtClean="0">
                          <a:solidFill>
                            <a:schemeClr val="dk1"/>
                          </a:solidFill>
                          <a:effectLst/>
                          <a:latin typeface="Arial" panose="020B0604020202020204" pitchFamily="34" charset="0"/>
                          <a:ea typeface="+mn-ea"/>
                          <a:cs typeface="Arial" panose="020B0604020202020204" pitchFamily="34" charset="0"/>
                        </a:rPr>
                        <a:t>Sec </a:t>
                      </a:r>
                      <a:r>
                        <a:rPr lang="en-US" sz="2000" b="1" i="0" kern="1200" dirty="0">
                          <a:solidFill>
                            <a:schemeClr val="dk1"/>
                          </a:solidFill>
                          <a:effectLst/>
                          <a:latin typeface="Arial" panose="020B0604020202020204" pitchFamily="34" charset="0"/>
                          <a:ea typeface="+mn-ea"/>
                          <a:cs typeface="Arial" panose="020B0604020202020204" pitchFamily="34" charset="0"/>
                        </a:rPr>
                        <a:t>112-Tax on long-term capital gains.</a:t>
                      </a:r>
                    </a:p>
                    <a:p>
                      <a:pPr algn="just"/>
                      <a:endParaRPr lang="en-US" sz="2000" b="1" i="0" kern="1200" dirty="0">
                        <a:solidFill>
                          <a:schemeClr val="dk1"/>
                        </a:solidFill>
                        <a:effectLst/>
                        <a:latin typeface="Arial" panose="020B0604020202020204" pitchFamily="34" charset="0"/>
                        <a:ea typeface="+mn-ea"/>
                        <a:cs typeface="Arial" panose="020B0604020202020204" pitchFamily="34" charset="0"/>
                      </a:endParaRPr>
                    </a:p>
                    <a:p>
                      <a:pPr algn="just"/>
                      <a:r>
                        <a:rPr lang="en-US" sz="2000" b="1" i="0" kern="1200" dirty="0">
                          <a:solidFill>
                            <a:schemeClr val="dk1"/>
                          </a:solidFill>
                          <a:effectLst/>
                          <a:latin typeface="Arial" panose="020B0604020202020204" pitchFamily="34" charset="0"/>
                          <a:ea typeface="+mn-ea"/>
                          <a:cs typeface="Arial" panose="020B0604020202020204" pitchFamily="34" charset="0"/>
                        </a:rPr>
                        <a:t>112ATax on long-term capital gains.</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b="1" i="1" u="none" strike="noStrike" kern="1200" baseline="0" dirty="0">
                          <a:solidFill>
                            <a:schemeClr val="dk1"/>
                          </a:solidFill>
                          <a:latin typeface="Arial" panose="020B0604020202020204" pitchFamily="34" charset="0"/>
                          <a:ea typeface="+mn-ea"/>
                          <a:cs typeface="Arial" panose="020B0604020202020204" pitchFamily="34" charset="0"/>
                        </a:rPr>
                        <a:t>B.—Special provisions relating to tax on capital gains</a:t>
                      </a:r>
                      <a:endParaRPr lang="en-IN" sz="2000" b="1" dirty="0">
                        <a:latin typeface="Arial" panose="020B0604020202020204" pitchFamily="34" charset="0"/>
                        <a:cs typeface="Arial" panose="020B0604020202020204" pitchFamily="34" charset="0"/>
                      </a:endParaRPr>
                    </a:p>
                    <a:p>
                      <a:pPr algn="just"/>
                      <a:r>
                        <a:rPr lang="en-IN" sz="2000" dirty="0" smtClean="0">
                          <a:latin typeface="Arial" panose="020B0604020202020204" pitchFamily="34" charset="0"/>
                          <a:cs typeface="Arial" panose="020B0604020202020204" pitchFamily="34" charset="0"/>
                        </a:rPr>
                        <a:t>196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Tax on short term capital</a:t>
                      </a:r>
                    </a:p>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gains in certain cases.</a:t>
                      </a:r>
                    </a:p>
                    <a:p>
                      <a:pPr algn="just"/>
                      <a:endParaRPr lang="en-IN" sz="20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pPr algn="just"/>
                      <a:r>
                        <a:rPr lang="en-IN" sz="2000" b="0" i="0" u="none" strike="noStrike" kern="1200" baseline="0" dirty="0" smtClean="0">
                          <a:solidFill>
                            <a:schemeClr val="dk1"/>
                          </a:solidFill>
                          <a:latin typeface="Arial" panose="020B0604020202020204" pitchFamily="34" charset="0"/>
                          <a:ea typeface="+mn-ea"/>
                          <a:cs typeface="Arial" panose="020B0604020202020204" pitchFamily="34" charset="0"/>
                        </a:rPr>
                        <a:t>197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Tax on long-term capital gains.</a:t>
                      </a:r>
                    </a:p>
                    <a:p>
                      <a:pPr algn="just"/>
                      <a:endParaRPr lang="en-IN" sz="20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pPr algn="just"/>
                      <a:r>
                        <a:rPr lang="en-IN" sz="2000" b="0" i="0" u="none" strike="noStrike" kern="1200" baseline="0" dirty="0" smtClean="0">
                          <a:solidFill>
                            <a:schemeClr val="dk1"/>
                          </a:solidFill>
                          <a:latin typeface="Arial" panose="020B0604020202020204" pitchFamily="34" charset="0"/>
                          <a:ea typeface="+mn-ea"/>
                          <a:cs typeface="Arial" panose="020B0604020202020204" pitchFamily="34" charset="0"/>
                        </a:rPr>
                        <a:t>198Tax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on long term capital gains in certain cases.</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22713088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US" dirty="0" smtClean="0"/>
          </a:p>
          <a:p>
            <a:r>
              <a:rPr lang="en-US" b="1" dirty="0" smtClean="0">
                <a:latin typeface="Arial" panose="020B0604020202020204" pitchFamily="34" charset="0"/>
                <a:cs typeface="Arial" panose="020B0604020202020204" pitchFamily="34" charset="0"/>
              </a:rPr>
              <a:t>Income From Other Source</a:t>
            </a:r>
            <a:endParaRPr lang="en-IN"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470298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6AB18D5B-20F6-205D-7499-0A1596D77C78}"/>
              </a:ext>
            </a:extLst>
          </p:cNvPr>
          <p:cNvGraphicFramePr>
            <a:graphicFrameLocks noGrp="1"/>
          </p:cNvGraphicFramePr>
          <p:nvPr>
            <p:extLst>
              <p:ext uri="{D42A27DB-BD31-4B8C-83A1-F6EECF244321}">
                <p14:modId xmlns:p14="http://schemas.microsoft.com/office/powerpoint/2010/main" val="3940997832"/>
              </p:ext>
            </p:extLst>
          </p:nvPr>
        </p:nvGraphicFramePr>
        <p:xfrm>
          <a:off x="128016" y="761867"/>
          <a:ext cx="11731753" cy="4943988"/>
        </p:xfrm>
        <a:graphic>
          <a:graphicData uri="http://schemas.openxmlformats.org/drawingml/2006/table">
            <a:tbl>
              <a:tblPr firstRow="1" bandRow="1">
                <a:tableStyleId>{5C22544A-7EE6-4342-B048-85BDC9FD1C3A}</a:tableStyleId>
              </a:tblPr>
              <a:tblGrid>
                <a:gridCol w="5959869">
                  <a:extLst>
                    <a:ext uri="{9D8B030D-6E8A-4147-A177-3AD203B41FA5}">
                      <a16:colId xmlns="" xmlns:a16="http://schemas.microsoft.com/office/drawing/2014/main" val="4274429325"/>
                    </a:ext>
                  </a:extLst>
                </a:gridCol>
                <a:gridCol w="2633877">
                  <a:extLst>
                    <a:ext uri="{9D8B030D-6E8A-4147-A177-3AD203B41FA5}">
                      <a16:colId xmlns="" xmlns:a16="http://schemas.microsoft.com/office/drawing/2014/main" val="3982087772"/>
                    </a:ext>
                  </a:extLst>
                </a:gridCol>
                <a:gridCol w="3138007">
                  <a:extLst>
                    <a:ext uri="{9D8B030D-6E8A-4147-A177-3AD203B41FA5}">
                      <a16:colId xmlns="" xmlns:a16="http://schemas.microsoft.com/office/drawing/2014/main" val="3793524277"/>
                    </a:ext>
                  </a:extLst>
                </a:gridCol>
              </a:tblGrid>
              <a:tr h="698607">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1407101028"/>
                  </a:ext>
                </a:extLst>
              </a:tr>
              <a:tr h="2310777">
                <a:tc>
                  <a:txBody>
                    <a:bodyPr/>
                    <a:lstStyle/>
                    <a:p>
                      <a:pPr algn="just"/>
                      <a:r>
                        <a:rPr lang="en-US" sz="2000" dirty="0">
                          <a:latin typeface="Arial" panose="020B0604020202020204" pitchFamily="34" charset="0"/>
                          <a:cs typeface="Arial" panose="020B0604020202020204" pitchFamily="34" charset="0"/>
                        </a:rPr>
                        <a:t>Income of every kind which is not to be excluded from the total income under this Act, shall be chargeable to income-tax under the head </a:t>
                      </a:r>
                    </a:p>
                    <a:p>
                      <a:pPr algn="just"/>
                      <a:r>
                        <a:rPr lang="en-US" sz="2000" dirty="0">
                          <a:latin typeface="Arial" panose="020B0604020202020204" pitchFamily="34" charset="0"/>
                          <a:cs typeface="Arial" panose="020B0604020202020204" pitchFamily="34" charset="0"/>
                        </a:rPr>
                        <a:t>"Income from other sources"</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92(1)</a:t>
                      </a:r>
                    </a:p>
                  </a:txBody>
                  <a:tcPr/>
                </a:tc>
                <a:tc>
                  <a:txBody>
                    <a:bodyPr/>
                    <a:lstStyle/>
                    <a:p>
                      <a:pPr algn="just"/>
                      <a:r>
                        <a:rPr lang="en-IN" sz="2000" dirty="0">
                          <a:latin typeface="Arial" panose="020B0604020202020204" pitchFamily="34" charset="0"/>
                          <a:cs typeface="Arial" panose="020B0604020202020204" pitchFamily="34" charset="0"/>
                        </a:rPr>
                        <a:t>Section 56(1)</a:t>
                      </a:r>
                    </a:p>
                  </a:txBody>
                  <a:tcPr/>
                </a:tc>
                <a:extLst>
                  <a:ext uri="{0D108BD9-81ED-4DB2-BD59-A6C34878D82A}">
                    <a16:rowId xmlns="" xmlns:a16="http://schemas.microsoft.com/office/drawing/2014/main" val="1700577364"/>
                  </a:ext>
                </a:extLst>
              </a:tr>
              <a:tr h="1235997">
                <a:tc>
                  <a:txBody>
                    <a:bodyPr/>
                    <a:lstStyle/>
                    <a:p>
                      <a:pPr algn="just"/>
                      <a:r>
                        <a:rPr lang="en-US" sz="2000" dirty="0">
                          <a:latin typeface="Arial" panose="020B0604020202020204" pitchFamily="34" charset="0"/>
                          <a:cs typeface="Arial" panose="020B0604020202020204" pitchFamily="34" charset="0"/>
                        </a:rPr>
                        <a:t>Following incomes shall be chargeable to income-tax under the head "Income from other sources</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a:t>
                      </a:r>
                    </a:p>
                  </a:txBody>
                  <a:tcPr/>
                </a:tc>
                <a:tc>
                  <a:txBody>
                    <a:bodyPr/>
                    <a:lstStyle/>
                    <a:p>
                      <a:pPr algn="just"/>
                      <a:r>
                        <a:rPr lang="en-IN" sz="2000" dirty="0">
                          <a:latin typeface="Arial" panose="020B0604020202020204" pitchFamily="34" charset="0"/>
                          <a:cs typeface="Arial" panose="020B0604020202020204" pitchFamily="34" charset="0"/>
                        </a:rPr>
                        <a:t>Section 56(2)</a:t>
                      </a:r>
                    </a:p>
                  </a:txBody>
                  <a:tcPr/>
                </a:tc>
                <a:extLst>
                  <a:ext uri="{0D108BD9-81ED-4DB2-BD59-A6C34878D82A}">
                    <a16:rowId xmlns="" xmlns:a16="http://schemas.microsoft.com/office/drawing/2014/main" val="3255939052"/>
                  </a:ext>
                </a:extLst>
              </a:tr>
              <a:tr h="698607">
                <a:tc>
                  <a:txBody>
                    <a:bodyPr/>
                    <a:lstStyle/>
                    <a:p>
                      <a:pPr algn="just"/>
                      <a:r>
                        <a:rPr lang="en-IN" sz="2000" dirty="0">
                          <a:latin typeface="Arial" panose="020B0604020202020204" pitchFamily="34" charset="0"/>
                          <a:cs typeface="Arial" panose="020B0604020202020204" pitchFamily="34" charset="0"/>
                        </a:rPr>
                        <a:t>Any dividend</a:t>
                      </a:r>
                    </a:p>
                  </a:txBody>
                  <a:tcPr/>
                </a:tc>
                <a:tc>
                  <a:txBody>
                    <a:bodyPr/>
                    <a:lstStyle/>
                    <a:p>
                      <a:pPr algn="just"/>
                      <a:r>
                        <a:rPr lang="en-IN" sz="2000" dirty="0">
                          <a:latin typeface="Arial" panose="020B0604020202020204" pitchFamily="34" charset="0"/>
                          <a:cs typeface="Arial" panose="020B0604020202020204" pitchFamily="34" charset="0"/>
                        </a:rPr>
                        <a:t>Section 92(2)(a)</a:t>
                      </a:r>
                    </a:p>
                  </a:txBody>
                  <a:tcPr/>
                </a:tc>
                <a:tc>
                  <a:txBody>
                    <a:bodyPr/>
                    <a:lstStyle/>
                    <a:p>
                      <a:pPr algn="just"/>
                      <a:r>
                        <a:rPr lang="en-IN" sz="2000" dirty="0">
                          <a:latin typeface="Arial" panose="020B0604020202020204" pitchFamily="34" charset="0"/>
                          <a:cs typeface="Arial" panose="020B0604020202020204" pitchFamily="34" charset="0"/>
                        </a:rPr>
                        <a:t>Section 56(2)(i)</a:t>
                      </a:r>
                    </a:p>
                  </a:txBody>
                  <a:tcPr/>
                </a:tc>
                <a:extLst>
                  <a:ext uri="{0D108BD9-81ED-4DB2-BD59-A6C34878D82A}">
                    <a16:rowId xmlns="" xmlns:a16="http://schemas.microsoft.com/office/drawing/2014/main" val="550089791"/>
                  </a:ext>
                </a:extLst>
              </a:tr>
            </a:tbl>
          </a:graphicData>
        </a:graphic>
      </p:graphicFrame>
    </p:spTree>
    <p:extLst>
      <p:ext uri="{BB962C8B-B14F-4D97-AF65-F5344CB8AC3E}">
        <p14:creationId xmlns:p14="http://schemas.microsoft.com/office/powerpoint/2010/main" val="229239016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47E622C4-32CE-D6B8-DC6B-85BB6E15960E}"/>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2E299E3F-23E5-B5E3-BEC0-4413E07CBC06}"/>
              </a:ext>
            </a:extLst>
          </p:cNvPr>
          <p:cNvGraphicFramePr>
            <a:graphicFrameLocks noGrp="1"/>
          </p:cNvGraphicFramePr>
          <p:nvPr>
            <p:extLst>
              <p:ext uri="{D42A27DB-BD31-4B8C-83A1-F6EECF244321}">
                <p14:modId xmlns:p14="http://schemas.microsoft.com/office/powerpoint/2010/main" val="2722613135"/>
              </p:ext>
            </p:extLst>
          </p:nvPr>
        </p:nvGraphicFramePr>
        <p:xfrm>
          <a:off x="301752" y="761868"/>
          <a:ext cx="11411712" cy="4943987"/>
        </p:xfrm>
        <a:graphic>
          <a:graphicData uri="http://schemas.openxmlformats.org/drawingml/2006/table">
            <a:tbl>
              <a:tblPr firstRow="1" bandRow="1">
                <a:tableStyleId>{5C22544A-7EE6-4342-B048-85BDC9FD1C3A}</a:tableStyleId>
              </a:tblPr>
              <a:tblGrid>
                <a:gridCol w="6097309">
                  <a:extLst>
                    <a:ext uri="{9D8B030D-6E8A-4147-A177-3AD203B41FA5}">
                      <a16:colId xmlns="" xmlns:a16="http://schemas.microsoft.com/office/drawing/2014/main" val="4274429325"/>
                    </a:ext>
                  </a:extLst>
                </a:gridCol>
                <a:gridCol w="2425115">
                  <a:extLst>
                    <a:ext uri="{9D8B030D-6E8A-4147-A177-3AD203B41FA5}">
                      <a16:colId xmlns="" xmlns:a16="http://schemas.microsoft.com/office/drawing/2014/main" val="3982087772"/>
                    </a:ext>
                  </a:extLst>
                </a:gridCol>
                <a:gridCol w="2889288">
                  <a:extLst>
                    <a:ext uri="{9D8B030D-6E8A-4147-A177-3AD203B41FA5}">
                      <a16:colId xmlns="" xmlns:a16="http://schemas.microsoft.com/office/drawing/2014/main" val="3793524277"/>
                    </a:ext>
                  </a:extLst>
                </a:gridCol>
              </a:tblGrid>
              <a:tr h="540099">
                <a:tc>
                  <a:txBody>
                    <a:bodyPr/>
                    <a:lstStyle/>
                    <a:p>
                      <a:pPr algn="just"/>
                      <a:r>
                        <a:rPr lang="en-IN" sz="2000" dirty="0"/>
                        <a:t>Description</a:t>
                      </a:r>
                    </a:p>
                  </a:txBody>
                  <a:tcPr/>
                </a:tc>
                <a:tc>
                  <a:txBody>
                    <a:bodyPr/>
                    <a:lstStyle/>
                    <a:p>
                      <a:pPr algn="just"/>
                      <a:r>
                        <a:rPr lang="en-IN" sz="2000" dirty="0"/>
                        <a:t>ITA 2025</a:t>
                      </a:r>
                    </a:p>
                  </a:txBody>
                  <a:tcPr/>
                </a:tc>
                <a:tc>
                  <a:txBody>
                    <a:bodyPr/>
                    <a:lstStyle/>
                    <a:p>
                      <a:pPr algn="just"/>
                      <a:r>
                        <a:rPr lang="en-IN" sz="2000" dirty="0"/>
                        <a:t>ITA 1961</a:t>
                      </a:r>
                    </a:p>
                  </a:txBody>
                  <a:tcPr/>
                </a:tc>
                <a:extLst>
                  <a:ext uri="{0D108BD9-81ED-4DB2-BD59-A6C34878D82A}">
                    <a16:rowId xmlns="" xmlns:a16="http://schemas.microsoft.com/office/drawing/2014/main" val="1407101028"/>
                  </a:ext>
                </a:extLst>
              </a:tr>
              <a:tr h="1786483">
                <a:tc>
                  <a:txBody>
                    <a:bodyPr/>
                    <a:lstStyle/>
                    <a:p>
                      <a:pPr algn="just"/>
                      <a:r>
                        <a:rPr lang="en-US" sz="2000" dirty="0">
                          <a:latin typeface="Arial" panose="020B0604020202020204" pitchFamily="34" charset="0"/>
                          <a:cs typeface="Arial" panose="020B0604020202020204" pitchFamily="34" charset="0"/>
                        </a:rPr>
                        <a:t>Any winning from lotteries, crossword puzzles, races including horse races, card games and other games of any sort or from gambling or betting of any form or nature</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92(2)(b) &amp;</a:t>
                      </a:r>
                    </a:p>
                    <a:p>
                      <a:pPr algn="just"/>
                      <a:r>
                        <a:rPr lang="en-IN" sz="2000" dirty="0">
                          <a:latin typeface="Arial" panose="020B0604020202020204" pitchFamily="34" charset="0"/>
                          <a:cs typeface="Arial" panose="020B0604020202020204" pitchFamily="34" charset="0"/>
                        </a:rPr>
                        <a:t>92(5)(b) &amp; (e)</a:t>
                      </a:r>
                    </a:p>
                  </a:txBody>
                  <a:tcPr/>
                </a:tc>
                <a:tc>
                  <a:txBody>
                    <a:bodyPr/>
                    <a:lstStyle/>
                    <a:p>
                      <a:pPr algn="just"/>
                      <a:r>
                        <a:rPr lang="en-IN" sz="2000" dirty="0">
                          <a:latin typeface="Arial" panose="020B0604020202020204" pitchFamily="34" charset="0"/>
                          <a:cs typeface="Arial" panose="020B0604020202020204" pitchFamily="34" charset="0"/>
                        </a:rPr>
                        <a:t>Section 56(2)(</a:t>
                      </a:r>
                      <a:r>
                        <a:rPr lang="en-IN" sz="2000" dirty="0" err="1">
                          <a:latin typeface="Arial" panose="020B0604020202020204" pitchFamily="34" charset="0"/>
                          <a:cs typeface="Arial" panose="020B0604020202020204" pitchFamily="34" charset="0"/>
                        </a:rPr>
                        <a:t>ib</a:t>
                      </a:r>
                      <a:r>
                        <a:rPr lang="en-IN" sz="2000" dirty="0">
                          <a:latin typeface="Arial" panose="020B0604020202020204" pitchFamily="34" charset="0"/>
                          <a:cs typeface="Arial" panose="020B0604020202020204" pitchFamily="34" charset="0"/>
                        </a:rPr>
                        <a:t>)</a:t>
                      </a:r>
                    </a:p>
                  </a:txBody>
                  <a:tcPr/>
                </a:tc>
                <a:extLst>
                  <a:ext uri="{0D108BD9-81ED-4DB2-BD59-A6C34878D82A}">
                    <a16:rowId xmlns="" xmlns:a16="http://schemas.microsoft.com/office/drawing/2014/main" val="1700577364"/>
                  </a:ext>
                </a:extLst>
              </a:tr>
              <a:tr h="2617405">
                <a:tc>
                  <a:txBody>
                    <a:bodyPr/>
                    <a:lstStyle/>
                    <a:p>
                      <a:pPr algn="just"/>
                      <a:r>
                        <a:rPr lang="en-US" sz="2000" dirty="0">
                          <a:latin typeface="Arial" panose="020B0604020202020204" pitchFamily="34" charset="0"/>
                          <a:cs typeface="Arial" panose="020B0604020202020204" pitchFamily="34" charset="0"/>
                        </a:rPr>
                        <a:t>Employees contributions to any provident fund, superannuation fund, any fund set up under the Employees' State Insurance Act, 1948, or any other fund for the welfare of such employees, if the income is not chargeable to income-tax under the head "Profits and gains of business or profession</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 Section 92(2)(c)</a:t>
                      </a:r>
                    </a:p>
                  </a:txBody>
                  <a:tcPr/>
                </a:tc>
                <a:tc>
                  <a:txBody>
                    <a:bodyPr/>
                    <a:lstStyle/>
                    <a:p>
                      <a:pPr algn="just"/>
                      <a:r>
                        <a:rPr lang="en-IN" sz="2000" dirty="0">
                          <a:latin typeface="Arial" panose="020B0604020202020204" pitchFamily="34" charset="0"/>
                          <a:cs typeface="Arial" panose="020B0604020202020204" pitchFamily="34" charset="0"/>
                        </a:rPr>
                        <a:t>Section 56(2)(</a:t>
                      </a:r>
                      <a:r>
                        <a:rPr lang="en-IN" sz="2000" dirty="0" err="1">
                          <a:latin typeface="Arial" panose="020B0604020202020204" pitchFamily="34" charset="0"/>
                          <a:cs typeface="Arial" panose="020B0604020202020204" pitchFamily="34" charset="0"/>
                        </a:rPr>
                        <a:t>ic</a:t>
                      </a:r>
                      <a:r>
                        <a:rPr lang="en-IN" sz="2000" dirty="0">
                          <a:latin typeface="Arial" panose="020B0604020202020204" pitchFamily="34" charset="0"/>
                          <a:cs typeface="Arial" panose="020B0604020202020204" pitchFamily="34" charset="0"/>
                        </a:rPr>
                        <a:t>)</a:t>
                      </a:r>
                    </a:p>
                  </a:txBody>
                  <a:tcPr/>
                </a:tc>
                <a:extLst>
                  <a:ext uri="{0D108BD9-81ED-4DB2-BD59-A6C34878D82A}">
                    <a16:rowId xmlns="" xmlns:a16="http://schemas.microsoft.com/office/drawing/2014/main" val="3255939052"/>
                  </a:ext>
                </a:extLst>
              </a:tr>
            </a:tbl>
          </a:graphicData>
        </a:graphic>
      </p:graphicFrame>
    </p:spTree>
    <p:extLst>
      <p:ext uri="{BB962C8B-B14F-4D97-AF65-F5344CB8AC3E}">
        <p14:creationId xmlns:p14="http://schemas.microsoft.com/office/powerpoint/2010/main" val="42913658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CE6A459-BE69-0CEB-0B94-76A0D625450A}"/>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979A4908-A5E5-4AD7-303C-F1034571FD5B}"/>
              </a:ext>
            </a:extLst>
          </p:cNvPr>
          <p:cNvGraphicFramePr>
            <a:graphicFrameLocks noGrp="1"/>
          </p:cNvGraphicFramePr>
          <p:nvPr>
            <p:extLst>
              <p:ext uri="{D42A27DB-BD31-4B8C-83A1-F6EECF244321}">
                <p14:modId xmlns:p14="http://schemas.microsoft.com/office/powerpoint/2010/main" val="3669945103"/>
              </p:ext>
            </p:extLst>
          </p:nvPr>
        </p:nvGraphicFramePr>
        <p:xfrm>
          <a:off x="731520" y="761869"/>
          <a:ext cx="10607040" cy="2103120"/>
        </p:xfrm>
        <a:graphic>
          <a:graphicData uri="http://schemas.openxmlformats.org/drawingml/2006/table">
            <a:tbl>
              <a:tblPr firstRow="1" bandRow="1">
                <a:tableStyleId>{5C22544A-7EE6-4342-B048-85BDC9FD1C3A}</a:tableStyleId>
              </a:tblPr>
              <a:tblGrid>
                <a:gridCol w="5388502">
                  <a:extLst>
                    <a:ext uri="{9D8B030D-6E8A-4147-A177-3AD203B41FA5}">
                      <a16:colId xmlns="" xmlns:a16="http://schemas.microsoft.com/office/drawing/2014/main" val="4274429325"/>
                    </a:ext>
                  </a:extLst>
                </a:gridCol>
                <a:gridCol w="2381369">
                  <a:extLst>
                    <a:ext uri="{9D8B030D-6E8A-4147-A177-3AD203B41FA5}">
                      <a16:colId xmlns="" xmlns:a16="http://schemas.microsoft.com/office/drawing/2014/main" val="3982087772"/>
                    </a:ext>
                  </a:extLst>
                </a:gridCol>
                <a:gridCol w="2837169">
                  <a:extLst>
                    <a:ext uri="{9D8B030D-6E8A-4147-A177-3AD203B41FA5}">
                      <a16:colId xmlns="" xmlns:a16="http://schemas.microsoft.com/office/drawing/2014/main" val="3793524277"/>
                    </a:ext>
                  </a:extLst>
                </a:gridCol>
              </a:tblGrid>
              <a:tr h="370840">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1407101028"/>
                  </a:ext>
                </a:extLst>
              </a:tr>
              <a:tr h="370840">
                <a:tc>
                  <a:txBody>
                    <a:bodyPr/>
                    <a:lstStyle/>
                    <a:p>
                      <a:pPr algn="just"/>
                      <a:r>
                        <a:rPr lang="en-US" sz="2000" dirty="0">
                          <a:latin typeface="Arial" panose="020B0604020202020204" pitchFamily="34" charset="0"/>
                          <a:cs typeface="Arial" panose="020B0604020202020204" pitchFamily="34" charset="0"/>
                        </a:rPr>
                        <a:t>Sum received under Key Man Insurance Policy including bonus allotted if not chargeable under the head profits and gains from business or profession or salary</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 Section 92(2)(d)</a:t>
                      </a:r>
                    </a:p>
                  </a:txBody>
                  <a:tcPr/>
                </a:tc>
                <a:tc>
                  <a:txBody>
                    <a:bodyPr/>
                    <a:lstStyle/>
                    <a:p>
                      <a:pPr algn="just"/>
                      <a:r>
                        <a:rPr lang="en-IN" sz="2000" dirty="0">
                          <a:latin typeface="Arial" panose="020B0604020202020204" pitchFamily="34" charset="0"/>
                          <a:cs typeface="Arial" panose="020B0604020202020204" pitchFamily="34" charset="0"/>
                        </a:rPr>
                        <a:t>Section 56(2)(iv)</a:t>
                      </a:r>
                    </a:p>
                  </a:txBody>
                  <a:tcPr/>
                </a:tc>
                <a:extLst>
                  <a:ext uri="{0D108BD9-81ED-4DB2-BD59-A6C34878D82A}">
                    <a16:rowId xmlns="" xmlns:a16="http://schemas.microsoft.com/office/drawing/2014/main" val="1700577364"/>
                  </a:ext>
                </a:extLst>
              </a:tr>
              <a:tr h="370840">
                <a:tc>
                  <a:txBody>
                    <a:bodyPr/>
                    <a:lstStyle/>
                    <a:p>
                      <a:pPr algn="just"/>
                      <a:r>
                        <a:rPr lang="en-US" sz="2000" dirty="0">
                          <a:latin typeface="Arial" panose="020B0604020202020204" pitchFamily="34" charset="0"/>
                          <a:cs typeface="Arial" panose="020B0604020202020204" pitchFamily="34" charset="0"/>
                        </a:rPr>
                        <a:t>any income by way of interest on securities</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92(2)(e)</a:t>
                      </a:r>
                    </a:p>
                  </a:txBody>
                  <a:tcPr/>
                </a:tc>
                <a:tc>
                  <a:txBody>
                    <a:bodyPr/>
                    <a:lstStyle/>
                    <a:p>
                      <a:pPr algn="just"/>
                      <a:r>
                        <a:rPr lang="en-IN" sz="2000" dirty="0">
                          <a:latin typeface="Arial" panose="020B0604020202020204" pitchFamily="34" charset="0"/>
                          <a:cs typeface="Arial" panose="020B0604020202020204" pitchFamily="34" charset="0"/>
                        </a:rPr>
                        <a:t>Section 56(2)(id)</a:t>
                      </a:r>
                    </a:p>
                  </a:txBody>
                  <a:tcPr/>
                </a:tc>
                <a:extLst>
                  <a:ext uri="{0D108BD9-81ED-4DB2-BD59-A6C34878D82A}">
                    <a16:rowId xmlns="" xmlns:a16="http://schemas.microsoft.com/office/drawing/2014/main" val="3255939052"/>
                  </a:ext>
                </a:extLst>
              </a:tr>
            </a:tbl>
          </a:graphicData>
        </a:graphic>
      </p:graphicFrame>
    </p:spTree>
    <p:extLst>
      <p:ext uri="{BB962C8B-B14F-4D97-AF65-F5344CB8AC3E}">
        <p14:creationId xmlns:p14="http://schemas.microsoft.com/office/powerpoint/2010/main" val="20174910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F271412-814E-E17F-E284-29FAE1876A9E}"/>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74F0BC3C-DBE6-51FD-0815-C999256F91B5}"/>
              </a:ext>
            </a:extLst>
          </p:cNvPr>
          <p:cNvGraphicFramePr>
            <a:graphicFrameLocks noGrp="1"/>
          </p:cNvGraphicFramePr>
          <p:nvPr>
            <p:extLst>
              <p:ext uri="{D42A27DB-BD31-4B8C-83A1-F6EECF244321}">
                <p14:modId xmlns:p14="http://schemas.microsoft.com/office/powerpoint/2010/main" val="3311131324"/>
              </p:ext>
            </p:extLst>
          </p:nvPr>
        </p:nvGraphicFramePr>
        <p:xfrm>
          <a:off x="731520" y="761869"/>
          <a:ext cx="10469880" cy="2804160"/>
        </p:xfrm>
        <a:graphic>
          <a:graphicData uri="http://schemas.openxmlformats.org/drawingml/2006/table">
            <a:tbl>
              <a:tblPr firstRow="1" bandRow="1">
                <a:tableStyleId>{5C22544A-7EE6-4342-B048-85BDC9FD1C3A}</a:tableStyleId>
              </a:tblPr>
              <a:tblGrid>
                <a:gridCol w="6574536">
                  <a:extLst>
                    <a:ext uri="{9D8B030D-6E8A-4147-A177-3AD203B41FA5}">
                      <a16:colId xmlns="" xmlns:a16="http://schemas.microsoft.com/office/drawing/2014/main" val="4274429325"/>
                    </a:ext>
                  </a:extLst>
                </a:gridCol>
                <a:gridCol w="1755648">
                  <a:extLst>
                    <a:ext uri="{9D8B030D-6E8A-4147-A177-3AD203B41FA5}">
                      <a16:colId xmlns="" xmlns:a16="http://schemas.microsoft.com/office/drawing/2014/main" val="3982087772"/>
                    </a:ext>
                  </a:extLst>
                </a:gridCol>
                <a:gridCol w="2139696">
                  <a:extLst>
                    <a:ext uri="{9D8B030D-6E8A-4147-A177-3AD203B41FA5}">
                      <a16:colId xmlns="" xmlns:a16="http://schemas.microsoft.com/office/drawing/2014/main" val="3793524277"/>
                    </a:ext>
                  </a:extLst>
                </a:gridCol>
              </a:tblGrid>
              <a:tr h="370840">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1407101028"/>
                  </a:ext>
                </a:extLst>
              </a:tr>
              <a:tr h="370840">
                <a:tc>
                  <a:txBody>
                    <a:bodyPr/>
                    <a:lstStyle/>
                    <a:p>
                      <a:pPr algn="just"/>
                      <a:r>
                        <a:rPr lang="en-US" sz="2000" dirty="0">
                          <a:latin typeface="Arial" panose="020B0604020202020204" pitchFamily="34" charset="0"/>
                          <a:cs typeface="Arial" panose="020B0604020202020204" pitchFamily="34" charset="0"/>
                        </a:rPr>
                        <a:t>Any income from machinery, plant or furniture</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92(2)(f)</a:t>
                      </a:r>
                    </a:p>
                  </a:txBody>
                  <a:tcPr/>
                </a:tc>
                <a:tc>
                  <a:txBody>
                    <a:bodyPr/>
                    <a:lstStyle/>
                    <a:p>
                      <a:pPr algn="just"/>
                      <a:r>
                        <a:rPr lang="en-IN" sz="2000" dirty="0">
                          <a:latin typeface="Arial" panose="020B0604020202020204" pitchFamily="34" charset="0"/>
                          <a:cs typeface="Arial" panose="020B0604020202020204" pitchFamily="34" charset="0"/>
                        </a:rPr>
                        <a:t>Section 56(2)(ii)</a:t>
                      </a:r>
                    </a:p>
                  </a:txBody>
                  <a:tcPr/>
                </a:tc>
                <a:extLst>
                  <a:ext uri="{0D108BD9-81ED-4DB2-BD59-A6C34878D82A}">
                    <a16:rowId xmlns="" xmlns:a16="http://schemas.microsoft.com/office/drawing/2014/main" val="1700577364"/>
                  </a:ext>
                </a:extLst>
              </a:tr>
              <a:tr h="370840">
                <a:tc>
                  <a:txBody>
                    <a:bodyPr/>
                    <a:lstStyle/>
                    <a:p>
                      <a:pPr algn="just"/>
                      <a:r>
                        <a:rPr lang="en-US" sz="2000" dirty="0">
                          <a:latin typeface="Arial" panose="020B0604020202020204" pitchFamily="34" charset="0"/>
                          <a:cs typeface="Arial" panose="020B0604020202020204" pitchFamily="34" charset="0"/>
                        </a:rPr>
                        <a:t>Any income from letting on hire of machinery, plant or furniture along with building and letting of building is inseparable from letting of machinery, plant or furniture</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92(2)(g)</a:t>
                      </a:r>
                    </a:p>
                  </a:txBody>
                  <a:tcPr/>
                </a:tc>
                <a:tc>
                  <a:txBody>
                    <a:bodyPr/>
                    <a:lstStyle/>
                    <a:p>
                      <a:pPr algn="just"/>
                      <a:r>
                        <a:rPr lang="en-IN" sz="2000" dirty="0">
                          <a:latin typeface="Arial" panose="020B0604020202020204" pitchFamily="34" charset="0"/>
                          <a:cs typeface="Arial" panose="020B0604020202020204" pitchFamily="34" charset="0"/>
                        </a:rPr>
                        <a:t>Section 56(2)(iii)</a:t>
                      </a:r>
                    </a:p>
                  </a:txBody>
                  <a:tcPr/>
                </a:tc>
                <a:extLst>
                  <a:ext uri="{0D108BD9-81ED-4DB2-BD59-A6C34878D82A}">
                    <a16:rowId xmlns="" xmlns:a16="http://schemas.microsoft.com/office/drawing/2014/main" val="3255939052"/>
                  </a:ext>
                </a:extLst>
              </a:tr>
              <a:tr h="370840">
                <a:tc>
                  <a:txBody>
                    <a:bodyPr/>
                    <a:lstStyle/>
                    <a:p>
                      <a:pPr algn="just"/>
                      <a:r>
                        <a:rPr lang="en-US" sz="2000" dirty="0">
                          <a:latin typeface="Arial" panose="020B0604020202020204" pitchFamily="34" charset="0"/>
                          <a:cs typeface="Arial" panose="020B0604020202020204" pitchFamily="34" charset="0"/>
                        </a:rPr>
                        <a:t>Any sum of money received as an advance or otherwise for transfer of capital asset</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92(2)(h)</a:t>
                      </a:r>
                    </a:p>
                  </a:txBody>
                  <a:tcPr/>
                </a:tc>
                <a:tc>
                  <a:txBody>
                    <a:bodyPr/>
                    <a:lstStyle/>
                    <a:p>
                      <a:pPr algn="just"/>
                      <a:r>
                        <a:rPr lang="en-IN" sz="2000" dirty="0">
                          <a:latin typeface="Arial" panose="020B0604020202020204" pitchFamily="34" charset="0"/>
                          <a:cs typeface="Arial" panose="020B0604020202020204" pitchFamily="34" charset="0"/>
                        </a:rPr>
                        <a:t>Section 56(2)(ix)</a:t>
                      </a:r>
                    </a:p>
                  </a:txBody>
                  <a:tcPr/>
                </a:tc>
                <a:extLst>
                  <a:ext uri="{0D108BD9-81ED-4DB2-BD59-A6C34878D82A}">
                    <a16:rowId xmlns="" xmlns:a16="http://schemas.microsoft.com/office/drawing/2014/main" val="550089791"/>
                  </a:ext>
                </a:extLst>
              </a:tr>
            </a:tbl>
          </a:graphicData>
        </a:graphic>
      </p:graphicFrame>
    </p:spTree>
    <p:extLst>
      <p:ext uri="{BB962C8B-B14F-4D97-AF65-F5344CB8AC3E}">
        <p14:creationId xmlns:p14="http://schemas.microsoft.com/office/powerpoint/2010/main" val="200212630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E96C8DC-D45B-1BC7-65A8-053FF6C8E922}"/>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5428A3AF-3276-14E8-D6DB-831A33C051E0}"/>
              </a:ext>
            </a:extLst>
          </p:cNvPr>
          <p:cNvGraphicFramePr>
            <a:graphicFrameLocks noGrp="1"/>
          </p:cNvGraphicFramePr>
          <p:nvPr>
            <p:extLst>
              <p:ext uri="{D42A27DB-BD31-4B8C-83A1-F6EECF244321}">
                <p14:modId xmlns:p14="http://schemas.microsoft.com/office/powerpoint/2010/main" val="2044156853"/>
              </p:ext>
            </p:extLst>
          </p:nvPr>
        </p:nvGraphicFramePr>
        <p:xfrm>
          <a:off x="484632" y="761869"/>
          <a:ext cx="11137391" cy="3718560"/>
        </p:xfrm>
        <a:graphic>
          <a:graphicData uri="http://schemas.openxmlformats.org/drawingml/2006/table">
            <a:tbl>
              <a:tblPr firstRow="1" bandRow="1">
                <a:tableStyleId>{5C22544A-7EE6-4342-B048-85BDC9FD1C3A}</a:tableStyleId>
              </a:tblPr>
              <a:tblGrid>
                <a:gridCol w="6643501">
                  <a:extLst>
                    <a:ext uri="{9D8B030D-6E8A-4147-A177-3AD203B41FA5}">
                      <a16:colId xmlns="" xmlns:a16="http://schemas.microsoft.com/office/drawing/2014/main" val="4274429325"/>
                    </a:ext>
                  </a:extLst>
                </a:gridCol>
                <a:gridCol w="2153662">
                  <a:extLst>
                    <a:ext uri="{9D8B030D-6E8A-4147-A177-3AD203B41FA5}">
                      <a16:colId xmlns="" xmlns:a16="http://schemas.microsoft.com/office/drawing/2014/main" val="3982087772"/>
                    </a:ext>
                  </a:extLst>
                </a:gridCol>
                <a:gridCol w="2340228">
                  <a:extLst>
                    <a:ext uri="{9D8B030D-6E8A-4147-A177-3AD203B41FA5}">
                      <a16:colId xmlns="" xmlns:a16="http://schemas.microsoft.com/office/drawing/2014/main" val="3793524277"/>
                    </a:ext>
                  </a:extLst>
                </a:gridCol>
              </a:tblGrid>
              <a:tr h="370840">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1407101028"/>
                  </a:ext>
                </a:extLst>
              </a:tr>
              <a:tr h="370840">
                <a:tc>
                  <a:txBody>
                    <a:bodyPr/>
                    <a:lstStyle/>
                    <a:p>
                      <a:pPr algn="just"/>
                      <a:r>
                        <a:rPr lang="en-US" sz="2000" dirty="0">
                          <a:latin typeface="Arial" panose="020B0604020202020204" pitchFamily="34" charset="0"/>
                          <a:cs typeface="Arial" panose="020B0604020202020204" pitchFamily="34" charset="0"/>
                        </a:rPr>
                        <a:t>Any income by way of interest received on compensation or on enhanced compensation</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92(2)(i)</a:t>
                      </a:r>
                    </a:p>
                  </a:txBody>
                  <a:tcPr/>
                </a:tc>
                <a:tc>
                  <a:txBody>
                    <a:bodyPr/>
                    <a:lstStyle/>
                    <a:p>
                      <a:pPr algn="just"/>
                      <a:r>
                        <a:rPr lang="en-IN" sz="2000" dirty="0">
                          <a:latin typeface="Arial" panose="020B0604020202020204" pitchFamily="34" charset="0"/>
                          <a:cs typeface="Arial" panose="020B0604020202020204" pitchFamily="34" charset="0"/>
                        </a:rPr>
                        <a:t>Section 56(2)(viii)</a:t>
                      </a:r>
                    </a:p>
                  </a:txBody>
                  <a:tcPr/>
                </a:tc>
                <a:extLst>
                  <a:ext uri="{0D108BD9-81ED-4DB2-BD59-A6C34878D82A}">
                    <a16:rowId xmlns="" xmlns:a16="http://schemas.microsoft.com/office/drawing/2014/main" val="1700577364"/>
                  </a:ext>
                </a:extLst>
              </a:tr>
              <a:tr h="370840">
                <a:tc>
                  <a:txBody>
                    <a:bodyPr/>
                    <a:lstStyle/>
                    <a:p>
                      <a:pPr algn="just"/>
                      <a:r>
                        <a:rPr lang="en-US" sz="2000" dirty="0">
                          <a:latin typeface="Arial" panose="020B0604020202020204" pitchFamily="34" charset="0"/>
                          <a:cs typeface="Arial" panose="020B0604020202020204" pitchFamily="34" charset="0"/>
                        </a:rPr>
                        <a:t>Any compensation or other payment, due to or received by any person, by whatever name called, in connection with the termination of his employment, or the modification of its terms and conditions</a:t>
                      </a:r>
                      <a:r>
                        <a:rPr lang="en-US" sz="2000" dirty="0" smtClean="0">
                          <a:latin typeface="Arial" panose="020B0604020202020204" pitchFamily="34" charset="0"/>
                          <a:cs typeface="Arial" panose="020B0604020202020204" pitchFamily="34" charset="0"/>
                        </a:rPr>
                        <a:t>;</a:t>
                      </a:r>
                      <a:r>
                        <a:rPr lang="en-US" sz="2000" dirty="0" smtClean="0">
                          <a:solidFill>
                            <a:srgbClr val="00B050"/>
                          </a:solidFill>
                          <a:latin typeface="Arial" panose="020B0604020202020204" pitchFamily="34" charset="0"/>
                          <a:cs typeface="Arial" panose="020B0604020202020204" pitchFamily="34" charset="0"/>
                        </a:rPr>
                        <a:t> ;( if it comes</a:t>
                      </a:r>
                      <a:r>
                        <a:rPr lang="en-US" sz="2000" baseline="0" dirty="0" smtClean="0">
                          <a:solidFill>
                            <a:srgbClr val="00B050"/>
                          </a:solidFill>
                          <a:latin typeface="Arial" panose="020B0604020202020204" pitchFamily="34" charset="0"/>
                          <a:cs typeface="Arial" panose="020B0604020202020204" pitchFamily="34" charset="0"/>
                        </a:rPr>
                        <a:t> from employer, it is covered under salary but here it comes from third party so Income from other source)</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92(2)(i)</a:t>
                      </a:r>
                    </a:p>
                  </a:txBody>
                  <a:tcPr/>
                </a:tc>
                <a:tc>
                  <a:txBody>
                    <a:bodyPr/>
                    <a:lstStyle/>
                    <a:p>
                      <a:pPr algn="just"/>
                      <a:r>
                        <a:rPr lang="en-IN" sz="2000" dirty="0">
                          <a:latin typeface="Arial" panose="020B0604020202020204" pitchFamily="34" charset="0"/>
                          <a:cs typeface="Arial" panose="020B0604020202020204" pitchFamily="34" charset="0"/>
                        </a:rPr>
                        <a:t>Section 56(2)(xi)</a:t>
                      </a:r>
                    </a:p>
                  </a:txBody>
                  <a:tcPr/>
                </a:tc>
                <a:extLst>
                  <a:ext uri="{0D108BD9-81ED-4DB2-BD59-A6C34878D82A}">
                    <a16:rowId xmlns="" xmlns:a16="http://schemas.microsoft.com/office/drawing/2014/main" val="3255939052"/>
                  </a:ext>
                </a:extLst>
              </a:tr>
              <a:tr h="370840">
                <a:tc>
                  <a:txBody>
                    <a:bodyPr/>
                    <a:lstStyle/>
                    <a:p>
                      <a:pPr algn="just"/>
                      <a:r>
                        <a:rPr lang="en-US" sz="2000" dirty="0">
                          <a:latin typeface="Arial" panose="020B0604020202020204" pitchFamily="34" charset="0"/>
                          <a:cs typeface="Arial" panose="020B0604020202020204" pitchFamily="34" charset="0"/>
                        </a:rPr>
                        <a:t>Any specified sum received by a unit holder from a business trust</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92(2)(k)</a:t>
                      </a:r>
                    </a:p>
                  </a:txBody>
                  <a:tcPr/>
                </a:tc>
                <a:tc>
                  <a:txBody>
                    <a:bodyPr/>
                    <a:lstStyle/>
                    <a:p>
                      <a:pPr algn="just"/>
                      <a:r>
                        <a:rPr lang="en-US" sz="2000" dirty="0">
                          <a:latin typeface="Arial" panose="020B0604020202020204" pitchFamily="34" charset="0"/>
                          <a:cs typeface="Arial" panose="020B0604020202020204" pitchFamily="34" charset="0"/>
                        </a:rPr>
                        <a:t>Section 56(2)(xii)</a:t>
                      </a:r>
                    </a:p>
                    <a:p>
                      <a:pPr algn="just"/>
                      <a:r>
                        <a:rPr lang="en-US" sz="2000" dirty="0">
                          <a:latin typeface="Arial" panose="020B0604020202020204" pitchFamily="34" charset="0"/>
                          <a:cs typeface="Arial" panose="020B0604020202020204" pitchFamily="34" charset="0"/>
                        </a:rPr>
                        <a:t>&amp; its Explanation</a:t>
                      </a:r>
                      <a:endParaRPr lang="en-IN"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550089791"/>
                  </a:ext>
                </a:extLst>
              </a:tr>
            </a:tbl>
          </a:graphicData>
        </a:graphic>
      </p:graphicFrame>
    </p:spTree>
    <p:extLst>
      <p:ext uri="{BB962C8B-B14F-4D97-AF65-F5344CB8AC3E}">
        <p14:creationId xmlns:p14="http://schemas.microsoft.com/office/powerpoint/2010/main" val="40481323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8E1809C-75F2-489E-0682-88ADB17DCF09}"/>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7E4847C1-1F4B-BF03-74E4-B8EC9664B4E5}"/>
              </a:ext>
            </a:extLst>
          </p:cNvPr>
          <p:cNvGraphicFramePr>
            <a:graphicFrameLocks noGrp="1"/>
          </p:cNvGraphicFramePr>
          <p:nvPr>
            <p:extLst>
              <p:ext uri="{D42A27DB-BD31-4B8C-83A1-F6EECF244321}">
                <p14:modId xmlns:p14="http://schemas.microsoft.com/office/powerpoint/2010/main" val="163500021"/>
              </p:ext>
            </p:extLst>
          </p:nvPr>
        </p:nvGraphicFramePr>
        <p:xfrm>
          <a:off x="731520" y="761869"/>
          <a:ext cx="10506456" cy="2103120"/>
        </p:xfrm>
        <a:graphic>
          <a:graphicData uri="http://schemas.openxmlformats.org/drawingml/2006/table">
            <a:tbl>
              <a:tblPr firstRow="1" bandRow="1">
                <a:tableStyleId>{5C22544A-7EE6-4342-B048-85BDC9FD1C3A}</a:tableStyleId>
              </a:tblPr>
              <a:tblGrid>
                <a:gridCol w="6267145">
                  <a:extLst>
                    <a:ext uri="{9D8B030D-6E8A-4147-A177-3AD203B41FA5}">
                      <a16:colId xmlns="" xmlns:a16="http://schemas.microsoft.com/office/drawing/2014/main" val="4274429325"/>
                    </a:ext>
                  </a:extLst>
                </a:gridCol>
                <a:gridCol w="2031657">
                  <a:extLst>
                    <a:ext uri="{9D8B030D-6E8A-4147-A177-3AD203B41FA5}">
                      <a16:colId xmlns="" xmlns:a16="http://schemas.microsoft.com/office/drawing/2014/main" val="3982087772"/>
                    </a:ext>
                  </a:extLst>
                </a:gridCol>
                <a:gridCol w="2207654">
                  <a:extLst>
                    <a:ext uri="{9D8B030D-6E8A-4147-A177-3AD203B41FA5}">
                      <a16:colId xmlns="" xmlns:a16="http://schemas.microsoft.com/office/drawing/2014/main" val="3793524277"/>
                    </a:ext>
                  </a:extLst>
                </a:gridCol>
              </a:tblGrid>
              <a:tr h="370840">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1407101028"/>
                  </a:ext>
                </a:extLst>
              </a:tr>
              <a:tr h="370840">
                <a:tc>
                  <a:txBody>
                    <a:bodyPr/>
                    <a:lstStyle/>
                    <a:p>
                      <a:pPr algn="just"/>
                      <a:r>
                        <a:rPr lang="en-US" sz="2000" dirty="0">
                          <a:latin typeface="Arial" panose="020B0604020202020204" pitchFamily="34" charset="0"/>
                          <a:cs typeface="Arial" panose="020B0604020202020204" pitchFamily="34" charset="0"/>
                        </a:rPr>
                        <a:t>Where any sum, including bonus allocated, is received under a life insurance policy other than ULIP and keyman insurance policy</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92(2)(1)</a:t>
                      </a:r>
                    </a:p>
                  </a:txBody>
                  <a:tcPr/>
                </a:tc>
                <a:tc>
                  <a:txBody>
                    <a:bodyPr/>
                    <a:lstStyle/>
                    <a:p>
                      <a:pPr algn="just"/>
                      <a:r>
                        <a:rPr lang="en-IN" sz="2000" dirty="0">
                          <a:latin typeface="Arial" panose="020B0604020202020204" pitchFamily="34" charset="0"/>
                          <a:cs typeface="Arial" panose="020B0604020202020204" pitchFamily="34" charset="0"/>
                        </a:rPr>
                        <a:t>Section 56(2) (xiii)</a:t>
                      </a:r>
                    </a:p>
                  </a:txBody>
                  <a:tcPr/>
                </a:tc>
                <a:extLst>
                  <a:ext uri="{0D108BD9-81ED-4DB2-BD59-A6C34878D82A}">
                    <a16:rowId xmlns="" xmlns:a16="http://schemas.microsoft.com/office/drawing/2014/main" val="1700577364"/>
                  </a:ext>
                </a:extLst>
              </a:tr>
              <a:tr h="370840">
                <a:tc>
                  <a:txBody>
                    <a:bodyPr/>
                    <a:lstStyle/>
                    <a:p>
                      <a:pPr algn="just"/>
                      <a:r>
                        <a:rPr lang="en-US" sz="2000" dirty="0">
                          <a:latin typeface="Arial" panose="020B0604020202020204" pitchFamily="34" charset="0"/>
                          <a:cs typeface="Arial" panose="020B0604020202020204" pitchFamily="34" charset="0"/>
                        </a:rPr>
                        <a:t>Receipt of sum of money exceeding</a:t>
                      </a:r>
                    </a:p>
                    <a:p>
                      <a:pPr algn="just"/>
                      <a:r>
                        <a:rPr lang="en-US" sz="2000" dirty="0">
                          <a:latin typeface="Arial" panose="020B0604020202020204" pitchFamily="34" charset="0"/>
                          <a:cs typeface="Arial" panose="020B0604020202020204" pitchFamily="34" charset="0"/>
                        </a:rPr>
                        <a:t>50,000 without consideration</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92(2)(m)(i)</a:t>
                      </a:r>
                    </a:p>
                  </a:txBody>
                  <a:tcPr/>
                </a:tc>
                <a:tc>
                  <a:txBody>
                    <a:bodyPr/>
                    <a:lstStyle/>
                    <a:p>
                      <a:pPr algn="just"/>
                      <a:r>
                        <a:rPr lang="en-IN" sz="2000" dirty="0">
                          <a:latin typeface="Arial" panose="020B0604020202020204" pitchFamily="34" charset="0"/>
                          <a:cs typeface="Arial" panose="020B0604020202020204" pitchFamily="34" charset="0"/>
                        </a:rPr>
                        <a:t>Section 56(2)(x)(a)</a:t>
                      </a:r>
                    </a:p>
                  </a:txBody>
                  <a:tcPr/>
                </a:tc>
                <a:extLst>
                  <a:ext uri="{0D108BD9-81ED-4DB2-BD59-A6C34878D82A}">
                    <a16:rowId xmlns="" xmlns:a16="http://schemas.microsoft.com/office/drawing/2014/main" val="3255939052"/>
                  </a:ext>
                </a:extLst>
              </a:tr>
            </a:tbl>
          </a:graphicData>
        </a:graphic>
      </p:graphicFrame>
    </p:spTree>
    <p:extLst>
      <p:ext uri="{BB962C8B-B14F-4D97-AF65-F5344CB8AC3E}">
        <p14:creationId xmlns:p14="http://schemas.microsoft.com/office/powerpoint/2010/main" val="355334146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F6A135D-C584-DB07-49A3-F84EB92106ED}"/>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4CA9D1EB-063A-0D4F-EE27-4F21526F37C6}"/>
              </a:ext>
            </a:extLst>
          </p:cNvPr>
          <p:cNvGraphicFramePr>
            <a:graphicFrameLocks noGrp="1"/>
          </p:cNvGraphicFramePr>
          <p:nvPr>
            <p:extLst>
              <p:ext uri="{D42A27DB-BD31-4B8C-83A1-F6EECF244321}">
                <p14:modId xmlns:p14="http://schemas.microsoft.com/office/powerpoint/2010/main" val="3068681331"/>
              </p:ext>
            </p:extLst>
          </p:nvPr>
        </p:nvGraphicFramePr>
        <p:xfrm>
          <a:off x="320039" y="761867"/>
          <a:ext cx="11292841" cy="5794380"/>
        </p:xfrm>
        <a:graphic>
          <a:graphicData uri="http://schemas.openxmlformats.org/drawingml/2006/table">
            <a:tbl>
              <a:tblPr firstRow="1" bandRow="1">
                <a:tableStyleId>{5C22544A-7EE6-4342-B048-85BDC9FD1C3A}</a:tableStyleId>
              </a:tblPr>
              <a:tblGrid>
                <a:gridCol w="6736227">
                  <a:extLst>
                    <a:ext uri="{9D8B030D-6E8A-4147-A177-3AD203B41FA5}">
                      <a16:colId xmlns="" xmlns:a16="http://schemas.microsoft.com/office/drawing/2014/main" val="4274429325"/>
                    </a:ext>
                  </a:extLst>
                </a:gridCol>
                <a:gridCol w="2183722">
                  <a:extLst>
                    <a:ext uri="{9D8B030D-6E8A-4147-A177-3AD203B41FA5}">
                      <a16:colId xmlns="" xmlns:a16="http://schemas.microsoft.com/office/drawing/2014/main" val="3982087772"/>
                    </a:ext>
                  </a:extLst>
                </a:gridCol>
                <a:gridCol w="2372892">
                  <a:extLst>
                    <a:ext uri="{9D8B030D-6E8A-4147-A177-3AD203B41FA5}">
                      <a16:colId xmlns="" xmlns:a16="http://schemas.microsoft.com/office/drawing/2014/main" val="3793524277"/>
                    </a:ext>
                  </a:extLst>
                </a:gridCol>
              </a:tblGrid>
              <a:tr h="448375">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1407101028"/>
                  </a:ext>
                </a:extLst>
              </a:tr>
              <a:tr h="793278">
                <a:tc>
                  <a:txBody>
                    <a:bodyPr/>
                    <a:lstStyle/>
                    <a:p>
                      <a:pPr algn="just"/>
                      <a:r>
                        <a:rPr lang="en-US" sz="2000" dirty="0">
                          <a:latin typeface="Arial" panose="020B0604020202020204" pitchFamily="34" charset="0"/>
                          <a:cs typeface="Arial" panose="020B0604020202020204" pitchFamily="34" charset="0"/>
                        </a:rPr>
                        <a:t>Receipt of Immovable property without consideration </a:t>
                      </a:r>
                      <a:r>
                        <a:rPr lang="en-US" sz="2000" dirty="0" err="1">
                          <a:latin typeface="Arial" panose="020B0604020202020204" pitchFamily="34" charset="0"/>
                          <a:cs typeface="Arial" panose="020B0604020202020204" pitchFamily="34" charset="0"/>
                        </a:rPr>
                        <a:t>consideration</a:t>
                      </a:r>
                      <a:r>
                        <a:rPr lang="en-US" sz="2000" dirty="0">
                          <a:latin typeface="Arial" panose="020B0604020202020204" pitchFamily="34" charset="0"/>
                          <a:cs typeface="Arial" panose="020B0604020202020204" pitchFamily="34" charset="0"/>
                        </a:rPr>
                        <a:t> or for inadequate</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a:t>
                      </a:r>
                    </a:p>
                    <a:p>
                      <a:pPr algn="just"/>
                      <a:r>
                        <a:rPr lang="en-IN" sz="2000" dirty="0">
                          <a:latin typeface="Arial" panose="020B0604020202020204" pitchFamily="34" charset="0"/>
                          <a:cs typeface="Arial" panose="020B0604020202020204" pitchFamily="34" charset="0"/>
                        </a:rPr>
                        <a:t>92(2)(m)(ii)</a:t>
                      </a:r>
                    </a:p>
                  </a:txBody>
                  <a:tcPr/>
                </a:tc>
                <a:tc>
                  <a:txBody>
                    <a:bodyPr/>
                    <a:lstStyle/>
                    <a:p>
                      <a:pPr algn="just"/>
                      <a:r>
                        <a:rPr lang="en-IN" sz="2000" dirty="0">
                          <a:latin typeface="Arial" panose="020B0604020202020204" pitchFamily="34" charset="0"/>
                          <a:cs typeface="Arial" panose="020B0604020202020204" pitchFamily="34" charset="0"/>
                        </a:rPr>
                        <a:t>Section</a:t>
                      </a:r>
                    </a:p>
                    <a:p>
                      <a:pPr algn="just"/>
                      <a:r>
                        <a:rPr lang="en-IN" sz="2000" dirty="0">
                          <a:latin typeface="Arial" panose="020B0604020202020204" pitchFamily="34" charset="0"/>
                          <a:cs typeface="Arial" panose="020B0604020202020204" pitchFamily="34" charset="0"/>
                        </a:rPr>
                        <a:t>56(2)(x)(b)</a:t>
                      </a:r>
                    </a:p>
                  </a:txBody>
                  <a:tcPr/>
                </a:tc>
                <a:extLst>
                  <a:ext uri="{0D108BD9-81ED-4DB2-BD59-A6C34878D82A}">
                    <a16:rowId xmlns="" xmlns:a16="http://schemas.microsoft.com/office/drawing/2014/main" val="1700577364"/>
                  </a:ext>
                </a:extLst>
              </a:tr>
              <a:tr h="1138182">
                <a:tc>
                  <a:txBody>
                    <a:bodyPr/>
                    <a:lstStyle/>
                    <a:p>
                      <a:pPr algn="just"/>
                      <a:r>
                        <a:rPr lang="en-US" sz="2000" dirty="0">
                          <a:latin typeface="Arial" panose="020B0604020202020204" pitchFamily="34" charset="0"/>
                          <a:cs typeface="Arial" panose="020B0604020202020204" pitchFamily="34" charset="0"/>
                        </a:rPr>
                        <a:t>Receipt of property other than immovable property without consideration or for inadequate consideration</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a:t>
                      </a:r>
                    </a:p>
                    <a:p>
                      <a:pPr algn="just"/>
                      <a:r>
                        <a:rPr lang="en-IN" sz="2000" dirty="0">
                          <a:latin typeface="Arial" panose="020B0604020202020204" pitchFamily="34" charset="0"/>
                          <a:cs typeface="Arial" panose="020B0604020202020204" pitchFamily="34" charset="0"/>
                        </a:rPr>
                        <a:t>92(2)(m)(iii)</a:t>
                      </a:r>
                    </a:p>
                  </a:txBody>
                  <a:tcPr/>
                </a:tc>
                <a:tc>
                  <a:txBody>
                    <a:bodyPr/>
                    <a:lstStyle/>
                    <a:p>
                      <a:pPr algn="just"/>
                      <a:r>
                        <a:rPr lang="en-IN" sz="2000" dirty="0">
                          <a:latin typeface="Arial" panose="020B0604020202020204" pitchFamily="34" charset="0"/>
                          <a:cs typeface="Arial" panose="020B0604020202020204" pitchFamily="34" charset="0"/>
                        </a:rPr>
                        <a:t>Section</a:t>
                      </a:r>
                    </a:p>
                    <a:p>
                      <a:pPr algn="just"/>
                      <a:r>
                        <a:rPr lang="en-IN" sz="2000" dirty="0">
                          <a:latin typeface="Arial" panose="020B0604020202020204" pitchFamily="34" charset="0"/>
                          <a:cs typeface="Arial" panose="020B0604020202020204" pitchFamily="34" charset="0"/>
                        </a:rPr>
                        <a:t>56(2)(x)(c)</a:t>
                      </a:r>
                    </a:p>
                  </a:txBody>
                  <a:tcPr/>
                </a:tc>
                <a:extLst>
                  <a:ext uri="{0D108BD9-81ED-4DB2-BD59-A6C34878D82A}">
                    <a16:rowId xmlns="" xmlns:a16="http://schemas.microsoft.com/office/drawing/2014/main" val="3255939052"/>
                  </a:ext>
                </a:extLst>
              </a:tr>
              <a:tr h="793278">
                <a:tc>
                  <a:txBody>
                    <a:bodyPr/>
                    <a:lstStyle/>
                    <a:p>
                      <a:pPr algn="just"/>
                      <a:r>
                        <a:rPr lang="en-US" sz="2000" dirty="0">
                          <a:solidFill>
                            <a:srgbClr val="FF0000"/>
                          </a:solidFill>
                          <a:latin typeface="Arial" panose="020B0604020202020204" pitchFamily="34" charset="0"/>
                          <a:cs typeface="Arial" panose="020B0604020202020204" pitchFamily="34" charset="0"/>
                        </a:rPr>
                        <a:t>Exceptions to section 92(2)(m</a:t>
                      </a:r>
                      <a:r>
                        <a:rPr lang="en-US" sz="2000" dirty="0" smtClean="0">
                          <a:solidFill>
                            <a:srgbClr val="FF0000"/>
                          </a:solidFill>
                          <a:latin typeface="Arial" panose="020B0604020202020204" pitchFamily="34" charset="0"/>
                          <a:cs typeface="Arial" panose="020B0604020202020204" pitchFamily="34" charset="0"/>
                        </a:rPr>
                        <a:t>)-these are</a:t>
                      </a:r>
                      <a:r>
                        <a:rPr lang="en-US" sz="2000" baseline="0" dirty="0" smtClean="0">
                          <a:solidFill>
                            <a:srgbClr val="FF0000"/>
                          </a:solidFill>
                          <a:latin typeface="Arial" panose="020B0604020202020204" pitchFamily="34" charset="0"/>
                          <a:cs typeface="Arial" panose="020B0604020202020204" pitchFamily="34" charset="0"/>
                        </a:rPr>
                        <a:t> cases where there is no taxability like gift from relative</a:t>
                      </a:r>
                      <a:endParaRPr lang="en-IN" sz="2000" dirty="0">
                        <a:solidFill>
                          <a:srgbClr val="FF0000"/>
                        </a:solidFill>
                        <a:latin typeface="Arial" panose="020B0604020202020204" pitchFamily="34" charset="0"/>
                        <a:cs typeface="Arial" panose="020B0604020202020204" pitchFamily="34" charset="0"/>
                      </a:endParaRPr>
                    </a:p>
                  </a:txBody>
                  <a:tcPr/>
                </a:tc>
                <a:tc>
                  <a:txBody>
                    <a:bodyPr/>
                    <a:lstStyle/>
                    <a:p>
                      <a:pPr algn="just"/>
                      <a:r>
                        <a:rPr lang="en-IN" sz="2000" dirty="0">
                          <a:solidFill>
                            <a:srgbClr val="FF0000"/>
                          </a:solidFill>
                          <a:latin typeface="Arial" panose="020B0604020202020204" pitchFamily="34" charset="0"/>
                          <a:cs typeface="Arial" panose="020B0604020202020204" pitchFamily="34" charset="0"/>
                        </a:rPr>
                        <a:t>Section 92(3)</a:t>
                      </a:r>
                    </a:p>
                  </a:txBody>
                  <a:tcPr/>
                </a:tc>
                <a:tc>
                  <a:txBody>
                    <a:bodyPr/>
                    <a:lstStyle/>
                    <a:p>
                      <a:pPr algn="just"/>
                      <a:r>
                        <a:rPr lang="en-US" sz="2000" dirty="0">
                          <a:solidFill>
                            <a:srgbClr val="FF0000"/>
                          </a:solidFill>
                          <a:latin typeface="Arial" panose="020B0604020202020204" pitchFamily="34" charset="0"/>
                          <a:cs typeface="Arial" panose="020B0604020202020204" pitchFamily="34" charset="0"/>
                        </a:rPr>
                        <a:t>1st Proviso to section 56(2)(x)</a:t>
                      </a:r>
                      <a:endParaRPr lang="en-IN" sz="2000" dirty="0">
                        <a:solidFill>
                          <a:srgbClr val="FF0000"/>
                        </a:solidFill>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550089791"/>
                  </a:ext>
                </a:extLst>
              </a:tr>
              <a:tr h="1483085">
                <a:tc>
                  <a:txBody>
                    <a:bodyPr/>
                    <a:lstStyle/>
                    <a:p>
                      <a:pPr algn="just"/>
                      <a:r>
                        <a:rPr lang="en-US" sz="2000" dirty="0">
                          <a:latin typeface="Arial" panose="020B0604020202020204" pitchFamily="34" charset="0"/>
                          <a:cs typeface="Arial" panose="020B0604020202020204" pitchFamily="34" charset="0"/>
                        </a:rPr>
                        <a:t>Stamp Duty Value as on the Date of</a:t>
                      </a:r>
                    </a:p>
                    <a:p>
                      <a:pPr algn="just"/>
                      <a:r>
                        <a:rPr lang="en-US" sz="2000" dirty="0">
                          <a:latin typeface="Arial" panose="020B0604020202020204" pitchFamily="34" charset="0"/>
                          <a:cs typeface="Arial" panose="020B0604020202020204" pitchFamily="34" charset="0"/>
                        </a:rPr>
                        <a:t>Agreement</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92(4)(a)</a:t>
                      </a:r>
                    </a:p>
                  </a:txBody>
                  <a:tcPr/>
                </a:tc>
                <a:tc>
                  <a:txBody>
                    <a:bodyPr/>
                    <a:lstStyle/>
                    <a:p>
                      <a:pPr algn="just"/>
                      <a:r>
                        <a:rPr lang="en-US" sz="2000" dirty="0">
                          <a:latin typeface="Arial" panose="020B0604020202020204" pitchFamily="34" charset="0"/>
                          <a:cs typeface="Arial" panose="020B0604020202020204" pitchFamily="34" charset="0"/>
                        </a:rPr>
                        <a:t>Section 56(2)(x)(b)</a:t>
                      </a:r>
                    </a:p>
                    <a:p>
                      <a:pPr algn="just"/>
                      <a:r>
                        <a:rPr lang="en-US" sz="2000" dirty="0">
                          <a:latin typeface="Arial" panose="020B0604020202020204" pitchFamily="34" charset="0"/>
                          <a:cs typeface="Arial" panose="020B0604020202020204" pitchFamily="34" charset="0"/>
                        </a:rPr>
                        <a:t>1st &amp; 2nd Provisos</a:t>
                      </a:r>
                      <a:endParaRPr lang="en-IN"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4160105510"/>
                  </a:ext>
                </a:extLst>
              </a:tr>
              <a:tr h="1138182">
                <a:tc>
                  <a:txBody>
                    <a:bodyPr/>
                    <a:lstStyle/>
                    <a:p>
                      <a:pPr algn="just"/>
                      <a:r>
                        <a:rPr lang="en-US" sz="2000" dirty="0">
                          <a:latin typeface="Arial" panose="020B0604020202020204" pitchFamily="34" charset="0"/>
                          <a:cs typeface="Arial" panose="020B0604020202020204" pitchFamily="34" charset="0"/>
                        </a:rPr>
                        <a:t>Reference to DVO and applicability of section 78(2) and 288(1)</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a:t>
                      </a:r>
                      <a:r>
                        <a:rPr lang="en-IN" sz="2000" dirty="0" smtClean="0">
                          <a:latin typeface="Arial" panose="020B0604020202020204" pitchFamily="34" charset="0"/>
                          <a:cs typeface="Arial" panose="020B0604020202020204" pitchFamily="34" charset="0"/>
                        </a:rPr>
                        <a:t>92(4</a:t>
                      </a:r>
                      <a:r>
                        <a:rPr lang="en-IN" sz="2000" dirty="0">
                          <a:latin typeface="Arial" panose="020B0604020202020204" pitchFamily="34" charset="0"/>
                          <a:cs typeface="Arial" panose="020B0604020202020204" pitchFamily="34" charset="0"/>
                        </a:rPr>
                        <a:t>)(b)</a:t>
                      </a:r>
                    </a:p>
                  </a:txBody>
                  <a:tcPr/>
                </a:tc>
                <a:tc>
                  <a:txBody>
                    <a:bodyPr/>
                    <a:lstStyle/>
                    <a:p>
                      <a:pPr algn="just"/>
                      <a:r>
                        <a:rPr lang="en-IN" sz="2000" dirty="0">
                          <a:latin typeface="Arial" panose="020B0604020202020204" pitchFamily="34" charset="0"/>
                          <a:cs typeface="Arial" panose="020B0604020202020204" pitchFamily="34" charset="0"/>
                        </a:rPr>
                        <a:t>Section 56(2)(x)(b)</a:t>
                      </a:r>
                    </a:p>
                    <a:p>
                      <a:pPr algn="just"/>
                      <a:r>
                        <a:rPr lang="en-IN" sz="2000" dirty="0">
                          <a:latin typeface="Arial" panose="020B0604020202020204" pitchFamily="34" charset="0"/>
                          <a:cs typeface="Arial" panose="020B0604020202020204" pitchFamily="34" charset="0"/>
                        </a:rPr>
                        <a:t>3rd Proviso</a:t>
                      </a:r>
                    </a:p>
                  </a:txBody>
                  <a:tcPr/>
                </a:tc>
                <a:extLst>
                  <a:ext uri="{0D108BD9-81ED-4DB2-BD59-A6C34878D82A}">
                    <a16:rowId xmlns="" xmlns:a16="http://schemas.microsoft.com/office/drawing/2014/main" val="489160155"/>
                  </a:ext>
                </a:extLst>
              </a:tr>
            </a:tbl>
          </a:graphicData>
        </a:graphic>
      </p:graphicFrame>
    </p:spTree>
    <p:extLst>
      <p:ext uri="{BB962C8B-B14F-4D97-AF65-F5344CB8AC3E}">
        <p14:creationId xmlns:p14="http://schemas.microsoft.com/office/powerpoint/2010/main" val="1818041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A0ECFA02-C2B6-5D00-6299-EA5493D5AC94}"/>
              </a:ext>
            </a:extLst>
          </p:cNvPr>
          <p:cNvGraphicFramePr>
            <a:graphicFrameLocks noGrp="1"/>
          </p:cNvGraphicFramePr>
          <p:nvPr>
            <p:extLst/>
          </p:nvPr>
        </p:nvGraphicFramePr>
        <p:xfrm>
          <a:off x="274319" y="719666"/>
          <a:ext cx="11466576" cy="6065182"/>
        </p:xfrm>
        <a:graphic>
          <a:graphicData uri="http://schemas.openxmlformats.org/drawingml/2006/table">
            <a:tbl>
              <a:tblPr firstRow="1" bandRow="1">
                <a:tableStyleId>{5C22544A-7EE6-4342-B048-85BDC9FD1C3A}</a:tableStyleId>
              </a:tblPr>
              <a:tblGrid>
                <a:gridCol w="5733288">
                  <a:extLst>
                    <a:ext uri="{9D8B030D-6E8A-4147-A177-3AD203B41FA5}">
                      <a16:colId xmlns="" xmlns:a16="http://schemas.microsoft.com/office/drawing/2014/main" val="1079120897"/>
                    </a:ext>
                  </a:extLst>
                </a:gridCol>
                <a:gridCol w="5733288">
                  <a:extLst>
                    <a:ext uri="{9D8B030D-6E8A-4147-A177-3AD203B41FA5}">
                      <a16:colId xmlns="" xmlns:a16="http://schemas.microsoft.com/office/drawing/2014/main" val="2482471970"/>
                    </a:ext>
                  </a:extLst>
                </a:gridCol>
              </a:tblGrid>
              <a:tr h="370840">
                <a:tc>
                  <a:txBody>
                    <a:bodyPr/>
                    <a:lstStyle/>
                    <a:p>
                      <a:r>
                        <a:rPr lang="en-IN" b="1" dirty="0"/>
                        <a:t>Income Tax Act 2025</a:t>
                      </a:r>
                    </a:p>
                  </a:txBody>
                  <a:tcPr/>
                </a:tc>
                <a:tc>
                  <a:txBody>
                    <a:bodyPr/>
                    <a:lstStyle/>
                    <a:p>
                      <a:r>
                        <a:rPr lang="en-IN" b="1" dirty="0"/>
                        <a:t>Income Tax Act 1961</a:t>
                      </a:r>
                    </a:p>
                  </a:txBody>
                  <a:tcPr/>
                </a:tc>
                <a:extLst>
                  <a:ext uri="{0D108BD9-81ED-4DB2-BD59-A6C34878D82A}">
                    <a16:rowId xmlns="" xmlns:a16="http://schemas.microsoft.com/office/drawing/2014/main" val="173095941"/>
                  </a:ext>
                </a:extLst>
              </a:tr>
              <a:tr h="2311062">
                <a:tc>
                  <a:txBody>
                    <a:bodyPr/>
                    <a:lstStyle/>
                    <a:p>
                      <a:pPr algn="just"/>
                      <a:r>
                        <a:rPr lang="en-US" dirty="0"/>
                        <a:t>5 (2) </a:t>
                      </a:r>
                      <a:r>
                        <a:rPr lang="en-US" dirty="0">
                          <a:latin typeface="Arial" panose="020B0604020202020204" pitchFamily="34" charset="0"/>
                          <a:cs typeface="Arial" panose="020B0604020202020204" pitchFamily="34" charset="0"/>
                        </a:rPr>
                        <a:t>Subject to the provisions of this Act, the total income of </a:t>
                      </a:r>
                      <a:r>
                        <a:rPr lang="en-US" dirty="0">
                          <a:solidFill>
                            <a:srgbClr val="FF0000"/>
                          </a:solidFill>
                          <a:latin typeface="Arial" panose="020B0604020202020204" pitchFamily="34" charset="0"/>
                          <a:cs typeface="Arial" panose="020B0604020202020204" pitchFamily="34" charset="0"/>
                        </a:rPr>
                        <a:t>a</a:t>
                      </a:r>
                      <a:r>
                        <a:rPr lang="en-US" dirty="0">
                          <a:latin typeface="Arial" panose="020B0604020202020204" pitchFamily="34" charset="0"/>
                          <a:cs typeface="Arial" panose="020B0604020202020204" pitchFamily="34" charset="0"/>
                        </a:rPr>
                        <a:t> tax year of a person, </a:t>
                      </a:r>
                      <a:r>
                        <a:rPr lang="en-US" dirty="0">
                          <a:solidFill>
                            <a:srgbClr val="FF0000"/>
                          </a:solidFill>
                          <a:latin typeface="Arial" panose="020B0604020202020204" pitchFamily="34" charset="0"/>
                          <a:cs typeface="Arial" panose="020B0604020202020204" pitchFamily="34" charset="0"/>
                        </a:rPr>
                        <a:t>who is a non-resident</a:t>
                      </a:r>
                      <a:r>
                        <a:rPr lang="en-US" dirty="0">
                          <a:latin typeface="Arial" panose="020B0604020202020204" pitchFamily="34" charset="0"/>
                          <a:cs typeface="Arial" panose="020B0604020202020204" pitchFamily="34" charset="0"/>
                        </a:rPr>
                        <a:t>, </a:t>
                      </a:r>
                      <a:r>
                        <a:rPr lang="en-US" dirty="0">
                          <a:solidFill>
                            <a:srgbClr val="FF0000"/>
                          </a:solidFill>
                          <a:latin typeface="Arial" panose="020B0604020202020204" pitchFamily="34" charset="0"/>
                          <a:cs typeface="Arial" panose="020B0604020202020204" pitchFamily="34" charset="0"/>
                        </a:rPr>
                        <a:t>includes all income from whatever source derived, which</a:t>
                      </a:r>
                      <a:r>
                        <a:rPr lang="en-US" dirty="0">
                          <a:latin typeface="Arial" panose="020B0604020202020204" pitchFamily="34" charset="0"/>
                          <a:cs typeface="Arial" panose="020B0604020202020204" pitchFamily="34" charset="0"/>
                        </a:rPr>
                        <a:t>—</a:t>
                      </a:r>
                    </a:p>
                    <a:p>
                      <a:pPr algn="just"/>
                      <a:r>
                        <a:rPr lang="en-US" dirty="0">
                          <a:latin typeface="Arial" panose="020B0604020202020204" pitchFamily="34" charset="0"/>
                          <a:cs typeface="Arial" panose="020B0604020202020204" pitchFamily="34" charset="0"/>
                        </a:rPr>
                        <a:t>(a)	 	is received or deemed to be received in India in that year by or on behalf of such person; or</a:t>
                      </a:r>
                    </a:p>
                    <a:p>
                      <a:pPr algn="just"/>
                      <a:r>
                        <a:rPr lang="en-US" dirty="0">
                          <a:latin typeface="Arial" panose="020B0604020202020204" pitchFamily="34" charset="0"/>
                          <a:cs typeface="Arial" panose="020B0604020202020204" pitchFamily="34" charset="0"/>
                        </a:rPr>
                        <a:t>(b)	 	accrues or arises, or is deemed to accrue or arise, to such person in India in that year.</a:t>
                      </a:r>
                      <a:endParaRPr lang="en-IN" dirty="0"/>
                    </a:p>
                  </a:txBody>
                  <a:tcPr/>
                </a:tc>
                <a:tc>
                  <a:txBody>
                    <a:bodyPr/>
                    <a:lstStyle/>
                    <a:p>
                      <a:pPr algn="just"/>
                      <a:r>
                        <a:rPr lang="en-US" dirty="0">
                          <a:latin typeface="Arial" panose="020B0604020202020204" pitchFamily="34" charset="0"/>
                          <a:cs typeface="Arial" panose="020B0604020202020204" pitchFamily="34" charset="0"/>
                        </a:rPr>
                        <a:t>5(2) Subject to  the provisions of this Act, the total income  of </a:t>
                      </a:r>
                      <a:r>
                        <a:rPr lang="en-US" dirty="0">
                          <a:solidFill>
                            <a:srgbClr val="FF0000"/>
                          </a:solidFill>
                          <a:latin typeface="Arial" panose="020B0604020202020204" pitchFamily="34" charset="0"/>
                          <a:cs typeface="Arial" panose="020B0604020202020204" pitchFamily="34" charset="0"/>
                        </a:rPr>
                        <a:t>any</a:t>
                      </a:r>
                      <a:r>
                        <a:rPr lang="en-US" dirty="0">
                          <a:latin typeface="Arial" panose="020B0604020202020204" pitchFamily="34" charset="0"/>
                          <a:cs typeface="Arial" panose="020B0604020202020204" pitchFamily="34" charset="0"/>
                        </a:rPr>
                        <a:t> previous year of a person who is a non-resident includes all income from whatever source derived which-</a:t>
                      </a:r>
                    </a:p>
                    <a:p>
                      <a:pPr algn="just"/>
                      <a:r>
                        <a:rPr lang="en-US" dirty="0">
                          <a:latin typeface="Arial" panose="020B0604020202020204" pitchFamily="34" charset="0"/>
                          <a:cs typeface="Arial" panose="020B0604020202020204" pitchFamily="34" charset="0"/>
                        </a:rPr>
                        <a:t>(a)	 	is received  or is deemed to be received in India in such year by or on behalf of such person ; or</a:t>
                      </a:r>
                    </a:p>
                    <a:p>
                      <a:pPr algn="just"/>
                      <a:r>
                        <a:rPr lang="en-US" dirty="0">
                          <a:latin typeface="Arial" panose="020B0604020202020204" pitchFamily="34" charset="0"/>
                          <a:cs typeface="Arial" panose="020B0604020202020204" pitchFamily="34" charset="0"/>
                        </a:rPr>
                        <a:t>(b)	 	accrues or arises  or is deemed to accrue or arise to him in India during such year.</a:t>
                      </a:r>
                      <a:endParaRPr lang="en-IN" dirty="0"/>
                    </a:p>
                  </a:txBody>
                  <a:tcPr/>
                </a:tc>
                <a:extLst>
                  <a:ext uri="{0D108BD9-81ED-4DB2-BD59-A6C34878D82A}">
                    <a16:rowId xmlns="" xmlns:a16="http://schemas.microsoft.com/office/drawing/2014/main" val="2133372850"/>
                  </a:ext>
                </a:extLst>
              </a:tr>
              <a:tr h="2571191">
                <a:tc>
                  <a:txBody>
                    <a:bodyPr/>
                    <a:lstStyle/>
                    <a:p>
                      <a:pPr algn="just"/>
                      <a:r>
                        <a:rPr lang="en-US" dirty="0">
                          <a:latin typeface="Arial" panose="020B0604020202020204" pitchFamily="34" charset="0"/>
                          <a:cs typeface="Arial" panose="020B0604020202020204" pitchFamily="34" charset="0"/>
                        </a:rPr>
                        <a:t>(3) </a:t>
                      </a:r>
                      <a:r>
                        <a:rPr lang="en-US" u="sng" dirty="0">
                          <a:latin typeface="Arial" panose="020B0604020202020204" pitchFamily="34" charset="0"/>
                          <a:cs typeface="Arial" panose="020B0604020202020204" pitchFamily="34" charset="0"/>
                        </a:rPr>
                        <a:t>Income accruing or arising outside India shall not be deemed to be received in India under this section by reason only of the fact that it is taken into account in a balance sheet prepared in India</a:t>
                      </a:r>
                      <a:r>
                        <a:rPr lang="en-US" dirty="0">
                          <a:latin typeface="Arial" panose="020B0604020202020204" pitchFamily="34" charset="0"/>
                          <a:cs typeface="Arial" panose="020B0604020202020204" pitchFamily="34" charset="0"/>
                        </a:rPr>
                        <a:t>.</a:t>
                      </a:r>
                    </a:p>
                    <a:p>
                      <a:pPr algn="just"/>
                      <a:r>
                        <a:rPr lang="en-US" dirty="0">
                          <a:latin typeface="Arial" panose="020B0604020202020204" pitchFamily="34" charset="0"/>
                          <a:cs typeface="Arial" panose="020B0604020202020204" pitchFamily="34" charset="0"/>
                        </a:rPr>
                        <a:t>(4</a:t>
                      </a:r>
                      <a:r>
                        <a:rPr lang="en-US" u="sng" dirty="0">
                          <a:latin typeface="Arial" panose="020B0604020202020204" pitchFamily="34" charset="0"/>
                          <a:cs typeface="Arial" panose="020B0604020202020204" pitchFamily="34" charset="0"/>
                        </a:rPr>
                        <a:t>) If an income has been included in a person’s total income on the basis that it—</a:t>
                      </a:r>
                    </a:p>
                    <a:p>
                      <a:pPr algn="just"/>
                      <a:r>
                        <a:rPr lang="en-US" u="sng" dirty="0">
                          <a:latin typeface="Arial" panose="020B0604020202020204" pitchFamily="34" charset="0"/>
                          <a:cs typeface="Arial" panose="020B0604020202020204" pitchFamily="34" charset="0"/>
                        </a:rPr>
                        <a:t>(a) 	  	has accrued or arisen; or</a:t>
                      </a:r>
                    </a:p>
                    <a:p>
                      <a:pPr algn="just"/>
                      <a:r>
                        <a:rPr lang="en-US" u="sng" dirty="0">
                          <a:latin typeface="Arial" panose="020B0604020202020204" pitchFamily="34" charset="0"/>
                          <a:cs typeface="Arial" panose="020B0604020202020204" pitchFamily="34" charset="0"/>
                        </a:rPr>
                        <a:t>(b) 	  	is deemed to have accrued or arisen,</a:t>
                      </a:r>
                    </a:p>
                    <a:p>
                      <a:pPr algn="just"/>
                      <a:r>
                        <a:rPr lang="en-US" dirty="0">
                          <a:latin typeface="Arial" panose="020B0604020202020204" pitchFamily="34" charset="0"/>
                          <a:cs typeface="Arial" panose="020B0604020202020204" pitchFamily="34" charset="0"/>
                        </a:rPr>
                        <a:t>to such person, </a:t>
                      </a:r>
                      <a:r>
                        <a:rPr lang="en-US" dirty="0">
                          <a:solidFill>
                            <a:srgbClr val="FF0000"/>
                          </a:solidFill>
                          <a:latin typeface="Arial" panose="020B0604020202020204" pitchFamily="34" charset="0"/>
                          <a:cs typeface="Arial" panose="020B0604020202020204" pitchFamily="34" charset="0"/>
                        </a:rPr>
                        <a:t>it shall not again be included on the basis that it is received or deemed to be received by that person in India.</a:t>
                      </a:r>
                      <a:endParaRPr lang="en-IN" dirty="0">
                        <a:solidFill>
                          <a:srgbClr val="FF0000"/>
                        </a:solidFill>
                        <a:latin typeface="Arial" panose="020B0604020202020204" pitchFamily="34" charset="0"/>
                        <a:cs typeface="Arial" panose="020B0604020202020204" pitchFamily="34" charset="0"/>
                      </a:endParaRPr>
                    </a:p>
                  </a:txBody>
                  <a:tcPr/>
                </a:tc>
                <a:tc>
                  <a:txBody>
                    <a:bodyPr/>
                    <a:lstStyle/>
                    <a:p>
                      <a:pPr algn="just"/>
                      <a:r>
                        <a:rPr lang="en-US" sz="1800" i="1" kern="1200" dirty="0">
                          <a:solidFill>
                            <a:schemeClr val="dk1"/>
                          </a:solidFill>
                          <a:effectLst/>
                          <a:latin typeface="Arial" panose="020B0604020202020204" pitchFamily="34" charset="0"/>
                          <a:ea typeface="+mn-ea"/>
                          <a:cs typeface="Arial" panose="020B0604020202020204" pitchFamily="34" charset="0"/>
                        </a:rPr>
                        <a:t>Explanation 1.</a:t>
                      </a:r>
                      <a:r>
                        <a:rPr lang="en-US" sz="1800" kern="1200" dirty="0">
                          <a:solidFill>
                            <a:schemeClr val="dk1"/>
                          </a:solidFill>
                          <a:effectLst/>
                          <a:latin typeface="Arial" panose="020B0604020202020204" pitchFamily="34" charset="0"/>
                          <a:ea typeface="+mn-ea"/>
                          <a:cs typeface="Arial" panose="020B0604020202020204" pitchFamily="34" charset="0"/>
                        </a:rPr>
                        <a:t>—Income accruing or arising outside India shall not be deemed to be received in India </a:t>
                      </a:r>
                      <a:r>
                        <a:rPr lang="en-US" sz="1800" u="sng" kern="1200" dirty="0">
                          <a:solidFill>
                            <a:schemeClr val="dk1"/>
                          </a:solidFill>
                          <a:effectLst/>
                          <a:latin typeface="Arial" panose="020B0604020202020204" pitchFamily="34" charset="0"/>
                          <a:ea typeface="+mn-ea"/>
                          <a:cs typeface="Arial" panose="020B0604020202020204" pitchFamily="34" charset="0"/>
                        </a:rPr>
                        <a:t>within the meaning of this section by reason only of the fact that it is taken into account in a balance sheet prepared in India.</a:t>
                      </a:r>
                    </a:p>
                    <a:p>
                      <a:pPr algn="just"/>
                      <a:r>
                        <a:rPr lang="en-US" sz="1800" i="1" kern="1200" dirty="0">
                          <a:solidFill>
                            <a:schemeClr val="dk1"/>
                          </a:solidFill>
                          <a:effectLst/>
                          <a:latin typeface="Arial" panose="020B0604020202020204" pitchFamily="34" charset="0"/>
                          <a:ea typeface="+mn-ea"/>
                          <a:cs typeface="Arial" panose="020B0604020202020204" pitchFamily="34" charset="0"/>
                        </a:rPr>
                        <a:t>Explanation 2.</a:t>
                      </a:r>
                      <a:r>
                        <a:rPr lang="en-US" sz="1800" kern="1200" dirty="0">
                          <a:solidFill>
                            <a:schemeClr val="dk1"/>
                          </a:solidFill>
                          <a:effectLst/>
                          <a:latin typeface="Arial" panose="020B0604020202020204" pitchFamily="34" charset="0"/>
                          <a:ea typeface="+mn-ea"/>
                          <a:cs typeface="Arial" panose="020B0604020202020204" pitchFamily="34" charset="0"/>
                        </a:rPr>
                        <a:t>—For the removal of doubts, it is hereby declared that income which has been included in the total income of a person on the basis that it has accrued or arisen or is deemed to have accrued or arisen to him shall not again be so included on the basis that it is received or deemed to be received by him in India.</a:t>
                      </a:r>
                      <a:endParaRPr lang="en-IN"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389641655"/>
                  </a:ext>
                </a:extLst>
              </a:tr>
            </a:tbl>
          </a:graphicData>
        </a:graphic>
      </p:graphicFrame>
    </p:spTree>
    <p:extLst>
      <p:ext uri="{BB962C8B-B14F-4D97-AF65-F5344CB8AC3E}">
        <p14:creationId xmlns:p14="http://schemas.microsoft.com/office/powerpoint/2010/main" val="221490280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B756F67-142C-F971-8919-090DEC77F330}"/>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5B90CF1A-809C-69F3-0C5E-36589899B97F}"/>
              </a:ext>
            </a:extLst>
          </p:cNvPr>
          <p:cNvGraphicFramePr>
            <a:graphicFrameLocks noGrp="1"/>
          </p:cNvGraphicFramePr>
          <p:nvPr>
            <p:extLst>
              <p:ext uri="{D42A27DB-BD31-4B8C-83A1-F6EECF244321}">
                <p14:modId xmlns:p14="http://schemas.microsoft.com/office/powerpoint/2010/main" val="2322110173"/>
              </p:ext>
            </p:extLst>
          </p:nvPr>
        </p:nvGraphicFramePr>
        <p:xfrm>
          <a:off x="438912" y="761868"/>
          <a:ext cx="11228832" cy="5108579"/>
        </p:xfrm>
        <a:graphic>
          <a:graphicData uri="http://schemas.openxmlformats.org/drawingml/2006/table">
            <a:tbl>
              <a:tblPr firstRow="1" bandRow="1">
                <a:tableStyleId>{5C22544A-7EE6-4342-B048-85BDC9FD1C3A}</a:tableStyleId>
              </a:tblPr>
              <a:tblGrid>
                <a:gridCol w="5680348">
                  <a:extLst>
                    <a:ext uri="{9D8B030D-6E8A-4147-A177-3AD203B41FA5}">
                      <a16:colId xmlns="" xmlns:a16="http://schemas.microsoft.com/office/drawing/2014/main" val="4274429325"/>
                    </a:ext>
                  </a:extLst>
                </a:gridCol>
                <a:gridCol w="1841432">
                  <a:extLst>
                    <a:ext uri="{9D8B030D-6E8A-4147-A177-3AD203B41FA5}">
                      <a16:colId xmlns="" xmlns:a16="http://schemas.microsoft.com/office/drawing/2014/main" val="3982087772"/>
                    </a:ext>
                  </a:extLst>
                </a:gridCol>
                <a:gridCol w="3707052">
                  <a:extLst>
                    <a:ext uri="{9D8B030D-6E8A-4147-A177-3AD203B41FA5}">
                      <a16:colId xmlns="" xmlns:a16="http://schemas.microsoft.com/office/drawing/2014/main" val="3793524277"/>
                    </a:ext>
                  </a:extLst>
                </a:gridCol>
              </a:tblGrid>
              <a:tr h="632491">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1407101028"/>
                  </a:ext>
                </a:extLst>
              </a:tr>
              <a:tr h="1119022">
                <a:tc>
                  <a:txBody>
                    <a:bodyPr/>
                    <a:lstStyle/>
                    <a:p>
                      <a:pPr algn="just"/>
                      <a:r>
                        <a:rPr lang="en-IN" sz="2000" dirty="0">
                          <a:latin typeface="Arial" panose="020B0604020202020204" pitchFamily="34" charset="0"/>
                          <a:cs typeface="Arial" panose="020B0604020202020204" pitchFamily="34" charset="0"/>
                        </a:rPr>
                        <a:t>Definition of "</a:t>
                      </a:r>
                      <a:r>
                        <a:rPr lang="en-IN" sz="2000" dirty="0" smtClean="0">
                          <a:latin typeface="Arial" panose="020B0604020202020204" pitchFamily="34" charset="0"/>
                          <a:cs typeface="Arial" panose="020B0604020202020204" pitchFamily="34" charset="0"/>
                        </a:rPr>
                        <a:t>assessable“-Welcome</a:t>
                      </a:r>
                      <a:r>
                        <a:rPr lang="en-IN" sz="2000" baseline="0" dirty="0" smtClean="0">
                          <a:latin typeface="Arial" panose="020B0604020202020204" pitchFamily="34" charset="0"/>
                          <a:cs typeface="Arial" panose="020B0604020202020204" pitchFamily="34" charset="0"/>
                        </a:rPr>
                        <a:t> steps as all definition clubbed here</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92(5)(a)</a:t>
                      </a:r>
                    </a:p>
                  </a:txBody>
                  <a:tcPr/>
                </a:tc>
                <a:tc>
                  <a:txBody>
                    <a:bodyPr/>
                    <a:lstStyle/>
                    <a:p>
                      <a:pPr algn="just"/>
                      <a:r>
                        <a:rPr lang="en-IN" sz="2000" dirty="0">
                          <a:latin typeface="Arial" panose="020B0604020202020204" pitchFamily="34" charset="0"/>
                          <a:cs typeface="Arial" panose="020B0604020202020204" pitchFamily="34" charset="0"/>
                        </a:rPr>
                        <a:t>Section 56(2)(vii) Explanation (a)</a:t>
                      </a:r>
                    </a:p>
                  </a:txBody>
                  <a:tcPr/>
                </a:tc>
                <a:extLst>
                  <a:ext uri="{0D108BD9-81ED-4DB2-BD59-A6C34878D82A}">
                    <a16:rowId xmlns="" xmlns:a16="http://schemas.microsoft.com/office/drawing/2014/main" val="3125452367"/>
                  </a:ext>
                </a:extLst>
              </a:tr>
              <a:tr h="1119022">
                <a:tc>
                  <a:txBody>
                    <a:bodyPr/>
                    <a:lstStyle/>
                    <a:p>
                      <a:pPr algn="just"/>
                      <a:r>
                        <a:rPr lang="en-US" sz="2000" dirty="0">
                          <a:latin typeface="Arial" panose="020B0604020202020204" pitchFamily="34" charset="0"/>
                          <a:cs typeface="Arial" panose="020B0604020202020204" pitchFamily="34" charset="0"/>
                        </a:rPr>
                        <a:t>Definition of "Card game and other game of any sort"</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92(5)(b)</a:t>
                      </a:r>
                    </a:p>
                  </a:txBody>
                  <a:tcPr/>
                </a:tc>
                <a:tc>
                  <a:txBody>
                    <a:bodyPr/>
                    <a:lstStyle/>
                    <a:p>
                      <a:pPr algn="just"/>
                      <a:r>
                        <a:rPr lang="en-US" sz="2000" dirty="0">
                          <a:latin typeface="Arial" panose="020B0604020202020204" pitchFamily="34" charset="0"/>
                          <a:cs typeface="Arial" panose="020B0604020202020204" pitchFamily="34" charset="0"/>
                        </a:rPr>
                        <a:t>Explanation (ii) to</a:t>
                      </a:r>
                    </a:p>
                    <a:p>
                      <a:pPr algn="just"/>
                      <a:r>
                        <a:rPr lang="en-US" sz="2000" dirty="0">
                          <a:latin typeface="Arial" panose="020B0604020202020204" pitchFamily="34" charset="0"/>
                          <a:cs typeface="Arial" panose="020B0604020202020204" pitchFamily="34" charset="0"/>
                        </a:rPr>
                        <a:t>section 2(24)(ix)</a:t>
                      </a:r>
                      <a:endParaRPr lang="en-IN"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2166035469"/>
                  </a:ext>
                </a:extLst>
              </a:tr>
              <a:tr h="1119022">
                <a:tc>
                  <a:txBody>
                    <a:bodyPr/>
                    <a:lstStyle/>
                    <a:p>
                      <a:pPr algn="just"/>
                      <a:r>
                        <a:rPr lang="en-US" sz="2000" dirty="0">
                          <a:latin typeface="Arial" panose="020B0604020202020204" pitchFamily="34" charset="0"/>
                          <a:cs typeface="Arial" panose="020B0604020202020204" pitchFamily="34" charset="0"/>
                        </a:rPr>
                        <a:t>Definition of "Fair market value"</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92(5)(c)</a:t>
                      </a:r>
                    </a:p>
                  </a:txBody>
                  <a:tcPr/>
                </a:tc>
                <a:tc>
                  <a:txBody>
                    <a:bodyPr/>
                    <a:lstStyle/>
                    <a:p>
                      <a:pPr algn="just"/>
                      <a:r>
                        <a:rPr lang="en-IN" sz="2000" dirty="0">
                          <a:latin typeface="Arial" panose="020B0604020202020204" pitchFamily="34" charset="0"/>
                          <a:cs typeface="Arial" panose="020B0604020202020204" pitchFamily="34" charset="0"/>
                        </a:rPr>
                        <a:t>Section 56(2)(vii)</a:t>
                      </a:r>
                    </a:p>
                    <a:p>
                      <a:pPr algn="just"/>
                      <a:r>
                        <a:rPr lang="en-IN" sz="2000" dirty="0">
                          <a:latin typeface="Arial" panose="020B0604020202020204" pitchFamily="34" charset="0"/>
                          <a:cs typeface="Arial" panose="020B0604020202020204" pitchFamily="34" charset="0"/>
                        </a:rPr>
                        <a:t>Explanation (b)</a:t>
                      </a:r>
                    </a:p>
                  </a:txBody>
                  <a:tcPr/>
                </a:tc>
                <a:extLst>
                  <a:ext uri="{0D108BD9-81ED-4DB2-BD59-A6C34878D82A}">
                    <a16:rowId xmlns="" xmlns:a16="http://schemas.microsoft.com/office/drawing/2014/main" val="979211913"/>
                  </a:ext>
                </a:extLst>
              </a:tr>
              <a:tr h="1119022">
                <a:tc>
                  <a:txBody>
                    <a:bodyPr/>
                    <a:lstStyle/>
                    <a:p>
                      <a:pPr algn="just"/>
                      <a:r>
                        <a:rPr lang="en-IN" sz="2000" dirty="0">
                          <a:latin typeface="Arial" panose="020B0604020202020204" pitchFamily="34" charset="0"/>
                          <a:cs typeface="Arial" panose="020B0604020202020204" pitchFamily="34" charset="0"/>
                        </a:rPr>
                        <a:t>Definition of "Jewellery"</a:t>
                      </a:r>
                    </a:p>
                  </a:txBody>
                  <a:tcPr/>
                </a:tc>
                <a:tc>
                  <a:txBody>
                    <a:bodyPr/>
                    <a:lstStyle/>
                    <a:p>
                      <a:pPr algn="just"/>
                      <a:r>
                        <a:rPr lang="en-IN" sz="2000" dirty="0">
                          <a:latin typeface="Arial" panose="020B0604020202020204" pitchFamily="34" charset="0"/>
                          <a:cs typeface="Arial" panose="020B0604020202020204" pitchFamily="34" charset="0"/>
                        </a:rPr>
                        <a:t>Section 92(5)(d)</a:t>
                      </a:r>
                    </a:p>
                  </a:txBody>
                  <a:tcPr/>
                </a:tc>
                <a:tc>
                  <a:txBody>
                    <a:bodyPr/>
                    <a:lstStyle/>
                    <a:p>
                      <a:pPr algn="just"/>
                      <a:r>
                        <a:rPr lang="en-IN" sz="2000" dirty="0">
                          <a:latin typeface="Arial" panose="020B0604020202020204" pitchFamily="34" charset="0"/>
                          <a:cs typeface="Arial" panose="020B0604020202020204" pitchFamily="34" charset="0"/>
                        </a:rPr>
                        <a:t>Section 56(2)(vii)</a:t>
                      </a:r>
                    </a:p>
                    <a:p>
                      <a:pPr algn="just"/>
                      <a:r>
                        <a:rPr lang="en-IN" sz="2000" dirty="0">
                          <a:latin typeface="Arial" panose="020B0604020202020204" pitchFamily="34" charset="0"/>
                          <a:cs typeface="Arial" panose="020B0604020202020204" pitchFamily="34" charset="0"/>
                        </a:rPr>
                        <a:t>Explanation (c)</a:t>
                      </a:r>
                    </a:p>
                  </a:txBody>
                  <a:tcPr/>
                </a:tc>
                <a:extLst>
                  <a:ext uri="{0D108BD9-81ED-4DB2-BD59-A6C34878D82A}">
                    <a16:rowId xmlns="" xmlns:a16="http://schemas.microsoft.com/office/drawing/2014/main" val="3542564210"/>
                  </a:ext>
                </a:extLst>
              </a:tr>
            </a:tbl>
          </a:graphicData>
        </a:graphic>
      </p:graphicFrame>
    </p:spTree>
    <p:extLst>
      <p:ext uri="{BB962C8B-B14F-4D97-AF65-F5344CB8AC3E}">
        <p14:creationId xmlns:p14="http://schemas.microsoft.com/office/powerpoint/2010/main" val="216233864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207C9B9-B184-83F4-8E08-60F95273CE99}"/>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9FCF16C1-D36C-19A8-4606-50D3A0BCFD1D}"/>
              </a:ext>
            </a:extLst>
          </p:cNvPr>
          <p:cNvGraphicFramePr>
            <a:graphicFrameLocks noGrp="1"/>
          </p:cNvGraphicFramePr>
          <p:nvPr>
            <p:extLst>
              <p:ext uri="{D42A27DB-BD31-4B8C-83A1-F6EECF244321}">
                <p14:modId xmlns:p14="http://schemas.microsoft.com/office/powerpoint/2010/main" val="3659343565"/>
              </p:ext>
            </p:extLst>
          </p:nvPr>
        </p:nvGraphicFramePr>
        <p:xfrm>
          <a:off x="530352" y="761868"/>
          <a:ext cx="10323576" cy="4770251"/>
        </p:xfrm>
        <a:graphic>
          <a:graphicData uri="http://schemas.openxmlformats.org/drawingml/2006/table">
            <a:tbl>
              <a:tblPr firstRow="1" bandRow="1">
                <a:tableStyleId>{5C22544A-7EE6-4342-B048-85BDC9FD1C3A}</a:tableStyleId>
              </a:tblPr>
              <a:tblGrid>
                <a:gridCol w="5383111">
                  <a:extLst>
                    <a:ext uri="{9D8B030D-6E8A-4147-A177-3AD203B41FA5}">
                      <a16:colId xmlns="" xmlns:a16="http://schemas.microsoft.com/office/drawing/2014/main" val="4274429325"/>
                    </a:ext>
                  </a:extLst>
                </a:gridCol>
                <a:gridCol w="1745075">
                  <a:extLst>
                    <a:ext uri="{9D8B030D-6E8A-4147-A177-3AD203B41FA5}">
                      <a16:colId xmlns="" xmlns:a16="http://schemas.microsoft.com/office/drawing/2014/main" val="3982087772"/>
                    </a:ext>
                  </a:extLst>
                </a:gridCol>
                <a:gridCol w="3195390">
                  <a:extLst>
                    <a:ext uri="{9D8B030D-6E8A-4147-A177-3AD203B41FA5}">
                      <a16:colId xmlns="" xmlns:a16="http://schemas.microsoft.com/office/drawing/2014/main" val="3793524277"/>
                    </a:ext>
                  </a:extLst>
                </a:gridCol>
              </a:tblGrid>
              <a:tr h="590603">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1407101028"/>
                  </a:ext>
                </a:extLst>
              </a:tr>
              <a:tr h="1044912">
                <a:tc>
                  <a:txBody>
                    <a:bodyPr/>
                    <a:lstStyle/>
                    <a:p>
                      <a:pPr algn="just"/>
                      <a:r>
                        <a:rPr lang="en-IN" sz="2000" dirty="0">
                          <a:latin typeface="Arial" panose="020B0604020202020204" pitchFamily="34" charset="0"/>
                          <a:cs typeface="Arial" panose="020B0604020202020204" pitchFamily="34" charset="0"/>
                        </a:rPr>
                        <a:t>Definition of "Lottery"</a:t>
                      </a:r>
                    </a:p>
                  </a:txBody>
                  <a:tcPr/>
                </a:tc>
                <a:tc>
                  <a:txBody>
                    <a:bodyPr/>
                    <a:lstStyle/>
                    <a:p>
                      <a:pPr algn="just"/>
                      <a:r>
                        <a:rPr lang="en-IN" sz="2000" dirty="0">
                          <a:latin typeface="Arial" panose="020B0604020202020204" pitchFamily="34" charset="0"/>
                          <a:cs typeface="Arial" panose="020B0604020202020204" pitchFamily="34" charset="0"/>
                        </a:rPr>
                        <a:t>Section 92(5)(e)</a:t>
                      </a:r>
                    </a:p>
                  </a:txBody>
                  <a:tcPr/>
                </a:tc>
                <a:tc>
                  <a:txBody>
                    <a:bodyPr/>
                    <a:lstStyle/>
                    <a:p>
                      <a:pPr algn="just"/>
                      <a:r>
                        <a:rPr lang="en-US" sz="2000" dirty="0">
                          <a:latin typeface="Arial" panose="020B0604020202020204" pitchFamily="34" charset="0"/>
                          <a:cs typeface="Arial" panose="020B0604020202020204" pitchFamily="34" charset="0"/>
                        </a:rPr>
                        <a:t>Section 2(24)(ix)</a:t>
                      </a:r>
                    </a:p>
                    <a:p>
                      <a:pPr algn="just"/>
                      <a:r>
                        <a:rPr lang="en-US" sz="2000" dirty="0">
                          <a:latin typeface="Arial" panose="020B0604020202020204" pitchFamily="34" charset="0"/>
                          <a:cs typeface="Arial" panose="020B0604020202020204" pitchFamily="34" charset="0"/>
                        </a:rPr>
                        <a:t>Explanation (i)</a:t>
                      </a:r>
                      <a:endParaRPr lang="en-IN"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125452367"/>
                  </a:ext>
                </a:extLst>
              </a:tr>
              <a:tr h="1044912">
                <a:tc>
                  <a:txBody>
                    <a:bodyPr/>
                    <a:lstStyle/>
                    <a:p>
                      <a:pPr algn="just"/>
                      <a:r>
                        <a:rPr lang="en-IN" sz="2000" dirty="0">
                          <a:latin typeface="Arial" panose="020B0604020202020204" pitchFamily="34" charset="0"/>
                          <a:cs typeface="Arial" panose="020B0604020202020204" pitchFamily="34" charset="0"/>
                        </a:rPr>
                        <a:t>Definition of "Property"</a:t>
                      </a:r>
                    </a:p>
                  </a:txBody>
                  <a:tcPr/>
                </a:tc>
                <a:tc>
                  <a:txBody>
                    <a:bodyPr/>
                    <a:lstStyle/>
                    <a:p>
                      <a:pPr algn="just"/>
                      <a:r>
                        <a:rPr lang="en-IN" sz="2000" dirty="0">
                          <a:latin typeface="Arial" panose="020B0604020202020204" pitchFamily="34" charset="0"/>
                          <a:cs typeface="Arial" panose="020B0604020202020204" pitchFamily="34" charset="0"/>
                        </a:rPr>
                        <a:t>Section 92(5)(f)</a:t>
                      </a:r>
                    </a:p>
                  </a:txBody>
                  <a:tcPr/>
                </a:tc>
                <a:tc>
                  <a:txBody>
                    <a:bodyPr/>
                    <a:lstStyle/>
                    <a:p>
                      <a:pPr algn="just"/>
                      <a:r>
                        <a:rPr lang="en-IN" sz="2000" dirty="0">
                          <a:latin typeface="Arial" panose="020B0604020202020204" pitchFamily="34" charset="0"/>
                          <a:cs typeface="Arial" panose="020B0604020202020204" pitchFamily="34" charset="0"/>
                        </a:rPr>
                        <a:t>Section 56(2)(vii)</a:t>
                      </a:r>
                    </a:p>
                    <a:p>
                      <a:pPr algn="just"/>
                      <a:r>
                        <a:rPr lang="en-IN" sz="2000" dirty="0">
                          <a:latin typeface="Arial" panose="020B0604020202020204" pitchFamily="34" charset="0"/>
                          <a:cs typeface="Arial" panose="020B0604020202020204" pitchFamily="34" charset="0"/>
                        </a:rPr>
                        <a:t>Explanation (d)</a:t>
                      </a:r>
                    </a:p>
                  </a:txBody>
                  <a:tcPr/>
                </a:tc>
                <a:extLst>
                  <a:ext uri="{0D108BD9-81ED-4DB2-BD59-A6C34878D82A}">
                    <a16:rowId xmlns="" xmlns:a16="http://schemas.microsoft.com/office/drawing/2014/main" val="2166035469"/>
                  </a:ext>
                </a:extLst>
              </a:tr>
              <a:tr h="1044912">
                <a:tc>
                  <a:txBody>
                    <a:bodyPr/>
                    <a:lstStyle/>
                    <a:p>
                      <a:pPr algn="just"/>
                      <a:r>
                        <a:rPr lang="en-IN" sz="2000" dirty="0">
                          <a:latin typeface="Arial" panose="020B0604020202020204" pitchFamily="34" charset="0"/>
                          <a:cs typeface="Arial" panose="020B0604020202020204" pitchFamily="34" charset="0"/>
                        </a:rPr>
                        <a:t>Definition of "Relative"</a:t>
                      </a:r>
                    </a:p>
                  </a:txBody>
                  <a:tcPr/>
                </a:tc>
                <a:tc>
                  <a:txBody>
                    <a:bodyPr/>
                    <a:lstStyle/>
                    <a:p>
                      <a:pPr algn="just"/>
                      <a:r>
                        <a:rPr lang="en-IN" sz="2000" dirty="0">
                          <a:latin typeface="Arial" panose="020B0604020202020204" pitchFamily="34" charset="0"/>
                          <a:cs typeface="Arial" panose="020B0604020202020204" pitchFamily="34" charset="0"/>
                        </a:rPr>
                        <a:t>Section 92(5)(g)</a:t>
                      </a:r>
                    </a:p>
                  </a:txBody>
                  <a:tcPr/>
                </a:tc>
                <a:tc>
                  <a:txBody>
                    <a:bodyPr/>
                    <a:lstStyle/>
                    <a:p>
                      <a:pPr algn="just"/>
                      <a:r>
                        <a:rPr lang="en-IN" sz="2000" dirty="0">
                          <a:latin typeface="Arial" panose="020B0604020202020204" pitchFamily="34" charset="0"/>
                          <a:cs typeface="Arial" panose="020B0604020202020204" pitchFamily="34" charset="0"/>
                        </a:rPr>
                        <a:t>Section 56(2)(vii)</a:t>
                      </a:r>
                    </a:p>
                    <a:p>
                      <a:pPr algn="just"/>
                      <a:r>
                        <a:rPr lang="en-IN" sz="2000" dirty="0">
                          <a:latin typeface="Arial" panose="020B0604020202020204" pitchFamily="34" charset="0"/>
                          <a:cs typeface="Arial" panose="020B0604020202020204" pitchFamily="34" charset="0"/>
                        </a:rPr>
                        <a:t>Explanation (e)</a:t>
                      </a:r>
                    </a:p>
                  </a:txBody>
                  <a:tcPr/>
                </a:tc>
                <a:extLst>
                  <a:ext uri="{0D108BD9-81ED-4DB2-BD59-A6C34878D82A}">
                    <a16:rowId xmlns="" xmlns:a16="http://schemas.microsoft.com/office/drawing/2014/main" val="979211913"/>
                  </a:ext>
                </a:extLst>
              </a:tr>
              <a:tr h="1044912">
                <a:tc>
                  <a:txBody>
                    <a:bodyPr/>
                    <a:lstStyle/>
                    <a:p>
                      <a:pPr algn="just"/>
                      <a:r>
                        <a:rPr lang="en-US" sz="2000" dirty="0">
                          <a:latin typeface="Arial" panose="020B0604020202020204" pitchFamily="34" charset="0"/>
                          <a:cs typeface="Arial" panose="020B0604020202020204" pitchFamily="34" charset="0"/>
                        </a:rPr>
                        <a:t>Definition of "United linked insurance policy"</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92(5)(h)</a:t>
                      </a:r>
                    </a:p>
                  </a:txBody>
                  <a:tcPr/>
                </a:tc>
                <a:tc>
                  <a:txBody>
                    <a:bodyPr/>
                    <a:lstStyle/>
                    <a:p>
                      <a:pPr algn="just"/>
                      <a:r>
                        <a:rPr lang="en-IN" sz="2000" dirty="0">
                          <a:latin typeface="Arial" panose="020B0604020202020204" pitchFamily="34" charset="0"/>
                          <a:cs typeface="Arial" panose="020B0604020202020204" pitchFamily="34" charset="0"/>
                        </a:rPr>
                        <a:t>Section 56(2) (xiii)</a:t>
                      </a:r>
                    </a:p>
                    <a:p>
                      <a:pPr algn="just"/>
                      <a:r>
                        <a:rPr lang="en-IN" sz="2000" dirty="0">
                          <a:latin typeface="Arial" panose="020B0604020202020204" pitchFamily="34" charset="0"/>
                          <a:cs typeface="Arial" panose="020B0604020202020204" pitchFamily="34" charset="0"/>
                        </a:rPr>
                        <a:t>Explanation</a:t>
                      </a:r>
                    </a:p>
                  </a:txBody>
                  <a:tcPr/>
                </a:tc>
                <a:extLst>
                  <a:ext uri="{0D108BD9-81ED-4DB2-BD59-A6C34878D82A}">
                    <a16:rowId xmlns="" xmlns:a16="http://schemas.microsoft.com/office/drawing/2014/main" val="3542564210"/>
                  </a:ext>
                </a:extLst>
              </a:tr>
            </a:tbl>
          </a:graphicData>
        </a:graphic>
      </p:graphicFrame>
    </p:spTree>
    <p:extLst>
      <p:ext uri="{BB962C8B-B14F-4D97-AF65-F5344CB8AC3E}">
        <p14:creationId xmlns:p14="http://schemas.microsoft.com/office/powerpoint/2010/main" val="171534391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752532227"/>
              </p:ext>
            </p:extLst>
          </p:nvPr>
        </p:nvGraphicFramePr>
        <p:xfrm>
          <a:off x="146304" y="719666"/>
          <a:ext cx="12234672" cy="5760720"/>
        </p:xfrm>
        <a:graphic>
          <a:graphicData uri="http://schemas.openxmlformats.org/drawingml/2006/table">
            <a:tbl>
              <a:tblPr firstRow="1" bandRow="1">
                <a:tableStyleId>{5C22544A-7EE6-4342-B048-85BDC9FD1C3A}</a:tableStyleId>
              </a:tblPr>
              <a:tblGrid>
                <a:gridCol w="5952744"/>
                <a:gridCol w="6281928"/>
              </a:tblGrid>
              <a:tr h="370840">
                <a:tc>
                  <a:txBody>
                    <a:bodyPr/>
                    <a:lstStyle/>
                    <a:p>
                      <a:pPr algn="just"/>
                      <a:r>
                        <a:rPr lang="en-US" sz="2000" dirty="0" smtClean="0">
                          <a:latin typeface="Arial" panose="020B0604020202020204" pitchFamily="34" charset="0"/>
                          <a:cs typeface="Arial" panose="020B0604020202020204" pitchFamily="34" charset="0"/>
                        </a:rPr>
                        <a:t>I T</a:t>
                      </a:r>
                      <a:r>
                        <a:rPr lang="en-US" sz="2000" baseline="0" dirty="0" smtClean="0">
                          <a:latin typeface="Arial" panose="020B0604020202020204" pitchFamily="34" charset="0"/>
                          <a:cs typeface="Arial" panose="020B0604020202020204" pitchFamily="34" charset="0"/>
                        </a:rPr>
                        <a:t> Act 2025</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 T</a:t>
                      </a:r>
                      <a:r>
                        <a:rPr lang="en-US" sz="2000" baseline="0" dirty="0" smtClean="0">
                          <a:latin typeface="Arial" panose="020B0604020202020204" pitchFamily="34" charset="0"/>
                          <a:cs typeface="Arial" panose="020B0604020202020204" pitchFamily="34" charset="0"/>
                        </a:rPr>
                        <a:t> Act 1961</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92(5)(g) 	  	“relative” means—</a:t>
                      </a:r>
                    </a:p>
                    <a:p>
                      <a:pPr algn="just"/>
                      <a:r>
                        <a:rPr lang="en-US" sz="2000" dirty="0" smtClean="0">
                          <a:latin typeface="Arial" panose="020B0604020202020204" pitchFamily="34" charset="0"/>
                          <a:cs typeface="Arial" panose="020B0604020202020204" pitchFamily="34" charset="0"/>
                        </a:rPr>
                        <a:t>(</a:t>
                      </a:r>
                      <a:r>
                        <a:rPr lang="en-US" sz="2000" dirty="0" err="1" smtClean="0">
                          <a:latin typeface="Arial" panose="020B0604020202020204" pitchFamily="34" charset="0"/>
                          <a:cs typeface="Arial" panose="020B0604020202020204" pitchFamily="34" charset="0"/>
                        </a:rPr>
                        <a:t>i</a:t>
                      </a:r>
                      <a:r>
                        <a:rPr lang="en-US" sz="2000" dirty="0" smtClean="0">
                          <a:latin typeface="Arial" panose="020B0604020202020204" pitchFamily="34" charset="0"/>
                          <a:cs typeface="Arial" panose="020B0604020202020204" pitchFamily="34" charset="0"/>
                        </a:rPr>
                        <a:t>) 	  	in case of an individual—</a:t>
                      </a:r>
                    </a:p>
                    <a:p>
                      <a:pPr algn="just"/>
                      <a:r>
                        <a:rPr lang="en-US" sz="2000" dirty="0" smtClean="0">
                          <a:latin typeface="Arial" panose="020B0604020202020204" pitchFamily="34" charset="0"/>
                          <a:cs typeface="Arial" panose="020B0604020202020204" pitchFamily="34" charset="0"/>
                        </a:rPr>
                        <a:t>(A) 	  	</a:t>
                      </a:r>
                      <a:r>
                        <a:rPr lang="en-US" sz="2000" dirty="0" smtClean="0">
                          <a:solidFill>
                            <a:srgbClr val="FF0000"/>
                          </a:solidFill>
                          <a:latin typeface="Arial" panose="020B0604020202020204" pitchFamily="34" charset="0"/>
                          <a:cs typeface="Arial" panose="020B0604020202020204" pitchFamily="34" charset="0"/>
                        </a:rPr>
                        <a:t>spouse;</a:t>
                      </a:r>
                    </a:p>
                    <a:p>
                      <a:pPr algn="just"/>
                      <a:r>
                        <a:rPr lang="en-US" sz="2000" dirty="0" smtClean="0">
                          <a:latin typeface="Arial" panose="020B0604020202020204" pitchFamily="34" charset="0"/>
                          <a:cs typeface="Arial" panose="020B0604020202020204" pitchFamily="34" charset="0"/>
                        </a:rPr>
                        <a:t>(B) 	  	brother or sister;</a:t>
                      </a:r>
                    </a:p>
                    <a:p>
                      <a:pPr algn="just"/>
                      <a:r>
                        <a:rPr lang="en-US" sz="2000" dirty="0" smtClean="0">
                          <a:latin typeface="Arial" panose="020B0604020202020204" pitchFamily="34" charset="0"/>
                          <a:cs typeface="Arial" panose="020B0604020202020204" pitchFamily="34" charset="0"/>
                        </a:rPr>
                        <a:t>(C) 	  	brother or sister of the spouse;</a:t>
                      </a:r>
                    </a:p>
                    <a:p>
                      <a:pPr algn="just"/>
                      <a:r>
                        <a:rPr lang="en-US" sz="2000" dirty="0" smtClean="0">
                          <a:latin typeface="Arial" panose="020B0604020202020204" pitchFamily="34" charset="0"/>
                          <a:cs typeface="Arial" panose="020B0604020202020204" pitchFamily="34" charset="0"/>
                        </a:rPr>
                        <a:t>(D) 	  	brother or sister of either of the parents;</a:t>
                      </a:r>
                    </a:p>
                    <a:p>
                      <a:pPr algn="just"/>
                      <a:r>
                        <a:rPr lang="en-US" sz="2000" dirty="0" smtClean="0">
                          <a:latin typeface="Arial" panose="020B0604020202020204" pitchFamily="34" charset="0"/>
                          <a:cs typeface="Arial" panose="020B0604020202020204" pitchFamily="34" charset="0"/>
                        </a:rPr>
                        <a:t>(E) 	  	any lineal ascendant (</a:t>
                      </a:r>
                      <a:r>
                        <a:rPr lang="en-US" sz="2000" dirty="0" smtClean="0">
                          <a:solidFill>
                            <a:srgbClr val="FF0000"/>
                          </a:solidFill>
                          <a:latin typeface="Arial" panose="020B0604020202020204" pitchFamily="34" charset="0"/>
                          <a:cs typeface="Arial" panose="020B0604020202020204" pitchFamily="34" charset="0"/>
                        </a:rPr>
                        <a:t>maternal as well as paternal</a:t>
                      </a:r>
                      <a:r>
                        <a:rPr lang="en-US" sz="2000" dirty="0" smtClean="0">
                          <a:latin typeface="Arial" panose="020B0604020202020204" pitchFamily="34" charset="0"/>
                          <a:cs typeface="Arial" panose="020B0604020202020204" pitchFamily="34" charset="0"/>
                        </a:rPr>
                        <a:t>) or descendant;</a:t>
                      </a:r>
                    </a:p>
                    <a:p>
                      <a:pPr algn="just"/>
                      <a:r>
                        <a:rPr lang="en-US" sz="2000" dirty="0" smtClean="0">
                          <a:latin typeface="Arial" panose="020B0604020202020204" pitchFamily="34" charset="0"/>
                          <a:cs typeface="Arial" panose="020B0604020202020204" pitchFamily="34" charset="0"/>
                        </a:rPr>
                        <a:t>(F) 	  	any lineal ascendant (</a:t>
                      </a:r>
                      <a:r>
                        <a:rPr lang="en-US" sz="2000" dirty="0" smtClean="0">
                          <a:solidFill>
                            <a:srgbClr val="FF0000"/>
                          </a:solidFill>
                          <a:latin typeface="Arial" panose="020B0604020202020204" pitchFamily="34" charset="0"/>
                          <a:cs typeface="Arial" panose="020B0604020202020204" pitchFamily="34" charset="0"/>
                        </a:rPr>
                        <a:t>maternal as well as paternal</a:t>
                      </a:r>
                      <a:r>
                        <a:rPr lang="en-US" sz="2000" dirty="0" smtClean="0">
                          <a:latin typeface="Arial" panose="020B0604020202020204" pitchFamily="34" charset="0"/>
                          <a:cs typeface="Arial" panose="020B0604020202020204" pitchFamily="34" charset="0"/>
                        </a:rPr>
                        <a:t>) or descendant of the spouse;</a:t>
                      </a:r>
                    </a:p>
                    <a:p>
                      <a:pPr algn="just"/>
                      <a:r>
                        <a:rPr lang="en-US" sz="2000" dirty="0" smtClean="0">
                          <a:latin typeface="Arial" panose="020B0604020202020204" pitchFamily="34" charset="0"/>
                          <a:cs typeface="Arial" panose="020B0604020202020204" pitchFamily="34" charset="0"/>
                        </a:rPr>
                        <a:t>(G) 	  	spouse of the person referred to in items (B) to (F); and</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56(2)(vii)(e) 	  	“relative” means,-</a:t>
                      </a:r>
                    </a:p>
                    <a:p>
                      <a:pPr algn="just"/>
                      <a:r>
                        <a:rPr lang="en-US" sz="2000" dirty="0" smtClean="0">
                          <a:latin typeface="Arial" panose="020B0604020202020204" pitchFamily="34" charset="0"/>
                          <a:cs typeface="Arial" panose="020B0604020202020204" pitchFamily="34" charset="0"/>
                        </a:rPr>
                        <a:t>(</a:t>
                      </a:r>
                      <a:r>
                        <a:rPr lang="en-US" sz="2000" dirty="0" err="1" smtClean="0">
                          <a:latin typeface="Arial" panose="020B0604020202020204" pitchFamily="34" charset="0"/>
                          <a:cs typeface="Arial" panose="020B0604020202020204" pitchFamily="34" charset="0"/>
                        </a:rPr>
                        <a:t>i</a:t>
                      </a:r>
                      <a:r>
                        <a:rPr lang="en-US" sz="2000" dirty="0" smtClean="0">
                          <a:latin typeface="Arial" panose="020B0604020202020204" pitchFamily="34" charset="0"/>
                          <a:cs typeface="Arial" panose="020B0604020202020204" pitchFamily="34" charset="0"/>
                        </a:rPr>
                        <a:t>) 	  	in case of an individual-</a:t>
                      </a:r>
                    </a:p>
                    <a:p>
                      <a:pPr algn="just"/>
                      <a:r>
                        <a:rPr lang="en-US" sz="2000" dirty="0" smtClean="0">
                          <a:latin typeface="Arial" panose="020B0604020202020204" pitchFamily="34" charset="0"/>
                          <a:cs typeface="Arial" panose="020B0604020202020204" pitchFamily="34" charset="0"/>
                        </a:rPr>
                        <a:t>(A) 	  	</a:t>
                      </a:r>
                      <a:r>
                        <a:rPr lang="en-US" sz="2000" dirty="0" smtClean="0">
                          <a:solidFill>
                            <a:srgbClr val="FF0000"/>
                          </a:solidFill>
                          <a:latin typeface="Arial" panose="020B0604020202020204" pitchFamily="34" charset="0"/>
                          <a:cs typeface="Arial" panose="020B0604020202020204" pitchFamily="34" charset="0"/>
                        </a:rPr>
                        <a:t>spouse of the individual</a:t>
                      </a:r>
                      <a:r>
                        <a:rPr lang="en-US" sz="2000" dirty="0" smtClean="0">
                          <a:latin typeface="Arial" panose="020B0604020202020204" pitchFamily="34" charset="0"/>
                          <a:cs typeface="Arial" panose="020B0604020202020204" pitchFamily="34" charset="0"/>
                        </a:rPr>
                        <a:t>;</a:t>
                      </a:r>
                    </a:p>
                    <a:p>
                      <a:pPr algn="just"/>
                      <a:r>
                        <a:rPr lang="en-US" sz="2000" dirty="0" smtClean="0">
                          <a:latin typeface="Arial" panose="020B0604020202020204" pitchFamily="34" charset="0"/>
                          <a:cs typeface="Arial" panose="020B0604020202020204" pitchFamily="34" charset="0"/>
                        </a:rPr>
                        <a:t>(B) 	  	brother or sister of the individual;</a:t>
                      </a:r>
                    </a:p>
                    <a:p>
                      <a:pPr algn="just"/>
                      <a:r>
                        <a:rPr lang="en-US" sz="2000" dirty="0" smtClean="0">
                          <a:latin typeface="Arial" panose="020B0604020202020204" pitchFamily="34" charset="0"/>
                          <a:cs typeface="Arial" panose="020B0604020202020204" pitchFamily="34" charset="0"/>
                        </a:rPr>
                        <a:t>(C) 	  	brother or sister of the spouse of the individual;</a:t>
                      </a:r>
                    </a:p>
                    <a:p>
                      <a:pPr algn="just"/>
                      <a:r>
                        <a:rPr lang="en-US" sz="2000" dirty="0" smtClean="0">
                          <a:latin typeface="Arial" panose="020B0604020202020204" pitchFamily="34" charset="0"/>
                          <a:cs typeface="Arial" panose="020B0604020202020204" pitchFamily="34" charset="0"/>
                        </a:rPr>
                        <a:t>(D) 	  	brother or sister of either of the parents of the individual;</a:t>
                      </a:r>
                    </a:p>
                    <a:p>
                      <a:pPr algn="just"/>
                      <a:r>
                        <a:rPr lang="en-US" sz="2000" dirty="0" smtClean="0">
                          <a:latin typeface="Arial" panose="020B0604020202020204" pitchFamily="34" charset="0"/>
                          <a:cs typeface="Arial" panose="020B0604020202020204" pitchFamily="34" charset="0"/>
                        </a:rPr>
                        <a:t>(E) 	  	any lineal ascendant or descendant of the individual;</a:t>
                      </a:r>
                    </a:p>
                    <a:p>
                      <a:pPr algn="just"/>
                      <a:r>
                        <a:rPr lang="en-US" sz="2000" dirty="0" smtClean="0">
                          <a:latin typeface="Arial" panose="020B0604020202020204" pitchFamily="34" charset="0"/>
                          <a:cs typeface="Arial" panose="020B0604020202020204" pitchFamily="34" charset="0"/>
                        </a:rPr>
                        <a:t>(F) 	  	any lineal ascendant or descendant of the spouse of the individual;</a:t>
                      </a:r>
                    </a:p>
                    <a:p>
                      <a:pPr algn="just"/>
                      <a:r>
                        <a:rPr lang="en-US" sz="2000" dirty="0" smtClean="0">
                          <a:latin typeface="Arial" panose="020B0604020202020204" pitchFamily="34" charset="0"/>
                          <a:cs typeface="Arial" panose="020B0604020202020204" pitchFamily="34" charset="0"/>
                        </a:rPr>
                        <a:t>(G) 	  	spouse of the person referred to in items (B) to (F); and</a:t>
                      </a:r>
                      <a:endParaRPr lang="en-IN" sz="2000" dirty="0">
                        <a:latin typeface="Arial" panose="020B0604020202020204" pitchFamily="34" charset="0"/>
                        <a:cs typeface="Arial" panose="020B0604020202020204" pitchFamily="34" charset="0"/>
                      </a:endParaRPr>
                    </a:p>
                  </a:txBody>
                  <a:tcPr/>
                </a:tc>
              </a:tr>
              <a:tr h="370840">
                <a:tc gridSpan="2">
                  <a:txBody>
                    <a:bodyPr/>
                    <a:lstStyle/>
                    <a:p>
                      <a:pPr algn="just"/>
                      <a:r>
                        <a:rPr lang="en-US" sz="2000" dirty="0" smtClean="0">
                          <a:latin typeface="Arial" panose="020B0604020202020204" pitchFamily="34" charset="0"/>
                          <a:cs typeface="Arial" panose="020B0604020202020204" pitchFamily="34" charset="0"/>
                        </a:rPr>
                        <a:t>Under, earlier the word used</a:t>
                      </a:r>
                      <a:r>
                        <a:rPr lang="en-US" sz="2000" baseline="0" dirty="0" smtClean="0">
                          <a:latin typeface="Arial" panose="020B0604020202020204" pitchFamily="34" charset="0"/>
                          <a:cs typeface="Arial" panose="020B0604020202020204" pitchFamily="34" charset="0"/>
                        </a:rPr>
                        <a:t> were </a:t>
                      </a:r>
                      <a:r>
                        <a:rPr lang="en-US" sz="2000" baseline="0" dirty="0" smtClean="0">
                          <a:solidFill>
                            <a:srgbClr val="FF0000"/>
                          </a:solidFill>
                          <a:latin typeface="Arial" panose="020B0604020202020204" pitchFamily="34" charset="0"/>
                          <a:cs typeface="Arial" panose="020B0604020202020204" pitchFamily="34" charset="0"/>
                        </a:rPr>
                        <a:t>spouse of the Individual </a:t>
                      </a:r>
                      <a:r>
                        <a:rPr lang="en-US" sz="2000" baseline="0" dirty="0" smtClean="0">
                          <a:latin typeface="Arial" panose="020B0604020202020204" pitchFamily="34" charset="0"/>
                          <a:cs typeface="Arial" panose="020B0604020202020204" pitchFamily="34" charset="0"/>
                        </a:rPr>
                        <a:t>but now </a:t>
                      </a:r>
                      <a:r>
                        <a:rPr lang="en-US" sz="2000" baseline="0" dirty="0" smtClean="0">
                          <a:solidFill>
                            <a:srgbClr val="FF0000"/>
                          </a:solidFill>
                          <a:latin typeface="Arial" panose="020B0604020202020204" pitchFamily="34" charset="0"/>
                          <a:cs typeface="Arial" panose="020B0604020202020204" pitchFamily="34" charset="0"/>
                        </a:rPr>
                        <a:t>spouse</a:t>
                      </a:r>
                      <a:r>
                        <a:rPr lang="en-US" sz="2000" baseline="0" dirty="0" smtClean="0">
                          <a:latin typeface="Arial" panose="020B0604020202020204" pitchFamily="34" charset="0"/>
                          <a:cs typeface="Arial" panose="020B0604020202020204" pitchFamily="34" charset="0"/>
                        </a:rPr>
                        <a:t> only but whose spouse, it is not defined, similarly other ones, it may been better drafted.</a:t>
                      </a:r>
                    </a:p>
                    <a:p>
                      <a:pPr algn="just"/>
                      <a:r>
                        <a:rPr lang="en-US" sz="2000" baseline="0" dirty="0" smtClean="0">
                          <a:latin typeface="Arial" panose="020B0604020202020204" pitchFamily="34" charset="0"/>
                          <a:cs typeface="Arial" panose="020B0604020202020204" pitchFamily="34" charset="0"/>
                        </a:rPr>
                        <a:t>Similarly, in clause (E) and (F), </a:t>
                      </a:r>
                      <a:r>
                        <a:rPr lang="en-US" sz="2000" baseline="0" dirty="0" smtClean="0">
                          <a:solidFill>
                            <a:srgbClr val="FF0000"/>
                          </a:solidFill>
                          <a:latin typeface="Arial" panose="020B0604020202020204" pitchFamily="34" charset="0"/>
                          <a:cs typeface="Arial" panose="020B0604020202020204" pitchFamily="34" charset="0"/>
                        </a:rPr>
                        <a:t>maternal and paternal qualify the ascendant and not descendant , </a:t>
                      </a:r>
                      <a:endParaRPr lang="en-IN" sz="2000" dirty="0">
                        <a:latin typeface="Arial" panose="020B0604020202020204" pitchFamily="34" charset="0"/>
                        <a:cs typeface="Arial" panose="020B0604020202020204" pitchFamily="34" charset="0"/>
                      </a:endParaRPr>
                    </a:p>
                  </a:txBody>
                  <a:tcPr/>
                </a:tc>
                <a:tc hMerge="1">
                  <a:txBody>
                    <a:bodyPr/>
                    <a:lstStyle/>
                    <a:p>
                      <a:endParaRPr lang="en-IN" dirty="0"/>
                    </a:p>
                  </a:txBody>
                  <a:tcPr/>
                </a:tc>
              </a:tr>
            </a:tbl>
          </a:graphicData>
        </a:graphic>
      </p:graphicFrame>
    </p:spTree>
    <p:extLst>
      <p:ext uri="{BB962C8B-B14F-4D97-AF65-F5344CB8AC3E}">
        <p14:creationId xmlns:p14="http://schemas.microsoft.com/office/powerpoint/2010/main" val="132030847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310DAC76-12C6-01EE-E374-EB82FB2C34AE}"/>
            </a:ext>
          </a:extLst>
        </p:cNvPr>
        <p:cNvGrpSpPr/>
        <p:nvPr/>
      </p:nvGrpSpPr>
      <p:grpSpPr>
        <a:xfrm>
          <a:off x="0" y="0"/>
          <a:ext cx="0" cy="0"/>
          <a:chOff x="0" y="0"/>
          <a:chExt cx="0" cy="0"/>
        </a:xfrm>
      </p:grpSpPr>
      <p:sp>
        <p:nvSpPr>
          <p:cNvPr id="3" name="TextBox 2">
            <a:extLst>
              <a:ext uri="{FF2B5EF4-FFF2-40B4-BE49-F238E27FC236}">
                <a16:creationId xmlns="" xmlns:a16="http://schemas.microsoft.com/office/drawing/2014/main" id="{A4BF05AE-5727-799F-474A-C98190501852}"/>
              </a:ext>
            </a:extLst>
          </p:cNvPr>
          <p:cNvSpPr txBox="1"/>
          <p:nvPr/>
        </p:nvSpPr>
        <p:spPr>
          <a:xfrm>
            <a:off x="1069145" y="1266484"/>
            <a:ext cx="8079544" cy="2862322"/>
          </a:xfrm>
          <a:prstGeom prst="rect">
            <a:avLst/>
          </a:prstGeom>
          <a:noFill/>
        </p:spPr>
        <p:txBody>
          <a:bodyPr wrap="square">
            <a:spAutoFit/>
          </a:bodyPr>
          <a:lstStyle/>
          <a:p>
            <a:r>
              <a:rPr lang="en-US" sz="6000" b="1" dirty="0"/>
              <a:t>Section 93 -Income from other sources Deductions</a:t>
            </a:r>
            <a:endParaRPr lang="en-IN" sz="6000" b="1" dirty="0"/>
          </a:p>
        </p:txBody>
      </p:sp>
    </p:spTree>
    <p:extLst>
      <p:ext uri="{BB962C8B-B14F-4D97-AF65-F5344CB8AC3E}">
        <p14:creationId xmlns:p14="http://schemas.microsoft.com/office/powerpoint/2010/main" val="346090914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6EEBDB26-72F2-5BDB-8305-E1A4173D27BD}"/>
              </a:ext>
            </a:extLst>
          </p:cNvPr>
          <p:cNvGraphicFramePr>
            <a:graphicFrameLocks noGrp="1"/>
          </p:cNvGraphicFramePr>
          <p:nvPr>
            <p:extLst>
              <p:ext uri="{D42A27DB-BD31-4B8C-83A1-F6EECF244321}">
                <p14:modId xmlns:p14="http://schemas.microsoft.com/office/powerpoint/2010/main" val="1525799303"/>
              </p:ext>
            </p:extLst>
          </p:nvPr>
        </p:nvGraphicFramePr>
        <p:xfrm>
          <a:off x="621791" y="1015088"/>
          <a:ext cx="10927081" cy="4114800"/>
        </p:xfrm>
        <a:graphic>
          <a:graphicData uri="http://schemas.openxmlformats.org/drawingml/2006/table">
            <a:tbl>
              <a:tblPr firstRow="1" bandRow="1">
                <a:tableStyleId>{5C22544A-7EE6-4342-B048-85BDC9FD1C3A}</a:tableStyleId>
              </a:tblPr>
              <a:tblGrid>
                <a:gridCol w="5712664">
                  <a:extLst>
                    <a:ext uri="{9D8B030D-6E8A-4147-A177-3AD203B41FA5}">
                      <a16:colId xmlns="" xmlns:a16="http://schemas.microsoft.com/office/drawing/2014/main" val="2567584836"/>
                    </a:ext>
                  </a:extLst>
                </a:gridCol>
                <a:gridCol w="2921832">
                  <a:extLst>
                    <a:ext uri="{9D8B030D-6E8A-4147-A177-3AD203B41FA5}">
                      <a16:colId xmlns="" xmlns:a16="http://schemas.microsoft.com/office/drawing/2014/main" val="586023541"/>
                    </a:ext>
                  </a:extLst>
                </a:gridCol>
                <a:gridCol w="2292585">
                  <a:extLst>
                    <a:ext uri="{9D8B030D-6E8A-4147-A177-3AD203B41FA5}">
                      <a16:colId xmlns="" xmlns:a16="http://schemas.microsoft.com/office/drawing/2014/main" val="3396232855"/>
                    </a:ext>
                  </a:extLst>
                </a:gridCol>
              </a:tblGrid>
              <a:tr h="370840">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2339192598"/>
                  </a:ext>
                </a:extLst>
              </a:tr>
              <a:tr h="370840">
                <a:tc>
                  <a:txBody>
                    <a:bodyPr/>
                    <a:lstStyle/>
                    <a:p>
                      <a:pPr algn="just"/>
                      <a:r>
                        <a:rPr lang="en-IN" sz="2000" dirty="0">
                          <a:latin typeface="Arial" panose="020B0604020202020204" pitchFamily="34" charset="0"/>
                          <a:cs typeface="Arial" panose="020B0604020202020204" pitchFamily="34" charset="0"/>
                        </a:rPr>
                        <a:t>Preamble</a:t>
                      </a:r>
                    </a:p>
                  </a:txBody>
                  <a:tcPr/>
                </a:tc>
                <a:tc>
                  <a:txBody>
                    <a:bodyPr/>
                    <a:lstStyle/>
                    <a:p>
                      <a:pPr algn="just"/>
                      <a:r>
                        <a:rPr lang="en-IN" sz="2000" dirty="0">
                          <a:latin typeface="Arial" panose="020B0604020202020204" pitchFamily="34" charset="0"/>
                          <a:cs typeface="Arial" panose="020B0604020202020204" pitchFamily="34" charset="0"/>
                        </a:rPr>
                        <a:t>Section 93(1)</a:t>
                      </a:r>
                    </a:p>
                  </a:txBody>
                  <a:tcPr/>
                </a:tc>
                <a:tc>
                  <a:txBody>
                    <a:bodyPr/>
                    <a:lstStyle/>
                    <a:p>
                      <a:pPr algn="just"/>
                      <a:r>
                        <a:rPr lang="en-IN" sz="2000" dirty="0">
                          <a:latin typeface="Arial" panose="020B0604020202020204" pitchFamily="34" charset="0"/>
                          <a:cs typeface="Arial" panose="020B0604020202020204" pitchFamily="34" charset="0"/>
                        </a:rPr>
                        <a:t>Section 57</a:t>
                      </a:r>
                    </a:p>
                  </a:txBody>
                  <a:tcPr/>
                </a:tc>
                <a:extLst>
                  <a:ext uri="{0D108BD9-81ED-4DB2-BD59-A6C34878D82A}">
                    <a16:rowId xmlns="" xmlns:a16="http://schemas.microsoft.com/office/drawing/2014/main" val="3182857242"/>
                  </a:ext>
                </a:extLst>
              </a:tr>
              <a:tr h="370840">
                <a:tc>
                  <a:txBody>
                    <a:bodyPr/>
                    <a:lstStyle/>
                    <a:p>
                      <a:pPr algn="just"/>
                      <a:r>
                        <a:rPr lang="en-US" sz="2000" dirty="0">
                          <a:latin typeface="Arial" panose="020B0604020202020204" pitchFamily="34" charset="0"/>
                          <a:cs typeface="Arial" panose="020B0604020202020204" pitchFamily="34" charset="0"/>
                        </a:rPr>
                        <a:t>Commission paid to a banker or agent for allowed as collecting </a:t>
                      </a:r>
                      <a:r>
                        <a:rPr lang="en-US" sz="2000" dirty="0">
                          <a:solidFill>
                            <a:srgbClr val="FF0000"/>
                          </a:solidFill>
                          <a:latin typeface="Arial" panose="020B0604020202020204" pitchFamily="34" charset="0"/>
                          <a:cs typeface="Arial" panose="020B0604020202020204" pitchFamily="34" charset="0"/>
                        </a:rPr>
                        <a:t>dividend</a:t>
                      </a:r>
                      <a:r>
                        <a:rPr lang="en-US" sz="2000" dirty="0">
                          <a:latin typeface="Arial" panose="020B0604020202020204" pitchFamily="34" charset="0"/>
                          <a:cs typeface="Arial" panose="020B0604020202020204" pitchFamily="34" charset="0"/>
                        </a:rPr>
                        <a:t> or interest on securities is deduction while computing "Income from Other Sources"</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93(1)(a)</a:t>
                      </a:r>
                    </a:p>
                  </a:txBody>
                  <a:tcPr/>
                </a:tc>
                <a:tc>
                  <a:txBody>
                    <a:bodyPr/>
                    <a:lstStyle/>
                    <a:p>
                      <a:pPr algn="just"/>
                      <a:r>
                        <a:rPr lang="en-IN" sz="2000" dirty="0">
                          <a:latin typeface="Arial" panose="020B0604020202020204" pitchFamily="34" charset="0"/>
                          <a:cs typeface="Arial" panose="020B0604020202020204" pitchFamily="34" charset="0"/>
                        </a:rPr>
                        <a:t>Section 57(i)</a:t>
                      </a:r>
                    </a:p>
                  </a:txBody>
                  <a:tcPr/>
                </a:tc>
                <a:extLst>
                  <a:ext uri="{0D108BD9-81ED-4DB2-BD59-A6C34878D82A}">
                    <a16:rowId xmlns="" xmlns:a16="http://schemas.microsoft.com/office/drawing/2014/main" val="1429582561"/>
                  </a:ext>
                </a:extLst>
              </a:tr>
              <a:tr h="370840">
                <a:tc>
                  <a:txBody>
                    <a:bodyPr/>
                    <a:lstStyle/>
                    <a:p>
                      <a:pPr algn="just"/>
                      <a:r>
                        <a:rPr lang="en-US" sz="2000" dirty="0">
                          <a:latin typeface="Arial" panose="020B0604020202020204" pitchFamily="34" charset="0"/>
                          <a:cs typeface="Arial" panose="020B0604020202020204" pitchFamily="34" charset="0"/>
                        </a:rPr>
                        <a:t>In case of income referred to in Section 92(2)(c) deduction is allowed, so far as applicable, as per Section 29(1)(e)</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3(1)(b)</a:t>
                      </a:r>
                    </a:p>
                  </a:txBody>
                  <a:tcPr/>
                </a:tc>
                <a:tc>
                  <a:txBody>
                    <a:bodyPr/>
                    <a:lstStyle/>
                    <a:p>
                      <a:pPr algn="just"/>
                      <a:r>
                        <a:rPr lang="en-IN" sz="2000" dirty="0">
                          <a:latin typeface="Arial" panose="020B0604020202020204" pitchFamily="34" charset="0"/>
                          <a:cs typeface="Arial" panose="020B0604020202020204" pitchFamily="34" charset="0"/>
                        </a:rPr>
                        <a:t>Section 57(</a:t>
                      </a:r>
                      <a:r>
                        <a:rPr lang="en-IN" sz="2000" dirty="0" err="1">
                          <a:latin typeface="Arial" panose="020B0604020202020204" pitchFamily="34" charset="0"/>
                          <a:cs typeface="Arial" panose="020B0604020202020204" pitchFamily="34" charset="0"/>
                        </a:rPr>
                        <a:t>ia</a:t>
                      </a:r>
                      <a:r>
                        <a:rPr lang="en-IN" sz="2000" dirty="0">
                          <a:latin typeface="Arial" panose="020B0604020202020204" pitchFamily="34" charset="0"/>
                          <a:cs typeface="Arial" panose="020B0604020202020204" pitchFamily="34" charset="0"/>
                        </a:rPr>
                        <a:t>)</a:t>
                      </a:r>
                    </a:p>
                  </a:txBody>
                  <a:tcPr/>
                </a:tc>
                <a:extLst>
                  <a:ext uri="{0D108BD9-81ED-4DB2-BD59-A6C34878D82A}">
                    <a16:rowId xmlns="" xmlns:a16="http://schemas.microsoft.com/office/drawing/2014/main" val="3131595871"/>
                  </a:ext>
                </a:extLst>
              </a:tr>
              <a:tr h="370840">
                <a:tc gridSpan="3">
                  <a:txBody>
                    <a:bodyPr/>
                    <a:lstStyle/>
                    <a:p>
                      <a:pPr algn="just"/>
                      <a:r>
                        <a:rPr lang="en-US" sz="2000" dirty="0" smtClean="0">
                          <a:solidFill>
                            <a:srgbClr val="00B050"/>
                          </a:solidFill>
                          <a:latin typeface="Arial" panose="020B0604020202020204" pitchFamily="34" charset="0"/>
                          <a:cs typeface="Arial" panose="020B0604020202020204" pitchFamily="34" charset="0"/>
                        </a:rPr>
                        <a:t>Sec 29(1)(e) deal with deductibility of employee contribution to provident fund</a:t>
                      </a:r>
                      <a:r>
                        <a:rPr lang="en-US" sz="2000" baseline="0" dirty="0" smtClean="0">
                          <a:solidFill>
                            <a:srgbClr val="00B050"/>
                          </a:solidFill>
                          <a:latin typeface="Arial" panose="020B0604020202020204" pitchFamily="34" charset="0"/>
                          <a:cs typeface="Arial" panose="020B0604020202020204" pitchFamily="34" charset="0"/>
                        </a:rPr>
                        <a:t> and there is a welcome change that if it is paid before the due date of filling of ITR, the deduction under it will be allowed as deduction.</a:t>
                      </a:r>
                      <a:endParaRPr lang="en-IN" sz="2000" dirty="0">
                        <a:solidFill>
                          <a:srgbClr val="00B050"/>
                        </a:solidFill>
                        <a:latin typeface="Arial" panose="020B0604020202020204" pitchFamily="34" charset="0"/>
                        <a:cs typeface="Arial" panose="020B0604020202020204" pitchFamily="34" charset="0"/>
                      </a:endParaRPr>
                    </a:p>
                  </a:txBody>
                  <a:tcPr/>
                </a:tc>
                <a:tc hMerge="1">
                  <a:txBody>
                    <a:bodyPr/>
                    <a:lstStyle/>
                    <a:p>
                      <a:pPr algn="just"/>
                      <a:endParaRPr lang="en-IN" sz="2000" dirty="0"/>
                    </a:p>
                  </a:txBody>
                  <a:tcPr/>
                </a:tc>
                <a:tc hMerge="1">
                  <a:txBody>
                    <a:bodyPr/>
                    <a:lstStyle/>
                    <a:p>
                      <a:pPr algn="just"/>
                      <a:endParaRPr lang="en-IN" sz="2000" dirty="0"/>
                    </a:p>
                  </a:txBody>
                  <a:tcPr/>
                </a:tc>
              </a:tr>
            </a:tbl>
          </a:graphicData>
        </a:graphic>
      </p:graphicFrame>
    </p:spTree>
    <p:extLst>
      <p:ext uri="{BB962C8B-B14F-4D97-AF65-F5344CB8AC3E}">
        <p14:creationId xmlns:p14="http://schemas.microsoft.com/office/powerpoint/2010/main" val="104863220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CAD5DC4-D7D6-A65B-3E49-52CC702C52D4}"/>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82A15B1C-A7CB-CC9F-67B6-B98E56030BEE}"/>
              </a:ext>
            </a:extLst>
          </p:cNvPr>
          <p:cNvGraphicFramePr>
            <a:graphicFrameLocks noGrp="1"/>
          </p:cNvGraphicFramePr>
          <p:nvPr>
            <p:extLst>
              <p:ext uri="{D42A27DB-BD31-4B8C-83A1-F6EECF244321}">
                <p14:modId xmlns:p14="http://schemas.microsoft.com/office/powerpoint/2010/main" val="1666816521"/>
              </p:ext>
            </p:extLst>
          </p:nvPr>
        </p:nvGraphicFramePr>
        <p:xfrm>
          <a:off x="173737" y="1015088"/>
          <a:ext cx="11430000" cy="5733184"/>
        </p:xfrm>
        <a:graphic>
          <a:graphicData uri="http://schemas.openxmlformats.org/drawingml/2006/table">
            <a:tbl>
              <a:tblPr firstRow="1" bandRow="1">
                <a:tableStyleId>{5C22544A-7EE6-4342-B048-85BDC9FD1C3A}</a:tableStyleId>
              </a:tblPr>
              <a:tblGrid>
                <a:gridCol w="6578845">
                  <a:extLst>
                    <a:ext uri="{9D8B030D-6E8A-4147-A177-3AD203B41FA5}">
                      <a16:colId xmlns="" xmlns:a16="http://schemas.microsoft.com/office/drawing/2014/main" val="2567584836"/>
                    </a:ext>
                  </a:extLst>
                </a:gridCol>
                <a:gridCol w="2453055">
                  <a:extLst>
                    <a:ext uri="{9D8B030D-6E8A-4147-A177-3AD203B41FA5}">
                      <a16:colId xmlns="" xmlns:a16="http://schemas.microsoft.com/office/drawing/2014/main" val="586023541"/>
                    </a:ext>
                  </a:extLst>
                </a:gridCol>
                <a:gridCol w="2398100">
                  <a:extLst>
                    <a:ext uri="{9D8B030D-6E8A-4147-A177-3AD203B41FA5}">
                      <a16:colId xmlns="" xmlns:a16="http://schemas.microsoft.com/office/drawing/2014/main" val="3396232855"/>
                    </a:ext>
                  </a:extLst>
                </a:gridCol>
              </a:tblGrid>
              <a:tr h="524869">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2339192598"/>
                  </a:ext>
                </a:extLst>
              </a:tr>
              <a:tr h="1736105">
                <a:tc>
                  <a:txBody>
                    <a:bodyPr/>
                    <a:lstStyle/>
                    <a:p>
                      <a:pPr algn="just"/>
                      <a:r>
                        <a:rPr lang="en-US" sz="2000" dirty="0">
                          <a:latin typeface="Arial" panose="020B0604020202020204" pitchFamily="34" charset="0"/>
                          <a:cs typeface="Arial" panose="020B0604020202020204" pitchFamily="34" charset="0"/>
                        </a:rPr>
                        <a:t>For </a:t>
                      </a:r>
                      <a:r>
                        <a:rPr lang="en-US" sz="2000" dirty="0" smtClean="0">
                          <a:latin typeface="Arial" panose="020B0604020202020204" pitchFamily="34" charset="0"/>
                          <a:cs typeface="Arial" panose="020B0604020202020204" pitchFamily="34" charset="0"/>
                        </a:rPr>
                        <a:t>income( from</a:t>
                      </a:r>
                      <a:r>
                        <a:rPr lang="en-US" sz="2000" baseline="0" dirty="0" smtClean="0">
                          <a:latin typeface="Arial" panose="020B0604020202020204" pitchFamily="34" charset="0"/>
                          <a:cs typeface="Arial" panose="020B0604020202020204" pitchFamily="34" charset="0"/>
                        </a:rPr>
                        <a:t> leasing)</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of the nature referred to in section 92(2)(f) and (g) so far as may be, an amount as per section 28(1)(a) (b) (d), section 33, and subject to the provisions of section 28(2);</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a:t>
                      </a:r>
                    </a:p>
                    <a:p>
                      <a:pPr algn="just"/>
                      <a:r>
                        <a:rPr lang="en-IN" sz="2000" dirty="0">
                          <a:latin typeface="Arial" panose="020B0604020202020204" pitchFamily="34" charset="0"/>
                          <a:cs typeface="Arial" panose="020B0604020202020204" pitchFamily="34" charset="0"/>
                        </a:rPr>
                        <a:t>93(1)(c)</a:t>
                      </a:r>
                    </a:p>
                  </a:txBody>
                  <a:tcPr/>
                </a:tc>
                <a:tc>
                  <a:txBody>
                    <a:bodyPr/>
                    <a:lstStyle/>
                    <a:p>
                      <a:pPr algn="just"/>
                      <a:r>
                        <a:rPr lang="en-IN" sz="2000" dirty="0">
                          <a:latin typeface="Arial" panose="020B0604020202020204" pitchFamily="34" charset="0"/>
                          <a:cs typeface="Arial" panose="020B0604020202020204" pitchFamily="34" charset="0"/>
                        </a:rPr>
                        <a:t>Section 57(ii)</a:t>
                      </a:r>
                    </a:p>
                  </a:txBody>
                  <a:tcPr/>
                </a:tc>
                <a:extLst>
                  <a:ext uri="{0D108BD9-81ED-4DB2-BD59-A6C34878D82A}">
                    <a16:rowId xmlns="" xmlns:a16="http://schemas.microsoft.com/office/drawing/2014/main" val="3182857242"/>
                  </a:ext>
                </a:extLst>
              </a:tr>
              <a:tr h="2139850">
                <a:tc>
                  <a:txBody>
                    <a:bodyPr/>
                    <a:lstStyle/>
                    <a:p>
                      <a:pPr algn="just"/>
                      <a:r>
                        <a:rPr lang="en-US" sz="2000" dirty="0">
                          <a:latin typeface="Arial" panose="020B0604020202020204" pitchFamily="34" charset="0"/>
                          <a:cs typeface="Arial" panose="020B0604020202020204" pitchFamily="34" charset="0"/>
                        </a:rPr>
                        <a:t>Family pension income, deduction allowed</a:t>
                      </a:r>
                    </a:p>
                    <a:p>
                      <a:pPr algn="just"/>
                      <a:r>
                        <a:rPr lang="en-US" sz="2000" dirty="0">
                          <a:latin typeface="Arial" panose="020B0604020202020204" pitchFamily="34" charset="0"/>
                          <a:cs typeface="Arial" panose="020B0604020202020204" pitchFamily="34" charset="0"/>
                        </a:rPr>
                        <a:t>i. 1/3 of such income or ₹25,000 (whichever is less) where tax is computed under Section 202(1); and</a:t>
                      </a:r>
                    </a:p>
                    <a:p>
                      <a:pPr algn="just"/>
                      <a:r>
                        <a:rPr lang="en-US" sz="2000" dirty="0">
                          <a:latin typeface="Arial" panose="020B0604020202020204" pitchFamily="34" charset="0"/>
                          <a:cs typeface="Arial" panose="020B0604020202020204" pitchFamily="34" charset="0"/>
                        </a:rPr>
                        <a:t>ii. 1/3 of such income or ₹15,000 (whichever is less) in any other case.</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a:t>
                      </a:r>
                    </a:p>
                    <a:p>
                      <a:pPr algn="just"/>
                      <a:r>
                        <a:rPr lang="en-IN" sz="2000" dirty="0">
                          <a:latin typeface="Arial" panose="020B0604020202020204" pitchFamily="34" charset="0"/>
                          <a:cs typeface="Arial" panose="020B0604020202020204" pitchFamily="34" charset="0"/>
                        </a:rPr>
                        <a:t>93(1)(d)</a:t>
                      </a:r>
                    </a:p>
                  </a:txBody>
                  <a:tcPr/>
                </a:tc>
                <a:tc>
                  <a:txBody>
                    <a:bodyPr/>
                    <a:lstStyle/>
                    <a:p>
                      <a:pPr algn="just"/>
                      <a:r>
                        <a:rPr lang="en-US" sz="2000" dirty="0">
                          <a:latin typeface="Arial" panose="020B0604020202020204" pitchFamily="34" charset="0"/>
                          <a:cs typeface="Arial" panose="020B0604020202020204" pitchFamily="34" charset="0"/>
                        </a:rPr>
                        <a:t>Section 57(</a:t>
                      </a:r>
                      <a:r>
                        <a:rPr lang="en-US" sz="2000" dirty="0" err="1">
                          <a:latin typeface="Arial" panose="020B0604020202020204" pitchFamily="34" charset="0"/>
                          <a:cs typeface="Arial" panose="020B0604020202020204" pitchFamily="34" charset="0"/>
                        </a:rPr>
                        <a:t>iia</a:t>
                      </a:r>
                      <a:r>
                        <a:rPr lang="en-US" sz="2000" dirty="0">
                          <a:latin typeface="Arial" panose="020B0604020202020204" pitchFamily="34" charset="0"/>
                          <a:cs typeface="Arial" panose="020B0604020202020204" pitchFamily="34" charset="0"/>
                        </a:rPr>
                        <a:t>)</a:t>
                      </a:r>
                    </a:p>
                    <a:p>
                      <a:pPr algn="just"/>
                      <a:r>
                        <a:rPr lang="en-US" sz="2000" dirty="0">
                          <a:latin typeface="Arial" panose="020B0604020202020204" pitchFamily="34" charset="0"/>
                          <a:cs typeface="Arial" panose="020B0604020202020204" pitchFamily="34" charset="0"/>
                        </a:rPr>
                        <a:t>&amp; its Proviso</a:t>
                      </a:r>
                    </a:p>
                    <a:p>
                      <a:pPr algn="just"/>
                      <a:r>
                        <a:rPr lang="en-US" sz="2000" dirty="0">
                          <a:latin typeface="Arial" panose="020B0604020202020204" pitchFamily="34" charset="0"/>
                          <a:cs typeface="Arial" panose="020B0604020202020204" pitchFamily="34" charset="0"/>
                        </a:rPr>
                        <a:t>&amp; Explanation</a:t>
                      </a:r>
                      <a:endParaRPr lang="en-IN"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429582561"/>
                  </a:ext>
                </a:extLst>
              </a:tr>
              <a:tr h="1332360">
                <a:tc>
                  <a:txBody>
                    <a:bodyPr/>
                    <a:lstStyle/>
                    <a:p>
                      <a:pPr algn="just"/>
                      <a:r>
                        <a:rPr lang="en-US" sz="2000" dirty="0">
                          <a:latin typeface="Arial" panose="020B0604020202020204" pitchFamily="34" charset="0"/>
                          <a:cs typeface="Arial" panose="020B0604020202020204" pitchFamily="34" charset="0"/>
                        </a:rPr>
                        <a:t>Any other expenditure (not being in the nature of capital expenditure) laid out or expended wholly and exclusively for making or earning of income</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a:t>
                      </a:r>
                    </a:p>
                    <a:p>
                      <a:pPr algn="just"/>
                      <a:r>
                        <a:rPr lang="en-IN" sz="2000" dirty="0">
                          <a:latin typeface="Arial" panose="020B0604020202020204" pitchFamily="34" charset="0"/>
                          <a:cs typeface="Arial" panose="020B0604020202020204" pitchFamily="34" charset="0"/>
                        </a:rPr>
                        <a:t>93(1)(e)</a:t>
                      </a:r>
                    </a:p>
                  </a:txBody>
                  <a:tcPr/>
                </a:tc>
                <a:tc>
                  <a:txBody>
                    <a:bodyPr/>
                    <a:lstStyle/>
                    <a:p>
                      <a:pPr algn="just"/>
                      <a:r>
                        <a:rPr lang="en-IN" sz="2000" dirty="0">
                          <a:latin typeface="Arial" panose="020B0604020202020204" pitchFamily="34" charset="0"/>
                          <a:cs typeface="Arial" panose="020B0604020202020204" pitchFamily="34" charset="0"/>
                        </a:rPr>
                        <a:t>Section 57(iii)</a:t>
                      </a:r>
                    </a:p>
                  </a:txBody>
                  <a:tcPr/>
                </a:tc>
                <a:extLst>
                  <a:ext uri="{0D108BD9-81ED-4DB2-BD59-A6C34878D82A}">
                    <a16:rowId xmlns="" xmlns:a16="http://schemas.microsoft.com/office/drawing/2014/main" val="3131595871"/>
                  </a:ext>
                </a:extLst>
              </a:tr>
            </a:tbl>
          </a:graphicData>
        </a:graphic>
      </p:graphicFrame>
    </p:spTree>
    <p:extLst>
      <p:ext uri="{BB962C8B-B14F-4D97-AF65-F5344CB8AC3E}">
        <p14:creationId xmlns:p14="http://schemas.microsoft.com/office/powerpoint/2010/main" val="135581473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D7BD4B9-04AE-583E-E716-7C657A52FAD2}"/>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39DF27E4-3ADE-D5CE-3848-55941FD6EBF7}"/>
              </a:ext>
            </a:extLst>
          </p:cNvPr>
          <p:cNvGraphicFramePr>
            <a:graphicFrameLocks noGrp="1"/>
          </p:cNvGraphicFramePr>
          <p:nvPr>
            <p:extLst>
              <p:ext uri="{D42A27DB-BD31-4B8C-83A1-F6EECF244321}">
                <p14:modId xmlns:p14="http://schemas.microsoft.com/office/powerpoint/2010/main" val="3104247188"/>
              </p:ext>
            </p:extLst>
          </p:nvPr>
        </p:nvGraphicFramePr>
        <p:xfrm>
          <a:off x="832729" y="1033376"/>
          <a:ext cx="10578983" cy="2804160"/>
        </p:xfrm>
        <a:graphic>
          <a:graphicData uri="http://schemas.openxmlformats.org/drawingml/2006/table">
            <a:tbl>
              <a:tblPr firstRow="1" bandRow="1">
                <a:tableStyleId>{5C22544A-7EE6-4342-B048-85BDC9FD1C3A}</a:tableStyleId>
              </a:tblPr>
              <a:tblGrid>
                <a:gridCol w="5129159">
                  <a:extLst>
                    <a:ext uri="{9D8B030D-6E8A-4147-A177-3AD203B41FA5}">
                      <a16:colId xmlns="" xmlns:a16="http://schemas.microsoft.com/office/drawing/2014/main" val="2567584836"/>
                    </a:ext>
                  </a:extLst>
                </a:gridCol>
                <a:gridCol w="2880360">
                  <a:extLst>
                    <a:ext uri="{9D8B030D-6E8A-4147-A177-3AD203B41FA5}">
                      <a16:colId xmlns="" xmlns:a16="http://schemas.microsoft.com/office/drawing/2014/main" val="586023541"/>
                    </a:ext>
                  </a:extLst>
                </a:gridCol>
                <a:gridCol w="2569464">
                  <a:extLst>
                    <a:ext uri="{9D8B030D-6E8A-4147-A177-3AD203B41FA5}">
                      <a16:colId xmlns="" xmlns:a16="http://schemas.microsoft.com/office/drawing/2014/main" val="3396232855"/>
                    </a:ext>
                  </a:extLst>
                </a:gridCol>
              </a:tblGrid>
              <a:tr h="370840">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2339192598"/>
                  </a:ext>
                </a:extLst>
              </a:tr>
              <a:tr h="611684">
                <a:tc>
                  <a:txBody>
                    <a:bodyPr/>
                    <a:lstStyle/>
                    <a:p>
                      <a:pPr algn="just"/>
                      <a:r>
                        <a:rPr lang="en-US" sz="2000" dirty="0">
                          <a:latin typeface="Arial" panose="020B0604020202020204" pitchFamily="34" charset="0"/>
                          <a:cs typeface="Arial" panose="020B0604020202020204" pitchFamily="34" charset="0"/>
                        </a:rPr>
                        <a:t>Income referred to in Section 92(2)(i), a flat deduction of 50% of such income is allowed, and no other deduction is permitted under this section.</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93(1)(f)</a:t>
                      </a:r>
                    </a:p>
                  </a:txBody>
                  <a:tcPr/>
                </a:tc>
                <a:tc>
                  <a:txBody>
                    <a:bodyPr/>
                    <a:lstStyle/>
                    <a:p>
                      <a:pPr algn="just"/>
                      <a:r>
                        <a:rPr lang="en-IN" sz="2000" dirty="0">
                          <a:latin typeface="Arial" panose="020B0604020202020204" pitchFamily="34" charset="0"/>
                          <a:cs typeface="Arial" panose="020B0604020202020204" pitchFamily="34" charset="0"/>
                        </a:rPr>
                        <a:t>Section 57(iv)</a:t>
                      </a:r>
                    </a:p>
                  </a:txBody>
                  <a:tcPr/>
                </a:tc>
                <a:extLst>
                  <a:ext uri="{0D108BD9-81ED-4DB2-BD59-A6C34878D82A}">
                    <a16:rowId xmlns="" xmlns:a16="http://schemas.microsoft.com/office/drawing/2014/main" val="3182857242"/>
                  </a:ext>
                </a:extLst>
              </a:tr>
              <a:tr h="370840">
                <a:tc>
                  <a:txBody>
                    <a:bodyPr/>
                    <a:lstStyle/>
                    <a:p>
                      <a:pPr algn="just"/>
                      <a:r>
                        <a:rPr lang="en-US" sz="2000" dirty="0">
                          <a:latin typeface="Arial" panose="020B0604020202020204" pitchFamily="34" charset="0"/>
                          <a:cs typeface="Arial" panose="020B0604020202020204" pitchFamily="34" charset="0"/>
                        </a:rPr>
                        <a:t>Ather dividend income or income from specified Mutual Fund/UTI units</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93(2)(b)</a:t>
                      </a:r>
                    </a:p>
                  </a:txBody>
                  <a:tcPr/>
                </a:tc>
                <a:tc>
                  <a:txBody>
                    <a:bodyPr/>
                    <a:lstStyle/>
                    <a:p>
                      <a:pPr algn="just"/>
                      <a:r>
                        <a:rPr lang="en-IN" sz="2000" dirty="0">
                          <a:latin typeface="Arial" panose="020B0604020202020204" pitchFamily="34" charset="0"/>
                          <a:cs typeface="Arial" panose="020B0604020202020204" pitchFamily="34" charset="0"/>
                        </a:rPr>
                        <a:t>Section 57, 1st</a:t>
                      </a:r>
                    </a:p>
                    <a:p>
                      <a:pPr algn="just"/>
                      <a:r>
                        <a:rPr lang="en-IN" sz="2000" dirty="0">
                          <a:latin typeface="Arial" panose="020B0604020202020204" pitchFamily="34" charset="0"/>
                          <a:cs typeface="Arial" panose="020B0604020202020204" pitchFamily="34" charset="0"/>
                        </a:rPr>
                        <a:t>Proviso</a:t>
                      </a:r>
                    </a:p>
                  </a:txBody>
                  <a:tcPr/>
                </a:tc>
                <a:extLst>
                  <a:ext uri="{0D108BD9-81ED-4DB2-BD59-A6C34878D82A}">
                    <a16:rowId xmlns="" xmlns:a16="http://schemas.microsoft.com/office/drawing/2014/main" val="1429582561"/>
                  </a:ext>
                </a:extLst>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131595871"/>
                  </a:ext>
                </a:extLst>
              </a:tr>
            </a:tbl>
          </a:graphicData>
        </a:graphic>
      </p:graphicFrame>
    </p:spTree>
    <p:extLst>
      <p:ext uri="{BB962C8B-B14F-4D97-AF65-F5344CB8AC3E}">
        <p14:creationId xmlns:p14="http://schemas.microsoft.com/office/powerpoint/2010/main" val="234907146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A638F4E-B217-DB2F-F712-F2E2E5533433}"/>
            </a:ext>
          </a:extLst>
        </p:cNvPr>
        <p:cNvGrpSpPr/>
        <p:nvPr/>
      </p:nvGrpSpPr>
      <p:grpSpPr>
        <a:xfrm>
          <a:off x="0" y="0"/>
          <a:ext cx="0" cy="0"/>
          <a:chOff x="0" y="0"/>
          <a:chExt cx="0" cy="0"/>
        </a:xfrm>
      </p:grpSpPr>
      <p:sp>
        <p:nvSpPr>
          <p:cNvPr id="3" name="TextBox 2">
            <a:extLst>
              <a:ext uri="{FF2B5EF4-FFF2-40B4-BE49-F238E27FC236}">
                <a16:creationId xmlns="" xmlns:a16="http://schemas.microsoft.com/office/drawing/2014/main" id="{8696F4D3-5A3F-B60B-5DEB-600C0C363794}"/>
              </a:ext>
            </a:extLst>
          </p:cNvPr>
          <p:cNvSpPr txBox="1"/>
          <p:nvPr/>
        </p:nvSpPr>
        <p:spPr>
          <a:xfrm>
            <a:off x="1069145" y="1266484"/>
            <a:ext cx="8079544" cy="4708981"/>
          </a:xfrm>
          <a:prstGeom prst="rect">
            <a:avLst/>
          </a:prstGeom>
          <a:noFill/>
        </p:spPr>
        <p:txBody>
          <a:bodyPr wrap="square">
            <a:spAutoFit/>
          </a:bodyPr>
          <a:lstStyle/>
          <a:p>
            <a:r>
              <a:rPr lang="en-US" sz="6000" b="1" dirty="0"/>
              <a:t>Section 94 -</a:t>
            </a:r>
          </a:p>
          <a:p>
            <a:r>
              <a:rPr lang="en-US" sz="6000" b="1" dirty="0"/>
              <a:t>Income from other sources</a:t>
            </a:r>
          </a:p>
          <a:p>
            <a:r>
              <a:rPr lang="en-US" sz="6000" b="1" dirty="0"/>
              <a:t>Amounts not deductible</a:t>
            </a:r>
            <a:endParaRPr lang="en-IN" sz="6000" b="1" dirty="0"/>
          </a:p>
        </p:txBody>
      </p:sp>
    </p:spTree>
    <p:extLst>
      <p:ext uri="{BB962C8B-B14F-4D97-AF65-F5344CB8AC3E}">
        <p14:creationId xmlns:p14="http://schemas.microsoft.com/office/powerpoint/2010/main" val="396866600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E045B4C-4C62-3ACA-65A5-B577BA036F5E}"/>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406895C6-9587-CEBA-095E-417CDCCAD456}"/>
              </a:ext>
            </a:extLst>
          </p:cNvPr>
          <p:cNvGraphicFramePr>
            <a:graphicFrameLocks noGrp="1"/>
          </p:cNvGraphicFramePr>
          <p:nvPr>
            <p:extLst>
              <p:ext uri="{D42A27DB-BD31-4B8C-83A1-F6EECF244321}">
                <p14:modId xmlns:p14="http://schemas.microsoft.com/office/powerpoint/2010/main" val="2022473025"/>
              </p:ext>
            </p:extLst>
          </p:nvPr>
        </p:nvGraphicFramePr>
        <p:xfrm>
          <a:off x="100584" y="733734"/>
          <a:ext cx="12091415" cy="5579092"/>
        </p:xfrm>
        <a:graphic>
          <a:graphicData uri="http://schemas.openxmlformats.org/drawingml/2006/table">
            <a:tbl>
              <a:tblPr firstRow="1" bandRow="1">
                <a:tableStyleId>{5C22544A-7EE6-4342-B048-85BDC9FD1C3A}</a:tableStyleId>
              </a:tblPr>
              <a:tblGrid>
                <a:gridCol w="7022592">
                  <a:extLst>
                    <a:ext uri="{9D8B030D-6E8A-4147-A177-3AD203B41FA5}">
                      <a16:colId xmlns="" xmlns:a16="http://schemas.microsoft.com/office/drawing/2014/main" val="2567584836"/>
                    </a:ext>
                  </a:extLst>
                </a:gridCol>
                <a:gridCol w="2514600">
                  <a:extLst>
                    <a:ext uri="{9D8B030D-6E8A-4147-A177-3AD203B41FA5}">
                      <a16:colId xmlns="" xmlns:a16="http://schemas.microsoft.com/office/drawing/2014/main" val="586023541"/>
                    </a:ext>
                  </a:extLst>
                </a:gridCol>
                <a:gridCol w="2554223">
                  <a:extLst>
                    <a:ext uri="{9D8B030D-6E8A-4147-A177-3AD203B41FA5}">
                      <a16:colId xmlns="" xmlns:a16="http://schemas.microsoft.com/office/drawing/2014/main" val="3396232855"/>
                    </a:ext>
                  </a:extLst>
                </a:gridCol>
              </a:tblGrid>
              <a:tr h="534715">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2339192598"/>
                  </a:ext>
                </a:extLst>
              </a:tr>
              <a:tr h="386615">
                <a:tc>
                  <a:txBody>
                    <a:bodyPr/>
                    <a:lstStyle/>
                    <a:p>
                      <a:pPr algn="just"/>
                      <a:r>
                        <a:rPr lang="en-IN" sz="2000" dirty="0">
                          <a:latin typeface="Arial" panose="020B0604020202020204" pitchFamily="34" charset="0"/>
                          <a:cs typeface="Arial" panose="020B0604020202020204" pitchFamily="34" charset="0"/>
                        </a:rPr>
                        <a:t>Preamble</a:t>
                      </a:r>
                    </a:p>
                  </a:txBody>
                  <a:tcPr/>
                </a:tc>
                <a:tc>
                  <a:txBody>
                    <a:bodyPr/>
                    <a:lstStyle/>
                    <a:p>
                      <a:pPr algn="just"/>
                      <a:r>
                        <a:rPr lang="en-IN" sz="2000" dirty="0">
                          <a:latin typeface="Arial" panose="020B0604020202020204" pitchFamily="34" charset="0"/>
                          <a:cs typeface="Arial" panose="020B0604020202020204" pitchFamily="34" charset="0"/>
                        </a:rPr>
                        <a:t>Section 94(1)</a:t>
                      </a:r>
                    </a:p>
                  </a:txBody>
                  <a:tcPr/>
                </a:tc>
                <a:tc>
                  <a:txBody>
                    <a:bodyPr/>
                    <a:lstStyle/>
                    <a:p>
                      <a:pPr algn="just"/>
                      <a:r>
                        <a:rPr lang="en-IN" sz="2000" dirty="0">
                          <a:latin typeface="Arial" panose="020B0604020202020204" pitchFamily="34" charset="0"/>
                          <a:cs typeface="Arial" panose="020B0604020202020204" pitchFamily="34" charset="0"/>
                        </a:rPr>
                        <a:t>Section 58(1)(a)</a:t>
                      </a:r>
                    </a:p>
                  </a:txBody>
                  <a:tcPr/>
                </a:tc>
                <a:extLst>
                  <a:ext uri="{0D108BD9-81ED-4DB2-BD59-A6C34878D82A}">
                    <a16:rowId xmlns="" xmlns:a16="http://schemas.microsoft.com/office/drawing/2014/main" val="3182857242"/>
                  </a:ext>
                </a:extLst>
              </a:tr>
              <a:tr h="309100">
                <a:tc>
                  <a:txBody>
                    <a:bodyPr/>
                    <a:lstStyle/>
                    <a:p>
                      <a:pPr algn="just"/>
                      <a:r>
                        <a:rPr lang="en-IN" sz="2000" dirty="0">
                          <a:latin typeface="Arial" panose="020B0604020202020204" pitchFamily="34" charset="0"/>
                          <a:cs typeface="Arial" panose="020B0604020202020204" pitchFamily="34" charset="0"/>
                        </a:rPr>
                        <a:t>Personal expenses</a:t>
                      </a:r>
                    </a:p>
                  </a:txBody>
                  <a:tcPr/>
                </a:tc>
                <a:tc>
                  <a:txBody>
                    <a:bodyPr/>
                    <a:lstStyle/>
                    <a:p>
                      <a:pPr algn="just"/>
                      <a:r>
                        <a:rPr lang="en-IN" sz="2000" dirty="0">
                          <a:latin typeface="Arial" panose="020B0604020202020204" pitchFamily="34" charset="0"/>
                          <a:cs typeface="Arial" panose="020B0604020202020204" pitchFamily="34" charset="0"/>
                        </a:rPr>
                        <a:t>Section 94(1)(a)</a:t>
                      </a:r>
                    </a:p>
                  </a:txBody>
                  <a:tcPr/>
                </a:tc>
                <a:tc>
                  <a:txBody>
                    <a:bodyPr/>
                    <a:lstStyle/>
                    <a:p>
                      <a:pPr algn="just"/>
                      <a:r>
                        <a:rPr lang="en-IN" sz="2000" dirty="0">
                          <a:latin typeface="Arial" panose="020B0604020202020204" pitchFamily="34" charset="0"/>
                          <a:cs typeface="Arial" panose="020B0604020202020204" pitchFamily="34" charset="0"/>
                        </a:rPr>
                        <a:t>Section 58(1)(a)(i)</a:t>
                      </a:r>
                    </a:p>
                  </a:txBody>
                  <a:tcPr/>
                </a:tc>
                <a:extLst>
                  <a:ext uri="{0D108BD9-81ED-4DB2-BD59-A6C34878D82A}">
                    <a16:rowId xmlns="" xmlns:a16="http://schemas.microsoft.com/office/drawing/2014/main" val="1429582561"/>
                  </a:ext>
                </a:extLst>
              </a:tr>
              <a:tr h="1017969">
                <a:tc>
                  <a:txBody>
                    <a:bodyPr/>
                    <a:lstStyle/>
                    <a:p>
                      <a:pPr algn="just"/>
                      <a:r>
                        <a:rPr lang="en-US" sz="2000" dirty="0">
                          <a:latin typeface="Arial" panose="020B0604020202020204" pitchFamily="34" charset="0"/>
                          <a:cs typeface="Arial" panose="020B0604020202020204" pitchFamily="34" charset="0"/>
                        </a:rPr>
                        <a:t>Interest payable outside India on which tax has not been paid or deducted under Chapter XIX-B</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94(1)(b)</a:t>
                      </a:r>
                    </a:p>
                  </a:txBody>
                  <a:tcPr/>
                </a:tc>
                <a:tc>
                  <a:txBody>
                    <a:bodyPr/>
                    <a:lstStyle/>
                    <a:p>
                      <a:pPr algn="just"/>
                      <a:r>
                        <a:rPr lang="en-IN" sz="2000" dirty="0">
                          <a:latin typeface="Arial" panose="020B0604020202020204" pitchFamily="34" charset="0"/>
                          <a:cs typeface="Arial" panose="020B0604020202020204" pitchFamily="34" charset="0"/>
                        </a:rPr>
                        <a:t>Section 58(1)(a)(ii)</a:t>
                      </a:r>
                    </a:p>
                  </a:txBody>
                  <a:tcPr/>
                </a:tc>
                <a:extLst>
                  <a:ext uri="{0D108BD9-81ED-4DB2-BD59-A6C34878D82A}">
                    <a16:rowId xmlns="" xmlns:a16="http://schemas.microsoft.com/office/drawing/2014/main" val="3131595871"/>
                  </a:ext>
                </a:extLst>
              </a:tr>
              <a:tr h="704088">
                <a:tc>
                  <a:txBody>
                    <a:bodyPr/>
                    <a:lstStyle/>
                    <a:p>
                      <a:pPr algn="just"/>
                      <a:r>
                        <a:rPr lang="en-US" sz="2000" dirty="0">
                          <a:latin typeface="Arial" panose="020B0604020202020204" pitchFamily="34" charset="0"/>
                          <a:cs typeface="Arial" panose="020B0604020202020204" pitchFamily="34" charset="0"/>
                        </a:rPr>
                        <a:t>Salary payable outside India unless tax has been paid or deducted under Chapter XIX-B</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94(1)(c)</a:t>
                      </a:r>
                    </a:p>
                  </a:txBody>
                  <a:tcPr/>
                </a:tc>
                <a:tc>
                  <a:txBody>
                    <a:bodyPr/>
                    <a:lstStyle/>
                    <a:p>
                      <a:pPr algn="just"/>
                      <a:r>
                        <a:rPr lang="en-IN" sz="2000" dirty="0">
                          <a:latin typeface="Arial" panose="020B0604020202020204" pitchFamily="34" charset="0"/>
                          <a:cs typeface="Arial" panose="020B0604020202020204" pitchFamily="34" charset="0"/>
                        </a:rPr>
                        <a:t>Section 58(1)(a)(iii)</a:t>
                      </a:r>
                    </a:p>
                  </a:txBody>
                  <a:tcPr/>
                </a:tc>
                <a:extLst>
                  <a:ext uri="{0D108BD9-81ED-4DB2-BD59-A6C34878D82A}">
                    <a16:rowId xmlns="" xmlns:a16="http://schemas.microsoft.com/office/drawing/2014/main" val="3132937005"/>
                  </a:ext>
                </a:extLst>
              </a:tr>
              <a:tr h="1768674">
                <a:tc>
                  <a:txBody>
                    <a:bodyPr/>
                    <a:lstStyle/>
                    <a:p>
                      <a:pPr algn="just"/>
                      <a:r>
                        <a:rPr lang="en-US" sz="2000" dirty="0">
                          <a:latin typeface="Arial" panose="020B0604020202020204" pitchFamily="34" charset="0"/>
                          <a:cs typeface="Arial" panose="020B0604020202020204" pitchFamily="34" charset="0"/>
                        </a:rPr>
                        <a:t>Sections 29, 35(b)(i) </a:t>
                      </a:r>
                      <a:r>
                        <a:rPr lang="en-US" sz="2000" dirty="0" smtClean="0">
                          <a:solidFill>
                            <a:srgbClr val="FF0000"/>
                          </a:solidFill>
                          <a:latin typeface="Arial" panose="020B0604020202020204" pitchFamily="34" charset="0"/>
                          <a:cs typeface="Arial" panose="020B0604020202020204" pitchFamily="34" charset="0"/>
                        </a:rPr>
                        <a:t>(40(a)(</a:t>
                      </a:r>
                      <a:r>
                        <a:rPr lang="en-US" sz="2000" dirty="0" err="1" smtClean="0">
                          <a:solidFill>
                            <a:srgbClr val="FF0000"/>
                          </a:solidFill>
                          <a:latin typeface="Arial" panose="020B0604020202020204" pitchFamily="34" charset="0"/>
                          <a:cs typeface="Arial" panose="020B0604020202020204" pitchFamily="34" charset="0"/>
                        </a:rPr>
                        <a:t>ia</a:t>
                      </a:r>
                      <a:r>
                        <a:rPr lang="en-US" sz="2000" dirty="0" smtClean="0">
                          <a:solidFill>
                            <a:srgbClr val="FF0000"/>
                          </a:solidFill>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and </a:t>
                      </a:r>
                      <a:r>
                        <a:rPr lang="en-US" sz="2000" dirty="0">
                          <a:latin typeface="Arial" panose="020B0604020202020204" pitchFamily="34" charset="0"/>
                          <a:cs typeface="Arial" panose="020B0604020202020204" pitchFamily="34" charset="0"/>
                        </a:rPr>
                        <a:t>36 </a:t>
                      </a:r>
                      <a:r>
                        <a:rPr lang="en-US" sz="2000" dirty="0" smtClean="0">
                          <a:solidFill>
                            <a:srgbClr val="FF0000"/>
                          </a:solidFill>
                          <a:latin typeface="Arial" panose="020B0604020202020204" pitchFamily="34" charset="0"/>
                          <a:cs typeface="Arial" panose="020B0604020202020204" pitchFamily="34" charset="0"/>
                        </a:rPr>
                        <a:t>(41)</a:t>
                      </a:r>
                      <a:r>
                        <a:rPr lang="en-US" sz="2000" dirty="0" smtClean="0">
                          <a:latin typeface="Arial" panose="020B0604020202020204" pitchFamily="34" charset="0"/>
                          <a:cs typeface="Arial" panose="020B0604020202020204" pitchFamily="34" charset="0"/>
                        </a:rPr>
                        <a:t>apply </a:t>
                      </a:r>
                      <a:r>
                        <a:rPr lang="en-US" sz="2000" dirty="0">
                          <a:latin typeface="Arial" panose="020B0604020202020204" pitchFamily="34" charset="0"/>
                          <a:cs typeface="Arial" panose="020B0604020202020204" pitchFamily="34" charset="0"/>
                        </a:rPr>
                        <a:t>to "Income from Other Sources" in the same manner as they apply to "Profits and Gains of Business or Profession</a:t>
                      </a:r>
                      <a:r>
                        <a:rPr lang="en-US" sz="2000" dirty="0" smtClean="0">
                          <a:latin typeface="Arial" panose="020B0604020202020204" pitchFamily="34" charset="0"/>
                          <a:cs typeface="Arial" panose="020B0604020202020204" pitchFamily="34" charset="0"/>
                        </a:rPr>
                        <a:t>.</a:t>
                      </a:r>
                      <a:r>
                        <a:rPr lang="en-US" sz="2000" baseline="0" dirty="0" smtClean="0">
                          <a:latin typeface="Arial" panose="020B0604020202020204" pitchFamily="34" charset="0"/>
                          <a:cs typeface="Arial" panose="020B0604020202020204" pitchFamily="34" charset="0"/>
                        </a:rPr>
                        <a:t> </a:t>
                      </a:r>
                      <a:r>
                        <a:rPr lang="en-US" sz="2000" baseline="0" dirty="0" smtClean="0">
                          <a:solidFill>
                            <a:srgbClr val="00B050"/>
                          </a:solidFill>
                          <a:latin typeface="Arial" panose="020B0604020202020204" pitchFamily="34" charset="0"/>
                          <a:cs typeface="Arial" panose="020B0604020202020204" pitchFamily="34" charset="0"/>
                        </a:rPr>
                        <a:t>Whereas sec 29 is an enabling provisions as it allows you to claim certain deduction like contribution to PF and other funds subject to certain </a:t>
                      </a:r>
                      <a:r>
                        <a:rPr lang="en-US" sz="2000" baseline="0" dirty="0" err="1" smtClean="0">
                          <a:solidFill>
                            <a:srgbClr val="00B050"/>
                          </a:solidFill>
                          <a:latin typeface="Arial" panose="020B0604020202020204" pitchFamily="34" charset="0"/>
                          <a:cs typeface="Arial" panose="020B0604020202020204" pitchFamily="34" charset="0"/>
                        </a:rPr>
                        <a:t>conditon</a:t>
                      </a:r>
                      <a:r>
                        <a:rPr lang="en-US" sz="2000" baseline="0" dirty="0" smtClean="0">
                          <a:solidFill>
                            <a:srgbClr val="00B050"/>
                          </a:solidFill>
                          <a:latin typeface="Arial" panose="020B0604020202020204" pitchFamily="34" charset="0"/>
                          <a:cs typeface="Arial" panose="020B0604020202020204" pitchFamily="34" charset="0"/>
                        </a:rPr>
                        <a:t>: sec 35, 36 disabling provisions, hence why 29 taken here not clear but interesting situation and we should take as much benefit as available.</a:t>
                      </a:r>
                      <a:endParaRPr lang="en-IN" sz="2000" dirty="0">
                        <a:solidFill>
                          <a:srgbClr val="00B050"/>
                        </a:solidFill>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94(2)</a:t>
                      </a:r>
                    </a:p>
                  </a:txBody>
                  <a:tcPr/>
                </a:tc>
                <a:tc>
                  <a:txBody>
                    <a:bodyPr/>
                    <a:lstStyle/>
                    <a:p>
                      <a:pPr algn="just"/>
                      <a:r>
                        <a:rPr lang="en-IN" sz="2000" dirty="0">
                          <a:latin typeface="Arial" panose="020B0604020202020204" pitchFamily="34" charset="0"/>
                          <a:cs typeface="Arial" panose="020B0604020202020204" pitchFamily="34" charset="0"/>
                        </a:rPr>
                        <a:t>Sections 58(1A) &amp; (2)</a:t>
                      </a:r>
                    </a:p>
                  </a:txBody>
                  <a:tcPr/>
                </a:tc>
                <a:extLst>
                  <a:ext uri="{0D108BD9-81ED-4DB2-BD59-A6C34878D82A}">
                    <a16:rowId xmlns="" xmlns:a16="http://schemas.microsoft.com/office/drawing/2014/main" val="742157770"/>
                  </a:ext>
                </a:extLst>
              </a:tr>
            </a:tbl>
          </a:graphicData>
        </a:graphic>
      </p:graphicFrame>
    </p:spTree>
    <p:extLst>
      <p:ext uri="{BB962C8B-B14F-4D97-AF65-F5344CB8AC3E}">
        <p14:creationId xmlns:p14="http://schemas.microsoft.com/office/powerpoint/2010/main" val="11062954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4F66B76F-849C-0B1B-A90E-4AF1F17EB4A3}"/>
            </a:ext>
          </a:extLst>
        </p:cNvPr>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452BAB98-9C92-47A9-F3DA-5380A6828669}"/>
              </a:ext>
            </a:extLst>
          </p:cNvPr>
          <p:cNvGraphicFramePr>
            <a:graphicFrameLocks noGrp="1"/>
          </p:cNvGraphicFramePr>
          <p:nvPr>
            <p:extLst>
              <p:ext uri="{D42A27DB-BD31-4B8C-83A1-F6EECF244321}">
                <p14:modId xmlns:p14="http://schemas.microsoft.com/office/powerpoint/2010/main" val="1343226872"/>
              </p:ext>
            </p:extLst>
          </p:nvPr>
        </p:nvGraphicFramePr>
        <p:xfrm>
          <a:off x="164592" y="893402"/>
          <a:ext cx="11567160" cy="5059680"/>
        </p:xfrm>
        <a:graphic>
          <a:graphicData uri="http://schemas.openxmlformats.org/drawingml/2006/table">
            <a:tbl>
              <a:tblPr firstRow="1" bandRow="1">
                <a:tableStyleId>{5C22544A-7EE6-4342-B048-85BDC9FD1C3A}</a:tableStyleId>
              </a:tblPr>
              <a:tblGrid>
                <a:gridCol w="6867144">
                  <a:extLst>
                    <a:ext uri="{9D8B030D-6E8A-4147-A177-3AD203B41FA5}">
                      <a16:colId xmlns="" xmlns:a16="http://schemas.microsoft.com/office/drawing/2014/main" val="2567584836"/>
                    </a:ext>
                  </a:extLst>
                </a:gridCol>
                <a:gridCol w="2273138">
                  <a:extLst>
                    <a:ext uri="{9D8B030D-6E8A-4147-A177-3AD203B41FA5}">
                      <a16:colId xmlns="" xmlns:a16="http://schemas.microsoft.com/office/drawing/2014/main" val="586023541"/>
                    </a:ext>
                  </a:extLst>
                </a:gridCol>
                <a:gridCol w="2426878">
                  <a:extLst>
                    <a:ext uri="{9D8B030D-6E8A-4147-A177-3AD203B41FA5}">
                      <a16:colId xmlns="" xmlns:a16="http://schemas.microsoft.com/office/drawing/2014/main" val="3396232855"/>
                    </a:ext>
                  </a:extLst>
                </a:gridCol>
              </a:tblGrid>
              <a:tr h="370840">
                <a:tc>
                  <a:txBody>
                    <a:bodyPr/>
                    <a:lstStyle/>
                    <a:p>
                      <a:pPr algn="just"/>
                      <a:r>
                        <a:rPr lang="en-IN" sz="2000" dirty="0">
                          <a:latin typeface="Arial" panose="020B0604020202020204" pitchFamily="34" charset="0"/>
                          <a:cs typeface="Arial" panose="020B0604020202020204" pitchFamily="34" charset="0"/>
                        </a:rPr>
                        <a:t>Description</a:t>
                      </a: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 xmlns:a16="http://schemas.microsoft.com/office/drawing/2014/main" val="2339192598"/>
                  </a:ext>
                </a:extLst>
              </a:tr>
              <a:tr h="370840">
                <a:tc>
                  <a:txBody>
                    <a:bodyPr/>
                    <a:lstStyle/>
                    <a:p>
                      <a:pPr algn="just"/>
                      <a:r>
                        <a:rPr lang="en-US" sz="2000" dirty="0">
                          <a:latin typeface="Arial" panose="020B0604020202020204" pitchFamily="34" charset="0"/>
                          <a:cs typeface="Arial" panose="020B0604020202020204" pitchFamily="34" charset="0"/>
                        </a:rPr>
                        <a:t>Applicability of section 59 to foreign company in computing income under the head 'income from other sources</a:t>
                      </a:r>
                      <a:r>
                        <a:rPr lang="en-US" sz="2000" dirty="0" smtClean="0">
                          <a:latin typeface="Arial" panose="020B0604020202020204" pitchFamily="34" charset="0"/>
                          <a:cs typeface="Arial" panose="020B0604020202020204" pitchFamily="34" charset="0"/>
                        </a:rPr>
                        <a:t>)</a:t>
                      </a:r>
                    </a:p>
                    <a:p>
                      <a:pPr algn="just"/>
                      <a:r>
                        <a:rPr lang="en-US" sz="2000" dirty="0" smtClean="0">
                          <a:solidFill>
                            <a:srgbClr val="00B050"/>
                          </a:solidFill>
                          <a:latin typeface="Arial" panose="020B0604020202020204" pitchFamily="34" charset="0"/>
                          <a:cs typeface="Arial" panose="020B0604020202020204" pitchFamily="34" charset="0"/>
                        </a:rPr>
                        <a:t>Sec</a:t>
                      </a:r>
                      <a:r>
                        <a:rPr lang="en-US" sz="2000" baseline="0" dirty="0" smtClean="0">
                          <a:solidFill>
                            <a:srgbClr val="00B050"/>
                          </a:solidFill>
                          <a:latin typeface="Arial" panose="020B0604020202020204" pitchFamily="34" charset="0"/>
                          <a:cs typeface="Arial" panose="020B0604020202020204" pitchFamily="34" charset="0"/>
                        </a:rPr>
                        <a:t> 44D provides that if there is any agreement signed </a:t>
                      </a:r>
                      <a:r>
                        <a:rPr lang="en-US" sz="2000" baseline="0" dirty="0" err="1" smtClean="0">
                          <a:solidFill>
                            <a:srgbClr val="00B050"/>
                          </a:solidFill>
                          <a:latin typeface="Arial" panose="020B0604020202020204" pitchFamily="34" charset="0"/>
                          <a:cs typeface="Arial" panose="020B0604020202020204" pitchFamily="34" charset="0"/>
                        </a:rPr>
                        <a:t>upto</a:t>
                      </a:r>
                      <a:r>
                        <a:rPr lang="en-US" sz="2000" baseline="0" dirty="0" smtClean="0">
                          <a:solidFill>
                            <a:srgbClr val="00B050"/>
                          </a:solidFill>
                          <a:latin typeface="Arial" panose="020B0604020202020204" pitchFamily="34" charset="0"/>
                          <a:cs typeface="Arial" panose="020B0604020202020204" pitchFamily="34" charset="0"/>
                        </a:rPr>
                        <a:t> 31.03.2003 </a:t>
                      </a:r>
                      <a:r>
                        <a:rPr lang="en-US" sz="2000" baseline="0" dirty="0" err="1" smtClean="0">
                          <a:solidFill>
                            <a:srgbClr val="00B050"/>
                          </a:solidFill>
                          <a:latin typeface="Arial" panose="020B0604020202020204" pitchFamily="34" charset="0"/>
                          <a:cs typeface="Arial" panose="020B0604020202020204" pitchFamily="34" charset="0"/>
                        </a:rPr>
                        <a:t>fromm</a:t>
                      </a:r>
                      <a:r>
                        <a:rPr lang="en-US" sz="2000" baseline="0" dirty="0" smtClean="0">
                          <a:solidFill>
                            <a:srgbClr val="00B050"/>
                          </a:solidFill>
                          <a:latin typeface="Arial" panose="020B0604020202020204" pitchFamily="34" charset="0"/>
                          <a:cs typeface="Arial" panose="020B0604020202020204" pitchFamily="34" charset="0"/>
                        </a:rPr>
                        <a:t> </a:t>
                      </a:r>
                      <a:r>
                        <a:rPr lang="en-US" sz="2000" baseline="0" dirty="0" err="1" smtClean="0">
                          <a:solidFill>
                            <a:srgbClr val="00B050"/>
                          </a:solidFill>
                          <a:latin typeface="Arial" panose="020B0604020202020204" pitchFamily="34" charset="0"/>
                          <a:cs typeface="Arial" panose="020B0604020202020204" pitchFamily="34" charset="0"/>
                        </a:rPr>
                        <a:t>Ist</a:t>
                      </a:r>
                      <a:r>
                        <a:rPr lang="en-US" sz="2000" baseline="0" dirty="0" smtClean="0">
                          <a:solidFill>
                            <a:srgbClr val="00B050"/>
                          </a:solidFill>
                          <a:latin typeface="Arial" panose="020B0604020202020204" pitchFamily="34" charset="0"/>
                          <a:cs typeface="Arial" panose="020B0604020202020204" pitchFamily="34" charset="0"/>
                        </a:rPr>
                        <a:t> April 1976 in respect of certain royalty, FTS, certain percentage of deduction and later on </a:t>
                      </a:r>
                      <a:r>
                        <a:rPr lang="en-US" sz="2000" baseline="0" dirty="0" smtClean="0">
                          <a:solidFill>
                            <a:srgbClr val="00B050"/>
                          </a:solidFill>
                          <a:latin typeface="Arial" panose="020B0604020202020204" pitchFamily="34" charset="0"/>
                          <a:cs typeface="Arial" panose="020B0604020202020204" pitchFamily="34" charset="0"/>
                        </a:rPr>
                        <a:t> </a:t>
                      </a:r>
                      <a:r>
                        <a:rPr lang="en-US" sz="2000" baseline="0" dirty="0" smtClean="0">
                          <a:solidFill>
                            <a:srgbClr val="00B050"/>
                          </a:solidFill>
                          <a:latin typeface="Arial" panose="020B0604020202020204" pitchFamily="34" charset="0"/>
                          <a:cs typeface="Arial" panose="020B0604020202020204" pitchFamily="34" charset="0"/>
                        </a:rPr>
                        <a:t>will be allowed of it. Now sec 44DA is there which provides that where royalty is linked to  PE and effectively connected with business. Sec 94(3) refers to sec 59 which deals with royalty and FTS effectively connected with business and hence should be chargeable under the head business and profession, hence section 59 should be conceptually in business chapter and not income from other source as it is derived from business.  being in Income from other source, no deduction whatsoever shall be allowed under 207 ( corresponding to section 115A) out of it.</a:t>
                      </a:r>
                      <a:endParaRPr lang="en-US" sz="2000" dirty="0">
                        <a:solidFill>
                          <a:srgbClr val="00B050"/>
                        </a:solidFill>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94(3</a:t>
                      </a:r>
                      <a:r>
                        <a:rPr lang="en-IN" sz="2000" dirty="0" smtClean="0">
                          <a:latin typeface="Arial" panose="020B0604020202020204" pitchFamily="34" charset="0"/>
                          <a:cs typeface="Arial" panose="020B0604020202020204" pitchFamily="34" charset="0"/>
                        </a:rPr>
                        <a:t>)</a:t>
                      </a: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Refers to sec 59</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58(3</a:t>
                      </a:r>
                      <a:r>
                        <a:rPr lang="en-IN" sz="2000" dirty="0" smtClean="0">
                          <a:latin typeface="Arial" panose="020B0604020202020204" pitchFamily="34" charset="0"/>
                          <a:cs typeface="Arial" panose="020B0604020202020204" pitchFamily="34" charset="0"/>
                        </a:rPr>
                        <a:t>)</a:t>
                      </a: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Refers</a:t>
                      </a:r>
                      <a:r>
                        <a:rPr lang="en-US" sz="2000" baseline="0" dirty="0" smtClean="0">
                          <a:latin typeface="Arial" panose="020B0604020202020204" pitchFamily="34" charset="0"/>
                          <a:cs typeface="Arial" panose="020B0604020202020204" pitchFamily="34" charset="0"/>
                        </a:rPr>
                        <a:t> to sec 44D and not sec 44DA</a:t>
                      </a:r>
                      <a:endParaRPr lang="en-IN"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182857242"/>
                  </a:ext>
                </a:extLst>
              </a:tr>
            </a:tbl>
          </a:graphicData>
        </a:graphic>
      </p:graphicFrame>
    </p:spTree>
    <p:extLst>
      <p:ext uri="{BB962C8B-B14F-4D97-AF65-F5344CB8AC3E}">
        <p14:creationId xmlns:p14="http://schemas.microsoft.com/office/powerpoint/2010/main" val="3093616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37B71429-5956-5D22-9B62-04EE3DB21A23}"/>
              </a:ext>
            </a:extLst>
          </p:cNvPr>
          <p:cNvGraphicFramePr>
            <a:graphicFrameLocks noGrp="1"/>
          </p:cNvGraphicFramePr>
          <p:nvPr>
            <p:extLst/>
          </p:nvPr>
        </p:nvGraphicFramePr>
        <p:xfrm>
          <a:off x="710118" y="719666"/>
          <a:ext cx="10719882" cy="5491480"/>
        </p:xfrm>
        <a:graphic>
          <a:graphicData uri="http://schemas.openxmlformats.org/drawingml/2006/table">
            <a:tbl>
              <a:tblPr firstRow="1" bandRow="1">
                <a:tableStyleId>{5C22544A-7EE6-4342-B048-85BDC9FD1C3A}</a:tableStyleId>
              </a:tblPr>
              <a:tblGrid>
                <a:gridCol w="5359941">
                  <a:extLst>
                    <a:ext uri="{9D8B030D-6E8A-4147-A177-3AD203B41FA5}">
                      <a16:colId xmlns="" xmlns:a16="http://schemas.microsoft.com/office/drawing/2014/main" val="4026665576"/>
                    </a:ext>
                  </a:extLst>
                </a:gridCol>
                <a:gridCol w="5359941">
                  <a:extLst>
                    <a:ext uri="{9D8B030D-6E8A-4147-A177-3AD203B41FA5}">
                      <a16:colId xmlns="" xmlns:a16="http://schemas.microsoft.com/office/drawing/2014/main" val="3895031218"/>
                    </a:ext>
                  </a:extLst>
                </a:gridCol>
              </a:tblGrid>
              <a:tr h="370840">
                <a:tc>
                  <a:txBody>
                    <a:bodyPr/>
                    <a:lstStyle/>
                    <a:p>
                      <a:r>
                        <a:rPr lang="en-IN" b="1" dirty="0"/>
                        <a:t>Income Tax Act 2025-14 sub section</a:t>
                      </a:r>
                    </a:p>
                  </a:txBody>
                  <a:tcPr/>
                </a:tc>
                <a:tc>
                  <a:txBody>
                    <a:bodyPr/>
                    <a:lstStyle/>
                    <a:p>
                      <a:r>
                        <a:rPr lang="en-IN" b="1" dirty="0"/>
                        <a:t>Income Tax Act 1961-6 Sub section and</a:t>
                      </a:r>
                      <a:r>
                        <a:rPr lang="en-IN" b="1" baseline="0" dirty="0"/>
                        <a:t> explanation</a:t>
                      </a:r>
                      <a:endParaRPr lang="en-IN" b="1" dirty="0"/>
                    </a:p>
                  </a:txBody>
                  <a:tcPr/>
                </a:tc>
                <a:extLst>
                  <a:ext uri="{0D108BD9-81ED-4DB2-BD59-A6C34878D82A}">
                    <a16:rowId xmlns="" xmlns:a16="http://schemas.microsoft.com/office/drawing/2014/main" val="1333559270"/>
                  </a:ext>
                </a:extLst>
              </a:tr>
              <a:tr h="370840">
                <a:tc>
                  <a:txBody>
                    <a:bodyPr/>
                    <a:lstStyle/>
                    <a:p>
                      <a:pPr algn="just"/>
                      <a:r>
                        <a:rPr lang="en-US" sz="1800" b="1" i="0" u="none" strike="noStrike" kern="1200" baseline="0" dirty="0">
                          <a:solidFill>
                            <a:schemeClr val="dk1"/>
                          </a:solidFill>
                          <a:latin typeface="+mn-lt"/>
                          <a:ea typeface="+mn-ea"/>
                          <a:cs typeface="+mn-cs"/>
                        </a:rPr>
                        <a:t>6</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For the purposes of this Act, residential status in India in a tax year of a person shall be determined as per the provisions of this section</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 Preamble)</a:t>
                      </a:r>
                    </a:p>
                    <a:p>
                      <a:pPr algn="just"/>
                      <a:endParaRPr lang="en-US" sz="1800" b="0" i="0" u="none" strike="noStrike" kern="1200" baseline="0" dirty="0">
                        <a:solidFill>
                          <a:schemeClr val="dk1"/>
                        </a:solidFill>
                        <a:latin typeface="Arial" panose="020B0604020202020204" pitchFamily="34" charset="0"/>
                        <a:ea typeface="+mn-ea"/>
                        <a:cs typeface="Arial" panose="020B0604020202020204" pitchFamily="34" charset="0"/>
                      </a:endParaRP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2</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An individual shall be resident in India in a tax year</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if he––</a:t>
                      </a:r>
                    </a:p>
                    <a:p>
                      <a:pPr marL="342900" indent="-342900" algn="just">
                        <a:buAutoNum type="alphaLcParenBoth"/>
                      </a:pP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is in India for a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total period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of one hundred and eighty-two days or more in that tax year; or</a:t>
                      </a:r>
                    </a:p>
                    <a:p>
                      <a:pPr marL="0" indent="0" algn="just">
                        <a:buNone/>
                      </a:pPr>
                      <a:endParaRPr lang="en-US" sz="1800" b="0" i="0" u="none" strike="noStrike" kern="1200" baseline="0" dirty="0">
                        <a:solidFill>
                          <a:schemeClr val="dk1"/>
                        </a:solidFill>
                        <a:latin typeface="Arial" panose="020B0604020202020204" pitchFamily="34" charset="0"/>
                        <a:ea typeface="+mn-ea"/>
                        <a:cs typeface="Arial" panose="020B0604020202020204" pitchFamily="34" charset="0"/>
                      </a:endParaRP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is in India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cumulatively for sixty days or more during that year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and has been in India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cumulatively for three hundred and sixty-five days or more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in the four years preceding such tax year.</a:t>
                      </a:r>
                    </a:p>
                    <a:p>
                      <a:pPr algn="just"/>
                      <a:r>
                        <a:rPr lang="en-US" sz="1800" b="0" i="0" u="none" strike="noStrike" kern="1200" baseline="0" dirty="0">
                          <a:solidFill>
                            <a:srgbClr val="00B050"/>
                          </a:solidFill>
                          <a:latin typeface="Arial" panose="020B0604020202020204" pitchFamily="34" charset="0"/>
                          <a:ea typeface="+mn-ea"/>
                          <a:cs typeface="Arial" panose="020B0604020202020204" pitchFamily="34" charset="0"/>
                        </a:rPr>
                        <a:t>DTAA-Article 5-Construction PE- For a period or periods</a:t>
                      </a:r>
                      <a:endParaRPr lang="en-IN" dirty="0">
                        <a:solidFill>
                          <a:srgbClr val="00B050"/>
                        </a:solidFill>
                        <a:latin typeface="Arial" panose="020B0604020202020204" pitchFamily="34" charset="0"/>
                        <a:cs typeface="Arial" panose="020B0604020202020204" pitchFamily="34" charset="0"/>
                      </a:endParaRPr>
                    </a:p>
                  </a:txBody>
                  <a:tcPr/>
                </a:tc>
                <a:tc>
                  <a:txBody>
                    <a:bodyPr/>
                    <a:lstStyle/>
                    <a:p>
                      <a:pPr algn="just"/>
                      <a:r>
                        <a:rPr lang="en-US" dirty="0"/>
                        <a:t>6. </a:t>
                      </a:r>
                      <a:r>
                        <a:rPr lang="en-US" dirty="0">
                          <a:latin typeface="Arial" panose="020B0604020202020204" pitchFamily="34" charset="0"/>
                          <a:cs typeface="Arial" panose="020B0604020202020204" pitchFamily="34" charset="0"/>
                        </a:rPr>
                        <a:t>For the purposes of this Act,-</a:t>
                      </a:r>
                    </a:p>
                    <a:p>
                      <a:pPr algn="just"/>
                      <a:r>
                        <a:rPr lang="en-US" dirty="0">
                          <a:latin typeface="Arial" panose="020B0604020202020204" pitchFamily="34" charset="0"/>
                          <a:cs typeface="Arial" panose="020B0604020202020204" pitchFamily="34" charset="0"/>
                        </a:rPr>
                        <a:t>(1)	 	An individual is said to be resident in India in any previous year, if he-</a:t>
                      </a:r>
                    </a:p>
                    <a:p>
                      <a:pPr algn="just"/>
                      <a:r>
                        <a:rPr lang="en-US" dirty="0">
                          <a:latin typeface="Arial" panose="020B0604020202020204" pitchFamily="34" charset="0"/>
                          <a:cs typeface="Arial" panose="020B0604020202020204" pitchFamily="34" charset="0"/>
                        </a:rPr>
                        <a:t>(a)	 	is in India in that year </a:t>
                      </a:r>
                      <a:r>
                        <a:rPr lang="en-US" dirty="0">
                          <a:solidFill>
                            <a:srgbClr val="FF0000"/>
                          </a:solidFill>
                          <a:latin typeface="Arial" panose="020B0604020202020204" pitchFamily="34" charset="0"/>
                          <a:cs typeface="Arial" panose="020B0604020202020204" pitchFamily="34" charset="0"/>
                        </a:rPr>
                        <a:t>for a period or periods</a:t>
                      </a:r>
                      <a:r>
                        <a:rPr lang="en-US" dirty="0">
                          <a:latin typeface="Arial" panose="020B0604020202020204" pitchFamily="34" charset="0"/>
                          <a:cs typeface="Arial" panose="020B0604020202020204" pitchFamily="34" charset="0"/>
                        </a:rPr>
                        <a:t> amounting in all to one hundred and eighty-two days or more ; or</a:t>
                      </a:r>
                    </a:p>
                    <a:p>
                      <a:pPr algn="just"/>
                      <a:r>
                        <a:rPr lang="en-US" dirty="0">
                          <a:latin typeface="Arial" panose="020B0604020202020204" pitchFamily="34" charset="0"/>
                          <a:cs typeface="Arial" panose="020B0604020202020204" pitchFamily="34" charset="0"/>
                        </a:rPr>
                        <a:t>(b)	 	66[***]</a:t>
                      </a:r>
                    </a:p>
                    <a:p>
                      <a:pPr algn="just"/>
                      <a:r>
                        <a:rPr lang="en-US" dirty="0">
                          <a:latin typeface="Arial" panose="020B0604020202020204" pitchFamily="34" charset="0"/>
                          <a:cs typeface="Arial" panose="020B0604020202020204" pitchFamily="34" charset="0"/>
                        </a:rPr>
                        <a:t>(c)	 	having within the four years preceding that year been in India </a:t>
                      </a:r>
                      <a:r>
                        <a:rPr lang="en-US" dirty="0">
                          <a:solidFill>
                            <a:srgbClr val="FF0000"/>
                          </a:solidFill>
                          <a:latin typeface="Arial" panose="020B0604020202020204" pitchFamily="34" charset="0"/>
                          <a:cs typeface="Arial" panose="020B0604020202020204" pitchFamily="34" charset="0"/>
                        </a:rPr>
                        <a:t>for a period or periods amounting </a:t>
                      </a:r>
                      <a:r>
                        <a:rPr lang="en-US" dirty="0">
                          <a:latin typeface="Arial" panose="020B0604020202020204" pitchFamily="34" charset="0"/>
                          <a:cs typeface="Arial" panose="020B0604020202020204" pitchFamily="34" charset="0"/>
                        </a:rPr>
                        <a:t>in all to three hun­dred and sixty-five days or more, is in India </a:t>
                      </a:r>
                      <a:r>
                        <a:rPr lang="en-US" dirty="0">
                          <a:solidFill>
                            <a:srgbClr val="FF0000"/>
                          </a:solidFill>
                          <a:latin typeface="Arial" panose="020B0604020202020204" pitchFamily="34" charset="0"/>
                          <a:cs typeface="Arial" panose="020B0604020202020204" pitchFamily="34" charset="0"/>
                        </a:rPr>
                        <a:t>for a period or periods </a:t>
                      </a:r>
                      <a:r>
                        <a:rPr lang="en-US" dirty="0">
                          <a:latin typeface="Arial" panose="020B0604020202020204" pitchFamily="34" charset="0"/>
                          <a:cs typeface="Arial" panose="020B0604020202020204" pitchFamily="34" charset="0"/>
                        </a:rPr>
                        <a:t>amounting in all to sixty days or more in that year.</a:t>
                      </a:r>
                      <a:endParaRPr lang="en-IN"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029373001"/>
                  </a:ext>
                </a:extLst>
              </a:tr>
              <a:tr h="370840">
                <a:tc gridSpan="2">
                  <a:txBody>
                    <a:bodyPr/>
                    <a:lstStyle/>
                    <a:p>
                      <a:pPr algn="just"/>
                      <a:r>
                        <a:rPr lang="en-IN" dirty="0">
                          <a:solidFill>
                            <a:srgbClr val="00B050"/>
                          </a:solidFill>
                          <a:latin typeface="Arial" panose="020B0604020202020204" pitchFamily="34" charset="0"/>
                          <a:cs typeface="Arial" panose="020B0604020202020204" pitchFamily="34" charset="0"/>
                        </a:rPr>
                        <a:t>Whether total period means fixed length of uninterrupted time ,? P Shah 4 SCC 38 earlier it was period or periods mean interrupted period. Now one may argue that continuous period of 182 days </a:t>
                      </a:r>
                    </a:p>
                  </a:txBody>
                  <a:tcPr/>
                </a:tc>
                <a:tc hMerge="1">
                  <a:txBody>
                    <a:bodyPr/>
                    <a:lstStyle/>
                    <a:p>
                      <a:pPr algn="just"/>
                      <a:endParaRPr lang="en-IN"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549415260"/>
                  </a:ext>
                </a:extLst>
              </a:tr>
            </a:tbl>
          </a:graphicData>
        </a:graphic>
      </p:graphicFrame>
    </p:spTree>
    <p:extLst>
      <p:ext uri="{BB962C8B-B14F-4D97-AF65-F5344CB8AC3E}">
        <p14:creationId xmlns:p14="http://schemas.microsoft.com/office/powerpoint/2010/main" val="44281447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95228844"/>
              </p:ext>
            </p:extLst>
          </p:nvPr>
        </p:nvGraphicFramePr>
        <p:xfrm>
          <a:off x="612647" y="829394"/>
          <a:ext cx="10835641" cy="4206240"/>
        </p:xfrm>
        <a:graphic>
          <a:graphicData uri="http://schemas.openxmlformats.org/drawingml/2006/table">
            <a:tbl>
              <a:tblPr firstRow="1" bandRow="1">
                <a:tableStyleId>{5C22544A-7EE6-4342-B048-85BDC9FD1C3A}</a:tableStyleId>
              </a:tblPr>
              <a:tblGrid>
                <a:gridCol w="6109927"/>
                <a:gridCol w="2622594"/>
                <a:gridCol w="2103120"/>
              </a:tblGrid>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a:latin typeface="Arial" panose="020B0604020202020204" pitchFamily="34" charset="0"/>
                        <a:cs typeface="Arial" panose="020B0604020202020204" pitchFamily="34" charset="0"/>
                      </a:endParaRPr>
                    </a:p>
                  </a:txBody>
                  <a:tcPr/>
                </a:tc>
                <a:tc>
                  <a:txBody>
                    <a:bodyPr/>
                    <a:lstStyle/>
                    <a:p>
                      <a:pPr algn="just"/>
                      <a:endParaRPr lang="en-IN" sz="2000">
                        <a:latin typeface="Arial" panose="020B0604020202020204" pitchFamily="34" charset="0"/>
                        <a:cs typeface="Arial" panose="020B0604020202020204" pitchFamily="34" charset="0"/>
                      </a:endParaRPr>
                    </a:p>
                  </a:txBody>
                  <a:tcPr/>
                </a:tc>
              </a:tr>
              <a:tr h="370840">
                <a:tc>
                  <a:txBody>
                    <a:bodyPr/>
                    <a:lstStyle/>
                    <a:p>
                      <a:pPr algn="just"/>
                      <a:r>
                        <a:rPr lang="en-US" sz="2000" dirty="0">
                          <a:latin typeface="Arial" panose="020B0604020202020204" pitchFamily="34" charset="0"/>
                          <a:cs typeface="Arial" panose="020B0604020202020204" pitchFamily="34" charset="0"/>
                        </a:rPr>
                        <a:t>No deduction of any expenditure or allowance is allowed while computing income from lotteries, games, gambling or </a:t>
                      </a:r>
                      <a:r>
                        <a:rPr lang="en-US" sz="2000" dirty="0" smtClean="0">
                          <a:latin typeface="Arial" panose="020B0604020202020204" pitchFamily="34" charset="0"/>
                          <a:cs typeface="Arial" panose="020B0604020202020204" pitchFamily="34" charset="0"/>
                        </a:rPr>
                        <a:t>betting.</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94(4)</a:t>
                      </a:r>
                    </a:p>
                  </a:txBody>
                  <a:tcPr/>
                </a:tc>
                <a:tc>
                  <a:txBody>
                    <a:bodyPr/>
                    <a:lstStyle/>
                    <a:p>
                      <a:pPr algn="just"/>
                      <a:r>
                        <a:rPr lang="en-IN" sz="2000" dirty="0">
                          <a:latin typeface="Arial" panose="020B0604020202020204" pitchFamily="34" charset="0"/>
                          <a:cs typeface="Arial" panose="020B0604020202020204" pitchFamily="34" charset="0"/>
                        </a:rPr>
                        <a:t>Section 58(4)</a:t>
                      </a:r>
                    </a:p>
                  </a:txBody>
                  <a:tcPr/>
                </a:tc>
              </a:tr>
              <a:tr h="370840">
                <a:tc>
                  <a:txBody>
                    <a:bodyPr/>
                    <a:lstStyle/>
                    <a:p>
                      <a:pPr algn="just"/>
                      <a:r>
                        <a:rPr lang="en-US" sz="2000" dirty="0">
                          <a:latin typeface="Arial" panose="020B0604020202020204" pitchFamily="34" charset="0"/>
                          <a:cs typeface="Arial" panose="020B0604020202020204" pitchFamily="34" charset="0"/>
                        </a:rPr>
                        <a:t>Sub-section (4) shall not apply in computing the income of an assessee, being the owner of horses maintained for running in horse races, from the activity of owning and maintaining such horses.</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94(5)</a:t>
                      </a:r>
                    </a:p>
                  </a:txBody>
                  <a:tcPr/>
                </a:tc>
                <a:tc>
                  <a:txBody>
                    <a:bodyPr/>
                    <a:lstStyle/>
                    <a:p>
                      <a:pPr algn="just"/>
                      <a:r>
                        <a:rPr lang="en-IN" sz="2000" dirty="0">
                          <a:latin typeface="Arial" panose="020B0604020202020204" pitchFamily="34" charset="0"/>
                          <a:cs typeface="Arial" panose="020B0604020202020204" pitchFamily="34" charset="0"/>
                        </a:rPr>
                        <a:t>Section 58(4),</a:t>
                      </a:r>
                    </a:p>
                    <a:p>
                      <a:pPr algn="just"/>
                      <a:r>
                        <a:rPr lang="en-IN" sz="2000" dirty="0">
                          <a:latin typeface="Arial" panose="020B0604020202020204" pitchFamily="34" charset="0"/>
                          <a:cs typeface="Arial" panose="020B0604020202020204" pitchFamily="34" charset="0"/>
                        </a:rPr>
                        <a:t>Proviso</a:t>
                      </a:r>
                    </a:p>
                  </a:txBody>
                  <a:tcPr/>
                </a:tc>
              </a:tr>
              <a:tr h="370840">
                <a:tc>
                  <a:txBody>
                    <a:bodyPr/>
                    <a:lstStyle/>
                    <a:p>
                      <a:pPr algn="just"/>
                      <a:r>
                        <a:rPr lang="en-IN" sz="2000" dirty="0">
                          <a:latin typeface="Arial" panose="020B0604020202020204" pitchFamily="34" charset="0"/>
                          <a:cs typeface="Arial" panose="020B0604020202020204" pitchFamily="34" charset="0"/>
                        </a:rPr>
                        <a:t>Meaning of "horse race"</a:t>
                      </a:r>
                    </a:p>
                  </a:txBody>
                  <a:tcPr/>
                </a:tc>
                <a:tc>
                  <a:txBody>
                    <a:bodyPr/>
                    <a:lstStyle/>
                    <a:p>
                      <a:pPr algn="just"/>
                      <a:r>
                        <a:rPr lang="en-IN" sz="2000" dirty="0">
                          <a:latin typeface="Arial" panose="020B0604020202020204" pitchFamily="34" charset="0"/>
                          <a:cs typeface="Arial" panose="020B0604020202020204" pitchFamily="34" charset="0"/>
                        </a:rPr>
                        <a:t>Section 94(6)</a:t>
                      </a:r>
                    </a:p>
                  </a:txBody>
                  <a:tcPr/>
                </a:tc>
                <a:tc>
                  <a:txBody>
                    <a:bodyPr/>
                    <a:lstStyle/>
                    <a:p>
                      <a:pPr algn="just"/>
                      <a:r>
                        <a:rPr lang="en-IN" sz="2000" dirty="0">
                          <a:latin typeface="Arial" panose="020B0604020202020204" pitchFamily="34" charset="0"/>
                          <a:cs typeface="Arial" panose="020B0604020202020204" pitchFamily="34" charset="0"/>
                        </a:rPr>
                        <a:t>Section 58(4),</a:t>
                      </a:r>
                    </a:p>
                    <a:p>
                      <a:pPr algn="just"/>
                      <a:r>
                        <a:rPr lang="en-IN" sz="2000" dirty="0">
                          <a:latin typeface="Arial" panose="020B0604020202020204" pitchFamily="34" charset="0"/>
                          <a:cs typeface="Arial" panose="020B0604020202020204" pitchFamily="34" charset="0"/>
                        </a:rPr>
                        <a:t>Explanation</a:t>
                      </a:r>
                    </a:p>
                  </a:txBody>
                  <a:tcPr/>
                </a:tc>
              </a:tr>
              <a:tr h="370840">
                <a:tc>
                  <a:txBody>
                    <a:bodyPr/>
                    <a:lstStyle/>
                    <a:p>
                      <a:pPr algn="just"/>
                      <a:endParaRPr lang="en-IN" sz="200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a:latin typeface="Arial" panose="020B0604020202020204" pitchFamily="34" charset="0"/>
                        <a:cs typeface="Arial" panose="020B0604020202020204" pitchFamily="34" charset="0"/>
                      </a:endParaRPr>
                    </a:p>
                  </a:txBody>
                  <a:tcPr/>
                </a:tc>
              </a:tr>
              <a:tr h="370840">
                <a:tc>
                  <a:txBody>
                    <a:bodyPr/>
                    <a:lstStyle/>
                    <a:p>
                      <a:pPr algn="just"/>
                      <a:endParaRPr lang="en-IN" sz="2000">
                        <a:latin typeface="Arial" panose="020B0604020202020204" pitchFamily="34" charset="0"/>
                        <a:cs typeface="Arial" panose="020B0604020202020204" pitchFamily="34" charset="0"/>
                      </a:endParaRPr>
                    </a:p>
                  </a:txBody>
                  <a:tcPr/>
                </a:tc>
                <a:tc>
                  <a:txBody>
                    <a:bodyPr/>
                    <a:lstStyle/>
                    <a:p>
                      <a:pPr algn="just"/>
                      <a:endParaRPr lang="en-IN" sz="200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51237119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62258585"/>
              </p:ext>
            </p:extLst>
          </p:nvPr>
        </p:nvGraphicFramePr>
        <p:xfrm>
          <a:off x="731519" y="719666"/>
          <a:ext cx="10771632" cy="5318760"/>
        </p:xfrm>
        <a:graphic>
          <a:graphicData uri="http://schemas.openxmlformats.org/drawingml/2006/table">
            <a:tbl>
              <a:tblPr firstRow="1" bandRow="1">
                <a:tableStyleId>{5C22544A-7EE6-4342-B048-85BDC9FD1C3A}</a:tableStyleId>
              </a:tblPr>
              <a:tblGrid>
                <a:gridCol w="466345"/>
                <a:gridCol w="5148072"/>
                <a:gridCol w="5157215"/>
              </a:tblGrid>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1800" b="0" i="0" u="none" strike="noStrike" kern="1200" baseline="0" dirty="0">
                          <a:solidFill>
                            <a:schemeClr val="lt1"/>
                          </a:solidFill>
                          <a:latin typeface="Arial" panose="020B0604020202020204" pitchFamily="34" charset="0"/>
                          <a:ea typeface="+mn-ea"/>
                          <a:cs typeface="Arial" panose="020B0604020202020204" pitchFamily="34" charset="0"/>
                        </a:rPr>
                        <a:t> </a:t>
                      </a:r>
                      <a:r>
                        <a:rPr lang="en-US" sz="1800" b="0" i="0" u="none" strike="noStrike" kern="1200" baseline="0" dirty="0">
                          <a:solidFill>
                            <a:schemeClr val="bg1"/>
                          </a:solidFill>
                          <a:latin typeface="Arial" panose="020B0604020202020204" pitchFamily="34" charset="0"/>
                          <a:ea typeface="+mn-ea"/>
                          <a:cs typeface="Arial" panose="020B0604020202020204" pitchFamily="34" charset="0"/>
                        </a:rPr>
                        <a:t>SET OFF, OR CARRY FORWARD AND SET OFF OF LOSSES </a:t>
                      </a:r>
                      <a:endParaRPr lang="en-IN" sz="18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18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Income Tax Act 1961-Chapter VI</a:t>
                      </a:r>
                      <a:endParaRPr lang="en-IN" sz="18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Income</a:t>
                      </a:r>
                      <a:r>
                        <a:rPr lang="en-US" sz="1800" baseline="0" dirty="0">
                          <a:latin typeface="Arial" panose="020B0604020202020204" pitchFamily="34" charset="0"/>
                          <a:cs typeface="Arial" panose="020B0604020202020204" pitchFamily="34" charset="0"/>
                        </a:rPr>
                        <a:t> Tax Bill 2025-Chapter VII</a:t>
                      </a:r>
                      <a:endParaRPr lang="en-IN" sz="18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pPr algn="just"/>
                      <a:r>
                        <a:rPr lang="en-US" sz="1800" dirty="0">
                          <a:latin typeface="Arial" panose="020B0604020202020204" pitchFamily="34" charset="0"/>
                          <a:cs typeface="Arial" panose="020B0604020202020204" pitchFamily="34" charset="0"/>
                        </a:rPr>
                        <a:t>Sections</a:t>
                      </a:r>
                      <a:r>
                        <a:rPr lang="en-US" sz="1800" baseline="0" dirty="0">
                          <a:latin typeface="Arial" panose="020B0604020202020204" pitchFamily="34" charset="0"/>
                          <a:cs typeface="Arial" panose="020B0604020202020204" pitchFamily="34" charset="0"/>
                        </a:rPr>
                        <a:t> 70 to 80-No of section 16</a:t>
                      </a:r>
                      <a:endParaRPr lang="en-IN" sz="1800" dirty="0">
                        <a:latin typeface="Arial" panose="020B0604020202020204" pitchFamily="34" charset="0"/>
                        <a:cs typeface="Arial" panose="020B0604020202020204" pitchFamily="34" charset="0"/>
                      </a:endParaRPr>
                    </a:p>
                  </a:txBody>
                  <a:tcPr/>
                </a:tc>
                <a:tc>
                  <a:txBody>
                    <a:bodyPr/>
                    <a:lstStyle/>
                    <a:p>
                      <a:pPr algn="just"/>
                      <a:r>
                        <a:rPr lang="en-US" sz="1800" dirty="0">
                          <a:latin typeface="Arial" panose="020B0604020202020204" pitchFamily="34" charset="0"/>
                          <a:cs typeface="Arial" panose="020B0604020202020204" pitchFamily="34" charset="0"/>
                        </a:rPr>
                        <a:t>Sections 108 to 121</a:t>
                      </a:r>
                      <a:r>
                        <a:rPr lang="en-US" sz="1800" baseline="0" dirty="0">
                          <a:latin typeface="Arial" panose="020B0604020202020204" pitchFamily="34" charset="0"/>
                          <a:cs typeface="Arial" panose="020B0604020202020204" pitchFamily="34" charset="0"/>
                        </a:rPr>
                        <a:t>-No of section  14</a:t>
                      </a:r>
                      <a:endParaRPr lang="en-IN" sz="18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pPr algn="just"/>
                      <a:r>
                        <a:rPr lang="en-US" sz="1800" b="1" dirty="0" smtClean="0">
                          <a:latin typeface="Arial" panose="020B0604020202020204" pitchFamily="34" charset="0"/>
                          <a:cs typeface="Arial" panose="020B0604020202020204" pitchFamily="34" charset="0"/>
                        </a:rPr>
                        <a:t>79.</a:t>
                      </a:r>
                      <a:r>
                        <a:rPr lang="en-US" sz="1800" dirty="0" smtClean="0">
                          <a:latin typeface="Arial" panose="020B0604020202020204" pitchFamily="34" charset="0"/>
                          <a:cs typeface="Arial" panose="020B0604020202020204" pitchFamily="34" charset="0"/>
                        </a:rPr>
                        <a:t> (1) Notwithstanding anything contained in this Chapter, where a change in shareholding has taken place during the previous year in the case of a company, not being a company in which the public are substantially interested, no loss incurred in any year prior to the previous year shall </a:t>
                      </a:r>
                      <a:r>
                        <a:rPr lang="en-US" sz="1800" u="sng" dirty="0" smtClean="0">
                          <a:solidFill>
                            <a:srgbClr val="FF0000"/>
                          </a:solidFill>
                          <a:latin typeface="Arial" panose="020B0604020202020204" pitchFamily="34" charset="0"/>
                          <a:cs typeface="Arial" panose="020B0604020202020204" pitchFamily="34" charset="0"/>
                        </a:rPr>
                        <a:t>be carried forward and set off against the income of the previous year</a:t>
                      </a:r>
                      <a:r>
                        <a:rPr lang="en-US" sz="1800" dirty="0" smtClean="0">
                          <a:latin typeface="Arial" panose="020B0604020202020204" pitchFamily="34" charset="0"/>
                          <a:cs typeface="Arial" panose="020B0604020202020204" pitchFamily="34" charset="0"/>
                        </a:rPr>
                        <a:t>, unless on the last day of the previous year, the shares of the company carrying not less than fifty-one per cent of the voting power were beneficially held by </a:t>
                      </a:r>
                      <a:r>
                        <a:rPr lang="en-US" sz="1800" dirty="0" smtClean="0">
                          <a:solidFill>
                            <a:srgbClr val="FF0000"/>
                          </a:solidFill>
                          <a:latin typeface="Arial" panose="020B0604020202020204" pitchFamily="34" charset="0"/>
                          <a:cs typeface="Arial" panose="020B0604020202020204" pitchFamily="34" charset="0"/>
                        </a:rPr>
                        <a:t>persons</a:t>
                      </a:r>
                      <a:r>
                        <a:rPr lang="en-US" sz="1800" dirty="0" smtClean="0">
                          <a:latin typeface="Arial" panose="020B0604020202020204" pitchFamily="34" charset="0"/>
                          <a:cs typeface="Arial" panose="020B0604020202020204" pitchFamily="34" charset="0"/>
                        </a:rPr>
                        <a:t> who beneficially held shares of the company carrying not less than fifty-one per cent of the voting power on the last day of the year or years in which the loss was incurred:</a:t>
                      </a:r>
                      <a:endParaRPr lang="en-IN" sz="1800" dirty="0">
                        <a:latin typeface="Arial" panose="020B0604020202020204" pitchFamily="34" charset="0"/>
                        <a:cs typeface="Arial" panose="020B0604020202020204" pitchFamily="34" charset="0"/>
                      </a:endParaRPr>
                    </a:p>
                  </a:txBody>
                  <a:tcPr/>
                </a:tc>
                <a:tc>
                  <a:txBody>
                    <a:bodyPr/>
                    <a:lstStyle/>
                    <a:p>
                      <a:pPr algn="just"/>
                      <a:r>
                        <a:rPr lang="en-US" sz="1800" dirty="0" smtClean="0">
                          <a:latin typeface="Arial" panose="020B0604020202020204" pitchFamily="34" charset="0"/>
                          <a:cs typeface="Arial" panose="020B0604020202020204" pitchFamily="34" charset="0"/>
                        </a:rPr>
                        <a:t>(3) Irrespective of anything contained in this Chapter, in case of a change in shareholding during the tax year of a company (not being a company in which the public are substantially interested),—</a:t>
                      </a:r>
                    </a:p>
                    <a:p>
                      <a:pPr algn="just"/>
                      <a:r>
                        <a:rPr lang="en-US" sz="1800" dirty="0" smtClean="0">
                          <a:latin typeface="Arial" panose="020B0604020202020204" pitchFamily="34" charset="0"/>
                          <a:cs typeface="Arial" panose="020B0604020202020204" pitchFamily="34" charset="0"/>
                        </a:rPr>
                        <a:t>(a)	 	no loss incurred in any year prior to the tax year shall be carried forward and set off against the income of the tax year unless on the last day of the tax year, the shares of the company carrying not less than 51% of the voting power were beneficially held by the </a:t>
                      </a:r>
                      <a:r>
                        <a:rPr lang="en-US" sz="1800" dirty="0" smtClean="0">
                          <a:solidFill>
                            <a:srgbClr val="FF0000"/>
                          </a:solidFill>
                          <a:latin typeface="Arial" panose="020B0604020202020204" pitchFamily="34" charset="0"/>
                          <a:cs typeface="Arial" panose="020B0604020202020204" pitchFamily="34" charset="0"/>
                        </a:rPr>
                        <a:t>persons</a:t>
                      </a:r>
                      <a:r>
                        <a:rPr lang="en-US" sz="1800" dirty="0" smtClean="0">
                          <a:latin typeface="Arial" panose="020B0604020202020204" pitchFamily="34" charset="0"/>
                          <a:cs typeface="Arial" panose="020B0604020202020204" pitchFamily="34" charset="0"/>
                        </a:rPr>
                        <a:t> who beneficially held shares of the company carrying not less than 51% of the voting power on the last day of the year or years in which the loss was incurred; and</a:t>
                      </a:r>
                      <a:endParaRPr lang="en-IN" sz="18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1762547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46599997"/>
              </p:ext>
            </p:extLst>
          </p:nvPr>
        </p:nvGraphicFramePr>
        <p:xfrm>
          <a:off x="676655" y="719667"/>
          <a:ext cx="10890505" cy="6083020"/>
        </p:xfrm>
        <a:graphic>
          <a:graphicData uri="http://schemas.openxmlformats.org/drawingml/2006/table">
            <a:tbl>
              <a:tblPr firstRow="1" bandRow="1">
                <a:tableStyleId>{5C22544A-7EE6-4342-B048-85BDC9FD1C3A}</a:tableStyleId>
              </a:tblPr>
              <a:tblGrid>
                <a:gridCol w="1773937"/>
                <a:gridCol w="4443984"/>
                <a:gridCol w="4672584"/>
              </a:tblGrid>
              <a:tr h="382748">
                <a:tc gridSpan="3">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bg1"/>
                          </a:solidFill>
                          <a:latin typeface="Arial" panose="020B0604020202020204" pitchFamily="34" charset="0"/>
                          <a:ea typeface="+mn-ea"/>
                          <a:cs typeface="Arial" panose="020B0604020202020204" pitchFamily="34" charset="0"/>
                        </a:rPr>
                        <a:t>DEDUCTIONS TO BE MADE IN COMPUTING TOTAL INCOME</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endParaRPr lang="en-IN" sz="20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tc>
                <a:tc hMerge="1">
                  <a:txBody>
                    <a:bodyPr/>
                    <a:lstStyle/>
                    <a:p>
                      <a:endParaRPr lang="en-IN" dirty="0"/>
                    </a:p>
                  </a:txBody>
                  <a:tcPr/>
                </a:tc>
                <a:tc hMerge="1">
                  <a:txBody>
                    <a:bodyPr/>
                    <a:lstStyle/>
                    <a:p>
                      <a:endParaRPr lang="en-IN" dirty="0"/>
                    </a:p>
                  </a:txBody>
                  <a:tcPr/>
                </a:tc>
              </a:tr>
              <a:tr h="382748">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r>
                        <a:rPr lang="en-IN" sz="2000" dirty="0">
                          <a:latin typeface="Arial" panose="020B0604020202020204" pitchFamily="34" charset="0"/>
                          <a:cs typeface="Arial" panose="020B0604020202020204" pitchFamily="34" charset="0"/>
                        </a:rPr>
                        <a:t>Chapter VIA</a:t>
                      </a: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2025-Chapter VIII</a:t>
                      </a:r>
                      <a:endParaRPr lang="en-IN" sz="2000" dirty="0">
                        <a:latin typeface="Arial" panose="020B0604020202020204" pitchFamily="34" charset="0"/>
                        <a:cs typeface="Arial" panose="020B0604020202020204" pitchFamily="34" charset="0"/>
                      </a:endParaRPr>
                    </a:p>
                  </a:txBody>
                  <a:tcPr/>
                </a:tc>
              </a:tr>
              <a:tr h="3326966">
                <a:tc>
                  <a:txBody>
                    <a:bodyPr/>
                    <a:lstStyle/>
                    <a:p>
                      <a:pPr algn="just"/>
                      <a:r>
                        <a:rPr lang="en-US" sz="2000" dirty="0">
                          <a:latin typeface="Arial" panose="020B0604020202020204" pitchFamily="34" charset="0"/>
                          <a:cs typeface="Arial" panose="020B0604020202020204" pitchFamily="34" charset="0"/>
                        </a:rPr>
                        <a:t>B)</a:t>
                      </a:r>
                      <a:r>
                        <a:rPr lang="en-US" sz="2000" baseline="0" dirty="0">
                          <a:latin typeface="Arial" panose="020B0604020202020204" pitchFamily="34" charset="0"/>
                          <a:cs typeface="Arial" panose="020B0604020202020204" pitchFamily="34" charset="0"/>
                        </a:rPr>
                        <a:t> Deductions</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 80A to 80VV-59 SECTION </a:t>
                      </a:r>
                    </a:p>
                    <a:p>
                      <a:pPr algn="just"/>
                      <a:endParaRPr lang="en-US" sz="2000" baseline="0" dirty="0">
                        <a:latin typeface="Arial" panose="020B0604020202020204" pitchFamily="34" charset="0"/>
                        <a:cs typeface="Arial" panose="020B0604020202020204" pitchFamily="34" charset="0"/>
                      </a:endParaRPr>
                    </a:p>
                    <a:p>
                      <a:pPr algn="just"/>
                      <a:r>
                        <a:rPr lang="en-US" sz="2000" baseline="0" dirty="0">
                          <a:solidFill>
                            <a:srgbClr val="FF0000"/>
                          </a:solidFill>
                          <a:latin typeface="Arial" panose="020B0604020202020204" pitchFamily="34" charset="0"/>
                          <a:cs typeface="Arial" panose="020B0604020202020204" pitchFamily="34" charset="0"/>
                        </a:rPr>
                        <a:t>Sec 80C-Deduction for life insurance </a:t>
                      </a:r>
                      <a:r>
                        <a:rPr lang="en-US" sz="2000" baseline="0" dirty="0" err="1">
                          <a:solidFill>
                            <a:srgbClr val="FF0000"/>
                          </a:solidFill>
                          <a:latin typeface="Arial" panose="020B0604020202020204" pitchFamily="34" charset="0"/>
                          <a:cs typeface="Arial" panose="020B0604020202020204" pitchFamily="34" charset="0"/>
                        </a:rPr>
                        <a:t>etc</a:t>
                      </a:r>
                      <a:endParaRPr lang="en-US" sz="2000" baseline="0" dirty="0">
                        <a:solidFill>
                          <a:srgbClr val="FF0000"/>
                        </a:solidFill>
                        <a:latin typeface="Arial" panose="020B0604020202020204" pitchFamily="34" charset="0"/>
                        <a:cs typeface="Arial" panose="020B0604020202020204" pitchFamily="34" charset="0"/>
                      </a:endParaRPr>
                    </a:p>
                    <a:p>
                      <a:pPr algn="just"/>
                      <a:r>
                        <a:rPr lang="en-US" sz="2000" baseline="0" dirty="0">
                          <a:solidFill>
                            <a:srgbClr val="FF0000"/>
                          </a:solidFill>
                          <a:latin typeface="Arial" panose="020B0604020202020204" pitchFamily="34" charset="0"/>
                          <a:cs typeface="Arial" panose="020B0604020202020204" pitchFamily="34" charset="0"/>
                        </a:rPr>
                        <a:t>Chapter C-Income linked deduction</a:t>
                      </a:r>
                    </a:p>
                    <a:p>
                      <a:pPr algn="just"/>
                      <a:r>
                        <a:rPr lang="en-US" sz="2000" baseline="0" dirty="0" smtClean="0">
                          <a:solidFill>
                            <a:srgbClr val="FF0000"/>
                          </a:solidFill>
                          <a:latin typeface="Arial" panose="020B0604020202020204" pitchFamily="34" charset="0"/>
                          <a:cs typeface="Arial" panose="020B0604020202020204" pitchFamily="34" charset="0"/>
                        </a:rPr>
                        <a:t>Chapter III-Income not forming part of total Income</a:t>
                      </a:r>
                    </a:p>
                    <a:p>
                      <a:pPr algn="just"/>
                      <a:r>
                        <a:rPr lang="en-US" sz="2000" baseline="0" dirty="0" smtClean="0">
                          <a:solidFill>
                            <a:srgbClr val="FF0000"/>
                          </a:solidFill>
                          <a:latin typeface="Arial" panose="020B0604020202020204" pitchFamily="34" charset="0"/>
                          <a:cs typeface="Arial" panose="020B0604020202020204" pitchFamily="34" charset="0"/>
                        </a:rPr>
                        <a:t>10AA-</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Special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provisions in respect of newly established Units in Special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Economic Zones.</a:t>
                      </a:r>
                      <a:endParaRPr lang="en-US" sz="2000" baseline="0" dirty="0">
                        <a:solidFill>
                          <a:srgbClr val="FF0000"/>
                        </a:solidFill>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122 to 154</a:t>
                      </a:r>
                      <a:r>
                        <a:rPr lang="en-US" sz="2000" baseline="0" dirty="0">
                          <a:latin typeface="Arial" panose="020B0604020202020204" pitchFamily="34" charset="0"/>
                          <a:cs typeface="Arial" panose="020B0604020202020204" pitchFamily="34" charset="0"/>
                        </a:rPr>
                        <a:t>-No of section  33</a:t>
                      </a:r>
                      <a:endParaRPr lang="en-US" sz="2000" dirty="0">
                        <a:latin typeface="Arial" panose="020B0604020202020204" pitchFamily="34" charset="0"/>
                        <a:cs typeface="Arial" panose="020B0604020202020204" pitchFamily="34" charset="0"/>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en-IN" sz="2000" dirty="0">
                        <a:solidFill>
                          <a:srgbClr val="FF0000"/>
                        </a:solidFill>
                        <a:latin typeface="Arial" panose="020B0604020202020204" pitchFamily="34" charset="0"/>
                        <a:cs typeface="Arial" panose="020B0604020202020204" pitchFamily="34" charset="0"/>
                      </a:endParaRPr>
                    </a:p>
                    <a:p>
                      <a:pPr marL="0" marR="0" indent="0" algn="just" defTabSz="457200" rtl="0" eaLnBrk="1" fontAlgn="auto" latinLnBrk="0" hangingPunct="1">
                        <a:lnSpc>
                          <a:spcPct val="100000"/>
                        </a:lnSpc>
                        <a:spcBef>
                          <a:spcPts val="0"/>
                        </a:spcBef>
                        <a:spcAft>
                          <a:spcPts val="0"/>
                        </a:spcAft>
                        <a:buClrTx/>
                        <a:buSzTx/>
                        <a:buFontTx/>
                        <a:buNone/>
                        <a:tabLst/>
                        <a:defRPr/>
                      </a:pPr>
                      <a:r>
                        <a:rPr lang="en-IN" sz="2000" dirty="0">
                          <a:solidFill>
                            <a:srgbClr val="FF0000"/>
                          </a:solidFill>
                          <a:latin typeface="Arial" panose="020B0604020202020204" pitchFamily="34" charset="0"/>
                          <a:cs typeface="Arial" panose="020B0604020202020204" pitchFamily="34" charset="0"/>
                        </a:rPr>
                        <a:t>123-Schedule XV</a:t>
                      </a:r>
                    </a:p>
                    <a:p>
                      <a:pPr algn="just"/>
                      <a:endParaRPr lang="en-IN" sz="2000" dirty="0" smtClean="0">
                        <a:solidFill>
                          <a:srgbClr val="FF0000"/>
                        </a:solidFill>
                        <a:latin typeface="Arial" panose="020B0604020202020204" pitchFamily="34" charset="0"/>
                        <a:cs typeface="Arial" panose="020B0604020202020204" pitchFamily="34" charset="0"/>
                      </a:endParaRPr>
                    </a:p>
                    <a:p>
                      <a:pPr algn="just"/>
                      <a:r>
                        <a:rPr lang="en-IN" sz="2000" dirty="0" smtClean="0">
                          <a:solidFill>
                            <a:srgbClr val="FF0000"/>
                          </a:solidFill>
                          <a:latin typeface="Arial" panose="020B0604020202020204" pitchFamily="34" charset="0"/>
                          <a:cs typeface="Arial" panose="020B0604020202020204" pitchFamily="34" charset="0"/>
                        </a:rPr>
                        <a:t>Chapter  VIIIC-Income </a:t>
                      </a:r>
                      <a:r>
                        <a:rPr lang="en-IN" sz="2000" dirty="0">
                          <a:solidFill>
                            <a:srgbClr val="FF0000"/>
                          </a:solidFill>
                          <a:latin typeface="Arial" panose="020B0604020202020204" pitchFamily="34" charset="0"/>
                          <a:cs typeface="Arial" panose="020B0604020202020204" pitchFamily="34" charset="0"/>
                        </a:rPr>
                        <a:t>linked </a:t>
                      </a:r>
                      <a:r>
                        <a:rPr lang="en-IN" sz="2000" dirty="0" smtClean="0">
                          <a:solidFill>
                            <a:srgbClr val="FF0000"/>
                          </a:solidFill>
                          <a:latin typeface="Arial" panose="020B0604020202020204" pitchFamily="34" charset="0"/>
                          <a:cs typeface="Arial" panose="020B0604020202020204" pitchFamily="34" charset="0"/>
                        </a:rPr>
                        <a:t>deduction- </a:t>
                      </a:r>
                      <a:endParaRPr lang="en-IN" sz="2000" dirty="0">
                        <a:solidFill>
                          <a:srgbClr val="FF0000"/>
                        </a:solidFill>
                        <a:latin typeface="Arial" panose="020B0604020202020204" pitchFamily="34" charset="0"/>
                        <a:cs typeface="Arial" panose="020B0604020202020204" pitchFamily="34" charset="0"/>
                      </a:endParaRPr>
                    </a:p>
                    <a:p>
                      <a:pPr algn="just"/>
                      <a:r>
                        <a:rPr lang="en-IN" sz="2000" dirty="0">
                          <a:solidFill>
                            <a:srgbClr val="FF0000"/>
                          </a:solidFill>
                          <a:latin typeface="Arial" panose="020B0604020202020204" pitchFamily="34" charset="0"/>
                          <a:cs typeface="Arial" panose="020B0604020202020204" pitchFamily="34" charset="0"/>
                        </a:rPr>
                        <a:t>Sec 144-</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Special provisions in respect of newly established Units in Special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Economic </a:t>
                      </a:r>
                      <a:r>
                        <a:rPr lang="en-IN" sz="2000" b="0" i="0" u="none" strike="noStrike" kern="1200" baseline="0" dirty="0" smtClean="0">
                          <a:solidFill>
                            <a:schemeClr val="dk1"/>
                          </a:solidFill>
                          <a:latin typeface="Arial" panose="020B0604020202020204" pitchFamily="34" charset="0"/>
                          <a:ea typeface="+mn-ea"/>
                          <a:cs typeface="Arial" panose="020B0604020202020204" pitchFamily="34" charset="0"/>
                        </a:rPr>
                        <a:t>Zone</a:t>
                      </a:r>
                      <a:endParaRPr lang="en-IN" sz="20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r>
              <a:tr h="1963574">
                <a:tc>
                  <a:txBody>
                    <a:bodyPr/>
                    <a:lstStyle/>
                    <a:p>
                      <a:pPr algn="just"/>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Deductions in respect of other incomes</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solidFill>
                            <a:srgbClr val="FF0000"/>
                          </a:solidFill>
                          <a:latin typeface="Arial" panose="020B0604020202020204" pitchFamily="34" charset="0"/>
                          <a:cs typeface="Arial" panose="020B0604020202020204" pitchFamily="34" charset="0"/>
                        </a:rPr>
                        <a:t>80TTA-</a:t>
                      </a:r>
                      <a:r>
                        <a:rPr lang="en-US" sz="2000" b="1" i="0" kern="1200" dirty="0">
                          <a:solidFill>
                            <a:srgbClr val="FF0000"/>
                          </a:solidFill>
                          <a:effectLst/>
                          <a:latin typeface="Arial" panose="020B0604020202020204" pitchFamily="34" charset="0"/>
                          <a:ea typeface="+mn-ea"/>
                          <a:cs typeface="Arial" panose="020B0604020202020204" pitchFamily="34" charset="0"/>
                        </a:rPr>
                        <a:t>Deduction in respect of interest on deposits in savings account.</a:t>
                      </a:r>
                      <a:endParaRPr lang="en-IN" sz="2000" dirty="0">
                        <a:solidFill>
                          <a:srgbClr val="FF0000"/>
                        </a:solidFill>
                        <a:latin typeface="Arial" panose="020B0604020202020204" pitchFamily="34" charset="0"/>
                        <a:cs typeface="Arial" panose="020B0604020202020204" pitchFamily="34" charset="0"/>
                      </a:endParaRPr>
                    </a:p>
                    <a:p>
                      <a:pPr algn="just"/>
                      <a:r>
                        <a:rPr lang="en-IN" sz="2000" dirty="0" smtClean="0">
                          <a:solidFill>
                            <a:srgbClr val="FF0000"/>
                          </a:solidFill>
                          <a:latin typeface="Arial" panose="020B0604020202020204" pitchFamily="34" charset="0"/>
                          <a:cs typeface="Arial" panose="020B0604020202020204" pitchFamily="34" charset="0"/>
                        </a:rPr>
                        <a:t>80TTB-</a:t>
                      </a:r>
                      <a:r>
                        <a:rPr lang="en-US" sz="2000" b="1" i="0" kern="1200" dirty="0">
                          <a:solidFill>
                            <a:srgbClr val="FF0000"/>
                          </a:solidFill>
                          <a:effectLst/>
                          <a:latin typeface="Arial" panose="020B0604020202020204" pitchFamily="34" charset="0"/>
                          <a:ea typeface="+mn-ea"/>
                          <a:cs typeface="Arial" panose="020B0604020202020204" pitchFamily="34" charset="0"/>
                        </a:rPr>
                        <a:t>Deduction in respect of interest on deposits in case of senior citizens.</a:t>
                      </a:r>
                      <a:endParaRPr lang="en-IN" sz="2000" dirty="0">
                        <a:solidFill>
                          <a:srgbClr val="FF0000"/>
                        </a:solidFill>
                        <a:latin typeface="Arial" panose="020B0604020202020204" pitchFamily="34" charset="0"/>
                        <a:cs typeface="Arial" panose="020B0604020202020204" pitchFamily="34" charset="0"/>
                      </a:endParaRPr>
                    </a:p>
                  </a:txBody>
                  <a:tcPr/>
                </a:tc>
                <a:tc>
                  <a:txBody>
                    <a:bodyPr/>
                    <a:lstStyle/>
                    <a:p>
                      <a:pPr algn="just"/>
                      <a:r>
                        <a:rPr lang="en-IN" sz="2000" b="0" i="0" u="none" strike="noStrike" kern="1200" baseline="0" dirty="0">
                          <a:solidFill>
                            <a:srgbClr val="FF0000"/>
                          </a:solidFill>
                          <a:latin typeface="Arial" panose="020B0604020202020204" pitchFamily="34" charset="0"/>
                          <a:ea typeface="+mn-ea"/>
                          <a:cs typeface="Arial" panose="020B0604020202020204" pitchFamily="34" charset="0"/>
                        </a:rPr>
                        <a:t>153. Deduction for interest on deposits.</a:t>
                      </a:r>
                      <a:endParaRPr lang="en-IN" sz="2000" dirty="0">
                        <a:solidFill>
                          <a:srgbClr val="FF0000"/>
                        </a:solidFill>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54572474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76044428"/>
              </p:ext>
            </p:extLst>
          </p:nvPr>
        </p:nvGraphicFramePr>
        <p:xfrm>
          <a:off x="768095" y="719666"/>
          <a:ext cx="10661904" cy="4236720"/>
        </p:xfrm>
        <a:graphic>
          <a:graphicData uri="http://schemas.openxmlformats.org/drawingml/2006/table">
            <a:tbl>
              <a:tblPr firstRow="1" bandRow="1">
                <a:tableStyleId>{5C22544A-7EE6-4342-B048-85BDC9FD1C3A}</a:tableStyleId>
              </a:tblPr>
              <a:tblGrid>
                <a:gridCol w="2944369"/>
                <a:gridCol w="4163567"/>
                <a:gridCol w="3553968"/>
              </a:tblGrid>
              <a:tr h="370840">
                <a:tc gridSpan="3">
                  <a:txBody>
                    <a:bodyPr/>
                    <a:lstStyle/>
                    <a:p>
                      <a:pPr algn="just"/>
                      <a:r>
                        <a:rPr lang="en-US" sz="2000" dirty="0" smtClean="0">
                          <a:latin typeface="Arial" panose="020B0604020202020204" pitchFamily="34" charset="0"/>
                          <a:cs typeface="Arial" panose="020B0604020202020204" pitchFamily="34" charset="0"/>
                        </a:rPr>
                        <a:t>Deduction </a:t>
                      </a:r>
                      <a:endParaRPr lang="en-IN" sz="2000" dirty="0">
                        <a:latin typeface="Arial" panose="020B0604020202020204" pitchFamily="34" charset="0"/>
                        <a:cs typeface="Arial" panose="020B0604020202020204" pitchFamily="34" charset="0"/>
                      </a:endParaRP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2025</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a:latin typeface="Arial" panose="020B0604020202020204" pitchFamily="34" charset="0"/>
                          <a:cs typeface="Arial" panose="020B0604020202020204" pitchFamily="34" charset="0"/>
                        </a:rPr>
                        <a:t>General </a:t>
                      </a: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Deduction </a:t>
                      </a:r>
                      <a:r>
                        <a:rPr lang="en-US" sz="2000" dirty="0">
                          <a:latin typeface="Arial" panose="020B0604020202020204" pitchFamily="34" charset="0"/>
                          <a:cs typeface="Arial" panose="020B0604020202020204" pitchFamily="34" charset="0"/>
                        </a:rPr>
                        <a:t>in respect of certain payment</a:t>
                      </a: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Deductions </a:t>
                      </a:r>
                      <a:r>
                        <a:rPr lang="en-US" sz="2000" dirty="0">
                          <a:latin typeface="Arial" panose="020B0604020202020204" pitchFamily="34" charset="0"/>
                          <a:cs typeface="Arial" panose="020B0604020202020204" pitchFamily="34" charset="0"/>
                        </a:rPr>
                        <a:t>in respect of certain incomes</a:t>
                      </a: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Deductions </a:t>
                      </a:r>
                      <a:r>
                        <a:rPr lang="en-US" sz="2000" dirty="0">
                          <a:latin typeface="Arial" panose="020B0604020202020204" pitchFamily="34" charset="0"/>
                          <a:cs typeface="Arial" panose="020B0604020202020204" pitchFamily="34" charset="0"/>
                        </a:rPr>
                        <a:t>in respect of other incomes</a:t>
                      </a:r>
                    </a:p>
                    <a:p>
                      <a:pPr algn="just"/>
                      <a:r>
                        <a:rPr lang="en-IN" sz="2000" b="0" i="1" u="none" strike="noStrike" kern="1200" baseline="0" dirty="0">
                          <a:solidFill>
                            <a:schemeClr val="dk1"/>
                          </a:solidFill>
                          <a:latin typeface="Arial" panose="020B0604020202020204" pitchFamily="34" charset="0"/>
                          <a:ea typeface="+mn-ea"/>
                          <a:cs typeface="Arial" panose="020B0604020202020204" pitchFamily="34" charset="0"/>
                        </a:rPr>
                        <a:t>Other deductions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80A to 80B</a:t>
                      </a: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80C </a:t>
                      </a:r>
                      <a:r>
                        <a:rPr lang="en-US" sz="2000" dirty="0">
                          <a:latin typeface="Arial" panose="020B0604020202020204" pitchFamily="34" charset="0"/>
                          <a:cs typeface="Arial" panose="020B0604020202020204" pitchFamily="34" charset="0"/>
                        </a:rPr>
                        <a:t>to 80GGC</a:t>
                      </a:r>
                    </a:p>
                    <a:p>
                      <a:pPr algn="just"/>
                      <a:endParaRPr lang="en-US" sz="2000" dirty="0">
                        <a:latin typeface="Arial" panose="020B0604020202020204" pitchFamily="34" charset="0"/>
                        <a:cs typeface="Arial" panose="020B0604020202020204" pitchFamily="34" charset="0"/>
                      </a:endParaRP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Sections </a:t>
                      </a:r>
                      <a:r>
                        <a:rPr lang="en-US" sz="2000" dirty="0">
                          <a:latin typeface="Arial" panose="020B0604020202020204" pitchFamily="34" charset="0"/>
                          <a:cs typeface="Arial" panose="020B0604020202020204" pitchFamily="34" charset="0"/>
                        </a:rPr>
                        <a:t>80H</a:t>
                      </a:r>
                      <a:r>
                        <a:rPr lang="en-US" sz="2000" baseline="0" dirty="0">
                          <a:latin typeface="Arial" panose="020B0604020202020204" pitchFamily="34" charset="0"/>
                          <a:cs typeface="Arial" panose="020B0604020202020204" pitchFamily="34" charset="0"/>
                        </a:rPr>
                        <a:t> to 80RRB-No of section 31</a:t>
                      </a:r>
                      <a:endParaRPr lang="en-IN" sz="2000" dirty="0">
                        <a:latin typeface="Arial" panose="020B0604020202020204" pitchFamily="34" charset="0"/>
                        <a:cs typeface="Arial" panose="020B0604020202020204" pitchFamily="34" charset="0"/>
                      </a:endParaRP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section</a:t>
                      </a:r>
                      <a:r>
                        <a:rPr lang="en-US" sz="2000" baseline="0" dirty="0" smtClean="0">
                          <a:latin typeface="Arial" panose="020B0604020202020204" pitchFamily="34" charset="0"/>
                          <a:cs typeface="Arial" panose="020B0604020202020204" pitchFamily="34" charset="0"/>
                        </a:rPr>
                        <a:t> </a:t>
                      </a:r>
                      <a:r>
                        <a:rPr lang="en-US" sz="2000" baseline="0" dirty="0">
                          <a:latin typeface="Arial" panose="020B0604020202020204" pitchFamily="34" charset="0"/>
                          <a:cs typeface="Arial" panose="020B0604020202020204" pitchFamily="34" charset="0"/>
                        </a:rPr>
                        <a:t>80TTA &amp; 80TTB -</a:t>
                      </a:r>
                    </a:p>
                    <a:p>
                      <a:pPr algn="just"/>
                      <a:endParaRPr lang="en-US"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Section</a:t>
                      </a:r>
                      <a:r>
                        <a:rPr lang="en-US" sz="2000" baseline="0" dirty="0">
                          <a:latin typeface="Arial" panose="020B0604020202020204" pitchFamily="34" charset="0"/>
                          <a:cs typeface="Arial" panose="020B0604020202020204" pitchFamily="34" charset="0"/>
                        </a:rPr>
                        <a:t> 80U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122</a:t>
                      </a: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123 </a:t>
                      </a:r>
                      <a:r>
                        <a:rPr lang="en-US" sz="2000" dirty="0">
                          <a:latin typeface="Arial" panose="020B0604020202020204" pitchFamily="34" charset="0"/>
                          <a:cs typeface="Arial" panose="020B0604020202020204" pitchFamily="34" charset="0"/>
                        </a:rPr>
                        <a:t>to 137</a:t>
                      </a:r>
                    </a:p>
                    <a:p>
                      <a:pPr algn="just"/>
                      <a:endParaRPr lang="en-US" sz="2000" dirty="0">
                        <a:latin typeface="Arial" panose="020B0604020202020204" pitchFamily="34" charset="0"/>
                        <a:cs typeface="Arial" panose="020B0604020202020204" pitchFamily="34" charset="0"/>
                      </a:endParaRP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Sections </a:t>
                      </a:r>
                      <a:r>
                        <a:rPr lang="en-US" sz="2000" dirty="0">
                          <a:latin typeface="Arial" panose="020B0604020202020204" pitchFamily="34" charset="0"/>
                          <a:cs typeface="Arial" panose="020B0604020202020204" pitchFamily="34" charset="0"/>
                        </a:rPr>
                        <a:t>138 to 152</a:t>
                      </a:r>
                      <a:r>
                        <a:rPr lang="en-US" sz="2000" baseline="0" dirty="0">
                          <a:latin typeface="Arial" panose="020B0604020202020204" pitchFamily="34" charset="0"/>
                          <a:cs typeface="Arial" panose="020B0604020202020204" pitchFamily="34" charset="0"/>
                        </a:rPr>
                        <a:t>-No of section 14</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2000" dirty="0" smtClean="0">
                        <a:latin typeface="Arial" panose="020B0604020202020204"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Section</a:t>
                      </a:r>
                      <a:r>
                        <a:rPr lang="en-US" sz="2000" baseline="0" dirty="0" smtClean="0">
                          <a:latin typeface="Arial" panose="020B0604020202020204" pitchFamily="34" charset="0"/>
                          <a:cs typeface="Arial" panose="020B0604020202020204" pitchFamily="34" charset="0"/>
                        </a:rPr>
                        <a:t> </a:t>
                      </a:r>
                      <a:r>
                        <a:rPr lang="en-US" sz="2000" baseline="0" dirty="0">
                          <a:latin typeface="Arial" panose="020B0604020202020204" pitchFamily="34" charset="0"/>
                          <a:cs typeface="Arial" panose="020B0604020202020204" pitchFamily="34" charset="0"/>
                        </a:rPr>
                        <a:t>153 -</a:t>
                      </a:r>
                      <a:endParaRPr lang="en-IN" sz="2000" dirty="0">
                        <a:latin typeface="Arial" panose="020B0604020202020204" pitchFamily="34" charset="0"/>
                        <a:cs typeface="Arial" panose="020B0604020202020204" pitchFamily="34" charset="0"/>
                      </a:endParaRPr>
                    </a:p>
                    <a:p>
                      <a:pPr algn="just"/>
                      <a:endParaRPr lang="en-IN" sz="2000" dirty="0">
                        <a:latin typeface="Arial" panose="020B0604020202020204" pitchFamily="34" charset="0"/>
                        <a:cs typeface="Arial" panose="020B0604020202020204" pitchFamily="34" charset="0"/>
                      </a:endParaRPr>
                    </a:p>
                    <a:p>
                      <a:pPr algn="just"/>
                      <a:r>
                        <a:rPr lang="en-IN" sz="2000" dirty="0">
                          <a:latin typeface="Arial" panose="020B0604020202020204" pitchFamily="34" charset="0"/>
                          <a:cs typeface="Arial" panose="020B0604020202020204" pitchFamily="34" charset="0"/>
                        </a:rPr>
                        <a:t>Sec 154</a:t>
                      </a:r>
                    </a:p>
                  </a:txBody>
                  <a:tcPr/>
                </a:tc>
              </a:tr>
            </a:tbl>
          </a:graphicData>
        </a:graphic>
      </p:graphicFrame>
    </p:spTree>
    <p:extLst>
      <p:ext uri="{BB962C8B-B14F-4D97-AF65-F5344CB8AC3E}">
        <p14:creationId xmlns:p14="http://schemas.microsoft.com/office/powerpoint/2010/main" val="186334950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0525667"/>
              </p:ext>
            </p:extLst>
          </p:nvPr>
        </p:nvGraphicFramePr>
        <p:xfrm>
          <a:off x="722375" y="719666"/>
          <a:ext cx="10789920" cy="6156960"/>
        </p:xfrm>
        <a:graphic>
          <a:graphicData uri="http://schemas.openxmlformats.org/drawingml/2006/table">
            <a:tbl>
              <a:tblPr firstRow="1" bandRow="1">
                <a:tableStyleId>{5C22544A-7EE6-4342-B048-85BDC9FD1C3A}</a:tableStyleId>
              </a:tblPr>
              <a:tblGrid>
                <a:gridCol w="2340865"/>
                <a:gridCol w="3346704"/>
                <a:gridCol w="5102351"/>
              </a:tblGrid>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a:t>
                      </a:r>
                      <a:endParaRPr lang="en-IN" sz="2000" dirty="0">
                        <a:latin typeface="Arial" panose="020B0604020202020204" pitchFamily="34" charset="0"/>
                        <a:cs typeface="Arial" panose="020B0604020202020204" pitchFamily="34" charset="0"/>
                      </a:endParaRPr>
                    </a:p>
                  </a:txBody>
                  <a:tcPr/>
                </a:tc>
              </a:tr>
              <a:tr h="370840">
                <a:tc>
                  <a:txBody>
                    <a:bodyPr/>
                    <a:lstStyle/>
                    <a:p>
                      <a:pPr algn="just"/>
                      <a:endParaRPr lang="en-IN" sz="2000">
                        <a:latin typeface="Arial" panose="020B0604020202020204" pitchFamily="34" charset="0"/>
                        <a:cs typeface="Arial" panose="020B0604020202020204" pitchFamily="34" charset="0"/>
                      </a:endParaRPr>
                    </a:p>
                  </a:txBody>
                  <a:tcPr/>
                </a:tc>
                <a:tc>
                  <a:txBody>
                    <a:bodyPr/>
                    <a:lstStyle/>
                    <a:p>
                      <a:pPr algn="just"/>
                      <a:r>
                        <a:rPr lang="en-US" sz="2000" b="1" dirty="0">
                          <a:latin typeface="Arial" panose="020B0604020202020204" pitchFamily="34" charset="0"/>
                          <a:cs typeface="Arial" panose="020B0604020202020204" pitchFamily="34" charset="0"/>
                        </a:rPr>
                        <a:t>Special</a:t>
                      </a:r>
                      <a:r>
                        <a:rPr lang="en-US" sz="2000" b="1" baseline="0" dirty="0">
                          <a:latin typeface="Arial" panose="020B0604020202020204" pitchFamily="34" charset="0"/>
                          <a:cs typeface="Arial" panose="020B0604020202020204" pitchFamily="34" charset="0"/>
                        </a:rPr>
                        <a:t> provision for computation of Tax</a:t>
                      </a:r>
                    </a:p>
                    <a:p>
                      <a:pPr algn="just"/>
                      <a:endParaRPr lang="en-US" sz="2000" baseline="0" dirty="0">
                        <a:latin typeface="Arial" panose="020B0604020202020204" pitchFamily="34" charset="0"/>
                        <a:cs typeface="Arial" panose="020B0604020202020204" pitchFamily="34" charset="0"/>
                      </a:endParaRPr>
                    </a:p>
                    <a:p>
                      <a:pPr algn="just"/>
                      <a:r>
                        <a:rPr lang="en-US" sz="2000" b="1" i="0" kern="1200" dirty="0">
                          <a:solidFill>
                            <a:schemeClr val="dk1"/>
                          </a:solidFill>
                          <a:effectLst/>
                          <a:latin typeface="Arial" panose="020B0604020202020204" pitchFamily="34" charset="0"/>
                          <a:ea typeface="+mn-ea"/>
                          <a:cs typeface="Arial" panose="020B0604020202020204" pitchFamily="34" charset="0"/>
                        </a:rPr>
                        <a:t>115BAA-Tax on income of certain domestic companies.</a:t>
                      </a:r>
                    </a:p>
                    <a:p>
                      <a:pPr algn="just"/>
                      <a:endParaRPr lang="en-US" sz="2000" b="1" i="0" kern="1200" dirty="0">
                        <a:solidFill>
                          <a:schemeClr val="dk1"/>
                        </a:solidFill>
                        <a:effectLst/>
                        <a:latin typeface="Arial" panose="020B0604020202020204" pitchFamily="34" charset="0"/>
                        <a:ea typeface="+mn-ea"/>
                        <a:cs typeface="Arial" panose="020B0604020202020204" pitchFamily="34" charset="0"/>
                      </a:endParaRPr>
                    </a:p>
                    <a:p>
                      <a:pPr algn="just"/>
                      <a:r>
                        <a:rPr lang="en-US" sz="2000" b="1" i="0" kern="1200" dirty="0">
                          <a:solidFill>
                            <a:schemeClr val="dk1"/>
                          </a:solidFill>
                          <a:effectLst/>
                          <a:latin typeface="Arial" panose="020B0604020202020204" pitchFamily="34" charset="0"/>
                          <a:ea typeface="+mn-ea"/>
                          <a:cs typeface="Arial" panose="020B0604020202020204" pitchFamily="34" charset="0"/>
                        </a:rPr>
                        <a:t>115BAB-Tax on income of new manufacturing domestic companies.</a:t>
                      </a:r>
                      <a:endParaRPr lang="en-IN" sz="2000" dirty="0">
                        <a:latin typeface="Arial" panose="020B0604020202020204" pitchFamily="34" charset="0"/>
                        <a:cs typeface="Arial" panose="020B0604020202020204" pitchFamily="34" charset="0"/>
                      </a:endParaRPr>
                    </a:p>
                  </a:txBody>
                  <a:tcPr/>
                </a:tc>
                <a:tc>
                  <a:txBody>
                    <a:bodyPr/>
                    <a:lstStyle/>
                    <a:p>
                      <a:pPr algn="just"/>
                      <a:endParaRPr lang="en-US" sz="2000" dirty="0">
                        <a:latin typeface="Arial" panose="020B0604020202020204" pitchFamily="34" charset="0"/>
                        <a:cs typeface="Arial" panose="020B0604020202020204" pitchFamily="34" charset="0"/>
                      </a:endParaRPr>
                    </a:p>
                    <a:p>
                      <a:pPr algn="just"/>
                      <a:endParaRPr lang="en-US" sz="2000" dirty="0">
                        <a:latin typeface="Arial" panose="020B0604020202020204" pitchFamily="34" charset="0"/>
                        <a:cs typeface="Arial" panose="020B0604020202020204" pitchFamily="34" charset="0"/>
                      </a:endParaRP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200-Tax </a:t>
                      </a:r>
                      <a:r>
                        <a:rPr lang="en-US" sz="2000" dirty="0">
                          <a:latin typeface="Arial" panose="020B0604020202020204" pitchFamily="34" charset="0"/>
                          <a:cs typeface="Arial" panose="020B0604020202020204" pitchFamily="34" charset="0"/>
                        </a:rPr>
                        <a:t>on income of certain</a:t>
                      </a:r>
                    </a:p>
                    <a:p>
                      <a:pPr algn="just"/>
                      <a:r>
                        <a:rPr lang="en-US" sz="2000" dirty="0">
                          <a:latin typeface="Arial" panose="020B0604020202020204" pitchFamily="34" charset="0"/>
                          <a:cs typeface="Arial" panose="020B0604020202020204" pitchFamily="34" charset="0"/>
                        </a:rPr>
                        <a:t>Domestic companies</a:t>
                      </a:r>
                      <a:r>
                        <a:rPr lang="en-US" sz="2000" dirty="0">
                          <a:solidFill>
                            <a:srgbClr val="FF0000"/>
                          </a:solidFill>
                          <a:latin typeface="Arial" panose="020B0604020202020204" pitchFamily="34" charset="0"/>
                          <a:cs typeface="Arial" panose="020B0604020202020204" pitchFamily="34" charset="0"/>
                        </a:rPr>
                        <a:t>.( sec 148 deduction missing)</a:t>
                      </a:r>
                    </a:p>
                    <a:p>
                      <a:pPr algn="just"/>
                      <a:endParaRPr lang="en-US"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201 Tax on income of new manufacturing domestic companies.</a:t>
                      </a:r>
                      <a:endParaRPr lang="en-IN" sz="2000" dirty="0">
                        <a:latin typeface="Arial" panose="020B0604020202020204" pitchFamily="34" charset="0"/>
                        <a:cs typeface="Arial" panose="020B0604020202020204" pitchFamily="34" charset="0"/>
                      </a:endParaRPr>
                    </a:p>
                  </a:txBody>
                  <a:tcPr/>
                </a:tc>
              </a:tr>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1" i="0" u="none" strike="noStrike" kern="1200" baseline="0" dirty="0">
                          <a:solidFill>
                            <a:schemeClr val="tx1"/>
                          </a:solidFill>
                          <a:latin typeface="Arial" panose="020B0604020202020204" pitchFamily="34" charset="0"/>
                          <a:ea typeface="+mn-ea"/>
                          <a:cs typeface="Arial" panose="020B0604020202020204" pitchFamily="34" charset="0"/>
                        </a:rPr>
                        <a:t>CHAPTER IX  REBATES AND RELIEFS </a:t>
                      </a:r>
                      <a:r>
                        <a:rPr lang="en-IN" sz="2000" b="0" i="0" u="none" strike="noStrike" kern="1200" baseline="0" dirty="0">
                          <a:solidFill>
                            <a:schemeClr val="lt1"/>
                          </a:solidFill>
                          <a:latin typeface="Arial" panose="020B0604020202020204" pitchFamily="34" charset="0"/>
                          <a:ea typeface="+mn-ea"/>
                          <a:cs typeface="Arial" panose="020B0604020202020204" pitchFamily="34" charset="0"/>
                        </a:rPr>
                        <a:t>	</a:t>
                      </a:r>
                    </a:p>
                  </a:txBody>
                  <a:tcPr/>
                </a:tc>
                <a:tc hMerge="1">
                  <a:txBody>
                    <a:bodyPr/>
                    <a:lstStyle/>
                    <a:p>
                      <a:endParaRPr lang="en-IN" dirty="0"/>
                    </a:p>
                  </a:txBody>
                  <a:tcPr/>
                </a:tc>
                <a:tc hMerge="1">
                  <a:txBody>
                    <a:bodyPr/>
                    <a:lstStyle/>
                    <a:p>
                      <a:endParaRPr lang="en-IN" dirty="0"/>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REBATES AND RELIEFS 	</a:t>
                      </a:r>
                    </a:p>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 </a:t>
                      </a:r>
                      <a:r>
                        <a:rPr lang="en-IN" sz="2000" b="0" i="1" u="none" strike="noStrike" kern="1200" baseline="0" dirty="0">
                          <a:solidFill>
                            <a:schemeClr val="dk1"/>
                          </a:solidFill>
                          <a:latin typeface="Arial" panose="020B0604020202020204" pitchFamily="34" charset="0"/>
                          <a:ea typeface="+mn-ea"/>
                          <a:cs typeface="Arial" panose="020B0604020202020204" pitchFamily="34" charset="0"/>
                        </a:rPr>
                        <a:t>Rebates and reliefs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a:t>
                      </a:r>
                    </a:p>
                  </a:txBody>
                  <a:tcPr/>
                </a:tc>
                <a:tc>
                  <a:txBody>
                    <a:bodyPr/>
                    <a:lstStyle/>
                    <a:p>
                      <a:pPr algn="just"/>
                      <a:r>
                        <a:rPr lang="en-US" sz="2000" dirty="0">
                          <a:latin typeface="Arial" panose="020B0604020202020204" pitchFamily="34" charset="0"/>
                          <a:cs typeface="Arial" panose="020B0604020202020204" pitchFamily="34" charset="0"/>
                        </a:rPr>
                        <a:t>Section 87 to</a:t>
                      </a:r>
                      <a:r>
                        <a:rPr lang="en-US" sz="2000" baseline="0" dirty="0">
                          <a:latin typeface="Arial" panose="020B0604020202020204" pitchFamily="34" charset="0"/>
                          <a:cs typeface="Arial" panose="020B0604020202020204" pitchFamily="34" charset="0"/>
                        </a:rPr>
                        <a:t> 89-No of section  4</a:t>
                      </a:r>
                    </a:p>
                    <a:p>
                      <a:pPr algn="just"/>
                      <a:r>
                        <a:rPr lang="en-US" sz="2000" baseline="0" dirty="0" smtClean="0">
                          <a:latin typeface="Arial" panose="020B0604020202020204" pitchFamily="34" charset="0"/>
                          <a:cs typeface="Arial" panose="020B0604020202020204" pitchFamily="34" charset="0"/>
                        </a:rPr>
                        <a:t>Sec </a:t>
                      </a:r>
                      <a:r>
                        <a:rPr lang="en-US" sz="2000" baseline="0" dirty="0">
                          <a:latin typeface="Arial" panose="020B0604020202020204" pitchFamily="34" charset="0"/>
                          <a:cs typeface="Arial" panose="020B0604020202020204" pitchFamily="34" charset="0"/>
                        </a:rPr>
                        <a:t>89A- relief for securities transaction tax paid has become obsolete(2009) and so removed</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 155</a:t>
                      </a:r>
                      <a:r>
                        <a:rPr lang="en-US" sz="2000" baseline="0" dirty="0">
                          <a:latin typeface="Arial" panose="020B0604020202020204" pitchFamily="34" charset="0"/>
                          <a:cs typeface="Arial" panose="020B0604020202020204" pitchFamily="34" charset="0"/>
                        </a:rPr>
                        <a:t> to 158-No of section  4</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414347890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20366735"/>
              </p:ext>
            </p:extLst>
          </p:nvPr>
        </p:nvGraphicFramePr>
        <p:xfrm>
          <a:off x="859535" y="591650"/>
          <a:ext cx="10515600" cy="6065520"/>
        </p:xfrm>
        <a:graphic>
          <a:graphicData uri="http://schemas.openxmlformats.org/drawingml/2006/table">
            <a:tbl>
              <a:tblPr firstRow="1" bandRow="1">
                <a:tableStyleId>{5C22544A-7EE6-4342-B048-85BDC9FD1C3A}</a:tableStyleId>
              </a:tblPr>
              <a:tblGrid>
                <a:gridCol w="1444753"/>
                <a:gridCol w="3941064"/>
                <a:gridCol w="5129783"/>
              </a:tblGrid>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Bill 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B)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Double taxation relief 	</a:t>
                      </a:r>
                    </a:p>
                  </a:txBody>
                  <a:tcPr/>
                </a:tc>
                <a:tc>
                  <a:txBody>
                    <a:bodyPr/>
                    <a:lstStyle/>
                    <a:p>
                      <a:pPr algn="just"/>
                      <a:r>
                        <a:rPr lang="en-US" sz="2000" dirty="0">
                          <a:latin typeface="Arial" panose="020B0604020202020204" pitchFamily="34" charset="0"/>
                          <a:cs typeface="Arial" panose="020B0604020202020204" pitchFamily="34" charset="0"/>
                        </a:rPr>
                        <a:t>Sections 90, 90A &amp; 91 </a:t>
                      </a:r>
                      <a:r>
                        <a:rPr lang="en-US" sz="2000" baseline="0" dirty="0">
                          <a:latin typeface="Arial" panose="020B0604020202020204" pitchFamily="34" charset="0"/>
                          <a:cs typeface="Arial" panose="020B0604020202020204" pitchFamily="34" charset="0"/>
                        </a:rPr>
                        <a:t>-No of section  3</a:t>
                      </a:r>
                    </a:p>
                    <a:p>
                      <a:pPr algn="just"/>
                      <a:r>
                        <a:rPr lang="en-US" sz="2000" baseline="0" dirty="0" smtClean="0">
                          <a:latin typeface="Arial" panose="020B0604020202020204" pitchFamily="34" charset="0"/>
                          <a:cs typeface="Arial" panose="020B0604020202020204" pitchFamily="34" charset="0"/>
                        </a:rPr>
                        <a:t>Sec </a:t>
                      </a:r>
                      <a:r>
                        <a:rPr lang="en-US" sz="2000" baseline="0" dirty="0">
                          <a:latin typeface="Arial" panose="020B0604020202020204" pitchFamily="34" charset="0"/>
                          <a:cs typeface="Arial" panose="020B0604020202020204" pitchFamily="34" charset="0"/>
                        </a:rPr>
                        <a:t>90 and 90A  merged </a:t>
                      </a:r>
                    </a:p>
                    <a:p>
                      <a:pPr algn="just"/>
                      <a:endParaRPr lang="en-US" sz="2000" baseline="0" dirty="0" smtClean="0">
                        <a:latin typeface="Arial" panose="020B0604020202020204" pitchFamily="34" charset="0"/>
                        <a:cs typeface="Arial" panose="020B0604020202020204" pitchFamily="34" charset="0"/>
                      </a:endParaRPr>
                    </a:p>
                    <a:p>
                      <a:pPr algn="just"/>
                      <a:r>
                        <a:rPr lang="en-US" sz="2000" baseline="0" dirty="0" smtClean="0">
                          <a:latin typeface="Arial" panose="020B0604020202020204" pitchFamily="34" charset="0"/>
                          <a:cs typeface="Arial" panose="020B0604020202020204" pitchFamily="34" charset="0"/>
                        </a:rPr>
                        <a:t>91  Where there is no agreement</a:t>
                      </a:r>
                      <a:endParaRPr lang="en-US" sz="2000" baseline="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Sections 159 &amp; 160</a:t>
                      </a:r>
                      <a:r>
                        <a:rPr lang="en-US" sz="2000" baseline="0" dirty="0">
                          <a:latin typeface="Arial" panose="020B0604020202020204" pitchFamily="34" charset="0"/>
                          <a:cs typeface="Arial" panose="020B0604020202020204" pitchFamily="34" charset="0"/>
                        </a:rPr>
                        <a:t>-No of section 2</a:t>
                      </a:r>
                      <a:endParaRPr lang="en-IN"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 </a:t>
                      </a:r>
                    </a:p>
                    <a:p>
                      <a:pPr algn="just"/>
                      <a:r>
                        <a:rPr lang="en-US" sz="2000" dirty="0">
                          <a:latin typeface="Arial" panose="020B0604020202020204" pitchFamily="34" charset="0"/>
                          <a:cs typeface="Arial" panose="020B0604020202020204" pitchFamily="34" charset="0"/>
                        </a:rPr>
                        <a:t>159 DTAA where</a:t>
                      </a:r>
                      <a:r>
                        <a:rPr lang="en-US" sz="2000" baseline="0" dirty="0">
                          <a:latin typeface="Arial" panose="020B0604020202020204" pitchFamily="34" charset="0"/>
                          <a:cs typeface="Arial" panose="020B0604020202020204" pitchFamily="34" charset="0"/>
                        </a:rPr>
                        <a:t> there is an agreement</a:t>
                      </a:r>
                      <a:endParaRPr lang="en-US" sz="2000" dirty="0">
                        <a:latin typeface="Arial" panose="020B0604020202020204" pitchFamily="34" charset="0"/>
                        <a:cs typeface="Arial" panose="020B0604020202020204" pitchFamily="34" charset="0"/>
                      </a:endParaRP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160 </a:t>
                      </a:r>
                      <a:r>
                        <a:rPr lang="en-US" sz="2000" dirty="0">
                          <a:latin typeface="Arial" panose="020B0604020202020204" pitchFamily="34" charset="0"/>
                          <a:cs typeface="Arial" panose="020B0604020202020204" pitchFamily="34" charset="0"/>
                        </a:rPr>
                        <a:t>where there</a:t>
                      </a:r>
                      <a:r>
                        <a:rPr lang="en-US" sz="2000" baseline="0" dirty="0">
                          <a:latin typeface="Arial" panose="020B0604020202020204" pitchFamily="34" charset="0"/>
                          <a:cs typeface="Arial" panose="020B0604020202020204" pitchFamily="34" charset="0"/>
                        </a:rPr>
                        <a:t> is no agreement</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Interpretation</a:t>
                      </a:r>
                      <a:r>
                        <a:rPr lang="en-US" sz="2000" baseline="0" dirty="0" smtClean="0">
                          <a:latin typeface="Arial" panose="020B0604020202020204" pitchFamily="34" charset="0"/>
                          <a:cs typeface="Arial" panose="020B0604020202020204" pitchFamily="34" charset="0"/>
                        </a:rPr>
                        <a:t> of term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0" i="0" kern="1200" dirty="0" smtClean="0">
                          <a:solidFill>
                            <a:schemeClr val="dk1"/>
                          </a:solidFill>
                          <a:effectLst/>
                          <a:latin typeface="Arial" panose="020B0604020202020204" pitchFamily="34" charset="0"/>
                          <a:ea typeface="+mn-ea"/>
                          <a:cs typeface="Arial" panose="020B0604020202020204" pitchFamily="34" charset="0"/>
                        </a:rPr>
                        <a:t>90(3</a:t>
                      </a:r>
                      <a:r>
                        <a:rPr lang="en-US" sz="2000" b="0" i="0" kern="1200" dirty="0">
                          <a:solidFill>
                            <a:schemeClr val="dk1"/>
                          </a:solidFill>
                          <a:effectLst/>
                          <a:latin typeface="Arial" panose="020B0604020202020204" pitchFamily="34" charset="0"/>
                          <a:ea typeface="+mn-ea"/>
                          <a:cs typeface="Arial" panose="020B0604020202020204" pitchFamily="34" charset="0"/>
                        </a:rPr>
                        <a:t>) Any term used but not defined in this Act or in the agreement referred to in sub-section (1) shall, unless the context otherwise requires, and is not inconsistent with the provisions of this Act or the agreement, have the same meaning as assigned to it in the notification issued by the Central Government in the Official Gazette in this behalf.</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b="0" i="0" u="none" strike="noStrike" kern="1200" baseline="0" dirty="0" smtClean="0">
                          <a:solidFill>
                            <a:schemeClr val="dk1"/>
                          </a:solidFill>
                          <a:latin typeface="Arial" panose="020B0604020202020204" pitchFamily="34" charset="0"/>
                          <a:ea typeface="+mn-ea"/>
                          <a:cs typeface="Arial" panose="020B0604020202020204" pitchFamily="34" charset="0"/>
                        </a:rPr>
                        <a:t>159 (</a:t>
                      </a:r>
                      <a:r>
                        <a:rPr lang="en-IN" sz="2000" b="0" i="1" u="none" strike="noStrike" kern="1200" baseline="0" dirty="0" smtClean="0">
                          <a:solidFill>
                            <a:schemeClr val="dk1"/>
                          </a:solidFill>
                          <a:latin typeface="Arial" panose="020B0604020202020204" pitchFamily="34" charset="0"/>
                          <a:ea typeface="+mn-ea"/>
                          <a:cs typeface="Arial" panose="020B0604020202020204" pitchFamily="34" charset="0"/>
                        </a:rPr>
                        <a:t>7</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Where, any––</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term used in an agreement entered into under sub-section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or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2</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 is defined under the said agreement,</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the said term shall have the same meaning as assigned to it in that agreement and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where the term is not defined in that agreement, but defined in this Act</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it shall have the same meaning as assigned to it in this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Act and the explanation, if any, given to it by the </a:t>
                      </a:r>
                      <a:r>
                        <a:rPr lang="en-US" sz="2000" b="0" i="0" u="none" strike="noStrike" kern="1200" baseline="0" dirty="0" smtClean="0">
                          <a:solidFill>
                            <a:srgbClr val="FF0000"/>
                          </a:solidFill>
                          <a:latin typeface="Arial" panose="020B0604020202020204" pitchFamily="34" charset="0"/>
                          <a:ea typeface="+mn-ea"/>
                          <a:cs typeface="Arial" panose="020B0604020202020204" pitchFamily="34" charset="0"/>
                        </a:rPr>
                        <a:t>Central Government</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and shall be deemed to have effect from the date on which that agreement came into force; or</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89949750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57438395"/>
              </p:ext>
            </p:extLst>
          </p:nvPr>
        </p:nvGraphicFramePr>
        <p:xfrm>
          <a:off x="557784" y="719666"/>
          <a:ext cx="10991088" cy="4145280"/>
        </p:xfrm>
        <a:graphic>
          <a:graphicData uri="http://schemas.openxmlformats.org/drawingml/2006/table">
            <a:tbl>
              <a:tblPr firstRow="1" bandRow="1">
                <a:tableStyleId>{5C22544A-7EE6-4342-B048-85BDC9FD1C3A}</a:tableStyleId>
              </a:tblPr>
              <a:tblGrid>
                <a:gridCol w="10991088"/>
              </a:tblGrid>
              <a:tr h="370840">
                <a:tc>
                  <a:txBody>
                    <a:bodyPr/>
                    <a:lstStyle/>
                    <a:p>
                      <a:r>
                        <a:rPr lang="en-US" sz="2000" dirty="0" smtClean="0">
                          <a:latin typeface="Arial" panose="020B0604020202020204" pitchFamily="34" charset="0"/>
                          <a:cs typeface="Arial" panose="020B0604020202020204" pitchFamily="34" charset="0"/>
                        </a:rPr>
                        <a:t>Income Tax Act 2025</a:t>
                      </a:r>
                      <a:endParaRPr lang="en-IN" sz="2000" dirty="0">
                        <a:latin typeface="Arial" panose="020B0604020202020204" pitchFamily="34" charset="0"/>
                        <a:cs typeface="Arial" panose="020B0604020202020204" pitchFamily="34" charset="0"/>
                      </a:endParaRPr>
                    </a:p>
                  </a:txBody>
                  <a:tcPr/>
                </a:tc>
              </a:tr>
              <a:tr h="370840">
                <a:tc>
                  <a:txBody>
                    <a:bodyPr/>
                    <a:lstStyle/>
                    <a:p>
                      <a:r>
                        <a:rPr lang="en-US" sz="2000" b="0" i="1" u="none" strike="noStrike" kern="1200" baseline="0" dirty="0" smtClean="0">
                          <a:solidFill>
                            <a:schemeClr val="dk1"/>
                          </a:solidFill>
                          <a:latin typeface="Arial" panose="020B0604020202020204" pitchFamily="34" charset="0"/>
                          <a:ea typeface="+mn-ea"/>
                          <a:cs typeface="Arial" panose="020B0604020202020204" pitchFamily="34" charset="0"/>
                        </a:rPr>
                        <a:t>b</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term is used but not defined in this Act or in the agreement referred to in sub-section (</a:t>
                      </a:r>
                      <a:r>
                        <a:rPr lang="en-US" sz="2000" b="0" i="1" u="none" strike="noStrike" kern="1200" baseline="0" dirty="0" smtClean="0">
                          <a:solidFill>
                            <a:schemeClr val="dk1"/>
                          </a:solidFill>
                          <a:latin typeface="Arial" panose="020B0604020202020204" pitchFamily="34" charset="0"/>
                          <a:ea typeface="+mn-ea"/>
                          <a:cs typeface="Arial" panose="020B0604020202020204" pitchFamily="34" charset="0"/>
                        </a:rPr>
                        <a:t>1</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or (</a:t>
                      </a:r>
                      <a:r>
                        <a:rPr lang="en-US" sz="2000" b="0" i="1" u="none" strike="noStrike" kern="1200" baseline="0" dirty="0" smtClean="0">
                          <a:solidFill>
                            <a:schemeClr val="dk1"/>
                          </a:solidFill>
                          <a:latin typeface="Arial" panose="020B0604020202020204" pitchFamily="34" charset="0"/>
                          <a:ea typeface="+mn-ea"/>
                          <a:cs typeface="Arial" panose="020B0604020202020204" pitchFamily="34" charset="0"/>
                        </a:rPr>
                        <a:t>2</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it shall, unless the context otherwise requires, and is not inconsistent with the provisions of this Act or the said agreement, </a:t>
                      </a:r>
                      <a:r>
                        <a:rPr lang="en-US" sz="2000" b="0" i="0" u="none" strike="noStrike" kern="1200" baseline="0" dirty="0" smtClean="0">
                          <a:solidFill>
                            <a:srgbClr val="FF0000"/>
                          </a:solidFill>
                          <a:latin typeface="Arial" panose="020B0604020202020204" pitchFamily="34" charset="0"/>
                          <a:ea typeface="+mn-ea"/>
                          <a:cs typeface="Arial" panose="020B0604020202020204" pitchFamily="34" charset="0"/>
                        </a:rPr>
                        <a:t>have the same meaning as assigned to it in the notification issued by the Central Government in this behalf</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and the meaning assigned to such term shall be deemed to have effect from the date on which that agreement came into force; or </a:t>
                      </a:r>
                    </a:p>
                    <a:p>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smtClean="0">
                          <a:solidFill>
                            <a:schemeClr val="dk1"/>
                          </a:solidFill>
                          <a:latin typeface="Arial" panose="020B0604020202020204" pitchFamily="34" charset="0"/>
                          <a:ea typeface="+mn-ea"/>
                          <a:cs typeface="Arial" panose="020B0604020202020204" pitchFamily="34" charset="0"/>
                        </a:rPr>
                        <a:t>c</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term is used in any agreement entered into under sub-section (</a:t>
                      </a:r>
                      <a:r>
                        <a:rPr lang="en-US" sz="2000" b="0" i="1" u="none" strike="noStrike" kern="1200" baseline="0" dirty="0" smtClean="0">
                          <a:solidFill>
                            <a:schemeClr val="dk1"/>
                          </a:solidFill>
                          <a:latin typeface="Arial" panose="020B0604020202020204" pitchFamily="34" charset="0"/>
                          <a:ea typeface="+mn-ea"/>
                          <a:cs typeface="Arial" panose="020B0604020202020204" pitchFamily="34" charset="0"/>
                        </a:rPr>
                        <a:t>1</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or (</a:t>
                      </a:r>
                      <a:r>
                        <a:rPr lang="en-US" sz="2000" b="0" i="1" u="none" strike="noStrike" kern="1200" baseline="0" dirty="0" smtClean="0">
                          <a:solidFill>
                            <a:schemeClr val="dk1"/>
                          </a:solidFill>
                          <a:latin typeface="Arial" panose="020B0604020202020204" pitchFamily="34" charset="0"/>
                          <a:ea typeface="+mn-ea"/>
                          <a:cs typeface="Arial" panose="020B0604020202020204" pitchFamily="34" charset="0"/>
                        </a:rPr>
                        <a:t>2</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and not defined under the said agreement or this Act, or in any notification issued under clause (</a:t>
                      </a:r>
                      <a:r>
                        <a:rPr lang="en-US" sz="2000" b="0" i="1" u="none" strike="noStrike" kern="1200" baseline="0" dirty="0" smtClean="0">
                          <a:solidFill>
                            <a:schemeClr val="dk1"/>
                          </a:solidFill>
                          <a:latin typeface="Arial" panose="020B0604020202020204" pitchFamily="34" charset="0"/>
                          <a:ea typeface="+mn-ea"/>
                          <a:cs typeface="Arial" panose="020B0604020202020204" pitchFamily="34" charset="0"/>
                        </a:rPr>
                        <a:t>b</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then, unless the context otherwise requires, it shall have the same meaning as assigned to it––</a:t>
                      </a:r>
                    </a:p>
                    <a:p>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err="1" smtClean="0">
                          <a:solidFill>
                            <a:schemeClr val="dk1"/>
                          </a:solidFill>
                          <a:latin typeface="Arial" panose="020B0604020202020204" pitchFamily="34" charset="0"/>
                          <a:ea typeface="+mn-ea"/>
                          <a:cs typeface="Arial" panose="020B0604020202020204" pitchFamily="34" charset="0"/>
                        </a:rPr>
                        <a:t>i</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2000" b="0" i="0" u="none" strike="noStrike" kern="1200" baseline="0" dirty="0" smtClean="0">
                          <a:solidFill>
                            <a:srgbClr val="FF0000"/>
                          </a:solidFill>
                          <a:latin typeface="Arial" panose="020B0604020202020204" pitchFamily="34" charset="0"/>
                          <a:ea typeface="+mn-ea"/>
                          <a:cs typeface="Arial" panose="020B0604020202020204" pitchFamily="34" charset="0"/>
                        </a:rPr>
                        <a:t>in any Act of the Central Government related to taxes</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and</a:t>
                      </a:r>
                    </a:p>
                    <a:p>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smtClean="0">
                          <a:solidFill>
                            <a:schemeClr val="dk1"/>
                          </a:solidFill>
                          <a:latin typeface="Arial" panose="020B0604020202020204" pitchFamily="34" charset="0"/>
                          <a:ea typeface="+mn-ea"/>
                          <a:cs typeface="Arial" panose="020B0604020202020204" pitchFamily="34" charset="0"/>
                        </a:rPr>
                        <a:t>ii</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2000" b="0" i="0" u="none" strike="noStrike" kern="1200" baseline="0" dirty="0" smtClean="0">
                          <a:solidFill>
                            <a:srgbClr val="FF0000"/>
                          </a:solidFill>
                          <a:latin typeface="Arial" panose="020B0604020202020204" pitchFamily="34" charset="0"/>
                          <a:ea typeface="+mn-ea"/>
                          <a:cs typeface="Arial" panose="020B0604020202020204" pitchFamily="34" charset="0"/>
                        </a:rPr>
                        <a:t>in any other case, in any other law of the Central Government</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 and shall be deemed to have effect from the date on which the said agreement came </a:t>
                      </a:r>
                      <a:r>
                        <a:rPr lang="en-IN" sz="2000" b="0" i="0" u="none" strike="noStrike" kern="1200" baseline="0" dirty="0" smtClean="0">
                          <a:solidFill>
                            <a:schemeClr val="dk1"/>
                          </a:solidFill>
                          <a:latin typeface="Arial" panose="020B0604020202020204" pitchFamily="34" charset="0"/>
                          <a:ea typeface="+mn-ea"/>
                          <a:cs typeface="Arial" panose="020B0604020202020204" pitchFamily="34" charset="0"/>
                        </a:rPr>
                        <a:t>into force</a:t>
                      </a:r>
                      <a:endParaRPr lang="en-IN" sz="2000" dirty="0" smtClean="0">
                        <a:latin typeface="Arial" panose="020B0604020202020204" pitchFamily="34" charset="0"/>
                        <a:cs typeface="Arial" panose="020B0604020202020204" pitchFamily="34" charset="0"/>
                      </a:endParaRPr>
                    </a:p>
                    <a:p>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297003869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30392894"/>
              </p:ext>
            </p:extLst>
          </p:nvPr>
        </p:nvGraphicFramePr>
        <p:xfrm>
          <a:off x="795527" y="859536"/>
          <a:ext cx="10543032" cy="4785360"/>
        </p:xfrm>
        <a:graphic>
          <a:graphicData uri="http://schemas.openxmlformats.org/drawingml/2006/table">
            <a:tbl>
              <a:tblPr firstRow="1" bandRow="1">
                <a:tableStyleId>{5C22544A-7EE6-4342-B048-85BDC9FD1C3A}</a:tableStyleId>
              </a:tblPr>
              <a:tblGrid>
                <a:gridCol w="3514344"/>
                <a:gridCol w="3514344"/>
                <a:gridCol w="3514344"/>
              </a:tblGrid>
              <a:tr h="23097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lt1"/>
                          </a:solidFill>
                          <a:latin typeface="Arial" panose="020B0604020202020204" pitchFamily="34" charset="0"/>
                          <a:ea typeface="+mn-ea"/>
                          <a:cs typeface="Arial" panose="020B0604020202020204" pitchFamily="34" charset="0"/>
                        </a:rPr>
                        <a:t>CHAPTER X </a:t>
                      </a:r>
                      <a:r>
                        <a:rPr lang="en-IN" sz="2000" b="0" i="0" u="none" strike="noStrike" kern="1200" baseline="0" dirty="0">
                          <a:solidFill>
                            <a:schemeClr val="bg1"/>
                          </a:solidFill>
                          <a:latin typeface="Arial" panose="020B0604020202020204" pitchFamily="34" charset="0"/>
                          <a:ea typeface="+mn-ea"/>
                          <a:cs typeface="Arial" panose="020B0604020202020204" pitchFamily="34" charset="0"/>
                        </a:rPr>
                        <a:t>	  </a:t>
                      </a:r>
                      <a:r>
                        <a:rPr lang="en-US" sz="2000" b="0" i="0" u="none" strike="noStrike" kern="1200" baseline="0" dirty="0">
                          <a:solidFill>
                            <a:schemeClr val="bg1"/>
                          </a:solidFill>
                          <a:latin typeface="Arial" panose="020B0604020202020204" pitchFamily="34" charset="0"/>
                          <a:ea typeface="+mn-ea"/>
                          <a:cs typeface="Arial" panose="020B0604020202020204" pitchFamily="34" charset="0"/>
                        </a:rPr>
                        <a:t>SPECIAL PROVISIONS RELATING TO AVOIDANCE OF TAX </a:t>
                      </a:r>
                      <a:endParaRPr lang="en-IN" sz="20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SPECIAL PROVISIONS RELATING TO AVOIDANCE OF TAX 	</a:t>
                      </a:r>
                    </a:p>
                  </a:txBody>
                  <a:tcPr/>
                </a:tc>
                <a:tc>
                  <a:txBody>
                    <a:bodyPr/>
                    <a:lstStyle/>
                    <a:p>
                      <a:pPr algn="just"/>
                      <a:r>
                        <a:rPr lang="en-US" sz="2000" dirty="0">
                          <a:latin typeface="Arial" panose="020B0604020202020204" pitchFamily="34" charset="0"/>
                          <a:cs typeface="Arial" panose="020B0604020202020204" pitchFamily="34" charset="0"/>
                        </a:rPr>
                        <a:t>Sections 92 to 94B</a:t>
                      </a:r>
                      <a:r>
                        <a:rPr lang="en-US" sz="2000" baseline="0" dirty="0">
                          <a:latin typeface="Arial" panose="020B0604020202020204" pitchFamily="34" charset="0"/>
                          <a:cs typeface="Arial" panose="020B0604020202020204" pitchFamily="34" charset="0"/>
                        </a:rPr>
                        <a:t>-No of section  17</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161 to 177</a:t>
                      </a:r>
                      <a:r>
                        <a:rPr lang="en-US" sz="2000" baseline="0" dirty="0">
                          <a:latin typeface="Arial" panose="020B0604020202020204" pitchFamily="34" charset="0"/>
                          <a:cs typeface="Arial" panose="020B0604020202020204" pitchFamily="34" charset="0"/>
                        </a:rPr>
                        <a:t>-No of section 17</a:t>
                      </a:r>
                      <a:endParaRPr lang="en-IN" sz="2000" dirty="0">
                        <a:latin typeface="Arial" panose="020B0604020202020204" pitchFamily="34" charset="0"/>
                        <a:cs typeface="Arial" panose="020B0604020202020204" pitchFamily="34" charset="0"/>
                      </a:endParaRPr>
                    </a:p>
                  </a:txBody>
                  <a:tcPr/>
                </a:tc>
              </a:tr>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1" i="0" u="none" strike="noStrike" kern="1200" baseline="0" dirty="0">
                          <a:solidFill>
                            <a:schemeClr val="tx1"/>
                          </a:solidFill>
                          <a:latin typeface="Arial" panose="020B0604020202020204" pitchFamily="34" charset="0"/>
                          <a:ea typeface="+mn-ea"/>
                          <a:cs typeface="Arial" panose="020B0604020202020204" pitchFamily="34" charset="0"/>
                        </a:rPr>
                        <a:t>CHAPTER XI   GENERAL ANTI-AVOIDANCE RULE 	</a:t>
                      </a: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GENERAL ANTI-AVOIDANCE RULE 	</a:t>
                      </a:r>
                    </a:p>
                  </a:txBody>
                  <a:tcPr/>
                </a:tc>
                <a:tc>
                  <a:txBody>
                    <a:bodyPr/>
                    <a:lstStyle/>
                    <a:p>
                      <a:pPr algn="just"/>
                      <a:r>
                        <a:rPr lang="en-US" sz="2000" dirty="0">
                          <a:latin typeface="Arial" panose="020B0604020202020204" pitchFamily="34" charset="0"/>
                          <a:cs typeface="Arial" panose="020B0604020202020204" pitchFamily="34" charset="0"/>
                        </a:rPr>
                        <a:t>Sections 95 to 102</a:t>
                      </a:r>
                      <a:r>
                        <a:rPr lang="en-US" sz="2000" baseline="0" dirty="0">
                          <a:latin typeface="Arial" panose="020B0604020202020204" pitchFamily="34" charset="0"/>
                          <a:cs typeface="Arial" panose="020B0604020202020204" pitchFamily="34" charset="0"/>
                        </a:rPr>
                        <a:t>-No of section  8</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178 to 184</a:t>
                      </a:r>
                      <a:r>
                        <a:rPr lang="en-US" sz="2000" baseline="0" dirty="0">
                          <a:latin typeface="Arial" panose="020B0604020202020204" pitchFamily="34" charset="0"/>
                          <a:cs typeface="Arial" panose="020B0604020202020204" pitchFamily="34" charset="0"/>
                        </a:rPr>
                        <a:t>-No of section 7</a:t>
                      </a:r>
                      <a:endParaRPr lang="en-IN" sz="2000" dirty="0">
                        <a:latin typeface="Arial" panose="020B0604020202020204" pitchFamily="34" charset="0"/>
                        <a:cs typeface="Arial" panose="020B0604020202020204" pitchFamily="34" charset="0"/>
                      </a:endParaRPr>
                    </a:p>
                  </a:txBody>
                  <a:tcPr/>
                </a:tc>
              </a:tr>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1" i="0" u="none" strike="noStrike" kern="1200" baseline="0" dirty="0">
                          <a:solidFill>
                            <a:schemeClr val="tx1"/>
                          </a:solidFill>
                          <a:latin typeface="Arial" panose="020B0604020202020204" pitchFamily="34" charset="0"/>
                          <a:ea typeface="+mn-ea"/>
                          <a:cs typeface="Arial" panose="020B0604020202020204" pitchFamily="34" charset="0"/>
                        </a:rPr>
                        <a:t>CHAPTER XII  </a:t>
                      </a:r>
                      <a:r>
                        <a:rPr lang="en-US" sz="2000" b="1" i="0" u="none" strike="noStrike" kern="1200" baseline="0" dirty="0">
                          <a:solidFill>
                            <a:schemeClr val="tx1"/>
                          </a:solidFill>
                          <a:latin typeface="Arial" panose="020B0604020202020204" pitchFamily="34" charset="0"/>
                          <a:ea typeface="+mn-ea"/>
                          <a:cs typeface="Arial" panose="020B0604020202020204" pitchFamily="34" charset="0"/>
                        </a:rPr>
                        <a:t>MODE OF PAYMENT IN CERTAIN CASES, ETC</a:t>
                      </a:r>
                      <a:r>
                        <a:rPr lang="en-IN" sz="2000" b="1" i="0" u="none" strike="noStrike" kern="1200" baseline="0" dirty="0">
                          <a:solidFill>
                            <a:schemeClr val="tx1"/>
                          </a:solidFill>
                          <a:latin typeface="Arial" panose="020B0604020202020204" pitchFamily="34" charset="0"/>
                          <a:ea typeface="+mn-ea"/>
                          <a:cs typeface="Arial" panose="020B0604020202020204" pitchFamily="34" charset="0"/>
                        </a:rPr>
                        <a:t>	</a:t>
                      </a: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MODE OF PAYMENT IN CERTAIN CASES, ETC. 	</a:t>
                      </a:r>
                    </a:p>
                  </a:txBody>
                  <a:tcPr/>
                </a:tc>
                <a:tc>
                  <a:txBody>
                    <a:bodyPr/>
                    <a:lstStyle/>
                    <a:p>
                      <a:pPr algn="just"/>
                      <a:r>
                        <a:rPr lang="en-US" sz="2000" dirty="0">
                          <a:latin typeface="Arial" panose="020B0604020202020204" pitchFamily="34" charset="0"/>
                          <a:cs typeface="Arial" panose="020B0604020202020204" pitchFamily="34" charset="0"/>
                        </a:rPr>
                        <a:t>Sections 269SS </a:t>
                      </a:r>
                      <a:r>
                        <a:rPr lang="en-US" sz="2000" dirty="0" smtClean="0">
                          <a:latin typeface="Arial" panose="020B0604020202020204" pitchFamily="34" charset="0"/>
                          <a:cs typeface="Arial" panose="020B0604020202020204" pitchFamily="34" charset="0"/>
                        </a:rPr>
                        <a:t> to 269TT, 40</a:t>
                      </a:r>
                      <a:endParaRPr lang="en-US"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185 to </a:t>
                      </a:r>
                      <a:r>
                        <a:rPr lang="en-US" sz="2000" dirty="0" smtClean="0">
                          <a:latin typeface="Arial" panose="020B0604020202020204" pitchFamily="34" charset="0"/>
                          <a:cs typeface="Arial" panose="020B0604020202020204" pitchFamily="34" charset="0"/>
                        </a:rPr>
                        <a:t>189, </a:t>
                      </a:r>
                      <a:r>
                        <a:rPr lang="en-US" sz="2000" baseline="0" dirty="0" smtClean="0">
                          <a:latin typeface="Arial" panose="020B0604020202020204" pitchFamily="34" charset="0"/>
                          <a:cs typeface="Arial" panose="020B0604020202020204" pitchFamily="34" charset="0"/>
                        </a:rPr>
                        <a:t>-</a:t>
                      </a:r>
                      <a:r>
                        <a:rPr lang="en-US" sz="2000" baseline="0" dirty="0">
                          <a:latin typeface="Arial" panose="020B0604020202020204" pitchFamily="34" charset="0"/>
                          <a:cs typeface="Arial" panose="020B0604020202020204" pitchFamily="34" charset="0"/>
                        </a:rPr>
                        <a:t>No of section 5</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51840251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0850108"/>
              </p:ext>
            </p:extLst>
          </p:nvPr>
        </p:nvGraphicFramePr>
        <p:xfrm>
          <a:off x="713231" y="719666"/>
          <a:ext cx="10735056" cy="5090160"/>
        </p:xfrm>
        <a:graphic>
          <a:graphicData uri="http://schemas.openxmlformats.org/drawingml/2006/table">
            <a:tbl>
              <a:tblPr firstRow="1" bandRow="1">
                <a:tableStyleId>{5C22544A-7EE6-4342-B048-85BDC9FD1C3A}</a:tableStyleId>
              </a:tblPr>
              <a:tblGrid>
                <a:gridCol w="3578352"/>
                <a:gridCol w="3578352"/>
                <a:gridCol w="3578352"/>
              </a:tblGrid>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lt1"/>
                          </a:solidFill>
                          <a:latin typeface="Arial" panose="020B0604020202020204" pitchFamily="34" charset="0"/>
                          <a:ea typeface="+mn-ea"/>
                          <a:cs typeface="Arial" panose="020B0604020202020204" pitchFamily="34" charset="0"/>
                        </a:rPr>
                        <a:t>CHAPTER XIII 	</a:t>
                      </a:r>
                      <a:r>
                        <a:rPr lang="en-US" sz="2000" b="0" i="0" u="none" strike="noStrike" kern="1200" baseline="0" dirty="0">
                          <a:solidFill>
                            <a:schemeClr val="bg1"/>
                          </a:solidFill>
                          <a:latin typeface="Arial" panose="020B0604020202020204" pitchFamily="34" charset="0"/>
                          <a:ea typeface="+mn-ea"/>
                          <a:cs typeface="Arial" panose="020B0604020202020204" pitchFamily="34" charset="0"/>
                        </a:rPr>
                        <a:t>DETERMINATION OF TAX IN SPECIAL CASES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DETERMINATION OF TAX IN SPECIAL CASES 	</a:t>
                      </a:r>
                    </a:p>
                    <a:p>
                      <a:pPr marL="0" marR="0" indent="0" algn="just" defTabSz="4572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110 to 115WM</a:t>
                      </a:r>
                      <a:r>
                        <a:rPr lang="en-US" sz="2000" baseline="0" dirty="0">
                          <a:latin typeface="Arial" panose="020B0604020202020204" pitchFamily="34" charset="0"/>
                          <a:cs typeface="Arial" panose="020B0604020202020204" pitchFamily="34" charset="0"/>
                        </a:rPr>
                        <a:t>-No of section 113</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190 to 235</a:t>
                      </a:r>
                      <a:r>
                        <a:rPr lang="en-US" sz="2000" baseline="0" dirty="0">
                          <a:latin typeface="Arial" panose="020B0604020202020204" pitchFamily="34" charset="0"/>
                          <a:cs typeface="Arial" panose="020B0604020202020204" pitchFamily="34" charset="0"/>
                        </a:rPr>
                        <a:t>-No of section  46</a:t>
                      </a:r>
                      <a:endParaRPr lang="en-IN" sz="2000" dirty="0">
                        <a:latin typeface="Arial" panose="020B0604020202020204" pitchFamily="34" charset="0"/>
                        <a:cs typeface="Arial" panose="020B0604020202020204" pitchFamily="34" charset="0"/>
                      </a:endParaRPr>
                    </a:p>
                  </a:txBody>
                  <a:tcPr/>
                </a:tc>
              </a:tr>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1" i="0" u="none" strike="noStrike" kern="1200" baseline="0" dirty="0">
                          <a:solidFill>
                            <a:schemeClr val="tx1"/>
                          </a:solidFill>
                          <a:latin typeface="Arial" panose="020B0604020202020204" pitchFamily="34" charset="0"/>
                          <a:ea typeface="+mn-ea"/>
                          <a:cs typeface="Arial" panose="020B0604020202020204" pitchFamily="34" charset="0"/>
                        </a:rPr>
                        <a:t>CHAPTER XIV 	TAX ADMINISTRATION </a:t>
                      </a: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TAX ADMINISTRATION 	</a:t>
                      </a:r>
                    </a:p>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A)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Authorities, jurisdiction and functions 	</a:t>
                      </a:r>
                    </a:p>
                  </a:txBody>
                  <a:tcPr/>
                </a:tc>
                <a:tc>
                  <a:txBody>
                    <a:bodyPr/>
                    <a:lstStyle/>
                    <a:p>
                      <a:pPr algn="just"/>
                      <a:r>
                        <a:rPr lang="en-US" sz="2000" dirty="0">
                          <a:latin typeface="Arial" panose="020B0604020202020204" pitchFamily="34" charset="0"/>
                          <a:cs typeface="Arial" panose="020B0604020202020204" pitchFamily="34" charset="0"/>
                        </a:rPr>
                        <a:t>Sections</a:t>
                      </a:r>
                      <a:r>
                        <a:rPr lang="en-US" sz="2000" baseline="0" dirty="0">
                          <a:latin typeface="Arial" panose="020B0604020202020204" pitchFamily="34" charset="0"/>
                          <a:cs typeface="Arial" panose="020B0604020202020204" pitchFamily="34" charset="0"/>
                        </a:rPr>
                        <a:t> 116 to 130A-No of section  10</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 Sections</a:t>
                      </a:r>
                      <a:r>
                        <a:rPr lang="en-US" sz="2000" baseline="0" dirty="0">
                          <a:latin typeface="Arial" panose="020B0604020202020204" pitchFamily="34" charset="0"/>
                          <a:cs typeface="Arial" panose="020B0604020202020204" pitchFamily="34" charset="0"/>
                        </a:rPr>
                        <a:t> 236 to 245 -No of section 10</a:t>
                      </a:r>
                      <a:endParaRPr lang="en-IN" sz="2000" dirty="0">
                        <a:latin typeface="Arial" panose="020B0604020202020204" pitchFamily="34" charset="0"/>
                        <a:cs typeface="Arial" panose="020B0604020202020204" pitchFamily="34" charset="0"/>
                      </a:endParaRPr>
                    </a:p>
                  </a:txBody>
                  <a:tcPr/>
                </a:tc>
              </a:tr>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b="1" i="0" u="none" strike="noStrike" kern="1200" baseline="0" dirty="0" smtClean="0">
                          <a:solidFill>
                            <a:schemeClr val="dk1"/>
                          </a:solidFill>
                          <a:latin typeface="Arial" panose="020B0604020202020204" pitchFamily="34" charset="0"/>
                          <a:ea typeface="+mn-ea"/>
                          <a:cs typeface="Arial" panose="020B0604020202020204" pitchFamily="34" charset="0"/>
                        </a:rPr>
                        <a:t>Power</a:t>
                      </a:r>
                      <a:endParaRPr lang="en-IN" sz="2000" b="1"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B)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Powers 	</a:t>
                      </a:r>
                    </a:p>
                  </a:txBody>
                  <a:tcPr/>
                </a:tc>
                <a:tc>
                  <a:txBody>
                    <a:bodyPr/>
                    <a:lstStyle/>
                    <a:p>
                      <a:pPr algn="just"/>
                      <a:r>
                        <a:rPr lang="en-US" sz="2000" dirty="0">
                          <a:latin typeface="Arial" panose="020B0604020202020204" pitchFamily="34" charset="0"/>
                          <a:cs typeface="Arial" panose="020B0604020202020204" pitchFamily="34" charset="0"/>
                        </a:rPr>
                        <a:t>Sections 131 to 136</a:t>
                      </a:r>
                      <a:r>
                        <a:rPr lang="en-US" sz="2000" baseline="0" dirty="0">
                          <a:latin typeface="Arial" panose="020B0604020202020204" pitchFamily="34" charset="0"/>
                          <a:cs typeface="Arial" panose="020B0604020202020204" pitchFamily="34" charset="0"/>
                        </a:rPr>
                        <a:t>-No of section 11</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246 to 261</a:t>
                      </a:r>
                      <a:r>
                        <a:rPr lang="en-US" sz="2000" baseline="0" dirty="0">
                          <a:latin typeface="Arial" panose="020B0604020202020204" pitchFamily="34" charset="0"/>
                          <a:cs typeface="Arial" panose="020B0604020202020204" pitchFamily="34" charset="0"/>
                        </a:rPr>
                        <a:t>-No of section 16</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170522029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92512473"/>
              </p:ext>
            </p:extLst>
          </p:nvPr>
        </p:nvGraphicFramePr>
        <p:xfrm>
          <a:off x="91440" y="719666"/>
          <a:ext cx="11878056" cy="6156960"/>
        </p:xfrm>
        <a:graphic>
          <a:graphicData uri="http://schemas.openxmlformats.org/drawingml/2006/table">
            <a:tbl>
              <a:tblPr firstRow="1" bandRow="1">
                <a:tableStyleId>{5C22544A-7EE6-4342-B048-85BDC9FD1C3A}</a:tableStyleId>
              </a:tblPr>
              <a:tblGrid>
                <a:gridCol w="2639569"/>
                <a:gridCol w="3187786"/>
                <a:gridCol w="6050701"/>
              </a:tblGrid>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B)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Filing of return of income and processing 	</a:t>
                      </a:r>
                    </a:p>
                    <a:p>
                      <a:pPr algn="just"/>
                      <a:r>
                        <a:rPr lang="en-US" sz="2000" dirty="0">
                          <a:latin typeface="Arial" panose="020B0604020202020204" pitchFamily="34" charset="0"/>
                          <a:cs typeface="Arial" panose="020B0604020202020204" pitchFamily="34" charset="0"/>
                        </a:rPr>
                        <a:t>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139 to 140A</a:t>
                      </a:r>
                      <a:r>
                        <a:rPr lang="en-US" sz="2000" baseline="0" dirty="0">
                          <a:latin typeface="Arial" panose="020B0604020202020204" pitchFamily="34" charset="0"/>
                          <a:cs typeface="Arial" panose="020B0604020202020204" pitchFamily="34" charset="0"/>
                        </a:rPr>
                        <a:t> except section (139A) -No of section 3</a:t>
                      </a:r>
                    </a:p>
                    <a:p>
                      <a:pPr algn="just"/>
                      <a:endParaRPr lang="en-US" sz="2000" baseline="0" dirty="0">
                        <a:latin typeface="Arial" panose="020B0604020202020204" pitchFamily="34" charset="0"/>
                        <a:cs typeface="Arial" panose="020B0604020202020204" pitchFamily="34" charset="0"/>
                      </a:endParaRPr>
                    </a:p>
                    <a:p>
                      <a:pPr algn="just"/>
                      <a:r>
                        <a:rPr lang="en-US" sz="2000" baseline="0" dirty="0">
                          <a:latin typeface="Arial" panose="020B0604020202020204" pitchFamily="34" charset="0"/>
                          <a:cs typeface="Arial" panose="020B0604020202020204" pitchFamily="34" charset="0"/>
                        </a:rPr>
                        <a:t>Chapter XIV-Procedure assessment</a:t>
                      </a:r>
                    </a:p>
                    <a:p>
                      <a:pPr algn="just"/>
                      <a:r>
                        <a:rPr lang="en-US" sz="2000" baseline="0" dirty="0">
                          <a:latin typeface="Arial" panose="020B0604020202020204" pitchFamily="34" charset="0"/>
                          <a:cs typeface="Arial" panose="020B0604020202020204" pitchFamily="34" charset="0"/>
                        </a:rPr>
                        <a:t>Sec 139 to 158</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263</a:t>
                      </a:r>
                      <a:r>
                        <a:rPr lang="en-US" sz="2000" baseline="0" dirty="0">
                          <a:latin typeface="Arial" panose="020B0604020202020204" pitchFamily="34" charset="0"/>
                          <a:cs typeface="Arial" panose="020B0604020202020204" pitchFamily="34" charset="0"/>
                        </a:rPr>
                        <a:t> to 267-No of section  2</a:t>
                      </a:r>
                    </a:p>
                    <a:p>
                      <a:pPr algn="just"/>
                      <a:endParaRPr lang="en-US" sz="2000" baseline="0" dirty="0">
                        <a:latin typeface="Arial" panose="020B0604020202020204" pitchFamily="34" charset="0"/>
                        <a:cs typeface="Arial" panose="020B0604020202020204" pitchFamily="34" charset="0"/>
                      </a:endParaRPr>
                    </a:p>
                    <a:p>
                      <a:pPr algn="just"/>
                      <a:r>
                        <a:rPr lang="en-US" sz="2000" baseline="0" dirty="0">
                          <a:latin typeface="Arial" panose="020B0604020202020204" pitchFamily="34" charset="0"/>
                          <a:cs typeface="Arial" panose="020B0604020202020204" pitchFamily="34" charset="0"/>
                        </a:rPr>
                        <a:t>Chapter XV-Return of Income</a:t>
                      </a:r>
                    </a:p>
                    <a:p>
                      <a:pPr algn="just"/>
                      <a:r>
                        <a:rPr lang="en-US" sz="2000" baseline="0" dirty="0">
                          <a:latin typeface="Arial" panose="020B0604020202020204" pitchFamily="34" charset="0"/>
                          <a:cs typeface="Arial" panose="020B0604020202020204" pitchFamily="34" charset="0"/>
                        </a:rPr>
                        <a:t>A-allotment of Permanent Account Number-262</a:t>
                      </a:r>
                    </a:p>
                    <a:p>
                      <a:pPr algn="just"/>
                      <a:r>
                        <a:rPr lang="en-US" sz="2000" dirty="0">
                          <a:latin typeface="Arial" panose="020B0604020202020204" pitchFamily="34" charset="0"/>
                          <a:cs typeface="Arial" panose="020B0604020202020204" pitchFamily="34" charset="0"/>
                        </a:rPr>
                        <a:t>B.––Filing of return of income and processing-263 to 267</a:t>
                      </a:r>
                      <a:endParaRPr lang="en-IN" sz="2000" dirty="0">
                        <a:latin typeface="Arial" panose="020B0604020202020204" pitchFamily="34" charset="0"/>
                        <a:cs typeface="Arial" panose="020B0604020202020204" pitchFamily="34" charset="0"/>
                      </a:endParaRPr>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 Sections 158 to 158BI </a:t>
                      </a:r>
                      <a:r>
                        <a:rPr lang="en-US" sz="2000" baseline="0" dirty="0" smtClean="0">
                          <a:latin typeface="Arial" panose="020B0604020202020204" pitchFamily="34" charset="0"/>
                          <a:cs typeface="Arial" panose="020B0604020202020204" pitchFamily="34" charset="0"/>
                        </a:rPr>
                        <a:t>-No of section  14-for search assessment</a:t>
                      </a:r>
                      <a:endParaRPr lang="en-IN" sz="2000" dirty="0" smtClean="0">
                        <a:latin typeface="Arial" panose="020B0604020202020204" pitchFamily="34" charset="0"/>
                        <a:cs typeface="Arial" panose="020B0604020202020204" pitchFamily="34" charset="0"/>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CHAPTER XVI</a:t>
                      </a:r>
                    </a:p>
                    <a:p>
                      <a:pPr algn="just"/>
                      <a:r>
                        <a:rPr lang="en-US" sz="2000" dirty="0" smtClean="0">
                          <a:latin typeface="Arial" panose="020B0604020202020204" pitchFamily="34" charset="0"/>
                          <a:cs typeface="Arial" panose="020B0604020202020204" pitchFamily="34" charset="0"/>
                        </a:rPr>
                        <a:t>PROCEDURE FOR ASSESSMENT</a:t>
                      </a:r>
                    </a:p>
                    <a:p>
                      <a:pPr algn="just"/>
                      <a:r>
                        <a:rPr lang="en-US" sz="2000" dirty="0" smtClean="0">
                          <a:latin typeface="Arial" panose="020B0604020202020204" pitchFamily="34" charset="0"/>
                          <a:cs typeface="Arial" panose="020B0604020202020204" pitchFamily="34" charset="0"/>
                        </a:rPr>
                        <a:t>A.—Procedure for assessment-268 to 291-GAAR is now</a:t>
                      </a:r>
                      <a:r>
                        <a:rPr lang="en-US" sz="2000" baseline="0" dirty="0" smtClean="0">
                          <a:latin typeface="Arial" panose="020B0604020202020204" pitchFamily="34" charset="0"/>
                          <a:cs typeface="Arial" panose="020B0604020202020204" pitchFamily="34" charset="0"/>
                        </a:rPr>
                        <a:t> part of it.</a:t>
                      </a:r>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B.––Special procedure for assessment of search cases-292-301</a:t>
                      </a: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Time limit for completion of</a:t>
                      </a:r>
                    </a:p>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assessment, reassessment</a:t>
                      </a:r>
                    </a:p>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And recomputation.</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153</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286. (1) No order in respect of proceedings mentioned in column B of </a:t>
                      </a:r>
                      <a:r>
                        <a:rPr lang="en-US" sz="2000" b="1" dirty="0">
                          <a:solidFill>
                            <a:srgbClr val="FF0000"/>
                          </a:solidFill>
                          <a:latin typeface="Arial" panose="020B0604020202020204" pitchFamily="34" charset="0"/>
                          <a:cs typeface="Arial" panose="020B0604020202020204" pitchFamily="34" charset="0"/>
                        </a:rPr>
                        <a:t>the Table below shall </a:t>
                      </a:r>
                      <a:r>
                        <a:rPr lang="en-US" sz="2000" dirty="0">
                          <a:latin typeface="Arial" panose="020B0604020202020204" pitchFamily="34" charset="0"/>
                          <a:cs typeface="Arial" panose="020B0604020202020204" pitchFamily="34" charset="0"/>
                        </a:rPr>
                        <a:t>be made after expiry of the period specified in column D of the said Table and calculated from the date as mentioned in column C thereof.</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216641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D5B7273E-22BA-6EEB-59F3-FC3D307AFF4A}"/>
              </a:ext>
            </a:extLst>
          </p:cNvPr>
          <p:cNvGraphicFramePr>
            <a:graphicFrameLocks noGrp="1"/>
          </p:cNvGraphicFramePr>
          <p:nvPr>
            <p:extLst/>
          </p:nvPr>
        </p:nvGraphicFramePr>
        <p:xfrm>
          <a:off x="452285" y="719666"/>
          <a:ext cx="11602064" cy="5269654"/>
        </p:xfrm>
        <a:graphic>
          <a:graphicData uri="http://schemas.openxmlformats.org/drawingml/2006/table">
            <a:tbl>
              <a:tblPr firstRow="1" bandRow="1">
                <a:tableStyleId>{5C22544A-7EE6-4342-B048-85BDC9FD1C3A}</a:tableStyleId>
              </a:tblPr>
              <a:tblGrid>
                <a:gridCol w="5468205">
                  <a:extLst>
                    <a:ext uri="{9D8B030D-6E8A-4147-A177-3AD203B41FA5}">
                      <a16:colId xmlns="" xmlns:a16="http://schemas.microsoft.com/office/drawing/2014/main" val="685499512"/>
                    </a:ext>
                  </a:extLst>
                </a:gridCol>
                <a:gridCol w="6133859">
                  <a:extLst>
                    <a:ext uri="{9D8B030D-6E8A-4147-A177-3AD203B41FA5}">
                      <a16:colId xmlns="" xmlns:a16="http://schemas.microsoft.com/office/drawing/2014/main" val="1498077924"/>
                    </a:ext>
                  </a:extLst>
                </a:gridCol>
              </a:tblGrid>
              <a:tr h="492845">
                <a:tc>
                  <a:txBody>
                    <a:bodyPr/>
                    <a:lstStyle/>
                    <a:p>
                      <a:r>
                        <a:rPr lang="en-IN" b="1" dirty="0"/>
                        <a:t>Income Tax Act 2025</a:t>
                      </a:r>
                    </a:p>
                  </a:txBody>
                  <a:tcPr/>
                </a:tc>
                <a:tc>
                  <a:txBody>
                    <a:bodyPr/>
                    <a:lstStyle/>
                    <a:p>
                      <a:r>
                        <a:rPr lang="en-IN" b="1" dirty="0"/>
                        <a:t>Income Tax Act 1961</a:t>
                      </a:r>
                    </a:p>
                  </a:txBody>
                  <a:tcPr/>
                </a:tc>
                <a:extLst>
                  <a:ext uri="{0D108BD9-81ED-4DB2-BD59-A6C34878D82A}">
                    <a16:rowId xmlns="" xmlns:a16="http://schemas.microsoft.com/office/drawing/2014/main" val="2870708127"/>
                  </a:ext>
                </a:extLst>
              </a:tr>
              <a:tr h="3904852">
                <a:tc>
                  <a:txBody>
                    <a:bodyPr/>
                    <a:lstStyle/>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3</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The provisions of sub-section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2</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shall not apply in the case of an individual who is a citizen of India and leaves </a:t>
                      </a:r>
                      <a:r>
                        <a:rPr lang="en-US" sz="2000" b="0" i="0" u="sng" strike="noStrike" kern="1200" baseline="0" dirty="0">
                          <a:solidFill>
                            <a:srgbClr val="FF0000"/>
                          </a:solidFill>
                          <a:latin typeface="Arial" panose="020B0604020202020204" pitchFamily="34" charset="0"/>
                          <a:ea typeface="+mn-ea"/>
                          <a:cs typeface="Arial" panose="020B0604020202020204" pitchFamily="34" charset="0"/>
                        </a:rPr>
                        <a:t>India in any tax year</a:t>
                      </a:r>
                      <a:r>
                        <a:rPr lang="en-US" sz="2000" b="0" i="0" u="sng" strike="noStrike" kern="1200" baseline="0" dirty="0">
                          <a:solidFill>
                            <a:srgbClr val="00B050"/>
                          </a:solidFill>
                          <a:latin typeface="Arial" panose="020B0604020202020204" pitchFamily="34" charset="0"/>
                          <a:ea typeface="+mn-ea"/>
                          <a:cs typeface="Arial" panose="020B0604020202020204" pitchFamily="34" charset="0"/>
                        </a:rPr>
                        <a:t>––( permanently not resident)</a:t>
                      </a:r>
                    </a:p>
                    <a:p>
                      <a:pPr marL="342900" indent="-342900" algn="just">
                        <a:buAutoNum type="alphaLcParenBoth"/>
                      </a:pP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as a member of the crew of an Indian ship, as defined in section 3(</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18</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of the Merchant Shipping Act, 1958; or</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for the purposes of employment outside India.</a:t>
                      </a:r>
                      <a:endParaRPr lang="en-IN" sz="2000" dirty="0">
                        <a:latin typeface="Arial" panose="020B0604020202020204" pitchFamily="34" charset="0"/>
                        <a:cs typeface="Arial" panose="020B0604020202020204" pitchFamily="34" charset="0"/>
                      </a:endParaRPr>
                    </a:p>
                  </a:txBody>
                  <a:tcPr/>
                </a:tc>
                <a:tc>
                  <a:txBody>
                    <a:bodyPr/>
                    <a:lstStyle/>
                    <a:p>
                      <a:pPr algn="just">
                        <a:buNone/>
                      </a:pPr>
                      <a:r>
                        <a:rPr lang="en-US" sz="2000" dirty="0">
                          <a:effectLst/>
                          <a:latin typeface="Arial" panose="020B0604020202020204" pitchFamily="34" charset="0"/>
                          <a:cs typeface="Arial" panose="020B0604020202020204" pitchFamily="34" charset="0"/>
                        </a:rPr>
                        <a:t>Explanation-(1) In the case of an individual,-</a:t>
                      </a:r>
                    </a:p>
                    <a:p>
                      <a:pPr algn="just">
                        <a:buNone/>
                      </a:pPr>
                      <a:r>
                        <a:rPr lang="en-US" sz="2000" dirty="0">
                          <a:effectLst/>
                          <a:latin typeface="Arial" panose="020B0604020202020204" pitchFamily="34" charset="0"/>
                          <a:cs typeface="Arial" panose="020B0604020202020204" pitchFamily="34" charset="0"/>
                        </a:rPr>
                        <a:t>(a)	 	</a:t>
                      </a:r>
                      <a:r>
                        <a:rPr lang="en-US" sz="2000" dirty="0">
                          <a:solidFill>
                            <a:srgbClr val="FF0000"/>
                          </a:solidFill>
                          <a:effectLst/>
                          <a:latin typeface="Arial" panose="020B0604020202020204" pitchFamily="34" charset="0"/>
                          <a:cs typeface="Arial" panose="020B0604020202020204" pitchFamily="34" charset="0"/>
                        </a:rPr>
                        <a:t>being a citizen of India</a:t>
                      </a:r>
                      <a:r>
                        <a:rPr lang="en-US" sz="2000" dirty="0">
                          <a:effectLst/>
                          <a:latin typeface="Arial" panose="020B0604020202020204" pitchFamily="34" charset="0"/>
                          <a:cs typeface="Arial" panose="020B0604020202020204" pitchFamily="34" charset="0"/>
                        </a:rPr>
                        <a:t>, </a:t>
                      </a:r>
                      <a:r>
                        <a:rPr lang="en-US" sz="2000" dirty="0">
                          <a:solidFill>
                            <a:srgbClr val="FF0000"/>
                          </a:solidFill>
                          <a:effectLst/>
                          <a:latin typeface="Arial" panose="020B0604020202020204" pitchFamily="34" charset="0"/>
                          <a:cs typeface="Arial" panose="020B0604020202020204" pitchFamily="34" charset="0"/>
                        </a:rPr>
                        <a:t>who leaves India </a:t>
                      </a:r>
                      <a:r>
                        <a:rPr lang="en-US" sz="2000" u="sng" dirty="0">
                          <a:solidFill>
                            <a:srgbClr val="FF0000"/>
                          </a:solidFill>
                          <a:effectLst/>
                          <a:latin typeface="Arial" panose="020B0604020202020204" pitchFamily="34" charset="0"/>
                          <a:cs typeface="Arial" panose="020B0604020202020204" pitchFamily="34" charset="0"/>
                        </a:rPr>
                        <a:t>in any previous year</a:t>
                      </a:r>
                      <a:r>
                        <a:rPr lang="en-US" sz="2000" u="sng" dirty="0">
                          <a:effectLst/>
                          <a:latin typeface="Arial" panose="020B0604020202020204" pitchFamily="34" charset="0"/>
                          <a:cs typeface="Arial" panose="020B0604020202020204" pitchFamily="34" charset="0"/>
                        </a:rPr>
                        <a:t> </a:t>
                      </a:r>
                      <a:r>
                        <a:rPr lang="en-US" sz="2000" dirty="0">
                          <a:effectLst/>
                          <a:latin typeface="Arial" panose="020B0604020202020204" pitchFamily="34" charset="0"/>
                          <a:cs typeface="Arial" panose="020B0604020202020204" pitchFamily="34" charset="0"/>
                        </a:rPr>
                        <a:t>[</a:t>
                      </a:r>
                      <a:r>
                        <a:rPr lang="en-US" sz="2000" dirty="0">
                          <a:solidFill>
                            <a:srgbClr val="FF0000"/>
                          </a:solidFill>
                          <a:effectLst/>
                          <a:latin typeface="Arial" panose="020B0604020202020204" pitchFamily="34" charset="0"/>
                          <a:cs typeface="Arial" panose="020B0604020202020204" pitchFamily="34" charset="0"/>
                        </a:rPr>
                        <a:t>as a member of the crew of an Indian ship </a:t>
                      </a:r>
                      <a:r>
                        <a:rPr lang="en-US" sz="2000" dirty="0">
                          <a:effectLst/>
                          <a:latin typeface="Arial" panose="020B0604020202020204" pitchFamily="34" charset="0"/>
                          <a:cs typeface="Arial" panose="020B0604020202020204" pitchFamily="34" charset="0"/>
                        </a:rPr>
                        <a:t>as defined in clause (18) of section 3 of the Merchant Shipping Act, 1958 (44 of 1958), Or </a:t>
                      </a:r>
                      <a:r>
                        <a:rPr lang="en-US" sz="2000" dirty="0">
                          <a:solidFill>
                            <a:srgbClr val="FF0000"/>
                          </a:solidFill>
                          <a:effectLst/>
                          <a:latin typeface="Arial" panose="020B0604020202020204" pitchFamily="34" charset="0"/>
                          <a:cs typeface="Arial" panose="020B0604020202020204" pitchFamily="34" charset="0"/>
                        </a:rPr>
                        <a:t>for the purposes of employment  outside India</a:t>
                      </a:r>
                      <a:r>
                        <a:rPr lang="en-US" sz="2000" u="sng" dirty="0">
                          <a:effectLst/>
                          <a:latin typeface="Arial" panose="020B0604020202020204" pitchFamily="34" charset="0"/>
                          <a:cs typeface="Arial" panose="020B0604020202020204" pitchFamily="34" charset="0"/>
                        </a:rPr>
                        <a:t>, </a:t>
                      </a:r>
                      <a:r>
                        <a:rPr lang="en-US" sz="2000" u="sng" dirty="0">
                          <a:solidFill>
                            <a:srgbClr val="FF0000"/>
                          </a:solidFill>
                          <a:effectLst/>
                          <a:latin typeface="Arial" panose="020B0604020202020204" pitchFamily="34" charset="0"/>
                          <a:cs typeface="Arial" panose="020B0604020202020204" pitchFamily="34" charset="0"/>
                        </a:rPr>
                        <a:t>the provisions of sub-clause (c) shall apply in relation to that year </a:t>
                      </a:r>
                      <a:r>
                        <a:rPr lang="en-US" sz="2000" dirty="0">
                          <a:effectLst/>
                          <a:latin typeface="Arial" panose="020B0604020202020204" pitchFamily="34" charset="0"/>
                          <a:cs typeface="Arial" panose="020B0604020202020204" pitchFamily="34" charset="0"/>
                        </a:rPr>
                        <a:t>as if for the words “sixty days”, occurring therein, the words “one hundred and eighty-two days” had been substituted ;</a:t>
                      </a:r>
                    </a:p>
                  </a:txBody>
                  <a:tcPr/>
                </a:tc>
                <a:extLst>
                  <a:ext uri="{0D108BD9-81ED-4DB2-BD59-A6C34878D82A}">
                    <a16:rowId xmlns="" xmlns:a16="http://schemas.microsoft.com/office/drawing/2014/main" val="3555178565"/>
                  </a:ext>
                </a:extLst>
              </a:tr>
              <a:tr h="871957">
                <a:tc gridSpan="2">
                  <a:txBody>
                    <a:bodyPr/>
                    <a:lstStyle/>
                    <a:p>
                      <a:pPr algn="just"/>
                      <a:r>
                        <a:rPr lang="en-IN" sz="2000" dirty="0">
                          <a:solidFill>
                            <a:srgbClr val="00B050"/>
                          </a:solidFill>
                          <a:latin typeface="Arial" panose="020B0604020202020204" pitchFamily="34" charset="0"/>
                          <a:cs typeface="Arial" panose="020B0604020202020204" pitchFamily="34" charset="0"/>
                        </a:rPr>
                        <a:t>As under sub section 3 of IT Act, 2025, in relation to any tax year missing, the individual will become non resident for ever.</a:t>
                      </a:r>
                    </a:p>
                  </a:txBody>
                  <a:tcPr/>
                </a:tc>
                <a:tc hMerge="1">
                  <a:txBody>
                    <a:bodyPr/>
                    <a:lstStyle/>
                    <a:p>
                      <a:pPr algn="just">
                        <a:buNone/>
                      </a:pPr>
                      <a:endParaRPr lang="en-US" sz="1800" dirty="0">
                        <a:effectLst/>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2152612365"/>
                  </a:ext>
                </a:extLst>
              </a:tr>
            </a:tbl>
          </a:graphicData>
        </a:graphic>
      </p:graphicFrame>
    </p:spTree>
    <p:extLst>
      <p:ext uri="{BB962C8B-B14F-4D97-AF65-F5344CB8AC3E}">
        <p14:creationId xmlns:p14="http://schemas.microsoft.com/office/powerpoint/2010/main" val="194898200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79773837"/>
              </p:ext>
            </p:extLst>
          </p:nvPr>
        </p:nvGraphicFramePr>
        <p:xfrm>
          <a:off x="100584" y="719666"/>
          <a:ext cx="11996927" cy="5455920"/>
        </p:xfrm>
        <a:graphic>
          <a:graphicData uri="http://schemas.openxmlformats.org/drawingml/2006/table">
            <a:tbl>
              <a:tblPr firstRow="1" bandRow="1">
                <a:tableStyleId>{5C22544A-7EE6-4342-B048-85BDC9FD1C3A}</a:tableStyleId>
              </a:tblPr>
              <a:tblGrid>
                <a:gridCol w="1549306"/>
                <a:gridCol w="3975193"/>
                <a:gridCol w="6472428"/>
              </a:tblGrid>
              <a:tr h="370840">
                <a:tc>
                  <a:txBody>
                    <a:bodyPr/>
                    <a:lstStyle/>
                    <a:p>
                      <a:endParaRPr lang="en-IN" sz="2000" dirty="0">
                        <a:latin typeface="Arial" panose="020B0604020202020204" pitchFamily="34" charset="0"/>
                        <a:cs typeface="Arial" panose="020B0604020202020204" pitchFamily="34" charset="0"/>
                      </a:endParaRPr>
                    </a:p>
                  </a:txBody>
                  <a:tcPr/>
                </a:tc>
                <a:tc>
                  <a:txBody>
                    <a:bodyPr/>
                    <a:lstStyle/>
                    <a:p>
                      <a:endParaRPr lang="en-IN" sz="2000">
                        <a:latin typeface="Arial" panose="020B0604020202020204" pitchFamily="34" charset="0"/>
                        <a:cs typeface="Arial" panose="020B0604020202020204" pitchFamily="34" charset="0"/>
                      </a:endParaRPr>
                    </a:p>
                  </a:txBody>
                  <a:tcPr/>
                </a:tc>
                <a:tc>
                  <a:txBody>
                    <a:bodyPr/>
                    <a:lstStyle/>
                    <a:p>
                      <a:endParaRPr lang="en-IN" sz="2000">
                        <a:latin typeface="Arial" panose="020B0604020202020204" pitchFamily="34" charset="0"/>
                        <a:cs typeface="Arial" panose="020B0604020202020204" pitchFamily="34" charset="0"/>
                      </a:endParaRPr>
                    </a:p>
                  </a:txBody>
                  <a:tcPr/>
                </a:tc>
              </a:tr>
              <a:tr h="370840">
                <a:tc>
                  <a:txBody>
                    <a:bodyPr/>
                    <a:lstStyle/>
                    <a:p>
                      <a:pPr algn="just"/>
                      <a:endParaRPr lang="en-US"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Income escaping</a:t>
                      </a:r>
                    </a:p>
                    <a:p>
                      <a:pPr algn="just"/>
                      <a:r>
                        <a:rPr lang="en-US" sz="2000" dirty="0">
                          <a:latin typeface="Arial" panose="020B0604020202020204" pitchFamily="34" charset="0"/>
                          <a:cs typeface="Arial" panose="020B0604020202020204" pitchFamily="34" charset="0"/>
                        </a:rPr>
                        <a:t>assessment.</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  147-</a:t>
                      </a:r>
                      <a:r>
                        <a:rPr lang="en-US" sz="2000" b="0" i="0" kern="1200" dirty="0">
                          <a:solidFill>
                            <a:schemeClr val="dk1"/>
                          </a:solidFill>
                          <a:effectLst/>
                          <a:latin typeface="Arial" panose="020B0604020202020204" pitchFamily="34" charset="0"/>
                          <a:ea typeface="+mn-ea"/>
                          <a:cs typeface="Arial" panose="020B0604020202020204" pitchFamily="34" charset="0"/>
                        </a:rPr>
                        <a:t>If any income chargeable to tax, in the case of an assessee, has escaped assessment for any  assessment year, the Assessing Officer may, subject to the provisions of </a:t>
                      </a:r>
                      <a:r>
                        <a:rPr lang="en-US" sz="2000" b="0" i="0" u="none" strike="noStrike" kern="1200" dirty="0">
                          <a:solidFill>
                            <a:schemeClr val="dk1"/>
                          </a:solidFill>
                          <a:effectLst/>
                          <a:latin typeface="Arial" panose="020B0604020202020204" pitchFamily="34" charset="0"/>
                          <a:ea typeface="+mn-ea"/>
                          <a:cs typeface="Arial" panose="020B0604020202020204" pitchFamily="34" charset="0"/>
                        </a:rPr>
                        <a:t>sections 148</a:t>
                      </a:r>
                      <a:r>
                        <a:rPr lang="en-US" sz="2000" b="0" i="0" kern="1200" dirty="0">
                          <a:solidFill>
                            <a:schemeClr val="dk1"/>
                          </a:solidFill>
                          <a:effectLst/>
                          <a:latin typeface="Arial" panose="020B0604020202020204" pitchFamily="34" charset="0"/>
                          <a:ea typeface="+mn-ea"/>
                          <a:cs typeface="Arial" panose="020B0604020202020204" pitchFamily="34" charset="0"/>
                        </a:rPr>
                        <a:t> to </a:t>
                      </a:r>
                      <a:r>
                        <a:rPr lang="en-US" sz="2000" b="0" i="0" u="none" strike="noStrike" kern="1200" dirty="0">
                          <a:solidFill>
                            <a:schemeClr val="dk1"/>
                          </a:solidFill>
                          <a:effectLst/>
                          <a:latin typeface="Arial" panose="020B0604020202020204" pitchFamily="34" charset="0"/>
                          <a:ea typeface="+mn-ea"/>
                          <a:cs typeface="Arial" panose="020B0604020202020204" pitchFamily="34" charset="0"/>
                        </a:rPr>
                        <a:t>153</a:t>
                      </a:r>
                      <a:r>
                        <a:rPr lang="en-US" sz="2000" b="0" i="0" kern="1200" dirty="0">
                          <a:solidFill>
                            <a:schemeClr val="dk1"/>
                          </a:solidFill>
                          <a:effectLst/>
                          <a:latin typeface="Arial" panose="020B0604020202020204" pitchFamily="34" charset="0"/>
                          <a:ea typeface="+mn-ea"/>
                          <a:cs typeface="Arial" panose="020B0604020202020204" pitchFamily="34" charset="0"/>
                        </a:rPr>
                        <a:t>, assess or reassess </a:t>
                      </a:r>
                      <a:r>
                        <a:rPr lang="en-US" sz="2000" b="0" i="0" kern="1200" dirty="0">
                          <a:solidFill>
                            <a:srgbClr val="FF0000"/>
                          </a:solidFill>
                          <a:effectLst/>
                          <a:latin typeface="Arial" panose="020B0604020202020204" pitchFamily="34" charset="0"/>
                          <a:ea typeface="+mn-ea"/>
                          <a:cs typeface="Arial" panose="020B0604020202020204" pitchFamily="34" charset="0"/>
                        </a:rPr>
                        <a:t>such income </a:t>
                      </a:r>
                      <a:r>
                        <a:rPr lang="en-US" sz="2000" b="0" i="0" kern="1200" dirty="0">
                          <a:solidFill>
                            <a:schemeClr val="dk1"/>
                          </a:solidFill>
                          <a:effectLst/>
                          <a:latin typeface="Arial" panose="020B0604020202020204" pitchFamily="34" charset="0"/>
                          <a:ea typeface="+mn-ea"/>
                          <a:cs typeface="Arial" panose="020B0604020202020204" pitchFamily="34" charset="0"/>
                        </a:rPr>
                        <a:t>or recompute the loss or the depreciation allowance or any other allowance or deduction for such assessment year (hereafter in this section and in </a:t>
                      </a:r>
                      <a:r>
                        <a:rPr lang="en-US" sz="2000" b="0" i="0" u="none" strike="noStrike" kern="1200" dirty="0">
                          <a:solidFill>
                            <a:schemeClr val="dk1"/>
                          </a:solidFill>
                          <a:effectLst/>
                          <a:latin typeface="Arial" panose="020B0604020202020204" pitchFamily="34" charset="0"/>
                          <a:ea typeface="+mn-ea"/>
                          <a:cs typeface="Arial" panose="020B0604020202020204" pitchFamily="34" charset="0"/>
                        </a:rPr>
                        <a:t>sections 148</a:t>
                      </a:r>
                      <a:r>
                        <a:rPr lang="en-US" sz="2000" b="0" i="0" kern="1200" dirty="0">
                          <a:solidFill>
                            <a:schemeClr val="dk1"/>
                          </a:solidFill>
                          <a:effectLst/>
                          <a:latin typeface="Arial" panose="020B0604020202020204" pitchFamily="34" charset="0"/>
                          <a:ea typeface="+mn-ea"/>
                          <a:cs typeface="Arial" panose="020B0604020202020204" pitchFamily="34" charset="0"/>
                        </a:rPr>
                        <a:t> to </a:t>
                      </a:r>
                      <a:r>
                        <a:rPr lang="en-US" sz="2000" b="0" i="0" u="none" strike="noStrike" kern="1200" dirty="0">
                          <a:solidFill>
                            <a:schemeClr val="dk1"/>
                          </a:solidFill>
                          <a:effectLst/>
                          <a:latin typeface="Arial" panose="020B0604020202020204" pitchFamily="34" charset="0"/>
                          <a:ea typeface="+mn-ea"/>
                          <a:cs typeface="Arial" panose="020B0604020202020204" pitchFamily="34" charset="0"/>
                        </a:rPr>
                        <a:t>153</a:t>
                      </a:r>
                      <a:r>
                        <a:rPr lang="en-US" sz="2000" b="0" i="0" kern="1200" dirty="0">
                          <a:solidFill>
                            <a:schemeClr val="dk1"/>
                          </a:solidFill>
                          <a:effectLst/>
                          <a:latin typeface="Arial" panose="020B0604020202020204" pitchFamily="34" charset="0"/>
                          <a:ea typeface="+mn-ea"/>
                          <a:cs typeface="Arial" panose="020B0604020202020204" pitchFamily="34" charset="0"/>
                        </a:rPr>
                        <a:t> referred to as the relevant assessment year</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279. (1) If, in the case of an assessee, any income chargeable to tax has escaped</a:t>
                      </a:r>
                    </a:p>
                    <a:p>
                      <a:pPr algn="just"/>
                      <a:r>
                        <a:rPr lang="en-US" sz="2000" dirty="0">
                          <a:latin typeface="Arial" panose="020B0604020202020204" pitchFamily="34" charset="0"/>
                          <a:cs typeface="Arial" panose="020B0604020202020204" pitchFamily="34" charset="0"/>
                        </a:rPr>
                        <a:t>assessment for any tax year (hereinafter referred to as “the relevant tax year” in this section and sections 280 to 286, the Assessing Officer may, subject to the provisions of sections 280 to 286, for the relevant tax year,––</a:t>
                      </a:r>
                    </a:p>
                    <a:p>
                      <a:pPr algn="just"/>
                      <a:r>
                        <a:rPr lang="en-US" sz="2000" dirty="0">
                          <a:solidFill>
                            <a:srgbClr val="FF0000"/>
                          </a:solidFill>
                          <a:latin typeface="Arial" panose="020B0604020202020204" pitchFamily="34" charset="0"/>
                          <a:cs typeface="Arial" panose="020B0604020202020204" pitchFamily="34" charset="0"/>
                        </a:rPr>
                        <a:t>(a) </a:t>
                      </a:r>
                      <a:r>
                        <a:rPr lang="en-US" sz="2000" dirty="0">
                          <a:solidFill>
                            <a:schemeClr val="tx1"/>
                          </a:solidFill>
                          <a:latin typeface="Arial" panose="020B0604020202020204" pitchFamily="34" charset="0"/>
                          <a:cs typeface="Arial" panose="020B0604020202020204" pitchFamily="34" charset="0"/>
                        </a:rPr>
                        <a:t>assess or reassess </a:t>
                      </a:r>
                      <a:r>
                        <a:rPr lang="en-US" sz="2000" dirty="0" smtClean="0">
                          <a:solidFill>
                            <a:srgbClr val="FF0000"/>
                          </a:solidFill>
                          <a:latin typeface="Arial" panose="020B0604020202020204" pitchFamily="34" charset="0"/>
                          <a:cs typeface="Arial" panose="020B0604020202020204" pitchFamily="34" charset="0"/>
                        </a:rPr>
                        <a:t>such</a:t>
                      </a:r>
                      <a:r>
                        <a:rPr lang="en-US" sz="2000" dirty="0" smtClean="0">
                          <a:solidFill>
                            <a:schemeClr val="tx1"/>
                          </a:solidFill>
                          <a:latin typeface="Arial" panose="020B0604020202020204" pitchFamily="34" charset="0"/>
                          <a:cs typeface="Arial" panose="020B0604020202020204" pitchFamily="34" charset="0"/>
                        </a:rPr>
                        <a:t> income</a:t>
                      </a:r>
                      <a:r>
                        <a:rPr lang="en-US" sz="2000" dirty="0">
                          <a:solidFill>
                            <a:schemeClr val="tx1"/>
                          </a:solidFill>
                          <a:latin typeface="Arial" panose="020B0604020202020204" pitchFamily="34" charset="0"/>
                          <a:cs typeface="Arial" panose="020B0604020202020204" pitchFamily="34" charset="0"/>
                        </a:rPr>
                        <a:t>;</a:t>
                      </a:r>
                    </a:p>
                    <a:p>
                      <a:pPr algn="just"/>
                      <a:r>
                        <a:rPr lang="en-US" sz="2000" dirty="0">
                          <a:latin typeface="Arial" panose="020B0604020202020204" pitchFamily="34" charset="0"/>
                          <a:cs typeface="Arial" panose="020B0604020202020204" pitchFamily="34" charset="0"/>
                        </a:rPr>
                        <a:t>(b) recompute the loss or the depreciation allowance or any other allowance or deduction.</a:t>
                      </a:r>
                      <a:endParaRPr lang="en-IN" sz="2000" dirty="0">
                        <a:latin typeface="Arial" panose="020B0604020202020204" pitchFamily="34" charset="0"/>
                        <a:cs typeface="Arial" panose="020B0604020202020204" pitchFamily="34" charset="0"/>
                      </a:endParaRPr>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dirty="0">
                        <a:solidFill>
                          <a:srgbClr val="FF0000"/>
                        </a:solidFill>
                        <a:latin typeface="Arial" panose="020B0604020202020204" pitchFamily="34" charset="0"/>
                        <a:cs typeface="Arial" panose="020B0604020202020204" pitchFamily="34" charset="0"/>
                      </a:endParaRPr>
                    </a:p>
                  </a:txBody>
                  <a:tcPr/>
                </a:tc>
                <a:tc>
                  <a:txBody>
                    <a:bodyPr/>
                    <a:lstStyle/>
                    <a:p>
                      <a:pPr algn="just"/>
                      <a:endParaRPr lang="en-IN" sz="2000" dirty="0">
                        <a:solidFill>
                          <a:srgbClr val="FF0000"/>
                        </a:solidFill>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141858406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57624734"/>
              </p:ext>
            </p:extLst>
          </p:nvPr>
        </p:nvGraphicFramePr>
        <p:xfrm>
          <a:off x="795527" y="719666"/>
          <a:ext cx="10661904" cy="5034280"/>
        </p:xfrm>
        <a:graphic>
          <a:graphicData uri="http://schemas.openxmlformats.org/drawingml/2006/table">
            <a:tbl>
              <a:tblPr firstRow="1" bandRow="1">
                <a:tableStyleId>{5C22544A-7EE6-4342-B048-85BDC9FD1C3A}</a:tableStyleId>
              </a:tblPr>
              <a:tblGrid>
                <a:gridCol w="2816353"/>
                <a:gridCol w="3200400"/>
                <a:gridCol w="4645151"/>
              </a:tblGrid>
              <a:tr h="370840">
                <a:tc>
                  <a:txBody>
                    <a:bodyPr/>
                    <a:lstStyle/>
                    <a:p>
                      <a:endParaRPr lang="en-IN" dirty="0"/>
                    </a:p>
                  </a:txBody>
                  <a:tcPr/>
                </a:tc>
                <a:tc>
                  <a:txBody>
                    <a:bodyPr/>
                    <a:lstStyle/>
                    <a:p>
                      <a:endParaRPr lang="en-IN"/>
                    </a:p>
                  </a:txBody>
                  <a:tcPr/>
                </a:tc>
                <a:tc>
                  <a:txBody>
                    <a:bodyPr/>
                    <a:lstStyle/>
                    <a:p>
                      <a:endParaRPr lang="en-IN"/>
                    </a:p>
                  </a:txBody>
                  <a:tcPr/>
                </a:tc>
              </a:tr>
              <a:tr h="370840">
                <a:tc>
                  <a:txBody>
                    <a:bodyPr/>
                    <a:lstStyle/>
                    <a:p>
                      <a:pPr algn="just"/>
                      <a:r>
                        <a:rPr lang="en-US" sz="2000" dirty="0">
                          <a:latin typeface="Arial" panose="020B0604020202020204" pitchFamily="34" charset="0"/>
                          <a:cs typeface="Arial" panose="020B0604020202020204" pitchFamily="34" charset="0"/>
                        </a:rPr>
                        <a:t>Procedure before</a:t>
                      </a:r>
                    </a:p>
                    <a:p>
                      <a:pPr algn="just"/>
                      <a:r>
                        <a:rPr lang="en-US" sz="2000" dirty="0">
                          <a:latin typeface="Arial" panose="020B0604020202020204" pitchFamily="34" charset="0"/>
                          <a:cs typeface="Arial" panose="020B0604020202020204" pitchFamily="34" charset="0"/>
                        </a:rPr>
                        <a:t>issuance of notice under</a:t>
                      </a:r>
                    </a:p>
                    <a:p>
                      <a:pPr algn="just"/>
                      <a:r>
                        <a:rPr lang="en-US" sz="2000" dirty="0">
                          <a:latin typeface="Arial" panose="020B0604020202020204" pitchFamily="34" charset="0"/>
                          <a:cs typeface="Arial" panose="020B0604020202020204" pitchFamily="34" charset="0"/>
                        </a:rPr>
                        <a:t>section 280.</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0" i="1" kern="1200" dirty="0">
                          <a:solidFill>
                            <a:schemeClr val="dk1"/>
                          </a:solidFill>
                          <a:effectLst/>
                          <a:latin typeface="Arial" panose="020B0604020202020204" pitchFamily="34" charset="0"/>
                          <a:ea typeface="+mn-ea"/>
                          <a:cs typeface="Arial" panose="020B0604020202020204" pitchFamily="34" charset="0"/>
                        </a:rPr>
                        <a:t>148A(4) The provisions of this section shall not apply to income chargeable to tax escaping assessment for any assessment year in the case of an assessee where the </a:t>
                      </a:r>
                      <a:r>
                        <a:rPr lang="en-US" sz="2000" b="0" i="1" kern="1200" dirty="0">
                          <a:solidFill>
                            <a:srgbClr val="FF0000"/>
                          </a:solidFill>
                          <a:effectLst/>
                          <a:latin typeface="Arial" panose="020B0604020202020204" pitchFamily="34" charset="0"/>
                          <a:ea typeface="+mn-ea"/>
                          <a:cs typeface="Arial" panose="020B0604020202020204" pitchFamily="34" charset="0"/>
                        </a:rPr>
                        <a:t>Assessing Officer has received information under the scheme notified under </a:t>
                      </a:r>
                      <a:r>
                        <a:rPr lang="en-US" sz="2000" b="0" i="1" u="none" strike="noStrike" kern="1200" dirty="0">
                          <a:solidFill>
                            <a:srgbClr val="FF0000"/>
                          </a:solidFill>
                          <a:effectLst/>
                          <a:latin typeface="Arial" panose="020B0604020202020204" pitchFamily="34" charset="0"/>
                          <a:ea typeface="+mn-ea"/>
                          <a:cs typeface="Arial" panose="020B0604020202020204" pitchFamily="34" charset="0"/>
                        </a:rPr>
                        <a:t>section 135A</a:t>
                      </a:r>
                      <a:r>
                        <a:rPr lang="en-US" sz="2000" b="0" i="1" kern="1200" dirty="0">
                          <a:solidFill>
                            <a:srgbClr val="FF0000"/>
                          </a:solidFill>
                          <a:effectLst/>
                          <a:latin typeface="Arial" panose="020B0604020202020204" pitchFamily="34" charset="0"/>
                          <a:ea typeface="+mn-ea"/>
                          <a:cs typeface="Arial" panose="020B0604020202020204" pitchFamily="34" charset="0"/>
                        </a:rPr>
                        <a:t>.</a:t>
                      </a:r>
                      <a:endParaRPr lang="en-IN" sz="2000" dirty="0">
                        <a:solidFill>
                          <a:srgbClr val="FF0000"/>
                        </a:solidFill>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280, 4) The provisions of this section shall not apply to income chargeable to tax escaping assessment for any tax year in the case of an assessee, </a:t>
                      </a:r>
                      <a:r>
                        <a:rPr lang="en-US" sz="2000" dirty="0">
                          <a:solidFill>
                            <a:srgbClr val="FF0000"/>
                          </a:solidFill>
                          <a:latin typeface="Arial" panose="020B0604020202020204" pitchFamily="34" charset="0"/>
                          <a:cs typeface="Arial" panose="020B0604020202020204" pitchFamily="34" charset="0"/>
                        </a:rPr>
                        <a:t>where the Assessing Officer has received—</a:t>
                      </a:r>
                    </a:p>
                    <a:p>
                      <a:pPr algn="just"/>
                      <a:r>
                        <a:rPr lang="en-US" sz="2000" dirty="0">
                          <a:solidFill>
                            <a:srgbClr val="FF0000"/>
                          </a:solidFill>
                          <a:latin typeface="Arial" panose="020B0604020202020204" pitchFamily="34" charset="0"/>
                          <a:cs typeface="Arial" panose="020B0604020202020204" pitchFamily="34" charset="0"/>
                        </a:rPr>
                        <a:t>(a) information under the scheme notified under section 260;</a:t>
                      </a:r>
                    </a:p>
                    <a:p>
                      <a:pPr algn="just"/>
                      <a:r>
                        <a:rPr lang="en-US" sz="2000" dirty="0">
                          <a:solidFill>
                            <a:srgbClr val="FF0000"/>
                          </a:solidFill>
                          <a:latin typeface="Arial" panose="020B0604020202020204" pitchFamily="34" charset="0"/>
                          <a:cs typeface="Arial" panose="020B0604020202020204" pitchFamily="34" charset="0"/>
                        </a:rPr>
                        <a:t>(b) directions issued by the Approving Panel under section 274(6);</a:t>
                      </a:r>
                    </a:p>
                    <a:p>
                      <a:pPr algn="just"/>
                      <a:r>
                        <a:rPr lang="en-US" sz="2000" dirty="0">
                          <a:solidFill>
                            <a:srgbClr val="FF0000"/>
                          </a:solidFill>
                          <a:latin typeface="Arial" panose="020B0604020202020204" pitchFamily="34" charset="0"/>
                          <a:cs typeface="Arial" panose="020B0604020202020204" pitchFamily="34" charset="0"/>
                        </a:rPr>
                        <a:t>(c) any finding or direction contained in an order passed by any authority, Tribunal or court in any proceeding under this Act by way of appeal, reference or revision, or by a Court in any proceeding under any other law.</a:t>
                      </a:r>
                      <a:endParaRPr lang="en-IN" sz="2000" dirty="0">
                        <a:solidFill>
                          <a:srgbClr val="FF0000"/>
                        </a:solidFill>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4744661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84553029"/>
              </p:ext>
            </p:extLst>
          </p:nvPr>
        </p:nvGraphicFramePr>
        <p:xfrm>
          <a:off x="786383" y="1524338"/>
          <a:ext cx="11018520" cy="6736080"/>
        </p:xfrm>
        <a:graphic>
          <a:graphicData uri="http://schemas.openxmlformats.org/drawingml/2006/table">
            <a:tbl>
              <a:tblPr firstRow="1" bandRow="1">
                <a:tableStyleId>{5C22544A-7EE6-4342-B048-85BDC9FD1C3A}</a:tableStyleId>
              </a:tblPr>
              <a:tblGrid>
                <a:gridCol w="1135931"/>
                <a:gridCol w="2536909"/>
                <a:gridCol w="1514574"/>
                <a:gridCol w="2158266"/>
                <a:gridCol w="3672840"/>
              </a:tblGrid>
              <a:tr h="370840">
                <a:tc gridSpan="5">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lt1"/>
                          </a:solidFill>
                          <a:latin typeface="Arial" panose="020B0604020202020204" pitchFamily="34" charset="0"/>
                          <a:ea typeface="+mn-ea"/>
                          <a:cs typeface="Arial" panose="020B0604020202020204" pitchFamily="34" charset="0"/>
                        </a:rPr>
                        <a:t>CHAPTER XVII </a:t>
                      </a:r>
                      <a:r>
                        <a:rPr lang="en-US" sz="2000" b="0" i="0" u="none" strike="noStrike" kern="1200" baseline="0" dirty="0">
                          <a:solidFill>
                            <a:schemeClr val="bg1"/>
                          </a:solidFill>
                          <a:latin typeface="Arial" panose="020B0604020202020204" pitchFamily="34" charset="0"/>
                          <a:ea typeface="+mn-ea"/>
                          <a:cs typeface="Arial" panose="020B0604020202020204" pitchFamily="34" charset="0"/>
                        </a:rPr>
                        <a:t>SPECIAL PROVISIONS RELATING TO CERTAIN PERSONS </a:t>
                      </a:r>
                      <a:endParaRPr lang="en-IN" sz="2000" b="0" i="0" u="none" strike="noStrike" kern="1200" baseline="0" dirty="0">
                        <a:solidFill>
                          <a:schemeClr val="bg1"/>
                        </a:solidFill>
                        <a:latin typeface="Arial" panose="020B0604020202020204" pitchFamily="34" charset="0"/>
                        <a:ea typeface="+mn-ea"/>
                        <a:cs typeface="Arial" panose="020B0604020202020204" pitchFamily="34" charset="0"/>
                      </a:endParaRPr>
                    </a:p>
                  </a:txBody>
                  <a:tcPr/>
                </a:tc>
                <a:tc hMerge="1">
                  <a:txBody>
                    <a:bodyPr/>
                    <a:lstStyle/>
                    <a:p>
                      <a:endParaRPr lang="en-IN"/>
                    </a:p>
                  </a:txBody>
                  <a:tcPr/>
                </a:tc>
                <a:tc hMerge="1">
                  <a:txBody>
                    <a:bodyPr/>
                    <a:lstStyle/>
                    <a:p>
                      <a:endParaRPr lang="en-IN" dirty="0"/>
                    </a:p>
                  </a:txBody>
                  <a:tcPr/>
                </a:tc>
                <a:tc hMerge="1">
                  <a:txBody>
                    <a:bodyPr/>
                    <a:lstStyle/>
                    <a:p>
                      <a:endParaRPr lang="en-IN"/>
                    </a:p>
                  </a:txBody>
                  <a:tcPr/>
                </a:tc>
                <a:tc hMerge="1">
                  <a:txBody>
                    <a:bodyPr/>
                    <a:lstStyle/>
                    <a:p>
                      <a:endParaRPr lang="en-IN" dirty="0"/>
                    </a:p>
                  </a:txBody>
                  <a:tcPr/>
                </a:tc>
              </a:tr>
              <a:tr h="370840">
                <a:tc gridSpan="2">
                  <a:txBody>
                    <a:bodyPr/>
                    <a:lstStyle/>
                    <a:p>
                      <a:endParaRPr lang="en-IN" sz="2000" dirty="0">
                        <a:latin typeface="Arial" panose="020B0604020202020204" pitchFamily="34" charset="0"/>
                        <a:cs typeface="Arial" panose="020B0604020202020204" pitchFamily="34" charset="0"/>
                      </a:endParaRPr>
                    </a:p>
                  </a:txBody>
                  <a:tcPr/>
                </a:tc>
                <a:tc hMerge="1">
                  <a:txBody>
                    <a:bodyPr/>
                    <a:lstStyle/>
                    <a:p>
                      <a:endParaRPr lang="en-IN"/>
                    </a:p>
                  </a:txBody>
                  <a:tcPr/>
                </a:tc>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hMerge="1">
                  <a:txBody>
                    <a:bodyPr/>
                    <a:lstStyle/>
                    <a:p>
                      <a:endParaRPr lang="en-IN"/>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a:t>
                      </a:r>
                      <a:endParaRPr lang="en-IN" sz="2000" dirty="0">
                        <a:latin typeface="Arial" panose="020B0604020202020204" pitchFamily="34" charset="0"/>
                        <a:cs typeface="Arial" panose="020B0604020202020204" pitchFamily="34" charset="0"/>
                      </a:endParaRPr>
                    </a:p>
                  </a:txBody>
                  <a:tcPr/>
                </a:tc>
              </a:tr>
              <a:tr h="370840">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Association of persons, firm, Hindu undivided family, </a:t>
                      </a:r>
                      <a:r>
                        <a:rPr lang="en-US" sz="2000" b="0" i="0" u="none" strike="noStrike" kern="1200" baseline="0" dirty="0" err="1">
                          <a:solidFill>
                            <a:schemeClr val="dk1"/>
                          </a:solidFill>
                          <a:latin typeface="Arial" panose="020B0604020202020204" pitchFamily="34" charset="0"/>
                          <a:ea typeface="+mn-ea"/>
                          <a:cs typeface="Arial" panose="020B0604020202020204" pitchFamily="34" charset="0"/>
                        </a:rPr>
                        <a:t>etc</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p>
                  </a:txBody>
                  <a:tcPr/>
                </a:tc>
                <a:tc hMerge="1">
                  <a:txBody>
                    <a:bodyPr/>
                    <a:lstStyle/>
                    <a:p>
                      <a:endParaRPr lang="en-IN"/>
                    </a:p>
                  </a:txBody>
                  <a:tcPr/>
                </a:tc>
                <a:tc gridSpan="2">
                  <a:txBody>
                    <a:bodyPr/>
                    <a:lstStyle/>
                    <a:p>
                      <a:r>
                        <a:rPr lang="en-US" sz="2000" dirty="0">
                          <a:latin typeface="Arial" panose="020B0604020202020204" pitchFamily="34" charset="0"/>
                          <a:cs typeface="Arial" panose="020B0604020202020204" pitchFamily="34" charset="0"/>
                        </a:rPr>
                        <a:t>Sections 159 to 189A</a:t>
                      </a:r>
                      <a:r>
                        <a:rPr lang="en-US" sz="2000" baseline="0" dirty="0">
                          <a:latin typeface="Arial" panose="020B0604020202020204" pitchFamily="34" charset="0"/>
                          <a:cs typeface="Arial" panose="020B0604020202020204" pitchFamily="34" charset="0"/>
                        </a:rPr>
                        <a:t>-No of section  37</a:t>
                      </a:r>
                      <a:endParaRPr lang="en-IN" sz="2000" dirty="0">
                        <a:latin typeface="Arial" panose="020B0604020202020204" pitchFamily="34" charset="0"/>
                        <a:cs typeface="Arial" panose="020B0604020202020204" pitchFamily="34" charset="0"/>
                      </a:endParaRPr>
                    </a:p>
                  </a:txBody>
                  <a:tcPr/>
                </a:tc>
                <a:tc hMerge="1">
                  <a:txBody>
                    <a:bodyPr/>
                    <a:lstStyle/>
                    <a:p>
                      <a:endParaRPr lang="en-IN"/>
                    </a:p>
                  </a:txBody>
                  <a:tcPr/>
                </a:tc>
                <a:tc>
                  <a:txBody>
                    <a:bodyPr/>
                    <a:lstStyle/>
                    <a:p>
                      <a:r>
                        <a:rPr lang="en-US" sz="2000" dirty="0">
                          <a:latin typeface="Arial" panose="020B0604020202020204" pitchFamily="34" charset="0"/>
                          <a:cs typeface="Arial" panose="020B0604020202020204" pitchFamily="34" charset="0"/>
                        </a:rPr>
                        <a:t>Sections 302 to 331</a:t>
                      </a:r>
                      <a:r>
                        <a:rPr lang="en-US" sz="2000" baseline="0" dirty="0">
                          <a:latin typeface="Arial" panose="020B0604020202020204" pitchFamily="34" charset="0"/>
                          <a:cs typeface="Arial" panose="020B0604020202020204" pitchFamily="34" charset="0"/>
                        </a:rPr>
                        <a:t>-No of section 30</a:t>
                      </a:r>
                      <a:endParaRPr lang="en-IN" sz="2000" dirty="0">
                        <a:latin typeface="Arial" panose="020B0604020202020204" pitchFamily="34" charset="0"/>
                        <a:cs typeface="Arial" panose="020B0604020202020204" pitchFamily="34" charset="0"/>
                      </a:endParaRPr>
                    </a:p>
                  </a:txBody>
                  <a:tcPr/>
                </a:tc>
              </a:tr>
              <a:tr h="370840">
                <a:tc gridSpan="5">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sz="2000" b="1" i="0" u="none" strike="noStrike" kern="1200" baseline="0" dirty="0">
                          <a:solidFill>
                            <a:schemeClr val="tx1"/>
                          </a:solidFill>
                          <a:latin typeface="Arial" panose="020B0604020202020204" pitchFamily="34" charset="0"/>
                          <a:ea typeface="+mn-ea"/>
                          <a:cs typeface="Arial" panose="020B0604020202020204" pitchFamily="34" charset="0"/>
                        </a:rPr>
                        <a:t>CHAPTER XVIII 	</a:t>
                      </a:r>
                      <a:r>
                        <a:rPr lang="en-US" sz="2000" b="1" i="0" u="none" strike="noStrike" kern="1200" baseline="0" dirty="0">
                          <a:solidFill>
                            <a:schemeClr val="tx1"/>
                          </a:solidFill>
                          <a:latin typeface="Arial" panose="020B0604020202020204" pitchFamily="34" charset="0"/>
                          <a:ea typeface="+mn-ea"/>
                          <a:cs typeface="Arial" panose="020B0604020202020204" pitchFamily="34" charset="0"/>
                        </a:rPr>
                        <a:t>APPEALS, REVISION AND ALTERNATE DISPUTE RESOLUTIONS </a:t>
                      </a:r>
                      <a:endParaRPr lang="en-IN" sz="2000" b="1" i="0" u="none" strike="noStrike" kern="1200" baseline="0" dirty="0">
                        <a:solidFill>
                          <a:schemeClr val="tx1"/>
                        </a:solidFill>
                        <a:latin typeface="Arial" panose="020B0604020202020204" pitchFamily="34" charset="0"/>
                        <a:ea typeface="+mn-ea"/>
                        <a:cs typeface="Arial" panose="020B0604020202020204" pitchFamily="34" charset="0"/>
                      </a:endParaRPr>
                    </a:p>
                  </a:txBody>
                  <a:tcPr/>
                </a:tc>
                <a:tc hMerge="1">
                  <a:txBody>
                    <a:bodyPr/>
                    <a:lstStyle/>
                    <a:p>
                      <a:endParaRPr lang="en-IN"/>
                    </a:p>
                  </a:txBody>
                  <a:tcPr/>
                </a:tc>
                <a:tc hMerge="1">
                  <a:txBody>
                    <a:bodyPr/>
                    <a:lstStyle/>
                    <a:p>
                      <a:endParaRPr lang="en-IN" dirty="0"/>
                    </a:p>
                  </a:txBody>
                  <a:tcPr/>
                </a:tc>
                <a:tc hMerge="1">
                  <a:txBody>
                    <a:bodyPr/>
                    <a:lstStyle/>
                    <a:p>
                      <a:endParaRPr lang="en-IN"/>
                    </a:p>
                  </a:txBody>
                  <a:tcPr/>
                </a:tc>
                <a:tc hMerge="1">
                  <a:txBody>
                    <a:bodyPr/>
                    <a:lstStyle/>
                    <a:p>
                      <a:endParaRPr lang="en-IN" dirty="0"/>
                    </a:p>
                  </a:txBody>
                  <a:tcPr/>
                </a:tc>
              </a:tr>
              <a:tr h="370840">
                <a:tc>
                  <a:txBody>
                    <a:bodyPr/>
                    <a:lstStyle/>
                    <a:p>
                      <a:r>
                        <a:rPr lang="en-US" sz="2000" dirty="0">
                          <a:latin typeface="Arial" panose="020B0604020202020204" pitchFamily="34" charset="0"/>
                          <a:cs typeface="Arial" panose="020B0604020202020204" pitchFamily="34" charset="0"/>
                        </a:rPr>
                        <a:t>appeal</a:t>
                      </a:r>
                      <a:endParaRPr lang="en-IN" sz="2000" dirty="0">
                        <a:latin typeface="Arial" panose="020B0604020202020204" pitchFamily="34" charset="0"/>
                        <a:cs typeface="Arial" panose="020B0604020202020204" pitchFamily="34" charset="0"/>
                      </a:endParaRPr>
                    </a:p>
                  </a:txBody>
                  <a:tcPr/>
                </a:tc>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1961-Chapter XX</a:t>
                      </a:r>
                      <a:endParaRPr lang="en-IN" sz="2000" dirty="0">
                        <a:latin typeface="Arial" panose="020B0604020202020204" pitchFamily="34" charset="0"/>
                        <a:cs typeface="Arial" panose="020B0604020202020204" pitchFamily="34" charset="0"/>
                      </a:endParaRPr>
                    </a:p>
                  </a:txBody>
                  <a:tcPr/>
                </a:tc>
                <a:tc h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IN" dirty="0"/>
                    </a:p>
                  </a:txBody>
                  <a:tcPr/>
                </a:tc>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Bill 2025-CHAPTER XVIII</a:t>
                      </a:r>
                      <a:endParaRPr lang="en-IN" sz="2000" dirty="0">
                        <a:latin typeface="Arial" panose="020B0604020202020204" pitchFamily="34" charset="0"/>
                        <a:cs typeface="Arial" panose="020B0604020202020204" pitchFamily="34" charset="0"/>
                      </a:endParaRPr>
                    </a:p>
                  </a:txBody>
                  <a:tcPr/>
                </a:tc>
                <a:tc h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IN"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IN" sz="2000" dirty="0">
                        <a:latin typeface="Arial" panose="020B0604020202020204" pitchFamily="34" charset="0"/>
                        <a:cs typeface="Arial" panose="020B0604020202020204" pitchFamily="34" charset="0"/>
                      </a:endParaRPr>
                    </a:p>
                  </a:txBody>
                  <a:tcPr/>
                </a:tc>
                <a:tc gridSpan="2">
                  <a:txBody>
                    <a:bodyPr/>
                    <a:lstStyle/>
                    <a:p>
                      <a:r>
                        <a:rPr lang="en-US" sz="2000" dirty="0">
                          <a:latin typeface="Arial" panose="020B0604020202020204" pitchFamily="34" charset="0"/>
                          <a:cs typeface="Arial" panose="020B0604020202020204" pitchFamily="34" charset="0"/>
                        </a:rPr>
                        <a:t>Sections 246 to 269 </a:t>
                      </a:r>
                      <a:r>
                        <a:rPr lang="en-US" sz="2000" baseline="0" dirty="0">
                          <a:latin typeface="Arial" panose="020B0604020202020204" pitchFamily="34" charset="0"/>
                          <a:cs typeface="Arial" panose="020B0604020202020204" pitchFamily="34" charset="0"/>
                        </a:rPr>
                        <a:t>-31</a:t>
                      </a:r>
                      <a:endParaRPr lang="en-IN" sz="2000" dirty="0">
                        <a:latin typeface="Arial" panose="020B0604020202020204" pitchFamily="34" charset="0"/>
                        <a:cs typeface="Arial" panose="020B0604020202020204" pitchFamily="34" charset="0"/>
                      </a:endParaRPr>
                    </a:p>
                  </a:txBody>
                  <a:tcPr/>
                </a:tc>
                <a:tc hMerge="1">
                  <a:txBody>
                    <a:bodyPr/>
                    <a:lstStyle/>
                    <a:p>
                      <a:endParaRPr lang="en-IN" dirty="0"/>
                    </a:p>
                  </a:txBody>
                  <a:tcPr/>
                </a:tc>
                <a:tc gridSpan="2">
                  <a:txBody>
                    <a:bodyPr/>
                    <a:lstStyle/>
                    <a:p>
                      <a:r>
                        <a:rPr lang="en-US" sz="2000" dirty="0">
                          <a:latin typeface="Arial" panose="020B0604020202020204" pitchFamily="34" charset="0"/>
                          <a:cs typeface="Arial" panose="020B0604020202020204" pitchFamily="34" charset="0"/>
                        </a:rPr>
                        <a:t>Sections 356 to 374 &amp; Section</a:t>
                      </a:r>
                      <a:r>
                        <a:rPr lang="en-US" sz="2000" baseline="0" dirty="0">
                          <a:latin typeface="Arial" panose="020B0604020202020204" pitchFamily="34" charset="0"/>
                          <a:cs typeface="Arial" panose="020B0604020202020204" pitchFamily="34" charset="0"/>
                        </a:rPr>
                        <a:t>  377 to 389 -No of section 32</a:t>
                      </a:r>
                      <a:endParaRPr lang="en-IN" sz="2000" dirty="0">
                        <a:latin typeface="Arial" panose="020B0604020202020204" pitchFamily="34" charset="0"/>
                        <a:cs typeface="Arial" panose="020B0604020202020204" pitchFamily="34" charset="0"/>
                      </a:endParaRPr>
                    </a:p>
                  </a:txBody>
                  <a:tcPr/>
                </a:tc>
                <a:tc hMerge="1">
                  <a:txBody>
                    <a:bodyPr/>
                    <a:lstStyle/>
                    <a:p>
                      <a:endParaRPr lang="en-IN"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IN" sz="2000" dirty="0">
                        <a:latin typeface="Arial" panose="020B0604020202020204" pitchFamily="34" charset="0"/>
                        <a:cs typeface="Arial" panose="020B0604020202020204" pitchFamily="34" charset="0"/>
                      </a:endParaRPr>
                    </a:p>
                  </a:txBody>
                  <a:tcPr/>
                </a:tc>
                <a:tc grid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Section 158A &amp; 158AA </a:t>
                      </a:r>
                      <a:r>
                        <a:rPr lang="en-US" sz="2000" baseline="0" dirty="0">
                          <a:latin typeface="Arial" panose="020B0604020202020204" pitchFamily="34" charset="0"/>
                          <a:cs typeface="Arial" panose="020B0604020202020204" pitchFamily="34" charset="0"/>
                        </a:rPr>
                        <a:t>-No of section  2</a:t>
                      </a:r>
                      <a:endParaRPr lang="en-IN" sz="2000" dirty="0">
                        <a:latin typeface="Arial" panose="020B0604020202020204" pitchFamily="34" charset="0"/>
                        <a:cs typeface="Arial" panose="020B0604020202020204" pitchFamily="34" charset="0"/>
                      </a:endParaRPr>
                    </a:p>
                  </a:txBody>
                  <a:tcPr/>
                </a:tc>
                <a:tc h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IN" dirty="0"/>
                    </a:p>
                  </a:txBody>
                  <a:tcPr/>
                </a:tc>
                <a:tc gridSpan="2">
                  <a:txBody>
                    <a:bodyPr/>
                    <a:lstStyle/>
                    <a:p>
                      <a:r>
                        <a:rPr lang="en-US" sz="2000" dirty="0">
                          <a:latin typeface="Arial" panose="020B0604020202020204" pitchFamily="34" charset="0"/>
                          <a:cs typeface="Arial" panose="020B0604020202020204" pitchFamily="34" charset="0"/>
                        </a:rPr>
                        <a:t>Appeals to Joint Commissioner (Appeals) and Commissioner (Appeals)</a:t>
                      </a:r>
                    </a:p>
                    <a:p>
                      <a:r>
                        <a:rPr lang="en-IN" sz="2000" dirty="0">
                          <a:latin typeface="Arial" panose="020B0604020202020204" pitchFamily="34" charset="0"/>
                          <a:cs typeface="Arial" panose="020B0604020202020204" pitchFamily="34" charset="0"/>
                        </a:rPr>
                        <a:t>Appeals to Appellate Tribunal</a:t>
                      </a:r>
                    </a:p>
                    <a:p>
                      <a:r>
                        <a:rPr lang="en-IN" sz="2000" dirty="0">
                          <a:latin typeface="Arial" panose="020B0604020202020204" pitchFamily="34" charset="0"/>
                          <a:cs typeface="Arial" panose="020B0604020202020204" pitchFamily="34" charset="0"/>
                        </a:rPr>
                        <a:t>Appeals to High Court.</a:t>
                      </a:r>
                    </a:p>
                    <a:p>
                      <a:r>
                        <a:rPr lang="en-IN" sz="2000" dirty="0">
                          <a:latin typeface="Arial" panose="020B0604020202020204" pitchFamily="34" charset="0"/>
                          <a:cs typeface="Arial" panose="020B0604020202020204" pitchFamily="34" charset="0"/>
                        </a:rPr>
                        <a:t>Appeals to Supreme Court</a:t>
                      </a:r>
                    </a:p>
                    <a:p>
                      <a:r>
                        <a:rPr lang="en-IN" sz="2000" dirty="0">
                          <a:latin typeface="Arial" panose="020B0604020202020204" pitchFamily="34" charset="0"/>
                          <a:cs typeface="Arial" panose="020B0604020202020204" pitchFamily="34" charset="0"/>
                        </a:rPr>
                        <a:t>General</a:t>
                      </a:r>
                    </a:p>
                    <a:p>
                      <a:r>
                        <a:rPr lang="en-US" sz="2000" dirty="0">
                          <a:solidFill>
                            <a:srgbClr val="FF0000"/>
                          </a:solidFill>
                          <a:latin typeface="Arial" panose="020B0604020202020204" pitchFamily="34" charset="0"/>
                          <a:cs typeface="Arial" panose="020B0604020202020204" pitchFamily="34" charset="0"/>
                        </a:rPr>
                        <a:t>Special provisions for avoiding repetitive appeals</a:t>
                      </a:r>
                    </a:p>
                    <a:p>
                      <a:r>
                        <a:rPr lang="en-US" sz="2000" dirty="0">
                          <a:latin typeface="Arial" panose="020B0604020202020204" pitchFamily="34" charset="0"/>
                          <a:cs typeface="Arial" panose="020B0604020202020204" pitchFamily="34" charset="0"/>
                        </a:rPr>
                        <a:t>Revision by the Principal Commissioner or Commissioner.</a:t>
                      </a:r>
                    </a:p>
                    <a:p>
                      <a:r>
                        <a:rPr lang="en-IN" sz="2000" dirty="0">
                          <a:solidFill>
                            <a:srgbClr val="FF0000"/>
                          </a:solidFill>
                          <a:latin typeface="Arial" panose="020B0604020202020204" pitchFamily="34" charset="0"/>
                          <a:cs typeface="Arial" panose="020B0604020202020204" pitchFamily="34" charset="0"/>
                        </a:rPr>
                        <a:t>Alternate dispute resolutions</a:t>
                      </a:r>
                    </a:p>
                    <a:p>
                      <a:r>
                        <a:rPr lang="en-IN" sz="2000" dirty="0">
                          <a:solidFill>
                            <a:srgbClr val="FF0000"/>
                          </a:solidFill>
                          <a:latin typeface="Arial" panose="020B0604020202020204" pitchFamily="34" charset="0"/>
                          <a:cs typeface="Arial" panose="020B0604020202020204" pitchFamily="34" charset="0"/>
                        </a:rPr>
                        <a:t>Advance rulings</a:t>
                      </a:r>
                    </a:p>
                  </a:txBody>
                  <a:tcPr/>
                </a:tc>
                <a:tc hMerge="1">
                  <a:txBody>
                    <a:bodyPr/>
                    <a:lstStyle/>
                    <a:p>
                      <a:endParaRPr lang="en-IN" dirty="0">
                        <a:solidFill>
                          <a:srgbClr val="FF0000"/>
                        </a:solidFill>
                      </a:endParaRPr>
                    </a:p>
                  </a:txBody>
                  <a:tcPr/>
                </a:tc>
              </a:tr>
            </a:tbl>
          </a:graphicData>
        </a:graphic>
      </p:graphicFrame>
    </p:spTree>
    <p:extLst>
      <p:ext uri="{BB962C8B-B14F-4D97-AF65-F5344CB8AC3E}">
        <p14:creationId xmlns:p14="http://schemas.microsoft.com/office/powerpoint/2010/main" val="381136871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0316894"/>
              </p:ext>
            </p:extLst>
          </p:nvPr>
        </p:nvGraphicFramePr>
        <p:xfrm>
          <a:off x="768095" y="719666"/>
          <a:ext cx="10652760" cy="7071360"/>
        </p:xfrm>
        <a:graphic>
          <a:graphicData uri="http://schemas.openxmlformats.org/drawingml/2006/table">
            <a:tbl>
              <a:tblPr firstRow="1" bandRow="1">
                <a:tableStyleId>{5C22544A-7EE6-4342-B048-85BDC9FD1C3A}</a:tableStyleId>
              </a:tblPr>
              <a:tblGrid>
                <a:gridCol w="1609345"/>
                <a:gridCol w="3300984"/>
                <a:gridCol w="5742431"/>
              </a:tblGrid>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1961-Chapter</a:t>
                      </a:r>
                      <a:r>
                        <a:rPr lang="en-US" sz="2000" baseline="0" dirty="0">
                          <a:latin typeface="Arial" panose="020B0604020202020204" pitchFamily="34" charset="0"/>
                          <a:cs typeface="Arial" panose="020B0604020202020204" pitchFamily="34" charset="0"/>
                        </a:rPr>
                        <a:t> XVII</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Bill 2025-Chapter XIX</a:t>
                      </a:r>
                      <a:endParaRPr lang="en-IN" sz="2000" dirty="0">
                        <a:latin typeface="Arial" panose="020B0604020202020204" pitchFamily="34" charset="0"/>
                        <a:cs typeface="Arial" panose="020B0604020202020204" pitchFamily="34" charset="0"/>
                      </a:endParaRPr>
                    </a:p>
                  </a:txBody>
                  <a:tcPr/>
                </a:tc>
              </a:tr>
              <a:tr h="370840">
                <a:tc rowSpan="3">
                  <a:txBody>
                    <a:bodyPr/>
                    <a:lstStyle/>
                    <a:p>
                      <a:pPr algn="just"/>
                      <a:r>
                        <a:rPr lang="en-US" sz="2000" dirty="0">
                          <a:latin typeface="Arial" panose="020B0604020202020204" pitchFamily="34" charset="0"/>
                          <a:cs typeface="Arial" panose="020B0604020202020204" pitchFamily="34" charset="0"/>
                        </a:rPr>
                        <a:t>Collection</a:t>
                      </a:r>
                      <a:r>
                        <a:rPr lang="en-US" sz="2000" baseline="0" dirty="0">
                          <a:latin typeface="Arial" panose="020B0604020202020204" pitchFamily="34" charset="0"/>
                          <a:cs typeface="Arial" panose="020B0604020202020204" pitchFamily="34" charset="0"/>
                        </a:rPr>
                        <a:t> and Recovery of tax</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aseline="0" dirty="0">
                          <a:latin typeface="Arial" panose="020B0604020202020204" pitchFamily="34" charset="0"/>
                          <a:cs typeface="Arial" panose="020B0604020202020204" pitchFamily="34" charset="0"/>
                        </a:rPr>
                        <a:t>Sec 192 to 234H-100 Section</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baseline="0" dirty="0">
                          <a:latin typeface="Arial" panose="020B0604020202020204" pitchFamily="34" charset="0"/>
                          <a:cs typeface="Arial" panose="020B0604020202020204" pitchFamily="34" charset="0"/>
                        </a:rPr>
                        <a:t>Sec  390 to 430-40 Section</a:t>
                      </a:r>
                      <a:endParaRPr lang="en-IN" sz="2000" dirty="0">
                        <a:latin typeface="Arial" panose="020B0604020202020204" pitchFamily="34" charset="0"/>
                        <a:cs typeface="Arial" panose="020B0604020202020204" pitchFamily="34" charset="0"/>
                      </a:endParaRPr>
                    </a:p>
                  </a:txBody>
                  <a:tcPr/>
                </a:tc>
              </a:tr>
              <a:tr h="370840">
                <a:tc vMerge="1">
                  <a:txBody>
                    <a:bodyPr/>
                    <a:lstStyle/>
                    <a:p>
                      <a:endParaRPr lang="en-IN" dirty="0"/>
                    </a:p>
                  </a:txBody>
                  <a:tcPr/>
                </a:tc>
                <a:tc>
                  <a:txBody>
                    <a:bodyPr/>
                    <a:lstStyle/>
                    <a:p>
                      <a:pPr algn="just"/>
                      <a:r>
                        <a:rPr lang="en-US" sz="2000" dirty="0">
                          <a:latin typeface="Arial" panose="020B0604020202020204" pitchFamily="34" charset="0"/>
                          <a:cs typeface="Arial" panose="020B0604020202020204" pitchFamily="34" charset="0"/>
                        </a:rPr>
                        <a:t>A-General-192,191-2</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A.––General-390-391-2</a:t>
                      </a:r>
                    </a:p>
                  </a:txBody>
                  <a:tcPr/>
                </a:tc>
              </a:tr>
              <a:tr h="370840">
                <a:tc vMerge="1">
                  <a:txBody>
                    <a:bodyPr/>
                    <a:lstStyle/>
                    <a:p>
                      <a:endParaRPr lang="en-IN" dirty="0"/>
                    </a:p>
                  </a:txBody>
                  <a:tcPr/>
                </a:tc>
                <a:tc>
                  <a:txBody>
                    <a:bodyPr/>
                    <a:lstStyle/>
                    <a:p>
                      <a:pPr algn="just"/>
                      <a:r>
                        <a:rPr lang="en-IN" sz="2000" b="0" i="1" kern="1200" dirty="0">
                          <a:solidFill>
                            <a:schemeClr val="dk1"/>
                          </a:solidFill>
                          <a:effectLst/>
                          <a:latin typeface="Arial" panose="020B0604020202020204" pitchFamily="34" charset="0"/>
                          <a:ea typeface="+mn-ea"/>
                          <a:cs typeface="Arial" panose="020B0604020202020204" pitchFamily="34" charset="0"/>
                        </a:rPr>
                        <a:t>B.—Deduction at source -</a:t>
                      </a:r>
                      <a:r>
                        <a:rPr lang="en-US" sz="2000" b="0" i="1" kern="1200" dirty="0">
                          <a:solidFill>
                            <a:schemeClr val="dk1"/>
                          </a:solidFill>
                          <a:effectLst/>
                          <a:latin typeface="Arial" panose="020B0604020202020204" pitchFamily="34" charset="0"/>
                          <a:ea typeface="+mn-ea"/>
                          <a:cs typeface="Arial" panose="020B0604020202020204" pitchFamily="34" charset="0"/>
                        </a:rPr>
                        <a:t>192-206AB-59</a:t>
                      </a:r>
                      <a:endParaRPr lang="en-IN" sz="2000" b="0" dirty="0">
                        <a:latin typeface="Arial" panose="020B0604020202020204" pitchFamily="34" charset="0"/>
                        <a:cs typeface="Arial" panose="020B0604020202020204" pitchFamily="34" charset="0"/>
                      </a:endParaRPr>
                    </a:p>
                  </a:txBody>
                  <a:tcPr/>
                </a:tc>
                <a:tc rowSpan="2">
                  <a:txBody>
                    <a:bodyPr/>
                    <a:lstStyle/>
                    <a:p>
                      <a:pPr algn="just"/>
                      <a:r>
                        <a:rPr lang="en-US" sz="2000" dirty="0">
                          <a:latin typeface="Arial" panose="020B0604020202020204" pitchFamily="34" charset="0"/>
                          <a:cs typeface="Arial" panose="020B0604020202020204" pitchFamily="34" charset="0"/>
                        </a:rPr>
                        <a:t>Deduction</a:t>
                      </a:r>
                    </a:p>
                    <a:p>
                      <a:pPr algn="just"/>
                      <a:r>
                        <a:rPr lang="en-US" sz="2000" dirty="0">
                          <a:latin typeface="Arial" panose="020B0604020202020204" pitchFamily="34" charset="0"/>
                          <a:cs typeface="Arial" panose="020B0604020202020204" pitchFamily="34" charset="0"/>
                        </a:rPr>
                        <a:t>B.––</a:t>
                      </a:r>
                      <a:r>
                        <a:rPr lang="en-US" sz="2000" b="1" dirty="0">
                          <a:latin typeface="Arial" panose="020B0604020202020204" pitchFamily="34" charset="0"/>
                          <a:cs typeface="Arial" panose="020B0604020202020204" pitchFamily="34" charset="0"/>
                        </a:rPr>
                        <a:t>Deduction and collection at source-392-402,  392-Salary</a:t>
                      </a:r>
                    </a:p>
                    <a:p>
                      <a:pPr algn="just"/>
                      <a:r>
                        <a:rPr lang="en-US" sz="2000" dirty="0">
                          <a:latin typeface="Arial" panose="020B0604020202020204" pitchFamily="34" charset="0"/>
                          <a:cs typeface="Arial" panose="020B0604020202020204" pitchFamily="34" charset="0"/>
                        </a:rPr>
                        <a:t>393(1)-payment</a:t>
                      </a:r>
                      <a:r>
                        <a:rPr lang="en-US" sz="2000" baseline="0" dirty="0">
                          <a:latin typeface="Arial" panose="020B0604020202020204" pitchFamily="34" charset="0"/>
                          <a:cs typeface="Arial" panose="020B0604020202020204" pitchFamily="34" charset="0"/>
                        </a:rPr>
                        <a:t> to resident with table</a:t>
                      </a:r>
                    </a:p>
                    <a:p>
                      <a:pPr algn="just"/>
                      <a:r>
                        <a:rPr lang="en-US" sz="2000" baseline="0" dirty="0">
                          <a:latin typeface="Arial" panose="020B0604020202020204" pitchFamily="34" charset="0"/>
                          <a:cs typeface="Arial" panose="020B0604020202020204" pitchFamily="34" charset="0"/>
                        </a:rPr>
                        <a:t>393(2)-payment to NR with table</a:t>
                      </a:r>
                    </a:p>
                    <a:p>
                      <a:pPr algn="just"/>
                      <a:r>
                        <a:rPr lang="en-US" sz="2000" baseline="0" dirty="0">
                          <a:latin typeface="Arial" panose="020B0604020202020204" pitchFamily="34" charset="0"/>
                          <a:cs typeface="Arial" panose="020B0604020202020204" pitchFamily="34" charset="0"/>
                        </a:rPr>
                        <a:t>393(3)-Payment of lottery winning</a:t>
                      </a:r>
                      <a:r>
                        <a:rPr lang="en-US" sz="2000" baseline="0" dirty="0" smtClean="0">
                          <a:latin typeface="Arial" panose="020B0604020202020204" pitchFamily="34" charset="0"/>
                          <a:cs typeface="Arial" panose="020B0604020202020204" pitchFamily="34" charset="0"/>
                        </a:rPr>
                        <a:t>, partner </a:t>
                      </a:r>
                      <a:r>
                        <a:rPr lang="en-US" sz="2000" baseline="0" dirty="0" err="1">
                          <a:latin typeface="Arial" panose="020B0604020202020204" pitchFamily="34" charset="0"/>
                          <a:cs typeface="Arial" panose="020B0604020202020204" pitchFamily="34" charset="0"/>
                        </a:rPr>
                        <a:t>etc</a:t>
                      </a:r>
                      <a:r>
                        <a:rPr lang="en-US" sz="2000" baseline="0" dirty="0">
                          <a:latin typeface="Arial" panose="020B0604020202020204" pitchFamily="34" charset="0"/>
                          <a:cs typeface="Arial" panose="020B0604020202020204" pitchFamily="34" charset="0"/>
                        </a:rPr>
                        <a:t> with table</a:t>
                      </a:r>
                    </a:p>
                    <a:p>
                      <a:pPr algn="just"/>
                      <a:r>
                        <a:rPr lang="en-US" sz="2000" baseline="0" dirty="0">
                          <a:latin typeface="Arial" panose="020B0604020202020204" pitchFamily="34" charset="0"/>
                          <a:cs typeface="Arial" panose="020B0604020202020204" pitchFamily="34" charset="0"/>
                        </a:rPr>
                        <a:t>393(4)-Where tds not required in respect of specified income with table</a:t>
                      </a:r>
                    </a:p>
                    <a:p>
                      <a:pPr marL="0" marR="0" indent="0" algn="just" defTabSz="457200" rtl="0" eaLnBrk="1" fontAlgn="auto" latinLnBrk="0" hangingPunct="1">
                        <a:lnSpc>
                          <a:spcPct val="100000"/>
                        </a:lnSpc>
                        <a:spcBef>
                          <a:spcPts val="0"/>
                        </a:spcBef>
                        <a:spcAft>
                          <a:spcPts val="0"/>
                        </a:spcAft>
                        <a:buClrTx/>
                        <a:buSzTx/>
                        <a:buFontTx/>
                        <a:buNone/>
                        <a:tabLst/>
                        <a:defRPr/>
                      </a:pPr>
                      <a:r>
                        <a:rPr lang="en-US" sz="2000" baseline="0" dirty="0">
                          <a:latin typeface="Arial" panose="020B0604020202020204" pitchFamily="34" charset="0"/>
                          <a:cs typeface="Arial" panose="020B0604020202020204" pitchFamily="34" charset="0"/>
                        </a:rPr>
                        <a:t>393(5)-Where tds not required in respect of payment to specified person</a:t>
                      </a:r>
                      <a:r>
                        <a:rPr lang="en-US" sz="2000" baseline="0" dirty="0" smtClean="0">
                          <a:latin typeface="Arial" panose="020B0604020202020204" pitchFamily="34" charset="0"/>
                          <a:cs typeface="Arial" panose="020B0604020202020204" pitchFamily="34" charset="0"/>
                        </a:rPr>
                        <a:t>. 393(6)-Where </a:t>
                      </a:r>
                      <a:r>
                        <a:rPr lang="en-US" sz="2000" baseline="0" dirty="0" err="1" smtClean="0">
                          <a:latin typeface="Arial" panose="020B0604020202020204" pitchFamily="34" charset="0"/>
                          <a:cs typeface="Arial" panose="020B0604020202020204" pitchFamily="34" charset="0"/>
                        </a:rPr>
                        <a:t>tds</a:t>
                      </a:r>
                      <a:r>
                        <a:rPr lang="en-US" sz="2000" baseline="0" dirty="0" smtClean="0">
                          <a:latin typeface="Arial" panose="020B0604020202020204" pitchFamily="34" charset="0"/>
                          <a:cs typeface="Arial" panose="020B0604020202020204" pitchFamily="34" charset="0"/>
                        </a:rPr>
                        <a:t> not required  where declaration furnished of non taxable income with table</a:t>
                      </a:r>
                      <a:endParaRPr lang="en-IN" sz="2000" dirty="0" smtClean="0">
                        <a:latin typeface="Arial" panose="020B0604020202020204" pitchFamily="34" charset="0"/>
                        <a:cs typeface="Arial" panose="020B0604020202020204" pitchFamily="34" charset="0"/>
                      </a:endParaRPr>
                    </a:p>
                    <a:p>
                      <a:pPr algn="just"/>
                      <a:r>
                        <a:rPr lang="en-US" sz="2000" b="0" dirty="0" smtClean="0">
                          <a:latin typeface="Arial" panose="020B0604020202020204" pitchFamily="34" charset="0"/>
                          <a:cs typeface="Arial" panose="020B0604020202020204" pitchFamily="34" charset="0"/>
                        </a:rPr>
                        <a:t>393(8,9)-specified</a:t>
                      </a:r>
                      <a:r>
                        <a:rPr lang="en-US" sz="2000" b="0" baseline="0" dirty="0" smtClean="0">
                          <a:latin typeface="Arial" panose="020B0604020202020204" pitchFamily="34" charset="0"/>
                          <a:cs typeface="Arial" panose="020B0604020202020204" pitchFamily="34" charset="0"/>
                        </a:rPr>
                        <a:t> entity not required to deduct </a:t>
                      </a:r>
                      <a:r>
                        <a:rPr lang="en-US" sz="2000" b="0" baseline="0" dirty="0" err="1" smtClean="0">
                          <a:latin typeface="Arial" panose="020B0604020202020204" pitchFamily="34" charset="0"/>
                          <a:cs typeface="Arial" panose="020B0604020202020204" pitchFamily="34" charset="0"/>
                        </a:rPr>
                        <a:t>tds</a:t>
                      </a:r>
                      <a:r>
                        <a:rPr lang="en-US" sz="2000" b="0" baseline="0" dirty="0" smtClean="0">
                          <a:latin typeface="Arial" panose="020B0604020202020204" pitchFamily="34" charset="0"/>
                          <a:cs typeface="Arial" panose="020B0604020202020204" pitchFamily="34" charset="0"/>
                        </a:rPr>
                        <a:t> in specified circumstances</a:t>
                      </a:r>
                    </a:p>
                    <a:p>
                      <a:pPr algn="just"/>
                      <a:r>
                        <a:rPr lang="en-US" sz="2000" b="0" baseline="0" dirty="0" smtClean="0">
                          <a:latin typeface="Arial" panose="020B0604020202020204" pitchFamily="34" charset="0"/>
                          <a:cs typeface="Arial" panose="020B0604020202020204" pitchFamily="34" charset="0"/>
                        </a:rPr>
                        <a:t>393(10)-gross up</a:t>
                      </a:r>
                      <a:endParaRPr lang="en-IN" sz="2000" b="0" dirty="0" smtClean="0">
                        <a:latin typeface="Arial" panose="020B0604020202020204" pitchFamily="34" charset="0"/>
                        <a:cs typeface="Arial" panose="020B0604020202020204" pitchFamily="34" charset="0"/>
                      </a:endParaRPr>
                    </a:p>
                    <a:p>
                      <a:pPr algn="just"/>
                      <a:endParaRPr lang="en-US" sz="2000" baseline="0" dirty="0">
                        <a:latin typeface="Arial" panose="020B0604020202020204" pitchFamily="34" charset="0"/>
                        <a:cs typeface="Arial" panose="020B0604020202020204" pitchFamily="34" charset="0"/>
                      </a:endParaRPr>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b="1" dirty="0">
                        <a:latin typeface="Arial" panose="020B0604020202020204" pitchFamily="34" charset="0"/>
                        <a:cs typeface="Arial" panose="020B0604020202020204" pitchFamily="34" charset="0"/>
                      </a:endParaRPr>
                    </a:p>
                  </a:txBody>
                  <a:tcPr/>
                </a:tc>
                <a:tc vMerge="1">
                  <a:txBody>
                    <a:bodyPr/>
                    <a:lstStyle/>
                    <a:p>
                      <a:endParaRPr lang="en-IN" b="1" dirty="0"/>
                    </a:p>
                  </a:txBody>
                  <a:tcPr/>
                </a:tc>
              </a:tr>
            </a:tbl>
          </a:graphicData>
        </a:graphic>
      </p:graphicFrame>
    </p:spTree>
    <p:extLst>
      <p:ext uri="{BB962C8B-B14F-4D97-AF65-F5344CB8AC3E}">
        <p14:creationId xmlns:p14="http://schemas.microsoft.com/office/powerpoint/2010/main" val="302220817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23869342"/>
              </p:ext>
            </p:extLst>
          </p:nvPr>
        </p:nvGraphicFramePr>
        <p:xfrm>
          <a:off x="1078992" y="719666"/>
          <a:ext cx="10186416" cy="6217920"/>
        </p:xfrm>
        <a:graphic>
          <a:graphicData uri="http://schemas.openxmlformats.org/drawingml/2006/table">
            <a:tbl>
              <a:tblPr firstRow="1" bandRow="1">
                <a:tableStyleId>{5C22544A-7EE6-4342-B048-85BDC9FD1C3A}</a:tableStyleId>
              </a:tblPr>
              <a:tblGrid>
                <a:gridCol w="265176"/>
                <a:gridCol w="4591199"/>
                <a:gridCol w="5330041"/>
              </a:tblGrid>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a:latin typeface="Arial" panose="020B0604020202020204" pitchFamily="34" charset="0"/>
                        <a:cs typeface="Arial" panose="020B0604020202020204" pitchFamily="34" charset="0"/>
                      </a:endParaRPr>
                    </a:p>
                  </a:txBody>
                  <a:tcPr/>
                </a:tc>
              </a:tr>
              <a:tr h="370840">
                <a:tc>
                  <a:txBody>
                    <a:bodyPr/>
                    <a:lstStyle/>
                    <a:p>
                      <a:pPr algn="just"/>
                      <a:endParaRPr lang="en-IN" sz="200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a:latin typeface="Arial" panose="020B0604020202020204" pitchFamily="34" charset="0"/>
                        <a:cs typeface="Arial" panose="020B0604020202020204" pitchFamily="34" charset="0"/>
                      </a:endParaRPr>
                    </a:p>
                  </a:txBody>
                  <a:tcPr/>
                </a:tc>
              </a:tr>
              <a:tr h="370840">
                <a:tc>
                  <a:txBody>
                    <a:bodyPr/>
                    <a:lstStyle/>
                    <a:p>
                      <a:pPr algn="just"/>
                      <a:endParaRPr lang="en-IN" sz="200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1" kern="1200" dirty="0" smtClean="0">
                          <a:solidFill>
                            <a:schemeClr val="dk1"/>
                          </a:solidFill>
                          <a:effectLst/>
                          <a:latin typeface="Arial" panose="020B0604020202020204" pitchFamily="34" charset="0"/>
                          <a:ea typeface="+mn-ea"/>
                          <a:cs typeface="Arial" panose="020B0604020202020204" pitchFamily="34" charset="0"/>
                        </a:rPr>
                        <a:t>BB.—Collection at source-</a:t>
                      </a:r>
                      <a:r>
                        <a:rPr lang="en-US" sz="2000" b="0" i="1" kern="1200" dirty="0" smtClean="0">
                          <a:solidFill>
                            <a:schemeClr val="dk1"/>
                          </a:solidFill>
                          <a:effectLst/>
                          <a:latin typeface="Arial" panose="020B0604020202020204" pitchFamily="34" charset="0"/>
                          <a:ea typeface="+mn-ea"/>
                          <a:cs typeface="Arial" panose="020B0604020202020204" pitchFamily="34" charset="0"/>
                        </a:rPr>
                        <a:t>206C-206CCA-5</a:t>
                      </a:r>
                      <a:endParaRPr lang="en-IN" sz="2000" b="1" dirty="0" smtClean="0">
                        <a:latin typeface="Arial" panose="020B0604020202020204" pitchFamily="34" charset="0"/>
                        <a:cs typeface="Arial" panose="020B0604020202020204" pitchFamily="34" charset="0"/>
                      </a:endParaRPr>
                    </a:p>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1" dirty="0" smtClean="0">
                          <a:latin typeface="Arial" panose="020B0604020202020204" pitchFamily="34" charset="0"/>
                          <a:cs typeface="Arial" panose="020B0604020202020204" pitchFamily="34" charset="0"/>
                        </a:rPr>
                        <a:t>Collection</a:t>
                      </a:r>
                    </a:p>
                    <a:p>
                      <a:pPr algn="just"/>
                      <a:r>
                        <a:rPr lang="en-US" sz="2000" dirty="0" smtClean="0">
                          <a:latin typeface="Arial" panose="020B0604020202020204" pitchFamily="34" charset="0"/>
                          <a:cs typeface="Arial" panose="020B0604020202020204" pitchFamily="34" charset="0"/>
                        </a:rPr>
                        <a:t>394(1)-Collection at source</a:t>
                      </a:r>
                      <a:r>
                        <a:rPr lang="en-US" sz="2000" baseline="0" dirty="0" smtClean="0">
                          <a:latin typeface="Arial" panose="020B0604020202020204" pitchFamily="34" charset="0"/>
                          <a:cs typeface="Arial" panose="020B0604020202020204" pitchFamily="34" charset="0"/>
                        </a:rPr>
                        <a:t> with table </a:t>
                      </a:r>
                      <a:endParaRPr lang="en-IN" sz="2000" dirty="0">
                        <a:latin typeface="Arial" panose="020B0604020202020204" pitchFamily="34" charset="0"/>
                        <a:cs typeface="Arial" panose="020B0604020202020204" pitchFamily="34" charset="0"/>
                      </a:endParaRPr>
                    </a:p>
                  </a:txBody>
                  <a:tcPr/>
                </a:tc>
              </a:tr>
              <a:tr h="370840">
                <a:tc>
                  <a:txBody>
                    <a:bodyPr/>
                    <a:lstStyle/>
                    <a:p>
                      <a:pPr algn="just"/>
                      <a:endParaRPr lang="en-IN" sz="200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197</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aseline="0" dirty="0" smtClean="0">
                          <a:latin typeface="Arial" panose="020B0604020202020204" pitchFamily="34" charset="0"/>
                          <a:cs typeface="Arial" panose="020B0604020202020204" pitchFamily="34" charset="0"/>
                        </a:rPr>
                        <a:t>395-TDS/TCS at lower rate, resident or non-resident etc.</a:t>
                      </a:r>
                    </a:p>
                    <a:p>
                      <a:pPr algn="just"/>
                      <a:r>
                        <a:rPr lang="en-US" sz="2000" baseline="0" dirty="0" smtClean="0">
                          <a:latin typeface="Arial" panose="020B0604020202020204" pitchFamily="34" charset="0"/>
                          <a:cs typeface="Arial" panose="020B0604020202020204" pitchFamily="34" charset="0"/>
                        </a:rPr>
                        <a:t>Others are administrative and consequential section like penalty ,processing, interpretation part etc</a:t>
                      </a:r>
                      <a:r>
                        <a:rPr lang="en-US" sz="2000" baseline="0" dirty="0" smtClean="0">
                          <a:latin typeface="Arial" panose="020B0604020202020204" pitchFamily="34" charset="0"/>
                          <a:cs typeface="Arial" panose="020B0604020202020204" pitchFamily="34" charset="0"/>
                        </a:rPr>
                        <a:t>.</a:t>
                      </a:r>
                      <a:endParaRPr lang="en-IN" sz="2000" dirty="0">
                        <a:latin typeface="Arial" panose="020B0604020202020204" pitchFamily="34" charset="0"/>
                        <a:cs typeface="Arial" panose="020B0604020202020204" pitchFamily="34" charset="0"/>
                      </a:endParaRPr>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0" dirty="0">
                          <a:latin typeface="Arial" panose="020B0604020202020204" pitchFamily="34" charset="0"/>
                          <a:cs typeface="Arial" panose="020B0604020202020204" pitchFamily="34" charset="0"/>
                        </a:rPr>
                        <a:t>C-advance</a:t>
                      </a:r>
                      <a:r>
                        <a:rPr lang="en-US" sz="2000" b="0" baseline="0" dirty="0">
                          <a:latin typeface="Arial" panose="020B0604020202020204" pitchFamily="34" charset="0"/>
                          <a:cs typeface="Arial" panose="020B0604020202020204" pitchFamily="34" charset="0"/>
                        </a:rPr>
                        <a:t> payment of tax, 207-219-11 section( sec 214,215,216,217 </a:t>
                      </a:r>
                      <a:r>
                        <a:rPr lang="en-US" sz="2000" b="0" baseline="0" dirty="0" err="1">
                          <a:latin typeface="Arial" panose="020B0604020202020204" pitchFamily="34" charset="0"/>
                          <a:cs typeface="Arial" panose="020B0604020202020204" pitchFamily="34" charset="0"/>
                        </a:rPr>
                        <a:t>redundent</a:t>
                      </a:r>
                      <a:r>
                        <a:rPr lang="en-US" sz="2000" b="0" baseline="0" dirty="0">
                          <a:latin typeface="Arial" panose="020B0604020202020204" pitchFamily="34" charset="0"/>
                          <a:cs typeface="Arial" panose="020B0604020202020204" pitchFamily="34" charset="0"/>
                        </a:rPr>
                        <a:t> section)</a:t>
                      </a:r>
                      <a:endParaRPr lang="en-IN" sz="2000" b="0" dirty="0">
                        <a:latin typeface="Arial" panose="020B0604020202020204" pitchFamily="34" charset="0"/>
                        <a:cs typeface="Arial" panose="020B0604020202020204" pitchFamily="34" charset="0"/>
                      </a:endParaRPr>
                    </a:p>
                  </a:txBody>
                  <a:tcPr/>
                </a:tc>
                <a:tc>
                  <a:txBody>
                    <a:bodyPr/>
                    <a:lstStyle/>
                    <a:p>
                      <a:pPr algn="just"/>
                      <a:r>
                        <a:rPr lang="en-US" sz="2000" b="0" dirty="0">
                          <a:latin typeface="Arial" panose="020B0604020202020204" pitchFamily="34" charset="0"/>
                          <a:cs typeface="Arial" panose="020B0604020202020204" pitchFamily="34" charset="0"/>
                        </a:rPr>
                        <a:t>C.––Advance payment of tax-403-410-8</a:t>
                      </a:r>
                      <a:endParaRPr lang="en-IN" sz="2000" b="0" dirty="0">
                        <a:latin typeface="Arial" panose="020B0604020202020204" pitchFamily="34" charset="0"/>
                        <a:cs typeface="Arial" panose="020B0604020202020204" pitchFamily="34" charset="0"/>
                      </a:endParaRPr>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0" dirty="0">
                          <a:latin typeface="Arial" panose="020B0604020202020204" pitchFamily="34" charset="0"/>
                          <a:cs typeface="Arial" panose="020B0604020202020204" pitchFamily="34" charset="0"/>
                        </a:rPr>
                        <a:t>D-Collection</a:t>
                      </a:r>
                      <a:r>
                        <a:rPr lang="en-US" sz="2000" b="0" baseline="0" dirty="0">
                          <a:latin typeface="Arial" panose="020B0604020202020204" pitchFamily="34" charset="0"/>
                          <a:cs typeface="Arial" panose="020B0604020202020204" pitchFamily="34" charset="0"/>
                        </a:rPr>
                        <a:t> and recovery-220-232-13</a:t>
                      </a:r>
                      <a:endParaRPr lang="en-IN" sz="2000" b="0" dirty="0">
                        <a:latin typeface="Arial" panose="020B0604020202020204" pitchFamily="34" charset="0"/>
                        <a:cs typeface="Arial" panose="020B0604020202020204" pitchFamily="34" charset="0"/>
                      </a:endParaRPr>
                    </a:p>
                  </a:txBody>
                  <a:tcPr/>
                </a:tc>
                <a:tc>
                  <a:txBody>
                    <a:bodyPr/>
                    <a:lstStyle/>
                    <a:p>
                      <a:pPr algn="just"/>
                      <a:r>
                        <a:rPr lang="en-IN" sz="2000" b="0" dirty="0">
                          <a:latin typeface="Arial" panose="020B0604020202020204" pitchFamily="34" charset="0"/>
                          <a:cs typeface="Arial" panose="020B0604020202020204" pitchFamily="34" charset="0"/>
                        </a:rPr>
                        <a:t>D.––Collection and recovery-411-422-13</a:t>
                      </a:r>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0" dirty="0">
                          <a:latin typeface="Arial" panose="020B0604020202020204" pitchFamily="34" charset="0"/>
                          <a:cs typeface="Arial" panose="020B0604020202020204" pitchFamily="34" charset="0"/>
                        </a:rPr>
                        <a:t>F-Interest</a:t>
                      </a:r>
                      <a:r>
                        <a:rPr lang="en-US" sz="2000" b="0" baseline="0" dirty="0">
                          <a:latin typeface="Arial" panose="020B0604020202020204" pitchFamily="34" charset="0"/>
                          <a:cs typeface="Arial" panose="020B0604020202020204" pitchFamily="34" charset="0"/>
                        </a:rPr>
                        <a:t> chargeable in certain cases, 234A-2034D-4</a:t>
                      </a:r>
                      <a:endParaRPr lang="en-IN" sz="2000" b="0" dirty="0">
                        <a:latin typeface="Arial" panose="020B0604020202020204" pitchFamily="34" charset="0"/>
                        <a:cs typeface="Arial" panose="020B0604020202020204" pitchFamily="34" charset="0"/>
                      </a:endParaRPr>
                    </a:p>
                  </a:txBody>
                  <a:tcPr/>
                </a:tc>
                <a:tc>
                  <a:txBody>
                    <a:bodyPr/>
                    <a:lstStyle/>
                    <a:p>
                      <a:pPr algn="just"/>
                      <a:r>
                        <a:rPr lang="en-US" sz="2000" b="0" dirty="0">
                          <a:latin typeface="Arial" panose="020B0604020202020204" pitchFamily="34" charset="0"/>
                          <a:cs typeface="Arial" panose="020B0604020202020204" pitchFamily="34" charset="0"/>
                        </a:rPr>
                        <a:t>E.––Interest chargeable in certain case-423-426-4</a:t>
                      </a:r>
                      <a:endParaRPr lang="en-IN" sz="2000" b="0" dirty="0">
                        <a:latin typeface="Arial" panose="020B0604020202020204" pitchFamily="34" charset="0"/>
                        <a:cs typeface="Arial" panose="020B0604020202020204" pitchFamily="34" charset="0"/>
                      </a:endParaRPr>
                    </a:p>
                  </a:txBody>
                  <a:tcPr/>
                </a:tc>
              </a:tr>
              <a:tr h="370840">
                <a:tc>
                  <a:txBody>
                    <a:bodyPr/>
                    <a:lstStyle/>
                    <a:p>
                      <a:pPr algn="just"/>
                      <a:endParaRPr lang="en-IN" sz="2000">
                        <a:latin typeface="Arial" panose="020B0604020202020204" pitchFamily="34" charset="0"/>
                        <a:cs typeface="Arial" panose="020B0604020202020204" pitchFamily="34" charset="0"/>
                      </a:endParaRPr>
                    </a:p>
                  </a:txBody>
                  <a:tcPr/>
                </a:tc>
                <a:tc>
                  <a:txBody>
                    <a:bodyPr/>
                    <a:lstStyle/>
                    <a:p>
                      <a:pPr algn="just"/>
                      <a:r>
                        <a:rPr lang="en-US" sz="2000" b="0" dirty="0">
                          <a:latin typeface="Arial" panose="020B0604020202020204" pitchFamily="34" charset="0"/>
                          <a:cs typeface="Arial" panose="020B0604020202020204" pitchFamily="34" charset="0"/>
                        </a:rPr>
                        <a:t>G-Levy</a:t>
                      </a:r>
                      <a:r>
                        <a:rPr lang="en-US" sz="2000" b="0" baseline="0" dirty="0">
                          <a:latin typeface="Arial" panose="020B0604020202020204" pitchFamily="34" charset="0"/>
                          <a:cs typeface="Arial" panose="020B0604020202020204" pitchFamily="34" charset="0"/>
                        </a:rPr>
                        <a:t> of fee in certain cases , 234E-234H-4</a:t>
                      </a:r>
                      <a:endParaRPr lang="en-IN" sz="2000" b="0" dirty="0">
                        <a:latin typeface="Arial" panose="020B0604020202020204" pitchFamily="34" charset="0"/>
                        <a:cs typeface="Arial" panose="020B0604020202020204" pitchFamily="34" charset="0"/>
                      </a:endParaRPr>
                    </a:p>
                  </a:txBody>
                  <a:tcPr/>
                </a:tc>
                <a:tc>
                  <a:txBody>
                    <a:bodyPr/>
                    <a:lstStyle/>
                    <a:p>
                      <a:pPr algn="just"/>
                      <a:r>
                        <a:rPr lang="en-US" sz="2000" b="0" dirty="0">
                          <a:latin typeface="Arial" panose="020B0604020202020204" pitchFamily="34" charset="0"/>
                          <a:cs typeface="Arial" panose="020B0604020202020204" pitchFamily="34" charset="0"/>
                        </a:rPr>
                        <a:t>F.––Levy of fee in certain </a:t>
                      </a:r>
                      <a:r>
                        <a:rPr lang="en-US" sz="2000" b="0" dirty="0" smtClean="0">
                          <a:latin typeface="Arial" panose="020B0604020202020204" pitchFamily="34" charset="0"/>
                          <a:cs typeface="Arial" panose="020B0604020202020204" pitchFamily="34" charset="0"/>
                        </a:rPr>
                        <a:t>cases-427-430</a:t>
                      </a:r>
                      <a:endParaRPr lang="en-IN" sz="2000" b="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185861469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3480FCC5-3145-4029-B247-106B85F11498}"/>
              </a:ext>
            </a:extLst>
          </p:cNvPr>
          <p:cNvGraphicFramePr>
            <a:graphicFrameLocks noGrp="1"/>
          </p:cNvGraphicFramePr>
          <p:nvPr>
            <p:extLst>
              <p:ext uri="{D42A27DB-BD31-4B8C-83A1-F6EECF244321}">
                <p14:modId xmlns:p14="http://schemas.microsoft.com/office/powerpoint/2010/main" val="4054749585"/>
              </p:ext>
            </p:extLst>
          </p:nvPr>
        </p:nvGraphicFramePr>
        <p:xfrm>
          <a:off x="225082" y="719666"/>
          <a:ext cx="11437036" cy="6400800"/>
        </p:xfrm>
        <a:graphic>
          <a:graphicData uri="http://schemas.openxmlformats.org/drawingml/2006/table">
            <a:tbl>
              <a:tblPr firstRow="1" bandRow="1">
                <a:tableStyleId>{5C22544A-7EE6-4342-B048-85BDC9FD1C3A}</a:tableStyleId>
              </a:tblPr>
              <a:tblGrid>
                <a:gridCol w="1210367">
                  <a:extLst>
                    <a:ext uri="{9D8B030D-6E8A-4147-A177-3AD203B41FA5}">
                      <a16:colId xmlns:a16="http://schemas.microsoft.com/office/drawing/2014/main" xmlns="" val="3933768531"/>
                    </a:ext>
                  </a:extLst>
                </a:gridCol>
                <a:gridCol w="1968933">
                  <a:extLst>
                    <a:ext uri="{9D8B030D-6E8A-4147-A177-3AD203B41FA5}">
                      <a16:colId xmlns:a16="http://schemas.microsoft.com/office/drawing/2014/main" xmlns="" val="2442254874"/>
                    </a:ext>
                  </a:extLst>
                </a:gridCol>
                <a:gridCol w="3376246">
                  <a:extLst>
                    <a:ext uri="{9D8B030D-6E8A-4147-A177-3AD203B41FA5}">
                      <a16:colId xmlns:a16="http://schemas.microsoft.com/office/drawing/2014/main" xmlns="" val="3825930675"/>
                    </a:ext>
                  </a:extLst>
                </a:gridCol>
                <a:gridCol w="4881490">
                  <a:extLst>
                    <a:ext uri="{9D8B030D-6E8A-4147-A177-3AD203B41FA5}">
                      <a16:colId xmlns:a16="http://schemas.microsoft.com/office/drawing/2014/main" xmlns="" val="2586524223"/>
                    </a:ext>
                  </a:extLst>
                </a:gridCol>
              </a:tblGrid>
              <a:tr h="370840">
                <a:tc>
                  <a:txBody>
                    <a:bodyPr/>
                    <a:lstStyle/>
                    <a:p>
                      <a:pPr algn="just"/>
                      <a:r>
                        <a:rPr lang="en-US" sz="2000" dirty="0">
                          <a:latin typeface="Arial" panose="020B0604020202020204" pitchFamily="34" charset="0"/>
                          <a:cs typeface="Arial" panose="020B0604020202020204" pitchFamily="34" charset="0"/>
                        </a:rPr>
                        <a:t>S.NO.</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Form under Income Tax Act 1961</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Form under Income Tax Act 2025</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Nature of Form </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020223244"/>
                  </a:ext>
                </a:extLst>
              </a:tr>
              <a:tr h="370840">
                <a:tc gridSpan="4">
                  <a:txBody>
                    <a:bodyPr/>
                    <a:lstStyle/>
                    <a:p>
                      <a:pPr algn="just"/>
                      <a:r>
                        <a:rPr lang="en-US" sz="2000" dirty="0">
                          <a:latin typeface="Arial" panose="020B0604020202020204" pitchFamily="34" charset="0"/>
                          <a:cs typeface="Arial" panose="020B0604020202020204" pitchFamily="34" charset="0"/>
                        </a:rPr>
                        <a:t>TDS and TCS return form </a:t>
                      </a:r>
                      <a:endParaRPr lang="en-IN" sz="2000" dirty="0">
                        <a:latin typeface="Arial" panose="020B0604020202020204" pitchFamily="34" charset="0"/>
                        <a:cs typeface="Arial" panose="020B0604020202020204" pitchFamily="34" charset="0"/>
                      </a:endParaRPr>
                    </a:p>
                  </a:txBody>
                  <a:tcPr/>
                </a:tc>
                <a:tc hMerge="1">
                  <a:txBody>
                    <a:bodyPr/>
                    <a:lstStyle/>
                    <a:p>
                      <a:endParaRPr lang="en-IN" dirty="0"/>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1981602815"/>
                  </a:ext>
                </a:extLst>
              </a:tr>
              <a:tr h="370840">
                <a:tc>
                  <a:txBody>
                    <a:bodyPr/>
                    <a:lstStyle/>
                    <a:p>
                      <a:pPr algn="just"/>
                      <a:r>
                        <a:rPr lang="en-US" sz="2000" dirty="0">
                          <a:latin typeface="Arial" panose="020B0604020202020204" pitchFamily="34" charset="0"/>
                          <a:cs typeface="Arial" panose="020B0604020202020204" pitchFamily="34" charset="0"/>
                        </a:rPr>
                        <a:t>1</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24Q</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138</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Salary TDS return </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540175534"/>
                  </a:ext>
                </a:extLst>
              </a:tr>
              <a:tr h="370840">
                <a:tc>
                  <a:txBody>
                    <a:bodyPr/>
                    <a:lstStyle/>
                    <a:p>
                      <a:pPr algn="just"/>
                      <a:r>
                        <a:rPr lang="en-US" sz="2000" dirty="0">
                          <a:latin typeface="Arial" panose="020B0604020202020204" pitchFamily="34" charset="0"/>
                          <a:cs typeface="Arial" panose="020B0604020202020204" pitchFamily="34" charset="0"/>
                        </a:rPr>
                        <a:t>2</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26Q</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140</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TDS return for non salary to resident</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787854089"/>
                  </a:ext>
                </a:extLst>
              </a:tr>
              <a:tr h="370840">
                <a:tc>
                  <a:txBody>
                    <a:bodyPr/>
                    <a:lstStyle/>
                    <a:p>
                      <a:pPr algn="just"/>
                      <a:r>
                        <a:rPr lang="en-US" sz="2000" dirty="0">
                          <a:latin typeface="Arial" panose="020B0604020202020204" pitchFamily="34" charset="0"/>
                          <a:cs typeface="Arial" panose="020B0604020202020204" pitchFamily="34" charset="0"/>
                        </a:rPr>
                        <a:t>3</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27Q</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144</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TDS return for non resident payment</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754698348"/>
                  </a:ext>
                </a:extLst>
              </a:tr>
              <a:tr h="370840">
                <a:tc>
                  <a:txBody>
                    <a:bodyPr/>
                    <a:lstStyle/>
                    <a:p>
                      <a:pPr algn="just"/>
                      <a:r>
                        <a:rPr lang="en-US" sz="2000" dirty="0">
                          <a:latin typeface="Arial" panose="020B0604020202020204" pitchFamily="34" charset="0"/>
                          <a:cs typeface="Arial" panose="020B0604020202020204" pitchFamily="34" charset="0"/>
                        </a:rPr>
                        <a:t>4</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27EQ</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143</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TCS Return</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594780824"/>
                  </a:ext>
                </a:extLst>
              </a:tr>
              <a:tr h="370840">
                <a:tc>
                  <a:txBody>
                    <a:bodyPr/>
                    <a:lstStyle/>
                    <a:p>
                      <a:pPr algn="just"/>
                      <a:r>
                        <a:rPr lang="en-US" sz="2000" dirty="0">
                          <a:latin typeface="Arial" panose="020B0604020202020204" pitchFamily="34" charset="0"/>
                          <a:cs typeface="Arial" panose="020B0604020202020204" pitchFamily="34" charset="0"/>
                        </a:rPr>
                        <a:t>5</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26QB</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Form 141 Part B, Schedule B</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TDS return on purchase of immovable property</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147415370"/>
                  </a:ext>
                </a:extLst>
              </a:tr>
              <a:tr h="370840">
                <a:tc>
                  <a:txBody>
                    <a:bodyPr/>
                    <a:lstStyle/>
                    <a:p>
                      <a:pPr algn="just"/>
                      <a:r>
                        <a:rPr lang="en-US" sz="2000" dirty="0">
                          <a:latin typeface="Arial" panose="020B0604020202020204" pitchFamily="34" charset="0"/>
                          <a:cs typeface="Arial" panose="020B0604020202020204" pitchFamily="34" charset="0"/>
                        </a:rPr>
                        <a:t>6</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26QC</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Form 141 Part B, Schedule A</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TDS return on rent by Individual and HUF</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833887188"/>
                  </a:ext>
                </a:extLst>
              </a:tr>
              <a:tr h="370840">
                <a:tc>
                  <a:txBody>
                    <a:bodyPr/>
                    <a:lstStyle/>
                    <a:p>
                      <a:pPr algn="just"/>
                      <a:r>
                        <a:rPr lang="en-US" sz="2000" dirty="0">
                          <a:latin typeface="Arial" panose="020B0604020202020204" pitchFamily="34" charset="0"/>
                          <a:cs typeface="Arial" panose="020B0604020202020204" pitchFamily="34" charset="0"/>
                        </a:rPr>
                        <a:t>7</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26QD</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a:latin typeface="Arial" panose="020B0604020202020204" pitchFamily="34" charset="0"/>
                          <a:cs typeface="Arial" panose="020B0604020202020204" pitchFamily="34" charset="0"/>
                        </a:rPr>
                        <a:t>Form 141 Part B, Schedule C</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TDS return on payment by Individual and HUF-</a:t>
                      </a:r>
                      <a:r>
                        <a:rPr lang="en-US" sz="2000" b="0" i="0" kern="1200" dirty="0">
                          <a:solidFill>
                            <a:schemeClr val="dk1"/>
                          </a:solidFill>
                          <a:effectLst/>
                          <a:latin typeface="Arial" panose="020B0604020202020204" pitchFamily="34" charset="0"/>
                          <a:ea typeface="+mn-ea"/>
                          <a:cs typeface="Arial" panose="020B0604020202020204" pitchFamily="34" charset="0"/>
                        </a:rPr>
                        <a:t> 5% TDS under Section 194M for payments exceeding ₹50 lakh/year to resident contractors or professionals.</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040878333"/>
                  </a:ext>
                </a:extLst>
              </a:tr>
              <a:tr h="370840">
                <a:tc>
                  <a:txBody>
                    <a:bodyPr/>
                    <a:lstStyle/>
                    <a:p>
                      <a:pPr algn="just"/>
                      <a:r>
                        <a:rPr lang="en-US" sz="2000" dirty="0">
                          <a:latin typeface="Arial" panose="020B0604020202020204" pitchFamily="34" charset="0"/>
                          <a:cs typeface="Arial" panose="020B0604020202020204" pitchFamily="34" charset="0"/>
                        </a:rPr>
                        <a:t>8</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26QE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Form 141 Part B, Schedule D</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TDS return on VDS</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902995750"/>
                  </a:ext>
                </a:extLst>
              </a:tr>
            </a:tbl>
          </a:graphicData>
        </a:graphic>
      </p:graphicFrame>
    </p:spTree>
    <p:extLst>
      <p:ext uri="{BB962C8B-B14F-4D97-AF65-F5344CB8AC3E}">
        <p14:creationId xmlns:p14="http://schemas.microsoft.com/office/powerpoint/2010/main" val="241532465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0818F214-AAB2-4315-A35A-C19F8059481B}"/>
              </a:ext>
            </a:extLst>
          </p:cNvPr>
          <p:cNvGraphicFramePr>
            <a:graphicFrameLocks noGrp="1"/>
          </p:cNvGraphicFramePr>
          <p:nvPr>
            <p:extLst>
              <p:ext uri="{D42A27DB-BD31-4B8C-83A1-F6EECF244321}">
                <p14:modId xmlns:p14="http://schemas.microsoft.com/office/powerpoint/2010/main" val="4035903873"/>
              </p:ext>
            </p:extLst>
          </p:nvPr>
        </p:nvGraphicFramePr>
        <p:xfrm>
          <a:off x="281353" y="719666"/>
          <a:ext cx="11633980" cy="6614160"/>
        </p:xfrm>
        <a:graphic>
          <a:graphicData uri="http://schemas.openxmlformats.org/drawingml/2006/table">
            <a:tbl>
              <a:tblPr firstRow="1" bandRow="1">
                <a:tableStyleId>{5C22544A-7EE6-4342-B048-85BDC9FD1C3A}</a:tableStyleId>
              </a:tblPr>
              <a:tblGrid>
                <a:gridCol w="984739">
                  <a:extLst>
                    <a:ext uri="{9D8B030D-6E8A-4147-A177-3AD203B41FA5}">
                      <a16:colId xmlns:a16="http://schemas.microsoft.com/office/drawing/2014/main" xmlns="" val="2760241784"/>
                    </a:ext>
                  </a:extLst>
                </a:gridCol>
                <a:gridCol w="1093060">
                  <a:extLst>
                    <a:ext uri="{9D8B030D-6E8A-4147-A177-3AD203B41FA5}">
                      <a16:colId xmlns:a16="http://schemas.microsoft.com/office/drawing/2014/main" xmlns="" val="1058385301"/>
                    </a:ext>
                  </a:extLst>
                </a:gridCol>
                <a:gridCol w="693537"/>
                <a:gridCol w="220863">
                  <a:extLst>
                    <a:ext uri="{9D8B030D-6E8A-4147-A177-3AD203B41FA5}">
                      <a16:colId xmlns:a16="http://schemas.microsoft.com/office/drawing/2014/main" xmlns="" val="580619568"/>
                    </a:ext>
                  </a:extLst>
                </a:gridCol>
                <a:gridCol w="1523531"/>
                <a:gridCol w="7118250">
                  <a:extLst>
                    <a:ext uri="{9D8B030D-6E8A-4147-A177-3AD203B41FA5}">
                      <a16:colId xmlns:a16="http://schemas.microsoft.com/office/drawing/2014/main" xmlns="" val="2184663243"/>
                    </a:ext>
                  </a:extLst>
                </a:gridCol>
              </a:tblGrid>
              <a:tr h="370840">
                <a:tc>
                  <a:txBody>
                    <a:bodyPr/>
                    <a:lstStyle/>
                    <a:p>
                      <a:r>
                        <a:rPr lang="en-US" sz="2000" dirty="0">
                          <a:latin typeface="Arial" panose="020B0604020202020204" pitchFamily="34" charset="0"/>
                          <a:cs typeface="Arial" panose="020B0604020202020204" pitchFamily="34" charset="0"/>
                        </a:rPr>
                        <a:t>S.NO.</a:t>
                      </a:r>
                      <a:endParaRPr lang="en-IN" sz="2000" dirty="0">
                        <a:latin typeface="Arial" panose="020B0604020202020204" pitchFamily="34" charset="0"/>
                        <a:cs typeface="Arial" panose="020B0604020202020204" pitchFamily="34" charset="0"/>
                      </a:endParaRPr>
                    </a:p>
                  </a:txBody>
                  <a:tcPr/>
                </a:tc>
                <a:tc gridSpan="2">
                  <a:txBody>
                    <a:bodyPr/>
                    <a:lstStyle/>
                    <a:p>
                      <a:r>
                        <a:rPr lang="en-US" sz="2000" dirty="0">
                          <a:latin typeface="Arial" panose="020B0604020202020204" pitchFamily="34" charset="0"/>
                          <a:cs typeface="Arial" panose="020B0604020202020204" pitchFamily="34" charset="0"/>
                        </a:rPr>
                        <a:t>Form under Income Tax Act 1961</a:t>
                      </a:r>
                      <a:endParaRPr lang="en-IN" sz="2000" dirty="0">
                        <a:latin typeface="Arial" panose="020B0604020202020204" pitchFamily="34" charset="0"/>
                        <a:cs typeface="Arial" panose="020B0604020202020204" pitchFamily="34" charset="0"/>
                      </a:endParaRPr>
                    </a:p>
                  </a:txBody>
                  <a:tcPr/>
                </a:tc>
                <a:tc hMerge="1">
                  <a:txBody>
                    <a:bodyPr/>
                    <a:lstStyle/>
                    <a:p>
                      <a:endParaRPr lang="en-IN"/>
                    </a:p>
                  </a:txBody>
                  <a:tcPr/>
                </a:tc>
                <a:tc gridSpan="2">
                  <a:txBody>
                    <a:bodyPr/>
                    <a:lstStyle/>
                    <a:p>
                      <a:r>
                        <a:rPr lang="en-US" sz="2000" dirty="0">
                          <a:latin typeface="Arial" panose="020B0604020202020204" pitchFamily="34" charset="0"/>
                          <a:cs typeface="Arial" panose="020B0604020202020204" pitchFamily="34" charset="0"/>
                        </a:rPr>
                        <a:t>Form under Income Tax Act 2025</a:t>
                      </a:r>
                      <a:endParaRPr lang="en-IN" sz="2000" dirty="0">
                        <a:latin typeface="Arial" panose="020B0604020202020204" pitchFamily="34" charset="0"/>
                        <a:cs typeface="Arial" panose="020B0604020202020204" pitchFamily="34" charset="0"/>
                      </a:endParaRPr>
                    </a:p>
                  </a:txBody>
                  <a:tcPr/>
                </a:tc>
                <a:tc hMerge="1">
                  <a:txBody>
                    <a:bodyPr/>
                    <a:lstStyle/>
                    <a:p>
                      <a:endParaRPr lang="en-IN"/>
                    </a:p>
                  </a:txBody>
                  <a:tcPr/>
                </a:tc>
                <a:tc>
                  <a:txBody>
                    <a:bodyPr/>
                    <a:lstStyle/>
                    <a:p>
                      <a:r>
                        <a:rPr lang="en-US" sz="2000" dirty="0">
                          <a:latin typeface="Arial" panose="020B0604020202020204" pitchFamily="34" charset="0"/>
                          <a:cs typeface="Arial" panose="020B0604020202020204" pitchFamily="34" charset="0"/>
                        </a:rPr>
                        <a:t>Nature of Form </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36939136"/>
                  </a:ext>
                </a:extLst>
              </a:tr>
              <a:tr h="370840">
                <a:tc gridSpan="6">
                  <a:txBody>
                    <a:bodyPr/>
                    <a:lstStyle/>
                    <a:p>
                      <a:r>
                        <a:rPr lang="en-US" sz="2000" dirty="0">
                          <a:latin typeface="Arial" panose="020B0604020202020204" pitchFamily="34" charset="0"/>
                          <a:cs typeface="Arial" panose="020B0604020202020204" pitchFamily="34" charset="0"/>
                        </a:rPr>
                        <a:t>TDS and TCS certificate</a:t>
                      </a:r>
                      <a:endParaRPr lang="en-IN" sz="2000" dirty="0">
                        <a:latin typeface="Arial" panose="020B0604020202020204" pitchFamily="34" charset="0"/>
                        <a:cs typeface="Arial" panose="020B0604020202020204" pitchFamily="34" charset="0"/>
                      </a:endParaRPr>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3986758500"/>
                  </a:ext>
                </a:extLst>
              </a:tr>
              <a:tr h="370840">
                <a:tc>
                  <a:txBody>
                    <a:bodyPr/>
                    <a:lstStyle/>
                    <a:p>
                      <a:r>
                        <a:rPr lang="en-US" sz="2000" dirty="0">
                          <a:latin typeface="Arial" panose="020B0604020202020204" pitchFamily="34" charset="0"/>
                          <a:cs typeface="Arial" panose="020B0604020202020204" pitchFamily="34" charset="0"/>
                        </a:rPr>
                        <a:t>1</a:t>
                      </a:r>
                      <a:endParaRPr lang="en-IN" sz="2000" dirty="0">
                        <a:latin typeface="Arial" panose="020B0604020202020204" pitchFamily="34" charset="0"/>
                        <a:cs typeface="Arial" panose="020B0604020202020204" pitchFamily="34" charset="0"/>
                      </a:endParaRPr>
                    </a:p>
                  </a:txBody>
                  <a:tcPr/>
                </a:tc>
                <a:tc>
                  <a:txBody>
                    <a:bodyPr/>
                    <a:lstStyle/>
                    <a:p>
                      <a:r>
                        <a:rPr lang="en-US" sz="2000">
                          <a:latin typeface="Arial" panose="020B0604020202020204" pitchFamily="34" charset="0"/>
                          <a:cs typeface="Arial" panose="020B0604020202020204" pitchFamily="34" charset="0"/>
                        </a:rPr>
                        <a:t>16</a:t>
                      </a:r>
                      <a:endParaRPr lang="en-IN" sz="2000" dirty="0">
                        <a:latin typeface="Arial" panose="020B0604020202020204" pitchFamily="34" charset="0"/>
                        <a:cs typeface="Arial" panose="020B0604020202020204" pitchFamily="34" charset="0"/>
                      </a:endParaRPr>
                    </a:p>
                  </a:txBody>
                  <a:tcPr/>
                </a:tc>
                <a:tc gridSpan="2">
                  <a:txBody>
                    <a:bodyPr/>
                    <a:lstStyle/>
                    <a:p>
                      <a:r>
                        <a:rPr lang="en-US" sz="2000" dirty="0">
                          <a:latin typeface="Arial" panose="020B0604020202020204" pitchFamily="34" charset="0"/>
                          <a:cs typeface="Arial" panose="020B0604020202020204" pitchFamily="34" charset="0"/>
                        </a:rPr>
                        <a:t>130</a:t>
                      </a:r>
                      <a:endParaRPr lang="en-IN" sz="2000" dirty="0">
                        <a:latin typeface="Arial" panose="020B0604020202020204" pitchFamily="34" charset="0"/>
                        <a:cs typeface="Arial" panose="020B0604020202020204" pitchFamily="34" charset="0"/>
                      </a:endParaRPr>
                    </a:p>
                  </a:txBody>
                  <a:tcPr/>
                </a:tc>
                <a:tc hMerge="1">
                  <a:txBody>
                    <a:bodyPr/>
                    <a:lstStyle/>
                    <a:p>
                      <a:endParaRPr lang="en-IN" sz="2000" dirty="0">
                        <a:latin typeface="Arial" panose="020B0604020202020204" pitchFamily="34" charset="0"/>
                        <a:cs typeface="Arial" panose="020B0604020202020204" pitchFamily="34" charset="0"/>
                      </a:endParaRPr>
                    </a:p>
                  </a:txBody>
                  <a:tcPr/>
                </a:tc>
                <a:tc gridSpan="2">
                  <a:txBody>
                    <a:bodyPr/>
                    <a:lstStyle/>
                    <a:p>
                      <a:pPr algn="just"/>
                      <a:r>
                        <a:rPr lang="en-US" sz="2000" dirty="0">
                          <a:latin typeface="Arial" panose="020B0604020202020204" pitchFamily="34" charset="0"/>
                          <a:cs typeface="Arial" panose="020B0604020202020204" pitchFamily="34" charset="0"/>
                        </a:rPr>
                        <a:t>TDS on salary</a:t>
                      </a:r>
                      <a:endParaRPr lang="en-IN" sz="2000" dirty="0">
                        <a:latin typeface="Arial" panose="020B0604020202020204" pitchFamily="34" charset="0"/>
                        <a:cs typeface="Arial" panose="020B0604020202020204" pitchFamily="34" charset="0"/>
                      </a:endParaRPr>
                    </a:p>
                  </a:txBody>
                  <a:tcPr/>
                </a:tc>
                <a:tc hMerge="1">
                  <a:txBody>
                    <a:bodyPr/>
                    <a:lstStyle/>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18344848"/>
                  </a:ext>
                </a:extLst>
              </a:tr>
              <a:tr h="370840">
                <a:tc>
                  <a:txBody>
                    <a:bodyPr/>
                    <a:lstStyle/>
                    <a:p>
                      <a:r>
                        <a:rPr lang="en-US" sz="2000" dirty="0">
                          <a:latin typeface="Arial" panose="020B0604020202020204" pitchFamily="34" charset="0"/>
                          <a:cs typeface="Arial" panose="020B0604020202020204" pitchFamily="34" charset="0"/>
                        </a:rPr>
                        <a:t>2</a:t>
                      </a:r>
                      <a:endParaRPr lang="en-IN" sz="2000" dirty="0">
                        <a:latin typeface="Arial" panose="020B0604020202020204" pitchFamily="34" charset="0"/>
                        <a:cs typeface="Arial" panose="020B0604020202020204" pitchFamily="34" charset="0"/>
                      </a:endParaRPr>
                    </a:p>
                  </a:txBody>
                  <a:tcPr/>
                </a:tc>
                <a:tc>
                  <a:txBody>
                    <a:bodyPr/>
                    <a:lstStyle/>
                    <a:p>
                      <a:r>
                        <a:rPr lang="en-US" sz="2000">
                          <a:latin typeface="Arial" panose="020B0604020202020204" pitchFamily="34" charset="0"/>
                          <a:cs typeface="Arial" panose="020B0604020202020204" pitchFamily="34" charset="0"/>
                        </a:rPr>
                        <a:t>16A</a:t>
                      </a:r>
                      <a:endParaRPr lang="en-IN" sz="2000" dirty="0">
                        <a:latin typeface="Arial" panose="020B0604020202020204" pitchFamily="34" charset="0"/>
                        <a:cs typeface="Arial" panose="020B0604020202020204" pitchFamily="34" charset="0"/>
                      </a:endParaRPr>
                    </a:p>
                  </a:txBody>
                  <a:tcPr/>
                </a:tc>
                <a:tc gridSpan="2">
                  <a:txBody>
                    <a:bodyPr/>
                    <a:lstStyle/>
                    <a:p>
                      <a:r>
                        <a:rPr lang="en-US" sz="2000">
                          <a:latin typeface="Arial" panose="020B0604020202020204" pitchFamily="34" charset="0"/>
                          <a:cs typeface="Arial" panose="020B0604020202020204" pitchFamily="34" charset="0"/>
                        </a:rPr>
                        <a:t>131</a:t>
                      </a:r>
                      <a:endParaRPr lang="en-IN" sz="2000" dirty="0">
                        <a:latin typeface="Arial" panose="020B0604020202020204" pitchFamily="34" charset="0"/>
                        <a:cs typeface="Arial" panose="020B0604020202020204" pitchFamily="34" charset="0"/>
                      </a:endParaRPr>
                    </a:p>
                  </a:txBody>
                  <a:tcPr/>
                </a:tc>
                <a:tc hMerge="1">
                  <a:txBody>
                    <a:bodyPr/>
                    <a:lstStyle/>
                    <a:p>
                      <a:endParaRPr lang="en-IN" sz="2000" dirty="0">
                        <a:latin typeface="Arial" panose="020B0604020202020204" pitchFamily="34" charset="0"/>
                        <a:cs typeface="Arial" panose="020B0604020202020204" pitchFamily="34" charset="0"/>
                      </a:endParaRPr>
                    </a:p>
                  </a:txBody>
                  <a:tcPr/>
                </a:tc>
                <a:tc gridSpan="2">
                  <a:txBody>
                    <a:bodyPr/>
                    <a:lstStyle/>
                    <a:p>
                      <a:pPr algn="just"/>
                      <a:r>
                        <a:rPr lang="en-US" sz="2000" dirty="0">
                          <a:latin typeface="Arial" panose="020B0604020202020204" pitchFamily="34" charset="0"/>
                          <a:cs typeface="Arial" panose="020B0604020202020204" pitchFamily="34" charset="0"/>
                        </a:rPr>
                        <a:t>TDS on Income other than salary</a:t>
                      </a:r>
                      <a:endParaRPr lang="en-IN" sz="2000" dirty="0">
                        <a:latin typeface="Arial" panose="020B0604020202020204" pitchFamily="34" charset="0"/>
                        <a:cs typeface="Arial" panose="020B0604020202020204" pitchFamily="34" charset="0"/>
                      </a:endParaRPr>
                    </a:p>
                  </a:txBody>
                  <a:tcPr/>
                </a:tc>
                <a:tc hMerge="1">
                  <a:txBody>
                    <a:bodyPr/>
                    <a:lstStyle/>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469347009"/>
                  </a:ext>
                </a:extLst>
              </a:tr>
              <a:tr h="370840">
                <a:tc>
                  <a:txBody>
                    <a:bodyPr/>
                    <a:lstStyle/>
                    <a:p>
                      <a:r>
                        <a:rPr lang="en-US" sz="2000" dirty="0">
                          <a:latin typeface="Arial" panose="020B0604020202020204" pitchFamily="34" charset="0"/>
                          <a:cs typeface="Arial" panose="020B0604020202020204" pitchFamily="34" charset="0"/>
                        </a:rPr>
                        <a:t>3</a:t>
                      </a:r>
                      <a:endParaRPr lang="en-IN" sz="2000" dirty="0">
                        <a:latin typeface="Arial" panose="020B0604020202020204" pitchFamily="34" charset="0"/>
                        <a:cs typeface="Arial" panose="020B0604020202020204" pitchFamily="34" charset="0"/>
                      </a:endParaRPr>
                    </a:p>
                  </a:txBody>
                  <a:tcPr/>
                </a:tc>
                <a:tc>
                  <a:txBody>
                    <a:bodyPr/>
                    <a:lstStyle/>
                    <a:p>
                      <a:r>
                        <a:rPr lang="en-US" sz="2000">
                          <a:latin typeface="Arial" panose="020B0604020202020204" pitchFamily="34" charset="0"/>
                          <a:cs typeface="Arial" panose="020B0604020202020204" pitchFamily="34" charset="0"/>
                        </a:rPr>
                        <a:t>16B</a:t>
                      </a:r>
                      <a:endParaRPr lang="en-IN" sz="2000" dirty="0">
                        <a:latin typeface="Arial" panose="020B0604020202020204" pitchFamily="34" charset="0"/>
                        <a:cs typeface="Arial" panose="020B0604020202020204" pitchFamily="34" charset="0"/>
                      </a:endParaRPr>
                    </a:p>
                  </a:txBody>
                  <a:tcPr/>
                </a:tc>
                <a:tc gridSpan="2">
                  <a:txBody>
                    <a:bodyPr/>
                    <a:lstStyle/>
                    <a:p>
                      <a:r>
                        <a:rPr lang="en-US" sz="2000" dirty="0">
                          <a:latin typeface="Arial" panose="020B0604020202020204" pitchFamily="34" charset="0"/>
                          <a:cs typeface="Arial" panose="020B0604020202020204" pitchFamily="34" charset="0"/>
                        </a:rPr>
                        <a:t>132</a:t>
                      </a:r>
                      <a:endParaRPr lang="en-IN" sz="2000" dirty="0">
                        <a:latin typeface="Arial" panose="020B0604020202020204" pitchFamily="34" charset="0"/>
                        <a:cs typeface="Arial" panose="020B0604020202020204" pitchFamily="34" charset="0"/>
                      </a:endParaRPr>
                    </a:p>
                  </a:txBody>
                  <a:tcPr/>
                </a:tc>
                <a:tc hMerge="1">
                  <a:txBody>
                    <a:bodyPr/>
                    <a:lstStyle/>
                    <a:p>
                      <a:endParaRPr lang="en-IN" sz="2000" dirty="0">
                        <a:latin typeface="Arial" panose="020B0604020202020204" pitchFamily="34" charset="0"/>
                        <a:cs typeface="Arial" panose="020B0604020202020204" pitchFamily="34" charset="0"/>
                      </a:endParaRPr>
                    </a:p>
                  </a:txBody>
                  <a:tcPr/>
                </a:tc>
                <a:tc gridSpan="2">
                  <a:txBody>
                    <a:bodyPr/>
                    <a:lstStyle/>
                    <a:p>
                      <a:pPr algn="just"/>
                      <a:r>
                        <a:rPr lang="en-US" sz="2000" b="0" i="0" kern="1200" dirty="0">
                          <a:solidFill>
                            <a:schemeClr val="dk1"/>
                          </a:solidFill>
                          <a:effectLst/>
                          <a:latin typeface="Arial" panose="020B0604020202020204" pitchFamily="34" charset="0"/>
                          <a:ea typeface="+mn-ea"/>
                          <a:cs typeface="Arial" panose="020B0604020202020204" pitchFamily="34" charset="0"/>
                        </a:rPr>
                        <a:t>TDS certificate issued by a buyer to a seller as proof that tax (TDS) deducted on the purchase of immovable property</a:t>
                      </a:r>
                      <a:endParaRPr lang="en-IN" sz="2000" dirty="0">
                        <a:latin typeface="Arial" panose="020B0604020202020204" pitchFamily="34" charset="0"/>
                        <a:cs typeface="Arial" panose="020B0604020202020204" pitchFamily="34" charset="0"/>
                      </a:endParaRPr>
                    </a:p>
                  </a:txBody>
                  <a:tcPr/>
                </a:tc>
                <a:tc hMerge="1">
                  <a:txBody>
                    <a:bodyPr/>
                    <a:lstStyle/>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97030510"/>
                  </a:ext>
                </a:extLst>
              </a:tr>
              <a:tr h="370840">
                <a:tc>
                  <a:txBody>
                    <a:bodyPr/>
                    <a:lstStyle/>
                    <a:p>
                      <a:r>
                        <a:rPr lang="en-US" sz="2000" dirty="0">
                          <a:latin typeface="Arial" panose="020B0604020202020204" pitchFamily="34" charset="0"/>
                          <a:cs typeface="Arial" panose="020B0604020202020204" pitchFamily="34" charset="0"/>
                        </a:rPr>
                        <a:t>4</a:t>
                      </a:r>
                      <a:endParaRPr lang="en-IN" sz="2000" dirty="0">
                        <a:latin typeface="Arial" panose="020B0604020202020204" pitchFamily="34" charset="0"/>
                        <a:cs typeface="Arial" panose="020B0604020202020204" pitchFamily="34" charset="0"/>
                      </a:endParaRPr>
                    </a:p>
                  </a:txBody>
                  <a:tcPr/>
                </a:tc>
                <a:tc>
                  <a:txBody>
                    <a:bodyPr/>
                    <a:lstStyle/>
                    <a:p>
                      <a:r>
                        <a:rPr lang="en-US" sz="2000">
                          <a:latin typeface="Arial" panose="020B0604020202020204" pitchFamily="34" charset="0"/>
                          <a:cs typeface="Arial" panose="020B0604020202020204" pitchFamily="34" charset="0"/>
                        </a:rPr>
                        <a:t>16C</a:t>
                      </a:r>
                      <a:endParaRPr lang="en-IN" sz="2000" dirty="0">
                        <a:latin typeface="Arial" panose="020B0604020202020204" pitchFamily="34" charset="0"/>
                        <a:cs typeface="Arial" panose="020B0604020202020204" pitchFamily="34" charset="0"/>
                      </a:endParaRPr>
                    </a:p>
                  </a:txBody>
                  <a:tcPr/>
                </a:tc>
                <a:tc gridSpan="2">
                  <a:txBody>
                    <a:bodyPr/>
                    <a:lstStyle/>
                    <a:p>
                      <a:r>
                        <a:rPr lang="en-US" sz="2000" dirty="0">
                          <a:latin typeface="Arial" panose="020B0604020202020204" pitchFamily="34" charset="0"/>
                          <a:cs typeface="Arial" panose="020B0604020202020204" pitchFamily="34" charset="0"/>
                        </a:rPr>
                        <a:t>132</a:t>
                      </a:r>
                      <a:endParaRPr lang="en-IN" sz="2000" dirty="0">
                        <a:latin typeface="Arial" panose="020B0604020202020204" pitchFamily="34" charset="0"/>
                        <a:cs typeface="Arial" panose="020B0604020202020204" pitchFamily="34" charset="0"/>
                      </a:endParaRPr>
                    </a:p>
                  </a:txBody>
                  <a:tcPr/>
                </a:tc>
                <a:tc hMerge="1">
                  <a:txBody>
                    <a:bodyPr/>
                    <a:lstStyle/>
                    <a:p>
                      <a:endParaRPr lang="en-IN" sz="2000" dirty="0">
                        <a:latin typeface="Arial" panose="020B0604020202020204" pitchFamily="34" charset="0"/>
                        <a:cs typeface="Arial" panose="020B0604020202020204" pitchFamily="34" charset="0"/>
                      </a:endParaRPr>
                    </a:p>
                  </a:txBody>
                  <a:tcPr/>
                </a:tc>
                <a:tc gridSpan="2">
                  <a:txBody>
                    <a:bodyPr/>
                    <a:lstStyle/>
                    <a:p>
                      <a:pPr algn="just"/>
                      <a:r>
                        <a:rPr lang="en-US" sz="2000" b="0" i="0" kern="1200" dirty="0">
                          <a:solidFill>
                            <a:schemeClr val="dk1"/>
                          </a:solidFill>
                          <a:effectLst/>
                          <a:latin typeface="Arial" panose="020B0604020202020204" pitchFamily="34" charset="0"/>
                          <a:ea typeface="+mn-ea"/>
                          <a:cs typeface="Arial" panose="020B0604020202020204" pitchFamily="34" charset="0"/>
                        </a:rPr>
                        <a:t> TDS certificate issued by tenants (individuals/HUF) to landlords for tax deducted (at 2%) on rent payments exceeding ₹50,000 per month under Section 194IB of the Income Tax Act</a:t>
                      </a:r>
                      <a:endParaRPr lang="en-IN" sz="2000" dirty="0">
                        <a:latin typeface="Arial" panose="020B0604020202020204" pitchFamily="34" charset="0"/>
                        <a:cs typeface="Arial" panose="020B0604020202020204" pitchFamily="34" charset="0"/>
                      </a:endParaRPr>
                    </a:p>
                  </a:txBody>
                  <a:tcPr/>
                </a:tc>
                <a:tc hMerge="1">
                  <a:txBody>
                    <a:bodyPr/>
                    <a:lstStyle/>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419623544"/>
                  </a:ext>
                </a:extLst>
              </a:tr>
              <a:tr h="370840">
                <a:tc>
                  <a:txBody>
                    <a:bodyPr/>
                    <a:lstStyle/>
                    <a:p>
                      <a:r>
                        <a:rPr lang="en-US" sz="2000" dirty="0">
                          <a:latin typeface="Arial" panose="020B0604020202020204" pitchFamily="34" charset="0"/>
                          <a:cs typeface="Arial" panose="020B0604020202020204" pitchFamily="34" charset="0"/>
                        </a:rPr>
                        <a:t>5</a:t>
                      </a:r>
                      <a:endParaRPr lang="en-IN" sz="2000" dirty="0">
                        <a:latin typeface="Arial" panose="020B0604020202020204" pitchFamily="34" charset="0"/>
                        <a:cs typeface="Arial" panose="020B0604020202020204" pitchFamily="34" charset="0"/>
                      </a:endParaRPr>
                    </a:p>
                  </a:txBody>
                  <a:tcPr/>
                </a:tc>
                <a:tc>
                  <a:txBody>
                    <a:bodyPr/>
                    <a:lstStyle/>
                    <a:p>
                      <a:r>
                        <a:rPr lang="en-US" sz="2000">
                          <a:latin typeface="Arial" panose="020B0604020202020204" pitchFamily="34" charset="0"/>
                          <a:cs typeface="Arial" panose="020B0604020202020204" pitchFamily="34" charset="0"/>
                        </a:rPr>
                        <a:t>16D</a:t>
                      </a:r>
                      <a:endParaRPr lang="en-IN" sz="2000" dirty="0">
                        <a:latin typeface="Arial" panose="020B0604020202020204" pitchFamily="34" charset="0"/>
                        <a:cs typeface="Arial" panose="020B0604020202020204" pitchFamily="34" charset="0"/>
                      </a:endParaRPr>
                    </a:p>
                  </a:txBody>
                  <a:tcPr/>
                </a:tc>
                <a:tc gridSpan="2">
                  <a:txBody>
                    <a:bodyPr/>
                    <a:lstStyle/>
                    <a:p>
                      <a:r>
                        <a:rPr lang="en-US" sz="2000">
                          <a:latin typeface="Arial" panose="020B0604020202020204" pitchFamily="34" charset="0"/>
                          <a:cs typeface="Arial" panose="020B0604020202020204" pitchFamily="34" charset="0"/>
                        </a:rPr>
                        <a:t>132</a:t>
                      </a:r>
                      <a:endParaRPr lang="en-IN" sz="2000" dirty="0">
                        <a:latin typeface="Arial" panose="020B0604020202020204" pitchFamily="34" charset="0"/>
                        <a:cs typeface="Arial" panose="020B0604020202020204" pitchFamily="34" charset="0"/>
                      </a:endParaRPr>
                    </a:p>
                  </a:txBody>
                  <a:tcPr/>
                </a:tc>
                <a:tc hMerge="1">
                  <a:txBody>
                    <a:bodyPr/>
                    <a:lstStyle/>
                    <a:p>
                      <a:endParaRPr lang="en-IN" sz="2000" dirty="0">
                        <a:latin typeface="Arial" panose="020B0604020202020204" pitchFamily="34" charset="0"/>
                        <a:cs typeface="Arial" panose="020B0604020202020204" pitchFamily="34" charset="0"/>
                      </a:endParaRPr>
                    </a:p>
                  </a:txBody>
                  <a:tcPr/>
                </a:tc>
                <a:tc gridSpan="2">
                  <a:txBody>
                    <a:bodyPr/>
                    <a:lstStyle/>
                    <a:p>
                      <a:pPr algn="just"/>
                      <a:r>
                        <a:rPr lang="en-US" sz="2000" b="0" i="0" kern="1200" dirty="0">
                          <a:solidFill>
                            <a:schemeClr val="dk1"/>
                          </a:solidFill>
                          <a:effectLst/>
                          <a:latin typeface="Arial" panose="020B0604020202020204" pitchFamily="34" charset="0"/>
                          <a:ea typeface="+mn-ea"/>
                          <a:cs typeface="Arial" panose="020B0604020202020204" pitchFamily="34" charset="0"/>
                        </a:rPr>
                        <a:t>TDS certificate issued under Section 194M for tax deducted on payments (commission, brokerage, contractor, professional fees) by individuals/HUFs exceeding ₹50 lakh in a financial year.</a:t>
                      </a:r>
                      <a:endParaRPr lang="en-IN" sz="2000" dirty="0">
                        <a:latin typeface="Arial" panose="020B0604020202020204" pitchFamily="34" charset="0"/>
                        <a:cs typeface="Arial" panose="020B0604020202020204" pitchFamily="34" charset="0"/>
                      </a:endParaRPr>
                    </a:p>
                  </a:txBody>
                  <a:tcPr/>
                </a:tc>
                <a:tc hMerge="1">
                  <a:txBody>
                    <a:bodyPr/>
                    <a:lstStyle/>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032649330"/>
                  </a:ext>
                </a:extLst>
              </a:tr>
              <a:tr h="370840">
                <a:tc>
                  <a:txBody>
                    <a:bodyPr/>
                    <a:lstStyle/>
                    <a:p>
                      <a:r>
                        <a:rPr lang="en-US" sz="2000" dirty="0">
                          <a:latin typeface="Arial" panose="020B0604020202020204" pitchFamily="34" charset="0"/>
                          <a:cs typeface="Arial" panose="020B0604020202020204" pitchFamily="34" charset="0"/>
                        </a:rPr>
                        <a:t>6</a:t>
                      </a:r>
                      <a:endParaRPr lang="en-IN" sz="2000" dirty="0">
                        <a:latin typeface="Arial" panose="020B0604020202020204" pitchFamily="34" charset="0"/>
                        <a:cs typeface="Arial" panose="020B0604020202020204" pitchFamily="34" charset="0"/>
                      </a:endParaRPr>
                    </a:p>
                  </a:txBody>
                  <a:tcPr/>
                </a:tc>
                <a:tc>
                  <a:txBody>
                    <a:bodyPr/>
                    <a:lstStyle/>
                    <a:p>
                      <a:r>
                        <a:rPr lang="en-US" sz="2000">
                          <a:latin typeface="Arial" panose="020B0604020202020204" pitchFamily="34" charset="0"/>
                          <a:cs typeface="Arial" panose="020B0604020202020204" pitchFamily="34" charset="0"/>
                        </a:rPr>
                        <a:t>16E</a:t>
                      </a:r>
                      <a:endParaRPr lang="en-IN" sz="2000" dirty="0">
                        <a:latin typeface="Arial" panose="020B0604020202020204" pitchFamily="34" charset="0"/>
                        <a:cs typeface="Arial" panose="020B0604020202020204" pitchFamily="34" charset="0"/>
                      </a:endParaRPr>
                    </a:p>
                  </a:txBody>
                  <a:tcPr/>
                </a:tc>
                <a:tc gridSpan="2">
                  <a:txBody>
                    <a:bodyPr/>
                    <a:lstStyle/>
                    <a:p>
                      <a:r>
                        <a:rPr lang="en-US" sz="2000">
                          <a:latin typeface="Arial" panose="020B0604020202020204" pitchFamily="34" charset="0"/>
                          <a:cs typeface="Arial" panose="020B0604020202020204" pitchFamily="34" charset="0"/>
                        </a:rPr>
                        <a:t>132</a:t>
                      </a:r>
                      <a:endParaRPr lang="en-IN" sz="2000" dirty="0">
                        <a:latin typeface="Arial" panose="020B0604020202020204" pitchFamily="34" charset="0"/>
                        <a:cs typeface="Arial" panose="020B0604020202020204" pitchFamily="34" charset="0"/>
                      </a:endParaRPr>
                    </a:p>
                  </a:txBody>
                  <a:tcPr/>
                </a:tc>
                <a:tc hMerge="1">
                  <a:txBody>
                    <a:bodyPr/>
                    <a:lstStyle/>
                    <a:p>
                      <a:endParaRPr lang="en-IN" sz="2000" dirty="0">
                        <a:latin typeface="Arial" panose="020B0604020202020204" pitchFamily="34" charset="0"/>
                        <a:cs typeface="Arial" panose="020B0604020202020204" pitchFamily="34" charset="0"/>
                      </a:endParaRPr>
                    </a:p>
                  </a:txBody>
                  <a:tcPr/>
                </a:tc>
                <a:tc gridSpan="2">
                  <a:txBody>
                    <a:bodyPr/>
                    <a:lstStyle/>
                    <a:p>
                      <a:pPr algn="just"/>
                      <a:r>
                        <a:rPr lang="en-US" sz="2000" b="0" i="0" kern="1200" dirty="0">
                          <a:solidFill>
                            <a:schemeClr val="dk1"/>
                          </a:solidFill>
                          <a:effectLst/>
                          <a:latin typeface="Arial" panose="020B0604020202020204" pitchFamily="34" charset="0"/>
                          <a:ea typeface="+mn-ea"/>
                          <a:cs typeface="Arial" panose="020B0604020202020204" pitchFamily="34" charset="0"/>
                        </a:rPr>
                        <a:t>TDS certificate issued by a buyer of Virtual Digital Assets (VDAs) to a resident seller, certifying tax deducted under Section 194S. </a:t>
                      </a:r>
                      <a:endParaRPr lang="en-IN" sz="2000" dirty="0">
                        <a:latin typeface="Arial" panose="020B0604020202020204" pitchFamily="34" charset="0"/>
                        <a:cs typeface="Arial" panose="020B0604020202020204" pitchFamily="34" charset="0"/>
                      </a:endParaRPr>
                    </a:p>
                  </a:txBody>
                  <a:tcPr/>
                </a:tc>
                <a:tc hMerge="1">
                  <a:txBody>
                    <a:bodyPr/>
                    <a:lstStyle/>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814096913"/>
                  </a:ext>
                </a:extLst>
              </a:tr>
              <a:tr h="370840">
                <a:tc>
                  <a:txBody>
                    <a:bodyPr/>
                    <a:lstStyle/>
                    <a:p>
                      <a:r>
                        <a:rPr lang="en-US" sz="2000" dirty="0">
                          <a:latin typeface="Arial" panose="020B0604020202020204" pitchFamily="34" charset="0"/>
                          <a:cs typeface="Arial" panose="020B0604020202020204" pitchFamily="34" charset="0"/>
                        </a:rPr>
                        <a:t>7</a:t>
                      </a:r>
                      <a:endParaRPr lang="en-IN"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27D</a:t>
                      </a:r>
                      <a:endParaRPr lang="en-IN" sz="2000" dirty="0">
                        <a:latin typeface="Arial" panose="020B0604020202020204" pitchFamily="34" charset="0"/>
                        <a:cs typeface="Arial" panose="020B0604020202020204" pitchFamily="34" charset="0"/>
                      </a:endParaRPr>
                    </a:p>
                  </a:txBody>
                  <a:tcPr/>
                </a:tc>
                <a:tc gridSpan="2">
                  <a:txBody>
                    <a:bodyPr/>
                    <a:lstStyle/>
                    <a:p>
                      <a:r>
                        <a:rPr lang="en-US" sz="2000" dirty="0">
                          <a:latin typeface="Arial" panose="020B0604020202020204" pitchFamily="34" charset="0"/>
                          <a:cs typeface="Arial" panose="020B0604020202020204" pitchFamily="34" charset="0"/>
                        </a:rPr>
                        <a:t>133</a:t>
                      </a:r>
                      <a:endParaRPr lang="en-IN" sz="2000" dirty="0">
                        <a:latin typeface="Arial" panose="020B0604020202020204" pitchFamily="34" charset="0"/>
                        <a:cs typeface="Arial" panose="020B0604020202020204" pitchFamily="34" charset="0"/>
                      </a:endParaRPr>
                    </a:p>
                  </a:txBody>
                  <a:tcPr/>
                </a:tc>
                <a:tc hMerge="1">
                  <a:txBody>
                    <a:bodyPr/>
                    <a:lstStyle/>
                    <a:p>
                      <a:endParaRPr lang="en-IN" sz="2000" dirty="0">
                        <a:latin typeface="Arial" panose="020B0604020202020204" pitchFamily="34" charset="0"/>
                        <a:cs typeface="Arial" panose="020B0604020202020204" pitchFamily="34" charset="0"/>
                      </a:endParaRPr>
                    </a:p>
                  </a:txBody>
                  <a:tcPr/>
                </a:tc>
                <a:tc gridSpan="2">
                  <a:txBody>
                    <a:bodyPr/>
                    <a:lstStyle/>
                    <a:p>
                      <a:pPr algn="just"/>
                      <a:r>
                        <a:rPr lang="en-US" sz="2000" b="0" i="0" kern="1200" dirty="0">
                          <a:solidFill>
                            <a:schemeClr val="dk1"/>
                          </a:solidFill>
                          <a:effectLst/>
                          <a:latin typeface="Arial" panose="020B0604020202020204" pitchFamily="34" charset="0"/>
                          <a:ea typeface="+mn-ea"/>
                          <a:cs typeface="Arial" panose="020B0604020202020204" pitchFamily="34" charset="0"/>
                        </a:rPr>
                        <a:t>certificate of Tax Collected at Source (TCS) under Section 206C of the Income-tax Act, 1961, issued by a seller to a buyer when selling specified goods (e.g., motor vehicles &gt; ₹10 lakh, bullion, tender leaves)</a:t>
                      </a:r>
                      <a:endParaRPr lang="en-IN" sz="2000" dirty="0">
                        <a:latin typeface="Arial" panose="020B0604020202020204" pitchFamily="34" charset="0"/>
                        <a:cs typeface="Arial" panose="020B0604020202020204" pitchFamily="34" charset="0"/>
                      </a:endParaRPr>
                    </a:p>
                  </a:txBody>
                  <a:tcPr/>
                </a:tc>
                <a:tc hMerge="1">
                  <a:txBody>
                    <a:bodyPr/>
                    <a:lstStyle/>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50265927"/>
                  </a:ext>
                </a:extLst>
              </a:tr>
            </a:tbl>
          </a:graphicData>
        </a:graphic>
      </p:graphicFrame>
    </p:spTree>
    <p:extLst>
      <p:ext uri="{BB962C8B-B14F-4D97-AF65-F5344CB8AC3E}">
        <p14:creationId xmlns:p14="http://schemas.microsoft.com/office/powerpoint/2010/main" val="186149181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E6DB940E-A0A7-40AC-977E-C2478438DC95}"/>
              </a:ext>
            </a:extLst>
          </p:cNvPr>
          <p:cNvGraphicFramePr>
            <a:graphicFrameLocks noGrp="1"/>
          </p:cNvGraphicFramePr>
          <p:nvPr>
            <p:extLst>
              <p:ext uri="{D42A27DB-BD31-4B8C-83A1-F6EECF244321}">
                <p14:modId xmlns:p14="http://schemas.microsoft.com/office/powerpoint/2010/main" val="3908298777"/>
              </p:ext>
            </p:extLst>
          </p:nvPr>
        </p:nvGraphicFramePr>
        <p:xfrm>
          <a:off x="506437" y="719666"/>
          <a:ext cx="11422964" cy="6180838"/>
        </p:xfrm>
        <a:graphic>
          <a:graphicData uri="http://schemas.openxmlformats.org/drawingml/2006/table">
            <a:tbl>
              <a:tblPr firstRow="1" bandRow="1">
                <a:tableStyleId>{5C22544A-7EE6-4342-B048-85BDC9FD1C3A}</a:tableStyleId>
              </a:tblPr>
              <a:tblGrid>
                <a:gridCol w="1294228">
                  <a:extLst>
                    <a:ext uri="{9D8B030D-6E8A-4147-A177-3AD203B41FA5}">
                      <a16:colId xmlns:a16="http://schemas.microsoft.com/office/drawing/2014/main" xmlns="" val="2189362006"/>
                    </a:ext>
                  </a:extLst>
                </a:gridCol>
                <a:gridCol w="1716258">
                  <a:extLst>
                    <a:ext uri="{9D8B030D-6E8A-4147-A177-3AD203B41FA5}">
                      <a16:colId xmlns:a16="http://schemas.microsoft.com/office/drawing/2014/main" xmlns="" val="322120445"/>
                    </a:ext>
                  </a:extLst>
                </a:gridCol>
                <a:gridCol w="1659988">
                  <a:extLst>
                    <a:ext uri="{9D8B030D-6E8A-4147-A177-3AD203B41FA5}">
                      <a16:colId xmlns:a16="http://schemas.microsoft.com/office/drawing/2014/main" xmlns="" val="715493447"/>
                    </a:ext>
                  </a:extLst>
                </a:gridCol>
                <a:gridCol w="6752490">
                  <a:extLst>
                    <a:ext uri="{9D8B030D-6E8A-4147-A177-3AD203B41FA5}">
                      <a16:colId xmlns:a16="http://schemas.microsoft.com/office/drawing/2014/main" xmlns="" val="2587234724"/>
                    </a:ext>
                  </a:extLst>
                </a:gridCol>
              </a:tblGrid>
              <a:tr h="974264">
                <a:tc>
                  <a:txBody>
                    <a:bodyPr/>
                    <a:lstStyle/>
                    <a:p>
                      <a:r>
                        <a:rPr lang="en-US" dirty="0">
                          <a:latin typeface="Arial" panose="020B0604020202020204" pitchFamily="34" charset="0"/>
                          <a:cs typeface="Arial" panose="020B0604020202020204" pitchFamily="34" charset="0"/>
                        </a:rPr>
                        <a:t>S.NO.</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Form under Income Tax Act 1961</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Form under Income Tax Act 2025</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Nature of Form </a:t>
                      </a:r>
                      <a:endParaRPr lang="en-IN"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95546673"/>
                  </a:ext>
                </a:extLst>
              </a:tr>
              <a:tr h="395118">
                <a:tc gridSpan="4">
                  <a:txBody>
                    <a:bodyPr/>
                    <a:lstStyle/>
                    <a:p>
                      <a:r>
                        <a:rPr lang="en-US" sz="1600" dirty="0">
                          <a:latin typeface="Arial" panose="020B0604020202020204" pitchFamily="34" charset="0"/>
                          <a:cs typeface="Arial" panose="020B0604020202020204" pitchFamily="34" charset="0"/>
                        </a:rPr>
                        <a:t>DECLARATION EITHER FOR NIL OR LOWER </a:t>
                      </a:r>
                      <a:r>
                        <a:rPr lang="en-US" sz="1800" dirty="0">
                          <a:latin typeface="Arial" panose="020B0604020202020204" pitchFamily="34" charset="0"/>
                          <a:cs typeface="Arial" panose="020B0604020202020204" pitchFamily="34" charset="0"/>
                        </a:rPr>
                        <a:t>TDS</a:t>
                      </a:r>
                      <a:r>
                        <a:rPr lang="en-US" sz="1600" dirty="0">
                          <a:latin typeface="Arial" panose="020B0604020202020204" pitchFamily="34" charset="0"/>
                          <a:cs typeface="Arial" panose="020B0604020202020204" pitchFamily="34" charset="0"/>
                        </a:rPr>
                        <a:t> CERTICIATE</a:t>
                      </a:r>
                      <a:endParaRPr lang="en-IN" sz="1600" dirty="0">
                        <a:latin typeface="Arial" panose="020B0604020202020204" pitchFamily="34" charset="0"/>
                        <a:cs typeface="Arial" panose="020B0604020202020204" pitchFamily="34" charset="0"/>
                      </a:endParaRPr>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2270900566"/>
                  </a:ext>
                </a:extLst>
              </a:tr>
              <a:tr h="974264">
                <a:tc>
                  <a:txBody>
                    <a:bodyPr/>
                    <a:lstStyle/>
                    <a:p>
                      <a:r>
                        <a:rPr lang="en-US" dirty="0">
                          <a:latin typeface="Arial" panose="020B0604020202020204" pitchFamily="34" charset="0"/>
                          <a:cs typeface="Arial" panose="020B0604020202020204" pitchFamily="34" charset="0"/>
                        </a:rPr>
                        <a:t>1</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15G</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121</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self-declaration form for Indian residents under 60 years old (and HUFs) to request that banks or financial institutions do not deduct TDS on interest income, PF withdrawals, or dividends</a:t>
                      </a:r>
                      <a:endParaRPr lang="en-IN"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748654968"/>
                  </a:ext>
                </a:extLst>
              </a:tr>
              <a:tr h="681984">
                <a:tc>
                  <a:txBody>
                    <a:bodyPr/>
                    <a:lstStyle/>
                    <a:p>
                      <a:r>
                        <a:rPr lang="en-US" dirty="0">
                          <a:latin typeface="Arial" panose="020B0604020202020204" pitchFamily="34" charset="0"/>
                          <a:cs typeface="Arial" panose="020B0604020202020204" pitchFamily="34" charset="0"/>
                        </a:rPr>
                        <a:t>2</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15H</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121</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a self-declaration form for individuals aged 60 or older (senior citizens) to ensure no Tax Deducted at Source (TDS) is deducted on income</a:t>
                      </a:r>
                      <a:endParaRPr lang="en-IN"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106059314"/>
                  </a:ext>
                </a:extLst>
              </a:tr>
              <a:tr h="974264">
                <a:tc>
                  <a:txBody>
                    <a:bodyPr/>
                    <a:lstStyle/>
                    <a:p>
                      <a:r>
                        <a:rPr lang="en-US" dirty="0">
                          <a:latin typeface="Arial" panose="020B0604020202020204" pitchFamily="34" charset="0"/>
                          <a:cs typeface="Arial" panose="020B0604020202020204" pitchFamily="34" charset="0"/>
                        </a:rPr>
                        <a:t>3</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12BB</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124</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statement of claims made by a salaried employee to their employer, declaring tax-saving investments and expenses (HRA, LTA, 80C, Home Loan) to calculate accurate TDS</a:t>
                      </a:r>
                      <a:endParaRPr lang="en-IN"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680138543"/>
                  </a:ext>
                </a:extLst>
              </a:tr>
              <a:tr h="974264">
                <a:tc>
                  <a:txBody>
                    <a:bodyPr/>
                    <a:lstStyle/>
                    <a:p>
                      <a:r>
                        <a:rPr lang="en-US" dirty="0">
                          <a:latin typeface="Arial" panose="020B0604020202020204" pitchFamily="34" charset="0"/>
                          <a:cs typeface="Arial" panose="020B0604020202020204" pitchFamily="34" charset="0"/>
                        </a:rPr>
                        <a:t>4</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27C</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127</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statutory declaration under Section 206C(1A) of the Income Tax Act, 1961, allowing buyers to purchase specific goods without paying Tax Collected at Source (TCS). </a:t>
                      </a:r>
                      <a:endParaRPr lang="en-IN"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117645660"/>
                  </a:ext>
                </a:extLst>
              </a:tr>
              <a:tr h="974264">
                <a:tc>
                  <a:txBody>
                    <a:bodyPr/>
                    <a:lstStyle/>
                    <a:p>
                      <a:r>
                        <a:rPr lang="en-US" dirty="0">
                          <a:latin typeface="Arial" panose="020B0604020202020204" pitchFamily="34" charset="0"/>
                          <a:cs typeface="Arial" panose="020B0604020202020204" pitchFamily="34" charset="0"/>
                        </a:rPr>
                        <a:t>5</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13</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128</a:t>
                      </a:r>
                      <a:endParaRPr lang="en-IN" dirty="0">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an application under Section 197 of the Income Tax Act, 1961, used by taxpayers to request a lower or nil deduction of Tax Deducted at Source (TDS) or Tax Collected at Source (TCS)</a:t>
                      </a:r>
                      <a:endParaRPr lang="en-IN"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428185822"/>
                  </a:ext>
                </a:extLst>
              </a:tr>
            </a:tbl>
          </a:graphicData>
        </a:graphic>
      </p:graphicFrame>
    </p:spTree>
    <p:extLst>
      <p:ext uri="{BB962C8B-B14F-4D97-AF65-F5344CB8AC3E}">
        <p14:creationId xmlns:p14="http://schemas.microsoft.com/office/powerpoint/2010/main" val="227573633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0184444"/>
              </p:ext>
            </p:extLst>
          </p:nvPr>
        </p:nvGraphicFramePr>
        <p:xfrm>
          <a:off x="768095" y="719666"/>
          <a:ext cx="10616184" cy="6278880"/>
        </p:xfrm>
        <a:graphic>
          <a:graphicData uri="http://schemas.openxmlformats.org/drawingml/2006/table">
            <a:tbl>
              <a:tblPr firstRow="1" bandRow="1">
                <a:tableStyleId>{5C22544A-7EE6-4342-B048-85BDC9FD1C3A}</a:tableStyleId>
              </a:tblPr>
              <a:tblGrid>
                <a:gridCol w="3538728"/>
                <a:gridCol w="3538728"/>
                <a:gridCol w="3538728"/>
              </a:tblGrid>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lt1"/>
                          </a:solidFill>
                          <a:latin typeface="Arial" panose="020B0604020202020204" pitchFamily="34" charset="0"/>
                          <a:ea typeface="+mn-ea"/>
                          <a:cs typeface="Arial" panose="020B0604020202020204" pitchFamily="34" charset="0"/>
                        </a:rPr>
                        <a:t>CHAPTER XX 	REFUNDS 	</a:t>
                      </a: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tx1"/>
                          </a:solidFill>
                          <a:latin typeface="Arial" panose="020B0604020202020204" pitchFamily="34" charset="0"/>
                          <a:ea typeface="+mn-ea"/>
                          <a:cs typeface="Arial" panose="020B0604020202020204" pitchFamily="34" charset="0"/>
                        </a:rPr>
                        <a:t>REFUNDS 	</a:t>
                      </a:r>
                    </a:p>
                  </a:txBody>
                  <a:tcPr/>
                </a:tc>
                <a:tc>
                  <a:txBody>
                    <a:bodyPr/>
                    <a:lstStyle/>
                    <a:p>
                      <a:pPr algn="just"/>
                      <a:r>
                        <a:rPr lang="en-US" sz="2000" dirty="0">
                          <a:latin typeface="Arial" panose="020B0604020202020204" pitchFamily="34" charset="0"/>
                          <a:cs typeface="Arial" panose="020B0604020202020204" pitchFamily="34" charset="0"/>
                        </a:rPr>
                        <a:t>Sections 237 to 245</a:t>
                      </a:r>
                      <a:r>
                        <a:rPr lang="en-US" sz="2000" baseline="0" dirty="0">
                          <a:latin typeface="Arial" panose="020B0604020202020204" pitchFamily="34" charset="0"/>
                          <a:cs typeface="Arial" panose="020B0604020202020204" pitchFamily="34" charset="0"/>
                        </a:rPr>
                        <a:t>-No of section 11</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431 to 438</a:t>
                      </a:r>
                      <a:r>
                        <a:rPr lang="en-US" sz="2000" baseline="0" dirty="0">
                          <a:latin typeface="Arial" panose="020B0604020202020204" pitchFamily="34" charset="0"/>
                          <a:cs typeface="Arial" panose="020B0604020202020204" pitchFamily="34" charset="0"/>
                        </a:rPr>
                        <a:t>-No of section  8</a:t>
                      </a:r>
                      <a:endParaRPr lang="en-IN" sz="2000" dirty="0">
                        <a:latin typeface="Arial" panose="020B0604020202020204" pitchFamily="34" charset="0"/>
                        <a:cs typeface="Arial" panose="020B0604020202020204" pitchFamily="34" charset="0"/>
                      </a:endParaRPr>
                    </a:p>
                  </a:txBody>
                  <a:tcPr/>
                </a:tc>
              </a:tr>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1" i="0" u="none" strike="noStrike" kern="1200" baseline="0" dirty="0">
                          <a:solidFill>
                            <a:schemeClr val="tx1"/>
                          </a:solidFill>
                          <a:latin typeface="Arial" panose="020B0604020202020204" pitchFamily="34" charset="0"/>
                          <a:ea typeface="+mn-ea"/>
                          <a:cs typeface="Arial" panose="020B0604020202020204" pitchFamily="34" charset="0"/>
                        </a:rPr>
                        <a:t>CHAPTER XXI 	PENALTIES </a:t>
                      </a:r>
                      <a:r>
                        <a:rPr lang="en-IN" sz="2000" b="0" i="0" u="none" strike="noStrike" kern="1200" baseline="0" dirty="0">
                          <a:solidFill>
                            <a:schemeClr val="lt1"/>
                          </a:solidFill>
                          <a:latin typeface="Arial" panose="020B0604020202020204" pitchFamily="34" charset="0"/>
                          <a:ea typeface="+mn-ea"/>
                          <a:cs typeface="Arial" panose="020B0604020202020204" pitchFamily="34" charset="0"/>
                        </a:rPr>
                        <a:t>	</a:t>
                      </a: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PENALTIES 	</a:t>
                      </a:r>
                    </a:p>
                  </a:txBody>
                  <a:tcPr/>
                </a:tc>
                <a:tc>
                  <a:txBody>
                    <a:bodyPr/>
                    <a:lstStyle/>
                    <a:p>
                      <a:pPr algn="just"/>
                      <a:r>
                        <a:rPr lang="en-US" sz="2000" dirty="0">
                          <a:latin typeface="Arial" panose="020B0604020202020204" pitchFamily="34" charset="0"/>
                          <a:cs typeface="Arial" panose="020B0604020202020204" pitchFamily="34" charset="0"/>
                        </a:rPr>
                        <a:t>Sections</a:t>
                      </a:r>
                      <a:r>
                        <a:rPr lang="en-US" sz="2000" baseline="0" dirty="0">
                          <a:latin typeface="Arial" panose="020B0604020202020204" pitchFamily="34" charset="0"/>
                          <a:cs typeface="Arial" panose="020B0604020202020204" pitchFamily="34" charset="0"/>
                        </a:rPr>
                        <a:t> 270A to 275 -No of section  43</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439 to 472 </a:t>
                      </a:r>
                      <a:r>
                        <a:rPr lang="en-US" sz="2000" baseline="0" dirty="0">
                          <a:latin typeface="Arial" panose="020B0604020202020204" pitchFamily="34" charset="0"/>
                          <a:cs typeface="Arial" panose="020B0604020202020204" pitchFamily="34" charset="0"/>
                        </a:rPr>
                        <a:t>-No of section  33</a:t>
                      </a:r>
                      <a:endParaRPr lang="en-IN" sz="2000" dirty="0">
                        <a:latin typeface="Arial" panose="020B0604020202020204" pitchFamily="34" charset="0"/>
                        <a:cs typeface="Arial" panose="020B0604020202020204" pitchFamily="34" charset="0"/>
                      </a:endParaRPr>
                    </a:p>
                  </a:txBody>
                  <a:tcPr/>
                </a:tc>
              </a:tr>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1" i="0" u="none" strike="noStrike" kern="1200" baseline="0" dirty="0">
                          <a:solidFill>
                            <a:schemeClr val="tx1"/>
                          </a:solidFill>
                          <a:latin typeface="Arial" panose="020B0604020202020204" pitchFamily="34" charset="0"/>
                          <a:ea typeface="+mn-ea"/>
                          <a:cs typeface="Arial" panose="020B0604020202020204" pitchFamily="34" charset="0"/>
                        </a:rPr>
                        <a:t>CHAPTER XXII 	OFFENCES AND PROSECUTION </a:t>
                      </a:r>
                      <a:r>
                        <a:rPr lang="en-IN" sz="2000" b="0" i="0" u="none" strike="noStrike" kern="1200" baseline="0" dirty="0">
                          <a:solidFill>
                            <a:schemeClr val="lt1"/>
                          </a:solidFill>
                          <a:latin typeface="Arial" panose="020B0604020202020204" pitchFamily="34" charset="0"/>
                          <a:ea typeface="+mn-ea"/>
                          <a:cs typeface="Arial" panose="020B0604020202020204" pitchFamily="34" charset="0"/>
                        </a:rPr>
                        <a:t>	</a:t>
                      </a: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OFFENCES AND PROSECUTION 	</a:t>
                      </a:r>
                    </a:p>
                  </a:txBody>
                  <a:tcPr/>
                </a:tc>
                <a:tc>
                  <a:txBody>
                    <a:bodyPr/>
                    <a:lstStyle/>
                    <a:p>
                      <a:pPr algn="just"/>
                      <a:r>
                        <a:rPr lang="en-US" sz="2000" dirty="0">
                          <a:latin typeface="Arial" panose="020B0604020202020204" pitchFamily="34" charset="0"/>
                          <a:cs typeface="Arial" panose="020B0604020202020204" pitchFamily="34" charset="0"/>
                        </a:rPr>
                        <a:t>Sections</a:t>
                      </a:r>
                      <a:r>
                        <a:rPr lang="en-US" sz="2000" baseline="0" dirty="0">
                          <a:latin typeface="Arial" panose="020B0604020202020204" pitchFamily="34" charset="0"/>
                          <a:cs typeface="Arial" panose="020B0604020202020204" pitchFamily="34" charset="0"/>
                        </a:rPr>
                        <a:t> 275A to 280D -No of section 29</a:t>
                      </a:r>
                    </a:p>
                    <a:p>
                      <a:pPr marL="0" marR="0" indent="0" algn="just" defTabSz="457200" rtl="0" eaLnBrk="1" fontAlgn="auto" latinLnBrk="0" hangingPunct="1">
                        <a:lnSpc>
                          <a:spcPct val="100000"/>
                        </a:lnSpc>
                        <a:spcBef>
                          <a:spcPts val="0"/>
                        </a:spcBef>
                        <a:spcAft>
                          <a:spcPts val="0"/>
                        </a:spcAft>
                        <a:buClrTx/>
                        <a:buSzTx/>
                        <a:buFontTx/>
                        <a:buNone/>
                        <a:tabLst/>
                        <a:defRPr/>
                      </a:pP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 Sections 473 to 498</a:t>
                      </a:r>
                      <a:r>
                        <a:rPr lang="en-US" sz="2000" baseline="0" dirty="0">
                          <a:latin typeface="Arial" panose="020B0604020202020204" pitchFamily="34" charset="0"/>
                          <a:cs typeface="Arial" panose="020B0604020202020204" pitchFamily="34" charset="0"/>
                        </a:rPr>
                        <a:t> -No of section 26</a:t>
                      </a:r>
                      <a:endParaRPr lang="en-IN" sz="2000" dirty="0">
                        <a:latin typeface="Arial" panose="020B0604020202020204" pitchFamily="34" charset="0"/>
                        <a:cs typeface="Arial" panose="020B0604020202020204" pitchFamily="34" charset="0"/>
                      </a:endParaRPr>
                    </a:p>
                  </a:txBody>
                  <a:tcPr/>
                </a:tc>
              </a:tr>
              <a:tr h="370840">
                <a:tc gridSpan="3">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1" i="0" u="none" strike="noStrike" kern="1200" baseline="0" dirty="0">
                          <a:solidFill>
                            <a:schemeClr val="tx1"/>
                          </a:solidFill>
                          <a:latin typeface="Arial" panose="020B0604020202020204" pitchFamily="34" charset="0"/>
                          <a:ea typeface="+mn-ea"/>
                          <a:cs typeface="Arial" panose="020B0604020202020204" pitchFamily="34" charset="0"/>
                        </a:rPr>
                        <a:t>CHAPTER XXIII 	MISCELLANEOUS </a:t>
                      </a:r>
                      <a:r>
                        <a:rPr lang="en-IN" sz="2000" b="0" i="0" u="none" strike="noStrike" kern="1200" baseline="0" dirty="0">
                          <a:solidFill>
                            <a:schemeClr val="lt1"/>
                          </a:solidFill>
                          <a:latin typeface="Arial" panose="020B0604020202020204" pitchFamily="34" charset="0"/>
                          <a:ea typeface="+mn-ea"/>
                          <a:cs typeface="Arial" panose="020B0604020202020204" pitchFamily="34" charset="0"/>
                        </a:rPr>
                        <a:t>	</a:t>
                      </a:r>
                    </a:p>
                  </a:txBody>
                  <a:tcPr/>
                </a:tc>
                <a:tc hMerge="1">
                  <a:txBody>
                    <a:bodyPr/>
                    <a:lstStyle/>
                    <a:p>
                      <a:endParaRPr lang="en-IN" dirty="0"/>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a:t>
                      </a:r>
                      <a:r>
                        <a:rPr lang="en-US" sz="2000" baseline="0" dirty="0" smtClean="0">
                          <a:latin typeface="Arial" panose="020B0604020202020204" pitchFamily="34" charset="0"/>
                          <a:cs typeface="Arial" panose="020B0604020202020204" pitchFamily="34" charset="0"/>
                        </a:rPr>
                        <a:t>Act </a:t>
                      </a:r>
                      <a:r>
                        <a:rPr lang="en-US" sz="2000" baseline="0" dirty="0">
                          <a:latin typeface="Arial" panose="020B0604020202020204" pitchFamily="34" charset="0"/>
                          <a:cs typeface="Arial" panose="020B0604020202020204" pitchFamily="34" charset="0"/>
                        </a:rPr>
                        <a:t>2025</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MISCELLANEOUS 	</a:t>
                      </a:r>
                    </a:p>
                  </a:txBody>
                  <a:tcPr/>
                </a:tc>
                <a:tc>
                  <a:txBody>
                    <a:bodyPr/>
                    <a:lstStyle/>
                    <a:p>
                      <a:pPr algn="just"/>
                      <a:r>
                        <a:rPr lang="en-US" sz="2000" dirty="0">
                          <a:latin typeface="Arial" panose="020B0604020202020204" pitchFamily="34" charset="0"/>
                          <a:cs typeface="Arial" panose="020B0604020202020204" pitchFamily="34" charset="0"/>
                        </a:rPr>
                        <a:t>Sections 281 to 298 </a:t>
                      </a:r>
                      <a:r>
                        <a:rPr lang="en-US" sz="2000" baseline="0" dirty="0">
                          <a:latin typeface="Arial" panose="020B0604020202020204" pitchFamily="34" charset="0"/>
                          <a:cs typeface="Arial" panose="020B0604020202020204" pitchFamily="34" charset="0"/>
                        </a:rPr>
                        <a:t>-No of section  38</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Sections 499 to</a:t>
                      </a:r>
                      <a:r>
                        <a:rPr lang="en-US" sz="2000" baseline="0" dirty="0">
                          <a:latin typeface="Arial" panose="020B0604020202020204" pitchFamily="34" charset="0"/>
                          <a:cs typeface="Arial" panose="020B0604020202020204" pitchFamily="34" charset="0"/>
                        </a:rPr>
                        <a:t> 536-No of section  37</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23883598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9C467451-31D7-9C52-EAFC-761F2028FB08}"/>
              </a:ext>
            </a:extLst>
          </p:cNvPr>
          <p:cNvGraphicFramePr>
            <a:graphicFrameLocks noGrp="1"/>
          </p:cNvGraphicFramePr>
          <p:nvPr>
            <p:extLst/>
          </p:nvPr>
        </p:nvGraphicFramePr>
        <p:xfrm>
          <a:off x="235974" y="719666"/>
          <a:ext cx="11434916" cy="5669280"/>
        </p:xfrm>
        <a:graphic>
          <a:graphicData uri="http://schemas.openxmlformats.org/drawingml/2006/table">
            <a:tbl>
              <a:tblPr firstRow="1" bandRow="1">
                <a:tableStyleId>{5C22544A-7EE6-4342-B048-85BDC9FD1C3A}</a:tableStyleId>
              </a:tblPr>
              <a:tblGrid>
                <a:gridCol w="4345858">
                  <a:extLst>
                    <a:ext uri="{9D8B030D-6E8A-4147-A177-3AD203B41FA5}">
                      <a16:colId xmlns="" xmlns:a16="http://schemas.microsoft.com/office/drawing/2014/main" val="1296743409"/>
                    </a:ext>
                  </a:extLst>
                </a:gridCol>
                <a:gridCol w="7089058">
                  <a:extLst>
                    <a:ext uri="{9D8B030D-6E8A-4147-A177-3AD203B41FA5}">
                      <a16:colId xmlns="" xmlns:a16="http://schemas.microsoft.com/office/drawing/2014/main" val="2415685585"/>
                    </a:ext>
                  </a:extLst>
                </a:gridCol>
              </a:tblGrid>
              <a:tr h="362838">
                <a:tc>
                  <a:txBody>
                    <a:bodyPr/>
                    <a:lstStyle/>
                    <a:p>
                      <a:endParaRPr lang="en-IN" dirty="0"/>
                    </a:p>
                  </a:txBody>
                  <a:tcPr/>
                </a:tc>
                <a:tc>
                  <a:txBody>
                    <a:bodyPr/>
                    <a:lstStyle/>
                    <a:p>
                      <a:endParaRPr lang="en-IN" dirty="0"/>
                    </a:p>
                  </a:txBody>
                  <a:tcPr/>
                </a:tc>
                <a:extLst>
                  <a:ext uri="{0D108BD9-81ED-4DB2-BD59-A6C34878D82A}">
                    <a16:rowId xmlns="" xmlns:a16="http://schemas.microsoft.com/office/drawing/2014/main" val="3844408609"/>
                  </a:ext>
                </a:extLst>
              </a:tr>
              <a:tr h="362838">
                <a:tc>
                  <a:txBody>
                    <a:bodyPr/>
                    <a:lstStyle/>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.536 (</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The Income-tax Act, 1961 is hereby repealed.</a:t>
                      </a:r>
                    </a:p>
                    <a:p>
                      <a:pPr algn="just"/>
                      <a:endParaRPr lang="en-US" sz="1800" b="0" i="0" u="none" strike="noStrike" kern="1200" baseline="0" dirty="0">
                        <a:solidFill>
                          <a:schemeClr val="dk1"/>
                        </a:solidFill>
                        <a:latin typeface="Arial" panose="020B0604020202020204" pitchFamily="34" charset="0"/>
                        <a:ea typeface="+mn-ea"/>
                        <a:cs typeface="Arial" panose="020B0604020202020204" pitchFamily="34" charset="0"/>
                      </a:endParaRPr>
                    </a:p>
                    <a:p>
                      <a:pPr algn="just"/>
                      <a:endParaRPr lang="en-US" sz="1800" b="0" i="0" u="none" strike="noStrike" kern="1200" baseline="0" dirty="0">
                        <a:solidFill>
                          <a:schemeClr val="dk1"/>
                        </a:solidFill>
                        <a:latin typeface="Arial" panose="020B0604020202020204" pitchFamily="34" charset="0"/>
                        <a:ea typeface="+mn-ea"/>
                        <a:cs typeface="Arial" panose="020B0604020202020204" pitchFamily="34" charset="0"/>
                      </a:endParaRP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536(3)Where any reference is made in this Act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to any tax year commencing on the 1st April, 2025 or to any earlier tax year,</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the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same shall be construed as a reference to the corresponding previous year under the repealed Income-tax Act.</a:t>
                      </a:r>
                    </a:p>
                    <a:p>
                      <a:pPr algn="just"/>
                      <a:endParaRPr lang="en-US" sz="1800" b="0" i="0" u="none" strike="noStrike" kern="1200" baseline="0" dirty="0">
                        <a:solidFill>
                          <a:srgbClr val="00B050"/>
                        </a:solidFill>
                        <a:latin typeface="Arial" panose="020B0604020202020204" pitchFamily="34" charset="0"/>
                        <a:ea typeface="+mn-ea"/>
                        <a:cs typeface="Arial" panose="020B0604020202020204" pitchFamily="34" charset="0"/>
                      </a:endParaRPr>
                    </a:p>
                    <a:p>
                      <a:pPr algn="just"/>
                      <a:r>
                        <a:rPr lang="en-US" sz="1800" b="0" i="0" u="none" strike="noStrike" kern="1200" baseline="0" dirty="0">
                          <a:solidFill>
                            <a:srgbClr val="00B050"/>
                          </a:solidFill>
                          <a:latin typeface="Arial" panose="020B0604020202020204" pitchFamily="34" charset="0"/>
                          <a:ea typeface="+mn-ea"/>
                          <a:cs typeface="Arial" panose="020B0604020202020204" pitchFamily="34" charset="0"/>
                        </a:rPr>
                        <a:t>This will govern the understanding of the provisions of ITA 2025</a:t>
                      </a:r>
                    </a:p>
                    <a:p>
                      <a:pPr algn="just"/>
                      <a:r>
                        <a:rPr lang="en-US" sz="1800" b="0" i="0" u="none" strike="noStrike" kern="1200" baseline="0" dirty="0">
                          <a:solidFill>
                            <a:srgbClr val="00B050"/>
                          </a:solidFill>
                          <a:latin typeface="Arial" panose="020B0604020202020204" pitchFamily="34" charset="0"/>
                          <a:ea typeface="+mn-ea"/>
                          <a:cs typeface="Arial" panose="020B0604020202020204" pitchFamily="34" charset="0"/>
                        </a:rPr>
                        <a:t>This will govern the provisions of sec 536(2) of the ITA 2025</a:t>
                      </a:r>
                    </a:p>
                    <a:p>
                      <a:pPr algn="just"/>
                      <a:endParaRPr lang="en-IN" dirty="0">
                        <a:solidFill>
                          <a:srgbClr val="00B050"/>
                        </a:solidFill>
                      </a:endParaRPr>
                    </a:p>
                    <a:p>
                      <a:endParaRPr lang="en-IN" dirty="0"/>
                    </a:p>
                  </a:txBody>
                  <a:tcPr/>
                </a:tc>
                <a:tc>
                  <a:txBody>
                    <a:bodyPr/>
                    <a:lstStyle/>
                    <a:p>
                      <a:pPr algn="just"/>
                      <a:r>
                        <a:rPr lang="en-US" dirty="0">
                          <a:solidFill>
                            <a:srgbClr val="FF0000"/>
                          </a:solidFill>
                        </a:rPr>
                        <a:t>6</a:t>
                      </a:r>
                      <a:r>
                        <a:rPr lang="en-US" dirty="0">
                          <a:solidFill>
                            <a:srgbClr val="FF0000"/>
                          </a:solidFill>
                          <a:latin typeface="Arial" panose="020B0604020202020204" pitchFamily="34" charset="0"/>
                          <a:cs typeface="Arial" panose="020B0604020202020204" pitchFamily="34" charset="0"/>
                        </a:rPr>
                        <a:t>. Effect of repeal</a:t>
                      </a:r>
                      <a:r>
                        <a:rPr lang="en-US" dirty="0">
                          <a:latin typeface="Arial" panose="020B0604020202020204" pitchFamily="34" charset="0"/>
                          <a:cs typeface="Arial" panose="020B0604020202020204" pitchFamily="34" charset="0"/>
                        </a:rPr>
                        <a:t>.—</a:t>
                      </a:r>
                    </a:p>
                    <a:p>
                      <a:pPr algn="just"/>
                      <a:r>
                        <a:rPr lang="en-US" dirty="0">
                          <a:latin typeface="Arial" panose="020B0604020202020204" pitchFamily="34" charset="0"/>
                          <a:cs typeface="Arial" panose="020B0604020202020204" pitchFamily="34" charset="0"/>
                        </a:rPr>
                        <a:t>Where this Act, or any 4[Central Act] or Regulation made after the commencement of this Act, repeals any enactment hitherto made or hereafter to be made, then, unless a different intention appears, the repeal shall not—</a:t>
                      </a:r>
                    </a:p>
                    <a:p>
                      <a:pPr algn="just"/>
                      <a:r>
                        <a:rPr lang="en-US" dirty="0">
                          <a:latin typeface="Arial" panose="020B0604020202020204" pitchFamily="34" charset="0"/>
                          <a:cs typeface="Arial" panose="020B0604020202020204" pitchFamily="34" charset="0"/>
                        </a:rPr>
                        <a:t> (a) revive anything not in force or existing at the time at which the repeal takes effect; or</a:t>
                      </a:r>
                    </a:p>
                    <a:p>
                      <a:pPr algn="just"/>
                      <a:r>
                        <a:rPr lang="en-US" dirty="0">
                          <a:latin typeface="Arial" panose="020B0604020202020204" pitchFamily="34" charset="0"/>
                          <a:cs typeface="Arial" panose="020B0604020202020204" pitchFamily="34" charset="0"/>
                        </a:rPr>
                        <a:t> (b) affect the previous operation of any enactment so repealed or anything duly done or suffered thereunder; or</a:t>
                      </a:r>
                    </a:p>
                    <a:p>
                      <a:pPr algn="just"/>
                      <a:r>
                        <a:rPr lang="en-US" dirty="0">
                          <a:latin typeface="Arial" panose="020B0604020202020204" pitchFamily="34" charset="0"/>
                          <a:cs typeface="Arial" panose="020B0604020202020204" pitchFamily="34" charset="0"/>
                        </a:rPr>
                        <a:t> (c) affect any right, privilege, obligation or liability acquired, accrued or incurred under any enactment so repealed; or </a:t>
                      </a:r>
                    </a:p>
                    <a:p>
                      <a:pPr algn="just"/>
                      <a:r>
                        <a:rPr lang="en-US" dirty="0">
                          <a:latin typeface="Arial" panose="020B0604020202020204" pitchFamily="34" charset="0"/>
                          <a:cs typeface="Arial" panose="020B0604020202020204" pitchFamily="34" charset="0"/>
                        </a:rPr>
                        <a:t>(d) affect any penalty, forfeiture or punishment incurred in respect of any offence committed against any enactment so repealed; or</a:t>
                      </a:r>
                    </a:p>
                    <a:p>
                      <a:pPr algn="just"/>
                      <a:r>
                        <a:rPr lang="en-US" dirty="0">
                          <a:latin typeface="Arial" panose="020B0604020202020204" pitchFamily="34" charset="0"/>
                          <a:cs typeface="Arial" panose="020B0604020202020204" pitchFamily="34" charset="0"/>
                        </a:rPr>
                        <a:t> (e) affect any investigation, legal proceeding or remedy in respect of any such right, privilege, obligation, liability, penalty, forfeiture or punishment as aforesaid; and any such investigation, legal proceeding or remedy may be instituted, continued or enforced, and any such penalty, forfeiture or punishment may be imposed as if the repealing Act or Regulation had not been passed. </a:t>
                      </a:r>
                      <a:endParaRPr lang="en-IN"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560678306"/>
                  </a:ext>
                </a:extLst>
              </a:tr>
            </a:tbl>
          </a:graphicData>
        </a:graphic>
      </p:graphicFrame>
    </p:spTree>
    <p:extLst>
      <p:ext uri="{BB962C8B-B14F-4D97-AF65-F5344CB8AC3E}">
        <p14:creationId xmlns:p14="http://schemas.microsoft.com/office/powerpoint/2010/main" val="3708218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33E4CBA7-73FD-E1F3-CF89-752BCB5D0E78}"/>
              </a:ext>
            </a:extLst>
          </p:cNvPr>
          <p:cNvGraphicFramePr>
            <a:graphicFrameLocks noGrp="1"/>
          </p:cNvGraphicFramePr>
          <p:nvPr>
            <p:extLst/>
          </p:nvPr>
        </p:nvGraphicFramePr>
        <p:xfrm>
          <a:off x="671208" y="719666"/>
          <a:ext cx="10826886" cy="5430520"/>
        </p:xfrm>
        <a:graphic>
          <a:graphicData uri="http://schemas.openxmlformats.org/drawingml/2006/table">
            <a:tbl>
              <a:tblPr firstRow="1" bandRow="1">
                <a:tableStyleId>{5C22544A-7EE6-4342-B048-85BDC9FD1C3A}</a:tableStyleId>
              </a:tblPr>
              <a:tblGrid>
                <a:gridCol w="4766031">
                  <a:extLst>
                    <a:ext uri="{9D8B030D-6E8A-4147-A177-3AD203B41FA5}">
                      <a16:colId xmlns="" xmlns:a16="http://schemas.microsoft.com/office/drawing/2014/main" val="575250948"/>
                    </a:ext>
                  </a:extLst>
                </a:gridCol>
                <a:gridCol w="6060855">
                  <a:extLst>
                    <a:ext uri="{9D8B030D-6E8A-4147-A177-3AD203B41FA5}">
                      <a16:colId xmlns="" xmlns:a16="http://schemas.microsoft.com/office/drawing/2014/main" val="1485711539"/>
                    </a:ext>
                  </a:extLst>
                </a:gridCol>
              </a:tblGrid>
              <a:tr h="370840">
                <a:tc>
                  <a:txBody>
                    <a:bodyPr/>
                    <a:lstStyle/>
                    <a:p>
                      <a:r>
                        <a:rPr lang="en-IN" b="1" dirty="0"/>
                        <a:t>Income Tax Act 2025</a:t>
                      </a:r>
                    </a:p>
                  </a:txBody>
                  <a:tcPr/>
                </a:tc>
                <a:tc>
                  <a:txBody>
                    <a:bodyPr/>
                    <a:lstStyle/>
                    <a:p>
                      <a:r>
                        <a:rPr lang="en-IN" b="1" dirty="0"/>
                        <a:t>Income Tax Act 1961</a:t>
                      </a:r>
                    </a:p>
                  </a:txBody>
                  <a:tcPr/>
                </a:tc>
                <a:extLst>
                  <a:ext uri="{0D108BD9-81ED-4DB2-BD59-A6C34878D82A}">
                    <a16:rowId xmlns="" xmlns:a16="http://schemas.microsoft.com/office/drawing/2014/main" val="3823301151"/>
                  </a:ext>
                </a:extLst>
              </a:tr>
              <a:tr h="370840">
                <a:tc>
                  <a:txBody>
                    <a:bodyPr/>
                    <a:lstStyle/>
                    <a:p>
                      <a:pPr algn="just"/>
                      <a:r>
                        <a:rPr lang="en-US" sz="2000" b="0" i="0" u="none" strike="noStrike" kern="1200" baseline="0" dirty="0">
                          <a:solidFill>
                            <a:schemeClr val="dk1"/>
                          </a:solidFill>
                          <a:latin typeface="+mn-lt"/>
                          <a:ea typeface="+mn-ea"/>
                          <a:cs typeface="+mn-cs"/>
                        </a:rPr>
                        <a:t>6(4)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The provisions of sub-section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2</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shall not apply, subject to the provisions of sub-section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5</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in the case of an individual––</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who is a citizen of India or a person of Indian origin; and</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who being outside India, comes on a visit to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India in any tax year</a:t>
                      </a:r>
                      <a:r>
                        <a:rPr lang="en-US" sz="2000" b="0" i="0" u="none" strike="noStrike" kern="1200" baseline="0" dirty="0">
                          <a:solidFill>
                            <a:srgbClr val="00B050"/>
                          </a:solidFill>
                          <a:latin typeface="Arial" panose="020B0604020202020204" pitchFamily="34" charset="0"/>
                          <a:ea typeface="+mn-ea"/>
                          <a:cs typeface="Arial" panose="020B0604020202020204" pitchFamily="34" charset="0"/>
                        </a:rPr>
                        <a:t>.(he will become  Not resident for any year to come)</a:t>
                      </a:r>
                      <a:endParaRPr lang="en-IN" sz="2000" dirty="0">
                        <a:solidFill>
                          <a:srgbClr val="00B050"/>
                        </a:solidFill>
                        <a:latin typeface="Arial" panose="020B0604020202020204" pitchFamily="34" charset="0"/>
                        <a:cs typeface="Arial" panose="020B0604020202020204" pitchFamily="34" charset="0"/>
                      </a:endParaRPr>
                    </a:p>
                    <a:p>
                      <a:endParaRPr lang="en-IN" sz="2000" dirty="0"/>
                    </a:p>
                  </a:txBody>
                  <a:tcPr/>
                </a:tc>
                <a:tc>
                  <a:txBody>
                    <a:bodyPr/>
                    <a:lstStyle/>
                    <a:p>
                      <a:pPr algn="just"/>
                      <a:r>
                        <a:rPr lang="en-US" sz="2000" dirty="0">
                          <a:latin typeface="Arial" panose="020B0604020202020204" pitchFamily="34" charset="0"/>
                          <a:cs typeface="Arial" panose="020B0604020202020204" pitchFamily="34" charset="0"/>
                        </a:rPr>
                        <a:t>b)	 	being a citizen of India, or a person of Indian origin within the meaning of Explanation to clause (e) of section 115C, who, being outside India</a:t>
                      </a:r>
                      <a:r>
                        <a:rPr lang="en-US" sz="2000" b="1" dirty="0">
                          <a:latin typeface="Arial" panose="020B0604020202020204" pitchFamily="34" charset="0"/>
                          <a:cs typeface="Arial" panose="020B0604020202020204" pitchFamily="34" charset="0"/>
                        </a:rPr>
                        <a:t>, </a:t>
                      </a:r>
                      <a:r>
                        <a:rPr lang="en-US" sz="2000" b="1" dirty="0">
                          <a:solidFill>
                            <a:srgbClr val="FF0000"/>
                          </a:solidFill>
                          <a:latin typeface="Arial" panose="020B0604020202020204" pitchFamily="34" charset="0"/>
                          <a:cs typeface="Arial" panose="020B0604020202020204" pitchFamily="34" charset="0"/>
                        </a:rPr>
                        <a:t>comes on a visit to India </a:t>
                      </a:r>
                      <a:r>
                        <a:rPr lang="en-US" sz="2000" b="1" u="sng" dirty="0">
                          <a:solidFill>
                            <a:srgbClr val="FF0000"/>
                          </a:solidFill>
                          <a:latin typeface="Arial" panose="020B0604020202020204" pitchFamily="34" charset="0"/>
                          <a:cs typeface="Arial" panose="020B0604020202020204" pitchFamily="34" charset="0"/>
                        </a:rPr>
                        <a:t>in any previ­ous year</a:t>
                      </a:r>
                      <a:r>
                        <a:rPr lang="en-US" sz="2000" b="1" dirty="0">
                          <a:solidFill>
                            <a:srgbClr val="FF0000"/>
                          </a:solidFill>
                          <a:latin typeface="Arial" panose="020B0604020202020204" pitchFamily="34" charset="0"/>
                          <a:cs typeface="Arial" panose="020B0604020202020204" pitchFamily="34" charset="0"/>
                        </a:rPr>
                        <a:t>, the provisions of sub-clause (c) shall apply in </a:t>
                      </a:r>
                      <a:r>
                        <a:rPr lang="en-US" sz="2000" b="1" u="sng" dirty="0">
                          <a:solidFill>
                            <a:srgbClr val="FF0000"/>
                          </a:solidFill>
                          <a:latin typeface="Arial" panose="020B0604020202020204" pitchFamily="34" charset="0"/>
                          <a:cs typeface="Arial" panose="020B0604020202020204" pitchFamily="34" charset="0"/>
                        </a:rPr>
                        <a:t>rela­tion to that year </a:t>
                      </a:r>
                      <a:r>
                        <a:rPr lang="en-US" sz="2000" b="1" dirty="0">
                          <a:solidFill>
                            <a:srgbClr val="FF0000"/>
                          </a:solidFill>
                          <a:latin typeface="Arial" panose="020B0604020202020204" pitchFamily="34" charset="0"/>
                          <a:cs typeface="Arial" panose="020B0604020202020204" pitchFamily="34" charset="0"/>
                        </a:rPr>
                        <a:t>as if for the words “sixty days</a:t>
                      </a:r>
                      <a:r>
                        <a:rPr lang="en-US" sz="2000" dirty="0">
                          <a:solidFill>
                            <a:srgbClr val="FF0000"/>
                          </a:solidFill>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occurring therein, </a:t>
                      </a:r>
                      <a:r>
                        <a:rPr lang="en-US" sz="2000" dirty="0">
                          <a:solidFill>
                            <a:srgbClr val="FF0000"/>
                          </a:solidFill>
                          <a:latin typeface="Arial" panose="020B0604020202020204" pitchFamily="34" charset="0"/>
                          <a:cs typeface="Arial" panose="020B0604020202020204" pitchFamily="34" charset="0"/>
                        </a:rPr>
                        <a:t>the words “one hundred and 72[eighty-two] days” had been substituted </a:t>
                      </a:r>
                      <a:r>
                        <a:rPr lang="en-US" sz="2000" dirty="0">
                          <a:latin typeface="Arial" panose="020B0604020202020204" pitchFamily="34" charset="0"/>
                          <a:cs typeface="Arial" panose="020B0604020202020204" pitchFamily="34" charset="0"/>
                        </a:rPr>
                        <a:t>73[and in case of 74[such person] having total income, other than the income from foreign sources, exceeding fifteen lakh rupees during the previous year, for the words “sixty days” occurring therein, the words “one hundred and twenty days” had been substituted].]</a:t>
                      </a:r>
                      <a:endParaRPr lang="en-IN"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2924953910"/>
                  </a:ext>
                </a:extLst>
              </a:tr>
              <a:tr h="370840">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2000" dirty="0">
                          <a:solidFill>
                            <a:srgbClr val="00B050"/>
                          </a:solidFill>
                        </a:rPr>
                        <a:t>As under sub section 3 of IT Act, 2025, in relation to any tax year missing, the individual will become non resident for ever.</a:t>
                      </a:r>
                      <a:endParaRPr lang="en-IN" sz="2000" dirty="0"/>
                    </a:p>
                  </a:txBody>
                  <a:tcPr/>
                </a:tc>
                <a:tc hMerge="1">
                  <a:txBody>
                    <a:bodyPr/>
                    <a:lstStyle/>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2589572895"/>
                  </a:ext>
                </a:extLst>
              </a:tr>
            </a:tbl>
          </a:graphicData>
        </a:graphic>
      </p:graphicFrame>
    </p:spTree>
    <p:extLst>
      <p:ext uri="{BB962C8B-B14F-4D97-AF65-F5344CB8AC3E}">
        <p14:creationId xmlns:p14="http://schemas.microsoft.com/office/powerpoint/2010/main" val="37151442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65279450"/>
              </p:ext>
            </p:extLst>
          </p:nvPr>
        </p:nvGraphicFramePr>
        <p:xfrm>
          <a:off x="630936" y="719666"/>
          <a:ext cx="10817352" cy="5400040"/>
        </p:xfrm>
        <a:graphic>
          <a:graphicData uri="http://schemas.openxmlformats.org/drawingml/2006/table">
            <a:tbl>
              <a:tblPr firstRow="1" bandRow="1">
                <a:tableStyleId>{5C22544A-7EE6-4342-B048-85BDC9FD1C3A}</a:tableStyleId>
              </a:tblPr>
              <a:tblGrid>
                <a:gridCol w="10817352"/>
              </a:tblGrid>
              <a:tr h="370840">
                <a:tc>
                  <a:txBody>
                    <a:bodyPr/>
                    <a:lstStyle/>
                    <a:p>
                      <a:endParaRPr lang="en-IN"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1" u="none" strike="noStrike" kern="1200" baseline="0" dirty="0" smtClean="0">
                          <a:solidFill>
                            <a:schemeClr val="dk1"/>
                          </a:solidFill>
                          <a:latin typeface="Arial" panose="020B0604020202020204" pitchFamily="34" charset="0"/>
                          <a:ea typeface="+mn-ea"/>
                          <a:cs typeface="Arial" panose="020B0604020202020204" pitchFamily="34" charset="0"/>
                        </a:rPr>
                        <a:t>2</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 Irrespective of the repeal of the Income-tax Act, 1961 (herein referred to as the repealed Income-tax Act), and subject to sub-section (</a:t>
                      </a:r>
                      <a:r>
                        <a:rPr lang="en-US" sz="1800" b="0" i="1" u="none" strike="noStrike" kern="1200" baseline="0" dirty="0" smtClean="0">
                          <a:solidFill>
                            <a:schemeClr val="dk1"/>
                          </a:solidFill>
                          <a:latin typeface="Arial" panose="020B0604020202020204" pitchFamily="34" charset="0"/>
                          <a:ea typeface="+mn-ea"/>
                          <a:cs typeface="Arial" panose="020B0604020202020204" pitchFamily="34" charset="0"/>
                        </a:rPr>
                        <a:t>3)</a:t>
                      </a:r>
                      <a:endPar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smtClean="0">
                          <a:solidFill>
                            <a:schemeClr val="dk1"/>
                          </a:solidFill>
                          <a:latin typeface="Arial" panose="020B0604020202020204" pitchFamily="34" charset="0"/>
                          <a:ea typeface="+mn-ea"/>
                          <a:cs typeface="Arial" panose="020B0604020202020204" pitchFamily="34" charset="0"/>
                        </a:rPr>
                        <a:t>4</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 Without prejudice to the provisions of sub-section (</a:t>
                      </a:r>
                      <a:r>
                        <a:rPr lang="en-US" sz="1800" b="0" i="1" u="none" strike="noStrike" kern="1200" baseline="0" dirty="0" smtClean="0">
                          <a:solidFill>
                            <a:schemeClr val="dk1"/>
                          </a:solidFill>
                          <a:latin typeface="Arial" panose="020B0604020202020204" pitchFamily="34" charset="0"/>
                          <a:ea typeface="+mn-ea"/>
                          <a:cs typeface="Arial" panose="020B0604020202020204" pitchFamily="34" charset="0"/>
                        </a:rPr>
                        <a:t>2</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 the provisions of section 6 of the General Clauses Act, 1897 shall apply with regard to the </a:t>
                      </a:r>
                      <a:r>
                        <a:rPr lang="en-IN" sz="1800" b="0" i="0" u="none" strike="noStrike" kern="1200" baseline="0" dirty="0" smtClean="0">
                          <a:solidFill>
                            <a:schemeClr val="dk1"/>
                          </a:solidFill>
                          <a:latin typeface="Arial" panose="020B0604020202020204" pitchFamily="34" charset="0"/>
                          <a:ea typeface="+mn-ea"/>
                          <a:cs typeface="Arial" panose="020B0604020202020204" pitchFamily="34" charset="0"/>
                        </a:rPr>
                        <a:t>effect of repeal.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pPr algn="just"/>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2(c) the provisions of the repealed Income-tax Act shall continue to apply to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any proceeding pending on the date of commencement of this Act </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and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to </a:t>
                      </a:r>
                      <a:r>
                        <a:rPr lang="en-US" sz="1800" b="0" i="0" u="sng" strike="noStrike" kern="1200" baseline="0" dirty="0" smtClean="0">
                          <a:solidFill>
                            <a:srgbClr val="FF0000"/>
                          </a:solidFill>
                          <a:latin typeface="Arial" panose="020B0604020202020204" pitchFamily="34" charset="0"/>
                          <a:ea typeface="+mn-ea"/>
                          <a:cs typeface="Arial" panose="020B0604020202020204" pitchFamily="34" charset="0"/>
                        </a:rPr>
                        <a:t>any proceedings initiated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on or after the 1st April, 2026 </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(including notices, </a:t>
                      </a:r>
                      <a:r>
                        <a:rPr lang="en-IN" sz="1800" b="0" i="0" u="none" strike="noStrike" kern="1200" baseline="0" dirty="0" smtClean="0">
                          <a:solidFill>
                            <a:schemeClr val="dk1"/>
                          </a:solidFill>
                          <a:latin typeface="Arial" panose="020B0604020202020204" pitchFamily="34" charset="0"/>
                          <a:ea typeface="+mn-ea"/>
                          <a:cs typeface="Arial" panose="020B0604020202020204" pitchFamily="34" charset="0"/>
                        </a:rPr>
                        <a:t>assessment, re-assessment, recomputation, rectification, penalty, reference, </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revision and appeals) in respect of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any tax year beginning before the 1st April, 2026 </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and such proceedings shall be carried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out as per the procedure specified in the repealed Income-tax Act</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a:t>
                      </a:r>
                    </a:p>
                    <a:p>
                      <a:pPr algn="just"/>
                      <a:endPar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pPr marL="0" marR="0" indent="0" algn="just"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smtClean="0">
                          <a:solidFill>
                            <a:schemeClr val="dk1"/>
                          </a:solidFill>
                          <a:latin typeface="Arial" panose="020B0604020202020204" pitchFamily="34" charset="0"/>
                          <a:ea typeface="+mn-ea"/>
                          <a:cs typeface="Arial" panose="020B0604020202020204" pitchFamily="34" charset="0"/>
                        </a:rPr>
                        <a:t>j</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 any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agreement entered </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into,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appointment made</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approval given</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recognition granted</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circular, direction, instruction, notification, order or rule or any scheme </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framed therein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issued</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 under any provision of the repealed Income-tax Act shall, so far as it is not inconsistent with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the corresponding provisions of this Act</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800" b="0" i="0" u="none" strike="noStrike" kern="1200" baseline="0" dirty="0" smtClean="0">
                          <a:solidFill>
                            <a:srgbClr val="FF0000"/>
                          </a:solidFill>
                          <a:latin typeface="Arial" panose="020B0604020202020204" pitchFamily="34" charset="0"/>
                          <a:ea typeface="+mn-ea"/>
                          <a:cs typeface="Arial" panose="020B0604020202020204" pitchFamily="34" charset="0"/>
                        </a:rPr>
                        <a:t>be deemed to have been entered into, made, granted, given or issued un</a:t>
                      </a:r>
                      <a:r>
                        <a:rPr lang="en-US" sz="1800" b="0" i="0" u="none" strike="noStrike" kern="1200" baseline="0" dirty="0" smtClean="0">
                          <a:solidFill>
                            <a:schemeClr val="dk1"/>
                          </a:solidFill>
                          <a:latin typeface="Arial" panose="020B0604020202020204" pitchFamily="34" charset="0"/>
                          <a:ea typeface="+mn-ea"/>
                          <a:cs typeface="Arial" panose="020B0604020202020204" pitchFamily="34" charset="0"/>
                        </a:rPr>
                        <a:t>der the corresponding provision of this Act and shall </a:t>
                      </a:r>
                      <a:r>
                        <a:rPr lang="en-IN" sz="1800" b="0" i="0" u="none" strike="noStrike" kern="1200" baseline="0" dirty="0" smtClean="0">
                          <a:solidFill>
                            <a:schemeClr val="dk1"/>
                          </a:solidFill>
                          <a:latin typeface="Arial" panose="020B0604020202020204" pitchFamily="34" charset="0"/>
                          <a:ea typeface="+mn-ea"/>
                          <a:cs typeface="Arial" panose="020B0604020202020204" pitchFamily="34" charset="0"/>
                        </a:rPr>
                        <a:t>continue in force accordingly;</a:t>
                      </a:r>
                    </a:p>
                    <a:p>
                      <a:endParaRPr lang="en-IN" dirty="0"/>
                    </a:p>
                  </a:txBody>
                  <a:tcPr/>
                </a:tc>
              </a:tr>
            </a:tbl>
          </a:graphicData>
        </a:graphic>
      </p:graphicFrame>
    </p:spTree>
    <p:extLst>
      <p:ext uri="{BB962C8B-B14F-4D97-AF65-F5344CB8AC3E}">
        <p14:creationId xmlns:p14="http://schemas.microsoft.com/office/powerpoint/2010/main" val="354289720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71202138"/>
              </p:ext>
            </p:extLst>
          </p:nvPr>
        </p:nvGraphicFramePr>
        <p:xfrm>
          <a:off x="713232" y="719666"/>
          <a:ext cx="10552176" cy="5315374"/>
        </p:xfrm>
        <a:graphic>
          <a:graphicData uri="http://schemas.openxmlformats.org/drawingml/2006/table">
            <a:tbl>
              <a:tblPr firstRow="1" bandRow="1">
                <a:tableStyleId>{5C22544A-7EE6-4342-B048-85BDC9FD1C3A}</a:tableStyleId>
              </a:tblPr>
              <a:tblGrid>
                <a:gridCol w="10552176"/>
              </a:tblGrid>
              <a:tr h="489309">
                <a:tc>
                  <a:txBody>
                    <a:bodyPr/>
                    <a:lstStyle/>
                    <a:p>
                      <a:endParaRPr lang="en-IN" dirty="0"/>
                    </a:p>
                  </a:txBody>
                  <a:tcPr/>
                </a:tc>
              </a:tr>
              <a:tr h="4826065">
                <a:tc>
                  <a:txBody>
                    <a:bodyPr/>
                    <a:lstStyle/>
                    <a:p>
                      <a:endParaRPr lang="en-US" dirty="0" smtClean="0"/>
                    </a:p>
                    <a:p>
                      <a:endParaRPr lang="en-US" dirty="0" smtClean="0"/>
                    </a:p>
                    <a:p>
                      <a:endParaRPr lang="en-US" dirty="0" smtClean="0"/>
                    </a:p>
                    <a:p>
                      <a:endParaRPr lang="en-US" dirty="0" smtClean="0"/>
                    </a:p>
                    <a:p>
                      <a:endParaRPr lang="en-US" dirty="0" smtClean="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Thanks You</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MANOJ KUMAR</a:t>
                      </a:r>
                    </a:p>
                    <a:p>
                      <a:r>
                        <a:rPr lang="en-US" dirty="0" smtClean="0">
                          <a:latin typeface="Arial" panose="020B0604020202020204" pitchFamily="34" charset="0"/>
                          <a:cs typeface="Arial" panose="020B0604020202020204" pitchFamily="34" charset="0"/>
                        </a:rPr>
                        <a:t>For MANOJ</a:t>
                      </a:r>
                      <a:r>
                        <a:rPr lang="en-US" baseline="0" dirty="0" smtClean="0">
                          <a:latin typeface="Arial" panose="020B0604020202020204" pitchFamily="34" charset="0"/>
                          <a:cs typeface="Arial" panose="020B0604020202020204" pitchFamily="34" charset="0"/>
                        </a:rPr>
                        <a:t> KUMAR MITTAL &amp; CO.</a:t>
                      </a:r>
                    </a:p>
                    <a:p>
                      <a:r>
                        <a:rPr lang="en-US" baseline="0" dirty="0" smtClean="0">
                          <a:latin typeface="Arial" panose="020B0604020202020204" pitchFamily="34" charset="0"/>
                          <a:cs typeface="Arial" panose="020B0604020202020204" pitchFamily="34" charset="0"/>
                        </a:rPr>
                        <a:t>CHARTERED ACCOUNTANTS</a:t>
                      </a:r>
                    </a:p>
                    <a:p>
                      <a:r>
                        <a:rPr lang="en-US" baseline="0" dirty="0" smtClean="0">
                          <a:latin typeface="Arial" panose="020B0604020202020204" pitchFamily="34" charset="0"/>
                          <a:cs typeface="Arial" panose="020B0604020202020204" pitchFamily="34" charset="0"/>
                          <a:hlinkClick r:id="rId2"/>
                        </a:rPr>
                        <a:t>manojmittal2005@yahoo.com</a:t>
                      </a:r>
                      <a:endParaRPr lang="en-US" baseline="0" dirty="0" smtClean="0">
                        <a:latin typeface="Arial" panose="020B0604020202020204" pitchFamily="34" charset="0"/>
                        <a:cs typeface="Arial" panose="020B0604020202020204" pitchFamily="34" charset="0"/>
                      </a:endParaRPr>
                    </a:p>
                    <a:p>
                      <a:r>
                        <a:rPr lang="en-US" baseline="0" dirty="0" smtClean="0">
                          <a:latin typeface="Arial" panose="020B0604020202020204" pitchFamily="34" charset="0"/>
                          <a:cs typeface="Arial" panose="020B0604020202020204" pitchFamily="34" charset="0"/>
                        </a:rPr>
                        <a:t>9810764620</a:t>
                      </a:r>
                      <a:endParaRPr lang="en-IN"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706246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A4EEF899-BDCC-8EC9-C9A1-D33AA2E3092D}"/>
              </a:ext>
            </a:extLst>
          </p:cNvPr>
          <p:cNvGraphicFramePr>
            <a:graphicFrameLocks noGrp="1"/>
          </p:cNvGraphicFramePr>
          <p:nvPr>
            <p:extLst/>
          </p:nvPr>
        </p:nvGraphicFramePr>
        <p:xfrm>
          <a:off x="373626" y="719666"/>
          <a:ext cx="11366090" cy="5794946"/>
        </p:xfrm>
        <a:graphic>
          <a:graphicData uri="http://schemas.openxmlformats.org/drawingml/2006/table">
            <a:tbl>
              <a:tblPr firstRow="1" bandRow="1">
                <a:tableStyleId>{5C22544A-7EE6-4342-B048-85BDC9FD1C3A}</a:tableStyleId>
              </a:tblPr>
              <a:tblGrid>
                <a:gridCol w="5683045">
                  <a:extLst>
                    <a:ext uri="{9D8B030D-6E8A-4147-A177-3AD203B41FA5}">
                      <a16:colId xmlns="" xmlns:a16="http://schemas.microsoft.com/office/drawing/2014/main" val="1027872123"/>
                    </a:ext>
                  </a:extLst>
                </a:gridCol>
                <a:gridCol w="5683045">
                  <a:extLst>
                    <a:ext uri="{9D8B030D-6E8A-4147-A177-3AD203B41FA5}">
                      <a16:colId xmlns="" xmlns:a16="http://schemas.microsoft.com/office/drawing/2014/main" val="3657593672"/>
                    </a:ext>
                  </a:extLst>
                </a:gridCol>
              </a:tblGrid>
              <a:tr h="414428">
                <a:tc>
                  <a:txBody>
                    <a:bodyPr/>
                    <a:lstStyle/>
                    <a:p>
                      <a:r>
                        <a:rPr lang="en-IN" b="1" dirty="0"/>
                        <a:t>Income Tax Act 2025</a:t>
                      </a:r>
                    </a:p>
                  </a:txBody>
                  <a:tcPr/>
                </a:tc>
                <a:tc>
                  <a:txBody>
                    <a:bodyPr/>
                    <a:lstStyle/>
                    <a:p>
                      <a:r>
                        <a:rPr lang="en-IN" b="1" dirty="0"/>
                        <a:t>Income Tax Act 1961</a:t>
                      </a:r>
                    </a:p>
                  </a:txBody>
                  <a:tcPr/>
                </a:tc>
                <a:extLst>
                  <a:ext uri="{0D108BD9-81ED-4DB2-BD59-A6C34878D82A}">
                    <a16:rowId xmlns="" xmlns:a16="http://schemas.microsoft.com/office/drawing/2014/main" val="3645357466"/>
                  </a:ext>
                </a:extLst>
              </a:tr>
              <a:tr h="4087512">
                <a:tc>
                  <a:txBody>
                    <a:bodyPr/>
                    <a:lstStyle/>
                    <a:p>
                      <a:pPr algn="just"/>
                      <a:r>
                        <a:rPr lang="en-US" sz="2000" b="1"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1" i="1" u="none" strike="noStrike" kern="1200" baseline="0" dirty="0">
                          <a:solidFill>
                            <a:schemeClr val="dk1"/>
                          </a:solidFill>
                          <a:latin typeface="Arial" panose="020B0604020202020204" pitchFamily="34" charset="0"/>
                          <a:ea typeface="+mn-ea"/>
                          <a:cs typeface="Arial" panose="020B0604020202020204" pitchFamily="34" charset="0"/>
                        </a:rPr>
                        <a:t>7</a:t>
                      </a:r>
                      <a:r>
                        <a:rPr lang="en-US" sz="2000" b="1"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Irrespective of the provisions of sub-sections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2</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to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6</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an individual shall be deemed to be resident in India for a tax year, if he––</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is a citizen of India;</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is not liable to tax in any other country or territory due to his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domicile, residence, or similar criteria; and</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c</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has total income exceeding fifteen lakh rupees during such tax year (other than the income from foreign sources).</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8</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 Sub-section (</a:t>
                      </a:r>
                      <a:r>
                        <a:rPr lang="en-US" sz="2000" b="0" i="1" u="none" strike="noStrike" kern="1200" baseline="0" dirty="0">
                          <a:solidFill>
                            <a:srgbClr val="FF0000"/>
                          </a:solidFill>
                          <a:latin typeface="Arial" panose="020B0604020202020204" pitchFamily="34" charset="0"/>
                          <a:ea typeface="+mn-ea"/>
                          <a:cs typeface="Arial" panose="020B0604020202020204" pitchFamily="34" charset="0"/>
                        </a:rPr>
                        <a:t>7</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 shall not apply to an individual, who is resident in India for a tax year under sub-sections (</a:t>
                      </a:r>
                      <a:r>
                        <a:rPr lang="en-US" sz="2000" b="0" i="1" u="none" strike="noStrike" kern="1200" baseline="0" dirty="0">
                          <a:solidFill>
                            <a:srgbClr val="FF0000"/>
                          </a:solidFill>
                          <a:latin typeface="Arial" panose="020B0604020202020204" pitchFamily="34" charset="0"/>
                          <a:ea typeface="+mn-ea"/>
                          <a:cs typeface="Arial" panose="020B0604020202020204" pitchFamily="34" charset="0"/>
                        </a:rPr>
                        <a:t>2</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 to (</a:t>
                      </a:r>
                      <a:r>
                        <a:rPr lang="en-US" sz="2000" b="0" i="1" u="none" strike="noStrike" kern="1200" baseline="0" dirty="0">
                          <a:solidFill>
                            <a:srgbClr val="FF0000"/>
                          </a:solidFill>
                          <a:latin typeface="Arial" panose="020B0604020202020204" pitchFamily="34" charset="0"/>
                          <a:ea typeface="+mn-ea"/>
                          <a:cs typeface="Arial" panose="020B0604020202020204" pitchFamily="34" charset="0"/>
                        </a:rPr>
                        <a:t>6</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a:t>
                      </a:r>
                      <a:endParaRPr lang="en-IN" sz="2000" dirty="0">
                        <a:solidFill>
                          <a:srgbClr val="FF0000"/>
                        </a:solidFill>
                        <a:latin typeface="Arial" panose="020B0604020202020204" pitchFamily="34" charset="0"/>
                        <a:cs typeface="Arial" panose="020B0604020202020204" pitchFamily="34" charset="0"/>
                      </a:endParaRPr>
                    </a:p>
                  </a:txBody>
                  <a:tcPr/>
                </a:tc>
                <a:tc>
                  <a:txBody>
                    <a:bodyPr/>
                    <a:lstStyle/>
                    <a:p>
                      <a:pPr algn="just"/>
                      <a:r>
                        <a:rPr lang="en-US" sz="2000" b="1" dirty="0"/>
                        <a:t>(</a:t>
                      </a:r>
                      <a:r>
                        <a:rPr lang="en-US" sz="2000" b="1" dirty="0">
                          <a:latin typeface="Arial" panose="020B0604020202020204" pitchFamily="34" charset="0"/>
                          <a:cs typeface="Arial" panose="020B0604020202020204" pitchFamily="34" charset="0"/>
                        </a:rPr>
                        <a:t>1A)	 </a:t>
                      </a:r>
                      <a:r>
                        <a:rPr lang="en-US" sz="2000" dirty="0">
                          <a:latin typeface="Arial" panose="020B0604020202020204" pitchFamily="34" charset="0"/>
                          <a:cs typeface="Arial" panose="020B0604020202020204" pitchFamily="34" charset="0"/>
                        </a:rPr>
                        <a:t>	Notwithstanding anything contained in clause (1), </a:t>
                      </a:r>
                      <a:r>
                        <a:rPr lang="en-US" sz="2000" dirty="0">
                          <a:solidFill>
                            <a:srgbClr val="FF0000"/>
                          </a:solidFill>
                          <a:latin typeface="Arial" panose="020B0604020202020204" pitchFamily="34" charset="0"/>
                          <a:cs typeface="Arial" panose="020B0604020202020204" pitchFamily="34" charset="0"/>
                        </a:rPr>
                        <a:t>an individual, being a citizen of India</a:t>
                      </a:r>
                      <a:r>
                        <a:rPr lang="en-US" sz="2000" dirty="0">
                          <a:latin typeface="Arial" panose="020B0604020202020204" pitchFamily="34" charset="0"/>
                          <a:cs typeface="Arial" panose="020B0604020202020204" pitchFamily="34" charset="0"/>
                        </a:rPr>
                        <a:t>, </a:t>
                      </a:r>
                      <a:r>
                        <a:rPr lang="en-US" sz="2000" dirty="0">
                          <a:solidFill>
                            <a:srgbClr val="FF0000"/>
                          </a:solidFill>
                          <a:latin typeface="Arial" panose="020B0604020202020204" pitchFamily="34" charset="0"/>
                          <a:cs typeface="Arial" panose="020B0604020202020204" pitchFamily="34" charset="0"/>
                        </a:rPr>
                        <a:t>having total income, other than the income from foreign sources, exceeding fifteen lakh rupees </a:t>
                      </a:r>
                      <a:r>
                        <a:rPr lang="en-US" sz="2000" dirty="0">
                          <a:latin typeface="Arial" panose="020B0604020202020204" pitchFamily="34" charset="0"/>
                          <a:cs typeface="Arial" panose="020B0604020202020204" pitchFamily="34" charset="0"/>
                        </a:rPr>
                        <a:t>during the previous year shall be deemed to be resident in India in that previous year, if he is not liable to tax in any other country or territory by reason of his domicile or residence or any other criteria of similar nature.]</a:t>
                      </a:r>
                    </a:p>
                    <a:p>
                      <a:pPr algn="just"/>
                      <a:r>
                        <a:rPr lang="en-US" sz="2000" dirty="0">
                          <a:latin typeface="Arial" panose="020B0604020202020204" pitchFamily="34" charset="0"/>
                          <a:cs typeface="Arial" panose="020B0604020202020204" pitchFamily="34" charset="0"/>
                        </a:rPr>
                        <a:t> 	</a:t>
                      </a:r>
                      <a:r>
                        <a:rPr lang="en-US" sz="2000" dirty="0">
                          <a:solidFill>
                            <a:srgbClr val="FF0000"/>
                          </a:solidFill>
                          <a:latin typeface="Arial" panose="020B0604020202020204" pitchFamily="34" charset="0"/>
                          <a:cs typeface="Arial" panose="020B0604020202020204" pitchFamily="34" charset="0"/>
                        </a:rPr>
                        <a:t>[Explanation.-For the removal of doubts, it is hereby declared that this clause shall not apply in case of an individual who is said to be resident in India in the previous year under clause (1).]</a:t>
                      </a:r>
                      <a:endParaRPr lang="en-IN" sz="2000" dirty="0">
                        <a:solidFill>
                          <a:srgbClr val="FF0000"/>
                        </a:solidFill>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607175005"/>
                  </a:ext>
                </a:extLst>
              </a:tr>
              <a:tr h="1021878">
                <a:tc gridSpan="2">
                  <a:txBody>
                    <a:bodyPr/>
                    <a:lstStyle/>
                    <a:p>
                      <a:pPr algn="just"/>
                      <a:r>
                        <a:rPr lang="en-IN" dirty="0">
                          <a:solidFill>
                            <a:srgbClr val="00B050"/>
                          </a:solidFill>
                          <a:latin typeface="Arial" panose="020B0604020202020204" pitchFamily="34" charset="0"/>
                          <a:cs typeface="Arial" panose="020B0604020202020204" pitchFamily="34" charset="0"/>
                        </a:rPr>
                        <a:t>State less person, it means that person resident of India who is a citizen of India and not tax resident of any country by domicile or residency or any other criteria , it means his global income is not taxable in any of the country.</a:t>
                      </a:r>
                    </a:p>
                  </a:txBody>
                  <a:tcPr/>
                </a:tc>
                <a:tc hMerge="1">
                  <a:txBody>
                    <a:bodyPr/>
                    <a:lstStyle/>
                    <a:p>
                      <a:pPr algn="just"/>
                      <a:endParaRPr lang="en-IN"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648210109"/>
                  </a:ext>
                </a:extLst>
              </a:tr>
            </a:tbl>
          </a:graphicData>
        </a:graphic>
      </p:graphicFrame>
    </p:spTree>
    <p:extLst>
      <p:ext uri="{BB962C8B-B14F-4D97-AF65-F5344CB8AC3E}">
        <p14:creationId xmlns:p14="http://schemas.microsoft.com/office/powerpoint/2010/main" val="121591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49FEC754-B8B6-9F97-B968-61217A3CCFB6}"/>
              </a:ext>
            </a:extLst>
          </p:cNvPr>
          <p:cNvGraphicFramePr>
            <a:graphicFrameLocks noGrp="1"/>
          </p:cNvGraphicFramePr>
          <p:nvPr>
            <p:extLst/>
          </p:nvPr>
        </p:nvGraphicFramePr>
        <p:xfrm>
          <a:off x="363794" y="287047"/>
          <a:ext cx="11592232" cy="6040120"/>
        </p:xfrm>
        <a:graphic>
          <a:graphicData uri="http://schemas.openxmlformats.org/drawingml/2006/table">
            <a:tbl>
              <a:tblPr firstRow="1" bandRow="1">
                <a:tableStyleId>{5C22544A-7EE6-4342-B048-85BDC9FD1C3A}</a:tableStyleId>
              </a:tblPr>
              <a:tblGrid>
                <a:gridCol w="5796116">
                  <a:extLst>
                    <a:ext uri="{9D8B030D-6E8A-4147-A177-3AD203B41FA5}">
                      <a16:colId xmlns="" xmlns:a16="http://schemas.microsoft.com/office/drawing/2014/main" val="3844468942"/>
                    </a:ext>
                  </a:extLst>
                </a:gridCol>
                <a:gridCol w="5796116">
                  <a:extLst>
                    <a:ext uri="{9D8B030D-6E8A-4147-A177-3AD203B41FA5}">
                      <a16:colId xmlns="" xmlns:a16="http://schemas.microsoft.com/office/drawing/2014/main" val="137428565"/>
                    </a:ext>
                  </a:extLst>
                </a:gridCol>
              </a:tblGrid>
              <a:tr h="370840">
                <a:tc>
                  <a:txBody>
                    <a:bodyPr/>
                    <a:lstStyle/>
                    <a:p>
                      <a:r>
                        <a:rPr lang="en-IN" b="1" dirty="0"/>
                        <a:t>Income Tax Act 2025</a:t>
                      </a:r>
                    </a:p>
                  </a:txBody>
                  <a:tcPr/>
                </a:tc>
                <a:tc>
                  <a:txBody>
                    <a:bodyPr/>
                    <a:lstStyle/>
                    <a:p>
                      <a:r>
                        <a:rPr lang="en-IN" b="1" dirty="0"/>
                        <a:t>Income Tax Act 1961</a:t>
                      </a:r>
                    </a:p>
                  </a:txBody>
                  <a:tcPr/>
                </a:tc>
                <a:extLst>
                  <a:ext uri="{0D108BD9-81ED-4DB2-BD59-A6C34878D82A}">
                    <a16:rowId xmlns="" xmlns:a16="http://schemas.microsoft.com/office/drawing/2014/main" val="975763213"/>
                  </a:ext>
                </a:extLst>
              </a:tr>
              <a:tr h="370840">
                <a:tc>
                  <a:txBody>
                    <a:bodyPr/>
                    <a:lstStyle/>
                    <a:p>
                      <a:pPr algn="just"/>
                      <a:r>
                        <a:rPr lang="en-US" sz="24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400" b="0" i="1" u="none" strike="noStrike" kern="1200" baseline="0" dirty="0">
                          <a:solidFill>
                            <a:schemeClr val="dk1"/>
                          </a:solidFill>
                          <a:latin typeface="Arial" panose="020B0604020202020204" pitchFamily="34" charset="0"/>
                          <a:ea typeface="+mn-ea"/>
                          <a:cs typeface="Arial" panose="020B0604020202020204" pitchFamily="34" charset="0"/>
                        </a:rPr>
                        <a:t>13</a:t>
                      </a:r>
                      <a:r>
                        <a:rPr lang="en-US" sz="2400" b="0" i="0" u="none" strike="noStrike" kern="1200" baseline="0" dirty="0">
                          <a:solidFill>
                            <a:schemeClr val="dk1"/>
                          </a:solidFill>
                          <a:latin typeface="Arial" panose="020B0604020202020204" pitchFamily="34" charset="0"/>
                          <a:ea typeface="+mn-ea"/>
                          <a:cs typeface="Arial" panose="020B0604020202020204" pitchFamily="34" charset="0"/>
                        </a:rPr>
                        <a:t>) A person </a:t>
                      </a:r>
                      <a:r>
                        <a:rPr lang="en-US" sz="2400" b="0" i="0" u="none" strike="noStrike" kern="1200" baseline="0" dirty="0">
                          <a:solidFill>
                            <a:srgbClr val="FF0000"/>
                          </a:solidFill>
                          <a:latin typeface="Arial" panose="020B0604020202020204" pitchFamily="34" charset="0"/>
                          <a:ea typeface="+mn-ea"/>
                          <a:cs typeface="Arial" panose="020B0604020202020204" pitchFamily="34" charset="0"/>
                        </a:rPr>
                        <a:t>is not ordinarily resident in India in any tax year</a:t>
                      </a:r>
                      <a:r>
                        <a:rPr lang="en-US" sz="2400" b="0" i="0" u="none" strike="noStrike" kern="1200" baseline="0" dirty="0">
                          <a:solidFill>
                            <a:schemeClr val="dk1"/>
                          </a:solidFill>
                          <a:latin typeface="Arial" panose="020B0604020202020204" pitchFamily="34" charset="0"/>
                          <a:ea typeface="+mn-ea"/>
                          <a:cs typeface="Arial" panose="020B0604020202020204" pitchFamily="34" charset="0"/>
                        </a:rPr>
                        <a:t>, if that </a:t>
                      </a:r>
                      <a:r>
                        <a:rPr lang="en-IN" sz="2400" b="0" i="0" u="none" strike="noStrike" kern="1200" baseline="0" dirty="0">
                          <a:solidFill>
                            <a:schemeClr val="dk1"/>
                          </a:solidFill>
                          <a:latin typeface="Arial" panose="020B0604020202020204" pitchFamily="34" charset="0"/>
                          <a:ea typeface="+mn-ea"/>
                          <a:cs typeface="Arial" panose="020B0604020202020204" pitchFamily="34" charset="0"/>
                        </a:rPr>
                        <a:t>person is—</a:t>
                      </a:r>
                    </a:p>
                    <a:p>
                      <a:pPr algn="just"/>
                      <a:r>
                        <a:rPr lang="en-US" sz="2400" b="0" i="0" u="none" strike="noStrike" kern="1200" baseline="0" dirty="0">
                          <a:solidFill>
                            <a:schemeClr val="dk1"/>
                          </a:solidFill>
                          <a:latin typeface="Arial" panose="020B0604020202020204" pitchFamily="34" charset="0"/>
                          <a:ea typeface="+mn-ea"/>
                          <a:cs typeface="Arial" panose="020B0604020202020204" pitchFamily="34" charset="0"/>
                        </a:rPr>
                        <a:t>a</a:t>
                      </a:r>
                    </a:p>
                    <a:p>
                      <a:pPr algn="just"/>
                      <a:r>
                        <a:rPr lang="en-US" sz="2400" b="0" i="0" u="none" strike="noStrike" kern="1200" baseline="0" dirty="0">
                          <a:solidFill>
                            <a:schemeClr val="dk1"/>
                          </a:solidFill>
                          <a:latin typeface="Arial" panose="020B0604020202020204" pitchFamily="34" charset="0"/>
                          <a:ea typeface="+mn-ea"/>
                          <a:cs typeface="Arial" panose="020B0604020202020204" pitchFamily="34" charset="0"/>
                        </a:rPr>
                        <a:t>b</a:t>
                      </a:r>
                    </a:p>
                    <a:p>
                      <a:pPr algn="just"/>
                      <a:r>
                        <a:rPr lang="en-US" sz="24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400" b="0" i="1" u="none" strike="noStrike" kern="1200" baseline="0" dirty="0">
                          <a:solidFill>
                            <a:schemeClr val="dk1"/>
                          </a:solidFill>
                          <a:latin typeface="Arial" panose="020B0604020202020204" pitchFamily="34" charset="0"/>
                          <a:ea typeface="+mn-ea"/>
                          <a:cs typeface="Arial" panose="020B0604020202020204" pitchFamily="34" charset="0"/>
                        </a:rPr>
                        <a:t>c</a:t>
                      </a:r>
                      <a:r>
                        <a:rPr lang="en-US" sz="2400" b="0" i="0" u="none" strike="noStrike" kern="1200" baseline="0" dirty="0">
                          <a:solidFill>
                            <a:schemeClr val="dk1"/>
                          </a:solidFill>
                          <a:latin typeface="Arial" panose="020B0604020202020204" pitchFamily="34" charset="0"/>
                          <a:ea typeface="+mn-ea"/>
                          <a:cs typeface="Arial" panose="020B0604020202020204" pitchFamily="34" charset="0"/>
                        </a:rPr>
                        <a:t>) a citizen of India who is deemed to be resident in India under </a:t>
                      </a:r>
                      <a:r>
                        <a:rPr lang="en-IN" sz="2400" b="0" i="0" u="none" strike="noStrike" kern="1200" baseline="0" dirty="0">
                          <a:solidFill>
                            <a:schemeClr val="dk1"/>
                          </a:solidFill>
                          <a:latin typeface="Arial" panose="020B0604020202020204" pitchFamily="34" charset="0"/>
                          <a:ea typeface="+mn-ea"/>
                          <a:cs typeface="Arial" panose="020B0604020202020204" pitchFamily="34" charset="0"/>
                        </a:rPr>
                        <a:t>sub-section (</a:t>
                      </a:r>
                      <a:r>
                        <a:rPr lang="en-IN" sz="2400" b="0" i="1" u="none" strike="noStrike" kern="1200" baseline="0" dirty="0">
                          <a:solidFill>
                            <a:schemeClr val="dk1"/>
                          </a:solidFill>
                          <a:latin typeface="Arial" panose="020B0604020202020204" pitchFamily="34" charset="0"/>
                          <a:ea typeface="+mn-ea"/>
                          <a:cs typeface="Arial" panose="020B0604020202020204" pitchFamily="34" charset="0"/>
                        </a:rPr>
                        <a:t>7</a:t>
                      </a:r>
                      <a:r>
                        <a:rPr lang="en-IN" sz="2400" b="0" i="0" u="none" strike="noStrike" kern="1200" baseline="0" dirty="0">
                          <a:solidFill>
                            <a:srgbClr val="92D050"/>
                          </a:solidFill>
                          <a:latin typeface="Arial" panose="020B0604020202020204" pitchFamily="34" charset="0"/>
                          <a:ea typeface="+mn-ea"/>
                          <a:cs typeface="Arial" panose="020B0604020202020204" pitchFamily="34" charset="0"/>
                        </a:rPr>
                        <a:t>).( not read with sub section  8)</a:t>
                      </a:r>
                      <a:endParaRPr lang="en-IN" sz="2400" dirty="0">
                        <a:solidFill>
                          <a:srgbClr val="92D050"/>
                        </a:solidFill>
                        <a:latin typeface="Arial" panose="020B0604020202020204" pitchFamily="34" charset="0"/>
                        <a:cs typeface="Arial" panose="020B0604020202020204" pitchFamily="34" charset="0"/>
                      </a:endParaRPr>
                    </a:p>
                    <a:p>
                      <a:pPr algn="just"/>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(6)	 	A person is said to be “not ordinarily resident” in India in any previous year if such person is-</a:t>
                      </a:r>
                    </a:p>
                    <a:p>
                      <a:pPr algn="just"/>
                      <a:r>
                        <a:rPr lang="en-US" sz="2400" dirty="0">
                          <a:latin typeface="Arial" panose="020B0604020202020204" pitchFamily="34" charset="0"/>
                          <a:cs typeface="Arial" panose="020B0604020202020204" pitchFamily="34" charset="0"/>
                        </a:rPr>
                        <a:t>a)</a:t>
                      </a:r>
                    </a:p>
                    <a:p>
                      <a:pPr algn="just"/>
                      <a:r>
                        <a:rPr lang="en-US" sz="2400" dirty="0">
                          <a:latin typeface="Arial" panose="020B0604020202020204" pitchFamily="34" charset="0"/>
                          <a:cs typeface="Arial" panose="020B0604020202020204" pitchFamily="34" charset="0"/>
                        </a:rPr>
                        <a:t>b)</a:t>
                      </a:r>
                    </a:p>
                    <a:p>
                      <a:pPr algn="just"/>
                      <a:r>
                        <a:rPr lang="en-US" sz="2400" dirty="0">
                          <a:latin typeface="Arial" panose="020B0604020202020204" pitchFamily="34" charset="0"/>
                          <a:cs typeface="Arial" panose="020B0604020202020204" pitchFamily="34" charset="0"/>
                        </a:rPr>
                        <a:t>c)</a:t>
                      </a:r>
                    </a:p>
                    <a:p>
                      <a:pPr algn="just"/>
                      <a:r>
                        <a:rPr lang="en-US" sz="2400" dirty="0">
                          <a:latin typeface="Arial" panose="020B0604020202020204" pitchFamily="34" charset="0"/>
                          <a:cs typeface="Arial" panose="020B0604020202020204" pitchFamily="34" charset="0"/>
                        </a:rPr>
                        <a:t>(d)	 	a citizen of India who is deemed to be resident in India under clause (1A).</a:t>
                      </a:r>
                      <a:endParaRPr lang="en-IN" sz="24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099068072"/>
                  </a:ext>
                </a:extLst>
              </a:tr>
              <a:tr h="370840">
                <a:tc gridSpan="2">
                  <a:txBody>
                    <a:bodyPr/>
                    <a:lstStyle/>
                    <a:p>
                      <a:pPr algn="just"/>
                      <a:r>
                        <a:rPr lang="en-IN" sz="2400" dirty="0">
                          <a:solidFill>
                            <a:srgbClr val="00B050"/>
                          </a:solidFill>
                          <a:latin typeface="Arial" panose="020B0604020202020204" pitchFamily="34" charset="0"/>
                          <a:cs typeface="Arial" panose="020B0604020202020204" pitchFamily="34" charset="0"/>
                        </a:rPr>
                        <a:t>Under Income Tax Act, 1961, clause d refers to clause 1A and when we read clause 1A, we shall read it with explanation. </a:t>
                      </a:r>
                    </a:p>
                    <a:p>
                      <a:pPr algn="just"/>
                      <a:r>
                        <a:rPr lang="en-IN" sz="2400" dirty="0">
                          <a:solidFill>
                            <a:srgbClr val="00B050"/>
                          </a:solidFill>
                          <a:latin typeface="Arial" panose="020B0604020202020204" pitchFamily="34" charset="0"/>
                          <a:cs typeface="Arial" panose="020B0604020202020204" pitchFamily="34" charset="0"/>
                        </a:rPr>
                        <a:t>However, under sec 13 of IT ACT2025, It refers to sub section  7 but not 8 it means it is separated from sub section 7 and thus all of us becomes not ordinary resident and if we read it along with section 5 with after clause c with ,  but then all we are being not ordinary resident will be only taxable only if income is derived from business set up in India or profession set up in India.</a:t>
                      </a:r>
                    </a:p>
                  </a:txBody>
                  <a:tcPr/>
                </a:tc>
                <a:tc hMerge="1">
                  <a:txBody>
                    <a:bodyPr/>
                    <a:lstStyle/>
                    <a:p>
                      <a:pPr algn="just"/>
                      <a:endParaRPr lang="en-IN" sz="24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028849164"/>
                  </a:ext>
                </a:extLst>
              </a:tr>
            </a:tbl>
          </a:graphicData>
        </a:graphic>
      </p:graphicFrame>
    </p:spTree>
    <p:extLst>
      <p:ext uri="{BB962C8B-B14F-4D97-AF65-F5344CB8AC3E}">
        <p14:creationId xmlns:p14="http://schemas.microsoft.com/office/powerpoint/2010/main" val="103681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152F46-E07F-B80D-CB75-7A4D94326228}"/>
              </a:ext>
            </a:extLst>
          </p:cNvPr>
          <p:cNvSpPr>
            <a:spLocks noGrp="1"/>
          </p:cNvSpPr>
          <p:nvPr>
            <p:ph type="title"/>
          </p:nvPr>
        </p:nvSpPr>
        <p:spPr/>
        <p:txBody>
          <a:bodyPr/>
          <a:lstStyle/>
          <a:p>
            <a:r>
              <a:rPr lang="en-US" dirty="0"/>
              <a:t>Income Tax </a:t>
            </a:r>
            <a:r>
              <a:rPr lang="en-US" dirty="0" smtClean="0"/>
              <a:t>Act </a:t>
            </a:r>
            <a:r>
              <a:rPr lang="en-US" dirty="0"/>
              <a:t>2025</a:t>
            </a:r>
            <a:endParaRPr lang="en-IN" dirty="0"/>
          </a:p>
        </p:txBody>
      </p:sp>
      <p:graphicFrame>
        <p:nvGraphicFramePr>
          <p:cNvPr id="4" name="Content Placeholder 3">
            <a:extLst>
              <a:ext uri="{FF2B5EF4-FFF2-40B4-BE49-F238E27FC236}">
                <a16:creationId xmlns:a16="http://schemas.microsoft.com/office/drawing/2014/main" xmlns="" id="{DB2A19ED-BA63-8C86-BB4F-9C7D756C6685}"/>
              </a:ext>
            </a:extLst>
          </p:cNvPr>
          <p:cNvGraphicFramePr>
            <a:graphicFrameLocks noGrp="1"/>
          </p:cNvGraphicFramePr>
          <p:nvPr>
            <p:ph idx="1"/>
            <p:extLst>
              <p:ext uri="{D42A27DB-BD31-4B8C-83A1-F6EECF244321}">
                <p14:modId xmlns:p14="http://schemas.microsoft.com/office/powerpoint/2010/main" val="1491560354"/>
              </p:ext>
            </p:extLst>
          </p:nvPr>
        </p:nvGraphicFramePr>
        <p:xfrm>
          <a:off x="0" y="1780223"/>
          <a:ext cx="12091415" cy="4815840"/>
        </p:xfrm>
        <a:graphic>
          <a:graphicData uri="http://schemas.openxmlformats.org/drawingml/2006/table">
            <a:tbl>
              <a:tblPr firstRow="1" bandRow="1">
                <a:tableStyleId>{5C22544A-7EE6-4342-B048-85BDC9FD1C3A}</a:tableStyleId>
              </a:tblPr>
              <a:tblGrid>
                <a:gridCol w="1630302">
                  <a:extLst>
                    <a:ext uri="{9D8B030D-6E8A-4147-A177-3AD203B41FA5}">
                      <a16:colId xmlns:a16="http://schemas.microsoft.com/office/drawing/2014/main" xmlns="" val="2281578987"/>
                    </a:ext>
                  </a:extLst>
                </a:gridCol>
                <a:gridCol w="5139984">
                  <a:extLst>
                    <a:ext uri="{9D8B030D-6E8A-4147-A177-3AD203B41FA5}">
                      <a16:colId xmlns:a16="http://schemas.microsoft.com/office/drawing/2014/main" xmlns="" val="3342669230"/>
                    </a:ext>
                  </a:extLst>
                </a:gridCol>
                <a:gridCol w="5321129">
                  <a:extLst>
                    <a:ext uri="{9D8B030D-6E8A-4147-A177-3AD203B41FA5}">
                      <a16:colId xmlns:a16="http://schemas.microsoft.com/office/drawing/2014/main" xmlns="" val="894216670"/>
                    </a:ext>
                  </a:extLst>
                </a:gridCol>
              </a:tblGrid>
              <a:tr h="10014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BASIS OF CHARGE</a:t>
                      </a:r>
                      <a:r>
                        <a:rPr lang="en-US" sz="2000" baseline="0" dirty="0">
                          <a:latin typeface="Arial" panose="020B0604020202020204" pitchFamily="34" charset="0"/>
                          <a:cs typeface="Arial" panose="020B0604020202020204" pitchFamily="34" charset="0"/>
                        </a:rPr>
                        <a:t> </a:t>
                      </a:r>
                      <a:endParaRPr lang="en-IN" sz="2000" dirty="0">
                        <a:latin typeface="Arial" panose="020B0604020202020204" pitchFamily="34" charset="0"/>
                        <a:cs typeface="Arial" panose="020B0604020202020204" pitchFamily="34" charset="0"/>
                      </a:endParaRPr>
                    </a:p>
                    <a:p>
                      <a:endParaRPr lang="en-IN" sz="2000" dirty="0">
                        <a:latin typeface="Arial" panose="020B0604020202020204" pitchFamily="34" charset="0"/>
                        <a:cs typeface="Arial" panose="020B0604020202020204" pitchFamily="34" charset="0"/>
                      </a:endParaRPr>
                    </a:p>
                  </a:txBody>
                  <a:tcPr/>
                </a:tc>
                <a:tc>
                  <a:txBody>
                    <a:bodyPr/>
                    <a:lstStyle/>
                    <a:p>
                      <a:r>
                        <a:rPr lang="en-US" sz="2000" dirty="0" smtClean="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r>
                        <a:rPr lang="en-US" sz="2000" dirty="0" smtClean="0">
                          <a:latin typeface="Arial" panose="020B0604020202020204" pitchFamily="34" charset="0"/>
                          <a:cs typeface="Arial" panose="020B0604020202020204" pitchFamily="34" charset="0"/>
                        </a:rPr>
                        <a:t>Income Tax Act 2025</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779826852"/>
                  </a:ext>
                </a:extLst>
              </a:tr>
              <a:tr h="697962">
                <a:tc>
                  <a:txBody>
                    <a:bodyPr/>
                    <a:lstStyle/>
                    <a:p>
                      <a:r>
                        <a:rPr lang="en-IN" sz="2000" dirty="0">
                          <a:latin typeface="Arial" panose="020B0604020202020204" pitchFamily="34" charset="0"/>
                          <a:cs typeface="Arial" panose="020B0604020202020204" pitchFamily="34" charset="0"/>
                        </a:rPr>
                        <a:t>Sec 7 and 8</a:t>
                      </a:r>
                    </a:p>
                  </a:txBody>
                  <a:tcPr/>
                </a:tc>
                <a:tc>
                  <a:txBody>
                    <a:bodyPr/>
                    <a:lstStyle/>
                    <a:p>
                      <a:r>
                        <a:rPr lang="en-US" sz="2000" b="1" i="0" kern="1200" dirty="0">
                          <a:solidFill>
                            <a:schemeClr val="dk1"/>
                          </a:solidFill>
                          <a:effectLst/>
                          <a:latin typeface="Arial" panose="020B0604020202020204" pitchFamily="34" charset="0"/>
                          <a:ea typeface="+mn-ea"/>
                          <a:cs typeface="Arial" panose="020B0604020202020204" pitchFamily="34" charset="0"/>
                        </a:rPr>
                        <a:t>Sec 7-Income deemed to be received.</a:t>
                      </a:r>
                    </a:p>
                    <a:p>
                      <a:r>
                        <a:rPr lang="en-IN" sz="2000" b="1" i="0" kern="1200" dirty="0">
                          <a:solidFill>
                            <a:schemeClr val="dk1"/>
                          </a:solidFill>
                          <a:effectLst/>
                          <a:latin typeface="Arial" panose="020B0604020202020204" pitchFamily="34" charset="0"/>
                          <a:ea typeface="+mn-ea"/>
                          <a:cs typeface="Arial" panose="020B0604020202020204" pitchFamily="34" charset="0"/>
                        </a:rPr>
                        <a:t>Sec 8  Dividend income.</a:t>
                      </a:r>
                      <a:endParaRPr lang="en-IN" sz="2000" dirty="0">
                        <a:latin typeface="Arial" panose="020B0604020202020204" pitchFamily="34" charset="0"/>
                        <a:cs typeface="Arial" panose="020B0604020202020204" pitchFamily="34" charset="0"/>
                      </a:endParaRPr>
                    </a:p>
                  </a:txBody>
                  <a:tcPr/>
                </a:tc>
                <a:tc>
                  <a:txBody>
                    <a:bodyPr/>
                    <a:lstStyle/>
                    <a:p>
                      <a:r>
                        <a:rPr lang="en-IN" sz="2000" dirty="0">
                          <a:latin typeface="Arial" panose="020B0604020202020204" pitchFamily="34" charset="0"/>
                          <a:cs typeface="Arial" panose="020B0604020202020204" pitchFamily="34" charset="0"/>
                        </a:rPr>
                        <a:t>Sec 7-</a:t>
                      </a:r>
                      <a:r>
                        <a:rPr lang="en-US" sz="2000" b="1" i="0" kern="1200" dirty="0">
                          <a:solidFill>
                            <a:schemeClr val="dk1"/>
                          </a:solidFill>
                          <a:effectLst/>
                          <a:latin typeface="Arial" panose="020B0604020202020204" pitchFamily="34" charset="0"/>
                          <a:ea typeface="+mn-ea"/>
                          <a:cs typeface="Arial" panose="020B0604020202020204" pitchFamily="34" charset="0"/>
                        </a:rPr>
                        <a:t>Income deemed to be received</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00510742"/>
                  </a:ext>
                </a:extLst>
              </a:tr>
              <a:tr h="1001424">
                <a:tc>
                  <a:txBody>
                    <a:bodyPr/>
                    <a:lstStyle/>
                    <a:p>
                      <a:endParaRPr lang="en-IN" sz="2000" dirty="0">
                        <a:latin typeface="Arial" panose="020B0604020202020204" pitchFamily="34" charset="0"/>
                        <a:cs typeface="Arial" panose="020B0604020202020204" pitchFamily="34" charset="0"/>
                      </a:endParaRPr>
                    </a:p>
                  </a:txBody>
                  <a:tcPr/>
                </a:tc>
                <a:tc>
                  <a:txBody>
                    <a:bodyPr/>
                    <a:lstStyle/>
                    <a:p>
                      <a:r>
                        <a:rPr lang="en-IN" sz="2000" dirty="0">
                          <a:latin typeface="Arial" panose="020B0604020202020204" pitchFamily="34" charset="0"/>
                          <a:cs typeface="Arial" panose="020B0604020202020204" pitchFamily="34" charset="0"/>
                        </a:rPr>
                        <a:t>Sec 9B-</a:t>
                      </a:r>
                      <a:r>
                        <a:rPr lang="en-US" sz="2000" b="1" i="0" kern="1200" dirty="0">
                          <a:solidFill>
                            <a:schemeClr val="dk1"/>
                          </a:solidFill>
                          <a:effectLst/>
                          <a:latin typeface="Arial" panose="020B0604020202020204" pitchFamily="34" charset="0"/>
                          <a:ea typeface="+mn-ea"/>
                          <a:cs typeface="Arial" panose="020B0604020202020204" pitchFamily="34" charset="0"/>
                        </a:rPr>
                        <a:t>Income on receipt of capital asset or stock in trade by specified person from specified entity.</a:t>
                      </a:r>
                      <a:endParaRPr lang="en-IN" sz="2000" dirty="0">
                        <a:latin typeface="Arial" panose="020B0604020202020204" pitchFamily="34" charset="0"/>
                        <a:cs typeface="Arial" panose="020B0604020202020204" pitchFamily="34" charset="0"/>
                      </a:endParaRPr>
                    </a:p>
                  </a:txBody>
                  <a:tcPr/>
                </a:tc>
                <a:tc>
                  <a:txBody>
                    <a:bodyPr/>
                    <a:lstStyle/>
                    <a:p>
                      <a:r>
                        <a:rPr lang="en-IN" sz="2000" dirty="0">
                          <a:latin typeface="Arial" panose="020B0604020202020204" pitchFamily="34" charset="0"/>
                          <a:cs typeface="Arial" panose="020B0604020202020204" pitchFamily="34" charset="0"/>
                        </a:rPr>
                        <a:t>Sec 8-</a:t>
                      </a:r>
                      <a:r>
                        <a:rPr lang="en-US" sz="2000" b="1" i="0" kern="1200" dirty="0">
                          <a:solidFill>
                            <a:schemeClr val="dk1"/>
                          </a:solidFill>
                          <a:effectLst/>
                          <a:latin typeface="Arial" panose="020B0604020202020204" pitchFamily="34" charset="0"/>
                          <a:ea typeface="+mn-ea"/>
                          <a:cs typeface="Arial" panose="020B0604020202020204" pitchFamily="34" charset="0"/>
                        </a:rPr>
                        <a:t>Income on receipt of capital asset or stock in trade by specified person from specified entity.</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022244703"/>
                  </a:ext>
                </a:extLst>
              </a:tr>
              <a:tr h="394500">
                <a:tc>
                  <a:txBody>
                    <a:bodyPr/>
                    <a:lstStyle/>
                    <a:p>
                      <a:endParaRPr lang="en-IN" sz="2000" dirty="0">
                        <a:latin typeface="Arial" panose="020B0604020202020204" pitchFamily="34" charset="0"/>
                        <a:cs typeface="Arial" panose="020B0604020202020204" pitchFamily="34" charset="0"/>
                      </a:endParaRPr>
                    </a:p>
                  </a:txBody>
                  <a:tcPr/>
                </a:tc>
                <a:tc>
                  <a:txBody>
                    <a:bodyPr/>
                    <a:lstStyle/>
                    <a:p>
                      <a:r>
                        <a:rPr lang="en-IN" sz="2000" dirty="0">
                          <a:latin typeface="Arial" panose="020B0604020202020204" pitchFamily="34" charset="0"/>
                          <a:cs typeface="Arial" panose="020B0604020202020204" pitchFamily="34" charset="0"/>
                        </a:rPr>
                        <a:t>Sec 9</a:t>
                      </a:r>
                    </a:p>
                  </a:txBody>
                  <a:tcPr/>
                </a:tc>
                <a:tc>
                  <a:txBody>
                    <a:bodyPr/>
                    <a:lstStyle/>
                    <a:p>
                      <a:r>
                        <a:rPr lang="en-IN" sz="2000" dirty="0">
                          <a:latin typeface="Arial" panose="020B0604020202020204" pitchFamily="34" charset="0"/>
                          <a:cs typeface="Arial" panose="020B0604020202020204" pitchFamily="34" charset="0"/>
                        </a:rPr>
                        <a:t>Sec 9</a:t>
                      </a:r>
                    </a:p>
                  </a:txBody>
                  <a:tcPr/>
                </a:tc>
                <a:extLst>
                  <a:ext uri="{0D108BD9-81ED-4DB2-BD59-A6C34878D82A}">
                    <a16:rowId xmlns:a16="http://schemas.microsoft.com/office/drawing/2014/main" xmlns="" val="1521177656"/>
                  </a:ext>
                </a:extLst>
              </a:tr>
              <a:tr h="697962">
                <a:tc>
                  <a:txBody>
                    <a:bodyPr/>
                    <a:lstStyle/>
                    <a:p>
                      <a:endParaRPr lang="en-IN" sz="2000" dirty="0">
                        <a:latin typeface="Arial" panose="020B0604020202020204" pitchFamily="34" charset="0"/>
                        <a:cs typeface="Arial" panose="020B0604020202020204" pitchFamily="34" charset="0"/>
                      </a:endParaRPr>
                    </a:p>
                  </a:txBody>
                  <a:tcPr/>
                </a:tc>
                <a:tc>
                  <a:txBody>
                    <a:bodyPr/>
                    <a:lstStyle/>
                    <a:p>
                      <a:r>
                        <a:rPr lang="en-US" sz="2000" b="1" i="0" kern="1200" dirty="0">
                          <a:solidFill>
                            <a:schemeClr val="dk1"/>
                          </a:solidFill>
                          <a:effectLst/>
                          <a:latin typeface="Arial" panose="020B0604020202020204" pitchFamily="34" charset="0"/>
                          <a:ea typeface="+mn-ea"/>
                          <a:cs typeface="Arial" panose="020B0604020202020204" pitchFamily="34" charset="0"/>
                        </a:rPr>
                        <a:t>Sec 9A=Certain activities not to constitute business connection in India.</a:t>
                      </a:r>
                      <a:endParaRPr lang="en-IN" sz="2000" dirty="0">
                        <a:latin typeface="Arial" panose="020B0604020202020204" pitchFamily="34" charset="0"/>
                        <a:cs typeface="Arial" panose="020B0604020202020204" pitchFamily="34" charset="0"/>
                      </a:endParaRPr>
                    </a:p>
                  </a:txBody>
                  <a:tcPr/>
                </a:tc>
                <a:tc>
                  <a:txBody>
                    <a:bodyPr/>
                    <a:lstStyle/>
                    <a:p>
                      <a:r>
                        <a:rPr lang="en-IN" sz="2000" dirty="0">
                          <a:latin typeface="Arial" panose="020B0604020202020204" pitchFamily="34" charset="0"/>
                          <a:cs typeface="Arial" panose="020B0604020202020204" pitchFamily="34" charset="0"/>
                        </a:rPr>
                        <a:t>9(12)-</a:t>
                      </a:r>
                      <a:r>
                        <a:rPr lang="en-US" sz="2000" b="1" i="0" kern="1200" dirty="0">
                          <a:solidFill>
                            <a:schemeClr val="dk1"/>
                          </a:solidFill>
                          <a:effectLst/>
                          <a:latin typeface="Arial" panose="020B0604020202020204" pitchFamily="34" charset="0"/>
                          <a:ea typeface="+mn-ea"/>
                          <a:cs typeface="Arial" panose="020B0604020202020204" pitchFamily="34" charset="0"/>
                        </a:rPr>
                        <a:t>Certain activities not to constitute business connection in India.</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63772394"/>
                  </a:ext>
                </a:extLst>
              </a:tr>
              <a:tr h="1001424">
                <a:tc>
                  <a:txBody>
                    <a:bodyPr/>
                    <a:lstStyle/>
                    <a:p>
                      <a:r>
                        <a:rPr lang="en-IN" sz="2000" dirty="0">
                          <a:latin typeface="Arial" panose="020B0604020202020204" pitchFamily="34" charset="0"/>
                          <a:cs typeface="Arial" panose="020B0604020202020204" pitchFamily="34" charset="0"/>
                        </a:rPr>
                        <a:t>Sec 5A</a:t>
                      </a:r>
                    </a:p>
                  </a:txBody>
                  <a:tcPr/>
                </a:tc>
                <a:tc>
                  <a:txBody>
                    <a:bodyPr/>
                    <a:lstStyle/>
                    <a:p>
                      <a:r>
                        <a:rPr lang="en-IN" sz="2000" dirty="0">
                          <a:latin typeface="Arial" panose="020B0604020202020204" pitchFamily="34" charset="0"/>
                          <a:cs typeface="Arial" panose="020B0604020202020204" pitchFamily="34" charset="0"/>
                        </a:rPr>
                        <a:t>Sec 5A-</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Apportionmet of income between spouses governed by Portuguese Civil Code.</a:t>
                      </a:r>
                      <a:endParaRPr lang="en-IN" sz="2000" dirty="0">
                        <a:latin typeface="Arial" panose="020B0604020202020204" pitchFamily="34" charset="0"/>
                        <a:cs typeface="Arial" panose="020B0604020202020204" pitchFamily="34" charset="0"/>
                      </a:endParaRPr>
                    </a:p>
                  </a:txBody>
                  <a:tcPr/>
                </a:tc>
                <a:tc>
                  <a:txBody>
                    <a:bodyPr/>
                    <a:lstStyle/>
                    <a:p>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Sec 10-Apportionmet of income between spouses governed by Portuguese Civil Code.</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370049473"/>
                  </a:ext>
                </a:extLst>
              </a:tr>
            </a:tbl>
          </a:graphicData>
        </a:graphic>
      </p:graphicFrame>
    </p:spTree>
    <p:extLst>
      <p:ext uri="{BB962C8B-B14F-4D97-AF65-F5344CB8AC3E}">
        <p14:creationId xmlns:p14="http://schemas.microsoft.com/office/powerpoint/2010/main" val="3512398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D5AB3CDE-0E55-C5AB-B688-017FA7B6CB60}"/>
              </a:ext>
            </a:extLst>
          </p:cNvPr>
          <p:cNvGraphicFramePr>
            <a:graphicFrameLocks noGrp="1"/>
          </p:cNvGraphicFramePr>
          <p:nvPr>
            <p:extLst>
              <p:ext uri="{D42A27DB-BD31-4B8C-83A1-F6EECF244321}">
                <p14:modId xmlns:p14="http://schemas.microsoft.com/office/powerpoint/2010/main" val="3419485990"/>
              </p:ext>
            </p:extLst>
          </p:nvPr>
        </p:nvGraphicFramePr>
        <p:xfrm>
          <a:off x="698090" y="729824"/>
          <a:ext cx="10805652" cy="5376008"/>
        </p:xfrm>
        <a:graphic>
          <a:graphicData uri="http://schemas.openxmlformats.org/drawingml/2006/table">
            <a:tbl>
              <a:tblPr firstRow="1" bandRow="1">
                <a:tableStyleId>{5C22544A-7EE6-4342-B048-85BDC9FD1C3A}</a:tableStyleId>
              </a:tblPr>
              <a:tblGrid>
                <a:gridCol w="8082116">
                  <a:extLst>
                    <a:ext uri="{9D8B030D-6E8A-4147-A177-3AD203B41FA5}">
                      <a16:colId xmlns="" xmlns:a16="http://schemas.microsoft.com/office/drawing/2014/main" val="1719862088"/>
                    </a:ext>
                  </a:extLst>
                </a:gridCol>
                <a:gridCol w="2723536">
                  <a:extLst>
                    <a:ext uri="{9D8B030D-6E8A-4147-A177-3AD203B41FA5}">
                      <a16:colId xmlns="" xmlns:a16="http://schemas.microsoft.com/office/drawing/2014/main" val="2976590266"/>
                    </a:ext>
                  </a:extLst>
                </a:gridCol>
              </a:tblGrid>
              <a:tr h="540033">
                <a:tc>
                  <a:txBody>
                    <a:bodyPr/>
                    <a:lstStyle/>
                    <a:p>
                      <a:pPr algn="just"/>
                      <a:r>
                        <a:rPr lang="en-US" sz="2000" dirty="0" smtClean="0">
                          <a:latin typeface="Arial" panose="020B0604020202020204" pitchFamily="34" charset="0"/>
                          <a:cs typeface="Arial" panose="020B0604020202020204" pitchFamily="34" charset="0"/>
                        </a:rPr>
                        <a:t>Income Tax Act 2025</a:t>
                      </a:r>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479057619"/>
                  </a:ext>
                </a:extLst>
              </a:tr>
              <a:tr h="4835975">
                <a:tc>
                  <a:txBody>
                    <a:bodyPr/>
                    <a:lstStyle/>
                    <a:p>
                      <a:pPr algn="just"/>
                      <a:r>
                        <a:rPr lang="en-US" sz="2000" dirty="0">
                          <a:latin typeface="Arial" panose="020B0604020202020204" pitchFamily="34" charset="0"/>
                          <a:cs typeface="Arial" panose="020B0604020202020204" pitchFamily="34" charset="0"/>
                        </a:rPr>
                        <a:t>9)(a) </a:t>
                      </a:r>
                      <a:r>
                        <a:rPr lang="en-US" sz="2000" u="sng" dirty="0">
                          <a:solidFill>
                            <a:srgbClr val="FF0000"/>
                          </a:solidFill>
                          <a:latin typeface="Arial" panose="020B0604020202020204" pitchFamily="34" charset="0"/>
                          <a:cs typeface="Arial" panose="020B0604020202020204" pitchFamily="34" charset="0"/>
                        </a:rPr>
                        <a:t>For the purposes of this section</a:t>
                      </a:r>
                      <a:r>
                        <a:rPr lang="en-US" sz="2000" dirty="0">
                          <a:solidFill>
                            <a:srgbClr val="FF0000"/>
                          </a:solidFill>
                          <a:latin typeface="Arial" panose="020B0604020202020204" pitchFamily="34" charset="0"/>
                          <a:cs typeface="Arial" panose="020B0604020202020204" pitchFamily="34" charset="0"/>
                        </a:rPr>
                        <a:t>, “business connection” in India shall include</a:t>
                      </a:r>
                      <a:r>
                        <a:rPr lang="en-US" sz="2000" dirty="0">
                          <a:latin typeface="Arial" panose="020B0604020202020204" pitchFamily="34" charset="0"/>
                          <a:cs typeface="Arial" panose="020B0604020202020204" pitchFamily="34" charset="0"/>
                        </a:rPr>
                        <a:t>—</a:t>
                      </a:r>
                    </a:p>
                    <a:p>
                      <a:pPr algn="just"/>
                      <a:r>
                        <a:rPr lang="en-US" sz="2000" dirty="0">
                          <a:latin typeface="Arial" panose="020B0604020202020204" pitchFamily="34" charset="0"/>
                          <a:cs typeface="Arial" panose="020B0604020202020204" pitchFamily="34" charset="0"/>
                        </a:rPr>
                        <a:t>(</a:t>
                      </a:r>
                      <a:r>
                        <a:rPr lang="en-US" sz="2000" dirty="0" err="1">
                          <a:latin typeface="Arial" panose="020B0604020202020204" pitchFamily="34" charset="0"/>
                          <a:cs typeface="Arial" panose="020B0604020202020204" pitchFamily="34" charset="0"/>
                        </a:rPr>
                        <a:t>i</a:t>
                      </a:r>
                      <a:r>
                        <a:rPr lang="en-US" sz="2000" dirty="0">
                          <a:latin typeface="Arial" panose="020B0604020202020204" pitchFamily="34" charset="0"/>
                          <a:cs typeface="Arial" panose="020B0604020202020204" pitchFamily="34" charset="0"/>
                        </a:rPr>
                        <a:t>)	 	any business carried out in India in the case of which all or part of operation are carried out in India</a:t>
                      </a:r>
                      <a:r>
                        <a:rPr lang="en-US" sz="2000" dirty="0">
                          <a:solidFill>
                            <a:srgbClr val="00B050"/>
                          </a:solidFill>
                          <a:latin typeface="Arial" panose="020B0604020202020204" pitchFamily="34" charset="0"/>
                          <a:cs typeface="Arial" panose="020B0604020202020204" pitchFamily="34" charset="0"/>
                        </a:rPr>
                        <a:t>( dependent agent type</a:t>
                      </a:r>
                      <a:r>
                        <a:rPr lang="en-US" sz="2000" dirty="0">
                          <a:latin typeface="Arial" panose="020B0604020202020204" pitchFamily="34" charset="0"/>
                          <a:cs typeface="Arial" panose="020B0604020202020204" pitchFamily="34" charset="0"/>
                        </a:rPr>
                        <a:t>); or</a:t>
                      </a:r>
                    </a:p>
                    <a:p>
                      <a:pPr marL="400050" indent="-400050" algn="just">
                        <a:buAutoNum type="romanLcParenBoth" startAt="2"/>
                      </a:pPr>
                      <a:r>
                        <a:rPr lang="en-US" sz="2000" dirty="0">
                          <a:latin typeface="Arial" panose="020B0604020202020204" pitchFamily="34" charset="0"/>
                          <a:cs typeface="Arial" panose="020B0604020202020204" pitchFamily="34" charset="0"/>
                        </a:rPr>
                        <a:t> 	a significant economic presence in India;</a:t>
                      </a:r>
                    </a:p>
                    <a:p>
                      <a:pPr marL="0" indent="0" algn="just">
                        <a:buNone/>
                      </a:pPr>
                      <a:endParaRPr lang="en-US" sz="2000" dirty="0">
                        <a:latin typeface="Arial" panose="020B0604020202020204" pitchFamily="34" charset="0"/>
                        <a:cs typeface="Arial" panose="020B0604020202020204" pitchFamily="34" charset="0"/>
                      </a:endParaRPr>
                    </a:p>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665860184"/>
                  </a:ext>
                </a:extLst>
              </a:tr>
            </a:tbl>
          </a:graphicData>
        </a:graphic>
      </p:graphicFrame>
    </p:spTree>
    <p:extLst>
      <p:ext uri="{BB962C8B-B14F-4D97-AF65-F5344CB8AC3E}">
        <p14:creationId xmlns:p14="http://schemas.microsoft.com/office/powerpoint/2010/main" val="3675169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09C90DE8-396B-9F33-580C-D6FA211816A4}"/>
              </a:ext>
            </a:extLst>
          </p:cNvPr>
          <p:cNvGraphicFramePr>
            <a:graphicFrameLocks noGrp="1"/>
          </p:cNvGraphicFramePr>
          <p:nvPr>
            <p:extLst>
              <p:ext uri="{D42A27DB-BD31-4B8C-83A1-F6EECF244321}">
                <p14:modId xmlns:p14="http://schemas.microsoft.com/office/powerpoint/2010/main" val="918179994"/>
              </p:ext>
            </p:extLst>
          </p:nvPr>
        </p:nvGraphicFramePr>
        <p:xfrm>
          <a:off x="356616" y="719666"/>
          <a:ext cx="11539728" cy="6217920"/>
        </p:xfrm>
        <a:graphic>
          <a:graphicData uri="http://schemas.openxmlformats.org/drawingml/2006/table">
            <a:tbl>
              <a:tblPr firstRow="1" bandRow="1">
                <a:tableStyleId>{5C22544A-7EE6-4342-B048-85BDC9FD1C3A}</a:tableStyleId>
              </a:tblPr>
              <a:tblGrid>
                <a:gridCol w="6584211">
                  <a:extLst>
                    <a:ext uri="{9D8B030D-6E8A-4147-A177-3AD203B41FA5}">
                      <a16:colId xmlns="" xmlns:a16="http://schemas.microsoft.com/office/drawing/2014/main" val="1874399532"/>
                    </a:ext>
                  </a:extLst>
                </a:gridCol>
                <a:gridCol w="4955517">
                  <a:extLst>
                    <a:ext uri="{9D8B030D-6E8A-4147-A177-3AD203B41FA5}">
                      <a16:colId xmlns="" xmlns:a16="http://schemas.microsoft.com/office/drawing/2014/main" val="1562186506"/>
                    </a:ext>
                  </a:extLst>
                </a:gridCol>
              </a:tblGrid>
              <a:tr h="29305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b="1" dirty="0" smtClean="0"/>
                        <a:t>Income Tax Act 2025</a:t>
                      </a:r>
                    </a:p>
                    <a:p>
                      <a:endParaRPr lang="en-IN" dirty="0"/>
                    </a:p>
                  </a:txBody>
                  <a:tcPr/>
                </a:tc>
                <a:tc>
                  <a:txBody>
                    <a:bodyPr/>
                    <a:lstStyle/>
                    <a:p>
                      <a:r>
                        <a:rPr lang="en-US" dirty="0" smtClean="0"/>
                        <a:t>Income</a:t>
                      </a:r>
                      <a:r>
                        <a:rPr lang="en-US" baseline="0" dirty="0" smtClean="0"/>
                        <a:t> Tax Act 1961</a:t>
                      </a:r>
                      <a:endParaRPr lang="en-IN" dirty="0"/>
                    </a:p>
                  </a:txBody>
                  <a:tcPr/>
                </a:tc>
                <a:extLst>
                  <a:ext uri="{0D108BD9-81ED-4DB2-BD59-A6C34878D82A}">
                    <a16:rowId xmlns="" xmlns:a16="http://schemas.microsoft.com/office/drawing/2014/main" val="2470290270"/>
                  </a:ext>
                </a:extLst>
              </a:tr>
              <a:tr h="370840">
                <a:tc>
                  <a:txBody>
                    <a:bodyPr/>
                    <a:lstStyle/>
                    <a:p>
                      <a:pPr algn="just"/>
                      <a:endParaRPr lang="en-US" dirty="0"/>
                    </a:p>
                    <a:p>
                      <a:pPr algn="just"/>
                      <a:r>
                        <a:rPr lang="en-US" dirty="0"/>
                        <a:t>9(c</a:t>
                      </a:r>
                      <a:r>
                        <a:rPr lang="en-US" dirty="0">
                          <a:latin typeface="Arial" panose="020B0604020202020204" pitchFamily="34" charset="0"/>
                          <a:cs typeface="Arial" panose="020B0604020202020204" pitchFamily="34" charset="0"/>
                        </a:rPr>
                        <a:t>) in clauses (a) and (b), a business carried out in India shall not include any business activity or operations of the non-resident</a:t>
                      </a:r>
                      <a:r>
                        <a:rPr lang="en-US" dirty="0">
                          <a:solidFill>
                            <a:srgbClr val="00B050"/>
                          </a:solidFill>
                          <a:latin typeface="Arial" panose="020B0604020202020204" pitchFamily="34" charset="0"/>
                          <a:cs typeface="Arial" panose="020B0604020202020204" pitchFamily="34" charset="0"/>
                        </a:rPr>
                        <a:t>—(No business Connection in India)</a:t>
                      </a:r>
                    </a:p>
                    <a:p>
                      <a:pPr algn="just"/>
                      <a:r>
                        <a:rPr lang="en-US" dirty="0">
                          <a:latin typeface="Arial" panose="020B0604020202020204" pitchFamily="34" charset="0"/>
                          <a:cs typeface="Arial" panose="020B0604020202020204" pitchFamily="34" charset="0"/>
                        </a:rPr>
                        <a:t>(ii)	 	which are confined to any of the following—</a:t>
                      </a:r>
                    </a:p>
                    <a:p>
                      <a:pPr marL="342900" indent="-342900" algn="just">
                        <a:buAutoNum type="alphaUcParenBoth"/>
                      </a:pP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the purchase of goods in India </a:t>
                      </a:r>
                      <a:r>
                        <a:rPr lang="en-US" b="1" dirty="0">
                          <a:solidFill>
                            <a:srgbClr val="FF0000"/>
                          </a:solidFill>
                          <a:latin typeface="Arial" panose="020B0604020202020204" pitchFamily="34" charset="0"/>
                          <a:cs typeface="Arial" panose="020B0604020202020204" pitchFamily="34" charset="0"/>
                        </a:rPr>
                        <a:t>for the purposes of export out of India</a:t>
                      </a:r>
                      <a:r>
                        <a:rPr lang="en-US" dirty="0">
                          <a:solidFill>
                            <a:srgbClr val="FF0000"/>
                          </a:solidFill>
                          <a:latin typeface="Arial" panose="020B0604020202020204" pitchFamily="34" charset="0"/>
                          <a:cs typeface="Arial" panose="020B0604020202020204" pitchFamily="34" charset="0"/>
                        </a:rPr>
                        <a:t>; </a:t>
                      </a:r>
                    </a:p>
                    <a:p>
                      <a:pPr marL="0" indent="0" algn="just">
                        <a:buNone/>
                      </a:pPr>
                      <a:r>
                        <a:rPr lang="en-US" dirty="0">
                          <a:solidFill>
                            <a:srgbClr val="FF0000"/>
                          </a:solidFill>
                          <a:latin typeface="Arial" panose="020B0604020202020204" pitchFamily="34" charset="0"/>
                          <a:cs typeface="Arial" panose="020B0604020202020204" pitchFamily="34" charset="0"/>
                        </a:rPr>
                        <a:t>( it means supply to SEZ or </a:t>
                      </a:r>
                      <a:r>
                        <a:rPr lang="en-US" sz="1800" b="0" i="0" kern="1200" dirty="0">
                          <a:solidFill>
                            <a:srgbClr val="FF0000"/>
                          </a:solidFill>
                          <a:effectLst/>
                          <a:latin typeface="Arial" panose="020B0604020202020204" pitchFamily="34" charset="0"/>
                          <a:ea typeface="+mn-ea"/>
                          <a:cs typeface="Arial" panose="020B0604020202020204" pitchFamily="34" charset="0"/>
                        </a:rPr>
                        <a:t>other domestic transfers that are deemed exports for other regulatory purposes but do not involve physical exit from India's customs territory-not cover</a:t>
                      </a:r>
                      <a:r>
                        <a:rPr lang="en-US" sz="1800" b="0" i="0" kern="1200" dirty="0">
                          <a:solidFill>
                            <a:srgbClr val="00B050"/>
                          </a:solidFill>
                          <a:effectLst/>
                          <a:latin typeface="Arial" panose="020B0604020202020204" pitchFamily="34" charset="0"/>
                          <a:ea typeface="+mn-ea"/>
                          <a:cs typeface="Arial" panose="020B0604020202020204" pitchFamily="34" charset="0"/>
                        </a:rPr>
                        <a:t>ed)</a:t>
                      </a:r>
                    </a:p>
                    <a:p>
                      <a:pPr algn="just"/>
                      <a:r>
                        <a:rPr lang="en-US" sz="1800" b="0" i="0" u="none" strike="noStrike" kern="1200" baseline="0" dirty="0">
                          <a:solidFill>
                            <a:schemeClr val="dk1"/>
                          </a:solidFill>
                          <a:latin typeface="+mn-lt"/>
                          <a:ea typeface="+mn-ea"/>
                          <a:cs typeface="+mn-cs"/>
                        </a:rPr>
                        <a:t>(</a:t>
                      </a:r>
                      <a:r>
                        <a:rPr lang="en-US" sz="1800" b="0" i="1" u="none" strike="noStrike" kern="1200" baseline="0" dirty="0">
                          <a:solidFill>
                            <a:schemeClr val="dk1"/>
                          </a:solidFill>
                          <a:latin typeface="+mn-lt"/>
                          <a:ea typeface="+mn-ea"/>
                          <a:cs typeface="+mn-cs"/>
                        </a:rPr>
                        <a:t>B</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the collection of news and views in India for transmission</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out of India, in the case where such non-resident is engaged in the business of running a news agency or of publishing newspapers, </a:t>
                      </a:r>
                      <a:r>
                        <a:rPr lang="en-IN" sz="1800" b="0" i="0" u="none" strike="noStrike" kern="1200" baseline="0" dirty="0">
                          <a:solidFill>
                            <a:schemeClr val="dk1"/>
                          </a:solidFill>
                          <a:latin typeface="Arial" panose="020B0604020202020204" pitchFamily="34" charset="0"/>
                          <a:ea typeface="+mn-ea"/>
                          <a:cs typeface="Arial" panose="020B0604020202020204" pitchFamily="34" charset="0"/>
                        </a:rPr>
                        <a:t>magazines or journals; or</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C</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the display of uncut and unassorted diamond in any special zone notified by the Central Government, in the case where such non-resident is a foreign company engaged in the business of mining </a:t>
                      </a:r>
                      <a:r>
                        <a:rPr lang="en-IN" sz="1800" b="0" i="0" u="none" strike="noStrike" kern="1200" baseline="0" dirty="0">
                          <a:solidFill>
                            <a:schemeClr val="dk1"/>
                          </a:solidFill>
                          <a:latin typeface="Arial" panose="020B0604020202020204" pitchFamily="34" charset="0"/>
                          <a:ea typeface="+mn-ea"/>
                          <a:cs typeface="Arial" panose="020B0604020202020204" pitchFamily="34" charset="0"/>
                        </a:rPr>
                        <a:t>of diamonds; or</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D</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the shooting of any cinematographic film in India, in the case where such non-resident is a person being––</a:t>
                      </a:r>
                      <a:endParaRPr lang="en-IN" dirty="0">
                        <a:solidFill>
                          <a:srgbClr val="00B050"/>
                        </a:solidFill>
                        <a:latin typeface="Arial" panose="020B0604020202020204" pitchFamily="34" charset="0"/>
                        <a:cs typeface="Arial" panose="020B0604020202020204" pitchFamily="34" charset="0"/>
                      </a:endParaRPr>
                    </a:p>
                  </a:txBody>
                  <a:tcPr/>
                </a:tc>
                <a:tc>
                  <a:txBody>
                    <a:bodyPr/>
                    <a:lstStyle/>
                    <a:p>
                      <a:pPr algn="just">
                        <a:buNone/>
                      </a:pPr>
                      <a:r>
                        <a:rPr lang="en-US" sz="1200" u="sng" baseline="30000" dirty="0">
                          <a:solidFill>
                            <a:srgbClr val="0000FF"/>
                          </a:solidFill>
                          <a:effectLst/>
                          <a:latin typeface="Times New Roman" panose="02020603050405020304" pitchFamily="18" charset="0"/>
                        </a:rPr>
                        <a:t/>
                      </a:r>
                      <a:br>
                        <a:rPr lang="en-US" sz="1200" u="sng" baseline="30000" dirty="0">
                          <a:solidFill>
                            <a:srgbClr val="0000FF"/>
                          </a:solidFill>
                          <a:effectLst/>
                          <a:latin typeface="Times New Roman" panose="02020603050405020304" pitchFamily="18" charset="0"/>
                        </a:rPr>
                      </a:br>
                      <a:r>
                        <a:rPr lang="en-US" sz="1200" u="sng" baseline="30000" dirty="0">
                          <a:solidFill>
                            <a:srgbClr val="0000FF"/>
                          </a:solidFill>
                          <a:effectLst/>
                          <a:latin typeface="Times New Roman" panose="02020603050405020304" pitchFamily="18" charset="0"/>
                        </a:rPr>
                        <a:t>9(1)(I)</a:t>
                      </a:r>
                      <a:endParaRPr lang="en-US" sz="1800" u="sng" baseline="30000" dirty="0">
                        <a:solidFill>
                          <a:srgbClr val="0000FF"/>
                        </a:solidFill>
                        <a:effectLst/>
                        <a:latin typeface="Arial" panose="020B0604020202020204" pitchFamily="34" charset="0"/>
                        <a:cs typeface="Arial" panose="020B0604020202020204" pitchFamily="34" charset="0"/>
                      </a:endParaRPr>
                    </a:p>
                    <a:p>
                      <a:pPr algn="just">
                        <a:buNone/>
                      </a:pPr>
                      <a:r>
                        <a:rPr lang="en-US" sz="1800" dirty="0">
                          <a:effectLst/>
                          <a:latin typeface="Arial" panose="020B0604020202020204" pitchFamily="34" charset="0"/>
                          <a:cs typeface="Arial" panose="020B0604020202020204" pitchFamily="34" charset="0"/>
                        </a:rPr>
                        <a:t>[</a:t>
                      </a:r>
                      <a:r>
                        <a:rPr lang="en-US" sz="1800" i="1" dirty="0">
                          <a:effectLst/>
                          <a:latin typeface="Arial" panose="020B0604020202020204" pitchFamily="34" charset="0"/>
                          <a:cs typeface="Arial" panose="020B0604020202020204" pitchFamily="34" charset="0"/>
                        </a:rPr>
                        <a:t>Explanation 1</a:t>
                      </a:r>
                      <a:r>
                        <a:rPr lang="en-US" sz="1800" dirty="0">
                          <a:effectLst/>
                          <a:latin typeface="Arial" panose="020B0604020202020204" pitchFamily="34" charset="0"/>
                          <a:cs typeface="Arial" panose="020B0604020202020204" pitchFamily="34" charset="0"/>
                        </a:rPr>
                        <a:t>].-For the purposes of this clause-</a:t>
                      </a:r>
                      <a:r>
                        <a:rPr lang="en-US" sz="1800" dirty="0">
                          <a:solidFill>
                            <a:srgbClr val="00B050"/>
                          </a:solidFill>
                          <a:effectLst/>
                          <a:latin typeface="Arial" panose="020B0604020202020204" pitchFamily="34" charset="0"/>
                          <a:cs typeface="Arial" panose="020B0604020202020204" pitchFamily="34" charset="0"/>
                        </a:rPr>
                        <a:t>( Attribution clause-there is business connection but not attribution in India)</a:t>
                      </a:r>
                    </a:p>
                    <a:p>
                      <a:pPr algn="just">
                        <a:buNone/>
                      </a:pPr>
                      <a:r>
                        <a:rPr lang="en-US" sz="1800" dirty="0">
                          <a:effectLst/>
                          <a:latin typeface="Arial" panose="020B0604020202020204" pitchFamily="34" charset="0"/>
                          <a:cs typeface="Arial" panose="020B0604020202020204" pitchFamily="34" charset="0"/>
                        </a:rPr>
                        <a:t>a)	 	in the case of a business , other than the business having business connection in India on account of significant economic presence,] of which all the operations  are not carried out in India, the income of the business deemed under this clause to accrue or arise in India shall be only such part of the income as is reasonably attributable to the opera­tions 98 carried out in India ;</a:t>
                      </a:r>
                    </a:p>
                    <a:p>
                      <a:pPr algn="just">
                        <a:buNone/>
                      </a:pPr>
                      <a:r>
                        <a:rPr lang="en-US" sz="1800" dirty="0">
                          <a:effectLst/>
                          <a:latin typeface="Arial" panose="020B0604020202020204" pitchFamily="34" charset="0"/>
                          <a:cs typeface="Arial" panose="020B0604020202020204" pitchFamily="34" charset="0"/>
                        </a:rPr>
                        <a:t>(b)	 	in the case of a non-resident, no income shall be deemed to accrue or arise in India to him through or from opera­tions which are confined to the purchase of goods in India </a:t>
                      </a:r>
                      <a:r>
                        <a:rPr lang="en-US" sz="1800" dirty="0">
                          <a:solidFill>
                            <a:srgbClr val="FF0000"/>
                          </a:solidFill>
                          <a:effectLst/>
                          <a:latin typeface="Arial" panose="020B0604020202020204" pitchFamily="34" charset="0"/>
                          <a:cs typeface="Arial" panose="020B0604020202020204" pitchFamily="34" charset="0"/>
                        </a:rPr>
                        <a:t>for the purpose of export </a:t>
                      </a:r>
                      <a:r>
                        <a:rPr lang="en-US" sz="1800" dirty="0">
                          <a:effectLst/>
                          <a:latin typeface="Arial" panose="020B0604020202020204" pitchFamily="34" charset="0"/>
                          <a:cs typeface="Arial" panose="020B0604020202020204" pitchFamily="34" charset="0"/>
                        </a:rPr>
                        <a:t>;</a:t>
                      </a:r>
                    </a:p>
                    <a:p>
                      <a:pPr algn="just">
                        <a:buNone/>
                      </a:pPr>
                      <a:r>
                        <a:rPr lang="en-US" sz="1800" dirty="0">
                          <a:effectLst/>
                          <a:latin typeface="Arial" panose="020B0604020202020204" pitchFamily="34" charset="0"/>
                          <a:cs typeface="Arial" panose="020B0604020202020204" pitchFamily="34" charset="0"/>
                        </a:rPr>
                        <a:t>c) Collection of news, shooting and diamond cut display)</a:t>
                      </a:r>
                    </a:p>
                  </a:txBody>
                  <a:tcPr/>
                </a:tc>
                <a:extLst>
                  <a:ext uri="{0D108BD9-81ED-4DB2-BD59-A6C34878D82A}">
                    <a16:rowId xmlns="" xmlns:a16="http://schemas.microsoft.com/office/drawing/2014/main" val="3310476572"/>
                  </a:ext>
                </a:extLst>
              </a:tr>
            </a:tbl>
          </a:graphicData>
        </a:graphic>
      </p:graphicFrame>
    </p:spTree>
    <p:extLst>
      <p:ext uri="{BB962C8B-B14F-4D97-AF65-F5344CB8AC3E}">
        <p14:creationId xmlns:p14="http://schemas.microsoft.com/office/powerpoint/2010/main" val="3528192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Objects and Reasons</a:t>
            </a:r>
            <a:endParaRPr lang="en-IN" dirty="0"/>
          </a:p>
        </p:txBody>
      </p:sp>
      <p:sp>
        <p:nvSpPr>
          <p:cNvPr id="3" name="Content Placeholder 2"/>
          <p:cNvSpPr>
            <a:spLocks noGrp="1"/>
          </p:cNvSpPr>
          <p:nvPr>
            <p:ph idx="1"/>
          </p:nvPr>
        </p:nvSpPr>
        <p:spPr/>
        <p:txBody>
          <a:bodyPr>
            <a:normAutofit fontScale="92500" lnSpcReduction="20000"/>
          </a:bodyPr>
          <a:lstStyle/>
          <a:p>
            <a:pPr algn="just"/>
            <a:r>
              <a:rPr lang="en-US" dirty="0"/>
              <a:t>The Income-tax Act passed in 1961 has been subjected to numerous amendments since its passage sixty years ago. As a result of these amendments the basic structure of the Income-tax Act has been overburdened and language has become complex, increasing cost of compliance for taxpayers and hampering efficiency of direct-tax administration. Tax administrators, practitioners and taxpayers have also raised concerns about the complicated provisions and structure of the Income-tax Act.</a:t>
            </a:r>
          </a:p>
          <a:p>
            <a:pPr algn="just"/>
            <a:r>
              <a:rPr lang="en-US" dirty="0"/>
              <a:t>Therefore, the Government in the budget in July 2024 announced that a time bound comprehensive review of the Income-tax Act, 1961 would be undertaken to make the Act concise, lucid, easy to read and understand. Accordingly, the Income-tax Bill, 2025 has been prepared which proposes to repeal and replace the Income-tax Act, 1961</a:t>
            </a:r>
            <a:endParaRPr lang="en-IN" dirty="0"/>
          </a:p>
          <a:p>
            <a:endParaRPr lang="en-IN" dirty="0"/>
          </a:p>
        </p:txBody>
      </p:sp>
    </p:spTree>
    <p:extLst>
      <p:ext uri="{BB962C8B-B14F-4D97-AF65-F5344CB8AC3E}">
        <p14:creationId xmlns:p14="http://schemas.microsoft.com/office/powerpoint/2010/main" val="862647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D2A330F8-85DE-86DF-1F6E-28DF3A73CAB3}"/>
              </a:ext>
            </a:extLst>
          </p:cNvPr>
          <p:cNvGraphicFramePr>
            <a:graphicFrameLocks noGrp="1"/>
          </p:cNvGraphicFramePr>
          <p:nvPr>
            <p:extLst/>
          </p:nvPr>
        </p:nvGraphicFramePr>
        <p:xfrm>
          <a:off x="540774" y="700002"/>
          <a:ext cx="10982632" cy="5969219"/>
        </p:xfrm>
        <a:graphic>
          <a:graphicData uri="http://schemas.openxmlformats.org/drawingml/2006/table">
            <a:tbl>
              <a:tblPr firstRow="1" bandRow="1">
                <a:tableStyleId>{5C22544A-7EE6-4342-B048-85BDC9FD1C3A}</a:tableStyleId>
              </a:tblPr>
              <a:tblGrid>
                <a:gridCol w="5997678">
                  <a:extLst>
                    <a:ext uri="{9D8B030D-6E8A-4147-A177-3AD203B41FA5}">
                      <a16:colId xmlns="" xmlns:a16="http://schemas.microsoft.com/office/drawing/2014/main" val="2220302215"/>
                    </a:ext>
                  </a:extLst>
                </a:gridCol>
                <a:gridCol w="4984954">
                  <a:extLst>
                    <a:ext uri="{9D8B030D-6E8A-4147-A177-3AD203B41FA5}">
                      <a16:colId xmlns="" xmlns:a16="http://schemas.microsoft.com/office/drawing/2014/main" val="2026252997"/>
                    </a:ext>
                  </a:extLst>
                </a:gridCol>
              </a:tblGrid>
              <a:tr h="39137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b="1" dirty="0" smtClean="0"/>
                        <a:t>Income Tax Act 2025</a:t>
                      </a:r>
                    </a:p>
                  </a:txBody>
                  <a:tcPr/>
                </a:tc>
                <a:tc>
                  <a:txBody>
                    <a:bodyPr/>
                    <a:lstStyle/>
                    <a:p>
                      <a:r>
                        <a:rPr lang="en-US" dirty="0" smtClean="0"/>
                        <a:t>Income</a:t>
                      </a:r>
                      <a:r>
                        <a:rPr lang="en-US" baseline="0" dirty="0" smtClean="0"/>
                        <a:t> Tax Act 1961</a:t>
                      </a:r>
                      <a:endParaRPr lang="en-IN" dirty="0"/>
                    </a:p>
                  </a:txBody>
                  <a:tcPr/>
                </a:tc>
                <a:extLst>
                  <a:ext uri="{0D108BD9-81ED-4DB2-BD59-A6C34878D82A}">
                    <a16:rowId xmlns="" xmlns:a16="http://schemas.microsoft.com/office/drawing/2014/main" val="3355173995"/>
                  </a:ext>
                </a:extLst>
              </a:tr>
              <a:tr h="370840">
                <a:tc>
                  <a:txBody>
                    <a:bodyPr/>
                    <a:lstStyle/>
                    <a:p>
                      <a:pPr algn="just"/>
                      <a:r>
                        <a:rPr lang="en-US" sz="1800" b="0" i="0" u="none" strike="noStrike" kern="1200" baseline="0" dirty="0">
                          <a:solidFill>
                            <a:schemeClr val="dk1"/>
                          </a:solidFill>
                          <a:latin typeface="+mn-lt"/>
                          <a:ea typeface="+mn-ea"/>
                          <a:cs typeface="+mn-cs"/>
                        </a:rPr>
                        <a:t>(</a:t>
                      </a:r>
                      <a:r>
                        <a:rPr lang="en-US" sz="1800" b="0" i="1" u="none" strike="noStrike" kern="1200" baseline="0" dirty="0">
                          <a:solidFill>
                            <a:schemeClr val="dk1"/>
                          </a:solidFill>
                          <a:latin typeface="+mn-lt"/>
                          <a:ea typeface="+mn-ea"/>
                          <a:cs typeface="+mn-cs"/>
                        </a:rPr>
                        <a:t>f</a:t>
                      </a:r>
                      <a:r>
                        <a:rPr lang="en-US" sz="1800" b="0" i="0" u="none" strike="noStrike" kern="1200" baseline="0" dirty="0">
                          <a:solidFill>
                            <a:schemeClr val="dk1"/>
                          </a:solidFill>
                          <a:latin typeface="+mn-lt"/>
                          <a:ea typeface="+mn-ea"/>
                          <a:cs typeface="+mn-cs"/>
                        </a:rPr>
                        <a:t>)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in this section, only the income which is reasonably attributable to––</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err="1">
                          <a:solidFill>
                            <a:schemeClr val="dk1"/>
                          </a:solidFill>
                          <a:latin typeface="Arial" panose="020B0604020202020204" pitchFamily="34" charset="0"/>
                          <a:ea typeface="+mn-ea"/>
                          <a:cs typeface="Arial" panose="020B0604020202020204" pitchFamily="34" charset="0"/>
                        </a:rPr>
                        <a:t>i</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operations carried out in India, when all operations of the business are not carried out in India;</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ii</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transactions or activities referred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to in clause (</a:t>
                      </a:r>
                      <a:r>
                        <a:rPr lang="en-US" sz="1800" b="0" i="1" u="none" strike="noStrike" kern="1200" baseline="0" dirty="0">
                          <a:solidFill>
                            <a:srgbClr val="FF0000"/>
                          </a:solidFill>
                          <a:latin typeface="Arial" panose="020B0604020202020204" pitchFamily="34" charset="0"/>
                          <a:ea typeface="+mn-ea"/>
                          <a:cs typeface="Arial" panose="020B0604020202020204" pitchFamily="34" charset="0"/>
                        </a:rPr>
                        <a:t>d</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 It should be read with clause e otherwise income from purchase of goods from exports covered)</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shall be deemed to accrue or arise in India from any business connection;</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d</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 non-resident shall have a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significant economic presence in India</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where </a:t>
                      </a:r>
                      <a:r>
                        <a:rPr lang="en-IN" sz="1800" b="0" i="0" u="none" strike="noStrike" kern="1200" baseline="0" dirty="0">
                          <a:solidFill>
                            <a:schemeClr val="dk1"/>
                          </a:solidFill>
                          <a:latin typeface="Arial" panose="020B0604020202020204" pitchFamily="34" charset="0"/>
                          <a:ea typeface="+mn-ea"/>
                          <a:cs typeface="Arial" panose="020B0604020202020204" pitchFamily="34" charset="0"/>
                        </a:rPr>
                        <a:t>there is—</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err="1">
                          <a:solidFill>
                            <a:schemeClr val="dk1"/>
                          </a:solidFill>
                          <a:latin typeface="Arial" panose="020B0604020202020204" pitchFamily="34" charset="0"/>
                          <a:ea typeface="+mn-ea"/>
                          <a:cs typeface="Arial" panose="020B0604020202020204" pitchFamily="34" charset="0"/>
                        </a:rPr>
                        <a:t>i</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transaction in respect of any goods, services or property carried out by such non-resident with any person in India including provision of download of data or software in India, if the aggregate of payments arising from such transaction or transactions during the tax year exceeds such amount as may be prescribed; or</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ii</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systematic and continuous soliciting of business activities or engaging in interaction with such number of users in India, as may be prescribed,</a:t>
                      </a:r>
                      <a:endParaRPr lang="en-IN" dirty="0"/>
                    </a:p>
                  </a:txBody>
                  <a:tcPr/>
                </a:tc>
                <a:tc>
                  <a:txBody>
                    <a:bodyPr/>
                    <a:lstStyle/>
                    <a:p>
                      <a:pPr algn="just">
                        <a:buNone/>
                      </a:pPr>
                      <a:r>
                        <a:rPr lang="en-US" sz="1800" i="1" dirty="0">
                          <a:effectLst/>
                          <a:latin typeface="Arial" panose="020B0604020202020204" pitchFamily="34" charset="0"/>
                          <a:cs typeface="Arial" panose="020B0604020202020204" pitchFamily="34" charset="0"/>
                        </a:rPr>
                        <a:t>Explanation 1</a:t>
                      </a:r>
                      <a:r>
                        <a:rPr lang="en-US" sz="1800" dirty="0">
                          <a:effectLst/>
                          <a:latin typeface="Arial" panose="020B0604020202020204" pitchFamily="34" charset="0"/>
                          <a:cs typeface="Arial" panose="020B0604020202020204" pitchFamily="34" charset="0"/>
                        </a:rPr>
                        <a:t>].-For the purposes of this clause-</a:t>
                      </a:r>
                      <a:r>
                        <a:rPr lang="en-US" sz="1800" dirty="0">
                          <a:solidFill>
                            <a:srgbClr val="00B050"/>
                          </a:solidFill>
                          <a:effectLst/>
                          <a:latin typeface="Arial" panose="020B0604020202020204" pitchFamily="34" charset="0"/>
                          <a:cs typeface="Arial" panose="020B0604020202020204" pitchFamily="34" charset="0"/>
                        </a:rPr>
                        <a:t>( Attribution clause-there is business connection but not attribution in India)</a:t>
                      </a:r>
                    </a:p>
                    <a:p>
                      <a:pPr marL="342900" indent="-342900" algn="just">
                        <a:buAutoNum type="alphaLcParenR"/>
                      </a:pPr>
                      <a:r>
                        <a:rPr lang="en-US" sz="1800" dirty="0">
                          <a:effectLst/>
                          <a:latin typeface="Arial" panose="020B0604020202020204" pitchFamily="34" charset="0"/>
                          <a:cs typeface="Arial" panose="020B0604020202020204" pitchFamily="34" charset="0"/>
                        </a:rPr>
                        <a:t>in the case of a business, other than the business having business connection in India on account of significant economic presence,] of which all the operations  are not carried out in India, the income of the business deemed under this clause to accrue or arise in India shall be only such part of the income as is reasonably attributable to the opera­tions  carried out in India ;</a:t>
                      </a:r>
                    </a:p>
                    <a:p>
                      <a:pPr marL="342900" indent="-342900" algn="just">
                        <a:buAutoNum type="alphaLcParenR"/>
                      </a:pPr>
                      <a:r>
                        <a:rPr lang="en-IN" sz="1800" b="0" i="1" kern="1200" dirty="0">
                          <a:solidFill>
                            <a:schemeClr val="dk1"/>
                          </a:solidFill>
                          <a:effectLst/>
                          <a:latin typeface="Arial" panose="020B0604020202020204" pitchFamily="34" charset="0"/>
                          <a:ea typeface="+mn-ea"/>
                          <a:cs typeface="Arial" panose="020B0604020202020204" pitchFamily="34" charset="0"/>
                        </a:rPr>
                        <a:t>Explanation 2A. SEP</a:t>
                      </a:r>
                    </a:p>
                    <a:p>
                      <a:pPr marL="0" indent="0" algn="just">
                        <a:buNone/>
                      </a:pPr>
                      <a:r>
                        <a:rPr lang="en-US" sz="1800" b="1" i="0" kern="1200" dirty="0">
                          <a:solidFill>
                            <a:schemeClr val="dk1"/>
                          </a:solidFill>
                          <a:effectLst/>
                          <a:latin typeface="Arial" panose="020B0604020202020204" pitchFamily="34" charset="0"/>
                          <a:ea typeface="+mn-ea"/>
                          <a:cs typeface="Arial" panose="020B0604020202020204" pitchFamily="34" charset="0"/>
                        </a:rPr>
                        <a:t>Provided further</a:t>
                      </a:r>
                      <a:r>
                        <a:rPr lang="en-US" sz="1800" b="0" i="0" kern="1200" dirty="0">
                          <a:solidFill>
                            <a:schemeClr val="dk1"/>
                          </a:solidFill>
                          <a:effectLst/>
                          <a:latin typeface="Arial" panose="020B0604020202020204" pitchFamily="34" charset="0"/>
                          <a:ea typeface="+mn-ea"/>
                          <a:cs typeface="Arial" panose="020B0604020202020204" pitchFamily="34" charset="0"/>
                        </a:rPr>
                        <a:t> </a:t>
                      </a:r>
                      <a:r>
                        <a:rPr lang="en-US" sz="1800" b="0" i="1" kern="1200" dirty="0">
                          <a:solidFill>
                            <a:srgbClr val="FF0000"/>
                          </a:solidFill>
                          <a:effectLst/>
                          <a:latin typeface="Arial" panose="020B0604020202020204" pitchFamily="34" charset="0"/>
                          <a:ea typeface="+mn-ea"/>
                          <a:cs typeface="Arial" panose="020B0604020202020204" pitchFamily="34" charset="0"/>
                        </a:rPr>
                        <a:t>that the transactions or activities which are confined to the purchase of goods in India for the purpose of export shall not constitute significant economic presence in India:</a:t>
                      </a:r>
                      <a:endParaRPr lang="en-IN" dirty="0"/>
                    </a:p>
                  </a:txBody>
                  <a:tcPr/>
                </a:tc>
                <a:extLst>
                  <a:ext uri="{0D108BD9-81ED-4DB2-BD59-A6C34878D82A}">
                    <a16:rowId xmlns="" xmlns:a16="http://schemas.microsoft.com/office/drawing/2014/main" val="1743716492"/>
                  </a:ext>
                </a:extLst>
              </a:tr>
            </a:tbl>
          </a:graphicData>
        </a:graphic>
      </p:graphicFrame>
    </p:spTree>
    <p:extLst>
      <p:ext uri="{BB962C8B-B14F-4D97-AF65-F5344CB8AC3E}">
        <p14:creationId xmlns:p14="http://schemas.microsoft.com/office/powerpoint/2010/main" val="1109289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3ED27B71-1156-6A6D-0EAE-C6DA1F83AE66}"/>
              </a:ext>
            </a:extLst>
          </p:cNvPr>
          <p:cNvGraphicFramePr>
            <a:graphicFrameLocks noGrp="1"/>
          </p:cNvGraphicFramePr>
          <p:nvPr>
            <p:extLst/>
          </p:nvPr>
        </p:nvGraphicFramePr>
        <p:xfrm>
          <a:off x="727587" y="719666"/>
          <a:ext cx="10726994" cy="5491480"/>
        </p:xfrm>
        <a:graphic>
          <a:graphicData uri="http://schemas.openxmlformats.org/drawingml/2006/table">
            <a:tbl>
              <a:tblPr firstRow="1" bandRow="1">
                <a:tableStyleId>{5C22544A-7EE6-4342-B048-85BDC9FD1C3A}</a:tableStyleId>
              </a:tblPr>
              <a:tblGrid>
                <a:gridCol w="6744929">
                  <a:extLst>
                    <a:ext uri="{9D8B030D-6E8A-4147-A177-3AD203B41FA5}">
                      <a16:colId xmlns="" xmlns:a16="http://schemas.microsoft.com/office/drawing/2014/main" val="2523880116"/>
                    </a:ext>
                  </a:extLst>
                </a:gridCol>
                <a:gridCol w="3982065">
                  <a:extLst>
                    <a:ext uri="{9D8B030D-6E8A-4147-A177-3AD203B41FA5}">
                      <a16:colId xmlns="" xmlns:a16="http://schemas.microsoft.com/office/drawing/2014/main" val="1862539785"/>
                    </a:ext>
                  </a:extLst>
                </a:gridCol>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b="1" dirty="0" smtClean="0"/>
                        <a:t>Income Tax Act 2025</a:t>
                      </a:r>
                    </a:p>
                  </a:txBody>
                  <a:tcPr/>
                </a:tc>
                <a:tc>
                  <a:txBody>
                    <a:bodyPr/>
                    <a:lstStyle/>
                    <a:p>
                      <a:r>
                        <a:rPr lang="en-US" dirty="0" smtClean="0"/>
                        <a:t>Income</a:t>
                      </a:r>
                      <a:r>
                        <a:rPr lang="en-US" baseline="0" dirty="0" smtClean="0"/>
                        <a:t> Tax Act 1961</a:t>
                      </a:r>
                      <a:endParaRPr lang="en-IN" dirty="0"/>
                    </a:p>
                  </a:txBody>
                  <a:tcPr/>
                </a:tc>
                <a:extLst>
                  <a:ext uri="{0D108BD9-81ED-4DB2-BD59-A6C34878D82A}">
                    <a16:rowId xmlns="" xmlns:a16="http://schemas.microsoft.com/office/drawing/2014/main" val="1755370217"/>
                  </a:ext>
                </a:extLst>
              </a:tr>
              <a:tr h="370840">
                <a:tc>
                  <a:txBody>
                    <a:bodyPr/>
                    <a:lstStyle/>
                    <a:p>
                      <a:pPr algn="just"/>
                      <a:r>
                        <a:rPr lang="en-US" sz="1800" b="0" i="0" u="none" strike="noStrike" kern="1200" baseline="0" dirty="0">
                          <a:solidFill>
                            <a:schemeClr val="dk1"/>
                          </a:solidFill>
                          <a:latin typeface="+mn-lt"/>
                          <a:ea typeface="+mn-ea"/>
                          <a:cs typeface="+mn-cs"/>
                        </a:rPr>
                        <a:t>(</a:t>
                      </a:r>
                      <a:r>
                        <a:rPr lang="en-US" sz="1800" b="0" i="1" u="none" strike="noStrike" kern="1200" baseline="0" dirty="0">
                          <a:solidFill>
                            <a:schemeClr val="dk1"/>
                          </a:solidFill>
                          <a:latin typeface="+mn-lt"/>
                          <a:ea typeface="+mn-ea"/>
                          <a:cs typeface="+mn-cs"/>
                        </a:rPr>
                        <a:t>e</a:t>
                      </a:r>
                      <a:r>
                        <a:rPr lang="en-US" sz="1800" b="0" i="0" u="none" strike="noStrike" kern="1200" baseline="0" dirty="0">
                          <a:solidFill>
                            <a:schemeClr val="dk1"/>
                          </a:solidFill>
                          <a:latin typeface="+mn-lt"/>
                          <a:ea typeface="+mn-ea"/>
                          <a:cs typeface="+mn-cs"/>
                        </a:rPr>
                        <a:t>)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the provisions of clause (</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d</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shall not apply to the transactions or activities which are confined to the purchase of goods in India for the purpose of export;</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this is not excluded out of 9(9)(f)</a:t>
                      </a:r>
                    </a:p>
                    <a:p>
                      <a:pPr algn="just"/>
                      <a:endParaRPr lang="en-US" sz="1800" b="0" i="0" u="none" strike="noStrike" kern="1200" baseline="0" dirty="0">
                        <a:solidFill>
                          <a:schemeClr val="dk1"/>
                        </a:solidFill>
                        <a:latin typeface="Arial" panose="020B0604020202020204" pitchFamily="34" charset="0"/>
                        <a:ea typeface="+mn-ea"/>
                        <a:cs typeface="Arial" panose="020B0604020202020204" pitchFamily="34" charset="0"/>
                      </a:endParaRP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f</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in this section,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only the income which is reasonably attributable to––</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err="1">
                          <a:solidFill>
                            <a:schemeClr val="dk1"/>
                          </a:solidFill>
                          <a:latin typeface="Arial" panose="020B0604020202020204" pitchFamily="34" charset="0"/>
                          <a:ea typeface="+mn-ea"/>
                          <a:cs typeface="Arial" panose="020B0604020202020204" pitchFamily="34" charset="0"/>
                        </a:rPr>
                        <a:t>i</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operations carried out in India, when all operations of the business are not carried out in India;</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ii</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transactions or activities referred to in clause (</a:t>
                      </a:r>
                      <a:r>
                        <a:rPr lang="en-US" sz="1800" b="0" i="1" u="none" strike="noStrike" kern="1200" baseline="0" dirty="0">
                          <a:solidFill>
                            <a:srgbClr val="FF0000"/>
                          </a:solidFill>
                          <a:latin typeface="Arial" panose="020B0604020202020204" pitchFamily="34" charset="0"/>
                          <a:ea typeface="+mn-ea"/>
                          <a:cs typeface="Arial" panose="020B0604020202020204" pitchFamily="34" charset="0"/>
                        </a:rPr>
                        <a:t>d</a:t>
                      </a:r>
                      <a:r>
                        <a:rPr lang="en-US" sz="1800" b="0" i="0" u="none" strike="noStrike" kern="1200" baseline="0" dirty="0">
                          <a:solidFill>
                            <a:srgbClr val="00B050"/>
                          </a:solidFill>
                          <a:latin typeface="Arial" panose="020B0604020202020204" pitchFamily="34" charset="0"/>
                          <a:ea typeface="+mn-ea"/>
                          <a:cs typeface="Arial" panose="020B0604020202020204" pitchFamily="34" charset="0"/>
                        </a:rPr>
                        <a:t>),( read with clause e-missing)</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shall be deemed to accrue or arise in India from any business connection;</a:t>
                      </a:r>
                      <a:endParaRPr lang="en-IN" dirty="0">
                        <a:latin typeface="Arial" panose="020B0604020202020204" pitchFamily="34" charset="0"/>
                        <a:cs typeface="Arial" panose="020B0604020202020204" pitchFamily="34" charset="0"/>
                      </a:endParaRPr>
                    </a:p>
                  </a:txBody>
                  <a:tcPr/>
                </a:tc>
                <a:tc>
                  <a:txBody>
                    <a:bodyPr/>
                    <a:lstStyle/>
                    <a:p>
                      <a:endParaRPr lang="en-IN" dirty="0"/>
                    </a:p>
                  </a:txBody>
                  <a:tcPr/>
                </a:tc>
                <a:extLst>
                  <a:ext uri="{0D108BD9-81ED-4DB2-BD59-A6C34878D82A}">
                    <a16:rowId xmlns="" xmlns:a16="http://schemas.microsoft.com/office/drawing/2014/main" val="384161377"/>
                  </a:ext>
                </a:extLst>
              </a:tr>
              <a:tr h="370840">
                <a:tc gridSpan="2">
                  <a:txBody>
                    <a:bodyPr/>
                    <a:lstStyle/>
                    <a:p>
                      <a:pPr algn="just"/>
                      <a:r>
                        <a:rPr lang="en-IN" dirty="0">
                          <a:solidFill>
                            <a:srgbClr val="00B050"/>
                          </a:solidFill>
                          <a:latin typeface="Arial" panose="020B0604020202020204" pitchFamily="34" charset="0"/>
                          <a:cs typeface="Arial" panose="020B0604020202020204" pitchFamily="34" charset="0"/>
                        </a:rPr>
                        <a:t>Where as explanation 1 of income tax act 1961 was an attribution clause and says that there is a business connection but no attribution but now in 9(9)(c), there are saying not business connection.</a:t>
                      </a:r>
                    </a:p>
                    <a:p>
                      <a:pPr algn="just"/>
                      <a:endParaRPr lang="en-IN" dirty="0">
                        <a:solidFill>
                          <a:srgbClr val="00B050"/>
                        </a:solidFill>
                        <a:latin typeface="Arial" panose="020B0604020202020204" pitchFamily="34" charset="0"/>
                        <a:cs typeface="Arial" panose="020B0604020202020204" pitchFamily="34" charset="0"/>
                      </a:endParaRPr>
                    </a:p>
                    <a:p>
                      <a:pPr algn="just"/>
                      <a:r>
                        <a:rPr lang="en-IN" dirty="0">
                          <a:solidFill>
                            <a:srgbClr val="00B050"/>
                          </a:solidFill>
                          <a:latin typeface="Arial" panose="020B0604020202020204" pitchFamily="34" charset="0"/>
                          <a:cs typeface="Arial" panose="020B0604020202020204" pitchFamily="34" charset="0"/>
                        </a:rPr>
                        <a:t>Here, In 9(9)(f) not referring in clause ii, the clause e, it means that profit from purchase transaction is also included.</a:t>
                      </a:r>
                    </a:p>
                    <a:p>
                      <a:pPr algn="just"/>
                      <a:endParaRPr lang="en-IN" dirty="0">
                        <a:latin typeface="Arial" panose="020B0604020202020204" pitchFamily="34" charset="0"/>
                        <a:cs typeface="Arial" panose="020B0604020202020204" pitchFamily="34" charset="0"/>
                      </a:endParaRPr>
                    </a:p>
                  </a:txBody>
                  <a:tcPr/>
                </a:tc>
                <a:tc hMerge="1">
                  <a:txBody>
                    <a:bodyPr/>
                    <a:lstStyle/>
                    <a:p>
                      <a:endParaRPr lang="en-IN" dirty="0"/>
                    </a:p>
                  </a:txBody>
                  <a:tcPr/>
                </a:tc>
                <a:extLst>
                  <a:ext uri="{0D108BD9-81ED-4DB2-BD59-A6C34878D82A}">
                    <a16:rowId xmlns="" xmlns:a16="http://schemas.microsoft.com/office/drawing/2014/main" val="4229996486"/>
                  </a:ext>
                </a:extLst>
              </a:tr>
            </a:tbl>
          </a:graphicData>
        </a:graphic>
      </p:graphicFrame>
    </p:spTree>
    <p:extLst>
      <p:ext uri="{BB962C8B-B14F-4D97-AF65-F5344CB8AC3E}">
        <p14:creationId xmlns:p14="http://schemas.microsoft.com/office/powerpoint/2010/main" val="2021171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63619557"/>
              </p:ext>
            </p:extLst>
          </p:nvPr>
        </p:nvGraphicFramePr>
        <p:xfrm>
          <a:off x="329184" y="719666"/>
          <a:ext cx="11777472" cy="5303520"/>
        </p:xfrm>
        <a:graphic>
          <a:graphicData uri="http://schemas.openxmlformats.org/drawingml/2006/table">
            <a:tbl>
              <a:tblPr firstRow="1" bandRow="1">
                <a:tableStyleId>{5C22544A-7EE6-4342-B048-85BDC9FD1C3A}</a:tableStyleId>
              </a:tblPr>
              <a:tblGrid>
                <a:gridCol w="1331976"/>
                <a:gridCol w="7350906"/>
                <a:gridCol w="3094590"/>
              </a:tblGrid>
              <a:tr h="370840">
                <a:tc>
                  <a:txBody>
                    <a:bodyPr/>
                    <a:lstStyle/>
                    <a:p>
                      <a:r>
                        <a:rPr lang="en-US" dirty="0" smtClean="0"/>
                        <a:t>Particulars</a:t>
                      </a:r>
                      <a:endParaRPr lang="en-IN" dirty="0"/>
                    </a:p>
                  </a:txBody>
                  <a:tcPr/>
                </a:tc>
                <a:tc>
                  <a:txBody>
                    <a:bodyPr/>
                    <a:lstStyle/>
                    <a:p>
                      <a:r>
                        <a:rPr lang="en-US" dirty="0" smtClean="0"/>
                        <a:t>Income</a:t>
                      </a:r>
                      <a:r>
                        <a:rPr lang="en-US" baseline="0" dirty="0" smtClean="0"/>
                        <a:t> Tax Act 2025-Chapter III</a:t>
                      </a:r>
                      <a:endParaRPr lang="en-IN" dirty="0"/>
                    </a:p>
                  </a:txBody>
                  <a:tcPr/>
                </a:tc>
                <a:tc>
                  <a:txBody>
                    <a:bodyPr/>
                    <a:lstStyle/>
                    <a:p>
                      <a:r>
                        <a:rPr lang="en-US" dirty="0" smtClean="0"/>
                        <a:t>Income Tax Act 1961-Chapter</a:t>
                      </a:r>
                      <a:r>
                        <a:rPr lang="en-US" baseline="0" dirty="0" smtClean="0"/>
                        <a:t> III</a:t>
                      </a:r>
                      <a:endParaRPr lang="en-IN" dirty="0"/>
                    </a:p>
                  </a:txBody>
                  <a:tcPr/>
                </a:tc>
              </a:tr>
              <a:tr h="370840">
                <a:tc>
                  <a:txBody>
                    <a:bodyPr/>
                    <a:lstStyle/>
                    <a:p>
                      <a:pPr algn="just"/>
                      <a:r>
                        <a:rPr lang="en-US" sz="2000" dirty="0" smtClean="0">
                          <a:latin typeface="Arial" panose="020B0604020202020204" pitchFamily="34" charset="0"/>
                          <a:cs typeface="Arial" panose="020B0604020202020204" pitchFamily="34" charset="0"/>
                        </a:rPr>
                        <a:t>Income</a:t>
                      </a:r>
                      <a:r>
                        <a:rPr lang="en-US" sz="2000" baseline="0" dirty="0" smtClean="0">
                          <a:latin typeface="Arial" panose="020B0604020202020204" pitchFamily="34" charset="0"/>
                          <a:cs typeface="Arial" panose="020B0604020202020204" pitchFamily="34" charset="0"/>
                        </a:rPr>
                        <a:t> which </a:t>
                      </a:r>
                      <a:r>
                        <a:rPr lang="en-US" sz="2000" baseline="0" dirty="0" err="1" smtClean="0">
                          <a:latin typeface="Arial" panose="020B0604020202020204" pitchFamily="34" charset="0"/>
                          <a:cs typeface="Arial" panose="020B0604020202020204" pitchFamily="34" charset="0"/>
                        </a:rPr>
                        <a:t>donot</a:t>
                      </a:r>
                      <a:r>
                        <a:rPr lang="en-US" sz="2000" baseline="0" dirty="0" smtClean="0">
                          <a:latin typeface="Arial" panose="020B0604020202020204" pitchFamily="34" charset="0"/>
                          <a:cs typeface="Arial" panose="020B0604020202020204" pitchFamily="34" charset="0"/>
                        </a:rPr>
                        <a:t> form part of total Income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a:t>
                      </a:r>
                      <a:r>
                        <a:rPr lang="en-US" sz="2000" baseline="0" dirty="0">
                          <a:latin typeface="Arial" panose="020B0604020202020204" pitchFamily="34" charset="0"/>
                          <a:cs typeface="Arial" panose="020B0604020202020204" pitchFamily="34" charset="0"/>
                        </a:rPr>
                        <a:t> 11 </a:t>
                      </a:r>
                      <a:r>
                        <a:rPr lang="en-US" sz="2000" baseline="0" dirty="0" smtClean="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(1) In computing the total income of any person for a tax year under this Act, any income enumerated in Schedules II, III, IV, V and VI shall not be included, subject to fulfilment of conditions specified therein.</a:t>
                      </a:r>
                    </a:p>
                    <a:p>
                      <a:pPr algn="just"/>
                      <a:r>
                        <a:rPr lang="en-US" sz="2000" dirty="0" smtClean="0">
                          <a:latin typeface="Arial" panose="020B0604020202020204" pitchFamily="34" charset="0"/>
                          <a:cs typeface="Arial" panose="020B0604020202020204" pitchFamily="34" charset="0"/>
                        </a:rPr>
                        <a:t>(3) The persons enumerated in Schedule VII shall, subject to fulfilment of the conditions specified therein, not be chargeable to tax under this Act on the total income for a tax year.</a:t>
                      </a:r>
                      <a:endParaRPr lang="en-US" sz="2000" baseline="0" dirty="0">
                        <a:latin typeface="Arial" panose="020B0604020202020204" pitchFamily="34" charset="0"/>
                        <a:cs typeface="Arial" panose="020B0604020202020204" pitchFamily="34" charset="0"/>
                      </a:endParaRP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Schedule II(Table: S. No.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1 to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16),</a:t>
                      </a:r>
                    </a:p>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Schedule III</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(Table: S. No.1 to38),</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Schedule IV(Table:S.No.1 to 14 &amp; 16)</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Schedule V, Schedule VI, Schedule VII.</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Clauses relating to salary like LTA, HRA taken to salary chapter And schedule</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clause having sun set clause taken to repeal and saving clause like 10(15)</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Section</a:t>
                      </a:r>
                      <a:r>
                        <a:rPr lang="en-US" sz="2000" baseline="0" dirty="0" smtClean="0">
                          <a:latin typeface="Arial" panose="020B0604020202020204" pitchFamily="34" charset="0"/>
                          <a:cs typeface="Arial" panose="020B0604020202020204" pitchFamily="34" charset="0"/>
                        </a:rPr>
                        <a:t> 10 to 13B  -No of section 15</a:t>
                      </a:r>
                      <a:endParaRPr lang="en-IN" sz="2000" dirty="0" smtClean="0">
                        <a:latin typeface="Arial" panose="020B0604020202020204" pitchFamily="34" charset="0"/>
                        <a:cs typeface="Arial" panose="020B0604020202020204" pitchFamily="34" charset="0"/>
                      </a:endParaRPr>
                    </a:p>
                    <a:p>
                      <a:pPr marL="0" marR="0" indent="0" algn="just" defTabSz="457200" rtl="0" eaLnBrk="1" fontAlgn="auto" latinLnBrk="0" hangingPunct="1">
                        <a:lnSpc>
                          <a:spcPct val="100000"/>
                        </a:lnSpc>
                        <a:spcBef>
                          <a:spcPts val="0"/>
                        </a:spcBef>
                        <a:spcAft>
                          <a:spcPts val="0"/>
                        </a:spcAft>
                        <a:buClrTx/>
                        <a:buSzTx/>
                        <a:buFontTx/>
                        <a:buNone/>
                        <a:tabLst/>
                        <a:defRPr/>
                      </a:pPr>
                      <a:r>
                        <a:rPr lang="en-US" sz="2000" baseline="0" dirty="0" smtClean="0">
                          <a:latin typeface="Arial" panose="020B0604020202020204" pitchFamily="34" charset="0"/>
                          <a:cs typeface="Arial" panose="020B0604020202020204" pitchFamily="34" charset="0"/>
                        </a:rPr>
                        <a:t>Section 10-total 140 clauses</a:t>
                      </a:r>
                    </a:p>
                    <a:p>
                      <a:pPr algn="just"/>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57703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61743375"/>
              </p:ext>
            </p:extLst>
          </p:nvPr>
        </p:nvGraphicFramePr>
        <p:xfrm>
          <a:off x="713231" y="719666"/>
          <a:ext cx="10744200" cy="5852160"/>
        </p:xfrm>
        <a:graphic>
          <a:graphicData uri="http://schemas.openxmlformats.org/drawingml/2006/table">
            <a:tbl>
              <a:tblPr firstRow="1" bandRow="1">
                <a:tableStyleId>{5C22544A-7EE6-4342-B048-85BDC9FD1C3A}</a:tableStyleId>
              </a:tblPr>
              <a:tblGrid>
                <a:gridCol w="3581400"/>
                <a:gridCol w="4191001"/>
                <a:gridCol w="2971799"/>
              </a:tblGrid>
              <a:tr h="37084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WHICH</a:t>
                      </a:r>
                      <a:r>
                        <a:rPr lang="en-US" sz="2000" baseline="0" dirty="0">
                          <a:latin typeface="Arial" panose="020B0604020202020204" pitchFamily="34" charset="0"/>
                          <a:cs typeface="Arial" panose="020B0604020202020204" pitchFamily="34" charset="0"/>
                        </a:rPr>
                        <a:t> DO NOT FORM PART OF TOTAL INCOME</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Bill 2025</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a:latin typeface="Arial" panose="020B0604020202020204" pitchFamily="34" charset="0"/>
                          <a:cs typeface="Arial" panose="020B0604020202020204" pitchFamily="34" charset="0"/>
                        </a:rPr>
                        <a:t>Nature of Entity</a:t>
                      </a:r>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a:latin typeface="Arial" panose="020B0604020202020204" pitchFamily="34" charset="0"/>
                        <a:cs typeface="Arial" panose="020B0604020202020204" pitchFamily="34" charset="0"/>
                      </a:endParaRPr>
                    </a:p>
                  </a:txBody>
                  <a:tcPr/>
                </a:tc>
              </a:tr>
              <a:tr h="370840">
                <a:tc>
                  <a:txBody>
                    <a:bodyPr/>
                    <a:lstStyle/>
                    <a:p>
                      <a:pPr algn="just"/>
                      <a:r>
                        <a:rPr lang="en-US" sz="2000" dirty="0">
                          <a:latin typeface="Arial" panose="020B0604020202020204" pitchFamily="34" charset="0"/>
                          <a:cs typeface="Arial" panose="020B0604020202020204" pitchFamily="34" charset="0"/>
                        </a:rPr>
                        <a:t>Section 10 -Certain</a:t>
                      </a:r>
                      <a:r>
                        <a:rPr lang="en-US" sz="2000" baseline="0" dirty="0">
                          <a:latin typeface="Arial" panose="020B0604020202020204" pitchFamily="34" charset="0"/>
                          <a:cs typeface="Arial" panose="020B0604020202020204" pitchFamily="34" charset="0"/>
                        </a:rPr>
                        <a:t> Income Exempt for every one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-Agriculture,</a:t>
                      </a:r>
                      <a:r>
                        <a:rPr lang="en-US" sz="2000" baseline="0" dirty="0">
                          <a:latin typeface="Arial" panose="020B0604020202020204" pitchFamily="34" charset="0"/>
                          <a:cs typeface="Arial" panose="020B0604020202020204" pitchFamily="34" charset="0"/>
                        </a:rPr>
                        <a:t> Insurance receipt, provident fund receipt, </a:t>
                      </a:r>
                      <a:endParaRPr lang="en-US"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Any income covered under sec 10(15)(iii) or (15)(iv)(c), (15)(iv)(d), (15)(iv)(e), (15)(iv) (f), (15)(iv) (g) or (15)(iv) (h) or (36) of the Income-tax Act, 1961, subject to the conditions as provided therein</a:t>
                      </a:r>
                      <a:endParaRPr lang="en-IN" sz="2000" dirty="0">
                        <a:latin typeface="Arial" panose="020B0604020202020204" pitchFamily="34" charset="0"/>
                        <a:cs typeface="Arial" panose="020B0604020202020204" pitchFamily="34" charset="0"/>
                      </a:endParaRPr>
                    </a:p>
                  </a:txBody>
                  <a:tcPr/>
                </a:tc>
                <a:tc>
                  <a:txBody>
                    <a:bodyPr/>
                    <a:lstStyle/>
                    <a:p>
                      <a:pPr algn="just"/>
                      <a:endParaRPr lang="en-US"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Schedule II- Income</a:t>
                      </a:r>
                      <a:r>
                        <a:rPr lang="en-US" sz="2000" baseline="0" dirty="0">
                          <a:latin typeface="Arial" panose="020B0604020202020204" pitchFamily="34" charset="0"/>
                          <a:cs typeface="Arial" panose="020B0604020202020204" pitchFamily="34" charset="0"/>
                        </a:rPr>
                        <a:t> not to be included into the total income</a:t>
                      </a:r>
                      <a:endParaRPr lang="en-IN" sz="2000" dirty="0">
                        <a:latin typeface="Arial" panose="020B0604020202020204" pitchFamily="34" charset="0"/>
                        <a:cs typeface="Arial" panose="020B0604020202020204" pitchFamily="34" charset="0"/>
                      </a:endParaRPr>
                    </a:p>
                  </a:txBody>
                  <a:tcPr/>
                </a:tc>
              </a:tr>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Section 10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Income not to be included in total income of </a:t>
                      </a:r>
                      <a:r>
                        <a:rPr lang="en-US" sz="2000" b="1" i="0" u="none" strike="noStrike" kern="1200" baseline="0" dirty="0">
                          <a:solidFill>
                            <a:schemeClr val="dk1"/>
                          </a:solidFill>
                          <a:latin typeface="Arial" panose="020B0604020202020204" pitchFamily="34" charset="0"/>
                          <a:ea typeface="+mn-ea"/>
                          <a:cs typeface="Arial" panose="020B0604020202020204" pitchFamily="34" charset="0"/>
                        </a:rPr>
                        <a:t>eligible persons	</a:t>
                      </a:r>
                    </a:p>
                  </a:txBody>
                  <a:tcPr/>
                </a:tc>
                <a:tc>
                  <a:txBody>
                    <a:bodyPr/>
                    <a:lstStyle/>
                    <a:p>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Family pension, any allowance </a:t>
                      </a:r>
                    </a:p>
                    <a:p>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Any income falling under section 10(</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15</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err="1">
                          <a:solidFill>
                            <a:schemeClr val="dk1"/>
                          </a:solidFill>
                          <a:latin typeface="Arial" panose="020B0604020202020204" pitchFamily="34" charset="0"/>
                          <a:ea typeface="+mn-ea"/>
                          <a:cs typeface="Arial" panose="020B0604020202020204" pitchFamily="34" charset="0"/>
                        </a:rPr>
                        <a:t>iic</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or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15</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iv</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i</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or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19A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or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40</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of the Income-tax Act, 1961(43 of 1961)</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99 (1)(d)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shall be subject to the conditions as provided therein. </a:t>
                      </a: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SCHEDULE III- </a:t>
                      </a: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not to be included into the total income</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a:t>
                      </a:r>
                    </a:p>
                  </a:txBody>
                  <a:tcPr/>
                </a:tc>
              </a:tr>
            </a:tbl>
          </a:graphicData>
        </a:graphic>
      </p:graphicFrame>
    </p:spTree>
    <p:extLst>
      <p:ext uri="{BB962C8B-B14F-4D97-AF65-F5344CB8AC3E}">
        <p14:creationId xmlns:p14="http://schemas.microsoft.com/office/powerpoint/2010/main" val="242074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60753588"/>
              </p:ext>
            </p:extLst>
          </p:nvPr>
        </p:nvGraphicFramePr>
        <p:xfrm>
          <a:off x="1061884" y="705811"/>
          <a:ext cx="10724733" cy="5748290"/>
        </p:xfrm>
        <a:graphic>
          <a:graphicData uri="http://schemas.openxmlformats.org/drawingml/2006/table">
            <a:tbl>
              <a:tblPr firstRow="1" bandRow="1">
                <a:tableStyleId>{5C22544A-7EE6-4342-B048-85BDC9FD1C3A}</a:tableStyleId>
              </a:tblPr>
              <a:tblGrid>
                <a:gridCol w="3574911">
                  <a:extLst>
                    <a:ext uri="{9D8B030D-6E8A-4147-A177-3AD203B41FA5}">
                      <a16:colId xmlns:a16="http://schemas.microsoft.com/office/drawing/2014/main" xmlns="" val="20000"/>
                    </a:ext>
                  </a:extLst>
                </a:gridCol>
                <a:gridCol w="3574911">
                  <a:extLst>
                    <a:ext uri="{9D8B030D-6E8A-4147-A177-3AD203B41FA5}">
                      <a16:colId xmlns:a16="http://schemas.microsoft.com/office/drawing/2014/main" xmlns="" val="20001"/>
                    </a:ext>
                  </a:extLst>
                </a:gridCol>
                <a:gridCol w="3574911">
                  <a:extLst>
                    <a:ext uri="{9D8B030D-6E8A-4147-A177-3AD203B41FA5}">
                      <a16:colId xmlns:a16="http://schemas.microsoft.com/office/drawing/2014/main" xmlns="" val="20002"/>
                    </a:ext>
                  </a:extLst>
                </a:gridCol>
              </a:tblGrid>
              <a:tr h="666027">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WHICH</a:t>
                      </a:r>
                      <a:r>
                        <a:rPr lang="en-US" sz="2000" baseline="0" dirty="0">
                          <a:latin typeface="Arial" panose="020B0604020202020204" pitchFamily="34" charset="0"/>
                          <a:cs typeface="Arial" panose="020B0604020202020204" pitchFamily="34" charset="0"/>
                        </a:rPr>
                        <a:t> DO NOT FORM PART OF TOTAL INCOME </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Bill 2025</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0"/>
                  </a:ext>
                </a:extLst>
              </a:tr>
              <a:tr h="2982643">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Section 10 income not to be included in total income of eligible non-residents, foreign companies and other such persons 	</a:t>
                      </a:r>
                    </a:p>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Interest received , lease rentals,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income received in India in Indian currency, Any income falling under section 10(</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6A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6B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6BB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15A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15</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err="1">
                          <a:solidFill>
                            <a:schemeClr val="dk1"/>
                          </a:solidFill>
                          <a:latin typeface="Arial" panose="020B0604020202020204" pitchFamily="34" charset="0"/>
                          <a:ea typeface="+mn-ea"/>
                          <a:cs typeface="Arial" panose="020B0604020202020204" pitchFamily="34" charset="0"/>
                        </a:rPr>
                        <a:t>iiia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15</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err="1">
                          <a:solidFill>
                            <a:schemeClr val="dk1"/>
                          </a:solidFill>
                          <a:latin typeface="Arial" panose="020B0604020202020204" pitchFamily="34" charset="0"/>
                          <a:ea typeface="+mn-ea"/>
                          <a:cs typeface="Arial" panose="020B0604020202020204" pitchFamily="34" charset="0"/>
                        </a:rPr>
                        <a:t>iiib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15</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err="1">
                          <a:solidFill>
                            <a:schemeClr val="dk1"/>
                          </a:solidFill>
                          <a:latin typeface="Arial" panose="020B0604020202020204" pitchFamily="34" charset="0"/>
                          <a:ea typeface="+mn-ea"/>
                          <a:cs typeface="Arial" panose="020B0604020202020204" pitchFamily="34" charset="0"/>
                        </a:rPr>
                        <a:t>iiic</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or (15)(</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iv</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15</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iv</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or(</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15</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iv</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err="1">
                          <a:solidFill>
                            <a:schemeClr val="dk1"/>
                          </a:solidFill>
                          <a:latin typeface="Arial" panose="020B0604020202020204" pitchFamily="34" charset="0"/>
                          <a:ea typeface="+mn-ea"/>
                          <a:cs typeface="Arial" panose="020B0604020202020204" pitchFamily="34" charset="0"/>
                        </a:rPr>
                        <a:t>fa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of the Income-tax Act, </a:t>
                      </a: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SCHEDULE IV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income not to be included in total income of eligible non-residents, foreign companies and other such persons 	</a:t>
                      </a:r>
                    </a:p>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a:t>
                      </a:r>
                    </a:p>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1"/>
                  </a:ext>
                </a:extLst>
              </a:tr>
              <a:tr h="2064607">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Section 10, income not to be included in total income of certain eligible persons including investment funds, business trusts and their unit holders 	</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income from investment ,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distributed income referred to in section 223 </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Any income falling under section 10(</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23F</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and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23FA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of the Income-tax Act, 1961</a:t>
                      </a: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SCHEDULE V -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income not to be included in total income of certain eligible persons including investment funds, business trusts and their unit </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holders</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085159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53382"/>
              </p:ext>
            </p:extLst>
          </p:nvPr>
        </p:nvGraphicFramePr>
        <p:xfrm>
          <a:off x="656428" y="591651"/>
          <a:ext cx="10723419" cy="5533358"/>
        </p:xfrm>
        <a:graphic>
          <a:graphicData uri="http://schemas.openxmlformats.org/drawingml/2006/table">
            <a:tbl>
              <a:tblPr firstRow="1" bandRow="1">
                <a:tableStyleId>{5C22544A-7EE6-4342-B048-85BDC9FD1C3A}</a:tableStyleId>
              </a:tblPr>
              <a:tblGrid>
                <a:gridCol w="3574473">
                  <a:extLst>
                    <a:ext uri="{9D8B030D-6E8A-4147-A177-3AD203B41FA5}">
                      <a16:colId xmlns:a16="http://schemas.microsoft.com/office/drawing/2014/main" xmlns="" val="20000"/>
                    </a:ext>
                  </a:extLst>
                </a:gridCol>
                <a:gridCol w="3574473">
                  <a:extLst>
                    <a:ext uri="{9D8B030D-6E8A-4147-A177-3AD203B41FA5}">
                      <a16:colId xmlns:a16="http://schemas.microsoft.com/office/drawing/2014/main" xmlns="" val="20001"/>
                    </a:ext>
                  </a:extLst>
                </a:gridCol>
                <a:gridCol w="3574473">
                  <a:extLst>
                    <a:ext uri="{9D8B030D-6E8A-4147-A177-3AD203B41FA5}">
                      <a16:colId xmlns:a16="http://schemas.microsoft.com/office/drawing/2014/main" xmlns="" val="20002"/>
                    </a:ext>
                  </a:extLst>
                </a:gridCol>
              </a:tblGrid>
              <a:tr h="362292">
                <a:tc>
                  <a:txBody>
                    <a:bodyPr/>
                    <a:lstStyle/>
                    <a:p>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Bill 2025</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0"/>
                  </a:ext>
                </a:extLst>
              </a:tr>
              <a:tr h="342784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Section 10,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PERSONS EXEMPT FROM TAX 	</a:t>
                      </a:r>
                    </a:p>
                    <a:p>
                      <a:pPr marL="0" marR="0" indent="0" algn="l" defTabSz="4572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p>
                    <a:p>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Any University or other educational institution;   any hospital or other institution , Any hospital or other institution wholly or substantially financed by the Government, Any University or other educational institution wholly or substantially financed by the Government , Regiment fund, provident fund</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SCHEDULE VII - Persons exempt from tax 	</a:t>
                      </a:r>
                    </a:p>
                    <a:p>
                      <a:pPr marL="0" marR="0" indent="0" algn="l"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a:t>
                      </a:r>
                    </a:p>
                    <a:p>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1"/>
                  </a:ext>
                </a:extLst>
              </a:tr>
              <a:tr h="1388078">
                <a:tc gridSpan="3">
                  <a:txBody>
                    <a:bodyPr/>
                    <a:lstStyle/>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2</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Wherever the conditions referred to in the Schedules referred in sub-section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are not satisfied in any tax year in respect of any income enumerated in the said Schedules,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such income shall be charged to tax under this Act for that tax year.</a:t>
                      </a:r>
                      <a:endParaRPr lang="en-IN" sz="2000" dirty="0">
                        <a:solidFill>
                          <a:srgbClr val="FF0000"/>
                        </a:solidFill>
                        <a:latin typeface="Arial" panose="020B0604020202020204" pitchFamily="34" charset="0"/>
                        <a:cs typeface="Arial" panose="020B0604020202020204" pitchFamily="34" charset="0"/>
                      </a:endParaRPr>
                    </a:p>
                  </a:txBody>
                  <a:tcPr/>
                </a:tc>
                <a:tc hMerge="1">
                  <a:txBody>
                    <a:bodyPr/>
                    <a:lstStyle/>
                    <a:p>
                      <a:pPr algn="just"/>
                      <a:endParaRPr lang="en-US" sz="1800" b="0" i="0" u="none" strike="noStrike" kern="1200" baseline="0" dirty="0">
                        <a:solidFill>
                          <a:schemeClr val="dk1"/>
                        </a:solidFill>
                        <a:latin typeface="+mn-lt"/>
                        <a:ea typeface="+mn-ea"/>
                        <a:cs typeface="+mn-cs"/>
                      </a:endParaRPr>
                    </a:p>
                  </a:txBody>
                  <a:tcPr/>
                </a:tc>
                <a:tc hMerge="1">
                  <a:txBody>
                    <a:bodyPr/>
                    <a:lstStyle/>
                    <a:p>
                      <a:endParaRPr lang="en-IN" dirty="0"/>
                    </a:p>
                  </a:txBody>
                  <a:tcPr/>
                </a:tc>
                <a:extLst>
                  <a:ext uri="{0D108BD9-81ED-4DB2-BD59-A6C34878D82A}">
                    <a16:rowId xmlns:a16="http://schemas.microsoft.com/office/drawing/2014/main" xmlns="" val="1269440351"/>
                  </a:ext>
                </a:extLst>
              </a:tr>
            </a:tbl>
          </a:graphicData>
        </a:graphic>
      </p:graphicFrame>
    </p:spTree>
    <p:extLst>
      <p:ext uri="{BB962C8B-B14F-4D97-AF65-F5344CB8AC3E}">
        <p14:creationId xmlns:p14="http://schemas.microsoft.com/office/powerpoint/2010/main" val="3093130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44841611"/>
              </p:ext>
            </p:extLst>
          </p:nvPr>
        </p:nvGraphicFramePr>
        <p:xfrm>
          <a:off x="603503" y="728810"/>
          <a:ext cx="11000232" cy="2712720"/>
        </p:xfrm>
        <a:graphic>
          <a:graphicData uri="http://schemas.openxmlformats.org/drawingml/2006/table">
            <a:tbl>
              <a:tblPr firstRow="1" bandRow="1">
                <a:tableStyleId>{5C22544A-7EE6-4342-B048-85BDC9FD1C3A}</a:tableStyleId>
              </a:tblPr>
              <a:tblGrid>
                <a:gridCol w="3666744"/>
                <a:gridCol w="3666744"/>
                <a:gridCol w="3666744"/>
              </a:tblGrid>
              <a:tr h="370840">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WHICH</a:t>
                      </a:r>
                      <a:r>
                        <a:rPr lang="en-US" sz="2000" baseline="0" dirty="0">
                          <a:latin typeface="Arial" panose="020B0604020202020204" pitchFamily="34" charset="0"/>
                          <a:cs typeface="Arial" panose="020B0604020202020204" pitchFamily="34" charset="0"/>
                        </a:rPr>
                        <a:t> DO NOT FORM PART OF TOTAL INCOME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Income Tax Act 1961</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Income Tax Act 2025</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b="1" i="0" kern="1200" dirty="0">
                          <a:solidFill>
                            <a:schemeClr val="dk1"/>
                          </a:solidFill>
                          <a:effectLst/>
                          <a:latin typeface="Arial" panose="020B0604020202020204" pitchFamily="34" charset="0"/>
                          <a:ea typeface="+mn-ea"/>
                          <a:cs typeface="Arial" panose="020B0604020202020204" pitchFamily="34" charset="0"/>
                        </a:rPr>
                        <a:t>Special provisions relating to voluntary contributions received by electoral trust.</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 13B</a:t>
                      </a:r>
                    </a:p>
                  </a:txBody>
                  <a:tcPr/>
                </a:tc>
                <a:tc>
                  <a:txBody>
                    <a:bodyPr/>
                    <a:lstStyle/>
                    <a:p>
                      <a:pPr algn="just"/>
                      <a:r>
                        <a:rPr lang="en-IN" sz="2000" dirty="0">
                          <a:latin typeface="Arial" panose="020B0604020202020204" pitchFamily="34" charset="0"/>
                          <a:cs typeface="Arial" panose="020B0604020202020204" pitchFamily="34" charset="0"/>
                        </a:rPr>
                        <a:t>Sec 12 read with Schedule VIII</a:t>
                      </a:r>
                    </a:p>
                  </a:txBody>
                  <a:tcPr/>
                </a:tc>
              </a:tr>
              <a:tr h="370840">
                <a:tc gridSpan="3">
                  <a:txBody>
                    <a:bodyPr/>
                    <a:lstStyle/>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2</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Wherever the conditions referred to in Schedule VIII are not satisfied in any tax year in respect of any income enumerated in the said Schedule, such income shall be charged to tax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under this Act for that tax year.</a:t>
                      </a:r>
                      <a:endParaRPr lang="en-IN" sz="2000" dirty="0">
                        <a:solidFill>
                          <a:srgbClr val="FF0000"/>
                        </a:solidFill>
                        <a:latin typeface="Arial" panose="020B0604020202020204" pitchFamily="34" charset="0"/>
                        <a:cs typeface="Arial" panose="020B0604020202020204" pitchFamily="34" charset="0"/>
                      </a:endParaRPr>
                    </a:p>
                  </a:txBody>
                  <a:tcPr/>
                </a:tc>
                <a:tc hMerge="1">
                  <a:txBody>
                    <a:bodyPr/>
                    <a:lstStyle/>
                    <a:p>
                      <a:endParaRPr lang="en-IN" dirty="0"/>
                    </a:p>
                  </a:txBody>
                  <a:tcPr/>
                </a:tc>
                <a:tc hMerge="1">
                  <a:txBody>
                    <a:bodyPr/>
                    <a:lstStyle/>
                    <a:p>
                      <a:endParaRPr lang="en-IN" dirty="0"/>
                    </a:p>
                  </a:txBody>
                  <a:tcPr/>
                </a:tc>
              </a:tr>
            </a:tbl>
          </a:graphicData>
        </a:graphic>
      </p:graphicFrame>
    </p:spTree>
    <p:extLst>
      <p:ext uri="{BB962C8B-B14F-4D97-AF65-F5344CB8AC3E}">
        <p14:creationId xmlns:p14="http://schemas.microsoft.com/office/powerpoint/2010/main" val="948324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03262863"/>
              </p:ext>
            </p:extLst>
          </p:nvPr>
        </p:nvGraphicFramePr>
        <p:xfrm>
          <a:off x="768095" y="719666"/>
          <a:ext cx="10771632" cy="5181600"/>
        </p:xfrm>
        <a:graphic>
          <a:graphicData uri="http://schemas.openxmlformats.org/drawingml/2006/table">
            <a:tbl>
              <a:tblPr firstRow="1" bandRow="1">
                <a:tableStyleId>{5C22544A-7EE6-4342-B048-85BDC9FD1C3A}</a:tableStyleId>
              </a:tblPr>
              <a:tblGrid>
                <a:gridCol w="2148841"/>
                <a:gridCol w="3502152"/>
                <a:gridCol w="5120639"/>
              </a:tblGrid>
              <a:tr h="370840">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WHICH</a:t>
                      </a:r>
                      <a:r>
                        <a:rPr lang="en-US" baseline="0" dirty="0"/>
                        <a:t> DO NOT FORM PART OF TOTAL INCOME </a:t>
                      </a:r>
                      <a:endParaRPr lang="en-IN"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Provisions</a:t>
                      </a:r>
                      <a:r>
                        <a:rPr lang="en-US" baseline="0" dirty="0"/>
                        <a:t> relating to charitable trust</a:t>
                      </a:r>
                      <a:endParaRPr lang="en-IN" b="1" dirty="0"/>
                    </a:p>
                  </a:txBody>
                  <a:tcPr/>
                </a:tc>
                <a:tc hMerge="1">
                  <a:txBody>
                    <a:bodyPr/>
                    <a:lstStyle/>
                    <a:p>
                      <a:endParaRPr lang="en-IN"/>
                    </a:p>
                  </a:txBody>
                  <a:tcPr/>
                </a:tc>
                <a:tc hMerge="1">
                  <a:txBody>
                    <a:bodyPr/>
                    <a:lstStyle/>
                    <a:p>
                      <a:endParaRPr lang="en-IN" dirty="0"/>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a:t>
                      </a:r>
                      <a:r>
                        <a:rPr lang="en-US" sz="2000" baseline="0" dirty="0" smtClean="0">
                          <a:latin typeface="Arial" panose="020B0604020202020204" pitchFamily="34" charset="0"/>
                          <a:cs typeface="Arial" panose="020B0604020202020204" pitchFamily="34" charset="0"/>
                        </a:rPr>
                        <a:t> T Act 1961</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a:t>
                      </a:r>
                      <a:r>
                        <a:rPr lang="en-US" sz="2000" baseline="0" dirty="0" smtClean="0">
                          <a:latin typeface="Arial" panose="020B0604020202020204" pitchFamily="34" charset="0"/>
                          <a:cs typeface="Arial" panose="020B0604020202020204" pitchFamily="34" charset="0"/>
                        </a:rPr>
                        <a:t> T Act 2025</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a:latin typeface="Arial" panose="020B0604020202020204" pitchFamily="34" charset="0"/>
                          <a:cs typeface="Arial" panose="020B0604020202020204" pitchFamily="34" charset="0"/>
                        </a:rPr>
                        <a:t>Name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University,</a:t>
                      </a:r>
                      <a:r>
                        <a:rPr lang="en-US" sz="2000" baseline="0" dirty="0">
                          <a:latin typeface="Arial" panose="020B0604020202020204" pitchFamily="34" charset="0"/>
                          <a:cs typeface="Arial" panose="020B0604020202020204" pitchFamily="34" charset="0"/>
                        </a:rPr>
                        <a:t> School, Hospital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Non profit</a:t>
                      </a:r>
                      <a:r>
                        <a:rPr lang="en-US" sz="2000" baseline="0" dirty="0">
                          <a:latin typeface="Arial" panose="020B0604020202020204" pitchFamily="34" charset="0"/>
                          <a:cs typeface="Arial" panose="020B0604020202020204" pitchFamily="34" charset="0"/>
                        </a:rPr>
                        <a:t> registered organization.</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a:latin typeface="Arial" panose="020B0604020202020204" pitchFamily="34" charset="0"/>
                          <a:cs typeface="Arial" panose="020B0604020202020204" pitchFamily="34" charset="0"/>
                        </a:rPr>
                        <a:t>Law relating</a:t>
                      </a:r>
                      <a:r>
                        <a:rPr lang="en-US" sz="2000" baseline="0" dirty="0">
                          <a:latin typeface="Arial" panose="020B0604020202020204" pitchFamily="34" charset="0"/>
                          <a:cs typeface="Arial" panose="020B0604020202020204" pitchFamily="34" charset="0"/>
                        </a:rPr>
                        <a:t> to charitable trust</a:t>
                      </a:r>
                    </a:p>
                  </a:txBody>
                  <a:tcPr/>
                </a:tc>
                <a:tc>
                  <a:txBody>
                    <a:bodyPr/>
                    <a:lstStyle/>
                    <a:p>
                      <a:pPr algn="just"/>
                      <a:r>
                        <a:rPr lang="en-US" sz="2000" dirty="0">
                          <a:latin typeface="Arial" panose="020B0604020202020204" pitchFamily="34" charset="0"/>
                          <a:cs typeface="Arial" panose="020B0604020202020204" pitchFamily="34" charset="0"/>
                        </a:rPr>
                        <a:t>11,12,13,,115TD,115BBC, 10(23C), 115BBI, Rule 17AA,44AB, 1394A</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I-Registration-</a:t>
                      </a:r>
                      <a:r>
                        <a:rPr lang="en-US" sz="2000" baseline="0" dirty="0">
                          <a:latin typeface="Arial" panose="020B0604020202020204" pitchFamily="34" charset="0"/>
                          <a:cs typeface="Arial" panose="020B0604020202020204" pitchFamily="34" charset="0"/>
                        </a:rPr>
                        <a:t> Sec 332 to 333</a:t>
                      </a:r>
                    </a:p>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II-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Income of registered non-profit organization  - sec 334 to 343</a:t>
                      </a:r>
                    </a:p>
                    <a:p>
                      <a:pPr marL="0" marR="0" indent="0" algn="just" defTabSz="4572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III-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Commercial activities by registered non-profit organisation sec- 344 to 346</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IV-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Compliances sec- 347 to 350</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V-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Violations sec- 351 to 353</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VI-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Approval for purpose of deduction under section 133(1)(b)(ii)  sec – </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354</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VI-Merger of Registered NPO in certain cases</a:t>
                      </a:r>
                      <a:endParaRPr lang="en-US" sz="2000" b="0" i="0" u="none" strike="noStrike" kern="1200" baseline="0" dirty="0">
                        <a:solidFill>
                          <a:schemeClr val="dk1"/>
                        </a:solidFill>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VII-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Interpretation ( </a:t>
                      </a:r>
                      <a:r>
                        <a:rPr lang="en-IN" sz="2000" b="0" i="0" u="none" strike="noStrike" kern="1200" baseline="0" dirty="0">
                          <a:solidFill>
                            <a:srgbClr val="FF0000"/>
                          </a:solidFill>
                          <a:latin typeface="Arial" panose="020B0604020202020204" pitchFamily="34" charset="0"/>
                          <a:ea typeface="+mn-ea"/>
                          <a:cs typeface="Arial" panose="020B0604020202020204" pitchFamily="34" charset="0"/>
                        </a:rPr>
                        <a:t>Definition</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sec- 355</a:t>
                      </a:r>
                    </a:p>
                  </a:txBody>
                  <a:tcPr/>
                </a:tc>
              </a:tr>
            </a:tbl>
          </a:graphicData>
        </a:graphic>
      </p:graphicFrame>
    </p:spTree>
    <p:extLst>
      <p:ext uri="{BB962C8B-B14F-4D97-AF65-F5344CB8AC3E}">
        <p14:creationId xmlns:p14="http://schemas.microsoft.com/office/powerpoint/2010/main" val="2292366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65247240"/>
              </p:ext>
            </p:extLst>
          </p:nvPr>
        </p:nvGraphicFramePr>
        <p:xfrm>
          <a:off x="658367" y="719666"/>
          <a:ext cx="10826496" cy="5974080"/>
        </p:xfrm>
        <a:graphic>
          <a:graphicData uri="http://schemas.openxmlformats.org/drawingml/2006/table">
            <a:tbl>
              <a:tblPr firstRow="1" bandRow="1">
                <a:tableStyleId>{5C22544A-7EE6-4342-B048-85BDC9FD1C3A}</a:tableStyleId>
              </a:tblPr>
              <a:tblGrid>
                <a:gridCol w="1883665"/>
                <a:gridCol w="2980944"/>
                <a:gridCol w="5961887"/>
              </a:tblGrid>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 T Act 1961- Chapter</a:t>
                      </a:r>
                      <a:r>
                        <a:rPr lang="en-US" sz="2000" baseline="0" dirty="0" smtClean="0">
                          <a:latin typeface="Arial" panose="020B0604020202020204" pitchFamily="34" charset="0"/>
                          <a:cs typeface="Arial" panose="020B0604020202020204" pitchFamily="34" charset="0"/>
                        </a:rPr>
                        <a:t> III- Income which </a:t>
                      </a:r>
                      <a:r>
                        <a:rPr lang="en-US" sz="2000" baseline="0" dirty="0" err="1" smtClean="0">
                          <a:latin typeface="Arial" panose="020B0604020202020204" pitchFamily="34" charset="0"/>
                          <a:cs typeface="Arial" panose="020B0604020202020204" pitchFamily="34" charset="0"/>
                        </a:rPr>
                        <a:t>donot</a:t>
                      </a:r>
                      <a:r>
                        <a:rPr lang="en-US" sz="2000" baseline="0" dirty="0" smtClean="0">
                          <a:latin typeface="Arial" panose="020B0604020202020204" pitchFamily="34" charset="0"/>
                          <a:cs typeface="Arial" panose="020B0604020202020204" pitchFamily="34" charset="0"/>
                        </a:rPr>
                        <a:t> form part of total Income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 T</a:t>
                      </a:r>
                      <a:r>
                        <a:rPr lang="en-US" sz="2000" baseline="0" dirty="0" smtClean="0">
                          <a:latin typeface="Arial" panose="020B0604020202020204" pitchFamily="34" charset="0"/>
                          <a:cs typeface="Arial" panose="020B0604020202020204" pitchFamily="34" charset="0"/>
                        </a:rPr>
                        <a:t> Act 2025-Chapter XVII-B special provisions relating to registered charitable </a:t>
                      </a:r>
                      <a:r>
                        <a:rPr lang="en-US" sz="2000" baseline="0" dirty="0" err="1" smtClean="0">
                          <a:latin typeface="Arial" panose="020B0604020202020204" pitchFamily="34" charset="0"/>
                          <a:cs typeface="Arial" panose="020B0604020202020204" pitchFamily="34" charset="0"/>
                        </a:rPr>
                        <a:t>organisation</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Shits</a:t>
                      </a:r>
                      <a:r>
                        <a:rPr lang="en-US" sz="2000" baseline="0" dirty="0" smtClean="0">
                          <a:latin typeface="Arial" panose="020B0604020202020204" pitchFamily="34" charset="0"/>
                          <a:cs typeface="Arial" panose="020B0604020202020204" pitchFamily="34" charset="0"/>
                        </a:rPr>
                        <a:t> from  Exemption Provisions to charging provisions</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1" kern="1200" dirty="0" smtClean="0">
                          <a:solidFill>
                            <a:schemeClr val="dk1"/>
                          </a:solidFill>
                          <a:effectLst/>
                          <a:latin typeface="Arial" panose="020B0604020202020204" pitchFamily="34" charset="0"/>
                          <a:ea typeface="+mn-ea"/>
                          <a:cs typeface="Arial" panose="020B0604020202020204" pitchFamily="34" charset="0"/>
                        </a:rPr>
                        <a:t>Income from property held for charitable or religious purposes.</a:t>
                      </a:r>
                      <a:endParaRPr lang="en-US" sz="2000" kern="1200" dirty="0" smtClean="0">
                        <a:solidFill>
                          <a:schemeClr val="dk1"/>
                        </a:solidFill>
                        <a:effectLst/>
                        <a:latin typeface="Arial" panose="020B0604020202020204" pitchFamily="34" charset="0"/>
                        <a:ea typeface="+mn-ea"/>
                        <a:cs typeface="Arial" panose="020B0604020202020204" pitchFamily="34" charset="0"/>
                      </a:endParaRPr>
                    </a:p>
                    <a:p>
                      <a:pPr algn="just"/>
                      <a:r>
                        <a:rPr lang="en-US" sz="2000" b="1" kern="1200" dirty="0" smtClean="0">
                          <a:solidFill>
                            <a:schemeClr val="dk1"/>
                          </a:solidFill>
                          <a:effectLst/>
                          <a:latin typeface="Arial" panose="020B0604020202020204" pitchFamily="34" charset="0"/>
                          <a:ea typeface="+mn-ea"/>
                          <a:cs typeface="Arial" panose="020B0604020202020204" pitchFamily="34" charset="0"/>
                        </a:rPr>
                        <a:t>11.</a:t>
                      </a:r>
                      <a:r>
                        <a:rPr lang="en-US" sz="2000" kern="1200" dirty="0" smtClean="0">
                          <a:solidFill>
                            <a:schemeClr val="dk1"/>
                          </a:solidFill>
                          <a:effectLst/>
                          <a:latin typeface="Arial" panose="020B0604020202020204" pitchFamily="34" charset="0"/>
                          <a:ea typeface="+mn-ea"/>
                          <a:cs typeface="Arial" panose="020B0604020202020204" pitchFamily="34" charset="0"/>
                        </a:rPr>
                        <a:t> (1) Subject to the provisions of sections 60 to 63, the following income shall not be included in the total income of the previous year of the person in receipt of the income—</a:t>
                      </a:r>
                    </a:p>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solidFill>
                            <a:srgbClr val="FF0000"/>
                          </a:solidFill>
                          <a:latin typeface="Arial" panose="020B0604020202020204" pitchFamily="34" charset="0"/>
                          <a:cs typeface="Arial" panose="020B0604020202020204" pitchFamily="34" charset="0"/>
                        </a:rPr>
                        <a:t>Tax on income of registered non-profit </a:t>
                      </a:r>
                      <a:r>
                        <a:rPr lang="en-US" sz="2000" dirty="0" err="1" smtClean="0">
                          <a:solidFill>
                            <a:srgbClr val="FF0000"/>
                          </a:solidFill>
                          <a:latin typeface="Arial" panose="020B0604020202020204" pitchFamily="34" charset="0"/>
                          <a:cs typeface="Arial" panose="020B0604020202020204" pitchFamily="34" charset="0"/>
                        </a:rPr>
                        <a:t>organisation</a:t>
                      </a:r>
                      <a:r>
                        <a:rPr lang="en-US" sz="2000" dirty="0" smtClean="0">
                          <a:solidFill>
                            <a:srgbClr val="FF0000"/>
                          </a:solidFill>
                          <a:latin typeface="Arial" panose="020B0604020202020204" pitchFamily="34" charset="0"/>
                          <a:cs typeface="Arial" panose="020B0604020202020204" pitchFamily="34" charset="0"/>
                        </a:rPr>
                        <a:t>.</a:t>
                      </a:r>
                    </a:p>
                    <a:p>
                      <a:pPr algn="just"/>
                      <a:r>
                        <a:rPr lang="en-US" sz="2000" dirty="0" smtClean="0">
                          <a:latin typeface="Arial" panose="020B0604020202020204" pitchFamily="34" charset="0"/>
                          <a:cs typeface="Arial" panose="020B0604020202020204" pitchFamily="34" charset="0"/>
                        </a:rPr>
                        <a:t>334. (1) The income-tax payable by a registered non-profit </a:t>
                      </a:r>
                      <a:r>
                        <a:rPr lang="en-US" sz="2000" dirty="0" err="1" smtClean="0">
                          <a:latin typeface="Arial" panose="020B0604020202020204" pitchFamily="34" charset="0"/>
                          <a:cs typeface="Arial" panose="020B0604020202020204" pitchFamily="34" charset="0"/>
                        </a:rPr>
                        <a:t>organisation</a:t>
                      </a:r>
                      <a:r>
                        <a:rPr lang="en-US" sz="2000" dirty="0" smtClean="0">
                          <a:latin typeface="Arial" panose="020B0604020202020204" pitchFamily="34" charset="0"/>
                          <a:cs typeface="Arial" panose="020B0604020202020204" pitchFamily="34" charset="0"/>
                        </a:rPr>
                        <a:t> on its total income for any tax year shall be the aggregate of the amounts calculated—</a:t>
                      </a:r>
                    </a:p>
                    <a:p>
                      <a:pPr algn="just"/>
                      <a:r>
                        <a:rPr lang="en-US" sz="2000" dirty="0" smtClean="0">
                          <a:latin typeface="Arial" panose="020B0604020202020204" pitchFamily="34" charset="0"/>
                          <a:cs typeface="Arial" panose="020B0604020202020204" pitchFamily="34" charset="0"/>
                        </a:rPr>
                        <a:t>(a)	 	at the rate of 30% on specified income for such tax year; and</a:t>
                      </a:r>
                    </a:p>
                    <a:p>
                      <a:pPr algn="just"/>
                      <a:r>
                        <a:rPr lang="en-US" sz="2000" dirty="0" smtClean="0">
                          <a:latin typeface="Arial" panose="020B0604020202020204" pitchFamily="34" charset="0"/>
                          <a:cs typeface="Arial" panose="020B0604020202020204" pitchFamily="34" charset="0"/>
                        </a:rPr>
                        <a:t>(b)	 	at the rate applicable on taxable regular income and any residual income for such tax year under other provisions of this Act.</a:t>
                      </a:r>
                    </a:p>
                    <a:p>
                      <a:pPr algn="just"/>
                      <a:r>
                        <a:rPr lang="en-US" sz="2000" dirty="0" smtClean="0">
                          <a:latin typeface="Arial" panose="020B0604020202020204" pitchFamily="34" charset="0"/>
                          <a:cs typeface="Arial" panose="020B0604020202020204" pitchFamily="34" charset="0"/>
                        </a:rPr>
                        <a:t>(2) The provisions of this Chapter shall apply irrespective of anything to the contrary contained in any other provision of this Act other than sections 96 to 98.</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905028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Income Tax </a:t>
            </a:r>
            <a:r>
              <a:rPr lang="en-US" dirty="0" smtClean="0"/>
              <a:t>Act </a:t>
            </a:r>
            <a:r>
              <a:rPr lang="en-US" dirty="0"/>
              <a:t>2025</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99945397"/>
              </p:ext>
            </p:extLst>
          </p:nvPr>
        </p:nvGraphicFramePr>
        <p:xfrm>
          <a:off x="1295400" y="2557463"/>
          <a:ext cx="9601200" cy="3017520"/>
        </p:xfrm>
        <a:graphic>
          <a:graphicData uri="http://schemas.openxmlformats.org/drawingml/2006/table">
            <a:tbl>
              <a:tblPr firstRow="1" bandRow="1">
                <a:tableStyleId>{5C22544A-7EE6-4342-B048-85BDC9FD1C3A}</a:tableStyleId>
              </a:tblPr>
              <a:tblGrid>
                <a:gridCol w="3289126">
                  <a:extLst>
                    <a:ext uri="{9D8B030D-6E8A-4147-A177-3AD203B41FA5}">
                      <a16:colId xmlns:a16="http://schemas.microsoft.com/office/drawing/2014/main" xmlns="" val="20000"/>
                    </a:ext>
                  </a:extLst>
                </a:gridCol>
                <a:gridCol w="3111674">
                  <a:extLst>
                    <a:ext uri="{9D8B030D-6E8A-4147-A177-3AD203B41FA5}">
                      <a16:colId xmlns:a16="http://schemas.microsoft.com/office/drawing/2014/main" xmlns="" val="20001"/>
                    </a:ext>
                  </a:extLst>
                </a:gridCol>
                <a:gridCol w="3200400">
                  <a:extLst>
                    <a:ext uri="{9D8B030D-6E8A-4147-A177-3AD203B41FA5}">
                      <a16:colId xmlns:a16="http://schemas.microsoft.com/office/drawing/2014/main" xmlns="" val="20002"/>
                    </a:ext>
                  </a:extLst>
                </a:gridCol>
              </a:tblGrid>
              <a:tr h="370840">
                <a:tc gridSpan="3">
                  <a:txBody>
                    <a:bodyPr/>
                    <a:lstStyle/>
                    <a:p>
                      <a:pPr algn="just"/>
                      <a:r>
                        <a:rPr lang="en-IN" sz="2000" b="0" i="0" u="none" strike="noStrike" kern="1200" baseline="0" dirty="0">
                          <a:solidFill>
                            <a:schemeClr val="bg1"/>
                          </a:solidFill>
                          <a:latin typeface="Arial" panose="020B0604020202020204" pitchFamily="34" charset="0"/>
                          <a:ea typeface="+mn-ea"/>
                          <a:cs typeface="Arial" panose="020B0604020202020204" pitchFamily="34" charset="0"/>
                        </a:rPr>
                        <a:t>COMPUTATION OF TOTAL INCOME –A Head of Income</a:t>
                      </a:r>
                      <a:endParaRPr lang="en-IN" sz="2000" dirty="0">
                        <a:solidFill>
                          <a:schemeClr val="bg1"/>
                        </a:solidFill>
                        <a:latin typeface="Arial" panose="020B0604020202020204" pitchFamily="34" charset="0"/>
                        <a:cs typeface="Arial" panose="020B0604020202020204" pitchFamily="34" charset="0"/>
                      </a:endParaRPr>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xmlns="" val="10000"/>
                  </a:ext>
                </a:extLst>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 Tax Act 1961-CHAPTER IV</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Income</a:t>
                      </a:r>
                      <a:r>
                        <a:rPr lang="en-US" sz="2000" baseline="0" dirty="0">
                          <a:latin typeface="Arial" panose="020B0604020202020204" pitchFamily="34" charset="0"/>
                          <a:cs typeface="Arial" panose="020B0604020202020204" pitchFamily="34" charset="0"/>
                        </a:rPr>
                        <a:t> Tax Bill 2025-</a:t>
                      </a:r>
                      <a:r>
                        <a:rPr lang="en-US" sz="2000" dirty="0">
                          <a:latin typeface="Arial" panose="020B0604020202020204" pitchFamily="34" charset="0"/>
                          <a:cs typeface="Arial" panose="020B0604020202020204" pitchFamily="34" charset="0"/>
                        </a:rPr>
                        <a:t>CHAPTER IV</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1"/>
                  </a:ext>
                </a:extLst>
              </a:tr>
              <a:tr h="1112520">
                <a:tc>
                  <a:txBody>
                    <a:bodyPr/>
                    <a:lstStyle/>
                    <a:p>
                      <a:pPr algn="just"/>
                      <a:endParaRPr lang="en-IN" sz="2000" b="0" i="0" u="none" strike="noStrike" kern="1200" baseline="0" dirty="0">
                        <a:solidFill>
                          <a:schemeClr val="dk1"/>
                        </a:solidFill>
                        <a:latin typeface="Arial" panose="020B0604020202020204" pitchFamily="34" charset="0"/>
                        <a:ea typeface="+mn-ea"/>
                        <a:cs typeface="Arial" panose="020B0604020202020204" pitchFamily="34" charset="0"/>
                      </a:endParaRPr>
                    </a:p>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COMPUTATION OF TOTAL INCOME 	</a:t>
                      </a:r>
                    </a:p>
                    <a:p>
                      <a:pPr marL="342900" indent="-342900" algn="just">
                        <a:buAutoNum type="alphaUcParenR"/>
                      </a:pPr>
                      <a:r>
                        <a:rPr lang="en-IN" sz="2000" b="0" i="1" u="none" strike="noStrike" kern="1200" baseline="0" dirty="0">
                          <a:solidFill>
                            <a:schemeClr val="dk1"/>
                          </a:solidFill>
                          <a:latin typeface="Arial" panose="020B0604020202020204" pitchFamily="34" charset="0"/>
                          <a:ea typeface="+mn-ea"/>
                          <a:cs typeface="Arial" panose="020B0604020202020204" pitchFamily="34" charset="0"/>
                        </a:rPr>
                        <a:t>Heads of income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a:t>
                      </a:r>
                    </a:p>
                    <a:p>
                      <a:pPr marL="342900" indent="-342900" algn="just">
                        <a:buAutoNum type="alphaUcParenR"/>
                      </a:pPr>
                      <a:endParaRPr lang="en-IN" sz="2000" b="0" i="0" u="none" strike="noStrike" kern="1200" baseline="0" dirty="0">
                        <a:solidFill>
                          <a:schemeClr val="dk1"/>
                        </a:solidFill>
                        <a:latin typeface="Arial" panose="020B0604020202020204" pitchFamily="34" charset="0"/>
                        <a:ea typeface="+mn-ea"/>
                        <a:cs typeface="Arial" panose="020B0604020202020204" pitchFamily="34" charset="0"/>
                      </a:endParaRPr>
                    </a:p>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a:t>
                      </a:r>
                      <a:r>
                        <a:rPr lang="en-US" sz="2000" baseline="0" dirty="0">
                          <a:latin typeface="Arial" panose="020B0604020202020204" pitchFamily="34" charset="0"/>
                          <a:cs typeface="Arial" panose="020B0604020202020204" pitchFamily="34" charset="0"/>
                        </a:rPr>
                        <a:t> 14 &amp; 14A -No of section 2</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 13 &amp; 14</a:t>
                      </a:r>
                      <a:r>
                        <a:rPr lang="en-US" sz="2000" baseline="0" dirty="0">
                          <a:latin typeface="Arial" panose="020B0604020202020204" pitchFamily="34" charset="0"/>
                          <a:cs typeface="Arial" panose="020B0604020202020204" pitchFamily="34" charset="0"/>
                        </a:rPr>
                        <a:t>-No of section 2</a:t>
                      </a:r>
                      <a:endParaRPr lang="en-US" sz="2000" dirty="0">
                        <a:latin typeface="Arial" panose="020B0604020202020204" pitchFamily="34" charset="0"/>
                        <a:cs typeface="Arial" panose="020B0604020202020204" pitchFamily="34" charset="0"/>
                      </a:endParaRPr>
                    </a:p>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741699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dirty="0"/>
              <a:t>Executive Summary</a:t>
            </a:r>
            <a:endParaRPr lang="en-IN" dirty="0"/>
          </a:p>
        </p:txBody>
      </p:sp>
      <p:graphicFrame>
        <p:nvGraphicFramePr>
          <p:cNvPr id="4" name="Content Placeholder 3"/>
          <p:cNvGraphicFramePr>
            <a:graphicFrameLocks noGrp="1"/>
          </p:cNvGraphicFramePr>
          <p:nvPr>
            <p:ph idx="1"/>
            <p:extLst/>
          </p:nvPr>
        </p:nvGraphicFramePr>
        <p:xfrm>
          <a:off x="1295400" y="2557463"/>
          <a:ext cx="9601200" cy="3037840"/>
        </p:xfrm>
        <a:graphic>
          <a:graphicData uri="http://schemas.openxmlformats.org/drawingml/2006/table">
            <a:tbl>
              <a:tblPr firstRow="1" bandRow="1">
                <a:tableStyleId>{5C22544A-7EE6-4342-B048-85BDC9FD1C3A}</a:tableStyleId>
              </a:tblPr>
              <a:tblGrid>
                <a:gridCol w="1065663">
                  <a:extLst>
                    <a:ext uri="{9D8B030D-6E8A-4147-A177-3AD203B41FA5}">
                      <a16:colId xmlns:a16="http://schemas.microsoft.com/office/drawing/2014/main" xmlns="" val="20000"/>
                    </a:ext>
                  </a:extLst>
                </a:gridCol>
                <a:gridCol w="2047164">
                  <a:extLst>
                    <a:ext uri="{9D8B030D-6E8A-4147-A177-3AD203B41FA5}">
                      <a16:colId xmlns:a16="http://schemas.microsoft.com/office/drawing/2014/main" xmlns="" val="20001"/>
                    </a:ext>
                  </a:extLst>
                </a:gridCol>
                <a:gridCol w="2088107">
                  <a:extLst>
                    <a:ext uri="{9D8B030D-6E8A-4147-A177-3AD203B41FA5}">
                      <a16:colId xmlns:a16="http://schemas.microsoft.com/office/drawing/2014/main" xmlns="" val="20002"/>
                    </a:ext>
                  </a:extLst>
                </a:gridCol>
                <a:gridCol w="4400266">
                  <a:extLst>
                    <a:ext uri="{9D8B030D-6E8A-4147-A177-3AD203B41FA5}">
                      <a16:colId xmlns:a16="http://schemas.microsoft.com/office/drawing/2014/main" xmlns="" val="20003"/>
                    </a:ext>
                  </a:extLst>
                </a:gridCol>
              </a:tblGrid>
              <a:tr h="370840">
                <a:tc>
                  <a:txBody>
                    <a:bodyPr/>
                    <a:lstStyle/>
                    <a:p>
                      <a:r>
                        <a:rPr lang="en-IN" dirty="0"/>
                        <a:t>Item </a:t>
                      </a:r>
                    </a:p>
                  </a:txBody>
                  <a:tcPr/>
                </a:tc>
                <a:tc>
                  <a:txBody>
                    <a:bodyPr/>
                    <a:lstStyle/>
                    <a:p>
                      <a:r>
                        <a:rPr lang="en-IN" dirty="0"/>
                        <a:t>Existing Income-tax</a:t>
                      </a:r>
                    </a:p>
                    <a:p>
                      <a:r>
                        <a:rPr lang="en-IN" dirty="0"/>
                        <a:t>Act, 1961</a:t>
                      </a:r>
                    </a:p>
                  </a:txBody>
                  <a:tcPr/>
                </a:tc>
                <a:tc>
                  <a:txBody>
                    <a:bodyPr/>
                    <a:lstStyle/>
                    <a:p>
                      <a:r>
                        <a:rPr lang="en-US" dirty="0"/>
                        <a:t>Proposed in the</a:t>
                      </a:r>
                    </a:p>
                    <a:p>
                      <a:r>
                        <a:rPr lang="en-US" dirty="0"/>
                        <a:t>Income-tax Bill,</a:t>
                      </a:r>
                    </a:p>
                    <a:p>
                      <a:r>
                        <a:rPr lang="en-US" dirty="0"/>
                        <a:t>2025</a:t>
                      </a:r>
                      <a:endParaRPr lang="en-IN" dirty="0"/>
                    </a:p>
                  </a:txBody>
                  <a:tcPr/>
                </a:tc>
                <a:tc>
                  <a:txBody>
                    <a:bodyPr/>
                    <a:lstStyle/>
                    <a:p>
                      <a:r>
                        <a:rPr lang="en-IN" dirty="0"/>
                        <a:t>Change</a:t>
                      </a:r>
                    </a:p>
                    <a:p>
                      <a:r>
                        <a:rPr lang="en-IN" dirty="0"/>
                        <a:t>(Reduction/Addition)</a:t>
                      </a:r>
                    </a:p>
                  </a:txBody>
                  <a:tcPr/>
                </a:tc>
                <a:extLst>
                  <a:ext uri="{0D108BD9-81ED-4DB2-BD59-A6C34878D82A}">
                    <a16:rowId xmlns:a16="http://schemas.microsoft.com/office/drawing/2014/main" xmlns="" val="10000"/>
                  </a:ext>
                </a:extLst>
              </a:tr>
              <a:tr h="370840">
                <a:tc>
                  <a:txBody>
                    <a:bodyPr/>
                    <a:lstStyle/>
                    <a:p>
                      <a:r>
                        <a:rPr lang="en-IN" dirty="0"/>
                        <a:t>Words </a:t>
                      </a:r>
                    </a:p>
                  </a:txBody>
                  <a:tcPr/>
                </a:tc>
                <a:tc>
                  <a:txBody>
                    <a:bodyPr/>
                    <a:lstStyle/>
                    <a:p>
                      <a:r>
                        <a:rPr lang="en-IN" dirty="0"/>
                        <a:t>512,535 </a:t>
                      </a:r>
                    </a:p>
                  </a:txBody>
                  <a:tcPr/>
                </a:tc>
                <a:tc>
                  <a:txBody>
                    <a:bodyPr/>
                    <a:lstStyle/>
                    <a:p>
                      <a:r>
                        <a:rPr lang="en-IN" dirty="0"/>
                        <a:t>259,676 </a:t>
                      </a:r>
                    </a:p>
                  </a:txBody>
                  <a:tcPr/>
                </a:tc>
                <a:tc>
                  <a:txBody>
                    <a:bodyPr/>
                    <a:lstStyle/>
                    <a:p>
                      <a:r>
                        <a:rPr lang="en-IN" dirty="0"/>
                        <a:t>Reduction: 252,859 words(mainly due to deletion of obsolete or redundant provisions)</a:t>
                      </a:r>
                    </a:p>
                  </a:txBody>
                  <a:tcPr/>
                </a:tc>
                <a:extLst>
                  <a:ext uri="{0D108BD9-81ED-4DB2-BD59-A6C34878D82A}">
                    <a16:rowId xmlns:a16="http://schemas.microsoft.com/office/drawing/2014/main" xmlns="" val="10001"/>
                  </a:ext>
                </a:extLst>
              </a:tr>
              <a:tr h="370840">
                <a:tc>
                  <a:txBody>
                    <a:bodyPr/>
                    <a:lstStyle/>
                    <a:p>
                      <a:r>
                        <a:rPr lang="en-IN" dirty="0"/>
                        <a:t>Chapters </a:t>
                      </a:r>
                    </a:p>
                  </a:txBody>
                  <a:tcPr/>
                </a:tc>
                <a:tc>
                  <a:txBody>
                    <a:bodyPr/>
                    <a:lstStyle/>
                    <a:p>
                      <a:r>
                        <a:rPr lang="en-IN" dirty="0"/>
                        <a:t>47</a:t>
                      </a:r>
                    </a:p>
                  </a:txBody>
                  <a:tcPr/>
                </a:tc>
                <a:tc>
                  <a:txBody>
                    <a:bodyPr/>
                    <a:lstStyle/>
                    <a:p>
                      <a:r>
                        <a:rPr lang="en-IN" dirty="0"/>
                        <a:t>23</a:t>
                      </a:r>
                    </a:p>
                  </a:txBody>
                  <a:tcPr/>
                </a:tc>
                <a:tc>
                  <a:txBody>
                    <a:bodyPr/>
                    <a:lstStyle/>
                    <a:p>
                      <a:r>
                        <a:rPr lang="en-IN" dirty="0"/>
                        <a:t>Reduction: 24 chapters</a:t>
                      </a:r>
                    </a:p>
                  </a:txBody>
                  <a:tcPr/>
                </a:tc>
                <a:extLst>
                  <a:ext uri="{0D108BD9-81ED-4DB2-BD59-A6C34878D82A}">
                    <a16:rowId xmlns:a16="http://schemas.microsoft.com/office/drawing/2014/main" xmlns="" val="10002"/>
                  </a:ext>
                </a:extLst>
              </a:tr>
              <a:tr h="370840">
                <a:tc>
                  <a:txBody>
                    <a:bodyPr/>
                    <a:lstStyle/>
                    <a:p>
                      <a:r>
                        <a:rPr lang="en-IN" dirty="0"/>
                        <a:t>Sections</a:t>
                      </a:r>
                    </a:p>
                  </a:txBody>
                  <a:tcPr/>
                </a:tc>
                <a:tc>
                  <a:txBody>
                    <a:bodyPr/>
                    <a:lstStyle/>
                    <a:p>
                      <a:r>
                        <a:rPr lang="en-IN" dirty="0"/>
                        <a:t>819 </a:t>
                      </a:r>
                    </a:p>
                  </a:txBody>
                  <a:tcPr/>
                </a:tc>
                <a:tc>
                  <a:txBody>
                    <a:bodyPr/>
                    <a:lstStyle/>
                    <a:p>
                      <a:r>
                        <a:rPr lang="en-IN" dirty="0"/>
                        <a:t>536</a:t>
                      </a:r>
                    </a:p>
                  </a:txBody>
                  <a:tcPr/>
                </a:tc>
                <a:tc>
                  <a:txBody>
                    <a:bodyPr/>
                    <a:lstStyle/>
                    <a:p>
                      <a:r>
                        <a:rPr lang="en-IN" dirty="0"/>
                        <a:t>Reduction: 283 sections</a:t>
                      </a:r>
                    </a:p>
                  </a:txBody>
                  <a:tcPr/>
                </a:tc>
                <a:extLst>
                  <a:ext uri="{0D108BD9-81ED-4DB2-BD59-A6C34878D82A}">
                    <a16:rowId xmlns:a16="http://schemas.microsoft.com/office/drawing/2014/main" xmlns="" val="10003"/>
                  </a:ext>
                </a:extLst>
              </a:tr>
              <a:tr h="370840">
                <a:tc>
                  <a:txBody>
                    <a:bodyPr/>
                    <a:lstStyle/>
                    <a:p>
                      <a:r>
                        <a:rPr lang="en-IN" dirty="0"/>
                        <a:t>Tables </a:t>
                      </a:r>
                    </a:p>
                  </a:txBody>
                  <a:tcPr/>
                </a:tc>
                <a:tc>
                  <a:txBody>
                    <a:bodyPr/>
                    <a:lstStyle/>
                    <a:p>
                      <a:r>
                        <a:rPr lang="en-IN" dirty="0"/>
                        <a:t>18 </a:t>
                      </a:r>
                    </a:p>
                  </a:txBody>
                  <a:tcPr/>
                </a:tc>
                <a:tc>
                  <a:txBody>
                    <a:bodyPr/>
                    <a:lstStyle/>
                    <a:p>
                      <a:r>
                        <a:rPr lang="en-IN" dirty="0"/>
                        <a:t>57 </a:t>
                      </a:r>
                    </a:p>
                  </a:txBody>
                  <a:tcPr/>
                </a:tc>
                <a:tc>
                  <a:txBody>
                    <a:bodyPr/>
                    <a:lstStyle/>
                    <a:p>
                      <a:r>
                        <a:rPr lang="en-IN" dirty="0"/>
                        <a:t>Addition: 39 tables</a:t>
                      </a:r>
                    </a:p>
                  </a:txBody>
                  <a:tcPr/>
                </a:tc>
                <a:extLst>
                  <a:ext uri="{0D108BD9-81ED-4DB2-BD59-A6C34878D82A}">
                    <a16:rowId xmlns:a16="http://schemas.microsoft.com/office/drawing/2014/main" xmlns="" val="10004"/>
                  </a:ext>
                </a:extLst>
              </a:tr>
              <a:tr h="370840">
                <a:tc>
                  <a:txBody>
                    <a:bodyPr/>
                    <a:lstStyle/>
                    <a:p>
                      <a:r>
                        <a:rPr lang="en-IN" dirty="0"/>
                        <a:t>Formulae </a:t>
                      </a:r>
                    </a:p>
                  </a:txBody>
                  <a:tcPr/>
                </a:tc>
                <a:tc>
                  <a:txBody>
                    <a:bodyPr/>
                    <a:lstStyle/>
                    <a:p>
                      <a:r>
                        <a:rPr lang="en-IN" dirty="0"/>
                        <a:t>6 </a:t>
                      </a:r>
                    </a:p>
                  </a:txBody>
                  <a:tcPr/>
                </a:tc>
                <a:tc>
                  <a:txBody>
                    <a:bodyPr/>
                    <a:lstStyle/>
                    <a:p>
                      <a:r>
                        <a:rPr lang="en-IN" dirty="0"/>
                        <a:t>46 </a:t>
                      </a:r>
                    </a:p>
                  </a:txBody>
                  <a:tcPr/>
                </a:tc>
                <a:tc>
                  <a:txBody>
                    <a:bodyPr/>
                    <a:lstStyle/>
                    <a:p>
                      <a:r>
                        <a:rPr lang="en-IN" dirty="0"/>
                        <a:t>Addition: 40 formulae</a:t>
                      </a: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248876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2448327562"/>
              </p:ext>
            </p:extLst>
          </p:nvPr>
        </p:nvGraphicFramePr>
        <p:xfrm>
          <a:off x="914400" y="1094704"/>
          <a:ext cx="10406130" cy="4284153"/>
        </p:xfrm>
        <a:graphic>
          <a:graphicData uri="http://schemas.openxmlformats.org/drawingml/2006/table">
            <a:tbl>
              <a:tblPr firstRow="1" bandRow="1">
                <a:tableStyleId>{5C22544A-7EE6-4342-B048-85BDC9FD1C3A}</a:tableStyleId>
              </a:tblPr>
              <a:tblGrid>
                <a:gridCol w="5190374"/>
                <a:gridCol w="5215756"/>
              </a:tblGrid>
              <a:tr h="603156">
                <a:tc gridSpan="2">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b="0" i="0" u="none" strike="noStrike" kern="1200" baseline="0" dirty="0" smtClean="0">
                          <a:solidFill>
                            <a:schemeClr val="bg1"/>
                          </a:solidFill>
                          <a:latin typeface="Arial" panose="020B0604020202020204" pitchFamily="34" charset="0"/>
                          <a:ea typeface="+mn-ea"/>
                          <a:cs typeface="Arial" panose="020B0604020202020204" pitchFamily="34" charset="0"/>
                        </a:rPr>
                        <a:t>COMPUTATION OF TOTAL INCOME – Salary Income</a:t>
                      </a:r>
                      <a:endParaRPr lang="en-IN" sz="2000" dirty="0" smtClean="0">
                        <a:latin typeface="Arial" panose="020B0604020202020204" pitchFamily="34" charset="0"/>
                        <a:cs typeface="Arial" panose="020B0604020202020204" pitchFamily="34" charset="0"/>
                      </a:endParaRPr>
                    </a:p>
                    <a:p>
                      <a:pPr algn="just"/>
                      <a:endParaRPr lang="en-IN" sz="2000" dirty="0">
                        <a:latin typeface="Arial" panose="020B0604020202020204" pitchFamily="34" charset="0"/>
                        <a:cs typeface="Arial" panose="020B0604020202020204" pitchFamily="34" charset="0"/>
                      </a:endParaRPr>
                    </a:p>
                  </a:txBody>
                  <a:tcPr/>
                </a:tc>
                <a:tc hMerge="1">
                  <a:txBody>
                    <a:bodyPr/>
                    <a:lstStyle/>
                    <a:p>
                      <a:endParaRPr lang="en-IN" sz="2000" dirty="0">
                        <a:latin typeface="Arial" panose="020B0604020202020204" pitchFamily="34" charset="0"/>
                        <a:cs typeface="Arial" panose="020B0604020202020204" pitchFamily="34" charset="0"/>
                      </a:endParaRPr>
                    </a:p>
                  </a:txBody>
                  <a:tcPr/>
                </a:tc>
              </a:tr>
              <a:tr h="603156">
                <a:tc>
                  <a:txBody>
                    <a:bodyPr/>
                    <a:lstStyle/>
                    <a:p>
                      <a:pPr algn="just"/>
                      <a:r>
                        <a:rPr lang="en-US" sz="2000" dirty="0" smtClean="0">
                          <a:latin typeface="Arial" panose="020B0604020202020204" pitchFamily="34" charset="0"/>
                          <a:cs typeface="Arial" panose="020B0604020202020204" pitchFamily="34" charset="0"/>
                        </a:rPr>
                        <a:t>ITA 2025 : Chapter IV-B</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ITA 1961 : Chapter IV-A</a:t>
                      </a:r>
                      <a:endParaRPr lang="en-IN" sz="2000" dirty="0">
                        <a:latin typeface="Arial" panose="020B0604020202020204" pitchFamily="34" charset="0"/>
                        <a:cs typeface="Arial" panose="020B0604020202020204" pitchFamily="34" charset="0"/>
                      </a:endParaRPr>
                    </a:p>
                  </a:txBody>
                  <a:tcPr/>
                </a:tc>
              </a:tr>
              <a:tr h="603156">
                <a:tc>
                  <a:txBody>
                    <a:bodyPr/>
                    <a:lstStyle/>
                    <a:p>
                      <a:pPr algn="just"/>
                      <a:r>
                        <a:rPr lang="en-US" sz="2000" dirty="0" smtClean="0">
                          <a:latin typeface="Arial" panose="020B0604020202020204" pitchFamily="34" charset="0"/>
                          <a:cs typeface="Arial" panose="020B0604020202020204" pitchFamily="34" charset="0"/>
                        </a:rPr>
                        <a:t>1.</a:t>
                      </a:r>
                      <a:r>
                        <a:rPr lang="en-US" sz="2000" baseline="0" dirty="0" smtClean="0">
                          <a:latin typeface="Arial" panose="020B0604020202020204" pitchFamily="34" charset="0"/>
                          <a:cs typeface="Arial" panose="020B0604020202020204" pitchFamily="34" charset="0"/>
                        </a:rPr>
                        <a:t> Section 15 : Specific Charge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1.</a:t>
                      </a:r>
                      <a:r>
                        <a:rPr lang="en-US" sz="2000" baseline="0" dirty="0" smtClean="0">
                          <a:latin typeface="Arial" panose="020B0604020202020204" pitchFamily="34" charset="0"/>
                          <a:cs typeface="Arial" panose="020B0604020202020204" pitchFamily="34" charset="0"/>
                        </a:rPr>
                        <a:t> Section 15 : Specific Charge</a:t>
                      </a:r>
                      <a:endParaRPr lang="en-IN" sz="2000" dirty="0">
                        <a:latin typeface="Arial" panose="020B0604020202020204" pitchFamily="34" charset="0"/>
                        <a:cs typeface="Arial" panose="020B0604020202020204" pitchFamily="34" charset="0"/>
                      </a:endParaRPr>
                    </a:p>
                  </a:txBody>
                  <a:tcPr/>
                </a:tc>
              </a:tr>
              <a:tr h="603156">
                <a:tc>
                  <a:txBody>
                    <a:bodyPr/>
                    <a:lstStyle/>
                    <a:p>
                      <a:pPr algn="just"/>
                      <a:r>
                        <a:rPr lang="en-US" sz="2000" dirty="0" smtClean="0">
                          <a:latin typeface="Arial" panose="020B0604020202020204" pitchFamily="34" charset="0"/>
                          <a:cs typeface="Arial" panose="020B0604020202020204" pitchFamily="34" charset="0"/>
                        </a:rPr>
                        <a:t>2. Section 16 : Defines</a:t>
                      </a:r>
                      <a:r>
                        <a:rPr lang="en-US" sz="2000" baseline="0" dirty="0" smtClean="0">
                          <a:latin typeface="Arial" panose="020B0604020202020204" pitchFamily="34" charset="0"/>
                          <a:cs typeface="Arial" panose="020B0604020202020204" pitchFamily="34" charset="0"/>
                        </a:rPr>
                        <a:t> Salary</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2. Section 16 : Deduction</a:t>
                      </a:r>
                      <a:endParaRPr lang="en-IN" sz="2000" dirty="0">
                        <a:latin typeface="Arial" panose="020B0604020202020204" pitchFamily="34" charset="0"/>
                        <a:cs typeface="Arial" panose="020B0604020202020204" pitchFamily="34" charset="0"/>
                      </a:endParaRPr>
                    </a:p>
                  </a:txBody>
                  <a:tcPr/>
                </a:tc>
              </a:tr>
              <a:tr h="603156">
                <a:tc>
                  <a:txBody>
                    <a:bodyPr/>
                    <a:lstStyle/>
                    <a:p>
                      <a:pPr algn="just"/>
                      <a:r>
                        <a:rPr lang="en-US" sz="2000" dirty="0" smtClean="0">
                          <a:latin typeface="Arial" panose="020B0604020202020204" pitchFamily="34" charset="0"/>
                          <a:cs typeface="Arial" panose="020B0604020202020204" pitchFamily="34" charset="0"/>
                        </a:rPr>
                        <a:t>3. Section</a:t>
                      </a:r>
                      <a:r>
                        <a:rPr lang="en-US" sz="2000" baseline="0" dirty="0" smtClean="0">
                          <a:latin typeface="Arial" panose="020B0604020202020204" pitchFamily="34" charset="0"/>
                          <a:cs typeface="Arial" panose="020B0604020202020204" pitchFamily="34" charset="0"/>
                        </a:rPr>
                        <a:t> 17 : Defines perquisite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3. Section 17 : Term defined</a:t>
                      </a:r>
                      <a:endParaRPr lang="en-IN" sz="2000" dirty="0">
                        <a:latin typeface="Arial" panose="020B0604020202020204" pitchFamily="34" charset="0"/>
                        <a:cs typeface="Arial" panose="020B0604020202020204" pitchFamily="34" charset="0"/>
                      </a:endParaRPr>
                    </a:p>
                  </a:txBody>
                  <a:tcPr/>
                </a:tc>
              </a:tr>
              <a:tr h="469449">
                <a:tc>
                  <a:txBody>
                    <a:bodyPr/>
                    <a:lstStyle/>
                    <a:p>
                      <a:pPr algn="just"/>
                      <a:r>
                        <a:rPr lang="en-US" sz="2000" dirty="0" smtClean="0">
                          <a:latin typeface="Arial" panose="020B0604020202020204" pitchFamily="34" charset="0"/>
                          <a:cs typeface="Arial" panose="020B0604020202020204" pitchFamily="34" charset="0"/>
                        </a:rPr>
                        <a:t>4. Section 18</a:t>
                      </a:r>
                      <a:r>
                        <a:rPr lang="en-US" sz="2000" baseline="0" dirty="0" smtClean="0">
                          <a:latin typeface="Arial" panose="020B0604020202020204" pitchFamily="34" charset="0"/>
                          <a:cs typeface="Arial" panose="020B0604020202020204" pitchFamily="34" charset="0"/>
                        </a:rPr>
                        <a:t> : Defines profit in lieu of salary</a:t>
                      </a:r>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tr>
              <a:tr h="603156">
                <a:tc>
                  <a:txBody>
                    <a:bodyPr/>
                    <a:lstStyle/>
                    <a:p>
                      <a:pPr algn="just"/>
                      <a:r>
                        <a:rPr lang="en-US" sz="2000" dirty="0" smtClean="0">
                          <a:latin typeface="Arial" panose="020B0604020202020204" pitchFamily="34" charset="0"/>
                          <a:cs typeface="Arial" panose="020B0604020202020204" pitchFamily="34" charset="0"/>
                        </a:rPr>
                        <a:t>5. Section 19 : Deduction</a:t>
                      </a:r>
                      <a:r>
                        <a:rPr lang="en-US" sz="2000" dirty="0" smtClean="0">
                          <a:solidFill>
                            <a:srgbClr val="00B0F0"/>
                          </a:solidFill>
                          <a:latin typeface="Arial" panose="020B0604020202020204" pitchFamily="34" charset="0"/>
                          <a:cs typeface="Arial" panose="020B0604020202020204" pitchFamily="34" charset="0"/>
                        </a:rPr>
                        <a:t>( some of them</a:t>
                      </a:r>
                      <a:r>
                        <a:rPr lang="en-US" sz="2000" baseline="0" dirty="0" smtClean="0">
                          <a:solidFill>
                            <a:srgbClr val="00B0F0"/>
                          </a:solidFill>
                          <a:latin typeface="Arial" panose="020B0604020202020204" pitchFamily="34" charset="0"/>
                          <a:cs typeface="Arial" panose="020B0604020202020204" pitchFamily="34" charset="0"/>
                        </a:rPr>
                        <a:t> converted into deduction from exemption)</a:t>
                      </a:r>
                      <a:endParaRPr lang="en-IN" sz="2000" dirty="0">
                        <a:solidFill>
                          <a:srgbClr val="00B0F0"/>
                        </a:solidFill>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1347693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83337021"/>
              </p:ext>
            </p:extLst>
          </p:nvPr>
        </p:nvGraphicFramePr>
        <p:xfrm>
          <a:off x="232913" y="719666"/>
          <a:ext cx="11959087" cy="4876800"/>
        </p:xfrm>
        <a:graphic>
          <a:graphicData uri="http://schemas.openxmlformats.org/drawingml/2006/table">
            <a:tbl>
              <a:tblPr firstRow="1" bandRow="1">
                <a:tableStyleId>{5C22544A-7EE6-4342-B048-85BDC9FD1C3A}</a:tableStyleId>
              </a:tblPr>
              <a:tblGrid>
                <a:gridCol w="7126094"/>
                <a:gridCol w="1128331"/>
                <a:gridCol w="3704662"/>
              </a:tblGrid>
              <a:tr h="370840">
                <a:tc>
                  <a:txBody>
                    <a:bodyPr/>
                    <a:lstStyle/>
                    <a:p>
                      <a:pPr algn="just"/>
                      <a:r>
                        <a:rPr lang="en-US" sz="2000" dirty="0" smtClean="0">
                          <a:latin typeface="Arial" panose="020B0604020202020204" pitchFamily="34" charset="0"/>
                          <a:cs typeface="Arial" panose="020B0604020202020204" pitchFamily="34" charset="0"/>
                        </a:rPr>
                        <a:t>Particulars</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 T</a:t>
                      </a:r>
                      <a:r>
                        <a:rPr lang="en-US" sz="2000" baseline="0" dirty="0" smtClean="0">
                          <a:latin typeface="Arial" panose="020B0604020202020204" pitchFamily="34" charset="0"/>
                          <a:cs typeface="Arial" panose="020B0604020202020204" pitchFamily="34" charset="0"/>
                        </a:rPr>
                        <a:t> Act 1961</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 T</a:t>
                      </a:r>
                      <a:r>
                        <a:rPr lang="en-US" sz="2000" baseline="0" dirty="0" smtClean="0">
                          <a:latin typeface="Arial" panose="020B0604020202020204" pitchFamily="34" charset="0"/>
                          <a:cs typeface="Arial" panose="020B0604020202020204" pitchFamily="34" charset="0"/>
                        </a:rPr>
                        <a:t> Act 2025</a:t>
                      </a:r>
                      <a:endParaRPr lang="en-IN" sz="2000" dirty="0">
                        <a:latin typeface="Arial" panose="020B0604020202020204" pitchFamily="34" charset="0"/>
                        <a:cs typeface="Arial" panose="020B0604020202020204" pitchFamily="34" charset="0"/>
                      </a:endParaRPr>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solidFill>
                            <a:srgbClr val="FF0000"/>
                          </a:solidFill>
                          <a:latin typeface="Arial" panose="020B0604020202020204" pitchFamily="34" charset="0"/>
                          <a:cs typeface="Arial" panose="020B0604020202020204" pitchFamily="34" charset="0"/>
                        </a:rPr>
                        <a:t>Deduction</a:t>
                      </a:r>
                      <a:r>
                        <a:rPr lang="en-US" sz="2000" baseline="0" dirty="0" smtClean="0">
                          <a:solidFill>
                            <a:srgbClr val="FF0000"/>
                          </a:solidFill>
                          <a:latin typeface="Arial" panose="020B0604020202020204" pitchFamily="34" charset="0"/>
                          <a:cs typeface="Arial" panose="020B0604020202020204" pitchFamily="34" charset="0"/>
                        </a:rPr>
                        <a:t> Schedule-Sec 19</a:t>
                      </a:r>
                      <a:endParaRPr lang="en-IN" sz="2000" dirty="0">
                        <a:solidFill>
                          <a:srgbClr val="FF0000"/>
                        </a:solidFill>
                        <a:latin typeface="Arial" panose="020B0604020202020204" pitchFamily="34" charset="0"/>
                        <a:cs typeface="Arial" panose="020B0604020202020204" pitchFamily="34" charset="0"/>
                      </a:endParaRPr>
                    </a:p>
                  </a:txBody>
                  <a:tcPr/>
                </a:tc>
              </a:tr>
              <a:tr h="370840">
                <a:tc>
                  <a:txBody>
                    <a:bodyPr/>
                    <a:lstStyle/>
                    <a:p>
                      <a:pPr algn="just"/>
                      <a:r>
                        <a:rPr lang="en-IN" sz="2000" dirty="0" smtClean="0">
                          <a:latin typeface="Arial" panose="020B0604020202020204" pitchFamily="34" charset="0"/>
                          <a:cs typeface="Arial" panose="020B0604020202020204" pitchFamily="34" charset="0"/>
                        </a:rPr>
                        <a:t>death-</a:t>
                      </a:r>
                      <a:r>
                        <a:rPr lang="en-IN" sz="2000" i="1" dirty="0" smtClean="0">
                          <a:latin typeface="Arial" panose="020B0604020202020204" pitchFamily="34" charset="0"/>
                          <a:cs typeface="Arial" panose="020B0604020202020204" pitchFamily="34" charset="0"/>
                        </a:rPr>
                        <a:t>cum</a:t>
                      </a:r>
                      <a:r>
                        <a:rPr lang="en-IN" sz="2000" dirty="0" smtClean="0">
                          <a:latin typeface="Arial" panose="020B0604020202020204" pitchFamily="34" charset="0"/>
                          <a:cs typeface="Arial" panose="020B0604020202020204" pitchFamily="34" charset="0"/>
                        </a:rPr>
                        <a:t>-retirement gratuity</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10(10)</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Schedule II (Table: Sl. No. 3);</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any payment in commutation of pension received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10(10A)</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Schedule II (Table: Sl. No. 8)</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any compensation received by a workman under the Industrial Disputes Act, 1947</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10(10B)</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Schedule</a:t>
                      </a:r>
                      <a:r>
                        <a:rPr lang="en-US" sz="2000" baseline="0" dirty="0" smtClean="0">
                          <a:latin typeface="Arial" panose="020B0604020202020204" pitchFamily="34" charset="0"/>
                          <a:cs typeface="Arial" panose="020B0604020202020204" pitchFamily="34" charset="0"/>
                        </a:rPr>
                        <a:t> II(Table: </a:t>
                      </a:r>
                      <a:r>
                        <a:rPr lang="en-US" sz="2000" baseline="0" dirty="0" err="1" smtClean="0">
                          <a:latin typeface="Arial" panose="020B0604020202020204" pitchFamily="34" charset="0"/>
                          <a:cs typeface="Arial" panose="020B0604020202020204" pitchFamily="34" charset="0"/>
                        </a:rPr>
                        <a:t>Sl.No</a:t>
                      </a:r>
                      <a:r>
                        <a:rPr lang="en-US" sz="2000" baseline="0" dirty="0" smtClean="0">
                          <a:latin typeface="Arial" panose="020B0604020202020204" pitchFamily="34" charset="0"/>
                          <a:cs typeface="Arial" panose="020B0604020202020204" pitchFamily="34" charset="0"/>
                        </a:rPr>
                        <a:t>. 11)</a:t>
                      </a:r>
                      <a:endParaRPr lang="en-IN" sz="2000" dirty="0">
                        <a:latin typeface="Arial" panose="020B0604020202020204" pitchFamily="34" charset="0"/>
                        <a:cs typeface="Arial" panose="020B0604020202020204" pitchFamily="34" charset="0"/>
                      </a:endParaRPr>
                    </a:p>
                  </a:txBody>
                  <a:tcPr/>
                </a:tc>
              </a:tr>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solidFill>
                            <a:srgbClr val="FF0000"/>
                          </a:solidFill>
                          <a:latin typeface="Arial" panose="020B0604020202020204" pitchFamily="34" charset="0"/>
                          <a:cs typeface="Arial" panose="020B0604020202020204" pitchFamily="34" charset="0"/>
                        </a:rPr>
                        <a:t>Exemption</a:t>
                      </a:r>
                      <a:r>
                        <a:rPr lang="en-US" sz="2000" baseline="0" dirty="0" smtClean="0">
                          <a:solidFill>
                            <a:srgbClr val="FF0000"/>
                          </a:solidFill>
                          <a:latin typeface="Arial" panose="020B0604020202020204" pitchFamily="34" charset="0"/>
                          <a:cs typeface="Arial" panose="020B0604020202020204" pitchFamily="34" charset="0"/>
                        </a:rPr>
                        <a:t> Schedule-Sec 11</a:t>
                      </a:r>
                      <a:endParaRPr lang="en-IN" sz="2000" dirty="0">
                        <a:solidFill>
                          <a:srgbClr val="FF0000"/>
                        </a:solidFill>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any payment from a provident fund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10(11)</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a:t>
                      </a:r>
                      <a:r>
                        <a:rPr lang="en-US" sz="2000" baseline="0" dirty="0" smtClean="0">
                          <a:latin typeface="Arial" panose="020B0604020202020204" pitchFamily="34" charset="0"/>
                          <a:cs typeface="Arial" panose="020B0604020202020204" pitchFamily="34" charset="0"/>
                        </a:rPr>
                        <a:t> VII (Table: </a:t>
                      </a:r>
                      <a:r>
                        <a:rPr lang="en-US" sz="2000" baseline="0" dirty="0" err="1" smtClean="0">
                          <a:latin typeface="Arial" panose="020B0604020202020204" pitchFamily="34" charset="0"/>
                          <a:cs typeface="Arial" panose="020B0604020202020204" pitchFamily="34" charset="0"/>
                        </a:rPr>
                        <a:t>Sl.No</a:t>
                      </a:r>
                      <a:r>
                        <a:rPr lang="en-US" sz="2000" baseline="0" dirty="0" smtClean="0">
                          <a:latin typeface="Arial" panose="020B0604020202020204" pitchFamily="34" charset="0"/>
                          <a:cs typeface="Arial" panose="020B0604020202020204" pitchFamily="34" charset="0"/>
                        </a:rPr>
                        <a:t>. 22)</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 the accumulated balance due and becoming payable to an employee participating in a </a:t>
                      </a:r>
                      <a:r>
                        <a:rPr lang="en-US" sz="2000" dirty="0" err="1" smtClean="0">
                          <a:latin typeface="Arial" panose="020B0604020202020204" pitchFamily="34" charset="0"/>
                          <a:cs typeface="Arial" panose="020B0604020202020204" pitchFamily="34" charset="0"/>
                        </a:rPr>
                        <a:t>recognised</a:t>
                      </a:r>
                      <a:r>
                        <a:rPr lang="en-US" sz="2000" dirty="0" smtClean="0">
                          <a:latin typeface="Arial" panose="020B0604020202020204" pitchFamily="34" charset="0"/>
                          <a:cs typeface="Arial" panose="020B0604020202020204" pitchFamily="34" charset="0"/>
                        </a:rPr>
                        <a:t> provident fund,</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10(12)</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a:t>
                      </a:r>
                      <a:r>
                        <a:rPr lang="en-US" sz="2000" baseline="0" dirty="0" smtClean="0">
                          <a:latin typeface="Arial" panose="020B0604020202020204" pitchFamily="34" charset="0"/>
                          <a:cs typeface="Arial" panose="020B0604020202020204" pitchFamily="34" charset="0"/>
                        </a:rPr>
                        <a:t> VII  (Table: </a:t>
                      </a:r>
                      <a:r>
                        <a:rPr lang="en-US" sz="2000" baseline="0" dirty="0" err="1" smtClean="0">
                          <a:latin typeface="Arial" panose="020B0604020202020204" pitchFamily="34" charset="0"/>
                          <a:cs typeface="Arial" panose="020B0604020202020204" pitchFamily="34" charset="0"/>
                        </a:rPr>
                        <a:t>S.No</a:t>
                      </a:r>
                      <a:r>
                        <a:rPr lang="en-US" sz="2000" baseline="0" dirty="0" smtClean="0">
                          <a:latin typeface="Arial" panose="020B0604020202020204" pitchFamily="34" charset="0"/>
                          <a:cs typeface="Arial" panose="020B0604020202020204" pitchFamily="34" charset="0"/>
                        </a:rPr>
                        <a:t>. 22)</a:t>
                      </a:r>
                      <a:endParaRPr lang="en-IN" sz="2000" dirty="0" smtClean="0">
                        <a:latin typeface="Arial" panose="020B0604020202020204" pitchFamily="34" charset="0"/>
                        <a:cs typeface="Arial" panose="020B0604020202020204" pitchFamily="34" charset="0"/>
                      </a:endParaRPr>
                    </a:p>
                    <a:p>
                      <a:pPr algn="just"/>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any payment from an approved superannuation fund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10(13)</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a:t>
                      </a:r>
                      <a:r>
                        <a:rPr lang="en-US" sz="2000" baseline="0" dirty="0" smtClean="0">
                          <a:latin typeface="Arial" panose="020B0604020202020204" pitchFamily="34" charset="0"/>
                          <a:cs typeface="Arial" panose="020B0604020202020204" pitchFamily="34" charset="0"/>
                        </a:rPr>
                        <a:t> VII (Table: </a:t>
                      </a:r>
                      <a:r>
                        <a:rPr lang="en-US" sz="2000" baseline="0" dirty="0" err="1" smtClean="0">
                          <a:latin typeface="Arial" panose="020B0604020202020204" pitchFamily="34" charset="0"/>
                          <a:cs typeface="Arial" panose="020B0604020202020204" pitchFamily="34" charset="0"/>
                        </a:rPr>
                        <a:t>Sl.No</a:t>
                      </a:r>
                      <a:r>
                        <a:rPr lang="en-US" sz="2000" baseline="0" dirty="0" smtClean="0">
                          <a:latin typeface="Arial" panose="020B0604020202020204" pitchFamily="34" charset="0"/>
                          <a:cs typeface="Arial" panose="020B0604020202020204" pitchFamily="34" charset="0"/>
                        </a:rPr>
                        <a:t>. 23</a:t>
                      </a:r>
                      <a:r>
                        <a:rPr lang="en-US" sz="2000" baseline="0" dirty="0" smtClean="0">
                          <a:latin typeface="Arial" panose="020B0604020202020204" pitchFamily="34" charset="0"/>
                          <a:cs typeface="Arial" panose="020B0604020202020204" pitchFamily="34" charset="0"/>
                        </a:rPr>
                        <a:t>)</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 H R A</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10(13A)</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a:t>
                      </a:r>
                      <a:r>
                        <a:rPr lang="en-US" sz="2000" baseline="0" dirty="0" smtClean="0">
                          <a:latin typeface="Arial" panose="020B0604020202020204" pitchFamily="34" charset="0"/>
                          <a:cs typeface="Arial" panose="020B0604020202020204" pitchFamily="34" charset="0"/>
                        </a:rPr>
                        <a:t> III (Table: </a:t>
                      </a:r>
                      <a:r>
                        <a:rPr lang="en-US" sz="2000" baseline="0" dirty="0" err="1" smtClean="0">
                          <a:latin typeface="Arial" panose="020B0604020202020204" pitchFamily="34" charset="0"/>
                          <a:cs typeface="Arial" panose="020B0604020202020204" pitchFamily="34" charset="0"/>
                        </a:rPr>
                        <a:t>Sl.No</a:t>
                      </a:r>
                      <a:r>
                        <a:rPr lang="en-US" sz="2000" baseline="0" dirty="0" smtClean="0">
                          <a:latin typeface="Arial" panose="020B0604020202020204" pitchFamily="34" charset="0"/>
                          <a:cs typeface="Arial" panose="020B0604020202020204" pitchFamily="34" charset="0"/>
                        </a:rPr>
                        <a:t>. 11</a:t>
                      </a:r>
                      <a:r>
                        <a:rPr lang="en-US" sz="2000" baseline="0" dirty="0" smtClean="0">
                          <a:latin typeface="Arial" panose="020B0604020202020204" pitchFamily="34" charset="0"/>
                          <a:cs typeface="Arial" panose="020B0604020202020204" pitchFamily="34" charset="0"/>
                        </a:rPr>
                        <a:t>)</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2662203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88446070"/>
              </p:ext>
            </p:extLst>
          </p:nvPr>
        </p:nvGraphicFramePr>
        <p:xfrm>
          <a:off x="500330" y="719666"/>
          <a:ext cx="11447254" cy="4175760"/>
        </p:xfrm>
        <a:graphic>
          <a:graphicData uri="http://schemas.openxmlformats.org/drawingml/2006/table">
            <a:tbl>
              <a:tblPr firstRow="1" bandRow="1">
                <a:tableStyleId>{5C22544A-7EE6-4342-B048-85BDC9FD1C3A}</a:tableStyleId>
              </a:tblPr>
              <a:tblGrid>
                <a:gridCol w="1673527"/>
                <a:gridCol w="6107501"/>
                <a:gridCol w="3666226"/>
              </a:tblGrid>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Section 19- deduction</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Sec 19</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Sec 10(10)</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000" dirty="0" smtClean="0">
                          <a:latin typeface="Arial" panose="020B0604020202020204" pitchFamily="34" charset="0"/>
                          <a:cs typeface="Arial" panose="020B0604020202020204" pitchFamily="34" charset="0"/>
                        </a:rPr>
                        <a:t>death-</a:t>
                      </a:r>
                      <a:r>
                        <a:rPr lang="en-IN" sz="2000" i="1" dirty="0" smtClean="0">
                          <a:latin typeface="Arial" panose="020B0604020202020204" pitchFamily="34" charset="0"/>
                          <a:cs typeface="Arial" panose="020B0604020202020204" pitchFamily="34" charset="0"/>
                        </a:rPr>
                        <a:t>cum</a:t>
                      </a:r>
                      <a:r>
                        <a:rPr lang="en-IN" sz="2000" dirty="0" smtClean="0">
                          <a:latin typeface="Arial" panose="020B0604020202020204" pitchFamily="34" charset="0"/>
                          <a:cs typeface="Arial" panose="020B0604020202020204" pitchFamily="34" charset="0"/>
                        </a:rPr>
                        <a:t>-retirement gratuity</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 II (Table: Sl. No. 3);</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Sec</a:t>
                      </a:r>
                      <a:r>
                        <a:rPr lang="en-US" sz="2000" baseline="0" dirty="0" smtClean="0">
                          <a:latin typeface="Arial" panose="020B0604020202020204" pitchFamily="34" charset="0"/>
                          <a:cs typeface="Arial" panose="020B0604020202020204" pitchFamily="34" charset="0"/>
                        </a:rPr>
                        <a:t> 10(10A)</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any payment in commutation of pension received </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 II (Table: Sl. No. 8)</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Sec 10(10AA)</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Leave Encashment</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a:t>
                      </a:r>
                      <a:r>
                        <a:rPr lang="en-US" sz="2000" baseline="0" dirty="0" smtClean="0">
                          <a:latin typeface="Arial" panose="020B0604020202020204" pitchFamily="34" charset="0"/>
                          <a:cs typeface="Arial" panose="020B0604020202020204" pitchFamily="34" charset="0"/>
                        </a:rPr>
                        <a:t> II(Table: </a:t>
                      </a:r>
                      <a:r>
                        <a:rPr lang="en-US" sz="2000" baseline="0" dirty="0" err="1" smtClean="0">
                          <a:latin typeface="Arial" panose="020B0604020202020204" pitchFamily="34" charset="0"/>
                          <a:cs typeface="Arial" panose="020B0604020202020204" pitchFamily="34" charset="0"/>
                        </a:rPr>
                        <a:t>Sl.No</a:t>
                      </a:r>
                      <a:r>
                        <a:rPr lang="en-US" sz="2000" baseline="0" dirty="0" smtClean="0">
                          <a:latin typeface="Arial" panose="020B0604020202020204" pitchFamily="34" charset="0"/>
                          <a:cs typeface="Arial" panose="020B0604020202020204" pitchFamily="34" charset="0"/>
                        </a:rPr>
                        <a:t>. 13)</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Sec 10(10B)</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any compensation received by a workman under the Industrial Disputes Act, 1947 or</a:t>
                      </a:r>
                      <a:r>
                        <a:rPr lang="en-US" sz="2000" baseline="0" dirty="0" smtClean="0">
                          <a:latin typeface="Arial" panose="020B0604020202020204" pitchFamily="34" charset="0"/>
                          <a:cs typeface="Arial" panose="020B0604020202020204" pitchFamily="34" charset="0"/>
                        </a:rPr>
                        <a:t> other Act</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a:t>
                      </a:r>
                      <a:r>
                        <a:rPr lang="en-US" sz="2000" baseline="0" dirty="0" smtClean="0">
                          <a:latin typeface="Arial" panose="020B0604020202020204" pitchFamily="34" charset="0"/>
                          <a:cs typeface="Arial" panose="020B0604020202020204" pitchFamily="34" charset="0"/>
                        </a:rPr>
                        <a:t> II(Table: </a:t>
                      </a:r>
                      <a:r>
                        <a:rPr lang="en-US" sz="2000" baseline="0" dirty="0" err="1" smtClean="0">
                          <a:latin typeface="Arial" panose="020B0604020202020204" pitchFamily="34" charset="0"/>
                          <a:cs typeface="Arial" panose="020B0604020202020204" pitchFamily="34" charset="0"/>
                        </a:rPr>
                        <a:t>Sl.No</a:t>
                      </a:r>
                      <a:r>
                        <a:rPr lang="en-US" sz="2000" baseline="0" dirty="0" smtClean="0">
                          <a:latin typeface="Arial" panose="020B0604020202020204" pitchFamily="34" charset="0"/>
                          <a:cs typeface="Arial" panose="020B0604020202020204" pitchFamily="34" charset="0"/>
                        </a:rPr>
                        <a:t>. 11)</a:t>
                      </a:r>
                      <a:endParaRPr lang="en-IN" sz="2000" dirty="0" smtClean="0">
                        <a:latin typeface="Arial" panose="020B0604020202020204" pitchFamily="34" charset="0"/>
                        <a:cs typeface="Arial" panose="020B0604020202020204" pitchFamily="34" charset="0"/>
                      </a:endParaRPr>
                    </a:p>
                    <a:p>
                      <a:pPr algn="just"/>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Sec 10(10C)</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Am</a:t>
                      </a:r>
                      <a:r>
                        <a:rPr lang="en-US" sz="2000" baseline="0" dirty="0" smtClean="0">
                          <a:latin typeface="Arial" panose="020B0604020202020204" pitchFamily="34" charset="0"/>
                          <a:cs typeface="Arial" panose="020B0604020202020204" pitchFamily="34" charset="0"/>
                        </a:rPr>
                        <a:t>t </a:t>
                      </a:r>
                      <a:r>
                        <a:rPr lang="en-US" sz="2000" baseline="0" dirty="0" err="1" smtClean="0">
                          <a:latin typeface="Arial" panose="020B0604020202020204" pitchFamily="34" charset="0"/>
                          <a:cs typeface="Arial" panose="020B0604020202020204" pitchFamily="34" charset="0"/>
                        </a:rPr>
                        <a:t>recd</a:t>
                      </a:r>
                      <a:r>
                        <a:rPr lang="en-US" sz="2000" baseline="0" dirty="0" smtClean="0">
                          <a:latin typeface="Arial" panose="020B0604020202020204" pitchFamily="34" charset="0"/>
                          <a:cs typeface="Arial" panose="020B0604020202020204" pitchFamily="34" charset="0"/>
                        </a:rPr>
                        <a:t> on voluntary retirement</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a:t>
                      </a:r>
                      <a:r>
                        <a:rPr lang="en-US" sz="2000" baseline="0" dirty="0" smtClean="0">
                          <a:latin typeface="Arial" panose="020B0604020202020204" pitchFamily="34" charset="0"/>
                          <a:cs typeface="Arial" panose="020B0604020202020204" pitchFamily="34" charset="0"/>
                        </a:rPr>
                        <a:t> II(Table: </a:t>
                      </a:r>
                      <a:r>
                        <a:rPr lang="en-US" sz="2000" baseline="0" dirty="0" err="1" smtClean="0">
                          <a:latin typeface="Arial" panose="020B0604020202020204" pitchFamily="34" charset="0"/>
                          <a:cs typeface="Arial" panose="020B0604020202020204" pitchFamily="34" charset="0"/>
                        </a:rPr>
                        <a:t>Sl.No</a:t>
                      </a:r>
                      <a:r>
                        <a:rPr lang="en-US" sz="2000" baseline="0" dirty="0" smtClean="0">
                          <a:latin typeface="Arial" panose="020B0604020202020204" pitchFamily="34" charset="0"/>
                          <a:cs typeface="Arial" panose="020B0604020202020204" pitchFamily="34" charset="0"/>
                        </a:rPr>
                        <a:t>. 12)</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Sec 16(</a:t>
                      </a:r>
                      <a:r>
                        <a:rPr lang="en-US" sz="2000" dirty="0" err="1" smtClean="0">
                          <a:latin typeface="Arial" panose="020B0604020202020204" pitchFamily="34" charset="0"/>
                          <a:cs typeface="Arial" panose="020B0604020202020204" pitchFamily="34" charset="0"/>
                        </a:rPr>
                        <a:t>i</a:t>
                      </a:r>
                      <a:r>
                        <a:rPr lang="en-US" sz="2000" dirty="0" smtClean="0">
                          <a:latin typeface="Arial" panose="020B0604020202020204" pitchFamily="34" charset="0"/>
                          <a:cs typeface="Arial" panose="020B0604020202020204" pitchFamily="34" charset="0"/>
                        </a:rPr>
                        <a:t>)</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Standard</a:t>
                      </a:r>
                      <a:r>
                        <a:rPr lang="en-US" sz="2000" baseline="0" dirty="0" smtClean="0">
                          <a:latin typeface="Arial" panose="020B0604020202020204" pitchFamily="34" charset="0"/>
                          <a:cs typeface="Arial" panose="020B0604020202020204" pitchFamily="34" charset="0"/>
                        </a:rPr>
                        <a:t> Deduction</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a:t>
                      </a:r>
                      <a:r>
                        <a:rPr lang="en-US" sz="2000" baseline="0" dirty="0" smtClean="0">
                          <a:latin typeface="Arial" panose="020B0604020202020204" pitchFamily="34" charset="0"/>
                          <a:cs typeface="Arial" panose="020B0604020202020204" pitchFamily="34" charset="0"/>
                        </a:rPr>
                        <a:t> II(Table: </a:t>
                      </a:r>
                      <a:r>
                        <a:rPr lang="en-US" sz="2000" baseline="0" dirty="0" err="1" smtClean="0">
                          <a:latin typeface="Arial" panose="020B0604020202020204" pitchFamily="34" charset="0"/>
                          <a:cs typeface="Arial" panose="020B0604020202020204" pitchFamily="34" charset="0"/>
                        </a:rPr>
                        <a:t>Sl.No</a:t>
                      </a:r>
                      <a:r>
                        <a:rPr lang="en-US" sz="2000" baseline="0" dirty="0" smtClean="0">
                          <a:latin typeface="Arial" panose="020B0604020202020204" pitchFamily="34" charset="0"/>
                          <a:cs typeface="Arial" panose="020B0604020202020204" pitchFamily="34" charset="0"/>
                        </a:rPr>
                        <a:t>. 2)</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Sec 16(iii)</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Professional</a:t>
                      </a:r>
                      <a:r>
                        <a:rPr lang="en-US" sz="2000" baseline="0" dirty="0" smtClean="0">
                          <a:latin typeface="Arial" panose="020B0604020202020204" pitchFamily="34" charset="0"/>
                          <a:cs typeface="Arial" panose="020B0604020202020204" pitchFamily="34" charset="0"/>
                        </a:rPr>
                        <a:t> Tax</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Schedule</a:t>
                      </a:r>
                      <a:r>
                        <a:rPr lang="en-US" sz="2000" baseline="0" dirty="0" smtClean="0">
                          <a:latin typeface="Arial" panose="020B0604020202020204" pitchFamily="34" charset="0"/>
                          <a:cs typeface="Arial" panose="020B0604020202020204" pitchFamily="34" charset="0"/>
                        </a:rPr>
                        <a:t> II(Table: </a:t>
                      </a:r>
                      <a:r>
                        <a:rPr lang="en-US" sz="2000" baseline="0" dirty="0" err="1" smtClean="0">
                          <a:latin typeface="Arial" panose="020B0604020202020204" pitchFamily="34" charset="0"/>
                          <a:cs typeface="Arial" panose="020B0604020202020204" pitchFamily="34" charset="0"/>
                        </a:rPr>
                        <a:t>Sl.No</a:t>
                      </a:r>
                      <a:r>
                        <a:rPr lang="en-US" sz="2000" baseline="0" dirty="0" smtClean="0">
                          <a:latin typeface="Arial" panose="020B0604020202020204" pitchFamily="34" charset="0"/>
                          <a:cs typeface="Arial" panose="020B0604020202020204" pitchFamily="34" charset="0"/>
                        </a:rPr>
                        <a:t>. 1)</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10(10)(iii)</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Retirement</a:t>
                      </a:r>
                      <a:r>
                        <a:rPr lang="en-US" sz="2000" baseline="0" dirty="0" smtClean="0">
                          <a:latin typeface="Arial" panose="020B0604020202020204" pitchFamily="34" charset="0"/>
                          <a:cs typeface="Arial" panose="020B0604020202020204" pitchFamily="34" charset="0"/>
                        </a:rPr>
                        <a:t> Gratuity</a:t>
                      </a:r>
                      <a:endParaRPr lang="en-IN" sz="2000" dirty="0">
                        <a:latin typeface="Arial" panose="020B0604020202020204" pitchFamily="34" charset="0"/>
                        <a:cs typeface="Arial" panose="020B0604020202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143060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1035033078"/>
              </p:ext>
            </p:extLst>
          </p:nvPr>
        </p:nvGraphicFramePr>
        <p:xfrm>
          <a:off x="914400" y="1094705"/>
          <a:ext cx="10406130" cy="5014663"/>
        </p:xfrm>
        <a:graphic>
          <a:graphicData uri="http://schemas.openxmlformats.org/drawingml/2006/table">
            <a:tbl>
              <a:tblPr firstRow="1" bandRow="1">
                <a:tableStyleId>{5C22544A-7EE6-4342-B048-85BDC9FD1C3A}</a:tableStyleId>
              </a:tblPr>
              <a:tblGrid>
                <a:gridCol w="5190374"/>
                <a:gridCol w="5215756"/>
              </a:tblGrid>
              <a:tr h="457997">
                <a:tc gridSpan="2">
                  <a:txBody>
                    <a:bodyPr/>
                    <a:lstStyle/>
                    <a:p>
                      <a:pPr algn="just"/>
                      <a:r>
                        <a:rPr lang="en-US" sz="2000" dirty="0" smtClean="0">
                          <a:solidFill>
                            <a:schemeClr val="tx1"/>
                          </a:solidFill>
                          <a:latin typeface="Arial" panose="020B0604020202020204" pitchFamily="34" charset="0"/>
                          <a:cs typeface="Arial" panose="020B0604020202020204" pitchFamily="34" charset="0"/>
                        </a:rPr>
                        <a:t>Income</a:t>
                      </a:r>
                      <a:r>
                        <a:rPr lang="en-US" sz="2000" baseline="0" dirty="0" smtClean="0">
                          <a:solidFill>
                            <a:schemeClr val="tx1"/>
                          </a:solidFill>
                          <a:latin typeface="Arial" panose="020B0604020202020204" pitchFamily="34" charset="0"/>
                          <a:cs typeface="Arial" panose="020B0604020202020204" pitchFamily="34" charset="0"/>
                        </a:rPr>
                        <a:t> From </a:t>
                      </a:r>
                      <a:r>
                        <a:rPr lang="en-US" sz="2000" dirty="0" smtClean="0">
                          <a:solidFill>
                            <a:schemeClr val="tx1"/>
                          </a:solidFill>
                          <a:latin typeface="Arial" panose="020B0604020202020204" pitchFamily="34" charset="0"/>
                          <a:cs typeface="Arial" panose="020B0604020202020204" pitchFamily="34" charset="0"/>
                        </a:rPr>
                        <a:t>HOUSE PROPERTY</a:t>
                      </a:r>
                      <a:endParaRPr lang="en-IN" sz="2000" dirty="0">
                        <a:solidFill>
                          <a:schemeClr val="tx1"/>
                        </a:solidFill>
                        <a:latin typeface="Arial" panose="020B0604020202020204" pitchFamily="34" charset="0"/>
                        <a:cs typeface="Arial" panose="020B0604020202020204" pitchFamily="34" charset="0"/>
                      </a:endParaRPr>
                    </a:p>
                  </a:txBody>
                  <a:tcPr/>
                </a:tc>
                <a:tc hMerge="1">
                  <a:txBody>
                    <a:bodyPr/>
                    <a:lstStyle/>
                    <a:p>
                      <a:endParaRPr lang="en-IN" sz="2000" dirty="0"/>
                    </a:p>
                  </a:txBody>
                  <a:tcPr/>
                </a:tc>
              </a:tr>
              <a:tr h="457997">
                <a:tc>
                  <a:txBody>
                    <a:bodyPr/>
                    <a:lstStyle/>
                    <a:p>
                      <a:pPr algn="just"/>
                      <a:r>
                        <a:rPr lang="en-US" sz="2000" b="1" dirty="0" smtClean="0">
                          <a:latin typeface="Arial" panose="020B0604020202020204" pitchFamily="34" charset="0"/>
                          <a:cs typeface="Arial" panose="020B0604020202020204" pitchFamily="34" charset="0"/>
                        </a:rPr>
                        <a:t>IT</a:t>
                      </a:r>
                      <a:r>
                        <a:rPr lang="en-US" sz="2000" b="1" baseline="0" dirty="0" smtClean="0">
                          <a:latin typeface="Arial" panose="020B0604020202020204" pitchFamily="34" charset="0"/>
                          <a:cs typeface="Arial" panose="020B0604020202020204" pitchFamily="34" charset="0"/>
                        </a:rPr>
                        <a:t> Act 2025</a:t>
                      </a:r>
                      <a:endParaRPr lang="en-IN" sz="2000" b="1" dirty="0">
                        <a:latin typeface="Arial" panose="020B0604020202020204" pitchFamily="34" charset="0"/>
                        <a:cs typeface="Arial" panose="020B0604020202020204" pitchFamily="34" charset="0"/>
                      </a:endParaRPr>
                    </a:p>
                  </a:txBody>
                  <a:tcPr/>
                </a:tc>
                <a:tc>
                  <a:txBody>
                    <a:bodyPr/>
                    <a:lstStyle/>
                    <a:p>
                      <a:pPr algn="just"/>
                      <a:r>
                        <a:rPr lang="en-US" sz="2000" b="1" dirty="0" smtClean="0">
                          <a:latin typeface="Arial" panose="020B0604020202020204" pitchFamily="34" charset="0"/>
                          <a:cs typeface="Arial" panose="020B0604020202020204" pitchFamily="34" charset="0"/>
                        </a:rPr>
                        <a:t>IT</a:t>
                      </a:r>
                      <a:r>
                        <a:rPr lang="en-US" sz="2000" b="1" baseline="0" dirty="0" smtClean="0">
                          <a:latin typeface="Arial" panose="020B0604020202020204" pitchFamily="34" charset="0"/>
                          <a:cs typeface="Arial" panose="020B0604020202020204" pitchFamily="34" charset="0"/>
                        </a:rPr>
                        <a:t> Act 1961</a:t>
                      </a:r>
                      <a:endParaRPr lang="en-IN" sz="2000" b="1" dirty="0">
                        <a:latin typeface="Arial" panose="020B0604020202020204" pitchFamily="34" charset="0"/>
                        <a:cs typeface="Arial" panose="020B0604020202020204" pitchFamily="34" charset="0"/>
                      </a:endParaRPr>
                    </a:p>
                  </a:txBody>
                  <a:tcPr/>
                </a:tc>
              </a:tr>
              <a:tr h="457997">
                <a:tc>
                  <a:txBody>
                    <a:bodyPr/>
                    <a:lstStyle/>
                    <a:p>
                      <a:pPr algn="just"/>
                      <a:r>
                        <a:rPr lang="en-US" sz="2000" b="1" dirty="0" smtClean="0">
                          <a:latin typeface="Arial" panose="020B0604020202020204" pitchFamily="34" charset="0"/>
                          <a:cs typeface="Arial" panose="020B0604020202020204" pitchFamily="34" charset="0"/>
                        </a:rPr>
                        <a:t>Sec</a:t>
                      </a:r>
                      <a:r>
                        <a:rPr lang="en-US" sz="2000" b="1" baseline="0" dirty="0" smtClean="0">
                          <a:latin typeface="Arial" panose="020B0604020202020204" pitchFamily="34" charset="0"/>
                          <a:cs typeface="Arial" panose="020B0604020202020204" pitchFamily="34" charset="0"/>
                        </a:rPr>
                        <a:t> 20-charging section</a:t>
                      </a:r>
                      <a:endParaRPr lang="en-IN" sz="2000" b="1" dirty="0">
                        <a:latin typeface="Arial" panose="020B0604020202020204" pitchFamily="34" charset="0"/>
                        <a:cs typeface="Arial" panose="020B0604020202020204" pitchFamily="34" charset="0"/>
                      </a:endParaRPr>
                    </a:p>
                  </a:txBody>
                  <a:tcPr/>
                </a:tc>
                <a:tc>
                  <a:txBody>
                    <a:bodyPr/>
                    <a:lstStyle/>
                    <a:p>
                      <a:pPr algn="just"/>
                      <a:r>
                        <a:rPr lang="en-US" sz="2000" b="1" dirty="0" smtClean="0">
                          <a:latin typeface="Arial" panose="020B0604020202020204" pitchFamily="34" charset="0"/>
                          <a:cs typeface="Arial" panose="020B0604020202020204" pitchFamily="34" charset="0"/>
                        </a:rPr>
                        <a:t>Sec</a:t>
                      </a:r>
                      <a:r>
                        <a:rPr lang="en-US" sz="2000" b="1" baseline="0" dirty="0" smtClean="0">
                          <a:latin typeface="Arial" panose="020B0604020202020204" pitchFamily="34" charset="0"/>
                          <a:cs typeface="Arial" panose="020B0604020202020204" pitchFamily="34" charset="0"/>
                        </a:rPr>
                        <a:t> 22-charging section</a:t>
                      </a:r>
                      <a:endParaRPr lang="en-IN" sz="2000" b="1" dirty="0">
                        <a:latin typeface="Arial" panose="020B0604020202020204" pitchFamily="34" charset="0"/>
                        <a:cs typeface="Arial" panose="020B0604020202020204" pitchFamily="34" charset="0"/>
                      </a:endParaRPr>
                    </a:p>
                  </a:txBody>
                  <a:tcPr/>
                </a:tc>
              </a:tr>
              <a:tr h="457997">
                <a:tc>
                  <a:txBody>
                    <a:bodyPr/>
                    <a:lstStyle/>
                    <a:p>
                      <a:pPr algn="just"/>
                      <a:r>
                        <a:rPr lang="en-US" sz="2000" dirty="0" smtClean="0">
                          <a:latin typeface="Arial" panose="020B0604020202020204" pitchFamily="34" charset="0"/>
                          <a:cs typeface="Arial" panose="020B0604020202020204" pitchFamily="34" charset="0"/>
                        </a:rPr>
                        <a:t>Section 21(1)-Annual</a:t>
                      </a:r>
                      <a:r>
                        <a:rPr lang="en-US" sz="2000" baseline="0" dirty="0" smtClean="0">
                          <a:latin typeface="Arial" panose="020B0604020202020204" pitchFamily="34" charset="0"/>
                          <a:cs typeface="Arial" panose="020B0604020202020204" pitchFamily="34" charset="0"/>
                        </a:rPr>
                        <a:t> Value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Section 23(1)(a)</a:t>
                      </a:r>
                      <a:r>
                        <a:rPr lang="en-US" sz="2000" baseline="0" dirty="0" smtClean="0">
                          <a:latin typeface="Arial" panose="020B0604020202020204" pitchFamily="34" charset="0"/>
                          <a:cs typeface="Arial" panose="020B0604020202020204" pitchFamily="34" charset="0"/>
                        </a:rPr>
                        <a:t> and (b)</a:t>
                      </a:r>
                      <a:endParaRPr lang="en-IN" sz="2000" dirty="0">
                        <a:latin typeface="Arial" panose="020B0604020202020204" pitchFamily="34" charset="0"/>
                        <a:cs typeface="Arial" panose="020B0604020202020204" pitchFamily="34" charset="0"/>
                      </a:endParaRPr>
                    </a:p>
                  </a:txBody>
                  <a:tcPr/>
                </a:tc>
              </a:tr>
              <a:tr h="457997">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Section 21(2)</a:t>
                      </a:r>
                      <a:endParaRPr lang="en-IN" sz="2000" dirty="0" smtClean="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Section 23(1)(c)</a:t>
                      </a:r>
                      <a:endParaRPr lang="en-IN" sz="2000" dirty="0">
                        <a:latin typeface="Arial" panose="020B0604020202020204" pitchFamily="34" charset="0"/>
                        <a:cs typeface="Arial" panose="020B0604020202020204" pitchFamily="34" charset="0"/>
                      </a:endParaRPr>
                    </a:p>
                  </a:txBody>
                  <a:tcPr/>
                </a:tc>
              </a:tr>
              <a:tr h="457997">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Section 21(3)</a:t>
                      </a:r>
                      <a:endParaRPr lang="en-IN" sz="2000" dirty="0" smtClean="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Proviso</a:t>
                      </a:r>
                      <a:r>
                        <a:rPr lang="en-US" sz="2000" baseline="0" dirty="0" smtClean="0">
                          <a:latin typeface="Arial" panose="020B0604020202020204" pitchFamily="34" charset="0"/>
                          <a:cs typeface="Arial" panose="020B0604020202020204" pitchFamily="34" charset="0"/>
                        </a:rPr>
                        <a:t> to Section 23(1) and 27(vi)</a:t>
                      </a:r>
                      <a:endParaRPr lang="en-IN" sz="2000" dirty="0">
                        <a:latin typeface="Arial" panose="020B0604020202020204" pitchFamily="34" charset="0"/>
                        <a:cs typeface="Arial" panose="020B0604020202020204" pitchFamily="34" charset="0"/>
                      </a:endParaRPr>
                    </a:p>
                  </a:txBody>
                  <a:tcPr/>
                </a:tc>
              </a:tr>
              <a:tr h="434693">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Section 21(4)</a:t>
                      </a:r>
                      <a:endParaRPr lang="en-IN" sz="2000" dirty="0" smtClean="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Explanation to Section 23(1)</a:t>
                      </a:r>
                      <a:endParaRPr lang="en-IN" sz="2000" dirty="0">
                        <a:latin typeface="Arial" panose="020B0604020202020204" pitchFamily="34" charset="0"/>
                        <a:cs typeface="Arial" panose="020B0604020202020204" pitchFamily="34" charset="0"/>
                      </a:endParaRPr>
                    </a:p>
                  </a:txBody>
                  <a:tcPr/>
                </a:tc>
              </a:tr>
              <a:tr h="457997">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Section 21(5)</a:t>
                      </a:r>
                      <a:endParaRPr lang="en-IN" sz="2000" dirty="0" smtClean="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Section 23 (5)</a:t>
                      </a:r>
                      <a:endParaRPr lang="en-IN" sz="2000" dirty="0">
                        <a:latin typeface="Arial" panose="020B0604020202020204" pitchFamily="34" charset="0"/>
                        <a:cs typeface="Arial" panose="020B0604020202020204" pitchFamily="34" charset="0"/>
                      </a:endParaRPr>
                    </a:p>
                  </a:txBody>
                  <a:tcPr/>
                </a:tc>
              </a:tr>
              <a:tr h="457997">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Section 21(6)</a:t>
                      </a:r>
                      <a:endParaRPr lang="en-IN" sz="2000" dirty="0" smtClean="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Section 23 (2)</a:t>
                      </a:r>
                      <a:endParaRPr lang="en-IN" sz="2000" dirty="0">
                        <a:latin typeface="Arial" panose="020B0604020202020204" pitchFamily="34" charset="0"/>
                        <a:cs typeface="Arial" panose="020B0604020202020204" pitchFamily="34" charset="0"/>
                      </a:endParaRPr>
                    </a:p>
                  </a:txBody>
                  <a:tcPr/>
                </a:tc>
              </a:tr>
              <a:tr h="457997">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Section 21(7)(a)</a:t>
                      </a:r>
                      <a:endParaRPr lang="en-IN" sz="2000" dirty="0" smtClean="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Section 23 (4)(a)</a:t>
                      </a:r>
                      <a:endParaRPr lang="en-IN" sz="2000" dirty="0">
                        <a:latin typeface="Arial" panose="020B0604020202020204" pitchFamily="34" charset="0"/>
                        <a:cs typeface="Arial" panose="020B0604020202020204" pitchFamily="34" charset="0"/>
                      </a:endParaRPr>
                    </a:p>
                  </a:txBody>
                  <a:tcPr/>
                </a:tc>
              </a:tr>
              <a:tr h="457997">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cs typeface="Arial" panose="020B0604020202020204" pitchFamily="34" charset="0"/>
                        </a:rPr>
                        <a:t>Section 21(7)(b)</a:t>
                      </a:r>
                      <a:endParaRPr lang="en-IN" sz="2000" dirty="0" smtClean="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Section 23 (3)</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19805409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1024768148"/>
              </p:ext>
            </p:extLst>
          </p:nvPr>
        </p:nvGraphicFramePr>
        <p:xfrm>
          <a:off x="914400" y="1094705"/>
          <a:ext cx="10406130" cy="2991025"/>
        </p:xfrm>
        <a:graphic>
          <a:graphicData uri="http://schemas.openxmlformats.org/drawingml/2006/table">
            <a:tbl>
              <a:tblPr firstRow="1" bandRow="1">
                <a:tableStyleId>{5C22544A-7EE6-4342-B048-85BDC9FD1C3A}</a:tableStyleId>
              </a:tblPr>
              <a:tblGrid>
                <a:gridCol w="5190374"/>
                <a:gridCol w="5215756"/>
              </a:tblGrid>
              <a:tr h="457997">
                <a:tc gridSpan="2">
                  <a:txBody>
                    <a:bodyPr/>
                    <a:lstStyle/>
                    <a:p>
                      <a:pPr algn="ctr"/>
                      <a:r>
                        <a:rPr lang="en-US" sz="2000" dirty="0" smtClean="0">
                          <a:solidFill>
                            <a:schemeClr val="tx1"/>
                          </a:solidFill>
                        </a:rPr>
                        <a:t>HOUSE PROPERTY</a:t>
                      </a:r>
                      <a:endParaRPr lang="en-IN" sz="2000" dirty="0">
                        <a:solidFill>
                          <a:schemeClr val="tx1"/>
                        </a:solidFill>
                      </a:endParaRPr>
                    </a:p>
                  </a:txBody>
                  <a:tcPr/>
                </a:tc>
                <a:tc hMerge="1">
                  <a:txBody>
                    <a:bodyPr/>
                    <a:lstStyle/>
                    <a:p>
                      <a:endParaRPr lang="en-IN" sz="2000" dirty="0"/>
                    </a:p>
                  </a:txBody>
                  <a:tcPr/>
                </a:tc>
              </a:tr>
              <a:tr h="457997">
                <a:tc>
                  <a:txBody>
                    <a:bodyPr/>
                    <a:lstStyle/>
                    <a:p>
                      <a:r>
                        <a:rPr lang="en-US" sz="2000" b="1" dirty="0" smtClean="0"/>
                        <a:t>IT</a:t>
                      </a:r>
                      <a:r>
                        <a:rPr lang="en-US" sz="2000" b="1" baseline="0" dirty="0" smtClean="0"/>
                        <a:t> Act 2025</a:t>
                      </a:r>
                      <a:endParaRPr lang="en-IN" sz="2000" b="1" dirty="0"/>
                    </a:p>
                  </a:txBody>
                  <a:tcPr/>
                </a:tc>
                <a:tc>
                  <a:txBody>
                    <a:bodyPr/>
                    <a:lstStyle/>
                    <a:p>
                      <a:r>
                        <a:rPr lang="en-US" sz="2000" b="1" dirty="0" smtClean="0"/>
                        <a:t>IT</a:t>
                      </a:r>
                      <a:r>
                        <a:rPr lang="en-US" sz="2000" b="1" baseline="0" dirty="0" smtClean="0"/>
                        <a:t> Act 1961</a:t>
                      </a:r>
                      <a:endParaRPr lang="en-IN" sz="2000" b="1" dirty="0"/>
                    </a:p>
                  </a:txBody>
                  <a:tcPr/>
                </a:tc>
              </a:tr>
              <a:tr h="457997">
                <a:tc>
                  <a:txBody>
                    <a:bodyPr/>
                    <a:lstStyle/>
                    <a:p>
                      <a:r>
                        <a:rPr lang="en-US" sz="2000" b="0" dirty="0" smtClean="0">
                          <a:latin typeface="Arial" panose="020B0604020202020204" pitchFamily="34" charset="0"/>
                          <a:cs typeface="Arial" panose="020B0604020202020204" pitchFamily="34" charset="0"/>
                        </a:rPr>
                        <a:t>Sec 22- deduction</a:t>
                      </a:r>
                      <a:r>
                        <a:rPr lang="en-US" sz="2000" b="0" baseline="0" dirty="0" smtClean="0">
                          <a:latin typeface="Arial" panose="020B0604020202020204" pitchFamily="34" charset="0"/>
                          <a:cs typeface="Arial" panose="020B0604020202020204" pitchFamily="34" charset="0"/>
                        </a:rPr>
                        <a:t> from Income from house property</a:t>
                      </a:r>
                      <a:endParaRPr lang="en-IN" sz="2000" b="0" dirty="0">
                        <a:latin typeface="Arial" panose="020B0604020202020204" pitchFamily="34" charset="0"/>
                        <a:cs typeface="Arial" panose="020B0604020202020204" pitchFamily="34" charset="0"/>
                      </a:endParaRPr>
                    </a:p>
                  </a:txBody>
                  <a:tcPr/>
                </a:tc>
                <a:tc>
                  <a:txBody>
                    <a:bodyPr/>
                    <a:lstStyle/>
                    <a:p>
                      <a:r>
                        <a:rPr lang="en-US" sz="2000" b="0" dirty="0" smtClean="0">
                          <a:latin typeface="Arial" panose="020B0604020202020204" pitchFamily="34" charset="0"/>
                          <a:cs typeface="Arial" panose="020B0604020202020204" pitchFamily="34" charset="0"/>
                        </a:rPr>
                        <a:t>Sec</a:t>
                      </a:r>
                      <a:r>
                        <a:rPr lang="en-US" sz="2000" b="0" baseline="0" dirty="0" smtClean="0">
                          <a:latin typeface="Arial" panose="020B0604020202020204" pitchFamily="34" charset="0"/>
                          <a:cs typeface="Arial" panose="020B0604020202020204" pitchFamily="34" charset="0"/>
                        </a:rPr>
                        <a:t> 24 and 25</a:t>
                      </a:r>
                      <a:endParaRPr lang="en-IN" sz="2000" b="0" dirty="0">
                        <a:latin typeface="Arial" panose="020B0604020202020204" pitchFamily="34" charset="0"/>
                        <a:cs typeface="Arial" panose="020B0604020202020204" pitchFamily="34" charset="0"/>
                      </a:endParaRPr>
                    </a:p>
                  </a:txBody>
                  <a:tcPr/>
                </a:tc>
              </a:tr>
              <a:tr h="457997">
                <a:tc>
                  <a:txBody>
                    <a:bodyPr/>
                    <a:lstStyle/>
                    <a:p>
                      <a:r>
                        <a:rPr lang="en-US" sz="2000" b="0" dirty="0" smtClean="0">
                          <a:latin typeface="Arial" panose="020B0604020202020204" pitchFamily="34" charset="0"/>
                          <a:cs typeface="Arial" panose="020B0604020202020204" pitchFamily="34" charset="0"/>
                        </a:rPr>
                        <a:t>Sec 23- Arrears</a:t>
                      </a:r>
                      <a:r>
                        <a:rPr lang="en-US" sz="2000" b="0" baseline="0" dirty="0" smtClean="0">
                          <a:latin typeface="Arial" panose="020B0604020202020204" pitchFamily="34" charset="0"/>
                          <a:cs typeface="Arial" panose="020B0604020202020204" pitchFamily="34" charset="0"/>
                        </a:rPr>
                        <a:t> of Rent and unrealized Rent</a:t>
                      </a:r>
                      <a:endParaRPr lang="en-IN" sz="2000" b="0" dirty="0">
                        <a:latin typeface="Arial" panose="020B0604020202020204" pitchFamily="34" charset="0"/>
                        <a:cs typeface="Arial" panose="020B0604020202020204" pitchFamily="34" charset="0"/>
                      </a:endParaRPr>
                    </a:p>
                  </a:txBody>
                  <a:tcPr/>
                </a:tc>
                <a:tc>
                  <a:txBody>
                    <a:bodyPr/>
                    <a:lstStyle/>
                    <a:p>
                      <a:r>
                        <a:rPr lang="en-US" sz="2000" b="0" dirty="0" smtClean="0">
                          <a:latin typeface="Arial" panose="020B0604020202020204" pitchFamily="34" charset="0"/>
                          <a:cs typeface="Arial" panose="020B0604020202020204" pitchFamily="34" charset="0"/>
                        </a:rPr>
                        <a:t>25A</a:t>
                      </a:r>
                      <a:endParaRPr lang="en-IN" sz="2000" b="0" dirty="0">
                        <a:latin typeface="Arial" panose="020B0604020202020204" pitchFamily="34" charset="0"/>
                        <a:cs typeface="Arial" panose="020B0604020202020204" pitchFamily="34" charset="0"/>
                      </a:endParaRPr>
                    </a:p>
                  </a:txBody>
                  <a:tcPr/>
                </a:tc>
              </a:tr>
              <a:tr h="4579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latin typeface="Arial" panose="020B0604020202020204" pitchFamily="34" charset="0"/>
                          <a:cs typeface="Arial" panose="020B0604020202020204" pitchFamily="34" charset="0"/>
                        </a:rPr>
                        <a:t>Sec 24-Property</a:t>
                      </a:r>
                      <a:r>
                        <a:rPr lang="en-US" sz="2000" b="0" baseline="0" dirty="0" smtClean="0">
                          <a:latin typeface="Arial" panose="020B0604020202020204" pitchFamily="34" charset="0"/>
                          <a:cs typeface="Arial" panose="020B0604020202020204" pitchFamily="34" charset="0"/>
                        </a:rPr>
                        <a:t> owned by co owners</a:t>
                      </a:r>
                      <a:endParaRPr lang="en-IN" sz="2000" b="0" dirty="0" smtClean="0">
                        <a:latin typeface="Arial" panose="020B0604020202020204" pitchFamily="34" charset="0"/>
                        <a:cs typeface="Arial" panose="020B0604020202020204" pitchFamily="34" charset="0"/>
                      </a:endParaRPr>
                    </a:p>
                  </a:txBody>
                  <a:tcPr/>
                </a:tc>
                <a:tc>
                  <a:txBody>
                    <a:bodyPr/>
                    <a:lstStyle/>
                    <a:p>
                      <a:r>
                        <a:rPr lang="en-US" sz="2000" b="0" dirty="0" smtClean="0">
                          <a:latin typeface="Arial" panose="020B0604020202020204" pitchFamily="34" charset="0"/>
                          <a:cs typeface="Arial" panose="020B0604020202020204" pitchFamily="34" charset="0"/>
                        </a:rPr>
                        <a:t>26</a:t>
                      </a:r>
                      <a:endParaRPr lang="en-IN" sz="2000" b="0" dirty="0">
                        <a:latin typeface="Arial" panose="020B0604020202020204" pitchFamily="34" charset="0"/>
                        <a:cs typeface="Arial" panose="020B0604020202020204" pitchFamily="34" charset="0"/>
                      </a:endParaRPr>
                    </a:p>
                  </a:txBody>
                  <a:tcPr/>
                </a:tc>
              </a:tr>
              <a:tr h="4579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latin typeface="Arial" panose="020B0604020202020204" pitchFamily="34" charset="0"/>
                          <a:cs typeface="Arial" panose="020B0604020202020204" pitchFamily="34" charset="0"/>
                        </a:rPr>
                        <a:t>Sec 25- Interpretation</a:t>
                      </a:r>
                      <a:endParaRPr lang="en-IN" sz="2000" b="0" dirty="0" smtClean="0">
                        <a:latin typeface="Arial" panose="020B0604020202020204" pitchFamily="34" charset="0"/>
                        <a:cs typeface="Arial" panose="020B0604020202020204" pitchFamily="34" charset="0"/>
                      </a:endParaRPr>
                    </a:p>
                  </a:txBody>
                  <a:tcPr/>
                </a:tc>
                <a:tc>
                  <a:txBody>
                    <a:bodyPr/>
                    <a:lstStyle/>
                    <a:p>
                      <a:r>
                        <a:rPr lang="en-US" sz="2000" b="0" dirty="0" smtClean="0">
                          <a:latin typeface="Arial" panose="020B0604020202020204" pitchFamily="34" charset="0"/>
                          <a:cs typeface="Arial" panose="020B0604020202020204" pitchFamily="34" charset="0"/>
                        </a:rPr>
                        <a:t>27</a:t>
                      </a:r>
                      <a:endParaRPr lang="en-IN" sz="2000" b="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12590656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xmlns="" id="{19238FB9-C8C7-722C-5591-CACBC958756B}"/>
              </a:ext>
            </a:extLst>
          </p:cNvPr>
          <p:cNvGraphicFramePr>
            <a:graphicFrameLocks noGrp="1"/>
          </p:cNvGraphicFramePr>
          <p:nvPr>
            <p:extLst>
              <p:ext uri="{D42A27DB-BD31-4B8C-83A1-F6EECF244321}">
                <p14:modId xmlns:p14="http://schemas.microsoft.com/office/powerpoint/2010/main" val="3800169367"/>
              </p:ext>
            </p:extLst>
          </p:nvPr>
        </p:nvGraphicFramePr>
        <p:xfrm>
          <a:off x="876886" y="670560"/>
          <a:ext cx="10438227" cy="5394960"/>
        </p:xfrm>
        <a:graphic>
          <a:graphicData uri="http://schemas.openxmlformats.org/drawingml/2006/table">
            <a:tbl>
              <a:tblPr firstRow="1" bandRow="1">
                <a:tableStyleId>{5C22544A-7EE6-4342-B048-85BDC9FD1C3A}</a:tableStyleId>
              </a:tblPr>
              <a:tblGrid>
                <a:gridCol w="1656002">
                  <a:extLst>
                    <a:ext uri="{9D8B030D-6E8A-4147-A177-3AD203B41FA5}">
                      <a16:colId xmlns:a16="http://schemas.microsoft.com/office/drawing/2014/main" xmlns="" val="814798914"/>
                    </a:ext>
                  </a:extLst>
                </a:gridCol>
                <a:gridCol w="6217217">
                  <a:extLst>
                    <a:ext uri="{9D8B030D-6E8A-4147-A177-3AD203B41FA5}">
                      <a16:colId xmlns:a16="http://schemas.microsoft.com/office/drawing/2014/main" xmlns="" val="2512886813"/>
                    </a:ext>
                  </a:extLst>
                </a:gridCol>
                <a:gridCol w="2565008">
                  <a:extLst>
                    <a:ext uri="{9D8B030D-6E8A-4147-A177-3AD203B41FA5}">
                      <a16:colId xmlns:a16="http://schemas.microsoft.com/office/drawing/2014/main" xmlns="" val="1002613900"/>
                    </a:ext>
                  </a:extLst>
                </a:gridCol>
              </a:tblGrid>
              <a:tr h="370840">
                <a:tc gridSpan="3">
                  <a:txBody>
                    <a:bodyPr/>
                    <a:lstStyle/>
                    <a:p>
                      <a:pPr algn="just"/>
                      <a:r>
                        <a:rPr lang="en-US" sz="2000" dirty="0" smtClean="0">
                          <a:latin typeface="Arial" panose="020B0604020202020204" pitchFamily="34" charset="0"/>
                          <a:cs typeface="Arial" panose="020B0604020202020204" pitchFamily="34" charset="0"/>
                        </a:rPr>
                        <a:t>Income</a:t>
                      </a:r>
                      <a:r>
                        <a:rPr lang="en-US" sz="2000" baseline="0" dirty="0" smtClean="0">
                          <a:latin typeface="Arial" panose="020B0604020202020204" pitchFamily="34" charset="0"/>
                          <a:cs typeface="Arial" panose="020B0604020202020204" pitchFamily="34" charset="0"/>
                        </a:rPr>
                        <a:t> From Business and Profession</a:t>
                      </a:r>
                      <a:endParaRPr lang="en-IN" sz="2000" dirty="0">
                        <a:latin typeface="Arial" panose="020B0604020202020204" pitchFamily="34" charset="0"/>
                        <a:cs typeface="Arial" panose="020B0604020202020204" pitchFamily="34" charset="0"/>
                      </a:endParaRPr>
                    </a:p>
                  </a:txBody>
                  <a:tcPr/>
                </a:tc>
                <a:tc hMerge="1">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lang="en-IN" dirty="0">
                        <a:latin typeface="Arial" panose="020B0604020202020204" pitchFamily="34" charset="0"/>
                        <a:cs typeface="Arial" panose="020B0604020202020204" pitchFamily="34" charset="0"/>
                      </a:endParaRPr>
                    </a:p>
                  </a:txBody>
                  <a:tcPr/>
                </a:tc>
                <a:tc hMerge="1">
                  <a:txBody>
                    <a:bodyPr/>
                    <a:lstStyle/>
                    <a:p>
                      <a:pPr algn="just"/>
                      <a:endParaRPr lang="en-IN" dirty="0">
                        <a:latin typeface="Arial" panose="020B0604020202020204" pitchFamily="34" charset="0"/>
                        <a:cs typeface="Arial" panose="020B0604020202020204" pitchFamily="34" charset="0"/>
                      </a:endParaRPr>
                    </a:p>
                  </a:txBody>
                  <a:tcPr/>
                </a:tc>
              </a:tr>
              <a:tr h="37084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solidFill>
                            <a:srgbClr val="FF0000"/>
                          </a:solidFill>
                          <a:latin typeface="Arial" panose="020B0604020202020204" pitchFamily="34" charset="0"/>
                          <a:cs typeface="Arial" panose="020B0604020202020204" pitchFamily="34" charset="0"/>
                        </a:rPr>
                        <a:t>Section in ITA 2025</a:t>
                      </a:r>
                    </a:p>
                    <a:p>
                      <a:pPr algn="just"/>
                      <a:endParaRPr lang="en-IN" sz="2000" dirty="0">
                        <a:solidFill>
                          <a:srgbClr val="FF0000"/>
                        </a:solidFill>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smtClean="0">
                          <a:solidFill>
                            <a:srgbClr val="FF0000"/>
                          </a:solidFill>
                          <a:latin typeface="Arial" panose="020B0604020202020204" pitchFamily="34" charset="0"/>
                          <a:cs typeface="Arial" panose="020B0604020202020204" pitchFamily="34" charset="0"/>
                        </a:rPr>
                        <a:t>Description( reduced</a:t>
                      </a:r>
                      <a:r>
                        <a:rPr lang="en-IN" sz="2000" baseline="0" dirty="0" smtClean="0">
                          <a:solidFill>
                            <a:srgbClr val="FF0000"/>
                          </a:solidFill>
                          <a:latin typeface="Arial" panose="020B0604020202020204" pitchFamily="34" charset="0"/>
                          <a:cs typeface="Arial" panose="020B0604020202020204" pitchFamily="34" charset="0"/>
                        </a:rPr>
                        <a:t> from 65 to 41 section)</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baseline="0" dirty="0" smtClean="0">
                          <a:solidFill>
                            <a:srgbClr val="FF0000"/>
                          </a:solidFill>
                          <a:latin typeface="Arial" panose="020B0604020202020204" pitchFamily="34" charset="0"/>
                          <a:cs typeface="Arial" panose="020B0604020202020204" pitchFamily="34" charset="0"/>
                        </a:rPr>
                        <a:t>Various contingency like in actual cost or bad debts is in the form of table, formula has been introduced, many </a:t>
                      </a:r>
                      <a:r>
                        <a:rPr lang="en-US" sz="2000" baseline="0" dirty="0" err="1" smtClean="0">
                          <a:solidFill>
                            <a:srgbClr val="FF0000"/>
                          </a:solidFill>
                          <a:latin typeface="Arial" panose="020B0604020202020204" pitchFamily="34" charset="0"/>
                          <a:cs typeface="Arial" panose="020B0604020202020204" pitchFamily="34" charset="0"/>
                        </a:rPr>
                        <a:t>redundent</a:t>
                      </a:r>
                      <a:r>
                        <a:rPr lang="en-US" sz="2000" baseline="0" dirty="0" smtClean="0">
                          <a:solidFill>
                            <a:srgbClr val="FF0000"/>
                          </a:solidFill>
                          <a:latin typeface="Arial" panose="020B0604020202020204" pitchFamily="34" charset="0"/>
                          <a:cs typeface="Arial" panose="020B0604020202020204" pitchFamily="34" charset="0"/>
                        </a:rPr>
                        <a:t> provision has been deleted)</a:t>
                      </a:r>
                      <a:endParaRPr lang="en-IN" sz="2000" dirty="0">
                        <a:solidFill>
                          <a:srgbClr val="FF0000"/>
                        </a:solidFill>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solidFill>
                            <a:srgbClr val="FF0000"/>
                          </a:solidFill>
                          <a:latin typeface="Arial" panose="020B0604020202020204" pitchFamily="34" charset="0"/>
                          <a:cs typeface="Arial" panose="020B0604020202020204" pitchFamily="34" charset="0"/>
                        </a:rPr>
                        <a:t>Corresponding Section (s) in ITA 1961</a:t>
                      </a:r>
                    </a:p>
                    <a:p>
                      <a:pPr algn="just"/>
                      <a:endParaRPr lang="en-IN" sz="2000" dirty="0">
                        <a:solidFill>
                          <a:srgbClr val="FF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083412546"/>
                  </a:ext>
                </a:extLst>
              </a:tr>
              <a:tr h="370840">
                <a:tc>
                  <a:txBody>
                    <a:bodyPr/>
                    <a:lstStyle/>
                    <a:p>
                      <a:pPr algn="just"/>
                      <a:r>
                        <a:rPr lang="en-US" sz="2000" dirty="0">
                          <a:latin typeface="Arial" panose="020B0604020202020204" pitchFamily="34" charset="0"/>
                          <a:cs typeface="Arial" panose="020B0604020202020204" pitchFamily="34" charset="0"/>
                        </a:rPr>
                        <a:t>26</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Income under head "Profits and gains of business or profession</a:t>
                      </a:r>
                      <a:r>
                        <a:rPr lang="en-IN" sz="2000" dirty="0" smtClean="0">
                          <a:latin typeface="Arial" panose="020B0604020202020204" pitchFamily="34" charset="0"/>
                          <a:cs typeface="Arial" panose="020B0604020202020204" pitchFamily="34" charset="0"/>
                        </a:rPr>
                        <a:t>"</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28</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404144881"/>
                  </a:ext>
                </a:extLst>
              </a:tr>
              <a:tr h="370840">
                <a:tc>
                  <a:txBody>
                    <a:bodyPr/>
                    <a:lstStyle/>
                    <a:p>
                      <a:pPr algn="just"/>
                      <a:r>
                        <a:rPr lang="en-US" sz="2000" dirty="0">
                          <a:latin typeface="Arial" panose="020B0604020202020204" pitchFamily="34" charset="0"/>
                          <a:cs typeface="Arial" panose="020B0604020202020204" pitchFamily="34" charset="0"/>
                        </a:rPr>
                        <a:t>27</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Manner of computing profits and gains of business or </a:t>
                      </a:r>
                      <a:r>
                        <a:rPr lang="en-IN" sz="2000" dirty="0" smtClean="0">
                          <a:latin typeface="Arial" panose="020B0604020202020204" pitchFamily="34" charset="0"/>
                          <a:cs typeface="Arial" panose="020B0604020202020204" pitchFamily="34" charset="0"/>
                        </a:rPr>
                        <a:t>profession</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29</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220858050"/>
                  </a:ext>
                </a:extLst>
              </a:tr>
              <a:tr h="370840">
                <a:tc>
                  <a:txBody>
                    <a:bodyPr/>
                    <a:lstStyle/>
                    <a:p>
                      <a:pPr algn="just"/>
                      <a:r>
                        <a:rPr lang="en-US" sz="2000" dirty="0">
                          <a:latin typeface="Arial" panose="020B0604020202020204" pitchFamily="34" charset="0"/>
                          <a:cs typeface="Arial" panose="020B0604020202020204" pitchFamily="34" charset="0"/>
                        </a:rPr>
                        <a:t>28</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Rent, rates, taxes, repairs and insurance</a:t>
                      </a:r>
                    </a:p>
                  </a:txBody>
                  <a:tcPr/>
                </a:tc>
                <a:tc>
                  <a:txBody>
                    <a:bodyPr/>
                    <a:lstStyle/>
                    <a:p>
                      <a:pPr algn="just"/>
                      <a:r>
                        <a:rPr lang="en-US" sz="2000" dirty="0">
                          <a:latin typeface="Arial" panose="020B0604020202020204" pitchFamily="34" charset="0"/>
                          <a:cs typeface="Arial" panose="020B0604020202020204" pitchFamily="34" charset="0"/>
                        </a:rPr>
                        <a:t>30  31  38</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774783191"/>
                  </a:ext>
                </a:extLst>
              </a:tr>
              <a:tr h="370840">
                <a:tc>
                  <a:txBody>
                    <a:bodyPr/>
                    <a:lstStyle/>
                    <a:p>
                      <a:pPr algn="just"/>
                      <a:r>
                        <a:rPr lang="en-US" sz="2000" dirty="0">
                          <a:latin typeface="Arial" panose="020B0604020202020204" pitchFamily="34" charset="0"/>
                          <a:cs typeface="Arial" panose="020B0604020202020204" pitchFamily="34" charset="0"/>
                        </a:rPr>
                        <a:t>29</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Deductions related to employee welfare</a:t>
                      </a:r>
                      <a:r>
                        <a:rPr lang="en-IN" sz="2000" dirty="0" smtClean="0">
                          <a:latin typeface="Arial" panose="020B0604020202020204" pitchFamily="34" charset="0"/>
                          <a:cs typeface="Arial" panose="020B0604020202020204" pitchFamily="34" charset="0"/>
                        </a:rPr>
                        <a:t>.</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36  40A</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466477136"/>
                  </a:ext>
                </a:extLst>
              </a:tr>
              <a:tr h="370840">
                <a:tc>
                  <a:txBody>
                    <a:bodyPr/>
                    <a:lstStyle/>
                    <a:p>
                      <a:pPr algn="just"/>
                      <a:r>
                        <a:rPr lang="en-US" sz="2000" dirty="0">
                          <a:latin typeface="Arial" panose="020B0604020202020204" pitchFamily="34" charset="0"/>
                          <a:cs typeface="Arial" panose="020B0604020202020204" pitchFamily="34" charset="0"/>
                        </a:rPr>
                        <a:t>30</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Deduction on certain </a:t>
                      </a:r>
                      <a:r>
                        <a:rPr lang="en-IN" sz="2000" dirty="0" smtClean="0">
                          <a:latin typeface="Arial" panose="020B0604020202020204" pitchFamily="34" charset="0"/>
                          <a:cs typeface="Arial" panose="020B0604020202020204" pitchFamily="34" charset="0"/>
                        </a:rPr>
                        <a:t>premium to be read with table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36</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593995530"/>
                  </a:ext>
                </a:extLst>
              </a:tr>
              <a:tr h="370840">
                <a:tc>
                  <a:txBody>
                    <a:bodyPr/>
                    <a:lstStyle/>
                    <a:p>
                      <a:pPr algn="just"/>
                      <a:r>
                        <a:rPr lang="en-US" sz="2000" dirty="0">
                          <a:latin typeface="Arial" panose="020B0604020202020204" pitchFamily="34" charset="0"/>
                          <a:cs typeface="Arial" panose="020B0604020202020204" pitchFamily="34" charset="0"/>
                        </a:rPr>
                        <a:t>31</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Deduction for bad debt and provision for bad and doubtful debt</a:t>
                      </a:r>
                      <a:r>
                        <a:rPr lang="en-IN" sz="2000" dirty="0" smtClean="0">
                          <a:latin typeface="Arial" panose="020B0604020202020204" pitchFamily="34" charset="0"/>
                          <a:cs typeface="Arial" panose="020B0604020202020204" pitchFamily="34" charset="0"/>
                        </a:rPr>
                        <a:t>.(logical</a:t>
                      </a:r>
                      <a:r>
                        <a:rPr lang="en-IN" sz="2000" baseline="0" dirty="0" smtClean="0">
                          <a:latin typeface="Arial" panose="020B0604020202020204" pitchFamily="34" charset="0"/>
                          <a:cs typeface="Arial" panose="020B0604020202020204" pitchFamily="34" charset="0"/>
                        </a:rPr>
                        <a:t> arrangement)</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36</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367518017"/>
                  </a:ext>
                </a:extLst>
              </a:tr>
              <a:tr h="370840">
                <a:tc>
                  <a:txBody>
                    <a:bodyPr/>
                    <a:lstStyle/>
                    <a:p>
                      <a:pPr algn="just"/>
                      <a:r>
                        <a:rPr lang="en-US" sz="2000" dirty="0">
                          <a:latin typeface="Arial" panose="020B0604020202020204" pitchFamily="34" charset="0"/>
                          <a:cs typeface="Arial" panose="020B0604020202020204" pitchFamily="34" charset="0"/>
                        </a:rPr>
                        <a:t>32</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Other deductions</a:t>
                      </a:r>
                    </a:p>
                  </a:txBody>
                  <a:tcPr/>
                </a:tc>
                <a:tc>
                  <a:txBody>
                    <a:bodyPr/>
                    <a:lstStyle/>
                    <a:p>
                      <a:pPr algn="just"/>
                      <a:r>
                        <a:rPr lang="en-US" sz="2000" dirty="0">
                          <a:latin typeface="Arial" panose="020B0604020202020204" pitchFamily="34" charset="0"/>
                          <a:cs typeface="Arial" panose="020B0604020202020204" pitchFamily="34" charset="0"/>
                        </a:rPr>
                        <a:t>36</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961029567"/>
                  </a:ext>
                </a:extLst>
              </a:tr>
            </a:tbl>
          </a:graphicData>
        </a:graphic>
      </p:graphicFrame>
    </p:spTree>
    <p:extLst>
      <p:ext uri="{BB962C8B-B14F-4D97-AF65-F5344CB8AC3E}">
        <p14:creationId xmlns:p14="http://schemas.microsoft.com/office/powerpoint/2010/main" val="1334599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CC7B375-B17B-DBC0-A9FF-90A3ACB5BA48}"/>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xmlns="" id="{FC10CB79-652D-70E1-2E93-02740D9D9FA4}"/>
              </a:ext>
            </a:extLst>
          </p:cNvPr>
          <p:cNvGraphicFramePr>
            <a:graphicFrameLocks noGrp="1"/>
          </p:cNvGraphicFramePr>
          <p:nvPr>
            <p:extLst/>
          </p:nvPr>
        </p:nvGraphicFramePr>
        <p:xfrm>
          <a:off x="661183" y="621193"/>
          <a:ext cx="11363177" cy="6004560"/>
        </p:xfrm>
        <a:graphic>
          <a:graphicData uri="http://schemas.openxmlformats.org/drawingml/2006/table">
            <a:tbl>
              <a:tblPr firstRow="1" bandRow="1">
                <a:tableStyleId>{5C22544A-7EE6-4342-B048-85BDC9FD1C3A}</a:tableStyleId>
              </a:tblPr>
              <a:tblGrid>
                <a:gridCol w="2210973">
                  <a:extLst>
                    <a:ext uri="{9D8B030D-6E8A-4147-A177-3AD203B41FA5}">
                      <a16:colId xmlns:a16="http://schemas.microsoft.com/office/drawing/2014/main" xmlns="" val="814798914"/>
                    </a:ext>
                  </a:extLst>
                </a:gridCol>
                <a:gridCol w="6450879">
                  <a:extLst>
                    <a:ext uri="{9D8B030D-6E8A-4147-A177-3AD203B41FA5}">
                      <a16:colId xmlns:a16="http://schemas.microsoft.com/office/drawing/2014/main" xmlns="" val="2512886813"/>
                    </a:ext>
                  </a:extLst>
                </a:gridCol>
                <a:gridCol w="2701325">
                  <a:extLst>
                    <a:ext uri="{9D8B030D-6E8A-4147-A177-3AD203B41FA5}">
                      <a16:colId xmlns:a16="http://schemas.microsoft.com/office/drawing/2014/main" xmlns="" val="1002613900"/>
                    </a:ext>
                  </a:extLst>
                </a:gridCol>
              </a:tblGrid>
              <a:tr h="902384">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Section in ITA </a:t>
                      </a:r>
                      <a:r>
                        <a:rPr lang="en-IN" dirty="0" smtClean="0">
                          <a:latin typeface="Arial" panose="020B0604020202020204" pitchFamily="34" charset="0"/>
                          <a:cs typeface="Arial" panose="020B0604020202020204" pitchFamily="34" charset="0"/>
                        </a:rPr>
                        <a:t>2025</a:t>
                      </a:r>
                      <a:endParaRPr lang="en-IN"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Description</a:t>
                      </a:r>
                    </a:p>
                    <a:p>
                      <a:pPr algn="just"/>
                      <a:endParaRPr lang="en-IN"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Corresponding Section (s) in ITA 1961</a:t>
                      </a:r>
                    </a:p>
                    <a:p>
                      <a:pPr algn="just"/>
                      <a:endParaRPr lang="en-IN"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083412546"/>
                  </a:ext>
                </a:extLst>
              </a:tr>
              <a:tr h="691828">
                <a:tc>
                  <a:txBody>
                    <a:bodyPr/>
                    <a:lstStyle/>
                    <a:p>
                      <a:pPr algn="just"/>
                      <a:r>
                        <a:rPr lang="en-US" sz="2000" dirty="0">
                          <a:latin typeface="Arial" panose="020B0604020202020204" pitchFamily="34" charset="0"/>
                          <a:cs typeface="Arial" panose="020B0604020202020204" pitchFamily="34" charset="0"/>
                        </a:rPr>
                        <a:t>33,39 and 41</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Deduction for depreciation.</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32, 38, 43(1) and 43(6</a:t>
                      </a:r>
                      <a:r>
                        <a:rPr lang="en-IN" sz="2000" dirty="0" smtClean="0">
                          <a:latin typeface="Arial" panose="020B0604020202020204" pitchFamily="34" charset="0"/>
                          <a:cs typeface="Arial" panose="020B0604020202020204" pitchFamily="34" charset="0"/>
                        </a:rPr>
                        <a:t>)</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404144881"/>
                  </a:ext>
                </a:extLst>
              </a:tr>
              <a:tr h="391033">
                <a:tc>
                  <a:txBody>
                    <a:bodyPr/>
                    <a:lstStyle/>
                    <a:p>
                      <a:pPr algn="just"/>
                      <a:r>
                        <a:rPr lang="en-US" sz="2000" dirty="0">
                          <a:latin typeface="Arial" panose="020B0604020202020204" pitchFamily="34" charset="0"/>
                          <a:cs typeface="Arial" panose="020B0604020202020204" pitchFamily="34" charset="0"/>
                        </a:rPr>
                        <a:t>34</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General conditions for allowable deductions.</a:t>
                      </a:r>
                    </a:p>
                  </a:txBody>
                  <a:tcPr/>
                </a:tc>
                <a:tc>
                  <a:txBody>
                    <a:bodyPr/>
                    <a:lstStyle/>
                    <a:p>
                      <a:pPr algn="just"/>
                      <a:r>
                        <a:rPr lang="en-US" sz="2000" dirty="0">
                          <a:latin typeface="Arial" panose="020B0604020202020204" pitchFamily="34" charset="0"/>
                          <a:cs typeface="Arial" panose="020B0604020202020204" pitchFamily="34" charset="0"/>
                        </a:rPr>
                        <a:t>37</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220858050"/>
                  </a:ext>
                </a:extLst>
              </a:tr>
              <a:tr h="391033">
                <a:tc>
                  <a:txBody>
                    <a:bodyPr/>
                    <a:lstStyle/>
                    <a:p>
                      <a:pPr algn="just"/>
                      <a:r>
                        <a:rPr lang="en-US" sz="2000" dirty="0">
                          <a:latin typeface="Arial" panose="020B0604020202020204" pitchFamily="34" charset="0"/>
                          <a:cs typeface="Arial" panose="020B0604020202020204" pitchFamily="34" charset="0"/>
                        </a:rPr>
                        <a:t>35</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Amounts not deductible in certain circumstances.</a:t>
                      </a:r>
                    </a:p>
                  </a:txBody>
                  <a:tcPr/>
                </a:tc>
                <a:tc>
                  <a:txBody>
                    <a:bodyPr/>
                    <a:lstStyle/>
                    <a:p>
                      <a:pPr algn="just"/>
                      <a:r>
                        <a:rPr lang="en-US" sz="2000" dirty="0">
                          <a:latin typeface="Arial" panose="020B0604020202020204" pitchFamily="34" charset="0"/>
                          <a:cs typeface="Arial" panose="020B0604020202020204" pitchFamily="34" charset="0"/>
                        </a:rPr>
                        <a:t>40</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774783191"/>
                  </a:ext>
                </a:extLst>
              </a:tr>
              <a:tr h="691828">
                <a:tc>
                  <a:txBody>
                    <a:bodyPr/>
                    <a:lstStyle/>
                    <a:p>
                      <a:pPr algn="just"/>
                      <a:r>
                        <a:rPr lang="en-US" sz="2000" dirty="0">
                          <a:latin typeface="Arial" panose="020B0604020202020204" pitchFamily="34" charset="0"/>
                          <a:cs typeface="Arial" panose="020B0604020202020204" pitchFamily="34" charset="0"/>
                        </a:rPr>
                        <a:t>36</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Expenses or payments not deductible in certain circumstances.</a:t>
                      </a:r>
                    </a:p>
                  </a:txBody>
                  <a:tcPr/>
                </a:tc>
                <a:tc>
                  <a:txBody>
                    <a:bodyPr/>
                    <a:lstStyle/>
                    <a:p>
                      <a:pPr algn="just"/>
                      <a:r>
                        <a:rPr lang="en-US" sz="2000" dirty="0">
                          <a:latin typeface="Arial" panose="020B0604020202020204" pitchFamily="34" charset="0"/>
                          <a:cs typeface="Arial" panose="020B0604020202020204" pitchFamily="34" charset="0"/>
                        </a:rPr>
                        <a:t>40A</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466477136"/>
                  </a:ext>
                </a:extLst>
              </a:tr>
              <a:tr h="391033">
                <a:tc>
                  <a:txBody>
                    <a:bodyPr/>
                    <a:lstStyle/>
                    <a:p>
                      <a:pPr algn="just"/>
                      <a:r>
                        <a:rPr lang="en-US" sz="2000" dirty="0">
                          <a:latin typeface="Arial" panose="020B0604020202020204" pitchFamily="34" charset="0"/>
                          <a:cs typeface="Arial" panose="020B0604020202020204" pitchFamily="34" charset="0"/>
                        </a:rPr>
                        <a:t>37</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Certain deductions allowed on actual payment basis only.</a:t>
                      </a:r>
                    </a:p>
                  </a:txBody>
                  <a:tcPr/>
                </a:tc>
                <a:tc>
                  <a:txBody>
                    <a:bodyPr/>
                    <a:lstStyle/>
                    <a:p>
                      <a:pPr algn="just"/>
                      <a:r>
                        <a:rPr lang="en-US" sz="2000" dirty="0">
                          <a:latin typeface="Arial" panose="020B0604020202020204" pitchFamily="34" charset="0"/>
                          <a:cs typeface="Arial" panose="020B0604020202020204" pitchFamily="34" charset="0"/>
                        </a:rPr>
                        <a:t>43B</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593995530"/>
                  </a:ext>
                </a:extLst>
              </a:tr>
              <a:tr h="691828">
                <a:tc>
                  <a:txBody>
                    <a:bodyPr/>
                    <a:lstStyle/>
                    <a:p>
                      <a:pPr algn="just"/>
                      <a:r>
                        <a:rPr lang="en-US" sz="2000" dirty="0">
                          <a:latin typeface="Arial" panose="020B0604020202020204" pitchFamily="34" charset="0"/>
                          <a:cs typeface="Arial" panose="020B0604020202020204" pitchFamily="34" charset="0"/>
                        </a:rPr>
                        <a:t>38</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Certain sums deemed as profits and gains of business or profession.</a:t>
                      </a:r>
                    </a:p>
                  </a:txBody>
                  <a:tcPr/>
                </a:tc>
                <a:tc>
                  <a:txBody>
                    <a:bodyPr/>
                    <a:lstStyle/>
                    <a:p>
                      <a:pPr algn="just"/>
                      <a:r>
                        <a:rPr lang="en-US" sz="2000" dirty="0">
                          <a:latin typeface="Arial" panose="020B0604020202020204" pitchFamily="34" charset="0"/>
                          <a:cs typeface="Arial" panose="020B0604020202020204" pitchFamily="34" charset="0"/>
                        </a:rPr>
                        <a:t>41</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367518017"/>
                  </a:ext>
                </a:extLst>
              </a:tr>
              <a:tr h="691828">
                <a:tc>
                  <a:txBody>
                    <a:bodyPr/>
                    <a:lstStyle/>
                    <a:p>
                      <a:pPr algn="just"/>
                      <a:r>
                        <a:rPr lang="en-US" sz="2000" dirty="0">
                          <a:latin typeface="Arial" panose="020B0604020202020204" pitchFamily="34" charset="0"/>
                          <a:cs typeface="Arial" panose="020B0604020202020204" pitchFamily="34" charset="0"/>
                        </a:rPr>
                        <a:t>40</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Special provision for computation of cost of acquisition of certain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43C</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961029567"/>
                  </a:ext>
                </a:extLst>
              </a:tr>
              <a:tr h="391033">
                <a:tc>
                  <a:txBody>
                    <a:bodyPr/>
                    <a:lstStyle/>
                    <a:p>
                      <a:pPr algn="just"/>
                      <a:r>
                        <a:rPr lang="en-US" sz="2000" dirty="0">
                          <a:latin typeface="Arial" panose="020B0604020202020204" pitchFamily="34" charset="0"/>
                          <a:cs typeface="Arial" panose="020B0604020202020204" pitchFamily="34" charset="0"/>
                        </a:rPr>
                        <a:t>42</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Capitalising impact of foreign exchange fluctuation.</a:t>
                      </a:r>
                    </a:p>
                  </a:txBody>
                  <a:tcPr/>
                </a:tc>
                <a:tc>
                  <a:txBody>
                    <a:bodyPr/>
                    <a:lstStyle/>
                    <a:p>
                      <a:pPr algn="just"/>
                      <a:r>
                        <a:rPr lang="en-US" sz="2000" dirty="0">
                          <a:latin typeface="Arial" panose="020B0604020202020204" pitchFamily="34" charset="0"/>
                          <a:cs typeface="Arial" panose="020B0604020202020204" pitchFamily="34" charset="0"/>
                        </a:rPr>
                        <a:t>43A</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510430150"/>
                  </a:ext>
                </a:extLst>
              </a:tr>
              <a:tr h="391033">
                <a:tc>
                  <a:txBody>
                    <a:bodyPr/>
                    <a:lstStyle/>
                    <a:p>
                      <a:pPr algn="just"/>
                      <a:r>
                        <a:rPr lang="en-US" sz="2000" dirty="0">
                          <a:latin typeface="Arial" panose="020B0604020202020204" pitchFamily="34" charset="0"/>
                          <a:cs typeface="Arial" panose="020B0604020202020204" pitchFamily="34" charset="0"/>
                        </a:rPr>
                        <a:t>43</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Taxation of foreign exchange fluctuation</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43AA</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8198693"/>
                  </a:ext>
                </a:extLst>
              </a:tr>
            </a:tbl>
          </a:graphicData>
        </a:graphic>
      </p:graphicFrame>
    </p:spTree>
    <p:extLst>
      <p:ext uri="{BB962C8B-B14F-4D97-AF65-F5344CB8AC3E}">
        <p14:creationId xmlns:p14="http://schemas.microsoft.com/office/powerpoint/2010/main" val="10912213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C507870-5FD8-51FF-7909-80BF10F2524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xmlns="" id="{591E72A6-2D9E-551E-A6DC-0007C1001B86}"/>
              </a:ext>
            </a:extLst>
          </p:cNvPr>
          <p:cNvGraphicFramePr>
            <a:graphicFrameLocks noGrp="1"/>
          </p:cNvGraphicFramePr>
          <p:nvPr>
            <p:extLst/>
          </p:nvPr>
        </p:nvGraphicFramePr>
        <p:xfrm>
          <a:off x="562708" y="478303"/>
          <a:ext cx="10944663" cy="5913120"/>
        </p:xfrm>
        <a:graphic>
          <a:graphicData uri="http://schemas.openxmlformats.org/drawingml/2006/table">
            <a:tbl>
              <a:tblPr firstRow="1" bandRow="1">
                <a:tableStyleId>{5C22544A-7EE6-4342-B048-85BDC9FD1C3A}</a:tableStyleId>
              </a:tblPr>
              <a:tblGrid>
                <a:gridCol w="2380757">
                  <a:extLst>
                    <a:ext uri="{9D8B030D-6E8A-4147-A177-3AD203B41FA5}">
                      <a16:colId xmlns:a16="http://schemas.microsoft.com/office/drawing/2014/main" xmlns="" val="814798914"/>
                    </a:ext>
                  </a:extLst>
                </a:gridCol>
                <a:gridCol w="5900771">
                  <a:extLst>
                    <a:ext uri="{9D8B030D-6E8A-4147-A177-3AD203B41FA5}">
                      <a16:colId xmlns:a16="http://schemas.microsoft.com/office/drawing/2014/main" xmlns="" val="2512886813"/>
                    </a:ext>
                  </a:extLst>
                </a:gridCol>
                <a:gridCol w="2663135">
                  <a:extLst>
                    <a:ext uri="{9D8B030D-6E8A-4147-A177-3AD203B41FA5}">
                      <a16:colId xmlns:a16="http://schemas.microsoft.com/office/drawing/2014/main" xmlns="" val="1002613900"/>
                    </a:ext>
                  </a:extLst>
                </a:gridCol>
              </a:tblGrid>
              <a:tr h="88757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Section in ITA 2025</a:t>
                      </a:r>
                    </a:p>
                    <a:p>
                      <a:pPr algn="just"/>
                      <a:endParaRPr lang="en-IN"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Description</a:t>
                      </a:r>
                    </a:p>
                    <a:p>
                      <a:pPr algn="just"/>
                      <a:endParaRPr lang="en-IN"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Corresponding Section (s) in ITA 1961</a:t>
                      </a:r>
                    </a:p>
                    <a:p>
                      <a:pPr algn="just"/>
                      <a:endParaRPr lang="en-IN"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083412546"/>
                  </a:ext>
                </a:extLst>
              </a:tr>
              <a:tr h="384614">
                <a:tc>
                  <a:txBody>
                    <a:bodyPr/>
                    <a:lstStyle/>
                    <a:p>
                      <a:pPr algn="just"/>
                      <a:r>
                        <a:rPr lang="en-US" sz="2000" dirty="0">
                          <a:latin typeface="Arial" panose="020B0604020202020204" pitchFamily="34" charset="0"/>
                          <a:cs typeface="Arial" panose="020B0604020202020204" pitchFamily="34" charset="0"/>
                        </a:rPr>
                        <a:t>44</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Amortisation of certain preliminary expenses</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35D</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404144881"/>
                  </a:ext>
                </a:extLst>
              </a:tr>
              <a:tr h="68047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45 [Read with Schedule XIII]</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Expenditure on scientific research</a:t>
                      </a:r>
                    </a:p>
                  </a:txBody>
                  <a:tcPr/>
                </a:tc>
                <a:tc>
                  <a:txBody>
                    <a:bodyPr/>
                    <a:lstStyle/>
                    <a:p>
                      <a:pPr algn="just"/>
                      <a:r>
                        <a:rPr lang="en-US" sz="2000" dirty="0">
                          <a:latin typeface="Arial" panose="020B0604020202020204" pitchFamily="34" charset="0"/>
                          <a:cs typeface="Arial" panose="020B0604020202020204" pitchFamily="34" charset="0"/>
                        </a:rPr>
                        <a:t>35</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220858050"/>
                  </a:ext>
                </a:extLst>
              </a:tr>
              <a:tr h="384614">
                <a:tc>
                  <a:txBody>
                    <a:bodyPr/>
                    <a:lstStyle/>
                    <a:p>
                      <a:pPr algn="just"/>
                      <a:r>
                        <a:rPr lang="en-US" sz="2000" dirty="0">
                          <a:latin typeface="Arial" panose="020B0604020202020204" pitchFamily="34" charset="0"/>
                          <a:cs typeface="Arial" panose="020B0604020202020204" pitchFamily="34" charset="0"/>
                        </a:rPr>
                        <a:t>46</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Capital expenditure of specified business</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35AD</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774783191"/>
                  </a:ext>
                </a:extLst>
              </a:tr>
              <a:tr h="680470">
                <a:tc>
                  <a:txBody>
                    <a:bodyPr/>
                    <a:lstStyle/>
                    <a:p>
                      <a:pPr algn="just"/>
                      <a:r>
                        <a:rPr lang="en-US" sz="2000" dirty="0">
                          <a:latin typeface="Arial" panose="020B0604020202020204" pitchFamily="34" charset="0"/>
                          <a:cs typeface="Arial" panose="020B0604020202020204" pitchFamily="34" charset="0"/>
                        </a:rPr>
                        <a:t>47</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Expenditure on agricultural extension project and skill development project.</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35CCC </a:t>
                      </a:r>
                      <a:r>
                        <a:rPr lang="en-US" sz="2000" dirty="0" smtClean="0">
                          <a:latin typeface="Arial" panose="020B0604020202020204" pitchFamily="34" charset="0"/>
                          <a:cs typeface="Arial" panose="020B0604020202020204" pitchFamily="34" charset="0"/>
                        </a:rPr>
                        <a:t>, 35CCD</a:t>
                      </a:r>
                      <a:endParaRPr lang="en-IN" sz="2000" dirty="0">
                        <a:latin typeface="Arial" panose="020B0604020202020204" pitchFamily="34" charset="0"/>
                        <a:cs typeface="Arial" panose="020B0604020202020204" pitchFamily="34" charset="0"/>
                      </a:endParaRPr>
                    </a:p>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466477136"/>
                  </a:ext>
                </a:extLst>
              </a:tr>
              <a:tr h="68047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48 [Read with Schedule IX]</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Tea development account, coffee development account and rubber development account.</a:t>
                      </a:r>
                    </a:p>
                  </a:txBody>
                  <a:tcPr/>
                </a:tc>
                <a:tc>
                  <a:txBody>
                    <a:bodyPr/>
                    <a:lstStyle/>
                    <a:p>
                      <a:pPr algn="just"/>
                      <a:r>
                        <a:rPr lang="en-US" sz="2000" dirty="0">
                          <a:latin typeface="Arial" panose="020B0604020202020204" pitchFamily="34" charset="0"/>
                          <a:cs typeface="Arial" panose="020B0604020202020204" pitchFamily="34" charset="0"/>
                        </a:rPr>
                        <a:t>33AB</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593995530"/>
                  </a:ext>
                </a:extLst>
              </a:tr>
              <a:tr h="68047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49 [Read with Schedule X]</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Site Restoration Fund.</a:t>
                      </a:r>
                    </a:p>
                  </a:txBody>
                  <a:tcPr/>
                </a:tc>
                <a:tc>
                  <a:txBody>
                    <a:bodyPr/>
                    <a:lstStyle/>
                    <a:p>
                      <a:pPr algn="just"/>
                      <a:r>
                        <a:rPr lang="en-US" sz="2000" dirty="0">
                          <a:latin typeface="Arial" panose="020B0604020202020204" pitchFamily="34" charset="0"/>
                          <a:cs typeface="Arial" panose="020B0604020202020204" pitchFamily="34" charset="0"/>
                        </a:rPr>
                        <a:t>33ABA</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367518017"/>
                  </a:ext>
                </a:extLst>
              </a:tr>
              <a:tr h="680470">
                <a:tc>
                  <a:txBody>
                    <a:bodyPr/>
                    <a:lstStyle/>
                    <a:p>
                      <a:pPr algn="just"/>
                      <a:r>
                        <a:rPr lang="en-US" sz="2000" dirty="0">
                          <a:latin typeface="Arial" panose="020B0604020202020204" pitchFamily="34" charset="0"/>
                          <a:cs typeface="Arial" panose="020B0604020202020204" pitchFamily="34" charset="0"/>
                        </a:rPr>
                        <a:t>50</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Special provision in case of trade, profession or similar association</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44A</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961029567"/>
                  </a:ext>
                </a:extLst>
              </a:tr>
              <a:tr h="68047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51 [Read with Schedule XII]</a:t>
                      </a:r>
                    </a:p>
                  </a:txBody>
                  <a:tcPr/>
                </a:tc>
                <a:tc>
                  <a:txBody>
                    <a:bodyPr/>
                    <a:lstStyle/>
                    <a:p>
                      <a:pPr algn="just"/>
                      <a:r>
                        <a:rPr lang="en-US" sz="2000" dirty="0">
                          <a:latin typeface="Arial" panose="020B0604020202020204" pitchFamily="34" charset="0"/>
                          <a:cs typeface="Arial" panose="020B0604020202020204" pitchFamily="34" charset="0"/>
                        </a:rPr>
                        <a:t>Amortisation of expenditure for prospecting certain minerals</a:t>
                      </a:r>
                    </a:p>
                  </a:txBody>
                  <a:tcPr/>
                </a:tc>
                <a:tc>
                  <a:txBody>
                    <a:bodyPr/>
                    <a:lstStyle/>
                    <a:p>
                      <a:pPr algn="just"/>
                      <a:r>
                        <a:rPr lang="en-US" sz="2000" dirty="0">
                          <a:latin typeface="Arial" panose="020B0604020202020204" pitchFamily="34" charset="0"/>
                          <a:cs typeface="Arial" panose="020B0604020202020204" pitchFamily="34" charset="0"/>
                        </a:rPr>
                        <a:t>35E</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510430150"/>
                  </a:ext>
                </a:extLst>
              </a:tr>
            </a:tbl>
          </a:graphicData>
        </a:graphic>
      </p:graphicFrame>
    </p:spTree>
    <p:extLst>
      <p:ext uri="{BB962C8B-B14F-4D97-AF65-F5344CB8AC3E}">
        <p14:creationId xmlns:p14="http://schemas.microsoft.com/office/powerpoint/2010/main" val="28149245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7955230-2653-C6A4-8DE9-D59AB04A15C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xmlns="" id="{B5C7093F-DFA4-5510-CF07-D6491A68C242}"/>
              </a:ext>
            </a:extLst>
          </p:cNvPr>
          <p:cNvGraphicFramePr>
            <a:graphicFrameLocks noGrp="1"/>
          </p:cNvGraphicFramePr>
          <p:nvPr>
            <p:extLst/>
          </p:nvPr>
        </p:nvGraphicFramePr>
        <p:xfrm>
          <a:off x="475956" y="365760"/>
          <a:ext cx="11214295" cy="6126480"/>
        </p:xfrm>
        <a:graphic>
          <a:graphicData uri="http://schemas.openxmlformats.org/drawingml/2006/table">
            <a:tbl>
              <a:tblPr firstRow="1" bandRow="1">
                <a:tableStyleId>{5C22544A-7EE6-4342-B048-85BDC9FD1C3A}</a:tableStyleId>
              </a:tblPr>
              <a:tblGrid>
                <a:gridCol w="2435504">
                  <a:extLst>
                    <a:ext uri="{9D8B030D-6E8A-4147-A177-3AD203B41FA5}">
                      <a16:colId xmlns:a16="http://schemas.microsoft.com/office/drawing/2014/main" xmlns="" val="814798914"/>
                    </a:ext>
                  </a:extLst>
                </a:gridCol>
                <a:gridCol w="6048833">
                  <a:extLst>
                    <a:ext uri="{9D8B030D-6E8A-4147-A177-3AD203B41FA5}">
                      <a16:colId xmlns:a16="http://schemas.microsoft.com/office/drawing/2014/main" xmlns="" val="2512886813"/>
                    </a:ext>
                  </a:extLst>
                </a:gridCol>
                <a:gridCol w="2729958">
                  <a:extLst>
                    <a:ext uri="{9D8B030D-6E8A-4147-A177-3AD203B41FA5}">
                      <a16:colId xmlns:a16="http://schemas.microsoft.com/office/drawing/2014/main" xmlns="" val="1002613900"/>
                    </a:ext>
                  </a:extLst>
                </a:gridCol>
              </a:tblGrid>
              <a:tr h="429259">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Section in ITA 2025</a:t>
                      </a:r>
                    </a:p>
                    <a:p>
                      <a:pPr algn="just"/>
                      <a:endParaRPr lang="en-IN"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Description</a:t>
                      </a:r>
                    </a:p>
                    <a:p>
                      <a:pPr algn="just"/>
                      <a:endParaRPr lang="en-IN"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Corresponding Section (s) in ITA 1961</a:t>
                      </a:r>
                    </a:p>
                    <a:p>
                      <a:pPr algn="just"/>
                      <a:endParaRPr lang="en-IN"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083412546"/>
                  </a:ext>
                </a:extLst>
              </a:tr>
              <a:tr h="967368">
                <a:tc>
                  <a:txBody>
                    <a:bodyPr/>
                    <a:lstStyle/>
                    <a:p>
                      <a:pPr algn="just"/>
                      <a:r>
                        <a:rPr lang="en-US" sz="2000" dirty="0">
                          <a:latin typeface="Arial" panose="020B0604020202020204" pitchFamily="34" charset="0"/>
                          <a:cs typeface="Arial" panose="020B0604020202020204" pitchFamily="34" charset="0"/>
                        </a:rPr>
                        <a:t>52</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Amortisation of expenditure for telecommunications services, amalgamation, demerger, scheme of voluntary retirement, etc.</a:t>
                      </a:r>
                    </a:p>
                  </a:txBody>
                  <a:tcPr/>
                </a:tc>
                <a:tc>
                  <a:txBody>
                    <a:bodyPr/>
                    <a:lstStyle/>
                    <a:p>
                      <a:pPr algn="just"/>
                      <a:r>
                        <a:rPr lang="en-IN" sz="2000" dirty="0">
                          <a:latin typeface="Arial" panose="020B0604020202020204" pitchFamily="34" charset="0"/>
                          <a:cs typeface="Arial" panose="020B0604020202020204" pitchFamily="34" charset="0"/>
                        </a:rPr>
                        <a:t>35ABA   35ABB</a:t>
                      </a:r>
                    </a:p>
                    <a:p>
                      <a:pPr algn="just"/>
                      <a:r>
                        <a:rPr lang="en-IN" sz="2000" dirty="0">
                          <a:latin typeface="Arial" panose="020B0604020202020204" pitchFamily="34" charset="0"/>
                          <a:cs typeface="Arial" panose="020B0604020202020204" pitchFamily="34" charset="0"/>
                        </a:rPr>
                        <a:t>35DD     35DDA</a:t>
                      </a:r>
                    </a:p>
                    <a:p>
                      <a:pPr algn="just"/>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404144881"/>
                  </a:ext>
                </a:extLst>
              </a:tr>
              <a:tr h="67422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53</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Full value of consideration for transfer of assets other than capital assets in certain cases.</a:t>
                      </a:r>
                    </a:p>
                  </a:txBody>
                  <a:tcPr/>
                </a:tc>
                <a:tc>
                  <a:txBody>
                    <a:bodyPr/>
                    <a:lstStyle/>
                    <a:p>
                      <a:pPr algn="just"/>
                      <a:r>
                        <a:rPr lang="en-US" sz="2000" dirty="0">
                          <a:latin typeface="Arial" panose="020B0604020202020204" pitchFamily="34" charset="0"/>
                          <a:cs typeface="Arial" panose="020B0604020202020204" pitchFamily="34" charset="0"/>
                        </a:rPr>
                        <a:t>43CA</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220858050"/>
                  </a:ext>
                </a:extLst>
              </a:tr>
              <a:tr h="381084">
                <a:tc>
                  <a:txBody>
                    <a:bodyPr/>
                    <a:lstStyle/>
                    <a:p>
                      <a:pPr algn="just"/>
                      <a:r>
                        <a:rPr lang="en-US" sz="2000" dirty="0">
                          <a:latin typeface="Arial" panose="020B0604020202020204" pitchFamily="34" charset="0"/>
                          <a:cs typeface="Arial" panose="020B0604020202020204" pitchFamily="34" charset="0"/>
                        </a:rPr>
                        <a:t>54</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Business of prospecting for mineral oils.</a:t>
                      </a:r>
                    </a:p>
                  </a:txBody>
                  <a:tcPr/>
                </a:tc>
                <a:tc>
                  <a:txBody>
                    <a:bodyPr/>
                    <a:lstStyle/>
                    <a:p>
                      <a:pPr algn="just"/>
                      <a:r>
                        <a:rPr lang="en-US" sz="2000" dirty="0">
                          <a:latin typeface="Arial" panose="020B0604020202020204" pitchFamily="34" charset="0"/>
                          <a:cs typeface="Arial" panose="020B0604020202020204" pitchFamily="34" charset="0"/>
                        </a:rPr>
                        <a:t>42</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774783191"/>
                  </a:ext>
                </a:extLst>
              </a:tr>
              <a:tr h="67422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55 [Read with Schedule XIV]</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Insurance business.</a:t>
                      </a:r>
                    </a:p>
                  </a:txBody>
                  <a:tcPr/>
                </a:tc>
                <a:tc>
                  <a:txBody>
                    <a:bodyPr/>
                    <a:lstStyle/>
                    <a:p>
                      <a:pPr algn="just"/>
                      <a:r>
                        <a:rPr lang="en-US" sz="2000" dirty="0">
                          <a:latin typeface="Arial" panose="020B0604020202020204" pitchFamily="34" charset="0"/>
                          <a:cs typeface="Arial" panose="020B0604020202020204" pitchFamily="34" charset="0"/>
                        </a:rPr>
                        <a:t>44</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466477136"/>
                  </a:ext>
                </a:extLst>
              </a:tr>
              <a:tr h="67422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56</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sz="2000" dirty="0">
                          <a:latin typeface="Arial" panose="020B0604020202020204" pitchFamily="34" charset="0"/>
                          <a:cs typeface="Arial" panose="020B0604020202020204" pitchFamily="34" charset="0"/>
                        </a:rPr>
                        <a:t>Special provision in case of interest income of specified financial institutions</a:t>
                      </a:r>
                      <a:endParaRPr lang="en-US"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43D</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593995530"/>
                  </a:ext>
                </a:extLst>
              </a:tr>
              <a:tr h="533549">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57</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Revenue recognition for construction and service contracts.</a:t>
                      </a:r>
                    </a:p>
                  </a:txBody>
                  <a:tcPr/>
                </a:tc>
                <a:tc>
                  <a:txBody>
                    <a:bodyPr/>
                    <a:lstStyle/>
                    <a:p>
                      <a:pPr algn="just"/>
                      <a:r>
                        <a:rPr lang="en-US" sz="2000" dirty="0">
                          <a:latin typeface="Arial" panose="020B0604020202020204" pitchFamily="34" charset="0"/>
                          <a:cs typeface="Arial" panose="020B0604020202020204" pitchFamily="34" charset="0"/>
                        </a:rPr>
                        <a:t>43CB</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367518017"/>
                  </a:ext>
                </a:extLst>
              </a:tr>
              <a:tr h="967368">
                <a:tc>
                  <a:txBody>
                    <a:bodyPr/>
                    <a:lstStyle/>
                    <a:p>
                      <a:pPr algn="just"/>
                      <a:r>
                        <a:rPr lang="en-US" sz="2000" dirty="0">
                          <a:latin typeface="Arial" panose="020B0604020202020204" pitchFamily="34" charset="0"/>
                          <a:cs typeface="Arial" panose="020B0604020202020204" pitchFamily="34" charset="0"/>
                        </a:rPr>
                        <a:t>58</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Special provision for computing profits and gains of business or profession on presumptive basis in case of certain residents.</a:t>
                      </a:r>
                    </a:p>
                  </a:txBody>
                  <a:tcPr/>
                </a:tc>
                <a:tc>
                  <a:txBody>
                    <a:bodyPr/>
                    <a:lstStyle/>
                    <a:p>
                      <a:pPr algn="just"/>
                      <a:r>
                        <a:rPr lang="en-US" sz="2000" dirty="0">
                          <a:latin typeface="Arial" panose="020B0604020202020204" pitchFamily="34" charset="0"/>
                          <a:cs typeface="Arial" panose="020B0604020202020204" pitchFamily="34" charset="0"/>
                        </a:rPr>
                        <a:t>44AD</a:t>
                      </a:r>
                    </a:p>
                    <a:p>
                      <a:pPr algn="just"/>
                      <a:r>
                        <a:rPr lang="en-US" sz="2000" dirty="0">
                          <a:latin typeface="Arial" panose="020B0604020202020204" pitchFamily="34" charset="0"/>
                          <a:cs typeface="Arial" panose="020B0604020202020204" pitchFamily="34" charset="0"/>
                        </a:rPr>
                        <a:t>44ADA</a:t>
                      </a:r>
                    </a:p>
                    <a:p>
                      <a:pPr algn="just"/>
                      <a:r>
                        <a:rPr lang="en-US" sz="2000" dirty="0">
                          <a:latin typeface="Arial" panose="020B0604020202020204" pitchFamily="34" charset="0"/>
                          <a:cs typeface="Arial" panose="020B0604020202020204" pitchFamily="34" charset="0"/>
                        </a:rPr>
                        <a:t>44AE</a:t>
                      </a:r>
                    </a:p>
                  </a:txBody>
                  <a:tcPr/>
                </a:tc>
                <a:extLst>
                  <a:ext uri="{0D108BD9-81ED-4DB2-BD59-A6C34878D82A}">
                    <a16:rowId xmlns:a16="http://schemas.microsoft.com/office/drawing/2014/main" xmlns="" val="2961029567"/>
                  </a:ext>
                </a:extLst>
              </a:tr>
            </a:tbl>
          </a:graphicData>
        </a:graphic>
      </p:graphicFrame>
    </p:spTree>
    <p:extLst>
      <p:ext uri="{BB962C8B-B14F-4D97-AF65-F5344CB8AC3E}">
        <p14:creationId xmlns:p14="http://schemas.microsoft.com/office/powerpoint/2010/main" val="16077017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E20DE33-17AF-FF6A-B139-9CAF25390C6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xmlns="" id="{D5F43EE1-A1CA-8238-7C51-5AD0F45843F7}"/>
              </a:ext>
            </a:extLst>
          </p:cNvPr>
          <p:cNvGraphicFramePr>
            <a:graphicFrameLocks noGrp="1"/>
          </p:cNvGraphicFramePr>
          <p:nvPr>
            <p:extLst/>
          </p:nvPr>
        </p:nvGraphicFramePr>
        <p:xfrm>
          <a:off x="562707" y="624840"/>
          <a:ext cx="10818055" cy="5913120"/>
        </p:xfrm>
        <a:graphic>
          <a:graphicData uri="http://schemas.openxmlformats.org/drawingml/2006/table">
            <a:tbl>
              <a:tblPr firstRow="1" bandRow="1">
                <a:tableStyleId>{5C22544A-7EE6-4342-B048-85BDC9FD1C3A}</a:tableStyleId>
              </a:tblPr>
              <a:tblGrid>
                <a:gridCol w="2349449">
                  <a:extLst>
                    <a:ext uri="{9D8B030D-6E8A-4147-A177-3AD203B41FA5}">
                      <a16:colId xmlns:a16="http://schemas.microsoft.com/office/drawing/2014/main" xmlns="" val="814798914"/>
                    </a:ext>
                  </a:extLst>
                </a:gridCol>
                <a:gridCol w="5835106">
                  <a:extLst>
                    <a:ext uri="{9D8B030D-6E8A-4147-A177-3AD203B41FA5}">
                      <a16:colId xmlns:a16="http://schemas.microsoft.com/office/drawing/2014/main" xmlns="" val="2512886813"/>
                    </a:ext>
                  </a:extLst>
                </a:gridCol>
                <a:gridCol w="2633500">
                  <a:extLst>
                    <a:ext uri="{9D8B030D-6E8A-4147-A177-3AD203B41FA5}">
                      <a16:colId xmlns:a16="http://schemas.microsoft.com/office/drawing/2014/main" xmlns="" val="1002613900"/>
                    </a:ext>
                  </a:extLst>
                </a:gridCol>
              </a:tblGrid>
              <a:tr h="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Section in ITA 2025</a:t>
                      </a:r>
                    </a:p>
                    <a:p>
                      <a:pPr algn="just"/>
                      <a:endParaRPr lang="en-IN"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Description</a:t>
                      </a:r>
                    </a:p>
                    <a:p>
                      <a:pPr algn="just"/>
                      <a:endParaRPr lang="en-IN"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N" dirty="0">
                          <a:latin typeface="Arial" panose="020B0604020202020204" pitchFamily="34" charset="0"/>
                          <a:cs typeface="Arial" panose="020B0604020202020204" pitchFamily="34" charset="0"/>
                        </a:rPr>
                        <a:t>Corresponding Section (s) in ITA 1961</a:t>
                      </a:r>
                    </a:p>
                    <a:p>
                      <a:pPr algn="just"/>
                      <a:endParaRPr lang="en-IN"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083412546"/>
                  </a:ext>
                </a:extLst>
              </a:tr>
              <a:tr h="370840">
                <a:tc>
                  <a:txBody>
                    <a:bodyPr/>
                    <a:lstStyle/>
                    <a:p>
                      <a:pPr algn="just"/>
                      <a:r>
                        <a:rPr lang="en-US" sz="2000" dirty="0">
                          <a:latin typeface="Arial" panose="020B0604020202020204" pitchFamily="34" charset="0"/>
                          <a:cs typeface="Arial" panose="020B0604020202020204" pitchFamily="34" charset="0"/>
                        </a:rPr>
                        <a:t>59</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Computation of royalty and fee for technical services in hands of non-residents</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44DA</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404144881"/>
                  </a:ext>
                </a:extLst>
              </a:tr>
              <a:tr h="37084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60</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Deduction of head office expenditure in case of non-residents</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44C</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220858050"/>
                  </a:ext>
                </a:extLst>
              </a:tr>
              <a:tr h="370840">
                <a:tc>
                  <a:txBody>
                    <a:bodyPr/>
                    <a:lstStyle/>
                    <a:p>
                      <a:pPr algn="just"/>
                      <a:r>
                        <a:rPr lang="en-US" sz="2000" dirty="0">
                          <a:latin typeface="Arial" panose="020B0604020202020204" pitchFamily="34" charset="0"/>
                          <a:cs typeface="Arial" panose="020B0604020202020204" pitchFamily="34" charset="0"/>
                        </a:rPr>
                        <a:t>61</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Special provision for computation of income on presumptive basis in respect of certain business activities of certain non-residents</a:t>
                      </a:r>
                    </a:p>
                  </a:txBody>
                  <a:tcPr/>
                </a:tc>
                <a:tc>
                  <a:txBody>
                    <a:bodyPr/>
                    <a:lstStyle/>
                    <a:p>
                      <a:pPr algn="just"/>
                      <a:r>
                        <a:rPr lang="en-US" sz="2000" dirty="0">
                          <a:latin typeface="Arial" panose="020B0604020202020204" pitchFamily="34" charset="0"/>
                          <a:cs typeface="Arial" panose="020B0604020202020204" pitchFamily="34" charset="0"/>
                        </a:rPr>
                        <a:t>44B  44BB</a:t>
                      </a:r>
                    </a:p>
                    <a:p>
                      <a:pPr algn="just"/>
                      <a:r>
                        <a:rPr lang="en-US" sz="2000" dirty="0">
                          <a:latin typeface="Arial" panose="020B0604020202020204" pitchFamily="34" charset="0"/>
                          <a:cs typeface="Arial" panose="020B0604020202020204" pitchFamily="34" charset="0"/>
                        </a:rPr>
                        <a:t>44BBA 44BBB</a:t>
                      </a:r>
                    </a:p>
                    <a:p>
                      <a:pPr algn="just"/>
                      <a:r>
                        <a:rPr lang="en-US" sz="2000" dirty="0">
                          <a:latin typeface="Arial" panose="020B0604020202020204" pitchFamily="34" charset="0"/>
                          <a:cs typeface="Arial" panose="020B0604020202020204" pitchFamily="34" charset="0"/>
                        </a:rPr>
                        <a:t>44BBC  44BBD</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774783191"/>
                  </a:ext>
                </a:extLst>
              </a:tr>
              <a:tr h="37084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62</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Maintenance of books of accounts.</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44AA</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466477136"/>
                  </a:ext>
                </a:extLst>
              </a:tr>
              <a:tr h="37084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63</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Tax Audit</a:t>
                      </a:r>
                    </a:p>
                  </a:txBody>
                  <a:tcPr/>
                </a:tc>
                <a:tc>
                  <a:txBody>
                    <a:bodyPr/>
                    <a:lstStyle/>
                    <a:p>
                      <a:pPr algn="just"/>
                      <a:r>
                        <a:rPr lang="en-US" sz="2000" dirty="0">
                          <a:latin typeface="Arial" panose="020B0604020202020204" pitchFamily="34" charset="0"/>
                          <a:cs typeface="Arial" panose="020B0604020202020204" pitchFamily="34" charset="0"/>
                        </a:rPr>
                        <a:t>44AB</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593995530"/>
                  </a:ext>
                </a:extLst>
              </a:tr>
              <a:tr h="37084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64</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Special provision for computing deductions in case of business reorganization of co-operative banks.</a:t>
                      </a:r>
                    </a:p>
                  </a:txBody>
                  <a:tcPr/>
                </a:tc>
                <a:tc>
                  <a:txBody>
                    <a:bodyPr/>
                    <a:lstStyle/>
                    <a:p>
                      <a:pPr algn="just"/>
                      <a:r>
                        <a:rPr lang="en-US" sz="2000" dirty="0">
                          <a:latin typeface="Arial" panose="020B0604020202020204" pitchFamily="34" charset="0"/>
                          <a:cs typeface="Arial" panose="020B0604020202020204" pitchFamily="34" charset="0"/>
                        </a:rPr>
                        <a:t>44DB</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367518017"/>
                  </a:ext>
                </a:extLst>
              </a:tr>
              <a:tr h="370840">
                <a:tc>
                  <a:txBody>
                    <a:bodyPr/>
                    <a:lstStyle/>
                    <a:p>
                      <a:pPr algn="just"/>
                      <a:r>
                        <a:rPr lang="en-US" sz="2000" dirty="0">
                          <a:latin typeface="Arial" panose="020B0604020202020204" pitchFamily="34" charset="0"/>
                          <a:cs typeface="Arial" panose="020B0604020202020204" pitchFamily="34" charset="0"/>
                        </a:rPr>
                        <a:t>65</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Interpretation for purposes of section 64</a:t>
                      </a:r>
                    </a:p>
                  </a:txBody>
                  <a:tcPr/>
                </a:tc>
                <a:tc>
                  <a:txBody>
                    <a:bodyPr/>
                    <a:lstStyle/>
                    <a:p>
                      <a:pPr algn="just"/>
                      <a:r>
                        <a:rPr lang="en-US" sz="2000" dirty="0">
                          <a:latin typeface="Arial" panose="020B0604020202020204" pitchFamily="34" charset="0"/>
                          <a:cs typeface="Arial" panose="020B0604020202020204" pitchFamily="34" charset="0"/>
                        </a:rPr>
                        <a:t>44DB</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961029567"/>
                  </a:ext>
                </a:extLst>
              </a:tr>
              <a:tr h="370840">
                <a:tc>
                  <a:txBody>
                    <a:bodyPr/>
                    <a:lstStyle/>
                    <a:p>
                      <a:pPr algn="just"/>
                      <a:r>
                        <a:rPr lang="en-US" sz="2000" dirty="0">
                          <a:latin typeface="Arial" panose="020B0604020202020204" pitchFamily="34" charset="0"/>
                          <a:cs typeface="Arial" panose="020B0604020202020204" pitchFamily="34" charset="0"/>
                        </a:rPr>
                        <a:t>66</a:t>
                      </a:r>
                      <a:endParaRPr lang="en-IN" sz="20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Interpretation</a:t>
                      </a:r>
                    </a:p>
                  </a:txBody>
                  <a:tcPr/>
                </a:tc>
                <a:tc>
                  <a:txBody>
                    <a:bodyPr/>
                    <a:lstStyle/>
                    <a:p>
                      <a:pPr algn="just"/>
                      <a:r>
                        <a:rPr lang="en-US" sz="2000" dirty="0">
                          <a:latin typeface="Arial" panose="020B0604020202020204" pitchFamily="34" charset="0"/>
                          <a:cs typeface="Arial" panose="020B0604020202020204" pitchFamily="34" charset="0"/>
                        </a:rPr>
                        <a:t>43</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108676896"/>
                  </a:ext>
                </a:extLst>
              </a:tr>
            </a:tbl>
          </a:graphicData>
        </a:graphic>
      </p:graphicFrame>
    </p:spTree>
    <p:extLst>
      <p:ext uri="{BB962C8B-B14F-4D97-AF65-F5344CB8AC3E}">
        <p14:creationId xmlns:p14="http://schemas.microsoft.com/office/powerpoint/2010/main" val="234654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84188540"/>
              </p:ext>
            </p:extLst>
          </p:nvPr>
        </p:nvGraphicFramePr>
        <p:xfrm>
          <a:off x="768097" y="719666"/>
          <a:ext cx="10588751" cy="4790440"/>
        </p:xfrm>
        <a:graphic>
          <a:graphicData uri="http://schemas.openxmlformats.org/drawingml/2006/table">
            <a:tbl>
              <a:tblPr firstRow="1" bandRow="1">
                <a:tableStyleId>{5C22544A-7EE6-4342-B048-85BDC9FD1C3A}</a:tableStyleId>
              </a:tblPr>
              <a:tblGrid>
                <a:gridCol w="2916935"/>
                <a:gridCol w="4014216"/>
                <a:gridCol w="3657600"/>
              </a:tblGrid>
              <a:tr h="370840">
                <a:tc>
                  <a:txBody>
                    <a:bodyPr/>
                    <a:lstStyle/>
                    <a:p>
                      <a:r>
                        <a:rPr lang="en-US" dirty="0" smtClean="0"/>
                        <a:t>Particulars</a:t>
                      </a:r>
                      <a:endParaRPr lang="en-IN" dirty="0"/>
                    </a:p>
                  </a:txBody>
                  <a:tcPr/>
                </a:tc>
                <a:tc>
                  <a:txBody>
                    <a:bodyPr/>
                    <a:lstStyle/>
                    <a:p>
                      <a:r>
                        <a:rPr lang="en-US" dirty="0" smtClean="0"/>
                        <a:t>Income</a:t>
                      </a:r>
                      <a:r>
                        <a:rPr lang="en-US" baseline="0" dirty="0" smtClean="0"/>
                        <a:t> Tax Act 1961</a:t>
                      </a:r>
                      <a:endParaRPr lang="en-IN" dirty="0"/>
                    </a:p>
                  </a:txBody>
                  <a:tcPr/>
                </a:tc>
                <a:tc>
                  <a:txBody>
                    <a:bodyPr/>
                    <a:lstStyle/>
                    <a:p>
                      <a:r>
                        <a:rPr lang="en-US" dirty="0" smtClean="0"/>
                        <a:t>Income Tax Act</a:t>
                      </a:r>
                      <a:r>
                        <a:rPr lang="en-US" baseline="0" dirty="0" smtClean="0"/>
                        <a:t> 2025</a:t>
                      </a:r>
                      <a:endParaRPr lang="en-IN" dirty="0"/>
                    </a:p>
                  </a:txBody>
                  <a:tcPr/>
                </a:tc>
              </a:tr>
              <a:tr h="370840">
                <a:tc>
                  <a:txBody>
                    <a:bodyPr/>
                    <a:lstStyle/>
                    <a:p>
                      <a:r>
                        <a:rPr lang="en-US" sz="2000" b="1" dirty="0">
                          <a:latin typeface="Arial" panose="020B0604020202020204" pitchFamily="34" charset="0"/>
                          <a:cs typeface="Arial" panose="020B0604020202020204" pitchFamily="34" charset="0"/>
                        </a:rPr>
                        <a:t>Short title, extent and commencement.</a:t>
                      </a:r>
                      <a:endParaRPr lang="en-IN" sz="2000" b="1"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1</a:t>
                      </a:r>
                      <a:endParaRPr lang="en-IN"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1</a:t>
                      </a:r>
                      <a:endParaRPr lang="en-IN" sz="2000" dirty="0">
                        <a:latin typeface="Arial" panose="020B0604020202020204" pitchFamily="34" charset="0"/>
                        <a:cs typeface="Arial" panose="020B0604020202020204" pitchFamily="34" charset="0"/>
                      </a:endParaRPr>
                    </a:p>
                  </a:txBody>
                  <a:tcPr/>
                </a:tc>
              </a:tr>
              <a:tr h="370840">
                <a:tc>
                  <a:txBody>
                    <a:bodyPr/>
                    <a:lstStyle/>
                    <a:p>
                      <a:r>
                        <a:rPr lang="en-IN" sz="2000" b="1" dirty="0">
                          <a:latin typeface="Arial" panose="020B0604020202020204" pitchFamily="34" charset="0"/>
                          <a:cs typeface="Arial" panose="020B0604020202020204" pitchFamily="34" charset="0"/>
                        </a:rPr>
                        <a:t>Definitions.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2 </a:t>
                      </a:r>
                      <a:endParaRPr lang="en-IN" sz="2000" dirty="0">
                        <a:latin typeface="Arial" panose="020B0604020202020204" pitchFamily="34" charset="0"/>
                        <a:cs typeface="Arial"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2 </a:t>
                      </a:r>
                      <a:endParaRPr lang="en-IN" sz="2000" dirty="0">
                        <a:latin typeface="Arial" panose="020B0604020202020204" pitchFamily="34" charset="0"/>
                        <a:cs typeface="Arial" panose="020B0604020202020204" pitchFamily="34" charset="0"/>
                      </a:endParaRPr>
                    </a:p>
                  </a:txBody>
                  <a:tcPr/>
                </a:tc>
              </a:tr>
              <a:tr h="370840">
                <a:tc>
                  <a:txBody>
                    <a:bodyPr/>
                    <a:lstStyle/>
                    <a:p>
                      <a:r>
                        <a:rPr lang="en-IN" sz="2000" b="1" dirty="0">
                          <a:latin typeface="Arial" panose="020B0604020202020204" pitchFamily="34" charset="0"/>
                          <a:cs typeface="Arial" panose="020B0604020202020204" pitchFamily="34" charset="0"/>
                        </a:rPr>
                        <a:t>Definitions.</a:t>
                      </a:r>
                    </a:p>
                  </a:txBody>
                  <a:tcPr/>
                </a:tc>
                <a:tc>
                  <a:txBody>
                    <a:bodyPr/>
                    <a:lstStyle/>
                    <a:p>
                      <a:r>
                        <a:rPr lang="en-US" sz="2000" dirty="0">
                          <a:latin typeface="Arial" panose="020B0604020202020204" pitchFamily="34" charset="0"/>
                          <a:cs typeface="Arial" panose="020B0604020202020204" pitchFamily="34" charset="0"/>
                        </a:rPr>
                        <a:t>2(15)proviso-</a:t>
                      </a:r>
                      <a:r>
                        <a:rPr lang="en-US" sz="2000" baseline="0" dirty="0">
                          <a:latin typeface="Arial" panose="020B0604020202020204" pitchFamily="34" charset="0"/>
                          <a:cs typeface="Arial" panose="020B0604020202020204" pitchFamily="34" charset="0"/>
                        </a:rPr>
                        <a:t> charitable </a:t>
                      </a:r>
                      <a:endParaRPr lang="en-IN"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2(23)</a:t>
                      </a:r>
                      <a:endParaRPr lang="en-IN" sz="2000" dirty="0">
                        <a:latin typeface="Arial" panose="020B0604020202020204" pitchFamily="34" charset="0"/>
                        <a:cs typeface="Arial" panose="020B0604020202020204" pitchFamily="34" charset="0"/>
                      </a:endParaRPr>
                    </a:p>
                  </a:txBody>
                  <a:tcPr/>
                </a:tc>
              </a:tr>
              <a:tr h="370840">
                <a:tc>
                  <a:txBody>
                    <a:bodyPr/>
                    <a:lstStyle/>
                    <a:p>
                      <a:r>
                        <a:rPr lang="en-IN" sz="2000" b="1" dirty="0">
                          <a:latin typeface="Arial" panose="020B0604020202020204" pitchFamily="34" charset="0"/>
                          <a:cs typeface="Arial" panose="020B0604020202020204" pitchFamily="34" charset="0"/>
                        </a:rPr>
                        <a:t>Previous year" defined</a:t>
                      </a:r>
                    </a:p>
                  </a:txBody>
                  <a:tcPr/>
                </a:tc>
                <a:tc>
                  <a:txBody>
                    <a:bodyPr/>
                    <a:lstStyle/>
                    <a:p>
                      <a:r>
                        <a:rPr lang="en-US" sz="2000" dirty="0">
                          <a:latin typeface="Arial" panose="020B0604020202020204" pitchFamily="34" charset="0"/>
                          <a:cs typeface="Arial" panose="020B0604020202020204" pitchFamily="34" charset="0"/>
                        </a:rPr>
                        <a:t>3</a:t>
                      </a:r>
                      <a:endParaRPr lang="en-IN"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3-Tax Year</a:t>
                      </a:r>
                      <a:endParaRPr lang="en-IN" sz="2000" dirty="0">
                        <a:latin typeface="Arial" panose="020B0604020202020204" pitchFamily="34" charset="0"/>
                        <a:cs typeface="Arial" panose="020B0604020202020204" pitchFamily="34" charset="0"/>
                      </a:endParaRPr>
                    </a:p>
                  </a:txBody>
                  <a:tcPr/>
                </a:tc>
              </a:tr>
              <a:tr h="370840">
                <a:tc>
                  <a:txBody>
                    <a:bodyPr/>
                    <a:lstStyle/>
                    <a:p>
                      <a:r>
                        <a:rPr lang="en-IN" sz="2000" b="1" dirty="0">
                          <a:latin typeface="Arial" panose="020B0604020202020204" pitchFamily="34" charset="0"/>
                          <a:cs typeface="Arial" panose="020B0604020202020204" pitchFamily="34" charset="0"/>
                        </a:rPr>
                        <a:t>Relative-Sec 2(41) vs Clause 2(91)</a:t>
                      </a:r>
                    </a:p>
                  </a:txBody>
                  <a:tcPr/>
                </a:tc>
                <a:tc>
                  <a:txBody>
                    <a:bodyPr/>
                    <a:lstStyle/>
                    <a:p>
                      <a:pPr algn="just"/>
                      <a:r>
                        <a:rPr lang="en-US" sz="2000" b="0" i="0" kern="1200" dirty="0" smtClean="0">
                          <a:solidFill>
                            <a:schemeClr val="dk1"/>
                          </a:solidFill>
                          <a:effectLst/>
                          <a:latin typeface="Arial" panose="020B0604020202020204" pitchFamily="34" charset="0"/>
                          <a:ea typeface="+mn-ea"/>
                          <a:cs typeface="Arial" panose="020B0604020202020204" pitchFamily="34" charset="0"/>
                        </a:rPr>
                        <a:t>2(41</a:t>
                      </a:r>
                      <a:r>
                        <a:rPr lang="en-US" sz="2000" b="1" i="0" kern="1200" dirty="0" smtClean="0">
                          <a:solidFill>
                            <a:schemeClr val="dk1"/>
                          </a:solidFill>
                          <a:effectLst/>
                          <a:latin typeface="Arial" panose="020B0604020202020204" pitchFamily="34" charset="0"/>
                          <a:ea typeface="+mn-ea"/>
                          <a:cs typeface="Arial" panose="020B0604020202020204" pitchFamily="34" charset="0"/>
                        </a:rPr>
                        <a:t>) relative</a:t>
                      </a:r>
                      <a:r>
                        <a:rPr lang="en-US" sz="2000" b="0" i="0" kern="1200" dirty="0">
                          <a:solidFill>
                            <a:schemeClr val="dk1"/>
                          </a:solidFill>
                          <a:effectLst/>
                          <a:latin typeface="Arial" panose="020B0604020202020204" pitchFamily="34" charset="0"/>
                          <a:ea typeface="+mn-ea"/>
                          <a:cs typeface="Arial" panose="020B0604020202020204" pitchFamily="34" charset="0"/>
                        </a:rPr>
                        <a:t>", in relation to an individual, means the husband, wife, brother or sister or any lineal ascendant or descendant of that individual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2(94) </a:t>
                      </a:r>
                      <a:r>
                        <a:rPr lang="en-US" sz="2000" b="1" i="0" u="none" strike="noStrike" kern="1200" baseline="0" dirty="0" smtClean="0">
                          <a:solidFill>
                            <a:schemeClr val="dk1"/>
                          </a:solidFill>
                          <a:latin typeface="Arial" panose="020B0604020202020204" pitchFamily="34" charset="0"/>
                          <a:ea typeface="+mn-ea"/>
                          <a:cs typeface="Arial" panose="020B0604020202020204" pitchFamily="34" charset="0"/>
                        </a:rPr>
                        <a:t>“relative</a:t>
                      </a:r>
                      <a:r>
                        <a:rPr lang="en-US" sz="2000" b="1"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in relation to an individual, means the husband, wife, brother, sister or any lineal ascendant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(maternal as well as paternal</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or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descendant of that individual;</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5511153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31E6CD7E-8E52-DDFE-1DE1-17F23B964D15}"/>
              </a:ext>
            </a:extLst>
          </p:cNvPr>
          <p:cNvGraphicFramePr>
            <a:graphicFrameLocks noGrp="1"/>
          </p:cNvGraphicFramePr>
          <p:nvPr>
            <p:extLst/>
          </p:nvPr>
        </p:nvGraphicFramePr>
        <p:xfrm>
          <a:off x="984738" y="2103120"/>
          <a:ext cx="10253004" cy="4663440"/>
        </p:xfrm>
        <a:graphic>
          <a:graphicData uri="http://schemas.openxmlformats.org/drawingml/2006/table">
            <a:tbl>
              <a:tblPr firstRow="1" bandRow="1">
                <a:tableStyleId>{5C22544A-7EE6-4342-B048-85BDC9FD1C3A}</a:tableStyleId>
              </a:tblPr>
              <a:tblGrid>
                <a:gridCol w="5111262">
                  <a:extLst>
                    <a:ext uri="{9D8B030D-6E8A-4147-A177-3AD203B41FA5}">
                      <a16:colId xmlns:a16="http://schemas.microsoft.com/office/drawing/2014/main" xmlns="" val="1521218511"/>
                    </a:ext>
                  </a:extLst>
                </a:gridCol>
                <a:gridCol w="5141742">
                  <a:extLst>
                    <a:ext uri="{9D8B030D-6E8A-4147-A177-3AD203B41FA5}">
                      <a16:colId xmlns:a16="http://schemas.microsoft.com/office/drawing/2014/main" xmlns="" val="87044891"/>
                    </a:ext>
                  </a:extLst>
                </a:gridCol>
              </a:tblGrid>
              <a:tr h="37084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400" dirty="0"/>
                        <a:t>Section 26 of the IT Act 2025</a:t>
                      </a:r>
                    </a:p>
                    <a:p>
                      <a:pPr algn="just"/>
                      <a:endParaRPr lang="en-IN" sz="2400" dirty="0"/>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400" dirty="0"/>
                        <a:t>Section 28 of the IT Act 1961</a:t>
                      </a:r>
                    </a:p>
                    <a:p>
                      <a:pPr algn="just"/>
                      <a:endParaRPr lang="en-IN" sz="2400" dirty="0"/>
                    </a:p>
                  </a:txBody>
                  <a:tcPr/>
                </a:tc>
                <a:extLst>
                  <a:ext uri="{0D108BD9-81ED-4DB2-BD59-A6C34878D82A}">
                    <a16:rowId xmlns:a16="http://schemas.microsoft.com/office/drawing/2014/main" xmlns="" val="3646705915"/>
                  </a:ext>
                </a:extLst>
              </a:tr>
              <a:tr h="37084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26. (1) The income</a:t>
                      </a:r>
                      <a:r>
                        <a:rPr lang="en-US" sz="2400" dirty="0">
                          <a:solidFill>
                            <a:srgbClr val="FF0000"/>
                          </a:solidFill>
                          <a:latin typeface="Arial" panose="020B0604020202020204" pitchFamily="34" charset="0"/>
                          <a:cs typeface="Arial" panose="020B0604020202020204" pitchFamily="34" charset="0"/>
                        </a:rPr>
                        <a:t>s </a:t>
                      </a:r>
                      <a:r>
                        <a:rPr lang="en-US" sz="2400" dirty="0">
                          <a:latin typeface="Arial" panose="020B0604020202020204" pitchFamily="34" charset="0"/>
                          <a:cs typeface="Arial" panose="020B0604020202020204" pitchFamily="34" charset="0"/>
                        </a:rPr>
                        <a:t>referred </a:t>
                      </a:r>
                      <a:r>
                        <a:rPr lang="en-US" sz="2400" dirty="0">
                          <a:solidFill>
                            <a:srgbClr val="FF0000"/>
                          </a:solidFill>
                          <a:latin typeface="Arial" panose="020B0604020202020204" pitchFamily="34" charset="0"/>
                          <a:cs typeface="Arial" panose="020B0604020202020204" pitchFamily="34" charset="0"/>
                        </a:rPr>
                        <a:t>to in sub-section (2)</a:t>
                      </a:r>
                      <a:r>
                        <a:rPr lang="en-US" sz="2400" dirty="0">
                          <a:latin typeface="Arial" panose="020B0604020202020204" pitchFamily="34" charset="0"/>
                          <a:cs typeface="Arial" panose="020B0604020202020204" pitchFamily="34" charset="0"/>
                        </a:rPr>
                        <a:t> shall be chargeable to income-tax under the head "Profits and gains of business or profession".</a:t>
                      </a:r>
                    </a:p>
                    <a:p>
                      <a:pPr algn="just"/>
                      <a:r>
                        <a:rPr lang="en-US" sz="2400" dirty="0">
                          <a:latin typeface="Arial" panose="020B0604020202020204" pitchFamily="34" charset="0"/>
                          <a:cs typeface="Arial" panose="020B0604020202020204" pitchFamily="34" charset="0"/>
                        </a:rPr>
                        <a:t>(2) The income under sub-section (1)</a:t>
                      </a:r>
                    </a:p>
                    <a:p>
                      <a:pPr algn="just"/>
                      <a:r>
                        <a:rPr lang="en-US" sz="2400" dirty="0">
                          <a:solidFill>
                            <a:srgbClr val="FF0000"/>
                          </a:solidFill>
                          <a:latin typeface="Arial" panose="020B0604020202020204" pitchFamily="34" charset="0"/>
                          <a:cs typeface="Arial" panose="020B0604020202020204" pitchFamily="34" charset="0"/>
                        </a:rPr>
                        <a:t>shall </a:t>
                      </a:r>
                      <a:r>
                        <a:rPr lang="en-US" sz="2400" dirty="0" smtClean="0">
                          <a:solidFill>
                            <a:srgbClr val="FF0000"/>
                          </a:solidFill>
                          <a:latin typeface="Arial" panose="020B0604020202020204" pitchFamily="34" charset="0"/>
                          <a:cs typeface="Arial" panose="020B0604020202020204" pitchFamily="34" charset="0"/>
                        </a:rPr>
                        <a:t>include-</a:t>
                      </a:r>
                      <a:endParaRPr lang="en-IN" sz="24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28. The </a:t>
                      </a:r>
                      <a:r>
                        <a:rPr lang="en-US" sz="2400" dirty="0">
                          <a:solidFill>
                            <a:srgbClr val="FF0000"/>
                          </a:solidFill>
                          <a:latin typeface="Arial" panose="020B0604020202020204" pitchFamily="34" charset="0"/>
                          <a:cs typeface="Arial" panose="020B0604020202020204" pitchFamily="34" charset="0"/>
                        </a:rPr>
                        <a:t>following income shall be </a:t>
                      </a:r>
                      <a:r>
                        <a:rPr lang="en-US" sz="2400" dirty="0">
                          <a:latin typeface="Arial" panose="020B0604020202020204" pitchFamily="34" charset="0"/>
                          <a:cs typeface="Arial" panose="020B0604020202020204" pitchFamily="34" charset="0"/>
                        </a:rPr>
                        <a:t>chargeable to income-tax under the head "Profits and gains of business or profession",-</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2400" dirty="0">
                        <a:latin typeface="Arial" panose="020B0604020202020204" pitchFamily="34" charset="0"/>
                        <a:cs typeface="Arial" panose="020B0604020202020204" pitchFamily="34" charset="0"/>
                      </a:endParaRPr>
                    </a:p>
                    <a:p>
                      <a:pPr algn="just"/>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239671949"/>
                  </a:ext>
                </a:extLst>
              </a:tr>
              <a:tr h="370840">
                <a:tc gridSpan="2">
                  <a:txBody>
                    <a:bodyPr/>
                    <a:lstStyle/>
                    <a:p>
                      <a:pPr algn="just"/>
                      <a:r>
                        <a:rPr lang="en-US" sz="2400" dirty="0" smtClean="0">
                          <a:solidFill>
                            <a:srgbClr val="92D050"/>
                          </a:solidFill>
                          <a:latin typeface="Arial" panose="020B0604020202020204" pitchFamily="34" charset="0"/>
                          <a:cs typeface="Arial" panose="020B0604020202020204" pitchFamily="34" charset="0"/>
                        </a:rPr>
                        <a:t>Now the word</a:t>
                      </a:r>
                      <a:r>
                        <a:rPr lang="en-US" sz="2400" baseline="0" dirty="0" smtClean="0">
                          <a:solidFill>
                            <a:srgbClr val="92D050"/>
                          </a:solidFill>
                          <a:latin typeface="Arial" panose="020B0604020202020204" pitchFamily="34" charset="0"/>
                          <a:cs typeface="Arial" panose="020B0604020202020204" pitchFamily="34" charset="0"/>
                        </a:rPr>
                        <a:t> in sub sec 2 is  “shall include”  earlier following income chargeable thereby enhancing the scope of income under the head </a:t>
                      </a:r>
                      <a:r>
                        <a:rPr lang="en-US" sz="2400" baseline="0" dirty="0" err="1" smtClean="0">
                          <a:solidFill>
                            <a:srgbClr val="92D050"/>
                          </a:solidFill>
                          <a:latin typeface="Arial" panose="020B0604020202020204" pitchFamily="34" charset="0"/>
                          <a:cs typeface="Arial" panose="020B0604020202020204" pitchFamily="34" charset="0"/>
                        </a:rPr>
                        <a:t>b&amp;p</a:t>
                      </a:r>
                      <a:endParaRPr lang="en-IN" sz="2400" dirty="0">
                        <a:solidFill>
                          <a:srgbClr val="92D050"/>
                        </a:solidFill>
                        <a:latin typeface="Arial" panose="020B0604020202020204" pitchFamily="34" charset="0"/>
                        <a:cs typeface="Arial" panose="020B0604020202020204" pitchFamily="34" charset="0"/>
                      </a:endParaRPr>
                    </a:p>
                  </a:txBody>
                  <a:tcPr/>
                </a:tc>
                <a:tc hMerge="1">
                  <a:txBody>
                    <a:bodyPr/>
                    <a:lstStyle/>
                    <a:p>
                      <a:pPr algn="just"/>
                      <a:endParaRPr lang="en-IN" sz="2400" dirty="0">
                        <a:latin typeface="Arial" panose="020B0604020202020204" pitchFamily="34" charset="0"/>
                        <a:cs typeface="Arial" panose="020B0604020202020204" pitchFamily="34" charset="0"/>
                      </a:endParaRPr>
                    </a:p>
                  </a:txBody>
                  <a:tcPr/>
                </a:tc>
              </a:tr>
            </a:tbl>
          </a:graphicData>
        </a:graphic>
      </p:graphicFrame>
      <p:sp>
        <p:nvSpPr>
          <p:cNvPr id="3" name="TextBox 2">
            <a:extLst>
              <a:ext uri="{FF2B5EF4-FFF2-40B4-BE49-F238E27FC236}">
                <a16:creationId xmlns:a16="http://schemas.microsoft.com/office/drawing/2014/main" xmlns="" id="{C560E4BB-6942-1D39-5C47-D5CB1853A700}"/>
              </a:ext>
            </a:extLst>
          </p:cNvPr>
          <p:cNvSpPr txBox="1"/>
          <p:nvPr/>
        </p:nvSpPr>
        <p:spPr>
          <a:xfrm>
            <a:off x="954258" y="956603"/>
            <a:ext cx="8428893" cy="769441"/>
          </a:xfrm>
          <a:prstGeom prst="rect">
            <a:avLst/>
          </a:prstGeom>
          <a:noFill/>
        </p:spPr>
        <p:txBody>
          <a:bodyPr wrap="square" rtlCol="0">
            <a:spAutoFit/>
          </a:bodyPr>
          <a:lstStyle/>
          <a:p>
            <a:r>
              <a:rPr lang="en-US" sz="4400" b="1" dirty="0"/>
              <a:t>PREAMBLE</a:t>
            </a:r>
            <a:endParaRPr lang="en-IN" sz="4400" b="1" dirty="0"/>
          </a:p>
        </p:txBody>
      </p:sp>
    </p:spTree>
    <p:extLst>
      <p:ext uri="{BB962C8B-B14F-4D97-AF65-F5344CB8AC3E}">
        <p14:creationId xmlns:p14="http://schemas.microsoft.com/office/powerpoint/2010/main" val="13934545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57130141"/>
              </p:ext>
            </p:extLst>
          </p:nvPr>
        </p:nvGraphicFramePr>
        <p:xfrm>
          <a:off x="201168" y="719666"/>
          <a:ext cx="11640312" cy="6035040"/>
        </p:xfrm>
        <a:graphic>
          <a:graphicData uri="http://schemas.openxmlformats.org/drawingml/2006/table">
            <a:tbl>
              <a:tblPr firstRow="1" bandRow="1">
                <a:tableStyleId>{5C22544A-7EE6-4342-B048-85BDC9FD1C3A}</a:tableStyleId>
              </a:tblPr>
              <a:tblGrid>
                <a:gridCol w="5820156"/>
                <a:gridCol w="5820156"/>
              </a:tblGrid>
              <a:tr h="370840">
                <a:tc>
                  <a:txBody>
                    <a:bodyPr/>
                    <a:lstStyle/>
                    <a:p>
                      <a:pPr algn="just"/>
                      <a:endParaRPr lang="en-IN" sz="2000" dirty="0"/>
                    </a:p>
                  </a:txBody>
                  <a:tcPr/>
                </a:tc>
                <a:tc>
                  <a:txBody>
                    <a:bodyPr/>
                    <a:lstStyle/>
                    <a:p>
                      <a:pPr algn="just"/>
                      <a:endParaRPr lang="en-IN" sz="2000"/>
                    </a:p>
                  </a:txBody>
                  <a:tcPr/>
                </a:tc>
              </a:tr>
              <a:tr h="370840">
                <a:tc>
                  <a:txBody>
                    <a:bodyPr/>
                    <a:lstStyle/>
                    <a:p>
                      <a:pPr algn="just"/>
                      <a:r>
                        <a:rPr lang="en-US" sz="2000" dirty="0" smtClean="0">
                          <a:latin typeface="Arial" panose="020B0604020202020204" pitchFamily="34" charset="0"/>
                          <a:cs typeface="Arial" panose="020B0604020202020204" pitchFamily="34" charset="0"/>
                        </a:rPr>
                        <a:t>(3) Where speculative transactions carried on by an </a:t>
                      </a:r>
                      <a:r>
                        <a:rPr lang="en-US" sz="2000" dirty="0" err="1" smtClean="0">
                          <a:latin typeface="Arial" panose="020B0604020202020204" pitchFamily="34" charset="0"/>
                          <a:cs typeface="Arial" panose="020B0604020202020204" pitchFamily="34" charset="0"/>
                        </a:rPr>
                        <a:t>assessee</a:t>
                      </a:r>
                      <a:r>
                        <a:rPr lang="en-US" sz="2000" dirty="0" smtClean="0">
                          <a:latin typeface="Arial" panose="020B0604020202020204" pitchFamily="34" charset="0"/>
                          <a:cs typeface="Arial" panose="020B0604020202020204" pitchFamily="34" charset="0"/>
                        </a:rPr>
                        <a:t> are of such nature to constitute a business, the business (herein referred to as speculation business) shall be deemed to be distinct and separate from any other business.</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Explanation 2.-Where speculative transactions  carried on by an </a:t>
                      </a:r>
                      <a:r>
                        <a:rPr lang="en-US" sz="2000" dirty="0" err="1" smtClean="0">
                          <a:latin typeface="Arial" panose="020B0604020202020204" pitchFamily="34" charset="0"/>
                          <a:cs typeface="Arial" panose="020B0604020202020204" pitchFamily="34" charset="0"/>
                        </a:rPr>
                        <a:t>assessee</a:t>
                      </a:r>
                      <a:r>
                        <a:rPr lang="en-US" sz="2000" dirty="0" smtClean="0">
                          <a:latin typeface="Arial" panose="020B0604020202020204" pitchFamily="34" charset="0"/>
                          <a:cs typeface="Arial" panose="020B0604020202020204" pitchFamily="34" charset="0"/>
                        </a:rPr>
                        <a:t> are of such a nature as to constitute a business, the business (hereinafter referred to as “speculation business”) shall be deemed to be distinct and separate from any other business</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dirty="0" smtClean="0">
                          <a:latin typeface="Arial" panose="020B0604020202020204" pitchFamily="34" charset="0"/>
                          <a:cs typeface="Arial" panose="020B0604020202020204" pitchFamily="34" charset="0"/>
                        </a:rPr>
                        <a:t>(4) Any income from letting out of a residential house or a part of it by the owner shall not be included in income under sub-section (1) and shall be chargeable only under the head “Income from house property”.</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Explanation 3.- It is hereby clarified that any income from letting out of a residential house or a part of the house by the owner shall not be chargeable under the head “Profits and gains of business or profession” and shall be chargeable under the head “Income from house property”</a:t>
                      </a:r>
                      <a:endParaRPr lang="en-IN" sz="2000" dirty="0">
                        <a:latin typeface="Arial" panose="020B0604020202020204" pitchFamily="34" charset="0"/>
                        <a:cs typeface="Arial" panose="020B0604020202020204" pitchFamily="34" charset="0"/>
                      </a:endParaRPr>
                    </a:p>
                  </a:txBody>
                  <a:tcPr/>
                </a:tc>
              </a:tr>
              <a:tr h="370840">
                <a:tc gridSpan="2">
                  <a:txBody>
                    <a:bodyPr/>
                    <a:lstStyle/>
                    <a:p>
                      <a:pPr algn="just"/>
                      <a:r>
                        <a:rPr lang="en-US" sz="1600" dirty="0" smtClean="0">
                          <a:solidFill>
                            <a:srgbClr val="00B050"/>
                          </a:solidFill>
                          <a:latin typeface="Arial" panose="020B0604020202020204" pitchFamily="34" charset="0"/>
                          <a:cs typeface="Arial" panose="020B0604020202020204" pitchFamily="34" charset="0"/>
                        </a:rPr>
                        <a:t>Sec</a:t>
                      </a:r>
                      <a:r>
                        <a:rPr lang="en-US" sz="1600" baseline="0" dirty="0" smtClean="0">
                          <a:solidFill>
                            <a:srgbClr val="00B050"/>
                          </a:solidFill>
                          <a:latin typeface="Arial" panose="020B0604020202020204" pitchFamily="34" charset="0"/>
                          <a:cs typeface="Arial" panose="020B0604020202020204" pitchFamily="34" charset="0"/>
                        </a:rPr>
                        <a:t> 26(1) refers to subsection 2 and not sub section 3 and 4, earlier explanation were </a:t>
                      </a:r>
                      <a:r>
                        <a:rPr lang="en-US" sz="1600" baseline="0" dirty="0" err="1" smtClean="0">
                          <a:solidFill>
                            <a:srgbClr val="00B050"/>
                          </a:solidFill>
                          <a:latin typeface="Arial" panose="020B0604020202020204" pitchFamily="34" charset="0"/>
                          <a:cs typeface="Arial" panose="020B0604020202020204" pitchFamily="34" charset="0"/>
                        </a:rPr>
                        <a:t>infact</a:t>
                      </a:r>
                      <a:r>
                        <a:rPr lang="en-US" sz="1600" baseline="0" dirty="0" smtClean="0">
                          <a:solidFill>
                            <a:srgbClr val="00B050"/>
                          </a:solidFill>
                          <a:latin typeface="Arial" panose="020B0604020202020204" pitchFamily="34" charset="0"/>
                          <a:cs typeface="Arial" panose="020B0604020202020204" pitchFamily="34" charset="0"/>
                        </a:rPr>
                        <a:t> part of sub section 1 hence can be read collectively but now as sub section has independent existence and can not be read with sub section 1. it may contain its own ramification , one may argue that as sub section 1 does not refer to sub section 3, or court may interpret sub section 2 as subject to sub section 3.</a:t>
                      </a:r>
                    </a:p>
                    <a:p>
                      <a:pPr algn="just"/>
                      <a:r>
                        <a:rPr lang="en-US" sz="1600" baseline="0" dirty="0" smtClean="0">
                          <a:solidFill>
                            <a:srgbClr val="00B050"/>
                          </a:solidFill>
                          <a:latin typeface="Arial" panose="020B0604020202020204" pitchFamily="34" charset="0"/>
                          <a:cs typeface="Arial" panose="020B0604020202020204" pitchFamily="34" charset="0"/>
                        </a:rPr>
                        <a:t>Sub section 4 now referring sub section 1 and it has now come in full force being independent sub section earlier being explanation, it may be challenged that explanation can not change the chargeability in main section but now being independent sub section and referring sub section 1, it has its full force now. </a:t>
                      </a:r>
                      <a:endParaRPr lang="en-IN" sz="1600" dirty="0">
                        <a:solidFill>
                          <a:srgbClr val="00B050"/>
                        </a:solidFill>
                        <a:latin typeface="Arial" panose="020B0604020202020204" pitchFamily="34" charset="0"/>
                        <a:cs typeface="Arial" panose="020B0604020202020204" pitchFamily="34" charset="0"/>
                      </a:endParaRPr>
                    </a:p>
                  </a:txBody>
                  <a:tcPr/>
                </a:tc>
                <a:tc hMerge="1">
                  <a:txBody>
                    <a:bodyPr/>
                    <a:lstStyle/>
                    <a:p>
                      <a:pPr algn="just"/>
                      <a:endParaRPr lang="en-IN" dirty="0"/>
                    </a:p>
                  </a:txBody>
                  <a:tcPr/>
                </a:tc>
              </a:tr>
            </a:tbl>
          </a:graphicData>
        </a:graphic>
      </p:graphicFrame>
    </p:spTree>
    <p:extLst>
      <p:ext uri="{BB962C8B-B14F-4D97-AF65-F5344CB8AC3E}">
        <p14:creationId xmlns:p14="http://schemas.microsoft.com/office/powerpoint/2010/main" val="39527837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C82D69-F33D-E777-0291-5A77C68ACA5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6141863D-25F7-C62B-D101-577D363DBBD1}"/>
              </a:ext>
            </a:extLst>
          </p:cNvPr>
          <p:cNvGraphicFramePr>
            <a:graphicFrameLocks noGrp="1"/>
          </p:cNvGraphicFramePr>
          <p:nvPr>
            <p:extLst/>
          </p:nvPr>
        </p:nvGraphicFramePr>
        <p:xfrm>
          <a:off x="797169" y="817591"/>
          <a:ext cx="10663312" cy="2504389"/>
        </p:xfrm>
        <a:graphic>
          <a:graphicData uri="http://schemas.openxmlformats.org/drawingml/2006/table">
            <a:tbl>
              <a:tblPr firstRow="1" bandRow="1">
                <a:tableStyleId>{5C22544A-7EE6-4342-B048-85BDC9FD1C3A}</a:tableStyleId>
              </a:tblPr>
              <a:tblGrid>
                <a:gridCol w="5331656">
                  <a:extLst>
                    <a:ext uri="{9D8B030D-6E8A-4147-A177-3AD203B41FA5}">
                      <a16:colId xmlns:a16="http://schemas.microsoft.com/office/drawing/2014/main" xmlns="" val="2740999877"/>
                    </a:ext>
                  </a:extLst>
                </a:gridCol>
                <a:gridCol w="5331656">
                  <a:extLst>
                    <a:ext uri="{9D8B030D-6E8A-4147-A177-3AD203B41FA5}">
                      <a16:colId xmlns:a16="http://schemas.microsoft.com/office/drawing/2014/main" xmlns="" val="3992883713"/>
                    </a:ext>
                  </a:extLst>
                </a:gridCol>
              </a:tblGrid>
              <a:tr h="584149">
                <a:tc>
                  <a:txBody>
                    <a:bodyPr/>
                    <a:lstStyle/>
                    <a:p>
                      <a:pPr algn="just"/>
                      <a:r>
                        <a:rPr lang="en-US" sz="2000" dirty="0">
                          <a:latin typeface="Arial" panose="020B0604020202020204" pitchFamily="34" charset="0"/>
                          <a:cs typeface="Arial" panose="020B0604020202020204" pitchFamily="34" charset="0"/>
                        </a:rPr>
                        <a:t>Section 29 (1)(e) (i) of the IT Act 2025 </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Section 36 (v a) of the IT Act 1961</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902284842"/>
                  </a:ext>
                </a:extLst>
              </a:tr>
              <a:tr h="370840">
                <a:tc>
                  <a:txBody>
                    <a:bodyPr/>
                    <a:lstStyle/>
                    <a:p>
                      <a:pPr algn="just"/>
                      <a:r>
                        <a:rPr lang="en-US" sz="2000" dirty="0">
                          <a:latin typeface="Arial" panose="020B0604020202020204" pitchFamily="34" charset="0"/>
                          <a:cs typeface="Arial" panose="020B0604020202020204" pitchFamily="34" charset="0"/>
                        </a:rPr>
                        <a:t>(e)(i) the amount of </a:t>
                      </a:r>
                      <a:r>
                        <a:rPr lang="en-US" sz="2000" dirty="0">
                          <a:solidFill>
                            <a:srgbClr val="FF0000"/>
                          </a:solidFill>
                          <a:latin typeface="Arial" panose="020B0604020202020204" pitchFamily="34" charset="0"/>
                          <a:cs typeface="Arial" panose="020B0604020202020204" pitchFamily="34" charset="0"/>
                        </a:rPr>
                        <a:t>contribution received from an employee to which the provisions of section 2(49)(o) apply</a:t>
                      </a:r>
                      <a:r>
                        <a:rPr lang="en-US" sz="2000" dirty="0">
                          <a:latin typeface="Arial" panose="020B0604020202020204" pitchFamily="34" charset="0"/>
                          <a:cs typeface="Arial" panose="020B0604020202020204" pitchFamily="34" charset="0"/>
                        </a:rPr>
                        <a:t>, if it is credited by the assessee to the account of the employee in the relevant fund or funds by the due date;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(v a) any sum received by the </a:t>
                      </a:r>
                      <a:r>
                        <a:rPr lang="en-US" sz="2000" dirty="0">
                          <a:solidFill>
                            <a:srgbClr val="FF0000"/>
                          </a:solidFill>
                          <a:latin typeface="Arial" panose="020B0604020202020204" pitchFamily="34" charset="0"/>
                          <a:cs typeface="Arial" panose="020B0604020202020204" pitchFamily="34" charset="0"/>
                        </a:rPr>
                        <a:t>assessee from any of his employees to which the provisions of sub-clause (x) of clause (24) of section 2 apply, if such sum is credited by the assessee </a:t>
                      </a:r>
                      <a:r>
                        <a:rPr lang="en-US" sz="2000" dirty="0">
                          <a:latin typeface="Arial" panose="020B0604020202020204" pitchFamily="34" charset="0"/>
                          <a:cs typeface="Arial" panose="020B0604020202020204" pitchFamily="34" charset="0"/>
                        </a:rPr>
                        <a:t>to the employee's account in the relevant fund or funds on or before the due date.</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615239362"/>
                  </a:ext>
                </a:extLst>
              </a:tr>
            </a:tbl>
          </a:graphicData>
        </a:graphic>
      </p:graphicFrame>
      <p:graphicFrame>
        <p:nvGraphicFramePr>
          <p:cNvPr id="4" name="Table 3">
            <a:extLst>
              <a:ext uri="{FF2B5EF4-FFF2-40B4-BE49-F238E27FC236}">
                <a16:creationId xmlns:a16="http://schemas.microsoft.com/office/drawing/2014/main" xmlns="" id="{F2CD06F5-A981-CB9E-BEAF-7E50809478EE}"/>
              </a:ext>
            </a:extLst>
          </p:cNvPr>
          <p:cNvGraphicFramePr>
            <a:graphicFrameLocks noGrp="1"/>
          </p:cNvGraphicFramePr>
          <p:nvPr>
            <p:extLst/>
          </p:nvPr>
        </p:nvGraphicFramePr>
        <p:xfrm>
          <a:off x="731519" y="3536020"/>
          <a:ext cx="10728962" cy="3357367"/>
        </p:xfrm>
        <a:graphic>
          <a:graphicData uri="http://schemas.openxmlformats.org/drawingml/2006/table">
            <a:tbl>
              <a:tblPr firstRow="1" bandRow="1">
                <a:tableStyleId>{5C22544A-7EE6-4342-B048-85BDC9FD1C3A}</a:tableStyleId>
              </a:tblPr>
              <a:tblGrid>
                <a:gridCol w="5364481">
                  <a:extLst>
                    <a:ext uri="{9D8B030D-6E8A-4147-A177-3AD203B41FA5}">
                      <a16:colId xmlns:a16="http://schemas.microsoft.com/office/drawing/2014/main" xmlns="" val="590068207"/>
                    </a:ext>
                  </a:extLst>
                </a:gridCol>
                <a:gridCol w="5364481">
                  <a:extLst>
                    <a:ext uri="{9D8B030D-6E8A-4147-A177-3AD203B41FA5}">
                      <a16:colId xmlns:a16="http://schemas.microsoft.com/office/drawing/2014/main" xmlns="" val="623829125"/>
                    </a:ext>
                  </a:extLst>
                </a:gridCol>
              </a:tblGrid>
              <a:tr h="522727">
                <a:tc>
                  <a:txBody>
                    <a:bodyPr/>
                    <a:lstStyle/>
                    <a:p>
                      <a:r>
                        <a:rPr lang="en-US" sz="2000" dirty="0"/>
                        <a:t>Section 29 (1)(e) (ii) of the IT Act 2025</a:t>
                      </a:r>
                      <a:endParaRPr lang="en-IN" sz="2000" dirty="0"/>
                    </a:p>
                  </a:txBody>
                  <a:tcPr/>
                </a:tc>
                <a:tc>
                  <a:txBody>
                    <a:bodyPr/>
                    <a:lstStyle/>
                    <a:p>
                      <a:r>
                        <a:rPr lang="en-US" sz="2000" dirty="0"/>
                        <a:t>Section 36 (v a) of the IT Act 1961</a:t>
                      </a:r>
                      <a:endParaRPr lang="en-IN" sz="2000" dirty="0"/>
                    </a:p>
                  </a:txBody>
                  <a:tcPr/>
                </a:tc>
                <a:extLst>
                  <a:ext uri="{0D108BD9-81ED-4DB2-BD59-A6C34878D82A}">
                    <a16:rowId xmlns:a16="http://schemas.microsoft.com/office/drawing/2014/main" xmlns="" val="991532505"/>
                  </a:ext>
                </a:extLst>
              </a:tr>
              <a:tr h="370840">
                <a:tc>
                  <a:txBody>
                    <a:bodyPr/>
                    <a:lstStyle/>
                    <a:p>
                      <a:pPr algn="just"/>
                      <a:r>
                        <a:rPr lang="en-US" sz="2000" dirty="0">
                          <a:latin typeface="Arial" panose="020B0604020202020204" pitchFamily="34" charset="0"/>
                          <a:cs typeface="Arial" panose="020B0604020202020204" pitchFamily="34" charset="0"/>
                        </a:rPr>
                        <a:t>(ii) for the purposes of sub-clause (i), </a:t>
                      </a:r>
                      <a:r>
                        <a:rPr lang="en-US" sz="2000" dirty="0">
                          <a:solidFill>
                            <a:srgbClr val="FF0000"/>
                          </a:solidFill>
                          <a:latin typeface="Arial" panose="020B0604020202020204" pitchFamily="34" charset="0"/>
                          <a:cs typeface="Arial" panose="020B0604020202020204" pitchFamily="34" charset="0"/>
                        </a:rPr>
                        <a:t>"due date" </a:t>
                      </a:r>
                      <a:r>
                        <a:rPr lang="en-US" sz="2000" strike="sngStrike" dirty="0">
                          <a:solidFill>
                            <a:srgbClr val="FF0000"/>
                          </a:solidFill>
                          <a:latin typeface="Arial" panose="020B0604020202020204" pitchFamily="34" charset="0"/>
                          <a:cs typeface="Arial" panose="020B0604020202020204" pitchFamily="34" charset="0"/>
                        </a:rPr>
                        <a:t>means the date by which the assessee is required as an employer to credit employee contribution to the account of an employee in the relevant fund under any Act</a:t>
                      </a:r>
                      <a:r>
                        <a:rPr lang="en-US" sz="2000" dirty="0">
                          <a:solidFill>
                            <a:srgbClr val="FF0000"/>
                          </a:solidFill>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rule, order or notification issued under it or under any standing order, award, contract of service or otherwise</a:t>
                      </a:r>
                      <a:r>
                        <a:rPr lang="en-US" sz="2000" dirty="0" smtClean="0">
                          <a:latin typeface="Arial" panose="020B0604020202020204" pitchFamily="34" charset="0"/>
                          <a:cs typeface="Arial" panose="020B0604020202020204" pitchFamily="34" charset="0"/>
                        </a:rPr>
                        <a:t>...</a:t>
                      </a:r>
                      <a:r>
                        <a:rPr lang="en-US" sz="2000" dirty="0" smtClean="0">
                          <a:solidFill>
                            <a:srgbClr val="FF0000"/>
                          </a:solidFill>
                          <a:latin typeface="Arial" panose="020B0604020202020204" pitchFamily="34" charset="0"/>
                          <a:cs typeface="Arial" panose="020B0604020202020204" pitchFamily="34" charset="0"/>
                        </a:rPr>
                        <a:t>Now</a:t>
                      </a:r>
                      <a:r>
                        <a:rPr lang="en-US" sz="2000" baseline="0" dirty="0" smtClean="0">
                          <a:solidFill>
                            <a:srgbClr val="FF0000"/>
                          </a:solidFill>
                          <a:latin typeface="Arial" panose="020B0604020202020204" pitchFamily="34" charset="0"/>
                          <a:cs typeface="Arial" panose="020B0604020202020204" pitchFamily="34" charset="0"/>
                        </a:rPr>
                        <a:t> due date means , date </a:t>
                      </a:r>
                      <a:r>
                        <a:rPr lang="en-US" sz="2000" baseline="0" dirty="0" err="1" smtClean="0">
                          <a:solidFill>
                            <a:srgbClr val="FF0000"/>
                          </a:solidFill>
                          <a:latin typeface="Arial" panose="020B0604020202020204" pitchFamily="34" charset="0"/>
                          <a:cs typeface="Arial" panose="020B0604020202020204" pitchFamily="34" charset="0"/>
                        </a:rPr>
                        <a:t>date</a:t>
                      </a:r>
                      <a:r>
                        <a:rPr lang="en-US" sz="2000" baseline="0" dirty="0" smtClean="0">
                          <a:solidFill>
                            <a:srgbClr val="FF0000"/>
                          </a:solidFill>
                          <a:latin typeface="Arial" panose="020B0604020202020204" pitchFamily="34" charset="0"/>
                          <a:cs typeface="Arial" panose="020B0604020202020204" pitchFamily="34" charset="0"/>
                        </a:rPr>
                        <a:t> of filling ITR.</a:t>
                      </a:r>
                      <a:endParaRPr lang="en-IN" sz="2000" dirty="0">
                        <a:solidFill>
                          <a:srgbClr val="FF0000"/>
                        </a:solidFill>
                        <a:latin typeface="Arial" panose="020B0604020202020204" pitchFamily="34" charset="0"/>
                        <a:cs typeface="Arial" panose="020B0604020202020204" pitchFamily="34" charset="0"/>
                      </a:endParaRPr>
                    </a:p>
                  </a:txBody>
                  <a:tcPr/>
                </a:tc>
                <a:tc>
                  <a:txBody>
                    <a:bodyPr/>
                    <a:lstStyle/>
                    <a:p>
                      <a:pPr algn="just"/>
                      <a:r>
                        <a:rPr lang="en-US" sz="2000" dirty="0">
                          <a:latin typeface="Arial" panose="020B0604020202020204" pitchFamily="34" charset="0"/>
                          <a:cs typeface="Arial" panose="020B0604020202020204" pitchFamily="34" charset="0"/>
                        </a:rPr>
                        <a:t>Explanation 1. For the purposes of this clause, "</a:t>
                      </a:r>
                      <a:r>
                        <a:rPr lang="en-US" sz="2000" dirty="0">
                          <a:solidFill>
                            <a:srgbClr val="FF0000"/>
                          </a:solidFill>
                          <a:latin typeface="Arial" panose="020B0604020202020204" pitchFamily="34" charset="0"/>
                          <a:cs typeface="Arial" panose="020B0604020202020204" pitchFamily="34" charset="0"/>
                        </a:rPr>
                        <a:t>due date" means the date by which the assessee is required as an employer to credit an employee's contribution to the employee's account in the relevant fund under any Act, </a:t>
                      </a:r>
                      <a:r>
                        <a:rPr lang="en-US" sz="2000" dirty="0">
                          <a:latin typeface="Arial" panose="020B0604020202020204" pitchFamily="34" charset="0"/>
                          <a:cs typeface="Arial" panose="020B0604020202020204" pitchFamily="34" charset="0"/>
                        </a:rPr>
                        <a:t>rule, order or notification issued thereunder or under any standing order, award, contract of service or </a:t>
                      </a:r>
                      <a:r>
                        <a:rPr lang="en-US" sz="2000" dirty="0" smtClean="0">
                          <a:latin typeface="Arial" panose="020B0604020202020204" pitchFamily="34" charset="0"/>
                          <a:cs typeface="Arial" panose="020B0604020202020204" pitchFamily="34" charset="0"/>
                        </a:rPr>
                        <a:t>otherwise…..</a:t>
                      </a:r>
                      <a:endParaRPr lang="en-IN"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780863011"/>
                  </a:ext>
                </a:extLst>
              </a:tr>
            </a:tbl>
          </a:graphicData>
        </a:graphic>
      </p:graphicFrame>
    </p:spTree>
    <p:extLst>
      <p:ext uri="{BB962C8B-B14F-4D97-AF65-F5344CB8AC3E}">
        <p14:creationId xmlns:p14="http://schemas.microsoft.com/office/powerpoint/2010/main" val="35274699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777317518"/>
              </p:ext>
            </p:extLst>
          </p:nvPr>
        </p:nvGraphicFramePr>
        <p:xfrm>
          <a:off x="722376" y="719666"/>
          <a:ext cx="10780776" cy="3840480"/>
        </p:xfrm>
        <a:graphic>
          <a:graphicData uri="http://schemas.openxmlformats.org/drawingml/2006/table">
            <a:tbl>
              <a:tblPr firstRow="1" bandRow="1">
                <a:tableStyleId>{5C22544A-7EE6-4342-B048-85BDC9FD1C3A}</a:tableStyleId>
              </a:tblPr>
              <a:tblGrid>
                <a:gridCol w="10780776"/>
              </a:tblGrid>
              <a:tr h="370840">
                <a:tc>
                  <a:txBody>
                    <a:bodyPr/>
                    <a:lstStyle/>
                    <a:p>
                      <a:pPr algn="just"/>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US" sz="2000" b="0" baseline="0" dirty="0" smtClean="0">
                          <a:latin typeface="Arial" panose="020B0604020202020204" pitchFamily="34" charset="0"/>
                          <a:cs typeface="Arial" panose="020B0604020202020204" pitchFamily="34" charset="0"/>
                        </a:rPr>
                        <a:t>1961</a:t>
                      </a:r>
                    </a:p>
                    <a:p>
                      <a:pPr algn="just"/>
                      <a:r>
                        <a:rPr lang="en-US" sz="2000" b="0" baseline="0" dirty="0" smtClean="0">
                          <a:latin typeface="Arial" panose="020B0604020202020204" pitchFamily="34" charset="0"/>
                          <a:cs typeface="Arial" panose="020B0604020202020204" pitchFamily="34" charset="0"/>
                        </a:rPr>
                        <a:t>presumptive taxation </a:t>
                      </a:r>
                      <a:r>
                        <a:rPr lang="en-US" sz="2000" b="1" baseline="0" dirty="0" smtClean="0">
                          <a:latin typeface="Arial" panose="020B0604020202020204" pitchFamily="34" charset="0"/>
                          <a:cs typeface="Arial" panose="020B0604020202020204" pitchFamily="34" charset="0"/>
                        </a:rPr>
                        <a:t>44AD, 44ADA, 44AE </a:t>
                      </a:r>
                    </a:p>
                    <a:p>
                      <a:pPr algn="just"/>
                      <a:r>
                        <a:rPr lang="en-US" sz="2000" b="0" i="0" kern="1200" dirty="0" smtClean="0">
                          <a:solidFill>
                            <a:srgbClr val="FF0000"/>
                          </a:solidFill>
                          <a:effectLst/>
                          <a:latin typeface="Arial" panose="020B0604020202020204" pitchFamily="34" charset="0"/>
                          <a:ea typeface="+mn-ea"/>
                          <a:cs typeface="Arial" panose="020B0604020202020204" pitchFamily="34" charset="0"/>
                        </a:rPr>
                        <a:t>6% or 8% or a sum higher than the aforesaid sum claimed to have been earned by the eligible assessee</a:t>
                      </a:r>
                      <a:endParaRPr lang="en-IN" sz="2000" b="1" dirty="0" smtClean="0">
                        <a:latin typeface="Arial" panose="020B0604020202020204" pitchFamily="34" charset="0"/>
                        <a:cs typeface="Arial" panose="020B0604020202020204" pitchFamily="34" charset="0"/>
                      </a:endParaRPr>
                    </a:p>
                    <a:p>
                      <a:pPr algn="just"/>
                      <a:endParaRPr lang="en-US"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2025</a:t>
                      </a:r>
                    </a:p>
                    <a:p>
                      <a:pPr algn="just"/>
                      <a:r>
                        <a:rPr lang="en-US" sz="2000" b="0" baseline="0" dirty="0" smtClean="0">
                          <a:latin typeface="Arial" panose="020B0604020202020204" pitchFamily="34" charset="0"/>
                          <a:cs typeface="Arial" panose="020B0604020202020204" pitchFamily="34" charset="0"/>
                        </a:rPr>
                        <a:t>presumptive taxation </a:t>
                      </a:r>
                      <a:r>
                        <a:rPr lang="en-US" sz="2000" b="1" baseline="0" dirty="0" smtClean="0">
                          <a:latin typeface="Arial" panose="020B0604020202020204" pitchFamily="34" charset="0"/>
                          <a:cs typeface="Arial" panose="020B0604020202020204" pitchFamily="34" charset="0"/>
                        </a:rPr>
                        <a:t>section 58</a:t>
                      </a:r>
                    </a:p>
                    <a:p>
                      <a:pPr algn="just"/>
                      <a:r>
                        <a:rPr lang="en-IN" sz="2000" b="0" i="0" u="none" strike="noStrike" kern="1200" baseline="0" dirty="0" smtClean="0">
                          <a:solidFill>
                            <a:srgbClr val="FF0000"/>
                          </a:solidFill>
                          <a:latin typeface="Arial" panose="020B0604020202020204" pitchFamily="34" charset="0"/>
                          <a:ea typeface="+mn-ea"/>
                          <a:cs typeface="Arial" panose="020B0604020202020204" pitchFamily="34" charset="0"/>
                        </a:rPr>
                        <a:t>“ profit claimed to have been </a:t>
                      </a:r>
                      <a:r>
                        <a:rPr lang="en-IN" sz="2000" b="0" i="0" u="sng" strike="noStrike" kern="1200" baseline="0" dirty="0" smtClean="0">
                          <a:solidFill>
                            <a:srgbClr val="FF0000"/>
                          </a:solidFill>
                          <a:latin typeface="Arial" panose="020B0604020202020204" pitchFamily="34" charset="0"/>
                          <a:ea typeface="+mn-ea"/>
                          <a:cs typeface="Arial" panose="020B0604020202020204" pitchFamily="34" charset="0"/>
                        </a:rPr>
                        <a:t>actually</a:t>
                      </a:r>
                      <a:r>
                        <a:rPr lang="en-IN" sz="2000" b="0" i="0" u="none" strike="noStrike" kern="1200" baseline="0" dirty="0" smtClean="0">
                          <a:solidFill>
                            <a:srgbClr val="FF0000"/>
                          </a:solidFill>
                          <a:latin typeface="Arial" panose="020B0604020202020204" pitchFamily="34" charset="0"/>
                          <a:ea typeface="+mn-ea"/>
                          <a:cs typeface="Arial" panose="020B0604020202020204" pitchFamily="34" charset="0"/>
                        </a:rPr>
                        <a:t> earned,”</a:t>
                      </a:r>
                      <a:endParaRPr lang="en-IN" sz="2000" b="1" dirty="0" smtClean="0">
                        <a:solidFill>
                          <a:srgbClr val="FF0000"/>
                        </a:solidFill>
                        <a:latin typeface="Arial" panose="020B0604020202020204" pitchFamily="34" charset="0"/>
                        <a:cs typeface="Arial" panose="020B0604020202020204" pitchFamily="34" charset="0"/>
                      </a:endParaRPr>
                    </a:p>
                    <a:p>
                      <a:pPr algn="just"/>
                      <a:endParaRPr lang="en-US" sz="2000" dirty="0" smtClean="0">
                        <a:latin typeface="Arial" panose="020B0604020202020204" pitchFamily="34" charset="0"/>
                        <a:cs typeface="Arial" panose="020B0604020202020204" pitchFamily="34" charset="0"/>
                      </a:endParaRPr>
                    </a:p>
                    <a:p>
                      <a:pPr algn="just"/>
                      <a:endParaRPr lang="en-US" sz="2000" dirty="0" smtClean="0">
                        <a:latin typeface="Arial" panose="020B0604020202020204" pitchFamily="34" charset="0"/>
                        <a:cs typeface="Arial" panose="020B0604020202020204" pitchFamily="34" charset="0"/>
                      </a:endParaRPr>
                    </a:p>
                    <a:p>
                      <a:pPr algn="just"/>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3609238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FFACA140-06B6-1826-FA78-3EFC99E22D53}"/>
              </a:ext>
            </a:extLst>
          </p:cNvPr>
          <p:cNvGraphicFramePr>
            <a:graphicFrameLocks noGrp="1"/>
          </p:cNvGraphicFramePr>
          <p:nvPr>
            <p:extLst>
              <p:ext uri="{D42A27DB-BD31-4B8C-83A1-F6EECF244321}">
                <p14:modId xmlns:p14="http://schemas.microsoft.com/office/powerpoint/2010/main" val="2796081200"/>
              </p:ext>
            </p:extLst>
          </p:nvPr>
        </p:nvGraphicFramePr>
        <p:xfrm>
          <a:off x="942536" y="717452"/>
          <a:ext cx="10424160" cy="3566046"/>
        </p:xfrm>
        <a:graphic>
          <a:graphicData uri="http://schemas.openxmlformats.org/drawingml/2006/table">
            <a:tbl>
              <a:tblPr firstRow="1" bandRow="1">
                <a:tableStyleId>{5C22544A-7EE6-4342-B048-85BDC9FD1C3A}</a:tableStyleId>
              </a:tblPr>
              <a:tblGrid>
                <a:gridCol w="3474720">
                  <a:extLst>
                    <a:ext uri="{9D8B030D-6E8A-4147-A177-3AD203B41FA5}">
                      <a16:colId xmlns:a16="http://schemas.microsoft.com/office/drawing/2014/main" xmlns="" val="4147536793"/>
                    </a:ext>
                  </a:extLst>
                </a:gridCol>
                <a:gridCol w="3474720">
                  <a:extLst>
                    <a:ext uri="{9D8B030D-6E8A-4147-A177-3AD203B41FA5}">
                      <a16:colId xmlns:a16="http://schemas.microsoft.com/office/drawing/2014/main" xmlns="" val="3958931496"/>
                    </a:ext>
                  </a:extLst>
                </a:gridCol>
                <a:gridCol w="3474720">
                  <a:extLst>
                    <a:ext uri="{9D8B030D-6E8A-4147-A177-3AD203B41FA5}">
                      <a16:colId xmlns:a16="http://schemas.microsoft.com/office/drawing/2014/main" xmlns="" val="372468222"/>
                    </a:ext>
                  </a:extLst>
                </a:gridCol>
              </a:tblGrid>
              <a:tr h="190286">
                <a:tc gridSpan="3">
                  <a:txBody>
                    <a:bodyPr/>
                    <a:lstStyle/>
                    <a:p>
                      <a:r>
                        <a:rPr lang="en-US" sz="3200" dirty="0" smtClean="0"/>
                        <a:t>Income from Capital</a:t>
                      </a:r>
                      <a:r>
                        <a:rPr lang="en-US" sz="3200" baseline="0" dirty="0" smtClean="0"/>
                        <a:t> Gain</a:t>
                      </a:r>
                      <a:endParaRPr lang="en-IN" sz="3200" dirty="0"/>
                    </a:p>
                  </a:txBody>
                  <a:tcPr/>
                </a:tc>
                <a:tc hMerge="1">
                  <a:txBody>
                    <a:bodyPr/>
                    <a:lstStyle/>
                    <a:p>
                      <a:endParaRPr lang="en-IN" sz="3200" dirty="0"/>
                    </a:p>
                  </a:txBody>
                  <a:tcPr/>
                </a:tc>
                <a:tc hMerge="1">
                  <a:txBody>
                    <a:bodyPr/>
                    <a:lstStyle/>
                    <a:p>
                      <a:endParaRPr lang="en-IN" sz="3200" dirty="0"/>
                    </a:p>
                  </a:txBody>
                  <a:tcPr/>
                </a:tc>
              </a:tr>
              <a:tr h="190286">
                <a:tc>
                  <a:txBody>
                    <a:bodyPr/>
                    <a:lstStyle/>
                    <a:p>
                      <a:r>
                        <a:rPr lang="en-US" sz="3200" dirty="0"/>
                        <a:t>Meaning of</a:t>
                      </a:r>
                      <a:endParaRPr lang="en-IN" sz="3200" dirty="0"/>
                    </a:p>
                  </a:txBody>
                  <a:tcPr/>
                </a:tc>
                <a:tc>
                  <a:txBody>
                    <a:bodyPr/>
                    <a:lstStyle/>
                    <a:p>
                      <a:r>
                        <a:rPr lang="en-IN" sz="3200" dirty="0"/>
                        <a:t>ITA 2025</a:t>
                      </a:r>
                    </a:p>
                  </a:txBody>
                  <a:tcPr/>
                </a:tc>
                <a:tc>
                  <a:txBody>
                    <a:bodyPr/>
                    <a:lstStyle/>
                    <a:p>
                      <a:r>
                        <a:rPr lang="en-IN" sz="3200" dirty="0"/>
                        <a:t>ITA 1961</a:t>
                      </a:r>
                    </a:p>
                  </a:txBody>
                  <a:tcPr/>
                </a:tc>
                <a:extLst>
                  <a:ext uri="{0D108BD9-81ED-4DB2-BD59-A6C34878D82A}">
                    <a16:rowId xmlns:a16="http://schemas.microsoft.com/office/drawing/2014/main" xmlns="" val="1230342306"/>
                  </a:ext>
                </a:extLst>
              </a:tr>
              <a:tr h="401301">
                <a:tc>
                  <a:txBody>
                    <a:bodyPr/>
                    <a:lstStyle/>
                    <a:p>
                      <a:pPr algn="just"/>
                      <a:r>
                        <a:rPr lang="en-IN" sz="2000" dirty="0">
                          <a:latin typeface="Arial" panose="020B0604020202020204" pitchFamily="34" charset="0"/>
                          <a:cs typeface="Arial" panose="020B0604020202020204" pitchFamily="34" charset="0"/>
                        </a:rPr>
                        <a:t>"capital asset"</a:t>
                      </a:r>
                    </a:p>
                  </a:txBody>
                  <a:tcPr/>
                </a:tc>
                <a:tc>
                  <a:txBody>
                    <a:bodyPr/>
                    <a:lstStyle/>
                    <a:p>
                      <a:pPr algn="just"/>
                      <a:r>
                        <a:rPr lang="en-IN" sz="2000" dirty="0">
                          <a:latin typeface="Arial" panose="020B0604020202020204" pitchFamily="34" charset="0"/>
                          <a:cs typeface="Arial" panose="020B0604020202020204" pitchFamily="34" charset="0"/>
                        </a:rPr>
                        <a:t>Section 2(22)</a:t>
                      </a:r>
                    </a:p>
                  </a:txBody>
                  <a:tcPr/>
                </a:tc>
                <a:tc>
                  <a:txBody>
                    <a:bodyPr/>
                    <a:lstStyle/>
                    <a:p>
                      <a:pPr algn="just"/>
                      <a:r>
                        <a:rPr lang="en-IN" sz="2000" dirty="0">
                          <a:latin typeface="Arial" panose="020B0604020202020204" pitchFamily="34" charset="0"/>
                          <a:cs typeface="Arial" panose="020B0604020202020204" pitchFamily="34" charset="0"/>
                        </a:rPr>
                        <a:t>Section 2(14)</a:t>
                      </a:r>
                    </a:p>
                  </a:txBody>
                  <a:tcPr/>
                </a:tc>
                <a:extLst>
                  <a:ext uri="{0D108BD9-81ED-4DB2-BD59-A6C34878D82A}">
                    <a16:rowId xmlns:a16="http://schemas.microsoft.com/office/drawing/2014/main" xmlns="" val="634872824"/>
                  </a:ext>
                </a:extLst>
              </a:tr>
              <a:tr h="401301">
                <a:tc>
                  <a:txBody>
                    <a:bodyPr/>
                    <a:lstStyle/>
                    <a:p>
                      <a:pPr algn="just"/>
                      <a:r>
                        <a:rPr lang="en-IN" sz="2000" dirty="0">
                          <a:latin typeface="Arial" panose="020B0604020202020204" pitchFamily="34" charset="0"/>
                          <a:cs typeface="Arial" panose="020B0604020202020204" pitchFamily="34" charset="0"/>
                        </a:rPr>
                        <a:t>"long-term capital asset"</a:t>
                      </a:r>
                    </a:p>
                  </a:txBody>
                  <a:tcPr/>
                </a:tc>
                <a:tc>
                  <a:txBody>
                    <a:bodyPr/>
                    <a:lstStyle/>
                    <a:p>
                      <a:pPr algn="just"/>
                      <a:r>
                        <a:rPr lang="en-IN" sz="2000" dirty="0">
                          <a:latin typeface="Arial" panose="020B0604020202020204" pitchFamily="34" charset="0"/>
                          <a:cs typeface="Arial" panose="020B0604020202020204" pitchFamily="34" charset="0"/>
                        </a:rPr>
                        <a:t>Section 2(67)</a:t>
                      </a:r>
                    </a:p>
                  </a:txBody>
                  <a:tcPr/>
                </a:tc>
                <a:tc>
                  <a:txBody>
                    <a:bodyPr/>
                    <a:lstStyle/>
                    <a:p>
                      <a:pPr algn="just"/>
                      <a:r>
                        <a:rPr lang="en-IN" sz="2000" dirty="0">
                          <a:latin typeface="Arial" panose="020B0604020202020204" pitchFamily="34" charset="0"/>
                          <a:cs typeface="Arial" panose="020B0604020202020204" pitchFamily="34" charset="0"/>
                        </a:rPr>
                        <a:t>Section 2(29AA)</a:t>
                      </a:r>
                    </a:p>
                  </a:txBody>
                  <a:tcPr/>
                </a:tc>
                <a:extLst>
                  <a:ext uri="{0D108BD9-81ED-4DB2-BD59-A6C34878D82A}">
                    <a16:rowId xmlns:a16="http://schemas.microsoft.com/office/drawing/2014/main" xmlns="" val="4162695366"/>
                  </a:ext>
                </a:extLst>
              </a:tr>
              <a:tr h="401301">
                <a:tc>
                  <a:txBody>
                    <a:bodyPr/>
                    <a:lstStyle/>
                    <a:p>
                      <a:pPr algn="just"/>
                      <a:r>
                        <a:rPr lang="en-IN" sz="2000" dirty="0">
                          <a:latin typeface="Arial" panose="020B0604020202020204" pitchFamily="34" charset="0"/>
                          <a:cs typeface="Arial" panose="020B0604020202020204" pitchFamily="34" charset="0"/>
                        </a:rPr>
                        <a:t>"long-term capital gain"</a:t>
                      </a:r>
                    </a:p>
                  </a:txBody>
                  <a:tcPr/>
                </a:tc>
                <a:tc>
                  <a:txBody>
                    <a:bodyPr/>
                    <a:lstStyle/>
                    <a:p>
                      <a:pPr algn="just"/>
                      <a:r>
                        <a:rPr lang="en-IN" sz="2000" dirty="0">
                          <a:latin typeface="Arial" panose="020B0604020202020204" pitchFamily="34" charset="0"/>
                          <a:cs typeface="Arial" panose="020B0604020202020204" pitchFamily="34" charset="0"/>
                        </a:rPr>
                        <a:t>Section 2(68)</a:t>
                      </a:r>
                    </a:p>
                  </a:txBody>
                  <a:tcPr/>
                </a:tc>
                <a:tc>
                  <a:txBody>
                    <a:bodyPr/>
                    <a:lstStyle/>
                    <a:p>
                      <a:pPr algn="just"/>
                      <a:r>
                        <a:rPr lang="en-IN" sz="2000" dirty="0">
                          <a:latin typeface="Arial" panose="020B0604020202020204" pitchFamily="34" charset="0"/>
                          <a:cs typeface="Arial" panose="020B0604020202020204" pitchFamily="34" charset="0"/>
                        </a:rPr>
                        <a:t>Section 2(298)</a:t>
                      </a:r>
                    </a:p>
                  </a:txBody>
                  <a:tcPr/>
                </a:tc>
                <a:extLst>
                  <a:ext uri="{0D108BD9-81ED-4DB2-BD59-A6C34878D82A}">
                    <a16:rowId xmlns:a16="http://schemas.microsoft.com/office/drawing/2014/main" xmlns="" val="1036106514"/>
                  </a:ext>
                </a:extLst>
              </a:tr>
              <a:tr h="401301">
                <a:tc>
                  <a:txBody>
                    <a:bodyPr/>
                    <a:lstStyle/>
                    <a:p>
                      <a:pPr algn="just"/>
                      <a:r>
                        <a:rPr lang="en-IN" sz="2000" dirty="0">
                          <a:latin typeface="Arial" panose="020B0604020202020204" pitchFamily="34" charset="0"/>
                          <a:cs typeface="Arial" panose="020B0604020202020204" pitchFamily="34" charset="0"/>
                        </a:rPr>
                        <a:t>short-term capital asset</a:t>
                      </a:r>
                    </a:p>
                  </a:txBody>
                  <a:tcPr/>
                </a:tc>
                <a:tc>
                  <a:txBody>
                    <a:bodyPr/>
                    <a:lstStyle/>
                    <a:p>
                      <a:pPr algn="just"/>
                      <a:r>
                        <a:rPr lang="en-IN" sz="2000" dirty="0">
                          <a:latin typeface="Arial" panose="020B0604020202020204" pitchFamily="34" charset="0"/>
                          <a:cs typeface="Arial" panose="020B0604020202020204" pitchFamily="34" charset="0"/>
                        </a:rPr>
                        <a:t>Section 2(101)</a:t>
                      </a:r>
                    </a:p>
                  </a:txBody>
                  <a:tcPr/>
                </a:tc>
                <a:tc>
                  <a:txBody>
                    <a:bodyPr/>
                    <a:lstStyle/>
                    <a:p>
                      <a:pPr algn="just"/>
                      <a:r>
                        <a:rPr lang="en-IN" sz="2000" dirty="0">
                          <a:latin typeface="Arial" panose="020B0604020202020204" pitchFamily="34" charset="0"/>
                          <a:cs typeface="Arial" panose="020B0604020202020204" pitchFamily="34" charset="0"/>
                        </a:rPr>
                        <a:t>Section 2(42A)</a:t>
                      </a:r>
                    </a:p>
                  </a:txBody>
                  <a:tcPr/>
                </a:tc>
                <a:extLst>
                  <a:ext uri="{0D108BD9-81ED-4DB2-BD59-A6C34878D82A}">
                    <a16:rowId xmlns:a16="http://schemas.microsoft.com/office/drawing/2014/main" xmlns="" val="1851994646"/>
                  </a:ext>
                </a:extLst>
              </a:tr>
              <a:tr h="401301">
                <a:tc>
                  <a:txBody>
                    <a:bodyPr/>
                    <a:lstStyle/>
                    <a:p>
                      <a:pPr algn="just"/>
                      <a:r>
                        <a:rPr lang="en-IN" sz="2000" dirty="0">
                          <a:latin typeface="Arial" panose="020B0604020202020204" pitchFamily="34" charset="0"/>
                          <a:cs typeface="Arial" panose="020B0604020202020204" pitchFamily="34" charset="0"/>
                        </a:rPr>
                        <a:t>short-term capital gain</a:t>
                      </a:r>
                    </a:p>
                  </a:txBody>
                  <a:tcPr/>
                </a:tc>
                <a:tc>
                  <a:txBody>
                    <a:bodyPr/>
                    <a:lstStyle/>
                    <a:p>
                      <a:pPr algn="just"/>
                      <a:r>
                        <a:rPr lang="en-IN" sz="2000" dirty="0">
                          <a:latin typeface="Arial" panose="020B0604020202020204" pitchFamily="34" charset="0"/>
                          <a:cs typeface="Arial" panose="020B0604020202020204" pitchFamily="34" charset="0"/>
                        </a:rPr>
                        <a:t>Section 2(102)</a:t>
                      </a:r>
                    </a:p>
                  </a:txBody>
                  <a:tcPr/>
                </a:tc>
                <a:tc>
                  <a:txBody>
                    <a:bodyPr/>
                    <a:lstStyle/>
                    <a:p>
                      <a:pPr algn="just"/>
                      <a:r>
                        <a:rPr lang="en-IN" sz="2000" dirty="0">
                          <a:latin typeface="Arial" panose="020B0604020202020204" pitchFamily="34" charset="0"/>
                          <a:cs typeface="Arial" panose="020B0604020202020204" pitchFamily="34" charset="0"/>
                        </a:rPr>
                        <a:t>Section 2(42B)</a:t>
                      </a:r>
                    </a:p>
                  </a:txBody>
                  <a:tcPr/>
                </a:tc>
                <a:extLst>
                  <a:ext uri="{0D108BD9-81ED-4DB2-BD59-A6C34878D82A}">
                    <a16:rowId xmlns:a16="http://schemas.microsoft.com/office/drawing/2014/main" xmlns="" val="2623315728"/>
                  </a:ext>
                </a:extLst>
              </a:tr>
              <a:tr h="401301">
                <a:tc>
                  <a:txBody>
                    <a:bodyPr/>
                    <a:lstStyle/>
                    <a:p>
                      <a:pPr algn="just"/>
                      <a:r>
                        <a:rPr lang="en-IN" sz="2000" dirty="0">
                          <a:latin typeface="Arial" panose="020B0604020202020204" pitchFamily="34" charset="0"/>
                          <a:cs typeface="Arial" panose="020B0604020202020204" pitchFamily="34" charset="0"/>
                        </a:rPr>
                        <a:t>"transfer"</a:t>
                      </a:r>
                    </a:p>
                  </a:txBody>
                  <a:tcPr/>
                </a:tc>
                <a:tc>
                  <a:txBody>
                    <a:bodyPr/>
                    <a:lstStyle/>
                    <a:p>
                      <a:pPr algn="just"/>
                      <a:r>
                        <a:rPr lang="en-IN" sz="2000" dirty="0">
                          <a:latin typeface="Arial" panose="020B0604020202020204" pitchFamily="34" charset="0"/>
                          <a:cs typeface="Arial" panose="020B0604020202020204" pitchFamily="34" charset="0"/>
                        </a:rPr>
                        <a:t>Section 2(109)</a:t>
                      </a:r>
                    </a:p>
                  </a:txBody>
                  <a:tcPr/>
                </a:tc>
                <a:tc>
                  <a:txBody>
                    <a:bodyPr/>
                    <a:lstStyle/>
                    <a:p>
                      <a:pPr algn="just"/>
                      <a:r>
                        <a:rPr lang="en-IN" sz="2000" dirty="0">
                          <a:latin typeface="Arial" panose="020B0604020202020204" pitchFamily="34" charset="0"/>
                          <a:cs typeface="Arial" panose="020B0604020202020204" pitchFamily="34" charset="0"/>
                        </a:rPr>
                        <a:t>Section 2(47)</a:t>
                      </a:r>
                    </a:p>
                  </a:txBody>
                  <a:tcPr/>
                </a:tc>
                <a:extLst>
                  <a:ext uri="{0D108BD9-81ED-4DB2-BD59-A6C34878D82A}">
                    <a16:rowId xmlns:a16="http://schemas.microsoft.com/office/drawing/2014/main" xmlns="" val="3477587474"/>
                  </a:ext>
                </a:extLst>
              </a:tr>
            </a:tbl>
          </a:graphicData>
        </a:graphic>
      </p:graphicFrame>
    </p:spTree>
    <p:extLst>
      <p:ext uri="{BB962C8B-B14F-4D97-AF65-F5344CB8AC3E}">
        <p14:creationId xmlns:p14="http://schemas.microsoft.com/office/powerpoint/2010/main" val="3395556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E0F4A17-EC2C-B7CF-6D79-A61FCD37B46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xmlns="" id="{CC439E91-CCD6-8229-4E91-36091E59CF80}"/>
              </a:ext>
            </a:extLst>
          </p:cNvPr>
          <p:cNvSpPr txBox="1"/>
          <p:nvPr/>
        </p:nvSpPr>
        <p:spPr>
          <a:xfrm>
            <a:off x="1505243" y="359118"/>
            <a:ext cx="9875519" cy="4154984"/>
          </a:xfrm>
          <a:prstGeom prst="rect">
            <a:avLst/>
          </a:prstGeom>
          <a:noFill/>
        </p:spPr>
        <p:txBody>
          <a:bodyPr wrap="square">
            <a:spAutoFit/>
          </a:bodyPr>
          <a:lstStyle/>
          <a:p>
            <a:r>
              <a:rPr lang="en-IN" sz="6600" dirty="0"/>
              <a:t>              </a:t>
            </a:r>
          </a:p>
          <a:p>
            <a:r>
              <a:rPr lang="en-IN" sz="6600" dirty="0"/>
              <a:t>              </a:t>
            </a:r>
            <a:r>
              <a:rPr lang="en-IN" sz="6600" b="1" dirty="0"/>
              <a:t>Section 67: </a:t>
            </a:r>
          </a:p>
          <a:p>
            <a:endParaRPr lang="en-IN" sz="6600" b="1" dirty="0"/>
          </a:p>
          <a:p>
            <a:r>
              <a:rPr lang="en-IN" sz="6600" b="1" dirty="0"/>
              <a:t>            Capital gains</a:t>
            </a:r>
          </a:p>
        </p:txBody>
      </p:sp>
    </p:spTree>
    <p:extLst>
      <p:ext uri="{BB962C8B-B14F-4D97-AF65-F5344CB8AC3E}">
        <p14:creationId xmlns:p14="http://schemas.microsoft.com/office/powerpoint/2010/main" val="14460162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5C1E4D3-3287-63ED-3CE6-5A51000A5BF8}"/>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E4953196-D601-6143-1191-5FA87445C944}"/>
              </a:ext>
            </a:extLst>
          </p:cNvPr>
          <p:cNvGraphicFramePr>
            <a:graphicFrameLocks noGrp="1"/>
          </p:cNvGraphicFramePr>
          <p:nvPr>
            <p:extLst>
              <p:ext uri="{D42A27DB-BD31-4B8C-83A1-F6EECF244321}">
                <p14:modId xmlns:p14="http://schemas.microsoft.com/office/powerpoint/2010/main" val="169324984"/>
              </p:ext>
            </p:extLst>
          </p:nvPr>
        </p:nvGraphicFramePr>
        <p:xfrm>
          <a:off x="883920" y="518551"/>
          <a:ext cx="10424160" cy="3665006"/>
        </p:xfrm>
        <a:graphic>
          <a:graphicData uri="http://schemas.openxmlformats.org/drawingml/2006/table">
            <a:tbl>
              <a:tblPr firstRow="1" bandRow="1">
                <a:tableStyleId>{5C22544A-7EE6-4342-B048-85BDC9FD1C3A}</a:tableStyleId>
              </a:tblPr>
              <a:tblGrid>
                <a:gridCol w="4954172">
                  <a:extLst>
                    <a:ext uri="{9D8B030D-6E8A-4147-A177-3AD203B41FA5}">
                      <a16:colId xmlns:a16="http://schemas.microsoft.com/office/drawing/2014/main" xmlns="" val="4147536793"/>
                    </a:ext>
                  </a:extLst>
                </a:gridCol>
                <a:gridCol w="2757268">
                  <a:extLst>
                    <a:ext uri="{9D8B030D-6E8A-4147-A177-3AD203B41FA5}">
                      <a16:colId xmlns:a16="http://schemas.microsoft.com/office/drawing/2014/main" xmlns="" val="3958931496"/>
                    </a:ext>
                  </a:extLst>
                </a:gridCol>
                <a:gridCol w="2712720">
                  <a:extLst>
                    <a:ext uri="{9D8B030D-6E8A-4147-A177-3AD203B41FA5}">
                      <a16:colId xmlns:a16="http://schemas.microsoft.com/office/drawing/2014/main" xmlns="" val="372468222"/>
                    </a:ext>
                  </a:extLst>
                </a:gridCol>
              </a:tblGrid>
              <a:tr h="0">
                <a:tc>
                  <a:txBody>
                    <a:bodyPr/>
                    <a:lstStyle/>
                    <a:p>
                      <a:pPr algn="just"/>
                      <a:r>
                        <a:rPr lang="en-US" sz="2000" dirty="0">
                          <a:latin typeface="Arial" panose="020B0604020202020204" pitchFamily="34" charset="0"/>
                          <a:cs typeface="Arial" panose="020B0604020202020204" pitchFamily="34" charset="0"/>
                        </a:rPr>
                        <a:t>Description</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ITA 2025</a:t>
                      </a:r>
                    </a:p>
                  </a:txBody>
                  <a:tcPr/>
                </a:tc>
                <a:tc>
                  <a:txBody>
                    <a:bodyPr/>
                    <a:lstStyle/>
                    <a:p>
                      <a:pPr algn="just"/>
                      <a:r>
                        <a:rPr lang="en-IN" sz="20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401301">
                <a:tc>
                  <a:txBody>
                    <a:bodyPr/>
                    <a:lstStyle/>
                    <a:p>
                      <a:pPr algn="just"/>
                      <a:r>
                        <a:rPr lang="en-IN" sz="2000" dirty="0">
                          <a:latin typeface="Arial" panose="020B0604020202020204" pitchFamily="34" charset="0"/>
                          <a:cs typeface="Arial" panose="020B0604020202020204" pitchFamily="34" charset="0"/>
                        </a:rPr>
                        <a:t>General Capital Gains</a:t>
                      </a:r>
                    </a:p>
                  </a:txBody>
                  <a:tcPr/>
                </a:tc>
                <a:tc>
                  <a:txBody>
                    <a:bodyPr/>
                    <a:lstStyle/>
                    <a:p>
                      <a:pPr algn="just"/>
                      <a:r>
                        <a:rPr lang="en-IN" sz="2000" dirty="0">
                          <a:latin typeface="Arial" panose="020B0604020202020204" pitchFamily="34" charset="0"/>
                          <a:cs typeface="Arial" panose="020B0604020202020204" pitchFamily="34" charset="0"/>
                        </a:rPr>
                        <a:t>Section 67(1)</a:t>
                      </a:r>
                    </a:p>
                  </a:txBody>
                  <a:tcPr/>
                </a:tc>
                <a:tc>
                  <a:txBody>
                    <a:bodyPr/>
                    <a:lstStyle/>
                    <a:p>
                      <a:pPr algn="just"/>
                      <a:r>
                        <a:rPr lang="en-IN" sz="2000" dirty="0">
                          <a:latin typeface="Arial" panose="020B0604020202020204" pitchFamily="34" charset="0"/>
                          <a:cs typeface="Arial" panose="020B0604020202020204" pitchFamily="34" charset="0"/>
                        </a:rPr>
                        <a:t>Section 45(1)</a:t>
                      </a:r>
                    </a:p>
                  </a:txBody>
                  <a:tcPr/>
                </a:tc>
                <a:extLst>
                  <a:ext uri="{0D108BD9-81ED-4DB2-BD59-A6C34878D82A}">
                    <a16:rowId xmlns:a16="http://schemas.microsoft.com/office/drawing/2014/main" xmlns="" val="634872824"/>
                  </a:ext>
                </a:extLst>
              </a:tr>
              <a:tr h="764345">
                <a:tc rowSpan="2">
                  <a:txBody>
                    <a:bodyPr/>
                    <a:lstStyle/>
                    <a:p>
                      <a:pPr algn="just"/>
                      <a:r>
                        <a:rPr lang="en-US" sz="2000" dirty="0">
                          <a:latin typeface="Arial" panose="020B0604020202020204" pitchFamily="34" charset="0"/>
                          <a:cs typeface="Arial" panose="020B0604020202020204" pitchFamily="34" charset="0"/>
                        </a:rPr>
                        <a:t>Insurance money received on account of damage to, or destruction of, any capital asset</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67(2) &amp; 67(3)</a:t>
                      </a:r>
                    </a:p>
                  </a:txBody>
                  <a:tcPr/>
                </a:tc>
                <a:tc>
                  <a:txBody>
                    <a:bodyPr/>
                    <a:lstStyle/>
                    <a:p>
                      <a:pPr algn="just"/>
                      <a:r>
                        <a:rPr lang="en-IN" sz="2000" dirty="0">
                          <a:latin typeface="Arial" panose="020B0604020202020204" pitchFamily="34" charset="0"/>
                          <a:cs typeface="Arial" panose="020B0604020202020204" pitchFamily="34" charset="0"/>
                        </a:rPr>
                        <a:t>Section 45(1A)</a:t>
                      </a:r>
                    </a:p>
                  </a:txBody>
                  <a:tcPr/>
                </a:tc>
                <a:extLst>
                  <a:ext uri="{0D108BD9-81ED-4DB2-BD59-A6C34878D82A}">
                    <a16:rowId xmlns:a16="http://schemas.microsoft.com/office/drawing/2014/main" xmlns="" val="4162695366"/>
                  </a:ext>
                </a:extLst>
              </a:tr>
              <a:tr h="401301">
                <a:tc vMerge="1">
                  <a:txBody>
                    <a:bodyPr/>
                    <a:lstStyle/>
                    <a:p>
                      <a:endParaRPr lang="en-IN" sz="2400" dirty="0"/>
                    </a:p>
                  </a:txBody>
                  <a:tcPr/>
                </a:tc>
                <a:tc>
                  <a:txBody>
                    <a:bodyPr/>
                    <a:lstStyle/>
                    <a:p>
                      <a:pPr algn="just"/>
                      <a:r>
                        <a:rPr lang="en-IN" sz="2000" dirty="0">
                          <a:latin typeface="Arial" panose="020B0604020202020204" pitchFamily="34" charset="0"/>
                          <a:cs typeface="Arial" panose="020B0604020202020204" pitchFamily="34" charset="0"/>
                        </a:rPr>
                        <a:t>Section 67(4)</a:t>
                      </a:r>
                    </a:p>
                  </a:txBody>
                  <a:tcPr/>
                </a:tc>
                <a:tc>
                  <a:txBody>
                    <a:bodyPr/>
                    <a:lstStyle/>
                    <a:p>
                      <a:pPr algn="just"/>
                      <a:r>
                        <a:rPr lang="en-IN" sz="2000" dirty="0">
                          <a:latin typeface="Arial" panose="020B0604020202020204" pitchFamily="34" charset="0"/>
                          <a:cs typeface="Arial" panose="020B0604020202020204" pitchFamily="34" charset="0"/>
                        </a:rPr>
                        <a:t>Section</a:t>
                      </a:r>
                    </a:p>
                    <a:p>
                      <a:pPr algn="just"/>
                      <a:r>
                        <a:rPr lang="en-IN" sz="2000" dirty="0">
                          <a:latin typeface="Arial" panose="020B0604020202020204" pitchFamily="34" charset="0"/>
                          <a:cs typeface="Arial" panose="020B0604020202020204" pitchFamily="34" charset="0"/>
                        </a:rPr>
                        <a:t>45(1A), Explanation</a:t>
                      </a:r>
                    </a:p>
                  </a:txBody>
                  <a:tcPr/>
                </a:tc>
                <a:extLst>
                  <a:ext uri="{0D108BD9-81ED-4DB2-BD59-A6C34878D82A}">
                    <a16:rowId xmlns:a16="http://schemas.microsoft.com/office/drawing/2014/main" xmlns="" val="1036106514"/>
                  </a:ext>
                </a:extLst>
              </a:tr>
              <a:tr h="401301">
                <a:tc>
                  <a:txBody>
                    <a:bodyPr/>
                    <a:lstStyle/>
                    <a:p>
                      <a:pPr algn="just"/>
                      <a:r>
                        <a:rPr lang="en-US" sz="2000" dirty="0">
                          <a:latin typeface="Arial" panose="020B0604020202020204" pitchFamily="34" charset="0"/>
                          <a:cs typeface="Arial" panose="020B0604020202020204" pitchFamily="34" charset="0"/>
                        </a:rPr>
                        <a:t>Receipt of any amount, including a bonus, under a unit linked insurance policy</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67(5)</a:t>
                      </a:r>
                    </a:p>
                  </a:txBody>
                  <a:tcPr/>
                </a:tc>
                <a:tc>
                  <a:txBody>
                    <a:bodyPr/>
                    <a:lstStyle/>
                    <a:p>
                      <a:pPr algn="just"/>
                      <a:r>
                        <a:rPr lang="en-IN" sz="2000" dirty="0">
                          <a:latin typeface="Arial" panose="020B0604020202020204" pitchFamily="34" charset="0"/>
                          <a:cs typeface="Arial" panose="020B0604020202020204" pitchFamily="34" charset="0"/>
                        </a:rPr>
                        <a:t>Section 45(1B)</a:t>
                      </a:r>
                    </a:p>
                  </a:txBody>
                  <a:tcPr/>
                </a:tc>
                <a:extLst>
                  <a:ext uri="{0D108BD9-81ED-4DB2-BD59-A6C34878D82A}">
                    <a16:rowId xmlns:a16="http://schemas.microsoft.com/office/drawing/2014/main" xmlns="" val="1851994646"/>
                  </a:ext>
                </a:extLst>
              </a:tr>
              <a:tr h="401301">
                <a:tc>
                  <a:txBody>
                    <a:bodyPr/>
                    <a:lstStyle/>
                    <a:p>
                      <a:pPr algn="just"/>
                      <a:r>
                        <a:rPr lang="en-US" sz="2000" dirty="0">
                          <a:latin typeface="Arial" panose="020B0604020202020204" pitchFamily="34" charset="0"/>
                          <a:cs typeface="Arial" panose="020B0604020202020204" pitchFamily="34" charset="0"/>
                        </a:rPr>
                        <a:t>Receipt of any amount, including a bonus, under a unit linked insurance policy</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dirty="0">
                          <a:latin typeface="Arial" panose="020B0604020202020204" pitchFamily="34" charset="0"/>
                          <a:cs typeface="Arial" panose="020B0604020202020204" pitchFamily="34" charset="0"/>
                        </a:rPr>
                        <a:t>Section 67(5)</a:t>
                      </a:r>
                    </a:p>
                  </a:txBody>
                  <a:tcPr/>
                </a:tc>
                <a:tc>
                  <a:txBody>
                    <a:bodyPr/>
                    <a:lstStyle/>
                    <a:p>
                      <a:pPr algn="just"/>
                      <a:r>
                        <a:rPr lang="en-IN" sz="2000" dirty="0">
                          <a:latin typeface="Arial" panose="020B0604020202020204" pitchFamily="34" charset="0"/>
                          <a:cs typeface="Arial" panose="020B0604020202020204" pitchFamily="34" charset="0"/>
                        </a:rPr>
                        <a:t>Section 45(1B)</a:t>
                      </a:r>
                    </a:p>
                  </a:txBody>
                  <a:tcPr/>
                </a:tc>
                <a:extLst>
                  <a:ext uri="{0D108BD9-81ED-4DB2-BD59-A6C34878D82A}">
                    <a16:rowId xmlns:a16="http://schemas.microsoft.com/office/drawing/2014/main" xmlns="" val="2623315728"/>
                  </a:ext>
                </a:extLst>
              </a:tr>
            </a:tbl>
          </a:graphicData>
        </a:graphic>
      </p:graphicFrame>
    </p:spTree>
    <p:extLst>
      <p:ext uri="{BB962C8B-B14F-4D97-AF65-F5344CB8AC3E}">
        <p14:creationId xmlns:p14="http://schemas.microsoft.com/office/powerpoint/2010/main" val="18592572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8CBB1E5-562B-3585-DF57-1C7CAD16B4F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462B1CC6-CE63-E412-B12D-9E482495B8E9}"/>
              </a:ext>
            </a:extLst>
          </p:cNvPr>
          <p:cNvGraphicFramePr>
            <a:graphicFrameLocks noGrp="1"/>
          </p:cNvGraphicFramePr>
          <p:nvPr>
            <p:extLst>
              <p:ext uri="{D42A27DB-BD31-4B8C-83A1-F6EECF244321}">
                <p14:modId xmlns:p14="http://schemas.microsoft.com/office/powerpoint/2010/main" val="3467622023"/>
              </p:ext>
            </p:extLst>
          </p:nvPr>
        </p:nvGraphicFramePr>
        <p:xfrm>
          <a:off x="883920" y="518551"/>
          <a:ext cx="10424160" cy="4700563"/>
        </p:xfrm>
        <a:graphic>
          <a:graphicData uri="http://schemas.openxmlformats.org/drawingml/2006/table">
            <a:tbl>
              <a:tblPr firstRow="1" bandRow="1">
                <a:tableStyleId>{5C22544A-7EE6-4342-B048-85BDC9FD1C3A}</a:tableStyleId>
              </a:tblPr>
              <a:tblGrid>
                <a:gridCol w="4954172">
                  <a:extLst>
                    <a:ext uri="{9D8B030D-6E8A-4147-A177-3AD203B41FA5}">
                      <a16:colId xmlns:a16="http://schemas.microsoft.com/office/drawing/2014/main" xmlns="" val="4147536793"/>
                    </a:ext>
                  </a:extLst>
                </a:gridCol>
                <a:gridCol w="2757268">
                  <a:extLst>
                    <a:ext uri="{9D8B030D-6E8A-4147-A177-3AD203B41FA5}">
                      <a16:colId xmlns:a16="http://schemas.microsoft.com/office/drawing/2014/main" xmlns="" val="3958931496"/>
                    </a:ext>
                  </a:extLst>
                </a:gridCol>
                <a:gridCol w="2712720">
                  <a:extLst>
                    <a:ext uri="{9D8B030D-6E8A-4147-A177-3AD203B41FA5}">
                      <a16:colId xmlns:a16="http://schemas.microsoft.com/office/drawing/2014/main" xmlns="" val="372468222"/>
                    </a:ext>
                  </a:extLst>
                </a:gridCol>
              </a:tblGrid>
              <a:tr h="0">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401301">
                <a:tc>
                  <a:txBody>
                    <a:bodyPr/>
                    <a:lstStyle/>
                    <a:p>
                      <a:pPr algn="just"/>
                      <a:r>
                        <a:rPr lang="en-US" sz="2400" dirty="0">
                          <a:latin typeface="Arial" panose="020B0604020202020204" pitchFamily="34" charset="0"/>
                          <a:cs typeface="Arial" panose="020B0604020202020204" pitchFamily="34" charset="0"/>
                        </a:rPr>
                        <a:t>Conversion of a capital asset into, or its treatment by the owner as, stock-in-trade</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67(6)</a:t>
                      </a:r>
                    </a:p>
                  </a:txBody>
                  <a:tcPr/>
                </a:tc>
                <a:tc>
                  <a:txBody>
                    <a:bodyPr/>
                    <a:lstStyle/>
                    <a:p>
                      <a:pPr algn="just"/>
                      <a:r>
                        <a:rPr lang="en-IN" sz="2400" dirty="0">
                          <a:latin typeface="Arial" panose="020B0604020202020204" pitchFamily="34" charset="0"/>
                          <a:cs typeface="Arial" panose="020B0604020202020204" pitchFamily="34" charset="0"/>
                        </a:rPr>
                        <a:t>Section 45(2)</a:t>
                      </a:r>
                    </a:p>
                  </a:txBody>
                  <a:tcPr/>
                </a:tc>
                <a:extLst>
                  <a:ext uri="{0D108BD9-81ED-4DB2-BD59-A6C34878D82A}">
                    <a16:rowId xmlns:a16="http://schemas.microsoft.com/office/drawing/2014/main" xmlns="" val="634872824"/>
                  </a:ext>
                </a:extLst>
              </a:tr>
              <a:tr h="555283">
                <a:tc rowSpan="2">
                  <a:txBody>
                    <a:bodyPr/>
                    <a:lstStyle/>
                    <a:p>
                      <a:pPr algn="just"/>
                      <a:r>
                        <a:rPr lang="en-US" sz="2400" dirty="0">
                          <a:latin typeface="Arial" panose="020B0604020202020204" pitchFamily="34" charset="0"/>
                          <a:cs typeface="Arial" panose="020B0604020202020204" pitchFamily="34" charset="0"/>
                        </a:rPr>
                        <a:t>Transfer made by the depository or participant of such beneficial interest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67(7)</a:t>
                      </a:r>
                    </a:p>
                  </a:txBody>
                  <a:tcPr/>
                </a:tc>
                <a:tc>
                  <a:txBody>
                    <a:bodyPr/>
                    <a:lstStyle/>
                    <a:p>
                      <a:pPr algn="just"/>
                      <a:r>
                        <a:rPr lang="en-IN" sz="2400" dirty="0">
                          <a:latin typeface="Arial" panose="020B0604020202020204" pitchFamily="34" charset="0"/>
                          <a:cs typeface="Arial" panose="020B0604020202020204" pitchFamily="34" charset="0"/>
                        </a:rPr>
                        <a:t>Section 45(2A)</a:t>
                      </a:r>
                    </a:p>
                  </a:txBody>
                  <a:tcPr/>
                </a:tc>
                <a:extLst>
                  <a:ext uri="{0D108BD9-81ED-4DB2-BD59-A6C34878D82A}">
                    <a16:rowId xmlns:a16="http://schemas.microsoft.com/office/drawing/2014/main" xmlns="" val="4162695366"/>
                  </a:ext>
                </a:extLst>
              </a:tr>
              <a:tr h="401301">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67(8)</a:t>
                      </a:r>
                    </a:p>
                  </a:txBody>
                  <a:tcPr/>
                </a:tc>
                <a:tc>
                  <a:txBody>
                    <a:bodyPr/>
                    <a:lstStyle/>
                    <a:p>
                      <a:pPr algn="just"/>
                      <a:r>
                        <a:rPr lang="en-IN" sz="2400" dirty="0">
                          <a:latin typeface="Arial" panose="020B0604020202020204" pitchFamily="34" charset="0"/>
                          <a:cs typeface="Arial" panose="020B0604020202020204" pitchFamily="34" charset="0"/>
                        </a:rPr>
                        <a:t>Section 45(2A), Explanation</a:t>
                      </a:r>
                    </a:p>
                  </a:txBody>
                  <a:tcPr/>
                </a:tc>
                <a:extLst>
                  <a:ext uri="{0D108BD9-81ED-4DB2-BD59-A6C34878D82A}">
                    <a16:rowId xmlns:a16="http://schemas.microsoft.com/office/drawing/2014/main" xmlns="" val="1036106514"/>
                  </a:ext>
                </a:extLst>
              </a:tr>
              <a:tr h="401301">
                <a:tc>
                  <a:txBody>
                    <a:bodyPr/>
                    <a:lstStyle/>
                    <a:p>
                      <a:pPr algn="just"/>
                      <a:r>
                        <a:rPr lang="en-US" sz="2400" dirty="0">
                          <a:latin typeface="Arial" panose="020B0604020202020204" pitchFamily="34" charset="0"/>
                          <a:cs typeface="Arial" panose="020B0604020202020204" pitchFamily="34" charset="0"/>
                        </a:rPr>
                        <a:t>Transfer of a capital asset by a person, to a firm or other association of persons or body of individuals</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67(9)</a:t>
                      </a:r>
                    </a:p>
                  </a:txBody>
                  <a:tcPr/>
                </a:tc>
                <a:tc>
                  <a:txBody>
                    <a:bodyPr/>
                    <a:lstStyle/>
                    <a:p>
                      <a:pPr algn="just"/>
                      <a:r>
                        <a:rPr lang="en-IN" sz="2400" dirty="0">
                          <a:latin typeface="Arial" panose="020B0604020202020204" pitchFamily="34" charset="0"/>
                          <a:cs typeface="Arial" panose="020B0604020202020204" pitchFamily="34" charset="0"/>
                        </a:rPr>
                        <a:t>Section 45(3)</a:t>
                      </a:r>
                    </a:p>
                  </a:txBody>
                  <a:tcPr/>
                </a:tc>
                <a:extLst>
                  <a:ext uri="{0D108BD9-81ED-4DB2-BD59-A6C34878D82A}">
                    <a16:rowId xmlns:a16="http://schemas.microsoft.com/office/drawing/2014/main" xmlns="" val="1851994646"/>
                  </a:ext>
                </a:extLst>
              </a:tr>
            </a:tbl>
          </a:graphicData>
        </a:graphic>
      </p:graphicFrame>
    </p:spTree>
    <p:extLst>
      <p:ext uri="{BB962C8B-B14F-4D97-AF65-F5344CB8AC3E}">
        <p14:creationId xmlns:p14="http://schemas.microsoft.com/office/powerpoint/2010/main" val="34351461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98F4C9F-AAFB-ED7F-4F3C-5F29830E2D7B}"/>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D66C1445-453D-ABC1-7133-F1B8586EB376}"/>
              </a:ext>
            </a:extLst>
          </p:cNvPr>
          <p:cNvGraphicFramePr>
            <a:graphicFrameLocks noGrp="1"/>
          </p:cNvGraphicFramePr>
          <p:nvPr>
            <p:extLst>
              <p:ext uri="{D42A27DB-BD31-4B8C-83A1-F6EECF244321}">
                <p14:modId xmlns:p14="http://schemas.microsoft.com/office/powerpoint/2010/main" val="3238766783"/>
              </p:ext>
            </p:extLst>
          </p:nvPr>
        </p:nvGraphicFramePr>
        <p:xfrm>
          <a:off x="883920" y="518551"/>
          <a:ext cx="10424160" cy="3505200"/>
        </p:xfrm>
        <a:graphic>
          <a:graphicData uri="http://schemas.openxmlformats.org/drawingml/2006/table">
            <a:tbl>
              <a:tblPr firstRow="1" bandRow="1">
                <a:tableStyleId>{5C22544A-7EE6-4342-B048-85BDC9FD1C3A}</a:tableStyleId>
              </a:tblPr>
              <a:tblGrid>
                <a:gridCol w="4954172">
                  <a:extLst>
                    <a:ext uri="{9D8B030D-6E8A-4147-A177-3AD203B41FA5}">
                      <a16:colId xmlns:a16="http://schemas.microsoft.com/office/drawing/2014/main" xmlns="" val="4147536793"/>
                    </a:ext>
                  </a:extLst>
                </a:gridCol>
                <a:gridCol w="2757268">
                  <a:extLst>
                    <a:ext uri="{9D8B030D-6E8A-4147-A177-3AD203B41FA5}">
                      <a16:colId xmlns:a16="http://schemas.microsoft.com/office/drawing/2014/main" xmlns="" val="3958931496"/>
                    </a:ext>
                  </a:extLst>
                </a:gridCol>
                <a:gridCol w="2712720">
                  <a:extLst>
                    <a:ext uri="{9D8B030D-6E8A-4147-A177-3AD203B41FA5}">
                      <a16:colId xmlns:a16="http://schemas.microsoft.com/office/drawing/2014/main" xmlns="" val="372468222"/>
                    </a:ext>
                  </a:extLst>
                </a:gridCol>
              </a:tblGrid>
              <a:tr h="0">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401301">
                <a:tc rowSpan="3">
                  <a:txBody>
                    <a:bodyPr/>
                    <a:lstStyle/>
                    <a:p>
                      <a:pPr algn="just"/>
                      <a:r>
                        <a:rPr lang="en-US" sz="2400" dirty="0">
                          <a:latin typeface="Arial" panose="020B0604020202020204" pitchFamily="34" charset="0"/>
                          <a:cs typeface="Arial" panose="020B0604020202020204" pitchFamily="34" charset="0"/>
                        </a:rPr>
                        <a:t>On reconstitution of such specified entity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67(10)(a) &amp; (b)</a:t>
                      </a:r>
                    </a:p>
                  </a:txBody>
                  <a:tcPr/>
                </a:tc>
                <a:tc>
                  <a:txBody>
                    <a:bodyPr/>
                    <a:lstStyle/>
                    <a:p>
                      <a:pPr algn="just"/>
                      <a:r>
                        <a:rPr lang="en-IN" sz="2400" dirty="0">
                          <a:latin typeface="Arial" panose="020B0604020202020204" pitchFamily="34" charset="0"/>
                          <a:cs typeface="Arial" panose="020B0604020202020204" pitchFamily="34" charset="0"/>
                        </a:rPr>
                        <a:t>Section 45(4)</a:t>
                      </a:r>
                    </a:p>
                  </a:txBody>
                  <a:tcPr/>
                </a:tc>
                <a:extLst>
                  <a:ext uri="{0D108BD9-81ED-4DB2-BD59-A6C34878D82A}">
                    <a16:rowId xmlns:a16="http://schemas.microsoft.com/office/drawing/2014/main" xmlns="" val="634872824"/>
                  </a:ext>
                </a:extLst>
              </a:tr>
              <a:tr h="555283">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67(10)(c)(i)</a:t>
                      </a:r>
                    </a:p>
                  </a:txBody>
                  <a:tcPr/>
                </a:tc>
                <a:tc>
                  <a:txBody>
                    <a:bodyPr/>
                    <a:lstStyle/>
                    <a:p>
                      <a:pPr algn="just"/>
                      <a:r>
                        <a:rPr lang="en-IN" sz="2400" dirty="0">
                          <a:latin typeface="Arial" panose="020B0604020202020204" pitchFamily="34" charset="0"/>
                          <a:cs typeface="Arial" panose="020B0604020202020204" pitchFamily="34" charset="0"/>
                        </a:rPr>
                        <a:t>Section 45(4), 1st Proviso</a:t>
                      </a:r>
                    </a:p>
                  </a:txBody>
                  <a:tcPr/>
                </a:tc>
                <a:extLst>
                  <a:ext uri="{0D108BD9-81ED-4DB2-BD59-A6C34878D82A}">
                    <a16:rowId xmlns:a16="http://schemas.microsoft.com/office/drawing/2014/main" xmlns="" val="4162695366"/>
                  </a:ext>
                </a:extLst>
              </a:tr>
              <a:tr h="401301">
                <a:tc vMerge="1">
                  <a:txBody>
                    <a:bodyPr/>
                    <a:lstStyle/>
                    <a:p>
                      <a:endParaRPr lang="en-IN" sz="2400" dirty="0"/>
                    </a:p>
                  </a:txBody>
                  <a:tcPr/>
                </a:tc>
                <a:tc>
                  <a:txBody>
                    <a:bodyPr/>
                    <a:lstStyle/>
                    <a:p>
                      <a:pPr algn="just"/>
                      <a:r>
                        <a:rPr lang="en-US" sz="2400" dirty="0">
                          <a:latin typeface="Arial" panose="020B0604020202020204" pitchFamily="34" charset="0"/>
                          <a:cs typeface="Arial" panose="020B0604020202020204" pitchFamily="34" charset="0"/>
                        </a:rPr>
                        <a:t>Section 67(10)(c)(ii)</a:t>
                      </a:r>
                    </a:p>
                  </a:txBody>
                  <a:tcPr/>
                </a:tc>
                <a:tc>
                  <a:txBody>
                    <a:bodyPr/>
                    <a:lstStyle/>
                    <a:p>
                      <a:pPr algn="just"/>
                      <a:r>
                        <a:rPr lang="en-IN" sz="2400" dirty="0">
                          <a:latin typeface="Arial" panose="020B0604020202020204" pitchFamily="34" charset="0"/>
                          <a:cs typeface="Arial" panose="020B0604020202020204" pitchFamily="34" charset="0"/>
                        </a:rPr>
                        <a:t>Section 45(4), 2nd Proviso</a:t>
                      </a:r>
                    </a:p>
                  </a:txBody>
                  <a:tcPr/>
                </a:tc>
                <a:extLst>
                  <a:ext uri="{0D108BD9-81ED-4DB2-BD59-A6C34878D82A}">
                    <a16:rowId xmlns:a16="http://schemas.microsoft.com/office/drawing/2014/main" xmlns="" val="1036106514"/>
                  </a:ext>
                </a:extLst>
              </a:tr>
              <a:tr h="401301">
                <a:tc>
                  <a:txBody>
                    <a:bodyPr/>
                    <a:lstStyle/>
                    <a:p>
                      <a:pPr algn="just"/>
                      <a:endParaRPr lang="en-IN" sz="2400" dirty="0">
                        <a:latin typeface="Arial" panose="020B0604020202020204" pitchFamily="34" charset="0"/>
                        <a:cs typeface="Arial" panose="020B0604020202020204" pitchFamily="34" charset="0"/>
                      </a:endParaRPr>
                    </a:p>
                  </a:txBody>
                  <a:tcPr/>
                </a:tc>
                <a:tc>
                  <a:txBody>
                    <a:bodyPr/>
                    <a:lstStyle/>
                    <a:p>
                      <a:pPr algn="just"/>
                      <a:endParaRPr lang="en-IN" sz="2400" dirty="0">
                        <a:latin typeface="Arial" panose="020B0604020202020204" pitchFamily="34" charset="0"/>
                        <a:cs typeface="Arial" panose="020B0604020202020204" pitchFamily="34" charset="0"/>
                      </a:endParaRPr>
                    </a:p>
                  </a:txBody>
                  <a:tcPr/>
                </a:tc>
                <a:tc>
                  <a:txBody>
                    <a:bodyPr/>
                    <a:lstStyle/>
                    <a:p>
                      <a:pPr algn="just"/>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851994646"/>
                  </a:ext>
                </a:extLst>
              </a:tr>
            </a:tbl>
          </a:graphicData>
        </a:graphic>
      </p:graphicFrame>
    </p:spTree>
    <p:extLst>
      <p:ext uri="{BB962C8B-B14F-4D97-AF65-F5344CB8AC3E}">
        <p14:creationId xmlns:p14="http://schemas.microsoft.com/office/powerpoint/2010/main" val="5048235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72CD6B6-780D-DD1C-DBF8-76519FF5849C}"/>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92F5DB1E-A59D-963E-0267-39C5CDC475BB}"/>
              </a:ext>
            </a:extLst>
          </p:cNvPr>
          <p:cNvGraphicFramePr>
            <a:graphicFrameLocks noGrp="1"/>
          </p:cNvGraphicFramePr>
          <p:nvPr>
            <p:extLst>
              <p:ext uri="{D42A27DB-BD31-4B8C-83A1-F6EECF244321}">
                <p14:modId xmlns:p14="http://schemas.microsoft.com/office/powerpoint/2010/main" val="2913954634"/>
              </p:ext>
            </p:extLst>
          </p:nvPr>
        </p:nvGraphicFramePr>
        <p:xfrm>
          <a:off x="883920" y="518551"/>
          <a:ext cx="10424160" cy="5334000"/>
        </p:xfrm>
        <a:graphic>
          <a:graphicData uri="http://schemas.openxmlformats.org/drawingml/2006/table">
            <a:tbl>
              <a:tblPr firstRow="1" bandRow="1">
                <a:tableStyleId>{5C22544A-7EE6-4342-B048-85BDC9FD1C3A}</a:tableStyleId>
              </a:tblPr>
              <a:tblGrid>
                <a:gridCol w="4954172">
                  <a:extLst>
                    <a:ext uri="{9D8B030D-6E8A-4147-A177-3AD203B41FA5}">
                      <a16:colId xmlns:a16="http://schemas.microsoft.com/office/drawing/2014/main" xmlns="" val="4147536793"/>
                    </a:ext>
                  </a:extLst>
                </a:gridCol>
                <a:gridCol w="2757268">
                  <a:extLst>
                    <a:ext uri="{9D8B030D-6E8A-4147-A177-3AD203B41FA5}">
                      <a16:colId xmlns:a16="http://schemas.microsoft.com/office/drawing/2014/main" xmlns="" val="3958931496"/>
                    </a:ext>
                  </a:extLst>
                </a:gridCol>
                <a:gridCol w="2712720">
                  <a:extLst>
                    <a:ext uri="{9D8B030D-6E8A-4147-A177-3AD203B41FA5}">
                      <a16:colId xmlns:a16="http://schemas.microsoft.com/office/drawing/2014/main" xmlns="" val="372468222"/>
                    </a:ext>
                  </a:extLst>
                </a:gridCol>
              </a:tblGrid>
              <a:tr h="0">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401301">
                <a:tc rowSpan="4">
                  <a:txBody>
                    <a:bodyPr/>
                    <a:lstStyle/>
                    <a:p>
                      <a:pPr algn="just"/>
                      <a:r>
                        <a:rPr lang="en-US" sz="2400" dirty="0">
                          <a:latin typeface="Arial" panose="020B0604020202020204" pitchFamily="34" charset="0"/>
                          <a:cs typeface="Arial" panose="020B0604020202020204" pitchFamily="34" charset="0"/>
                        </a:rPr>
                        <a:t>On reconstitution of such specified entity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67(11)</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45(4), </a:t>
                      </a:r>
                      <a:r>
                        <a:rPr lang="en-IN" sz="2400" i="1" dirty="0">
                          <a:latin typeface="Arial" panose="020B0604020202020204" pitchFamily="34" charset="0"/>
                          <a:cs typeface="Arial" panose="020B0604020202020204" pitchFamily="34" charset="0"/>
                        </a:rPr>
                        <a:t>Explanation 1</a:t>
                      </a:r>
                    </a:p>
                  </a:txBody>
                  <a:tcPr/>
                </a:tc>
                <a:extLst>
                  <a:ext uri="{0D108BD9-81ED-4DB2-BD59-A6C34878D82A}">
                    <a16:rowId xmlns:a16="http://schemas.microsoft.com/office/drawing/2014/main" xmlns="" val="634872824"/>
                  </a:ext>
                </a:extLst>
              </a:tr>
              <a:tr h="555283">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67(11)(a)</a:t>
                      </a:r>
                    </a:p>
                  </a:txBody>
                  <a:tcPr/>
                </a:tc>
                <a:tc>
                  <a:txBody>
                    <a:bodyPr/>
                    <a:lstStyle/>
                    <a:p>
                      <a:pPr algn="just"/>
                      <a:r>
                        <a:rPr lang="en-US" sz="2400" dirty="0">
                          <a:latin typeface="Arial" panose="020B0604020202020204" pitchFamily="34" charset="0"/>
                          <a:cs typeface="Arial" panose="020B0604020202020204" pitchFamily="34" charset="0"/>
                        </a:rPr>
                        <a:t>Section</a:t>
                      </a:r>
                    </a:p>
                    <a:p>
                      <a:pPr algn="just"/>
                      <a:r>
                        <a:rPr lang="en-US" sz="2400" dirty="0">
                          <a:latin typeface="Arial" panose="020B0604020202020204" pitchFamily="34" charset="0"/>
                          <a:cs typeface="Arial" panose="020B0604020202020204" pitchFamily="34" charset="0"/>
                        </a:rPr>
                        <a:t>45(4), </a:t>
                      </a:r>
                      <a:r>
                        <a:rPr lang="en-US" sz="2400" i="1" dirty="0">
                          <a:latin typeface="Arial" panose="020B0604020202020204" pitchFamily="34" charset="0"/>
                          <a:cs typeface="Arial" panose="020B0604020202020204" pitchFamily="34" charset="0"/>
                        </a:rPr>
                        <a:t>Explanation 1 (i)</a:t>
                      </a:r>
                      <a:endParaRPr lang="en-IN" sz="2400" i="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162695366"/>
                  </a:ext>
                </a:extLst>
              </a:tr>
              <a:tr h="401301">
                <a:tc vMerge="1">
                  <a:txBody>
                    <a:bodyPr/>
                    <a:lstStyle/>
                    <a:p>
                      <a:endParaRPr lang="en-IN" sz="2400" dirty="0"/>
                    </a:p>
                  </a:txBody>
                  <a:tcPr/>
                </a:tc>
                <a:tc>
                  <a:txBody>
                    <a:bodyPr/>
                    <a:lstStyle/>
                    <a:p>
                      <a:pPr algn="just"/>
                      <a:r>
                        <a:rPr lang="en-US" sz="2400" dirty="0">
                          <a:latin typeface="Arial" panose="020B0604020202020204" pitchFamily="34" charset="0"/>
                          <a:cs typeface="Arial" panose="020B0604020202020204" pitchFamily="34" charset="0"/>
                        </a:rPr>
                        <a:t>Section 67(11)(b)</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45(4), </a:t>
                      </a:r>
                      <a:r>
                        <a:rPr lang="en-IN" sz="2400" i="1" dirty="0">
                          <a:latin typeface="Arial" panose="020B0604020202020204" pitchFamily="34" charset="0"/>
                          <a:cs typeface="Arial" panose="020B0604020202020204" pitchFamily="34" charset="0"/>
                        </a:rPr>
                        <a:t>Explanation 1 (ii)</a:t>
                      </a:r>
                    </a:p>
                  </a:txBody>
                  <a:tcPr/>
                </a:tc>
                <a:extLst>
                  <a:ext uri="{0D108BD9-81ED-4DB2-BD59-A6C34878D82A}">
                    <a16:rowId xmlns:a16="http://schemas.microsoft.com/office/drawing/2014/main" xmlns="" val="1036106514"/>
                  </a:ext>
                </a:extLst>
              </a:tr>
              <a:tr h="401301">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67(10)(d)</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45(4), </a:t>
                      </a:r>
                      <a:r>
                        <a:rPr lang="en-IN" sz="2400" i="1" dirty="0">
                          <a:latin typeface="Arial" panose="020B0604020202020204" pitchFamily="34" charset="0"/>
                          <a:cs typeface="Arial" panose="020B0604020202020204" pitchFamily="34" charset="0"/>
                        </a:rPr>
                        <a:t>Explanation 2</a:t>
                      </a:r>
                    </a:p>
                  </a:txBody>
                  <a:tcPr/>
                </a:tc>
                <a:extLst>
                  <a:ext uri="{0D108BD9-81ED-4DB2-BD59-A6C34878D82A}">
                    <a16:rowId xmlns:a16="http://schemas.microsoft.com/office/drawing/2014/main" xmlns="" val="1851994646"/>
                  </a:ext>
                </a:extLst>
              </a:tr>
            </a:tbl>
          </a:graphicData>
        </a:graphic>
      </p:graphicFrame>
    </p:spTree>
    <p:extLst>
      <p:ext uri="{BB962C8B-B14F-4D97-AF65-F5344CB8AC3E}">
        <p14:creationId xmlns:p14="http://schemas.microsoft.com/office/powerpoint/2010/main" val="3749036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81398395"/>
              </p:ext>
            </p:extLst>
          </p:nvPr>
        </p:nvGraphicFramePr>
        <p:xfrm>
          <a:off x="457201" y="719666"/>
          <a:ext cx="11439142" cy="6344920"/>
        </p:xfrm>
        <a:graphic>
          <a:graphicData uri="http://schemas.openxmlformats.org/drawingml/2006/table">
            <a:tbl>
              <a:tblPr firstRow="1" bandRow="1">
                <a:tableStyleId>{5C22544A-7EE6-4342-B048-85BDC9FD1C3A}</a:tableStyleId>
              </a:tblPr>
              <a:tblGrid>
                <a:gridCol w="2012352"/>
                <a:gridCol w="4307995"/>
                <a:gridCol w="5118795"/>
              </a:tblGrid>
              <a:tr h="370840">
                <a:tc>
                  <a:txBody>
                    <a:bodyPr/>
                    <a:lstStyle/>
                    <a:p>
                      <a:r>
                        <a:rPr lang="en-US" dirty="0" smtClean="0"/>
                        <a:t>Particulars</a:t>
                      </a:r>
                      <a:endParaRPr lang="en-IN" dirty="0"/>
                    </a:p>
                  </a:txBody>
                  <a:tcPr/>
                </a:tc>
                <a:tc>
                  <a:txBody>
                    <a:bodyPr/>
                    <a:lstStyle/>
                    <a:p>
                      <a:r>
                        <a:rPr lang="en-US" dirty="0" smtClean="0"/>
                        <a:t>Income</a:t>
                      </a:r>
                      <a:r>
                        <a:rPr lang="en-US" baseline="0" dirty="0" smtClean="0"/>
                        <a:t> Tax Act 1961</a:t>
                      </a:r>
                      <a:endParaRPr lang="en-IN" dirty="0"/>
                    </a:p>
                  </a:txBody>
                  <a:tcPr/>
                </a:tc>
                <a:tc>
                  <a:txBody>
                    <a:bodyPr/>
                    <a:lstStyle/>
                    <a:p>
                      <a:r>
                        <a:rPr lang="en-US" dirty="0" smtClean="0"/>
                        <a:t>Income Tax Act</a:t>
                      </a:r>
                      <a:r>
                        <a:rPr lang="en-US" baseline="0" dirty="0" smtClean="0"/>
                        <a:t> 2025</a:t>
                      </a:r>
                      <a:endParaRPr lang="en-IN" dirty="0"/>
                    </a:p>
                  </a:txBody>
                  <a:tcPr/>
                </a:tc>
              </a:tr>
              <a:tr h="370840">
                <a:tc>
                  <a:txBody>
                    <a:bodyPr/>
                    <a:lstStyle/>
                    <a:p>
                      <a:pPr algn="just"/>
                      <a:r>
                        <a:rPr lang="en-IN" sz="2000" dirty="0">
                          <a:latin typeface="Arial" panose="020B0604020202020204" pitchFamily="34" charset="0"/>
                          <a:cs typeface="Arial" panose="020B0604020202020204" pitchFamily="34" charset="0"/>
                        </a:rPr>
                        <a:t>Books of Accounts-</a:t>
                      </a:r>
                    </a:p>
                  </a:txBody>
                  <a:tcPr/>
                </a:tc>
                <a:tc>
                  <a:txBody>
                    <a:bodyPr/>
                    <a:lstStyle/>
                    <a:p>
                      <a:pPr algn="just"/>
                      <a:r>
                        <a:rPr lang="en-US" sz="2000" b="0" i="0" kern="1200" dirty="0">
                          <a:solidFill>
                            <a:schemeClr val="dk1"/>
                          </a:solidFill>
                          <a:effectLst/>
                          <a:latin typeface="Arial" panose="020B0604020202020204" pitchFamily="34" charset="0"/>
                          <a:ea typeface="+mn-ea"/>
                          <a:cs typeface="Arial" panose="020B0604020202020204" pitchFamily="34" charset="0"/>
                        </a:rPr>
                        <a:t>(</a:t>
                      </a:r>
                      <a:r>
                        <a:rPr lang="en-US" sz="2000" b="0" i="1" kern="1200" dirty="0">
                          <a:solidFill>
                            <a:schemeClr val="dk1"/>
                          </a:solidFill>
                          <a:effectLst/>
                          <a:latin typeface="Arial" panose="020B0604020202020204" pitchFamily="34" charset="0"/>
                          <a:ea typeface="+mn-ea"/>
                          <a:cs typeface="Arial" panose="020B0604020202020204" pitchFamily="34" charset="0"/>
                        </a:rPr>
                        <a:t>12A</a:t>
                      </a:r>
                      <a:r>
                        <a:rPr lang="en-US" sz="2000" b="0" i="0" kern="1200" dirty="0">
                          <a:solidFill>
                            <a:schemeClr val="dk1"/>
                          </a:solidFill>
                          <a:effectLst/>
                          <a:latin typeface="Arial" panose="020B0604020202020204" pitchFamily="34" charset="0"/>
                          <a:ea typeface="+mn-ea"/>
                          <a:cs typeface="Arial" panose="020B0604020202020204" pitchFamily="34" charset="0"/>
                        </a:rPr>
                        <a:t>) "books or books of account" includes ledgers, day-books, cash books, account-books and other books, whether kept </a:t>
                      </a:r>
                      <a:r>
                        <a:rPr lang="en-US" sz="2000" b="0" i="0" u="none" strike="noStrike" kern="1200" baseline="30000" dirty="0">
                          <a:solidFill>
                            <a:schemeClr val="dk1"/>
                          </a:solidFill>
                          <a:effectLst/>
                          <a:latin typeface="Arial" panose="020B0604020202020204" pitchFamily="34" charset="0"/>
                          <a:ea typeface="+mn-ea"/>
                          <a:cs typeface="Arial" panose="020B0604020202020204" pitchFamily="34" charset="0"/>
                        </a:rPr>
                        <a:t>1</a:t>
                      </a:r>
                      <a:r>
                        <a:rPr lang="en-US" sz="2000" b="0" i="0" kern="1200" dirty="0">
                          <a:solidFill>
                            <a:schemeClr val="dk1"/>
                          </a:solidFill>
                          <a:effectLst/>
                          <a:latin typeface="Arial" panose="020B0604020202020204" pitchFamily="34" charset="0"/>
                          <a:ea typeface="+mn-ea"/>
                          <a:cs typeface="Arial" panose="020B0604020202020204" pitchFamily="34" charset="0"/>
                        </a:rPr>
                        <a:t>[in the written form or in electronic form or in digital form or as print-outs of data stored in such electronic form or in digital form or in] a floppy, disc, tape or any other form of electro-magnetic data storage device;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19</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“books or books of account” includes ledgers, day-books, cash books, account-books or other books, whether kept––</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in written form; or</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in electronic or any digital form, or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on cloud based storage</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or on any electromagnetic data storage device, such as floppy, disc, tape, portable data storage device, external hard drives, or memory cards; or</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c) Prints out of </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above(b)</a:t>
                      </a:r>
                      <a:endParaRPr lang="en-US" sz="20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r>
              <a:tr h="370840">
                <a:tc>
                  <a:txBody>
                    <a:bodyPr/>
                    <a:lstStyle/>
                    <a:p>
                      <a:pPr algn="just"/>
                      <a:r>
                        <a:rPr lang="en-IN" sz="2000" dirty="0">
                          <a:latin typeface="Arial" panose="020B0604020202020204" pitchFamily="34" charset="0"/>
                          <a:cs typeface="Arial" panose="020B0604020202020204" pitchFamily="34" charset="0"/>
                        </a:rPr>
                        <a:t>Capital Assets </a:t>
                      </a:r>
                    </a:p>
                  </a:txBody>
                  <a:tcPr/>
                </a:tc>
                <a:tc>
                  <a:txBody>
                    <a:bodyPr/>
                    <a:lstStyle/>
                    <a:p>
                      <a:pPr algn="just"/>
                      <a:r>
                        <a:rPr lang="en-IN" sz="2000" b="0" i="0" kern="1200" dirty="0" smtClean="0">
                          <a:solidFill>
                            <a:schemeClr val="dk1"/>
                          </a:solidFill>
                          <a:effectLst/>
                          <a:latin typeface="Arial" panose="020B0604020202020204" pitchFamily="34" charset="0"/>
                          <a:ea typeface="+mn-ea"/>
                          <a:cs typeface="Arial" panose="020B0604020202020204" pitchFamily="34" charset="0"/>
                        </a:rPr>
                        <a:t>2(14)capital </a:t>
                      </a:r>
                      <a:r>
                        <a:rPr lang="en-IN" sz="2000" b="0" i="0" kern="1200" dirty="0">
                          <a:solidFill>
                            <a:schemeClr val="dk1"/>
                          </a:solidFill>
                          <a:effectLst/>
                          <a:latin typeface="Arial" panose="020B0604020202020204" pitchFamily="34" charset="0"/>
                          <a:ea typeface="+mn-ea"/>
                          <a:cs typeface="Arial" panose="020B0604020202020204" pitchFamily="34" charset="0"/>
                        </a:rPr>
                        <a:t>asset" means—</a:t>
                      </a:r>
                    </a:p>
                    <a:p>
                      <a:pPr algn="just"/>
                      <a:r>
                        <a:rPr lang="en-US" sz="2000" b="0" i="0" kern="1200" dirty="0">
                          <a:solidFill>
                            <a:schemeClr val="dk1"/>
                          </a:solidFill>
                          <a:effectLst/>
                          <a:latin typeface="Arial" panose="020B0604020202020204" pitchFamily="34" charset="0"/>
                          <a:ea typeface="+mn-ea"/>
                          <a:cs typeface="Arial" panose="020B0604020202020204" pitchFamily="34" charset="0"/>
                        </a:rPr>
                        <a:t>(</a:t>
                      </a:r>
                      <a:r>
                        <a:rPr lang="en-US" sz="2000" b="0" i="1" kern="1200" dirty="0">
                          <a:solidFill>
                            <a:schemeClr val="dk1"/>
                          </a:solidFill>
                          <a:effectLst/>
                          <a:latin typeface="Arial" panose="020B0604020202020204" pitchFamily="34" charset="0"/>
                          <a:ea typeface="+mn-ea"/>
                          <a:cs typeface="Arial" panose="020B0604020202020204" pitchFamily="34" charset="0"/>
                        </a:rPr>
                        <a:t>b</a:t>
                      </a:r>
                      <a:r>
                        <a:rPr lang="en-US" sz="2000" b="0" i="0" kern="1200" dirty="0">
                          <a:solidFill>
                            <a:schemeClr val="dk1"/>
                          </a:solidFill>
                          <a:effectLst/>
                          <a:latin typeface="Arial" panose="020B0604020202020204" pitchFamily="34" charset="0"/>
                          <a:ea typeface="+mn-ea"/>
                          <a:cs typeface="Arial" panose="020B0604020202020204" pitchFamily="34" charset="0"/>
                        </a:rPr>
                        <a:t>) any securities held by a Foreign Institutional Investor which has invested in such securities in accordance with the regulations made under the Securities and Exchange Board of India Act, 1992 (15 of 1992);</a:t>
                      </a:r>
                      <a:endParaRPr lang="en-IN" sz="2000" dirty="0">
                        <a:latin typeface="Arial" panose="020B0604020202020204" pitchFamily="34" charset="0"/>
                        <a:cs typeface="Arial" panose="020B0604020202020204" pitchFamily="34" charset="0"/>
                      </a:endParaRPr>
                    </a:p>
                  </a:txBody>
                  <a:tcPr/>
                </a:tc>
                <a:tc>
                  <a:txBody>
                    <a:bodyPr/>
                    <a:lstStyle/>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IN" sz="2000" b="0" i="1" u="none" strike="noStrike" kern="1200" baseline="0" dirty="0">
                          <a:solidFill>
                            <a:schemeClr val="dk1"/>
                          </a:solidFill>
                          <a:latin typeface="Arial" panose="020B0604020202020204" pitchFamily="34" charset="0"/>
                          <a:ea typeface="+mn-ea"/>
                          <a:cs typeface="Arial" panose="020B0604020202020204" pitchFamily="34" charset="0"/>
                        </a:rPr>
                        <a:t>22</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“capital asset” means—</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any securities held by a Foreign Institutional Investor or </a:t>
                      </a:r>
                      <a:r>
                        <a:rPr lang="en-US" sz="2000" b="0" i="0" u="sng" strike="noStrike" kern="1200" baseline="0" dirty="0">
                          <a:solidFill>
                            <a:srgbClr val="FF0000"/>
                          </a:solidFill>
                          <a:latin typeface="Arial" panose="020B0604020202020204" pitchFamily="34" charset="0"/>
                          <a:ea typeface="+mn-ea"/>
                          <a:cs typeface="Arial" panose="020B0604020202020204" pitchFamily="34" charset="0"/>
                        </a:rPr>
                        <a:t>held by an investment fund specified in section 224(</a:t>
                      </a:r>
                      <a:r>
                        <a:rPr lang="en-US" sz="2000" b="0" i="1" u="sng" strike="noStrike" kern="1200" baseline="0" dirty="0">
                          <a:solidFill>
                            <a:srgbClr val="FF0000"/>
                          </a:solidFill>
                          <a:latin typeface="Arial" panose="020B0604020202020204" pitchFamily="34" charset="0"/>
                          <a:ea typeface="+mn-ea"/>
                          <a:cs typeface="Arial" panose="020B0604020202020204" pitchFamily="34" charset="0"/>
                        </a:rPr>
                        <a:t>10</a:t>
                      </a:r>
                      <a:r>
                        <a:rPr lang="en-US" sz="2000" b="0" i="0" u="sng" strike="noStrike" kern="1200" baseline="0" dirty="0">
                          <a:solidFill>
                            <a:srgbClr val="FF0000"/>
                          </a:solidFill>
                          <a:latin typeface="Arial" panose="020B0604020202020204" pitchFamily="34" charset="0"/>
                          <a:ea typeface="+mn-ea"/>
                          <a:cs typeface="Arial" panose="020B0604020202020204" pitchFamily="34" charset="0"/>
                        </a:rPr>
                        <a:t>)(</a:t>
                      </a:r>
                      <a:r>
                        <a:rPr lang="en-US" sz="2000" b="0" i="1" u="sng" strike="noStrike" kern="1200" baseline="0" dirty="0">
                          <a:solidFill>
                            <a:srgbClr val="FF0000"/>
                          </a:solidFill>
                          <a:latin typeface="Arial" panose="020B0604020202020204" pitchFamily="34" charset="0"/>
                          <a:ea typeface="+mn-ea"/>
                          <a:cs typeface="Arial" panose="020B0604020202020204" pitchFamily="34" charset="0"/>
                        </a:rPr>
                        <a:t>a</a:t>
                      </a:r>
                      <a:r>
                        <a:rPr lang="en-US" sz="2000" b="0" i="0" u="sng" strike="noStrike" kern="1200" baseline="0" dirty="0">
                          <a:solidFill>
                            <a:srgbClr val="FF0000"/>
                          </a:solidFill>
                          <a:latin typeface="Arial" panose="020B0604020202020204" pitchFamily="34" charset="0"/>
                          <a:ea typeface="+mn-ea"/>
                          <a:cs typeface="Arial" panose="020B0604020202020204" pitchFamily="34" charset="0"/>
                        </a:rPr>
                        <a:t>)</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 </a:t>
                      </a:r>
                      <a:r>
                        <a:rPr lang="en-US" sz="2000" b="0" i="0" u="none" strike="noStrike" kern="1200" baseline="0" dirty="0">
                          <a:solidFill>
                            <a:schemeClr val="tx1"/>
                          </a:solidFill>
                          <a:latin typeface="Arial" panose="020B0604020202020204" pitchFamily="34" charset="0"/>
                          <a:ea typeface="+mn-ea"/>
                          <a:cs typeface="Arial" panose="020B0604020202020204" pitchFamily="34" charset="0"/>
                        </a:rPr>
                        <a:t>which has invested in such securities </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as per the regulations made under the Securities and Exchange Board of India Act, 1992;</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10332374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2EFE687-84B0-4841-6486-745EB5B37E51}"/>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40A71679-2A76-7AC2-BD36-21D621B0059A}"/>
              </a:ext>
            </a:extLst>
          </p:cNvPr>
          <p:cNvGraphicFramePr>
            <a:graphicFrameLocks noGrp="1"/>
          </p:cNvGraphicFramePr>
          <p:nvPr>
            <p:extLst>
              <p:ext uri="{D42A27DB-BD31-4B8C-83A1-F6EECF244321}">
                <p14:modId xmlns:p14="http://schemas.microsoft.com/office/powerpoint/2010/main" val="1147640916"/>
              </p:ext>
            </p:extLst>
          </p:nvPr>
        </p:nvGraphicFramePr>
        <p:xfrm>
          <a:off x="377483" y="293468"/>
          <a:ext cx="11437034" cy="5432083"/>
        </p:xfrm>
        <a:graphic>
          <a:graphicData uri="http://schemas.openxmlformats.org/drawingml/2006/table">
            <a:tbl>
              <a:tblPr firstRow="1" bandRow="1">
                <a:tableStyleId>{5C22544A-7EE6-4342-B048-85BDC9FD1C3A}</a:tableStyleId>
              </a:tblPr>
              <a:tblGrid>
                <a:gridCol w="4679149">
                  <a:extLst>
                    <a:ext uri="{9D8B030D-6E8A-4147-A177-3AD203B41FA5}">
                      <a16:colId xmlns:a16="http://schemas.microsoft.com/office/drawing/2014/main" xmlns="" val="4147536793"/>
                    </a:ext>
                  </a:extLst>
                </a:gridCol>
                <a:gridCol w="3246120">
                  <a:extLst>
                    <a:ext uri="{9D8B030D-6E8A-4147-A177-3AD203B41FA5}">
                      <a16:colId xmlns:a16="http://schemas.microsoft.com/office/drawing/2014/main" xmlns="" val="3958931496"/>
                    </a:ext>
                  </a:extLst>
                </a:gridCol>
                <a:gridCol w="3511765">
                  <a:extLst>
                    <a:ext uri="{9D8B030D-6E8A-4147-A177-3AD203B41FA5}">
                      <a16:colId xmlns:a16="http://schemas.microsoft.com/office/drawing/2014/main" xmlns="" val="372468222"/>
                    </a:ext>
                  </a:extLst>
                </a:gridCol>
              </a:tblGrid>
              <a:tr h="0">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401301">
                <a:tc rowSpan="8">
                  <a:txBody>
                    <a:bodyPr/>
                    <a:lstStyle/>
                    <a:p>
                      <a:pPr algn="just"/>
                      <a:r>
                        <a:rPr lang="en-US" sz="2400" dirty="0">
                          <a:latin typeface="Arial" panose="020B0604020202020204" pitchFamily="34" charset="0"/>
                          <a:cs typeface="Arial" panose="020B0604020202020204" pitchFamily="34" charset="0"/>
                        </a:rPr>
                        <a:t>Compulsory acquisition under any law, or a transfer the consideration for which was determined or approved by the Central Government or the Reserve Bank of India</a:t>
                      </a:r>
                    </a:p>
                  </a:txBody>
                  <a:tcPr/>
                </a:tc>
                <a:tc>
                  <a:txBody>
                    <a:bodyPr/>
                    <a:lstStyle/>
                    <a:p>
                      <a:pPr algn="just"/>
                      <a:r>
                        <a:rPr lang="en-IN" sz="2400" dirty="0">
                          <a:latin typeface="Arial" panose="020B0604020202020204" pitchFamily="34" charset="0"/>
                          <a:cs typeface="Arial" panose="020B0604020202020204" pitchFamily="34" charset="0"/>
                        </a:rPr>
                        <a:t>Section 67(12)</a:t>
                      </a:r>
                    </a:p>
                  </a:txBody>
                  <a:tcPr/>
                </a:tc>
                <a:tc>
                  <a:txBody>
                    <a:bodyPr/>
                    <a:lstStyle/>
                    <a:p>
                      <a:pPr algn="just"/>
                      <a:r>
                        <a:rPr lang="en-IN" sz="2400" i="0" dirty="0">
                          <a:latin typeface="Arial" panose="020B0604020202020204" pitchFamily="34" charset="0"/>
                          <a:cs typeface="Arial" panose="020B0604020202020204" pitchFamily="34" charset="0"/>
                        </a:rPr>
                        <a:t>Section 45(5)</a:t>
                      </a:r>
                    </a:p>
                  </a:txBody>
                  <a:tcPr/>
                </a:tc>
                <a:extLst>
                  <a:ext uri="{0D108BD9-81ED-4DB2-BD59-A6C34878D82A}">
                    <a16:rowId xmlns:a16="http://schemas.microsoft.com/office/drawing/2014/main" xmlns="" val="634872824"/>
                  </a:ext>
                </a:extLst>
              </a:tr>
              <a:tr h="555283">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67(12)(a)</a:t>
                      </a:r>
                    </a:p>
                  </a:txBody>
                  <a:tcPr/>
                </a:tc>
                <a:tc>
                  <a:txBody>
                    <a:bodyPr/>
                    <a:lstStyle/>
                    <a:p>
                      <a:pPr algn="just"/>
                      <a:r>
                        <a:rPr lang="en-IN" sz="2400" i="0" dirty="0">
                          <a:latin typeface="Arial" panose="020B0604020202020204" pitchFamily="34" charset="0"/>
                          <a:cs typeface="Arial" panose="020B0604020202020204" pitchFamily="34" charset="0"/>
                        </a:rPr>
                        <a:t>Section 45(5)(a)</a:t>
                      </a:r>
                    </a:p>
                  </a:txBody>
                  <a:tcPr/>
                </a:tc>
                <a:extLst>
                  <a:ext uri="{0D108BD9-81ED-4DB2-BD59-A6C34878D82A}">
                    <a16:rowId xmlns:a16="http://schemas.microsoft.com/office/drawing/2014/main" xmlns="" val="4162695366"/>
                  </a:ext>
                </a:extLst>
              </a:tr>
              <a:tr h="401301">
                <a:tc vMerge="1">
                  <a:txBody>
                    <a:bodyPr/>
                    <a:lstStyle/>
                    <a:p>
                      <a:endParaRPr lang="en-IN" sz="2400" dirty="0"/>
                    </a:p>
                  </a:txBody>
                  <a:tcPr/>
                </a:tc>
                <a:tc>
                  <a:txBody>
                    <a:bodyPr/>
                    <a:lstStyle/>
                    <a:p>
                      <a:pPr algn="just"/>
                      <a:r>
                        <a:rPr lang="en-US" sz="2400" dirty="0">
                          <a:latin typeface="Arial" panose="020B0604020202020204" pitchFamily="34" charset="0"/>
                          <a:cs typeface="Arial" panose="020B0604020202020204" pitchFamily="34" charset="0"/>
                        </a:rPr>
                        <a:t>Section 67(12)(b)</a:t>
                      </a:r>
                    </a:p>
                  </a:txBody>
                  <a:tcPr/>
                </a:tc>
                <a:tc>
                  <a:txBody>
                    <a:bodyPr/>
                    <a:lstStyle/>
                    <a:p>
                      <a:pPr algn="just"/>
                      <a:r>
                        <a:rPr lang="en-IN" sz="2400" i="0" dirty="0">
                          <a:latin typeface="Arial" panose="020B0604020202020204" pitchFamily="34" charset="0"/>
                          <a:cs typeface="Arial" panose="020B0604020202020204" pitchFamily="34" charset="0"/>
                        </a:rPr>
                        <a:t>Section 45(5)(b)</a:t>
                      </a:r>
                    </a:p>
                  </a:txBody>
                  <a:tcPr/>
                </a:tc>
                <a:extLst>
                  <a:ext uri="{0D108BD9-81ED-4DB2-BD59-A6C34878D82A}">
                    <a16:rowId xmlns:a16="http://schemas.microsoft.com/office/drawing/2014/main" xmlns="" val="1036106514"/>
                  </a:ext>
                </a:extLst>
              </a:tr>
              <a:tr h="401301">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67(12)(c)</a:t>
                      </a:r>
                    </a:p>
                  </a:txBody>
                  <a:tcPr/>
                </a:tc>
                <a:tc>
                  <a:txBody>
                    <a:bodyPr/>
                    <a:lstStyle/>
                    <a:p>
                      <a:pPr algn="just"/>
                      <a:r>
                        <a:rPr lang="en-IN" sz="2400" i="0" dirty="0">
                          <a:latin typeface="Arial" panose="020B0604020202020204" pitchFamily="34" charset="0"/>
                          <a:cs typeface="Arial" panose="020B0604020202020204" pitchFamily="34" charset="0"/>
                        </a:rPr>
                        <a:t>Section 45(5)(b) Proviso</a:t>
                      </a:r>
                    </a:p>
                  </a:txBody>
                  <a:tcPr/>
                </a:tc>
                <a:extLst>
                  <a:ext uri="{0D108BD9-81ED-4DB2-BD59-A6C34878D82A}">
                    <a16:rowId xmlns:a16="http://schemas.microsoft.com/office/drawing/2014/main" xmlns="" val="1851994646"/>
                  </a:ext>
                </a:extLst>
              </a:tr>
              <a:tr h="401301">
                <a:tc vMerge="1">
                  <a:txBody>
                    <a:bodyPr/>
                    <a:lstStyle/>
                    <a:p>
                      <a:endParaRPr dirty="0"/>
                    </a:p>
                  </a:txBody>
                  <a:tcPr/>
                </a:tc>
                <a:tc>
                  <a:txBody>
                    <a:bodyPr/>
                    <a:lstStyle/>
                    <a:p>
                      <a:pPr algn="just"/>
                      <a:r>
                        <a:rPr lang="en-IN" sz="2400" dirty="0">
                          <a:latin typeface="Arial" panose="020B0604020202020204" pitchFamily="34" charset="0"/>
                          <a:cs typeface="Arial" panose="020B0604020202020204" pitchFamily="34" charset="0"/>
                        </a:rPr>
                        <a:t>Section 67(12)(d)</a:t>
                      </a:r>
                    </a:p>
                  </a:txBody>
                  <a:tcPr/>
                </a:tc>
                <a:tc>
                  <a:txBody>
                    <a:bodyPr/>
                    <a:lstStyle/>
                    <a:p>
                      <a:pPr algn="just"/>
                      <a:r>
                        <a:rPr lang="en-IN" sz="2400" i="0" dirty="0">
                          <a:latin typeface="Arial" panose="020B0604020202020204" pitchFamily="34" charset="0"/>
                          <a:cs typeface="Arial" panose="020B0604020202020204" pitchFamily="34" charset="0"/>
                        </a:rPr>
                        <a:t>Section 45(5)(c)</a:t>
                      </a:r>
                    </a:p>
                  </a:txBody>
                  <a:tcPr/>
                </a:tc>
                <a:extLst>
                  <a:ext uri="{0D108BD9-81ED-4DB2-BD59-A6C34878D82A}">
                    <a16:rowId xmlns:a16="http://schemas.microsoft.com/office/drawing/2014/main" xmlns="" val="2154616324"/>
                  </a:ext>
                </a:extLst>
              </a:tr>
              <a:tr h="401301">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67(13)(a)</a:t>
                      </a:r>
                    </a:p>
                  </a:txBody>
                  <a:tcPr/>
                </a:tc>
                <a:tc>
                  <a:txBody>
                    <a:bodyPr/>
                    <a:lstStyle/>
                    <a:p>
                      <a:pPr algn="just"/>
                      <a:r>
                        <a:rPr lang="en-IN" sz="2400" i="0" dirty="0">
                          <a:latin typeface="Arial" panose="020B0604020202020204" pitchFamily="34" charset="0"/>
                          <a:cs typeface="Arial" panose="020B0604020202020204" pitchFamily="34" charset="0"/>
                        </a:rPr>
                        <a:t>Section</a:t>
                      </a:r>
                    </a:p>
                    <a:p>
                      <a:pPr algn="just"/>
                      <a:r>
                        <a:rPr lang="en-IN" sz="2400" i="0" dirty="0">
                          <a:latin typeface="Arial" panose="020B0604020202020204" pitchFamily="34" charset="0"/>
                          <a:cs typeface="Arial" panose="020B0604020202020204" pitchFamily="34" charset="0"/>
                        </a:rPr>
                        <a:t>45(5), </a:t>
                      </a:r>
                      <a:r>
                        <a:rPr lang="en-IN" sz="2400" i="1" dirty="0">
                          <a:latin typeface="Arial" panose="020B0604020202020204" pitchFamily="34" charset="0"/>
                          <a:cs typeface="Arial" panose="020B0604020202020204" pitchFamily="34" charset="0"/>
                        </a:rPr>
                        <a:t>Explanation (i)</a:t>
                      </a:r>
                    </a:p>
                  </a:txBody>
                  <a:tcPr/>
                </a:tc>
                <a:extLst>
                  <a:ext uri="{0D108BD9-81ED-4DB2-BD59-A6C34878D82A}">
                    <a16:rowId xmlns:a16="http://schemas.microsoft.com/office/drawing/2014/main" xmlns="" val="2751097630"/>
                  </a:ext>
                </a:extLst>
              </a:tr>
              <a:tr h="401301">
                <a:tc vMerge="1">
                  <a:txBody>
                    <a:bodyPr/>
                    <a:lstStyle/>
                    <a:p>
                      <a:endParaRPr lang="en-IN" sz="2400" dirty="0"/>
                    </a:p>
                  </a:txBody>
                  <a:tcPr/>
                </a:tc>
                <a:tc>
                  <a:txBody>
                    <a:bodyPr/>
                    <a:lstStyle/>
                    <a:p>
                      <a:pPr algn="just"/>
                      <a:r>
                        <a:rPr lang="en-US" sz="2400"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i="0" dirty="0">
                          <a:latin typeface="Arial" panose="020B0604020202020204" pitchFamily="34" charset="0"/>
                          <a:cs typeface="Arial" panose="020B0604020202020204" pitchFamily="34" charset="0"/>
                        </a:rPr>
                        <a:t>Section 45(5), </a:t>
                      </a:r>
                      <a:r>
                        <a:rPr lang="en-IN" sz="2400" i="1" dirty="0">
                          <a:latin typeface="Arial" panose="020B0604020202020204" pitchFamily="34" charset="0"/>
                          <a:cs typeface="Arial" panose="020B0604020202020204" pitchFamily="34" charset="0"/>
                        </a:rPr>
                        <a:t>Explanation (ii)</a:t>
                      </a:r>
                    </a:p>
                  </a:txBody>
                  <a:tcPr/>
                </a:tc>
                <a:extLst>
                  <a:ext uri="{0D108BD9-81ED-4DB2-BD59-A6C34878D82A}">
                    <a16:rowId xmlns:a16="http://schemas.microsoft.com/office/drawing/2014/main" xmlns="" val="3873697502"/>
                  </a:ext>
                </a:extLst>
              </a:tr>
              <a:tr h="401301">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67(13)(b)</a:t>
                      </a:r>
                    </a:p>
                  </a:txBody>
                  <a:tcPr/>
                </a:tc>
                <a:tc>
                  <a:txBody>
                    <a:bodyPr/>
                    <a:lstStyle/>
                    <a:p>
                      <a:pPr algn="just"/>
                      <a:r>
                        <a:rPr lang="en-IN" sz="2400" i="0" dirty="0">
                          <a:latin typeface="Arial" panose="020B0604020202020204" pitchFamily="34" charset="0"/>
                          <a:cs typeface="Arial" panose="020B0604020202020204" pitchFamily="34" charset="0"/>
                        </a:rPr>
                        <a:t>Section</a:t>
                      </a:r>
                    </a:p>
                    <a:p>
                      <a:pPr algn="just"/>
                      <a:r>
                        <a:rPr lang="en-IN" sz="2400" i="0" dirty="0">
                          <a:latin typeface="Arial" panose="020B0604020202020204" pitchFamily="34" charset="0"/>
                          <a:cs typeface="Arial" panose="020B0604020202020204" pitchFamily="34" charset="0"/>
                        </a:rPr>
                        <a:t>45(5), </a:t>
                      </a:r>
                      <a:r>
                        <a:rPr lang="en-IN" sz="2400" i="1" dirty="0">
                          <a:latin typeface="Arial" panose="020B0604020202020204" pitchFamily="34" charset="0"/>
                          <a:cs typeface="Arial" panose="020B0604020202020204" pitchFamily="34" charset="0"/>
                        </a:rPr>
                        <a:t>Explanation (iii)</a:t>
                      </a:r>
                    </a:p>
                  </a:txBody>
                  <a:tcPr/>
                </a:tc>
                <a:extLst>
                  <a:ext uri="{0D108BD9-81ED-4DB2-BD59-A6C34878D82A}">
                    <a16:rowId xmlns:a16="http://schemas.microsoft.com/office/drawing/2014/main" xmlns="" val="3776962404"/>
                  </a:ext>
                </a:extLst>
              </a:tr>
            </a:tbl>
          </a:graphicData>
        </a:graphic>
      </p:graphicFrame>
    </p:spTree>
    <p:extLst>
      <p:ext uri="{BB962C8B-B14F-4D97-AF65-F5344CB8AC3E}">
        <p14:creationId xmlns:p14="http://schemas.microsoft.com/office/powerpoint/2010/main" val="7674413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02F9A95-A7EC-B95D-AF53-CB99F4E68973}"/>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D2A80E96-BC78-4D5E-B5C0-B4BF22EDF246}"/>
              </a:ext>
            </a:extLst>
          </p:cNvPr>
          <p:cNvGraphicFramePr>
            <a:graphicFrameLocks noGrp="1"/>
          </p:cNvGraphicFramePr>
          <p:nvPr>
            <p:extLst>
              <p:ext uri="{D42A27DB-BD31-4B8C-83A1-F6EECF244321}">
                <p14:modId xmlns:p14="http://schemas.microsoft.com/office/powerpoint/2010/main" val="4078028921"/>
              </p:ext>
            </p:extLst>
          </p:nvPr>
        </p:nvGraphicFramePr>
        <p:xfrm>
          <a:off x="377483" y="293468"/>
          <a:ext cx="11437034" cy="6248400"/>
        </p:xfrm>
        <a:graphic>
          <a:graphicData uri="http://schemas.openxmlformats.org/drawingml/2006/table">
            <a:tbl>
              <a:tblPr firstRow="1" bandRow="1">
                <a:tableStyleId>{5C22544A-7EE6-4342-B048-85BDC9FD1C3A}</a:tableStyleId>
              </a:tblPr>
              <a:tblGrid>
                <a:gridCol w="5435549">
                  <a:extLst>
                    <a:ext uri="{9D8B030D-6E8A-4147-A177-3AD203B41FA5}">
                      <a16:colId xmlns:a16="http://schemas.microsoft.com/office/drawing/2014/main" xmlns="" val="4147536793"/>
                    </a:ext>
                  </a:extLst>
                </a:gridCol>
                <a:gridCol w="3025181">
                  <a:extLst>
                    <a:ext uri="{9D8B030D-6E8A-4147-A177-3AD203B41FA5}">
                      <a16:colId xmlns:a16="http://schemas.microsoft.com/office/drawing/2014/main" xmlns="" val="3958931496"/>
                    </a:ext>
                  </a:extLst>
                </a:gridCol>
                <a:gridCol w="2976304">
                  <a:extLst>
                    <a:ext uri="{9D8B030D-6E8A-4147-A177-3AD203B41FA5}">
                      <a16:colId xmlns:a16="http://schemas.microsoft.com/office/drawing/2014/main" xmlns="" val="372468222"/>
                    </a:ext>
                  </a:extLst>
                </a:gridCol>
              </a:tblGrid>
              <a:tr h="0">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401301">
                <a:tc rowSpan="6">
                  <a:txBody>
                    <a:bodyPr/>
                    <a:lstStyle/>
                    <a:p>
                      <a:pPr algn="just"/>
                      <a:r>
                        <a:rPr lang="en-US" sz="2400" dirty="0">
                          <a:latin typeface="Arial" panose="020B0604020202020204" pitchFamily="34" charset="0"/>
                          <a:cs typeface="Arial" panose="020B0604020202020204" pitchFamily="34" charset="0"/>
                        </a:rPr>
                        <a:t>Transfer of a capital asset, being land or building or both, under a specified agreement,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67(14)</a:t>
                      </a:r>
                    </a:p>
                  </a:txBody>
                  <a:tcPr/>
                </a:tc>
                <a:tc>
                  <a:txBody>
                    <a:bodyPr/>
                    <a:lstStyle/>
                    <a:p>
                      <a:pPr algn="just"/>
                      <a:r>
                        <a:rPr lang="en-IN" sz="2400" i="0" dirty="0">
                          <a:latin typeface="Arial" panose="020B0604020202020204" pitchFamily="34" charset="0"/>
                          <a:cs typeface="Arial" panose="020B0604020202020204" pitchFamily="34" charset="0"/>
                        </a:rPr>
                        <a:t>Section 45(5A)</a:t>
                      </a:r>
                    </a:p>
                  </a:txBody>
                  <a:tcPr/>
                </a:tc>
                <a:extLst>
                  <a:ext uri="{0D108BD9-81ED-4DB2-BD59-A6C34878D82A}">
                    <a16:rowId xmlns:a16="http://schemas.microsoft.com/office/drawing/2014/main" xmlns="" val="634872824"/>
                  </a:ext>
                </a:extLst>
              </a:tr>
              <a:tr h="555283">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67(16)</a:t>
                      </a:r>
                    </a:p>
                  </a:txBody>
                  <a:tcPr/>
                </a:tc>
                <a:tc>
                  <a:txBody>
                    <a:bodyPr/>
                    <a:lstStyle/>
                    <a:p>
                      <a:pPr algn="just"/>
                      <a:r>
                        <a:rPr lang="en-IN" sz="2400" i="0" dirty="0">
                          <a:latin typeface="Arial" panose="020B0604020202020204" pitchFamily="34" charset="0"/>
                          <a:cs typeface="Arial" panose="020B0604020202020204" pitchFamily="34" charset="0"/>
                        </a:rPr>
                        <a:t>Section 45(5A), Proviso</a:t>
                      </a:r>
                    </a:p>
                  </a:txBody>
                  <a:tcPr/>
                </a:tc>
                <a:extLst>
                  <a:ext uri="{0D108BD9-81ED-4DB2-BD59-A6C34878D82A}">
                    <a16:rowId xmlns:a16="http://schemas.microsoft.com/office/drawing/2014/main" xmlns="" val="4162695366"/>
                  </a:ext>
                </a:extLst>
              </a:tr>
              <a:tr h="401301">
                <a:tc vMerge="1">
                  <a:txBody>
                    <a:bodyPr/>
                    <a:lstStyle/>
                    <a:p>
                      <a:endParaRPr lang="en-IN" sz="2400" dirty="0"/>
                    </a:p>
                  </a:txBody>
                  <a:tcPr/>
                </a:tc>
                <a:tc>
                  <a:txBody>
                    <a:bodyPr/>
                    <a:lstStyle/>
                    <a:p>
                      <a:pPr algn="just"/>
                      <a:r>
                        <a:rPr lang="en-US" sz="2400" dirty="0">
                          <a:latin typeface="Arial" panose="020B0604020202020204" pitchFamily="34" charset="0"/>
                          <a:cs typeface="Arial" panose="020B0604020202020204" pitchFamily="34" charset="0"/>
                        </a:rPr>
                        <a:t>Section 67(15)</a:t>
                      </a:r>
                    </a:p>
                  </a:txBody>
                  <a:tcPr/>
                </a:tc>
                <a:tc>
                  <a:txBody>
                    <a:bodyPr/>
                    <a:lstStyle/>
                    <a:p>
                      <a:pPr algn="just"/>
                      <a:r>
                        <a:rPr lang="en-IN" sz="2400" i="0" dirty="0">
                          <a:latin typeface="Arial" panose="020B0604020202020204" pitchFamily="34" charset="0"/>
                          <a:cs typeface="Arial" panose="020B0604020202020204" pitchFamily="34" charset="0"/>
                        </a:rPr>
                        <a:t>Section</a:t>
                      </a:r>
                    </a:p>
                    <a:p>
                      <a:pPr algn="just"/>
                      <a:r>
                        <a:rPr lang="en-IN" sz="2400" i="0" dirty="0">
                          <a:latin typeface="Arial" panose="020B0604020202020204" pitchFamily="34" charset="0"/>
                          <a:cs typeface="Arial" panose="020B0604020202020204" pitchFamily="34" charset="0"/>
                        </a:rPr>
                        <a:t>45(5A), </a:t>
                      </a:r>
                      <a:r>
                        <a:rPr lang="en-IN" sz="2400" i="1" dirty="0">
                          <a:latin typeface="Arial" panose="020B0604020202020204" pitchFamily="34" charset="0"/>
                          <a:cs typeface="Arial" panose="020B0604020202020204" pitchFamily="34" charset="0"/>
                        </a:rPr>
                        <a:t>Explanation</a:t>
                      </a:r>
                    </a:p>
                  </a:txBody>
                  <a:tcPr/>
                </a:tc>
                <a:extLst>
                  <a:ext uri="{0D108BD9-81ED-4DB2-BD59-A6C34878D82A}">
                    <a16:rowId xmlns:a16="http://schemas.microsoft.com/office/drawing/2014/main" xmlns="" val="1036106514"/>
                  </a:ext>
                </a:extLst>
              </a:tr>
              <a:tr h="401301">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67(15)(a)</a:t>
                      </a:r>
                    </a:p>
                  </a:txBody>
                  <a:tcPr/>
                </a:tc>
                <a:tc>
                  <a:txBody>
                    <a:bodyPr/>
                    <a:lstStyle/>
                    <a:p>
                      <a:pPr algn="just"/>
                      <a:r>
                        <a:rPr lang="en-IN" sz="2400" i="0" dirty="0">
                          <a:latin typeface="Arial" panose="020B0604020202020204" pitchFamily="34" charset="0"/>
                          <a:cs typeface="Arial" panose="020B0604020202020204" pitchFamily="34" charset="0"/>
                        </a:rPr>
                        <a:t>Section</a:t>
                      </a:r>
                    </a:p>
                    <a:p>
                      <a:pPr algn="just"/>
                      <a:r>
                        <a:rPr lang="en-IN" sz="2400" i="0" dirty="0">
                          <a:latin typeface="Arial" panose="020B0604020202020204" pitchFamily="34" charset="0"/>
                          <a:cs typeface="Arial" panose="020B0604020202020204" pitchFamily="34" charset="0"/>
                        </a:rPr>
                        <a:t>45(5A), </a:t>
                      </a:r>
                      <a:r>
                        <a:rPr lang="en-IN" sz="2400" i="1" dirty="0">
                          <a:latin typeface="Arial" panose="020B0604020202020204" pitchFamily="34" charset="0"/>
                          <a:cs typeface="Arial" panose="020B0604020202020204" pitchFamily="34" charset="0"/>
                        </a:rPr>
                        <a:t>Explanation (i)</a:t>
                      </a:r>
                    </a:p>
                  </a:txBody>
                  <a:tcPr/>
                </a:tc>
                <a:extLst>
                  <a:ext uri="{0D108BD9-81ED-4DB2-BD59-A6C34878D82A}">
                    <a16:rowId xmlns:a16="http://schemas.microsoft.com/office/drawing/2014/main" xmlns="" val="1851994646"/>
                  </a:ext>
                </a:extLst>
              </a:tr>
              <a:tr h="401301">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67(15)(b)</a:t>
                      </a:r>
                    </a:p>
                  </a:txBody>
                  <a:tcPr/>
                </a:tc>
                <a:tc>
                  <a:txBody>
                    <a:bodyPr/>
                    <a:lstStyle/>
                    <a:p>
                      <a:pPr algn="just"/>
                      <a:r>
                        <a:rPr lang="en-IN" sz="2400" i="0" dirty="0">
                          <a:latin typeface="Arial" panose="020B0604020202020204" pitchFamily="34" charset="0"/>
                          <a:cs typeface="Arial" panose="020B0604020202020204" pitchFamily="34" charset="0"/>
                        </a:rPr>
                        <a:t>Section</a:t>
                      </a:r>
                    </a:p>
                    <a:p>
                      <a:pPr algn="just"/>
                      <a:r>
                        <a:rPr lang="en-IN" sz="2400" i="0" dirty="0">
                          <a:latin typeface="Arial" panose="020B0604020202020204" pitchFamily="34" charset="0"/>
                          <a:cs typeface="Arial" panose="020B0604020202020204" pitchFamily="34" charset="0"/>
                        </a:rPr>
                        <a:t>45(5A), </a:t>
                      </a:r>
                      <a:r>
                        <a:rPr lang="en-IN" sz="2400" i="1" dirty="0">
                          <a:latin typeface="Arial" panose="020B0604020202020204" pitchFamily="34" charset="0"/>
                          <a:cs typeface="Arial" panose="020B0604020202020204" pitchFamily="34" charset="0"/>
                        </a:rPr>
                        <a:t>Explanation (ii)</a:t>
                      </a:r>
                    </a:p>
                  </a:txBody>
                  <a:tcPr/>
                </a:tc>
                <a:extLst>
                  <a:ext uri="{0D108BD9-81ED-4DB2-BD59-A6C34878D82A}">
                    <a16:rowId xmlns:a16="http://schemas.microsoft.com/office/drawing/2014/main" xmlns="" val="2154616324"/>
                  </a:ext>
                </a:extLst>
              </a:tr>
              <a:tr h="401301">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2(105)</a:t>
                      </a:r>
                    </a:p>
                  </a:txBody>
                  <a:tcPr/>
                </a:tc>
                <a:tc>
                  <a:txBody>
                    <a:bodyPr/>
                    <a:lstStyle/>
                    <a:p>
                      <a:pPr algn="just"/>
                      <a:r>
                        <a:rPr lang="en-IN" sz="2400" i="0" dirty="0">
                          <a:latin typeface="Arial" panose="020B0604020202020204" pitchFamily="34" charset="0"/>
                          <a:cs typeface="Arial" panose="020B0604020202020204" pitchFamily="34" charset="0"/>
                        </a:rPr>
                        <a:t>Section</a:t>
                      </a:r>
                    </a:p>
                    <a:p>
                      <a:pPr algn="just"/>
                      <a:r>
                        <a:rPr lang="en-IN" sz="2400" i="0" dirty="0">
                          <a:latin typeface="Arial" panose="020B0604020202020204" pitchFamily="34" charset="0"/>
                          <a:cs typeface="Arial" panose="020B0604020202020204" pitchFamily="34" charset="0"/>
                        </a:rPr>
                        <a:t>45(5A), </a:t>
                      </a:r>
                      <a:r>
                        <a:rPr lang="en-IN" sz="2400" i="1" dirty="0">
                          <a:latin typeface="Arial" panose="020B0604020202020204" pitchFamily="34" charset="0"/>
                          <a:cs typeface="Arial" panose="020B0604020202020204" pitchFamily="34" charset="0"/>
                        </a:rPr>
                        <a:t>Explanation (iii)</a:t>
                      </a:r>
                    </a:p>
                  </a:txBody>
                  <a:tcPr/>
                </a:tc>
                <a:extLst>
                  <a:ext uri="{0D108BD9-81ED-4DB2-BD59-A6C34878D82A}">
                    <a16:rowId xmlns:a16="http://schemas.microsoft.com/office/drawing/2014/main" xmlns="" val="2751097630"/>
                  </a:ext>
                </a:extLst>
              </a:tr>
            </a:tbl>
          </a:graphicData>
        </a:graphic>
      </p:graphicFrame>
    </p:spTree>
    <p:extLst>
      <p:ext uri="{BB962C8B-B14F-4D97-AF65-F5344CB8AC3E}">
        <p14:creationId xmlns:p14="http://schemas.microsoft.com/office/powerpoint/2010/main" val="38699298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DD9A577-AC60-57D3-7091-ED9F16703EFB}"/>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F361E6E2-83F9-08E6-B07C-52ABAF6DEB17}"/>
              </a:ext>
            </a:extLst>
          </p:cNvPr>
          <p:cNvGraphicFramePr>
            <a:graphicFrameLocks noGrp="1"/>
          </p:cNvGraphicFramePr>
          <p:nvPr>
            <p:extLst>
              <p:ext uri="{D42A27DB-BD31-4B8C-83A1-F6EECF244321}">
                <p14:modId xmlns:p14="http://schemas.microsoft.com/office/powerpoint/2010/main" val="3505758705"/>
              </p:ext>
            </p:extLst>
          </p:nvPr>
        </p:nvGraphicFramePr>
        <p:xfrm>
          <a:off x="377483" y="996852"/>
          <a:ext cx="11437034" cy="4372792"/>
        </p:xfrm>
        <a:graphic>
          <a:graphicData uri="http://schemas.openxmlformats.org/drawingml/2006/table">
            <a:tbl>
              <a:tblPr firstRow="1" bandRow="1">
                <a:tableStyleId>{5C22544A-7EE6-4342-B048-85BDC9FD1C3A}</a:tableStyleId>
              </a:tblPr>
              <a:tblGrid>
                <a:gridCol w="5435549">
                  <a:extLst>
                    <a:ext uri="{9D8B030D-6E8A-4147-A177-3AD203B41FA5}">
                      <a16:colId xmlns:a16="http://schemas.microsoft.com/office/drawing/2014/main" xmlns="" val="4147536793"/>
                    </a:ext>
                  </a:extLst>
                </a:gridCol>
                <a:gridCol w="3025181">
                  <a:extLst>
                    <a:ext uri="{9D8B030D-6E8A-4147-A177-3AD203B41FA5}">
                      <a16:colId xmlns:a16="http://schemas.microsoft.com/office/drawing/2014/main" xmlns="" val="3958931496"/>
                    </a:ext>
                  </a:extLst>
                </a:gridCol>
                <a:gridCol w="2976304">
                  <a:extLst>
                    <a:ext uri="{9D8B030D-6E8A-4147-A177-3AD203B41FA5}">
                      <a16:colId xmlns:a16="http://schemas.microsoft.com/office/drawing/2014/main" xmlns="" val="372468222"/>
                    </a:ext>
                  </a:extLst>
                </a:gridCol>
              </a:tblGrid>
              <a:tr h="550594">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115786">
                <a:tc rowSpan="2">
                  <a:txBody>
                    <a:bodyPr/>
                    <a:lstStyle/>
                    <a:p>
                      <a:pPr algn="just"/>
                      <a:r>
                        <a:rPr lang="en-US" sz="2400" dirty="0">
                          <a:latin typeface="Arial" panose="020B0604020202020204" pitchFamily="34" charset="0"/>
                          <a:cs typeface="Arial" panose="020B0604020202020204" pitchFamily="34" charset="0"/>
                        </a:rPr>
                        <a:t>On difference between the repurchase price of the units referred Section 80CCB(2) and the capital value of such units</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67(17)</a:t>
                      </a:r>
                    </a:p>
                  </a:txBody>
                  <a:tcPr/>
                </a:tc>
                <a:tc>
                  <a:txBody>
                    <a:bodyPr/>
                    <a:lstStyle/>
                    <a:p>
                      <a:pPr algn="just"/>
                      <a:r>
                        <a:rPr lang="en-IN" sz="2400" i="0" dirty="0">
                          <a:latin typeface="Arial" panose="020B0604020202020204" pitchFamily="34" charset="0"/>
                          <a:cs typeface="Arial" panose="020B0604020202020204" pitchFamily="34" charset="0"/>
                        </a:rPr>
                        <a:t>Section 45(6)</a:t>
                      </a:r>
                    </a:p>
                  </a:txBody>
                  <a:tcPr/>
                </a:tc>
                <a:extLst>
                  <a:ext uri="{0D108BD9-81ED-4DB2-BD59-A6C34878D82A}">
                    <a16:rowId xmlns:a16="http://schemas.microsoft.com/office/drawing/2014/main" xmlns="" val="634872824"/>
                  </a:ext>
                </a:extLst>
              </a:tr>
              <a:tr h="2677886">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67(18)</a:t>
                      </a:r>
                    </a:p>
                  </a:txBody>
                  <a:tcPr/>
                </a:tc>
                <a:tc>
                  <a:txBody>
                    <a:bodyPr/>
                    <a:lstStyle/>
                    <a:p>
                      <a:pPr algn="just"/>
                      <a:r>
                        <a:rPr lang="en-IN" sz="2400" i="0" dirty="0">
                          <a:latin typeface="Arial" panose="020B0604020202020204" pitchFamily="34" charset="0"/>
                          <a:cs typeface="Arial" panose="020B0604020202020204" pitchFamily="34" charset="0"/>
                        </a:rPr>
                        <a:t>Section</a:t>
                      </a:r>
                    </a:p>
                    <a:p>
                      <a:pPr algn="just"/>
                      <a:r>
                        <a:rPr lang="en-IN" sz="2400" i="0" dirty="0">
                          <a:latin typeface="Arial" panose="020B0604020202020204" pitchFamily="34" charset="0"/>
                          <a:cs typeface="Arial" panose="020B0604020202020204" pitchFamily="34" charset="0"/>
                        </a:rPr>
                        <a:t>45(6), </a:t>
                      </a:r>
                      <a:r>
                        <a:rPr lang="en-IN" sz="2400" i="1" dirty="0">
                          <a:latin typeface="Arial" panose="020B0604020202020204" pitchFamily="34" charset="0"/>
                          <a:cs typeface="Arial" panose="020B0604020202020204" pitchFamily="34" charset="0"/>
                        </a:rPr>
                        <a:t>Explanation</a:t>
                      </a:r>
                    </a:p>
                  </a:txBody>
                  <a:tcPr/>
                </a:tc>
                <a:extLst>
                  <a:ext uri="{0D108BD9-81ED-4DB2-BD59-A6C34878D82A}">
                    <a16:rowId xmlns:a16="http://schemas.microsoft.com/office/drawing/2014/main" xmlns="" val="4162695366"/>
                  </a:ext>
                </a:extLst>
              </a:tr>
            </a:tbl>
          </a:graphicData>
        </a:graphic>
      </p:graphicFrame>
    </p:spTree>
    <p:extLst>
      <p:ext uri="{BB962C8B-B14F-4D97-AF65-F5344CB8AC3E}">
        <p14:creationId xmlns:p14="http://schemas.microsoft.com/office/powerpoint/2010/main" val="40980351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915582C-C7E6-FC9F-48C7-FBAB8391079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xmlns="" id="{F0F9BE13-3500-26E0-46A5-8992EF4B43EE}"/>
              </a:ext>
            </a:extLst>
          </p:cNvPr>
          <p:cNvSpPr txBox="1"/>
          <p:nvPr/>
        </p:nvSpPr>
        <p:spPr>
          <a:xfrm>
            <a:off x="1153551" y="-239150"/>
            <a:ext cx="10818056" cy="6186309"/>
          </a:xfrm>
          <a:prstGeom prst="rect">
            <a:avLst/>
          </a:prstGeom>
          <a:noFill/>
        </p:spPr>
        <p:txBody>
          <a:bodyPr wrap="square">
            <a:spAutoFit/>
          </a:bodyPr>
          <a:lstStyle/>
          <a:p>
            <a:r>
              <a:rPr lang="en-IN" sz="6600" dirty="0"/>
              <a:t>              </a:t>
            </a:r>
          </a:p>
          <a:p>
            <a:r>
              <a:rPr lang="en-US" sz="6600" dirty="0"/>
              <a:t>                 Section 68 –</a:t>
            </a:r>
          </a:p>
          <a:p>
            <a:r>
              <a:rPr lang="en-US" sz="6600" dirty="0"/>
              <a:t>                Capital gains</a:t>
            </a:r>
          </a:p>
          <a:p>
            <a:r>
              <a:rPr lang="en-US" sz="6600" b="1" dirty="0"/>
              <a:t>Capital gains on distribution </a:t>
            </a:r>
          </a:p>
          <a:p>
            <a:r>
              <a:rPr lang="en-US" sz="6600" b="1" dirty="0"/>
              <a:t> of assets by companies in </a:t>
            </a:r>
          </a:p>
          <a:p>
            <a:r>
              <a:rPr lang="en-US" sz="6600" b="1" dirty="0"/>
              <a:t>             liquidation</a:t>
            </a:r>
            <a:endParaRPr lang="en-IN" sz="6600" b="1" dirty="0"/>
          </a:p>
        </p:txBody>
      </p:sp>
    </p:spTree>
    <p:extLst>
      <p:ext uri="{BB962C8B-B14F-4D97-AF65-F5344CB8AC3E}">
        <p14:creationId xmlns:p14="http://schemas.microsoft.com/office/powerpoint/2010/main" val="3125740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E6346C4-A635-05BF-64F7-D0E9830BEF3E}"/>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CE9B3C57-ADD6-DA32-B5F9-7A3F50A8EE39}"/>
              </a:ext>
            </a:extLst>
          </p:cNvPr>
          <p:cNvGraphicFramePr>
            <a:graphicFrameLocks noGrp="1"/>
          </p:cNvGraphicFramePr>
          <p:nvPr>
            <p:extLst>
              <p:ext uri="{D42A27DB-BD31-4B8C-83A1-F6EECF244321}">
                <p14:modId xmlns:p14="http://schemas.microsoft.com/office/powerpoint/2010/main" val="3677958410"/>
              </p:ext>
            </p:extLst>
          </p:nvPr>
        </p:nvGraphicFramePr>
        <p:xfrm>
          <a:off x="377483" y="996852"/>
          <a:ext cx="11437034" cy="4372792"/>
        </p:xfrm>
        <a:graphic>
          <a:graphicData uri="http://schemas.openxmlformats.org/drawingml/2006/table">
            <a:tbl>
              <a:tblPr firstRow="1" bandRow="1">
                <a:tableStyleId>{5C22544A-7EE6-4342-B048-85BDC9FD1C3A}</a:tableStyleId>
              </a:tblPr>
              <a:tblGrid>
                <a:gridCol w="5435549">
                  <a:extLst>
                    <a:ext uri="{9D8B030D-6E8A-4147-A177-3AD203B41FA5}">
                      <a16:colId xmlns:a16="http://schemas.microsoft.com/office/drawing/2014/main" xmlns="" val="4147536793"/>
                    </a:ext>
                  </a:extLst>
                </a:gridCol>
                <a:gridCol w="3025181">
                  <a:extLst>
                    <a:ext uri="{9D8B030D-6E8A-4147-A177-3AD203B41FA5}">
                      <a16:colId xmlns:a16="http://schemas.microsoft.com/office/drawing/2014/main" xmlns="" val="3958931496"/>
                    </a:ext>
                  </a:extLst>
                </a:gridCol>
                <a:gridCol w="2976304">
                  <a:extLst>
                    <a:ext uri="{9D8B030D-6E8A-4147-A177-3AD203B41FA5}">
                      <a16:colId xmlns:a16="http://schemas.microsoft.com/office/drawing/2014/main" xmlns="" val="372468222"/>
                    </a:ext>
                  </a:extLst>
                </a:gridCol>
              </a:tblGrid>
              <a:tr h="550594">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115786">
                <a:tc rowSpan="2">
                  <a:txBody>
                    <a:bodyPr/>
                    <a:lstStyle/>
                    <a:p>
                      <a:pPr algn="just"/>
                      <a:r>
                        <a:rPr lang="en-US" sz="2400" dirty="0">
                          <a:latin typeface="Arial" panose="020B0604020202020204" pitchFamily="34" charset="0"/>
                          <a:cs typeface="Arial" panose="020B0604020202020204" pitchFamily="34" charset="0"/>
                        </a:rPr>
                        <a:t>Capital gains on distribution of assets by companies in liquidation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68(1)</a:t>
                      </a:r>
                    </a:p>
                  </a:txBody>
                  <a:tcPr/>
                </a:tc>
                <a:tc>
                  <a:txBody>
                    <a:bodyPr/>
                    <a:lstStyle/>
                    <a:p>
                      <a:pPr algn="just"/>
                      <a:r>
                        <a:rPr lang="en-IN" sz="2400" i="0" dirty="0">
                          <a:latin typeface="Arial" panose="020B0604020202020204" pitchFamily="34" charset="0"/>
                          <a:cs typeface="Arial" panose="020B0604020202020204" pitchFamily="34" charset="0"/>
                        </a:rPr>
                        <a:t>Section 46(1)</a:t>
                      </a:r>
                    </a:p>
                  </a:txBody>
                  <a:tcPr/>
                </a:tc>
                <a:extLst>
                  <a:ext uri="{0D108BD9-81ED-4DB2-BD59-A6C34878D82A}">
                    <a16:rowId xmlns:a16="http://schemas.microsoft.com/office/drawing/2014/main" xmlns="" val="634872824"/>
                  </a:ext>
                </a:extLst>
              </a:tr>
              <a:tr h="2677886">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68(2)</a:t>
                      </a:r>
                    </a:p>
                  </a:txBody>
                  <a:tcPr/>
                </a:tc>
                <a:tc>
                  <a:txBody>
                    <a:bodyPr/>
                    <a:lstStyle/>
                    <a:p>
                      <a:pPr algn="just"/>
                      <a:r>
                        <a:rPr lang="en-IN" sz="2400" i="0" dirty="0">
                          <a:latin typeface="Arial" panose="020B0604020202020204" pitchFamily="34" charset="0"/>
                          <a:cs typeface="Arial" panose="020B0604020202020204" pitchFamily="34" charset="0"/>
                        </a:rPr>
                        <a:t>Section 46(2)</a:t>
                      </a:r>
                    </a:p>
                  </a:txBody>
                  <a:tcPr/>
                </a:tc>
                <a:extLst>
                  <a:ext uri="{0D108BD9-81ED-4DB2-BD59-A6C34878D82A}">
                    <a16:rowId xmlns:a16="http://schemas.microsoft.com/office/drawing/2014/main" xmlns="" val="4162695366"/>
                  </a:ext>
                </a:extLst>
              </a:tr>
            </a:tbl>
          </a:graphicData>
        </a:graphic>
      </p:graphicFrame>
    </p:spTree>
    <p:extLst>
      <p:ext uri="{BB962C8B-B14F-4D97-AF65-F5344CB8AC3E}">
        <p14:creationId xmlns:p14="http://schemas.microsoft.com/office/powerpoint/2010/main" val="12470159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9CAB041-E31E-DAFA-6C13-F15952A15CB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xmlns="" id="{CC122D08-AD4C-E2E6-F1ED-B465D9BE2664}"/>
              </a:ext>
            </a:extLst>
          </p:cNvPr>
          <p:cNvSpPr txBox="1"/>
          <p:nvPr/>
        </p:nvSpPr>
        <p:spPr>
          <a:xfrm>
            <a:off x="1153551" y="-239150"/>
            <a:ext cx="10818056" cy="6186309"/>
          </a:xfrm>
          <a:prstGeom prst="rect">
            <a:avLst/>
          </a:prstGeom>
          <a:noFill/>
        </p:spPr>
        <p:txBody>
          <a:bodyPr wrap="square">
            <a:spAutoFit/>
          </a:bodyPr>
          <a:lstStyle/>
          <a:p>
            <a:r>
              <a:rPr lang="en-IN" sz="6600" dirty="0"/>
              <a:t>              </a:t>
            </a:r>
          </a:p>
          <a:p>
            <a:r>
              <a:rPr lang="en-US" sz="6600" dirty="0"/>
              <a:t>                 Section 69 –</a:t>
            </a:r>
          </a:p>
          <a:p>
            <a:r>
              <a:rPr lang="en-US" sz="6600" dirty="0"/>
              <a:t>                Capital gains</a:t>
            </a:r>
          </a:p>
          <a:p>
            <a:r>
              <a:rPr lang="en-US" sz="6600" b="1" dirty="0"/>
              <a:t>Capital gains on purchase by company of its own shares or other specified securities</a:t>
            </a:r>
            <a:endParaRPr lang="en-IN" sz="6600" b="1" dirty="0"/>
          </a:p>
        </p:txBody>
      </p:sp>
    </p:spTree>
    <p:extLst>
      <p:ext uri="{BB962C8B-B14F-4D97-AF65-F5344CB8AC3E}">
        <p14:creationId xmlns:p14="http://schemas.microsoft.com/office/powerpoint/2010/main" val="26024742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F4FF2C1-ACC6-634F-3F19-743A2F94DADC}"/>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CCE87BC3-F98E-0873-AD25-16D3EA70B157}"/>
              </a:ext>
            </a:extLst>
          </p:cNvPr>
          <p:cNvGraphicFramePr>
            <a:graphicFrameLocks noGrp="1"/>
          </p:cNvGraphicFramePr>
          <p:nvPr>
            <p:extLst>
              <p:ext uri="{D42A27DB-BD31-4B8C-83A1-F6EECF244321}">
                <p14:modId xmlns:p14="http://schemas.microsoft.com/office/powerpoint/2010/main" val="1756653049"/>
              </p:ext>
            </p:extLst>
          </p:nvPr>
        </p:nvGraphicFramePr>
        <p:xfrm>
          <a:off x="2194561" y="1587696"/>
          <a:ext cx="8201464" cy="2857696"/>
        </p:xfrm>
        <a:graphic>
          <a:graphicData uri="http://schemas.openxmlformats.org/drawingml/2006/table">
            <a:tbl>
              <a:tblPr firstRow="1" bandRow="1">
                <a:tableStyleId>{5C22544A-7EE6-4342-B048-85BDC9FD1C3A}</a:tableStyleId>
              </a:tblPr>
              <a:tblGrid>
                <a:gridCol w="3897817">
                  <a:extLst>
                    <a:ext uri="{9D8B030D-6E8A-4147-A177-3AD203B41FA5}">
                      <a16:colId xmlns:a16="http://schemas.microsoft.com/office/drawing/2014/main" xmlns="" val="4147536793"/>
                    </a:ext>
                  </a:extLst>
                </a:gridCol>
                <a:gridCol w="2169348">
                  <a:extLst>
                    <a:ext uri="{9D8B030D-6E8A-4147-A177-3AD203B41FA5}">
                      <a16:colId xmlns:a16="http://schemas.microsoft.com/office/drawing/2014/main" xmlns="" val="3958931496"/>
                    </a:ext>
                  </a:extLst>
                </a:gridCol>
                <a:gridCol w="2134299">
                  <a:extLst>
                    <a:ext uri="{9D8B030D-6E8A-4147-A177-3AD203B41FA5}">
                      <a16:colId xmlns:a16="http://schemas.microsoft.com/office/drawing/2014/main" xmlns="" val="372468222"/>
                    </a:ext>
                  </a:extLst>
                </a:gridCol>
              </a:tblGrid>
              <a:tr h="550594">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32656">
                <a:tc rowSpan="3">
                  <a:txBody>
                    <a:bodyPr/>
                    <a:lstStyle/>
                    <a:p>
                      <a:pPr algn="just"/>
                      <a:r>
                        <a:rPr lang="en-US" sz="2400" dirty="0">
                          <a:latin typeface="Arial" panose="020B0604020202020204" pitchFamily="34" charset="0"/>
                          <a:cs typeface="Arial" panose="020B0604020202020204" pitchFamily="34" charset="0"/>
                        </a:rPr>
                        <a:t>Capital gains on purchase by company of its own shares or other specified securities</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69(1)</a:t>
                      </a:r>
                    </a:p>
                  </a:txBody>
                  <a:tcPr/>
                </a:tc>
                <a:tc>
                  <a:txBody>
                    <a:bodyPr/>
                    <a:lstStyle/>
                    <a:p>
                      <a:pPr algn="just"/>
                      <a:r>
                        <a:rPr lang="en-IN" sz="2400" i="0" dirty="0">
                          <a:latin typeface="Arial" panose="020B0604020202020204" pitchFamily="34" charset="0"/>
                          <a:cs typeface="Arial" panose="020B0604020202020204" pitchFamily="34" charset="0"/>
                        </a:rPr>
                        <a:t>Section 46A</a:t>
                      </a:r>
                    </a:p>
                  </a:txBody>
                  <a:tcPr/>
                </a:tc>
                <a:extLst>
                  <a:ext uri="{0D108BD9-81ED-4DB2-BD59-A6C34878D82A}">
                    <a16:rowId xmlns:a16="http://schemas.microsoft.com/office/drawing/2014/main" xmlns="" val="634872824"/>
                  </a:ext>
                </a:extLst>
              </a:tr>
              <a:tr h="787790">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69(2)</a:t>
                      </a:r>
                    </a:p>
                  </a:txBody>
                  <a:tcPr/>
                </a:tc>
                <a:tc>
                  <a:txBody>
                    <a:bodyPr/>
                    <a:lstStyle/>
                    <a:p>
                      <a:pPr algn="just"/>
                      <a:r>
                        <a:rPr lang="en-IN" sz="2400" i="0" dirty="0">
                          <a:latin typeface="Arial" panose="020B0604020202020204" pitchFamily="34" charset="0"/>
                          <a:cs typeface="Arial" panose="020B0604020202020204" pitchFamily="34" charset="0"/>
                        </a:rPr>
                        <a:t>Proviso to Section 46A</a:t>
                      </a:r>
                    </a:p>
                  </a:txBody>
                  <a:tcPr/>
                </a:tc>
                <a:extLst>
                  <a:ext uri="{0D108BD9-81ED-4DB2-BD59-A6C34878D82A}">
                    <a16:rowId xmlns:a16="http://schemas.microsoft.com/office/drawing/2014/main" xmlns="" val="4162695366"/>
                  </a:ext>
                </a:extLst>
              </a:tr>
              <a:tr h="787790">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69(3)</a:t>
                      </a:r>
                    </a:p>
                  </a:txBody>
                  <a:tcPr/>
                </a:tc>
                <a:tc>
                  <a:txBody>
                    <a:bodyPr/>
                    <a:lstStyle/>
                    <a:p>
                      <a:pPr algn="just"/>
                      <a:r>
                        <a:rPr lang="en-IN" sz="2400" i="1" dirty="0">
                          <a:latin typeface="Arial" panose="020B0604020202020204" pitchFamily="34" charset="0"/>
                          <a:cs typeface="Arial" panose="020B0604020202020204" pitchFamily="34" charset="0"/>
                        </a:rPr>
                        <a:t>Explanation to Section </a:t>
                      </a:r>
                      <a:r>
                        <a:rPr lang="en-IN" sz="2400" i="0" dirty="0">
                          <a:latin typeface="Arial" panose="020B0604020202020204" pitchFamily="34" charset="0"/>
                          <a:cs typeface="Arial" panose="020B0604020202020204" pitchFamily="34" charset="0"/>
                        </a:rPr>
                        <a:t>46A</a:t>
                      </a:r>
                    </a:p>
                  </a:txBody>
                  <a:tcPr/>
                </a:tc>
                <a:extLst>
                  <a:ext uri="{0D108BD9-81ED-4DB2-BD59-A6C34878D82A}">
                    <a16:rowId xmlns:a16="http://schemas.microsoft.com/office/drawing/2014/main" xmlns="" val="3274547776"/>
                  </a:ext>
                </a:extLst>
              </a:tr>
            </a:tbl>
          </a:graphicData>
        </a:graphic>
      </p:graphicFrame>
    </p:spTree>
    <p:extLst>
      <p:ext uri="{BB962C8B-B14F-4D97-AF65-F5344CB8AC3E}">
        <p14:creationId xmlns:p14="http://schemas.microsoft.com/office/powerpoint/2010/main" val="41667324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2E4E615-D365-7049-39AA-A0309B679B3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xmlns="" id="{43B5070A-3693-234D-C7DE-2B1FFB7E0617}"/>
              </a:ext>
            </a:extLst>
          </p:cNvPr>
          <p:cNvSpPr txBox="1"/>
          <p:nvPr/>
        </p:nvSpPr>
        <p:spPr>
          <a:xfrm>
            <a:off x="1153551" y="-239150"/>
            <a:ext cx="10818056" cy="6186309"/>
          </a:xfrm>
          <a:prstGeom prst="rect">
            <a:avLst/>
          </a:prstGeom>
          <a:noFill/>
        </p:spPr>
        <p:txBody>
          <a:bodyPr wrap="square">
            <a:spAutoFit/>
          </a:bodyPr>
          <a:lstStyle/>
          <a:p>
            <a:r>
              <a:rPr lang="en-IN" sz="6600" dirty="0"/>
              <a:t>              </a:t>
            </a:r>
          </a:p>
          <a:p>
            <a:r>
              <a:rPr lang="en-US" sz="6600" dirty="0"/>
              <a:t>                 Section 70 –</a:t>
            </a:r>
          </a:p>
          <a:p>
            <a:r>
              <a:rPr lang="en-US" sz="6600" dirty="0"/>
              <a:t>                Capital gains</a:t>
            </a:r>
          </a:p>
          <a:p>
            <a:endParaRPr lang="en-US" sz="6600" dirty="0"/>
          </a:p>
          <a:p>
            <a:r>
              <a:rPr lang="en-US" sz="6600" b="1" dirty="0"/>
              <a:t>Transactions not regarded as transfer</a:t>
            </a:r>
            <a:endParaRPr lang="en-IN" sz="6600" b="1" dirty="0"/>
          </a:p>
        </p:txBody>
      </p:sp>
    </p:spTree>
    <p:extLst>
      <p:ext uri="{BB962C8B-B14F-4D97-AF65-F5344CB8AC3E}">
        <p14:creationId xmlns:p14="http://schemas.microsoft.com/office/powerpoint/2010/main" val="23052460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83960DA-25EB-60ED-B6F6-C22D9FB4F95C}"/>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EFA9C39E-2419-B088-9C73-141C4D240DC0}"/>
              </a:ext>
            </a:extLst>
          </p:cNvPr>
          <p:cNvGraphicFramePr>
            <a:graphicFrameLocks noGrp="1"/>
          </p:cNvGraphicFramePr>
          <p:nvPr>
            <p:extLst>
              <p:ext uri="{D42A27DB-BD31-4B8C-83A1-F6EECF244321}">
                <p14:modId xmlns:p14="http://schemas.microsoft.com/office/powerpoint/2010/main" val="425571801"/>
              </p:ext>
            </p:extLst>
          </p:nvPr>
        </p:nvGraphicFramePr>
        <p:xfrm>
          <a:off x="942536" y="717452"/>
          <a:ext cx="10424160" cy="3779520"/>
        </p:xfrm>
        <a:graphic>
          <a:graphicData uri="http://schemas.openxmlformats.org/drawingml/2006/table">
            <a:tbl>
              <a:tblPr firstRow="1" bandRow="1">
                <a:tableStyleId>{5C22544A-7EE6-4342-B048-85BDC9FD1C3A}</a:tableStyleId>
              </a:tblPr>
              <a:tblGrid>
                <a:gridCol w="5824024">
                  <a:extLst>
                    <a:ext uri="{9D8B030D-6E8A-4147-A177-3AD203B41FA5}">
                      <a16:colId xmlns:a16="http://schemas.microsoft.com/office/drawing/2014/main" xmlns="" val="4147536793"/>
                    </a:ext>
                  </a:extLst>
                </a:gridCol>
                <a:gridCol w="2377440">
                  <a:extLst>
                    <a:ext uri="{9D8B030D-6E8A-4147-A177-3AD203B41FA5}">
                      <a16:colId xmlns:a16="http://schemas.microsoft.com/office/drawing/2014/main" xmlns="" val="3958931496"/>
                    </a:ext>
                  </a:extLst>
                </a:gridCol>
                <a:gridCol w="2222696">
                  <a:extLst>
                    <a:ext uri="{9D8B030D-6E8A-4147-A177-3AD203B41FA5}">
                      <a16:colId xmlns:a16="http://schemas.microsoft.com/office/drawing/2014/main" xmlns="" val="372468222"/>
                    </a:ext>
                  </a:extLst>
                </a:gridCol>
              </a:tblGrid>
              <a:tr h="190286">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401301">
                <a:tc>
                  <a:txBody>
                    <a:bodyPr/>
                    <a:lstStyle/>
                    <a:p>
                      <a:pPr algn="just"/>
                      <a:r>
                        <a:rPr lang="en-US" sz="2400" dirty="0">
                          <a:latin typeface="Arial" panose="020B0604020202020204" pitchFamily="34" charset="0"/>
                          <a:cs typeface="Arial" panose="020B0604020202020204" pitchFamily="34" charset="0"/>
                        </a:rPr>
                        <a:t>The provisions of section 67 shall not apply to transfer</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70(1)</a:t>
                      </a:r>
                    </a:p>
                  </a:txBody>
                  <a:tcPr/>
                </a:tc>
                <a:tc>
                  <a:txBody>
                    <a:bodyPr/>
                    <a:lstStyle/>
                    <a:p>
                      <a:pPr algn="just"/>
                      <a:r>
                        <a:rPr lang="en-IN" sz="2400" dirty="0">
                          <a:latin typeface="Arial" panose="020B0604020202020204" pitchFamily="34" charset="0"/>
                          <a:cs typeface="Arial" panose="020B0604020202020204" pitchFamily="34" charset="0"/>
                        </a:rPr>
                        <a:t>Section 47</a:t>
                      </a:r>
                    </a:p>
                  </a:txBody>
                  <a:tcPr/>
                </a:tc>
                <a:extLst>
                  <a:ext uri="{0D108BD9-81ED-4DB2-BD59-A6C34878D82A}">
                    <a16:rowId xmlns:a16="http://schemas.microsoft.com/office/drawing/2014/main" xmlns="" val="634872824"/>
                  </a:ext>
                </a:extLst>
              </a:tr>
              <a:tr h="401301">
                <a:tc>
                  <a:txBody>
                    <a:bodyPr/>
                    <a:lstStyle/>
                    <a:p>
                      <a:pPr algn="just"/>
                      <a:r>
                        <a:rPr lang="en-US" sz="2400" dirty="0">
                          <a:latin typeface="Arial" panose="020B0604020202020204" pitchFamily="34" charset="0"/>
                          <a:cs typeface="Arial" panose="020B0604020202020204" pitchFamily="34" charset="0"/>
                        </a:rPr>
                        <a:t>(a) by way of distribution of capital assets59 on the total or partial partition of a Hindu undivided family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70(1)(a)</a:t>
                      </a:r>
                    </a:p>
                  </a:txBody>
                  <a:tcPr/>
                </a:tc>
                <a:tc>
                  <a:txBody>
                    <a:bodyPr/>
                    <a:lstStyle/>
                    <a:p>
                      <a:pPr algn="just"/>
                      <a:r>
                        <a:rPr lang="en-IN" sz="2400" dirty="0">
                          <a:latin typeface="Arial" panose="020B0604020202020204" pitchFamily="34" charset="0"/>
                          <a:cs typeface="Arial" panose="020B0604020202020204" pitchFamily="34" charset="0"/>
                        </a:rPr>
                        <a:t>Section 47(i)</a:t>
                      </a:r>
                    </a:p>
                  </a:txBody>
                  <a:tcPr/>
                </a:tc>
                <a:extLst>
                  <a:ext uri="{0D108BD9-81ED-4DB2-BD59-A6C34878D82A}">
                    <a16:rowId xmlns:a16="http://schemas.microsoft.com/office/drawing/2014/main" xmlns="" val="4162695366"/>
                  </a:ext>
                </a:extLst>
              </a:tr>
              <a:tr h="401301">
                <a:tc>
                  <a:txBody>
                    <a:bodyPr/>
                    <a:lstStyle/>
                    <a:p>
                      <a:pPr algn="just"/>
                      <a:r>
                        <a:rPr lang="en-US" sz="2400" dirty="0">
                          <a:latin typeface="Arial" panose="020B0604020202020204" pitchFamily="34" charset="0"/>
                          <a:cs typeface="Arial" panose="020B0604020202020204" pitchFamily="34" charset="0"/>
                        </a:rPr>
                        <a:t>(b) of a capital asset by an individual or a Hindu undivided family, under a will or a gift60 or an irrevocable trust;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70(1)(b)</a:t>
                      </a:r>
                    </a:p>
                  </a:txBody>
                  <a:tcPr/>
                </a:tc>
                <a:tc>
                  <a:txBody>
                    <a:bodyPr/>
                    <a:lstStyle/>
                    <a:p>
                      <a:pPr algn="just"/>
                      <a:r>
                        <a:rPr lang="en-IN" sz="2400" dirty="0">
                          <a:latin typeface="Arial" panose="020B0604020202020204" pitchFamily="34" charset="0"/>
                          <a:cs typeface="Arial" panose="020B0604020202020204" pitchFamily="34" charset="0"/>
                        </a:rPr>
                        <a:t>Section 47(iii)</a:t>
                      </a:r>
                    </a:p>
                  </a:txBody>
                  <a:tcPr/>
                </a:tc>
                <a:extLst>
                  <a:ext uri="{0D108BD9-81ED-4DB2-BD59-A6C34878D82A}">
                    <a16:rowId xmlns:a16="http://schemas.microsoft.com/office/drawing/2014/main" xmlns="" val="1036106514"/>
                  </a:ext>
                </a:extLst>
              </a:tr>
            </a:tbl>
          </a:graphicData>
        </a:graphic>
      </p:graphicFrame>
    </p:spTree>
    <p:extLst>
      <p:ext uri="{BB962C8B-B14F-4D97-AF65-F5344CB8AC3E}">
        <p14:creationId xmlns:p14="http://schemas.microsoft.com/office/powerpoint/2010/main" val="5483605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81F6845-49DB-33DB-95B6-9D8C60EE197C}"/>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770A4687-B3C5-4ADA-AE94-C273AB6DF929}"/>
              </a:ext>
            </a:extLst>
          </p:cNvPr>
          <p:cNvGraphicFramePr>
            <a:graphicFrameLocks noGrp="1"/>
          </p:cNvGraphicFramePr>
          <p:nvPr>
            <p:extLst>
              <p:ext uri="{D42A27DB-BD31-4B8C-83A1-F6EECF244321}">
                <p14:modId xmlns:p14="http://schemas.microsoft.com/office/powerpoint/2010/main" val="490968278"/>
              </p:ext>
            </p:extLst>
          </p:nvPr>
        </p:nvGraphicFramePr>
        <p:xfrm>
          <a:off x="292609" y="267286"/>
          <a:ext cx="11832337" cy="5882640"/>
        </p:xfrm>
        <a:graphic>
          <a:graphicData uri="http://schemas.openxmlformats.org/drawingml/2006/table">
            <a:tbl>
              <a:tblPr firstRow="1" bandRow="1">
                <a:tableStyleId>{5C22544A-7EE6-4342-B048-85BDC9FD1C3A}</a:tableStyleId>
              </a:tblPr>
              <a:tblGrid>
                <a:gridCol w="6610778">
                  <a:extLst>
                    <a:ext uri="{9D8B030D-6E8A-4147-A177-3AD203B41FA5}">
                      <a16:colId xmlns:a16="http://schemas.microsoft.com/office/drawing/2014/main" xmlns="" val="4147536793"/>
                    </a:ext>
                  </a:extLst>
                </a:gridCol>
                <a:gridCol w="2698604">
                  <a:extLst>
                    <a:ext uri="{9D8B030D-6E8A-4147-A177-3AD203B41FA5}">
                      <a16:colId xmlns:a16="http://schemas.microsoft.com/office/drawing/2014/main" xmlns="" val="3958931496"/>
                    </a:ext>
                  </a:extLst>
                </a:gridCol>
                <a:gridCol w="2522955">
                  <a:extLst>
                    <a:ext uri="{9D8B030D-6E8A-4147-A177-3AD203B41FA5}">
                      <a16:colId xmlns:a16="http://schemas.microsoft.com/office/drawing/2014/main" xmlns="" val="372468222"/>
                    </a:ext>
                  </a:extLst>
                </a:gridCol>
              </a:tblGrid>
              <a:tr h="190286">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401301">
                <a:tc rowSpan="3">
                  <a:txBody>
                    <a:bodyPr/>
                    <a:lstStyle/>
                    <a:p>
                      <a:pPr algn="just"/>
                      <a:r>
                        <a:rPr lang="en-US" sz="2400" dirty="0">
                          <a:latin typeface="Arial" panose="020B0604020202020204" pitchFamily="34" charset="0"/>
                          <a:cs typeface="Arial" panose="020B0604020202020204" pitchFamily="34" charset="0"/>
                        </a:rPr>
                        <a:t>(c) of a capital asset, not being stock-in-trade, by a company to its subsidiary company, if-</a:t>
                      </a:r>
                    </a:p>
                    <a:p>
                      <a:pPr algn="just"/>
                      <a:r>
                        <a:rPr lang="en-US" sz="2400" dirty="0">
                          <a:latin typeface="Arial" panose="020B0604020202020204" pitchFamily="34" charset="0"/>
                          <a:cs typeface="Arial" panose="020B0604020202020204" pitchFamily="34" charset="0"/>
                        </a:rPr>
                        <a:t>(i) the parent company or its nominees hold the whole of the share capital of the subsidiary company; and</a:t>
                      </a:r>
                    </a:p>
                    <a:p>
                      <a:pPr algn="just"/>
                      <a:r>
                        <a:rPr lang="en-US" sz="2400" dirty="0">
                          <a:latin typeface="Arial" panose="020B0604020202020204" pitchFamily="34" charset="0"/>
                          <a:cs typeface="Arial" panose="020B0604020202020204" pitchFamily="34" charset="0"/>
                        </a:rPr>
                        <a:t>(ii) the subsidiary company is an Indian company;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70(1)(c)</a:t>
                      </a:r>
                    </a:p>
                  </a:txBody>
                  <a:tcPr/>
                </a:tc>
                <a:tc>
                  <a:txBody>
                    <a:bodyPr/>
                    <a:lstStyle/>
                    <a:p>
                      <a:pPr algn="just"/>
                      <a:r>
                        <a:rPr lang="en-IN" sz="2400" dirty="0">
                          <a:latin typeface="Arial" panose="020B0604020202020204" pitchFamily="34" charset="0"/>
                          <a:cs typeface="Arial" panose="020B0604020202020204" pitchFamily="34" charset="0"/>
                        </a:rPr>
                        <a:t>Section 47(iv)</a:t>
                      </a:r>
                    </a:p>
                  </a:txBody>
                  <a:tcPr/>
                </a:tc>
                <a:extLst>
                  <a:ext uri="{0D108BD9-81ED-4DB2-BD59-A6C34878D82A}">
                    <a16:rowId xmlns:a16="http://schemas.microsoft.com/office/drawing/2014/main" xmlns="" val="634872824"/>
                  </a:ext>
                </a:extLst>
              </a:tr>
              <a:tr h="401301">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70(1)(d)</a:t>
                      </a:r>
                    </a:p>
                  </a:txBody>
                  <a:tcPr/>
                </a:tc>
                <a:tc>
                  <a:txBody>
                    <a:bodyPr/>
                    <a:lstStyle/>
                    <a:p>
                      <a:pPr algn="just"/>
                      <a:r>
                        <a:rPr lang="en-IN" sz="2400" dirty="0">
                          <a:latin typeface="Arial" panose="020B0604020202020204" pitchFamily="34" charset="0"/>
                          <a:cs typeface="Arial" panose="020B0604020202020204" pitchFamily="34" charset="0"/>
                        </a:rPr>
                        <a:t>Section 47(v)</a:t>
                      </a:r>
                    </a:p>
                  </a:txBody>
                  <a:tcPr/>
                </a:tc>
                <a:extLst>
                  <a:ext uri="{0D108BD9-81ED-4DB2-BD59-A6C34878D82A}">
                    <a16:rowId xmlns:a16="http://schemas.microsoft.com/office/drawing/2014/main" xmlns="" val="4162695366"/>
                  </a:ext>
                </a:extLst>
              </a:tr>
              <a:tr h="401301">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70(1)(c)</a:t>
                      </a:r>
                    </a:p>
                    <a:p>
                      <a:pPr algn="just"/>
                      <a:r>
                        <a:rPr lang="en-IN" sz="2400" dirty="0">
                          <a:latin typeface="Arial" panose="020B0604020202020204" pitchFamily="34" charset="0"/>
                          <a:cs typeface="Arial" panose="020B0604020202020204" pitchFamily="34" charset="0"/>
                        </a:rPr>
                        <a:t>&amp; (d)</a:t>
                      </a:r>
                    </a:p>
                  </a:txBody>
                  <a:tcPr/>
                </a:tc>
                <a:tc>
                  <a:txBody>
                    <a:bodyPr/>
                    <a:lstStyle/>
                    <a:p>
                      <a:pPr algn="just"/>
                      <a:r>
                        <a:rPr lang="en-US" sz="2400" dirty="0">
                          <a:latin typeface="Arial" panose="020B0604020202020204" pitchFamily="34" charset="0"/>
                          <a:cs typeface="Arial" panose="020B0604020202020204" pitchFamily="34" charset="0"/>
                        </a:rPr>
                        <a:t>Proviso below</a:t>
                      </a:r>
                    </a:p>
                    <a:p>
                      <a:pPr algn="just"/>
                      <a:r>
                        <a:rPr lang="en-US" sz="2400" dirty="0">
                          <a:latin typeface="Arial" panose="020B0604020202020204" pitchFamily="34" charset="0"/>
                          <a:cs typeface="Arial" panose="020B0604020202020204" pitchFamily="34" charset="0"/>
                        </a:rPr>
                        <a:t>Section 47(v)</a:t>
                      </a:r>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36106514"/>
                  </a:ext>
                </a:extLst>
              </a:tr>
              <a:tr h="401301">
                <a:tc rowSpan="3">
                  <a:txBody>
                    <a:bodyPr/>
                    <a:lstStyle/>
                    <a:p>
                      <a:pPr algn="just"/>
                      <a:r>
                        <a:rPr lang="en-US" sz="2400" dirty="0">
                          <a:latin typeface="Arial" panose="020B0604020202020204" pitchFamily="34" charset="0"/>
                          <a:cs typeface="Arial" panose="020B0604020202020204" pitchFamily="34" charset="0"/>
                        </a:rPr>
                        <a:t>(d) of a capital asset, not being stock-in-trade, by a subsidiary company to the holding company, if-</a:t>
                      </a:r>
                    </a:p>
                    <a:p>
                      <a:pPr algn="just"/>
                      <a:r>
                        <a:rPr lang="en-US" sz="2400" dirty="0">
                          <a:latin typeface="Arial" panose="020B0604020202020204" pitchFamily="34" charset="0"/>
                          <a:cs typeface="Arial" panose="020B0604020202020204" pitchFamily="34" charset="0"/>
                        </a:rPr>
                        <a:t>(i) the whole of the share capital of the subsidiary company is held by the holding company; and</a:t>
                      </a:r>
                    </a:p>
                    <a:p>
                      <a:pPr algn="just"/>
                      <a:r>
                        <a:rPr lang="en-US" sz="2400" dirty="0">
                          <a:latin typeface="Arial" panose="020B0604020202020204" pitchFamily="34" charset="0"/>
                          <a:cs typeface="Arial" panose="020B0604020202020204" pitchFamily="34" charset="0"/>
                        </a:rPr>
                        <a:t>(ii) the holding company is an Indian company;</a:t>
                      </a:r>
                      <a:endParaRPr lang="en-IN" sz="2400" dirty="0">
                        <a:latin typeface="Arial" panose="020B0604020202020204" pitchFamily="34" charset="0"/>
                        <a:cs typeface="Arial" panose="020B0604020202020204" pitchFamily="34" charset="0"/>
                      </a:endParaRPr>
                    </a:p>
                  </a:txBody>
                  <a:tcPr/>
                </a:tc>
                <a:tc>
                  <a:txBody>
                    <a:bodyPr/>
                    <a:lstStyle/>
                    <a:p>
                      <a:pPr algn="just"/>
                      <a:endParaRPr lang="en-IN" sz="2400" dirty="0">
                        <a:latin typeface="Arial" panose="020B0604020202020204" pitchFamily="34" charset="0"/>
                        <a:cs typeface="Arial" panose="020B0604020202020204" pitchFamily="34" charset="0"/>
                      </a:endParaRPr>
                    </a:p>
                  </a:txBody>
                  <a:tcPr/>
                </a:tc>
                <a:tc>
                  <a:txBody>
                    <a:bodyPr/>
                    <a:lstStyle/>
                    <a:p>
                      <a:pPr algn="just"/>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48824147"/>
                  </a:ext>
                </a:extLst>
              </a:tr>
              <a:tr h="401301">
                <a:tc vMerge="1">
                  <a:txBody>
                    <a:bodyPr/>
                    <a:lstStyle/>
                    <a:p>
                      <a:endParaRPr lang="en-IN" sz="2400" dirty="0"/>
                    </a:p>
                  </a:txBody>
                  <a:tcPr/>
                </a:tc>
                <a:tc>
                  <a:txBody>
                    <a:bodyPr/>
                    <a:lstStyle/>
                    <a:p>
                      <a:pPr algn="just"/>
                      <a:endParaRPr lang="en-IN" sz="2400" dirty="0">
                        <a:latin typeface="Arial" panose="020B0604020202020204" pitchFamily="34" charset="0"/>
                        <a:cs typeface="Arial" panose="020B0604020202020204" pitchFamily="34" charset="0"/>
                      </a:endParaRPr>
                    </a:p>
                  </a:txBody>
                  <a:tcPr/>
                </a:tc>
                <a:tc>
                  <a:txBody>
                    <a:bodyPr/>
                    <a:lstStyle/>
                    <a:p>
                      <a:pPr algn="just"/>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544762468"/>
                  </a:ext>
                </a:extLst>
              </a:tr>
              <a:tr h="401301">
                <a:tc vMerge="1">
                  <a:txBody>
                    <a:bodyPr/>
                    <a:lstStyle/>
                    <a:p>
                      <a:endParaRPr lang="en-IN" sz="2400" dirty="0"/>
                    </a:p>
                  </a:txBody>
                  <a:tcPr/>
                </a:tc>
                <a:tc>
                  <a:txBody>
                    <a:bodyPr/>
                    <a:lstStyle/>
                    <a:p>
                      <a:pPr algn="just"/>
                      <a:endParaRPr lang="en-IN" sz="2400" dirty="0">
                        <a:latin typeface="Arial" panose="020B0604020202020204" pitchFamily="34" charset="0"/>
                        <a:cs typeface="Arial" panose="020B0604020202020204" pitchFamily="34" charset="0"/>
                      </a:endParaRPr>
                    </a:p>
                  </a:txBody>
                  <a:tcPr/>
                </a:tc>
                <a:tc>
                  <a:txBody>
                    <a:bodyPr/>
                    <a:lstStyle/>
                    <a:p>
                      <a:pPr algn="just"/>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963977109"/>
                  </a:ext>
                </a:extLst>
              </a:tr>
            </a:tbl>
          </a:graphicData>
        </a:graphic>
      </p:graphicFrame>
    </p:spTree>
    <p:extLst>
      <p:ext uri="{BB962C8B-B14F-4D97-AF65-F5344CB8AC3E}">
        <p14:creationId xmlns:p14="http://schemas.microsoft.com/office/powerpoint/2010/main" val="2586880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97450708"/>
              </p:ext>
            </p:extLst>
          </p:nvPr>
        </p:nvGraphicFramePr>
        <p:xfrm>
          <a:off x="658367" y="719666"/>
          <a:ext cx="10844784" cy="6344920"/>
        </p:xfrm>
        <a:graphic>
          <a:graphicData uri="http://schemas.openxmlformats.org/drawingml/2006/table">
            <a:tbl>
              <a:tblPr firstRow="1" bandRow="1">
                <a:tableStyleId>{5C22544A-7EE6-4342-B048-85BDC9FD1C3A}</a:tableStyleId>
              </a:tblPr>
              <a:tblGrid>
                <a:gridCol w="1581913"/>
                <a:gridCol w="4297680"/>
                <a:gridCol w="4965191"/>
              </a:tblGrid>
              <a:tr h="370840">
                <a:tc>
                  <a:txBody>
                    <a:bodyPr/>
                    <a:lstStyle/>
                    <a:p>
                      <a:r>
                        <a:rPr lang="en-US" dirty="0" smtClean="0"/>
                        <a:t>Particulars</a:t>
                      </a:r>
                      <a:endParaRPr lang="en-IN" dirty="0"/>
                    </a:p>
                  </a:txBody>
                  <a:tcPr/>
                </a:tc>
                <a:tc>
                  <a:txBody>
                    <a:bodyPr/>
                    <a:lstStyle/>
                    <a:p>
                      <a:r>
                        <a:rPr lang="en-US" dirty="0" smtClean="0"/>
                        <a:t>Income</a:t>
                      </a:r>
                      <a:r>
                        <a:rPr lang="en-US" baseline="0" dirty="0" smtClean="0"/>
                        <a:t> Tax Act 1961</a:t>
                      </a:r>
                      <a:endParaRPr lang="en-IN" dirty="0"/>
                    </a:p>
                  </a:txBody>
                  <a:tcPr/>
                </a:tc>
                <a:tc>
                  <a:txBody>
                    <a:bodyPr/>
                    <a:lstStyle/>
                    <a:p>
                      <a:r>
                        <a:rPr lang="en-US" dirty="0" smtClean="0"/>
                        <a:t>Income Tax Act</a:t>
                      </a:r>
                      <a:r>
                        <a:rPr lang="en-US" baseline="0" dirty="0" smtClean="0"/>
                        <a:t> 2025</a:t>
                      </a:r>
                      <a:endParaRPr lang="en-IN" dirty="0"/>
                    </a:p>
                  </a:txBody>
                  <a:tcPr/>
                </a:tc>
              </a:tr>
              <a:tr h="370840">
                <a:tc>
                  <a:txBody>
                    <a:bodyPr/>
                    <a:lstStyle/>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IN" sz="2000" b="0" i="0" u="none" strike="noStrike" kern="1200" baseline="0" dirty="0">
                          <a:solidFill>
                            <a:srgbClr val="FF0000"/>
                          </a:solidFill>
                          <a:latin typeface="Arial" panose="020B0604020202020204" pitchFamily="34" charset="0"/>
                          <a:ea typeface="+mn-ea"/>
                          <a:cs typeface="Arial" panose="020B0604020202020204" pitchFamily="34" charset="0"/>
                        </a:rPr>
                        <a:t>charitable purpose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0" i="1" kern="1200" dirty="0">
                          <a:solidFill>
                            <a:schemeClr val="dk1"/>
                          </a:solidFill>
                          <a:effectLst/>
                          <a:latin typeface="Arial" panose="020B0604020202020204" pitchFamily="34" charset="0"/>
                          <a:ea typeface="+mn-ea"/>
                          <a:cs typeface="Arial" panose="020B0604020202020204" pitchFamily="34" charset="0"/>
                        </a:rPr>
                        <a:t>15</a:t>
                      </a:r>
                      <a:r>
                        <a:rPr lang="en-US" sz="2000" b="0" i="0" kern="1200" dirty="0">
                          <a:solidFill>
                            <a:schemeClr val="dk1"/>
                          </a:solidFill>
                          <a:effectLst/>
                          <a:latin typeface="Arial" panose="020B0604020202020204" pitchFamily="34" charset="0"/>
                          <a:ea typeface="+mn-ea"/>
                          <a:cs typeface="Arial" panose="020B0604020202020204" pitchFamily="34" charset="0"/>
                        </a:rPr>
                        <a:t>) "charitable purpose" includes relief of the poor, education, yoga, medical relief, preserva­tion of environment (including watersheds, forests and wildlife) and preservation of monuments or places or objects of artistic or historic interest, </a:t>
                      </a:r>
                      <a:r>
                        <a:rPr lang="en-US" sz="2000" b="0" i="0" kern="1200" dirty="0">
                          <a:solidFill>
                            <a:srgbClr val="FF0000"/>
                          </a:solidFill>
                          <a:effectLst/>
                          <a:latin typeface="Arial" panose="020B0604020202020204" pitchFamily="34" charset="0"/>
                          <a:ea typeface="+mn-ea"/>
                          <a:cs typeface="Arial" panose="020B0604020202020204" pitchFamily="34" charset="0"/>
                        </a:rPr>
                        <a:t>and the advancement of any other object of gener­al public utility:</a:t>
                      </a:r>
                      <a:endParaRPr lang="en-IN" sz="2000" dirty="0">
                        <a:solidFill>
                          <a:srgbClr val="FF0000"/>
                        </a:solidFill>
                        <a:latin typeface="Arial" panose="020B0604020202020204" pitchFamily="34" charset="0"/>
                        <a:cs typeface="Arial" panose="020B0604020202020204" pitchFamily="34" charset="0"/>
                      </a:endParaRPr>
                    </a:p>
                  </a:txBody>
                  <a:tcPr/>
                </a:tc>
                <a:tc>
                  <a:txBody>
                    <a:bodyPr/>
                    <a:lstStyle/>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IN" sz="2000" b="0" i="1" u="none" strike="noStrike" kern="1200" baseline="0" dirty="0">
                          <a:solidFill>
                            <a:schemeClr val="dk1"/>
                          </a:solidFill>
                          <a:latin typeface="Arial" panose="020B0604020202020204" pitchFamily="34" charset="0"/>
                          <a:ea typeface="+mn-ea"/>
                          <a:cs typeface="Arial" panose="020B0604020202020204" pitchFamily="34" charset="0"/>
                        </a:rPr>
                        <a:t>23</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IN" sz="2000" b="0" i="0" u="none" strike="noStrike" kern="1200" baseline="0" dirty="0">
                          <a:solidFill>
                            <a:srgbClr val="FF0000"/>
                          </a:solidFill>
                          <a:latin typeface="Arial" panose="020B0604020202020204" pitchFamily="34" charset="0"/>
                          <a:ea typeface="+mn-ea"/>
                          <a:cs typeface="Arial" panose="020B0604020202020204" pitchFamily="34" charset="0"/>
                        </a:rPr>
                        <a:t>charitable purpose” includes––</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relief of the poor;</a:t>
                      </a:r>
                    </a:p>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IN" sz="20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education;</a:t>
                      </a:r>
                    </a:p>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IN" sz="2000" b="0" i="1" u="none" strike="noStrike" kern="1200" baseline="0" dirty="0">
                          <a:solidFill>
                            <a:schemeClr val="dk1"/>
                          </a:solidFill>
                          <a:latin typeface="Arial" panose="020B0604020202020204" pitchFamily="34" charset="0"/>
                          <a:ea typeface="+mn-ea"/>
                          <a:cs typeface="Arial" panose="020B0604020202020204" pitchFamily="34" charset="0"/>
                        </a:rPr>
                        <a:t>c</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yoga;</a:t>
                      </a:r>
                    </a:p>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IN" sz="2000" b="0" i="1" u="none" strike="noStrike" kern="1200" baseline="0" dirty="0">
                          <a:solidFill>
                            <a:schemeClr val="dk1"/>
                          </a:solidFill>
                          <a:latin typeface="Arial" panose="020B0604020202020204" pitchFamily="34" charset="0"/>
                          <a:ea typeface="+mn-ea"/>
                          <a:cs typeface="Arial" panose="020B0604020202020204" pitchFamily="34" charset="0"/>
                        </a:rPr>
                        <a:t>d</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 medical relief;</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e</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preservation of environment (including watersheds, forests </a:t>
                      </a:r>
                      <a:r>
                        <a:rPr lang="en-US" sz="2000" b="0" i="0" u="none" strike="noStrike" kern="1200" baseline="0" dirty="0" smtClean="0">
                          <a:solidFill>
                            <a:schemeClr val="dk1"/>
                          </a:solidFill>
                          <a:latin typeface="Arial" panose="020B0604020202020204" pitchFamily="34" charset="0"/>
                          <a:ea typeface="+mn-ea"/>
                          <a:cs typeface="Arial" panose="020B0604020202020204" pitchFamily="34" charset="0"/>
                        </a:rPr>
                        <a:t>and </a:t>
                      </a:r>
                      <a:r>
                        <a:rPr lang="en-IN" sz="2000" b="0" i="0" u="none" strike="noStrike" kern="1200" baseline="0" dirty="0" smtClean="0">
                          <a:solidFill>
                            <a:schemeClr val="dk1"/>
                          </a:solidFill>
                          <a:latin typeface="Arial" panose="020B0604020202020204" pitchFamily="34" charset="0"/>
                          <a:ea typeface="+mn-ea"/>
                          <a:cs typeface="Arial" panose="020B0604020202020204" pitchFamily="34" charset="0"/>
                        </a:rPr>
                        <a:t>wildlife</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f</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preservation of monuments or places or objects of artistic or </a:t>
                      </a:r>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historic interest</a:t>
                      </a:r>
                      <a:r>
                        <a:rPr lang="en-IN" sz="2000" b="0" i="0" u="none" strike="noStrike" kern="1200" baseline="0" dirty="0" smtClean="0">
                          <a:solidFill>
                            <a:schemeClr val="dk1"/>
                          </a:solidFill>
                          <a:latin typeface="Arial" panose="020B0604020202020204" pitchFamily="34" charset="0"/>
                          <a:ea typeface="+mn-ea"/>
                          <a:cs typeface="Arial" panose="020B0604020202020204" pitchFamily="34" charset="0"/>
                        </a:rPr>
                        <a:t>;</a:t>
                      </a:r>
                      <a:endParaRPr lang="en-IN" sz="2000" dirty="0">
                        <a:latin typeface="Arial" panose="020B0604020202020204" pitchFamily="34" charset="0"/>
                        <a:cs typeface="Arial" panose="020B0604020202020204" pitchFamily="34" charset="0"/>
                      </a:endParaRPr>
                    </a:p>
                  </a:txBody>
                  <a:tcPr/>
                </a:tc>
              </a:tr>
              <a:tr h="370840">
                <a:tc gridSpan="3">
                  <a:txBody>
                    <a:bodyPr/>
                    <a:lstStyle/>
                    <a:p>
                      <a:pPr algn="just"/>
                      <a:r>
                        <a:rPr lang="en-US" sz="1800" b="0" i="1" kern="1200" dirty="0" smtClean="0">
                          <a:solidFill>
                            <a:srgbClr val="FF0000"/>
                          </a:solidFill>
                          <a:effectLst/>
                          <a:latin typeface="Arial" panose="020B0604020202020204" pitchFamily="34" charset="0"/>
                          <a:ea typeface="+mn-ea"/>
                          <a:cs typeface="Arial" panose="020B0604020202020204" pitchFamily="34" charset="0"/>
                        </a:rPr>
                        <a:t>Provided</a:t>
                      </a:r>
                      <a:r>
                        <a:rPr lang="en-US" sz="1800" b="0" i="0" kern="1200" dirty="0" smtClean="0">
                          <a:solidFill>
                            <a:srgbClr val="FF0000"/>
                          </a:solidFill>
                          <a:effectLst/>
                          <a:latin typeface="Arial" panose="020B0604020202020204" pitchFamily="34" charset="0"/>
                          <a:ea typeface="+mn-ea"/>
                          <a:cs typeface="Arial" panose="020B0604020202020204" pitchFamily="34" charset="0"/>
                        </a:rPr>
                        <a:t> </a:t>
                      </a:r>
                      <a:r>
                        <a:rPr lang="en-US" sz="1800" b="0" i="0" kern="1200" dirty="0" smtClean="0">
                          <a:solidFill>
                            <a:schemeClr val="tx1"/>
                          </a:solidFill>
                          <a:effectLst/>
                          <a:latin typeface="Arial" panose="020B0604020202020204" pitchFamily="34" charset="0"/>
                          <a:ea typeface="+mn-ea"/>
                          <a:cs typeface="Arial" panose="020B0604020202020204" pitchFamily="34" charset="0"/>
                        </a:rPr>
                        <a:t>that </a:t>
                      </a:r>
                      <a:r>
                        <a:rPr lang="en-US" sz="1800" b="0" i="0" u="none" kern="1200" dirty="0" smtClean="0">
                          <a:solidFill>
                            <a:srgbClr val="FF0000"/>
                          </a:solidFill>
                          <a:effectLst/>
                          <a:latin typeface="Arial" panose="020B0604020202020204" pitchFamily="34" charset="0"/>
                          <a:ea typeface="+mn-ea"/>
                          <a:cs typeface="Arial" panose="020B0604020202020204" pitchFamily="34" charset="0"/>
                        </a:rPr>
                        <a:t>the advancement of any other object of general public utility </a:t>
                      </a:r>
                      <a:r>
                        <a:rPr lang="en-US" sz="1800" b="0" i="0" kern="1200" dirty="0" smtClean="0">
                          <a:solidFill>
                            <a:schemeClr val="tx1"/>
                          </a:solidFill>
                          <a:effectLst/>
                          <a:latin typeface="Arial" panose="020B0604020202020204" pitchFamily="34" charset="0"/>
                          <a:ea typeface="+mn-ea"/>
                          <a:cs typeface="Arial" panose="020B0604020202020204" pitchFamily="34" charset="0"/>
                        </a:rPr>
                        <a:t>shall not be a charitable purpose, if it involves the carrying on of any activity in the nature of trade, commerce or business, or any activity of rendering any service in relation to any trade, commerce or business, for a </a:t>
                      </a:r>
                      <a:r>
                        <a:rPr lang="en-US" sz="1800" b="0" i="0" kern="1200" dirty="0" err="1" smtClean="0">
                          <a:solidFill>
                            <a:schemeClr val="tx1"/>
                          </a:solidFill>
                          <a:effectLst/>
                          <a:latin typeface="Arial" panose="020B0604020202020204" pitchFamily="34" charset="0"/>
                          <a:ea typeface="+mn-ea"/>
                          <a:cs typeface="Arial" panose="020B0604020202020204" pitchFamily="34" charset="0"/>
                        </a:rPr>
                        <a:t>cess</a:t>
                      </a:r>
                      <a:r>
                        <a:rPr lang="en-US" sz="1800" b="0" i="0" kern="1200" dirty="0" smtClean="0">
                          <a:solidFill>
                            <a:schemeClr val="tx1"/>
                          </a:solidFill>
                          <a:effectLst/>
                          <a:latin typeface="Arial" panose="020B0604020202020204" pitchFamily="34" charset="0"/>
                          <a:ea typeface="+mn-ea"/>
                          <a:cs typeface="Arial" panose="020B0604020202020204" pitchFamily="34" charset="0"/>
                        </a:rPr>
                        <a:t> or fee or any other consideration, irrespective of the nature of use or application, or retention, of the income from such activity, unless—</a:t>
                      </a:r>
                    </a:p>
                    <a:p>
                      <a:pPr algn="just"/>
                      <a:r>
                        <a:rPr lang="en-US" sz="1800" b="0" i="0" kern="1200" dirty="0" smtClean="0">
                          <a:solidFill>
                            <a:schemeClr val="tx1"/>
                          </a:solidFill>
                          <a:effectLst/>
                          <a:latin typeface="Arial" panose="020B0604020202020204" pitchFamily="34" charset="0"/>
                          <a:ea typeface="+mn-ea"/>
                          <a:cs typeface="Arial" panose="020B0604020202020204" pitchFamily="34" charset="0"/>
                        </a:rPr>
                        <a:t>(</a:t>
                      </a:r>
                      <a:r>
                        <a:rPr lang="en-US" sz="1800" b="0" i="1" kern="1200" dirty="0" err="1" smtClean="0">
                          <a:solidFill>
                            <a:schemeClr val="tx1"/>
                          </a:solidFill>
                          <a:effectLst/>
                          <a:latin typeface="Arial" panose="020B0604020202020204" pitchFamily="34" charset="0"/>
                          <a:ea typeface="+mn-ea"/>
                          <a:cs typeface="Arial" panose="020B0604020202020204" pitchFamily="34" charset="0"/>
                        </a:rPr>
                        <a:t>i</a:t>
                      </a:r>
                      <a:r>
                        <a:rPr lang="en-US" sz="1800" b="0" i="0" kern="1200" dirty="0" smtClean="0">
                          <a:solidFill>
                            <a:schemeClr val="tx1"/>
                          </a:solidFill>
                          <a:effectLst/>
                          <a:latin typeface="Arial" panose="020B0604020202020204" pitchFamily="34" charset="0"/>
                          <a:ea typeface="+mn-ea"/>
                          <a:cs typeface="Arial" panose="020B0604020202020204" pitchFamily="34" charset="0"/>
                        </a:rPr>
                        <a:t>) such activity is undertaken in the course of actual carrying out of such advancement of any other object of general public utility; and</a:t>
                      </a:r>
                    </a:p>
                    <a:p>
                      <a:pPr algn="just"/>
                      <a:r>
                        <a:rPr lang="en-US" sz="1800" b="0" i="0" kern="1200" dirty="0" smtClean="0">
                          <a:solidFill>
                            <a:schemeClr val="tx1"/>
                          </a:solidFill>
                          <a:effectLst/>
                          <a:latin typeface="Arial" panose="020B0604020202020204" pitchFamily="34" charset="0"/>
                          <a:ea typeface="+mn-ea"/>
                          <a:cs typeface="Arial" panose="020B0604020202020204" pitchFamily="34" charset="0"/>
                        </a:rPr>
                        <a:t>(</a:t>
                      </a:r>
                      <a:r>
                        <a:rPr lang="en-US" sz="1800" b="0" i="1" kern="1200" dirty="0" smtClean="0">
                          <a:solidFill>
                            <a:schemeClr val="tx1"/>
                          </a:solidFill>
                          <a:effectLst/>
                          <a:latin typeface="Arial" panose="020B0604020202020204" pitchFamily="34" charset="0"/>
                          <a:ea typeface="+mn-ea"/>
                          <a:cs typeface="Arial" panose="020B0604020202020204" pitchFamily="34" charset="0"/>
                        </a:rPr>
                        <a:t>ii</a:t>
                      </a:r>
                      <a:r>
                        <a:rPr lang="en-US" sz="1800" b="0" i="0" kern="1200" dirty="0" smtClean="0">
                          <a:solidFill>
                            <a:schemeClr val="tx1"/>
                          </a:solidFill>
                          <a:effectLst/>
                          <a:latin typeface="Arial" panose="020B0604020202020204" pitchFamily="34" charset="0"/>
                          <a:ea typeface="+mn-ea"/>
                          <a:cs typeface="Arial" panose="020B0604020202020204" pitchFamily="34" charset="0"/>
                        </a:rPr>
                        <a:t>) the aggregate receipts from such activity or activities during the previous year, do not exceed twenty per cent of the total receipts, of the trust or institution undertaking such activity or activities, of that previous year;</a:t>
                      </a:r>
                      <a:endParaRPr lang="en-IN" dirty="0">
                        <a:solidFill>
                          <a:schemeClr val="tx1"/>
                        </a:solidFill>
                        <a:latin typeface="Arial" panose="020B0604020202020204" pitchFamily="34" charset="0"/>
                        <a:cs typeface="Arial" panose="020B0604020202020204" pitchFamily="34" charset="0"/>
                      </a:endParaRPr>
                    </a:p>
                  </a:txBody>
                  <a:tcPr/>
                </a:tc>
                <a:tc hMerge="1">
                  <a:txBody>
                    <a:bodyPr/>
                    <a:lstStyle/>
                    <a:p>
                      <a:endParaRPr lang="en-IN" dirty="0"/>
                    </a:p>
                  </a:txBody>
                  <a:tcPr/>
                </a:tc>
                <a:tc hMerge="1">
                  <a:txBody>
                    <a:bodyPr/>
                    <a:lstStyle/>
                    <a:p>
                      <a:endParaRPr lang="en-IN" dirty="0"/>
                    </a:p>
                  </a:txBody>
                  <a:tcPr/>
                </a:tc>
              </a:tr>
            </a:tbl>
          </a:graphicData>
        </a:graphic>
      </p:graphicFrame>
    </p:spTree>
    <p:extLst>
      <p:ext uri="{BB962C8B-B14F-4D97-AF65-F5344CB8AC3E}">
        <p14:creationId xmlns:p14="http://schemas.microsoft.com/office/powerpoint/2010/main" val="40738014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A21CB83-667D-B3E1-693C-093ABB6F612A}"/>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3BB90522-B59A-5D17-15C3-19F9FE7BAA87}"/>
              </a:ext>
            </a:extLst>
          </p:cNvPr>
          <p:cNvGraphicFramePr>
            <a:graphicFrameLocks noGrp="1"/>
          </p:cNvGraphicFramePr>
          <p:nvPr>
            <p:extLst>
              <p:ext uri="{D42A27DB-BD31-4B8C-83A1-F6EECF244321}">
                <p14:modId xmlns:p14="http://schemas.microsoft.com/office/powerpoint/2010/main" val="4002791727"/>
              </p:ext>
            </p:extLst>
          </p:nvPr>
        </p:nvGraphicFramePr>
        <p:xfrm>
          <a:off x="676656" y="1069847"/>
          <a:ext cx="10936223" cy="4693920"/>
        </p:xfrm>
        <a:graphic>
          <a:graphicData uri="http://schemas.openxmlformats.org/drawingml/2006/table">
            <a:tbl>
              <a:tblPr firstRow="1" bandRow="1">
                <a:tableStyleId>{5C22544A-7EE6-4342-B048-85BDC9FD1C3A}</a:tableStyleId>
              </a:tblPr>
              <a:tblGrid>
                <a:gridCol w="7009001">
                  <a:extLst>
                    <a:ext uri="{9D8B030D-6E8A-4147-A177-3AD203B41FA5}">
                      <a16:colId xmlns:a16="http://schemas.microsoft.com/office/drawing/2014/main" xmlns="" val="4147536793"/>
                    </a:ext>
                  </a:extLst>
                </a:gridCol>
                <a:gridCol w="1959066">
                  <a:extLst>
                    <a:ext uri="{9D8B030D-6E8A-4147-A177-3AD203B41FA5}">
                      <a16:colId xmlns:a16="http://schemas.microsoft.com/office/drawing/2014/main" xmlns="" val="3958931496"/>
                    </a:ext>
                  </a:extLst>
                </a:gridCol>
                <a:gridCol w="1968156">
                  <a:extLst>
                    <a:ext uri="{9D8B030D-6E8A-4147-A177-3AD203B41FA5}">
                      <a16:colId xmlns:a16="http://schemas.microsoft.com/office/drawing/2014/main" xmlns="" val="372468222"/>
                    </a:ext>
                  </a:extLst>
                </a:gridCol>
              </a:tblGrid>
              <a:tr h="190286">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(g) in a scheme of amalgamation, to him of a capital asset being a share or shares held in an Indian company by the amalgamating foreign company to the amalgamated foreign company, if-</a:t>
                      </a:r>
                    </a:p>
                    <a:p>
                      <a:pPr algn="just"/>
                      <a:r>
                        <a:rPr lang="en-US" sz="2400" dirty="0">
                          <a:latin typeface="Arial" panose="020B0604020202020204" pitchFamily="34" charset="0"/>
                          <a:cs typeface="Arial" panose="020B0604020202020204" pitchFamily="34" charset="0"/>
                        </a:rPr>
                        <a:t>(i) at least 25% of the shareholders of the amalgamating foreign company continue to remain shareholders of the amalgamated foreign company; and</a:t>
                      </a:r>
                    </a:p>
                    <a:p>
                      <a:pPr algn="just"/>
                      <a:r>
                        <a:rPr lang="en-US" sz="2400" dirty="0">
                          <a:latin typeface="Arial" panose="020B0604020202020204" pitchFamily="34" charset="0"/>
                          <a:cs typeface="Arial" panose="020B0604020202020204" pitchFamily="34" charset="0"/>
                        </a:rPr>
                        <a:t>(ii) such transfer does not attract tax on capital gains in the country, in which the amalgamating company is incorporated;</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70(1)(g)</a:t>
                      </a:r>
                    </a:p>
                  </a:txBody>
                  <a:tcPr/>
                </a:tc>
                <a:tc>
                  <a:txBody>
                    <a:bodyPr/>
                    <a:lstStyle/>
                    <a:p>
                      <a:pPr algn="just"/>
                      <a:r>
                        <a:rPr lang="en-IN" sz="2400" dirty="0">
                          <a:latin typeface="Arial" panose="020B0604020202020204" pitchFamily="34" charset="0"/>
                          <a:cs typeface="Arial" panose="020B0604020202020204" pitchFamily="34" charset="0"/>
                        </a:rPr>
                        <a:t>Section 47(via)</a:t>
                      </a:r>
                    </a:p>
                  </a:txBody>
                  <a:tcPr/>
                </a:tc>
                <a:extLst>
                  <a:ext uri="{0D108BD9-81ED-4DB2-BD59-A6C34878D82A}">
                    <a16:rowId xmlns:a16="http://schemas.microsoft.com/office/drawing/2014/main" xmlns="" val="634872824"/>
                  </a:ext>
                </a:extLst>
              </a:tr>
            </a:tbl>
          </a:graphicData>
        </a:graphic>
      </p:graphicFrame>
    </p:spTree>
    <p:extLst>
      <p:ext uri="{BB962C8B-B14F-4D97-AF65-F5344CB8AC3E}">
        <p14:creationId xmlns:p14="http://schemas.microsoft.com/office/powerpoint/2010/main" val="13937570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02F6008-65A1-BB82-6374-5B2B235358C3}"/>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BF491121-2C9B-8B46-6288-0A16F89AB0CD}"/>
              </a:ext>
            </a:extLst>
          </p:cNvPr>
          <p:cNvGraphicFramePr>
            <a:graphicFrameLocks noGrp="1"/>
          </p:cNvGraphicFramePr>
          <p:nvPr>
            <p:extLst>
              <p:ext uri="{D42A27DB-BD31-4B8C-83A1-F6EECF244321}">
                <p14:modId xmlns:p14="http://schemas.microsoft.com/office/powerpoint/2010/main" val="1671162220"/>
              </p:ext>
            </p:extLst>
          </p:nvPr>
        </p:nvGraphicFramePr>
        <p:xfrm>
          <a:off x="685800" y="548639"/>
          <a:ext cx="11283696" cy="5791200"/>
        </p:xfrm>
        <a:graphic>
          <a:graphicData uri="http://schemas.openxmlformats.org/drawingml/2006/table">
            <a:tbl>
              <a:tblPr firstRow="1" bandRow="1">
                <a:tableStyleId>{5C22544A-7EE6-4342-B048-85BDC9FD1C3A}</a:tableStyleId>
              </a:tblPr>
              <a:tblGrid>
                <a:gridCol w="7231694">
                  <a:extLst>
                    <a:ext uri="{9D8B030D-6E8A-4147-A177-3AD203B41FA5}">
                      <a16:colId xmlns:a16="http://schemas.microsoft.com/office/drawing/2014/main" xmlns="" val="4147536793"/>
                    </a:ext>
                  </a:extLst>
                </a:gridCol>
                <a:gridCol w="2021312">
                  <a:extLst>
                    <a:ext uri="{9D8B030D-6E8A-4147-A177-3AD203B41FA5}">
                      <a16:colId xmlns:a16="http://schemas.microsoft.com/office/drawing/2014/main" xmlns="" val="3958931496"/>
                    </a:ext>
                  </a:extLst>
                </a:gridCol>
                <a:gridCol w="2030690">
                  <a:extLst>
                    <a:ext uri="{9D8B030D-6E8A-4147-A177-3AD203B41FA5}">
                      <a16:colId xmlns:a16="http://schemas.microsoft.com/office/drawing/2014/main" xmlns="" val="372468222"/>
                    </a:ext>
                  </a:extLst>
                </a:gridCol>
              </a:tblGrid>
              <a:tr h="190286">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(h) in a scheme of amalgamation, of a capital asset, being a share of a foreign company, referred to in section 9(10)(a) which derives directly or indirectly, its value substantially from the share or shares of an Indian company, held by the amalgamating foreign company to the amalgamated foreign company, if-</a:t>
                      </a:r>
                    </a:p>
                    <a:p>
                      <a:pPr algn="just"/>
                      <a:r>
                        <a:rPr lang="en-US" sz="2400" dirty="0">
                          <a:latin typeface="Arial" panose="020B0604020202020204" pitchFamily="34" charset="0"/>
                          <a:cs typeface="Arial" panose="020B0604020202020204" pitchFamily="34" charset="0"/>
                        </a:rPr>
                        <a:t>(i) at least 25% of the shareholders of the amalgamating foreign company continue to remain shareholders of the amalgamated foreign company; and</a:t>
                      </a:r>
                    </a:p>
                    <a:p>
                      <a:pPr algn="just"/>
                      <a:r>
                        <a:rPr lang="en-US" sz="2400" dirty="0">
                          <a:latin typeface="Arial" panose="020B0604020202020204" pitchFamily="34" charset="0"/>
                          <a:cs typeface="Arial" panose="020B0604020202020204" pitchFamily="34" charset="0"/>
                        </a:rPr>
                        <a:t>(ii) such transfer does not attract tax on capital gains in the country in which the amalgamating company is incorporated;</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70(1)(h)</a:t>
                      </a:r>
                    </a:p>
                  </a:txBody>
                  <a:tcPr/>
                </a:tc>
                <a:tc>
                  <a:txBody>
                    <a:bodyPr/>
                    <a:lstStyle/>
                    <a:p>
                      <a:pPr algn="just"/>
                      <a:r>
                        <a:rPr lang="en-IN" sz="2400" dirty="0">
                          <a:latin typeface="Arial" panose="020B0604020202020204" pitchFamily="34" charset="0"/>
                          <a:cs typeface="Arial" panose="020B0604020202020204" pitchFamily="34" charset="0"/>
                        </a:rPr>
                        <a:t>Section 47(</a:t>
                      </a:r>
                      <a:r>
                        <a:rPr lang="en-IN" sz="2400" dirty="0" err="1">
                          <a:latin typeface="Arial" panose="020B0604020202020204" pitchFamily="34" charset="0"/>
                          <a:cs typeface="Arial" panose="020B0604020202020204" pitchFamily="34" charset="0"/>
                        </a:rPr>
                        <a:t>viab</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634872824"/>
                  </a:ext>
                </a:extLst>
              </a:tr>
            </a:tbl>
          </a:graphicData>
        </a:graphic>
      </p:graphicFrame>
    </p:spTree>
    <p:extLst>
      <p:ext uri="{BB962C8B-B14F-4D97-AF65-F5344CB8AC3E}">
        <p14:creationId xmlns:p14="http://schemas.microsoft.com/office/powerpoint/2010/main" val="33751135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93AFBC0-8EA8-F3A4-BA49-A56D5D468B1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17340878-424D-27BD-92EC-EF8FC2A6C3F7}"/>
              </a:ext>
            </a:extLst>
          </p:cNvPr>
          <p:cNvGraphicFramePr>
            <a:graphicFrameLocks noGrp="1"/>
          </p:cNvGraphicFramePr>
          <p:nvPr>
            <p:extLst>
              <p:ext uri="{D42A27DB-BD31-4B8C-83A1-F6EECF244321}">
                <p14:modId xmlns:p14="http://schemas.microsoft.com/office/powerpoint/2010/main" val="1235280746"/>
              </p:ext>
            </p:extLst>
          </p:nvPr>
        </p:nvGraphicFramePr>
        <p:xfrm>
          <a:off x="704088" y="1197863"/>
          <a:ext cx="10732713" cy="4434783"/>
        </p:xfrm>
        <a:graphic>
          <a:graphicData uri="http://schemas.openxmlformats.org/drawingml/2006/table">
            <a:tbl>
              <a:tblPr firstRow="1" bandRow="1">
                <a:tableStyleId>{5C22544A-7EE6-4342-B048-85BDC9FD1C3A}</a:tableStyleId>
              </a:tblPr>
              <a:tblGrid>
                <a:gridCol w="6878571">
                  <a:extLst>
                    <a:ext uri="{9D8B030D-6E8A-4147-A177-3AD203B41FA5}">
                      <a16:colId xmlns:a16="http://schemas.microsoft.com/office/drawing/2014/main" xmlns="" val="4147536793"/>
                    </a:ext>
                  </a:extLst>
                </a:gridCol>
                <a:gridCol w="1922611">
                  <a:extLst>
                    <a:ext uri="{9D8B030D-6E8A-4147-A177-3AD203B41FA5}">
                      <a16:colId xmlns:a16="http://schemas.microsoft.com/office/drawing/2014/main" xmlns="" val="3958931496"/>
                    </a:ext>
                  </a:extLst>
                </a:gridCol>
                <a:gridCol w="1931531">
                  <a:extLst>
                    <a:ext uri="{9D8B030D-6E8A-4147-A177-3AD203B41FA5}">
                      <a16:colId xmlns:a16="http://schemas.microsoft.com/office/drawing/2014/main" xmlns="" val="372468222"/>
                    </a:ext>
                  </a:extLst>
                </a:gridCol>
              </a:tblGrid>
              <a:tr h="190286">
                <a:tc>
                  <a:txBody>
                    <a:bodyPr/>
                    <a:lstStyle/>
                    <a:p>
                      <a:pPr algn="just"/>
                      <a:r>
                        <a:rPr lang="en-US" sz="3200" dirty="0">
                          <a:latin typeface="Arial" panose="020B0604020202020204" pitchFamily="34" charset="0"/>
                          <a:cs typeface="Arial" panose="020B0604020202020204" pitchFamily="34" charset="0"/>
                        </a:rPr>
                        <a:t>Description</a:t>
                      </a:r>
                      <a:endParaRPr lang="en-IN" sz="3200" dirty="0">
                        <a:latin typeface="Arial" panose="020B0604020202020204" pitchFamily="34" charset="0"/>
                        <a:cs typeface="Arial" panose="020B0604020202020204" pitchFamily="34" charset="0"/>
                      </a:endParaRPr>
                    </a:p>
                  </a:txBody>
                  <a:tcPr/>
                </a:tc>
                <a:tc>
                  <a:txBody>
                    <a:bodyPr/>
                    <a:lstStyle/>
                    <a:p>
                      <a:pPr algn="just"/>
                      <a:r>
                        <a:rPr lang="en-IN" sz="3200" dirty="0">
                          <a:latin typeface="Arial" panose="020B0604020202020204" pitchFamily="34" charset="0"/>
                          <a:cs typeface="Arial" panose="020B0604020202020204" pitchFamily="34" charset="0"/>
                        </a:rPr>
                        <a:t>ITA 2025</a:t>
                      </a:r>
                    </a:p>
                  </a:txBody>
                  <a:tcPr/>
                </a:tc>
                <a:tc>
                  <a:txBody>
                    <a:bodyPr/>
                    <a:lstStyle/>
                    <a:p>
                      <a:pPr algn="just"/>
                      <a:r>
                        <a:rPr lang="en-IN" sz="32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(i) of a capital asset by a banking company to a banking institution under a scheme of amalgamation of a banking company with a banking institution sanctioned and brought into force by the Central Government under section 45(7) of the Banking Regulation Act, 1949 (10 of 1949);</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70(1)(i)</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viaa</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(j) in a demerger, of a capital asset by the demerged company to the resulting company, if the resulting company is an Indian company;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70(1)(i)</a:t>
                      </a:r>
                    </a:p>
                  </a:txBody>
                  <a:tcPr/>
                </a:tc>
                <a:tc>
                  <a:txBody>
                    <a:bodyPr/>
                    <a:lstStyle/>
                    <a:p>
                      <a:pPr algn="just"/>
                      <a:r>
                        <a:rPr lang="en-IN" sz="2400" dirty="0">
                          <a:latin typeface="Arial" panose="020B0604020202020204" pitchFamily="34" charset="0"/>
                          <a:cs typeface="Arial" panose="020B0604020202020204" pitchFamily="34" charset="0"/>
                        </a:rPr>
                        <a:t>Section 47(</a:t>
                      </a:r>
                      <a:r>
                        <a:rPr lang="en-IN" sz="2400" dirty="0" err="1">
                          <a:latin typeface="Arial" panose="020B0604020202020204" pitchFamily="34" charset="0"/>
                          <a:cs typeface="Arial" panose="020B0604020202020204" pitchFamily="34" charset="0"/>
                        </a:rPr>
                        <a:t>vib</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634872824"/>
                  </a:ext>
                </a:extLst>
              </a:tr>
            </a:tbl>
          </a:graphicData>
        </a:graphic>
      </p:graphicFrame>
    </p:spTree>
    <p:extLst>
      <p:ext uri="{BB962C8B-B14F-4D97-AF65-F5344CB8AC3E}">
        <p14:creationId xmlns:p14="http://schemas.microsoft.com/office/powerpoint/2010/main" val="2641749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0BEFC6-81E3-04DC-865A-D56962DAFBBA}"/>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A62772BF-960F-4D56-8E50-6D09C880ED82}"/>
              </a:ext>
            </a:extLst>
          </p:cNvPr>
          <p:cNvGraphicFramePr>
            <a:graphicFrameLocks noGrp="1"/>
          </p:cNvGraphicFramePr>
          <p:nvPr>
            <p:extLst>
              <p:ext uri="{D42A27DB-BD31-4B8C-83A1-F6EECF244321}">
                <p14:modId xmlns:p14="http://schemas.microsoft.com/office/powerpoint/2010/main" val="25752627"/>
              </p:ext>
            </p:extLst>
          </p:nvPr>
        </p:nvGraphicFramePr>
        <p:xfrm>
          <a:off x="530351" y="182879"/>
          <a:ext cx="10934819" cy="6492240"/>
        </p:xfrm>
        <a:graphic>
          <a:graphicData uri="http://schemas.openxmlformats.org/drawingml/2006/table">
            <a:tbl>
              <a:tblPr firstRow="1" bandRow="1">
                <a:tableStyleId>{5C22544A-7EE6-4342-B048-85BDC9FD1C3A}</a:tableStyleId>
              </a:tblPr>
              <a:tblGrid>
                <a:gridCol w="7654373">
                  <a:extLst>
                    <a:ext uri="{9D8B030D-6E8A-4147-A177-3AD203B41FA5}">
                      <a16:colId xmlns:a16="http://schemas.microsoft.com/office/drawing/2014/main" xmlns="" val="4147536793"/>
                    </a:ext>
                  </a:extLst>
                </a:gridCol>
                <a:gridCol w="1312542">
                  <a:extLst>
                    <a:ext uri="{9D8B030D-6E8A-4147-A177-3AD203B41FA5}">
                      <a16:colId xmlns:a16="http://schemas.microsoft.com/office/drawing/2014/main" xmlns="" val="3958931496"/>
                    </a:ext>
                  </a:extLst>
                </a:gridCol>
                <a:gridCol w="1967904">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(k) of shares by the resulting company or issue of shares by such company, in a scheme of demerger to the shareholders of the demerged company, if the transfer or issue is made in consideration of demerger of the undertaking;</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70(1)(k)</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47(vid)</a:t>
                      </a: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(I) of a capital asset in a demerger, being a share or shares held in an Indian company, by the demerged foreign company to the resulting foreign company, if-</a:t>
                      </a:r>
                    </a:p>
                    <a:p>
                      <a:pPr algn="just"/>
                      <a:r>
                        <a:rPr lang="en-US" sz="2400" dirty="0">
                          <a:latin typeface="Arial" panose="020B0604020202020204" pitchFamily="34" charset="0"/>
                          <a:cs typeface="Arial" panose="020B0604020202020204" pitchFamily="34" charset="0"/>
                        </a:rPr>
                        <a:t>(i) the shareholders holding not less than 75% in value of the shares of the demerged foreign company continue to remain shareholders of the resulting foreign company; and</a:t>
                      </a:r>
                    </a:p>
                    <a:p>
                      <a:pPr algn="just"/>
                      <a:r>
                        <a:rPr lang="en-US" sz="2400" dirty="0">
                          <a:latin typeface="Arial" panose="020B0604020202020204" pitchFamily="34" charset="0"/>
                          <a:cs typeface="Arial" panose="020B0604020202020204" pitchFamily="34" charset="0"/>
                        </a:rPr>
                        <a:t>(ii) such transfer does not attract tax on capital gains in the country, in which the demerged foreign company is incorporated,</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70(1)(l)</a:t>
                      </a:r>
                    </a:p>
                  </a:txBody>
                  <a:tcPr/>
                </a:tc>
                <a:tc>
                  <a:txBody>
                    <a:bodyPr/>
                    <a:lstStyle/>
                    <a:p>
                      <a:pPr algn="just"/>
                      <a:r>
                        <a:rPr lang="en-US" sz="2400" dirty="0">
                          <a:latin typeface="Arial" panose="020B0604020202020204" pitchFamily="34" charset="0"/>
                          <a:cs typeface="Arial" panose="020B0604020202020204" pitchFamily="34" charset="0"/>
                        </a:rPr>
                        <a:t>Section</a:t>
                      </a:r>
                    </a:p>
                    <a:p>
                      <a:pPr algn="just"/>
                      <a:r>
                        <a:rPr lang="en-US" sz="2400" dirty="0">
                          <a:latin typeface="Arial" panose="020B0604020202020204" pitchFamily="34" charset="0"/>
                          <a:cs typeface="Arial" panose="020B0604020202020204" pitchFamily="34" charset="0"/>
                        </a:rPr>
                        <a:t>47(</a:t>
                      </a:r>
                      <a:r>
                        <a:rPr lang="en-US" sz="2400" dirty="0" err="1">
                          <a:latin typeface="Arial" panose="020B0604020202020204" pitchFamily="34" charset="0"/>
                          <a:cs typeface="Arial" panose="020B0604020202020204" pitchFamily="34" charset="0"/>
                        </a:rPr>
                        <a:t>vic</a:t>
                      </a:r>
                      <a:r>
                        <a:rPr lang="en-US" sz="2400" dirty="0">
                          <a:latin typeface="Arial" panose="020B0604020202020204" pitchFamily="34" charset="0"/>
                          <a:cs typeface="Arial" panose="020B0604020202020204" pitchFamily="34" charset="0"/>
                        </a:rPr>
                        <a:t>) &amp; its</a:t>
                      </a:r>
                    </a:p>
                    <a:p>
                      <a:pPr algn="just"/>
                      <a:r>
                        <a:rPr lang="en-US" sz="2400" dirty="0">
                          <a:latin typeface="Arial" panose="020B0604020202020204" pitchFamily="34" charset="0"/>
                          <a:cs typeface="Arial" panose="020B0604020202020204" pitchFamily="34" charset="0"/>
                        </a:rPr>
                        <a:t>Proviso</a:t>
                      </a:r>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634872824"/>
                  </a:ext>
                </a:extLst>
              </a:tr>
            </a:tbl>
          </a:graphicData>
        </a:graphic>
      </p:graphicFrame>
    </p:spTree>
    <p:extLst>
      <p:ext uri="{BB962C8B-B14F-4D97-AF65-F5344CB8AC3E}">
        <p14:creationId xmlns:p14="http://schemas.microsoft.com/office/powerpoint/2010/main" val="4729399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2925231-2E02-B14D-7E26-8221A1E266D2}"/>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8ECFAECD-99BE-419A-1301-60C687921EC1}"/>
              </a:ext>
            </a:extLst>
          </p:cNvPr>
          <p:cNvGraphicFramePr>
            <a:graphicFrameLocks noGrp="1"/>
          </p:cNvGraphicFramePr>
          <p:nvPr>
            <p:extLst>
              <p:ext uri="{D42A27DB-BD31-4B8C-83A1-F6EECF244321}">
                <p14:modId xmlns:p14="http://schemas.microsoft.com/office/powerpoint/2010/main" val="1873989713"/>
              </p:ext>
            </p:extLst>
          </p:nvPr>
        </p:nvGraphicFramePr>
        <p:xfrm>
          <a:off x="726830" y="182879"/>
          <a:ext cx="10738340" cy="6400800"/>
        </p:xfrm>
        <a:graphic>
          <a:graphicData uri="http://schemas.openxmlformats.org/drawingml/2006/table">
            <a:tbl>
              <a:tblPr firstRow="1" bandRow="1">
                <a:tableStyleId>{5C22544A-7EE6-4342-B048-85BDC9FD1C3A}</a:tableStyleId>
              </a:tblPr>
              <a:tblGrid>
                <a:gridCol w="7516838">
                  <a:extLst>
                    <a:ext uri="{9D8B030D-6E8A-4147-A177-3AD203B41FA5}">
                      <a16:colId xmlns:a16="http://schemas.microsoft.com/office/drawing/2014/main" xmlns="" val="4147536793"/>
                    </a:ext>
                  </a:extLst>
                </a:gridCol>
                <a:gridCol w="1288958">
                  <a:extLst>
                    <a:ext uri="{9D8B030D-6E8A-4147-A177-3AD203B41FA5}">
                      <a16:colId xmlns:a16="http://schemas.microsoft.com/office/drawing/2014/main" xmlns="" val="3958931496"/>
                    </a:ext>
                  </a:extLst>
                </a:gridCol>
                <a:gridCol w="1932544">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(m) of a capital asset in a demerger, being a share of a foreign company, referred to in section 9(10)(a) which derives directly or indirectly, its value substantially from the share or shares of an Indian company, held by the demerged foreign company to the resulting foreign company, if-</a:t>
                      </a:r>
                    </a:p>
                    <a:p>
                      <a:pPr algn="just"/>
                      <a:r>
                        <a:rPr lang="en-US" sz="2400" dirty="0">
                          <a:latin typeface="Arial" panose="020B0604020202020204" pitchFamily="34" charset="0"/>
                          <a:cs typeface="Arial" panose="020B0604020202020204" pitchFamily="34" charset="0"/>
                        </a:rPr>
                        <a:t>(i) the shareholders, holding not less than 75% in value of the shares of the demerged foreign company, continue to remain shareholders of the resulting foreign company; and</a:t>
                      </a:r>
                    </a:p>
                    <a:p>
                      <a:pPr algn="just"/>
                      <a:r>
                        <a:rPr lang="en-US" sz="2400" dirty="0">
                          <a:latin typeface="Arial" panose="020B0604020202020204" pitchFamily="34" charset="0"/>
                          <a:cs typeface="Arial" panose="020B0604020202020204" pitchFamily="34" charset="0"/>
                        </a:rPr>
                        <a:t>(ii) such transfer does not attract tax on capital gains in the country in which the demerged foreign company is incorporated, and in such a case the provisions of sections 230 to 232 of the Companies Act, 2013 (18 of 2013)62 shall not apply;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70(1)(m)</a:t>
                      </a:r>
                    </a:p>
                  </a:txBody>
                  <a:tcPr/>
                </a:tc>
                <a:tc>
                  <a:txBody>
                    <a:bodyPr/>
                    <a:lstStyle/>
                    <a:p>
                      <a:pPr algn="just"/>
                      <a:r>
                        <a:rPr lang="en-US" sz="2400" dirty="0">
                          <a:latin typeface="Arial" panose="020B0604020202020204" pitchFamily="34" charset="0"/>
                          <a:cs typeface="Arial" panose="020B0604020202020204" pitchFamily="34" charset="0"/>
                        </a:rPr>
                        <a:t>Section</a:t>
                      </a:r>
                    </a:p>
                    <a:p>
                      <a:pPr algn="just"/>
                      <a:r>
                        <a:rPr lang="en-US" sz="2400" dirty="0">
                          <a:latin typeface="Arial" panose="020B0604020202020204" pitchFamily="34" charset="0"/>
                          <a:cs typeface="Arial" panose="020B0604020202020204" pitchFamily="34" charset="0"/>
                        </a:rPr>
                        <a:t>47(</a:t>
                      </a:r>
                      <a:r>
                        <a:rPr lang="en-US" sz="2400" dirty="0" err="1">
                          <a:latin typeface="Arial" panose="020B0604020202020204" pitchFamily="34" charset="0"/>
                          <a:cs typeface="Arial" panose="020B0604020202020204" pitchFamily="34" charset="0"/>
                        </a:rPr>
                        <a:t>vicc</a:t>
                      </a:r>
                      <a:r>
                        <a:rPr lang="en-US" sz="2400" dirty="0">
                          <a:latin typeface="Arial" panose="020B0604020202020204" pitchFamily="34" charset="0"/>
                          <a:cs typeface="Arial" panose="020B0604020202020204" pitchFamily="34" charset="0"/>
                        </a:rPr>
                        <a:t>) &amp;</a:t>
                      </a:r>
                    </a:p>
                    <a:p>
                      <a:pPr algn="just"/>
                      <a:r>
                        <a:rPr lang="en-US" sz="2400" dirty="0">
                          <a:latin typeface="Arial" panose="020B0604020202020204" pitchFamily="34" charset="0"/>
                          <a:cs typeface="Arial" panose="020B0604020202020204" pitchFamily="34" charset="0"/>
                        </a:rPr>
                        <a:t>its Proviso</a:t>
                      </a:r>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170091891"/>
                  </a:ext>
                </a:extLst>
              </a:tr>
            </a:tbl>
          </a:graphicData>
        </a:graphic>
      </p:graphicFrame>
    </p:spTree>
    <p:extLst>
      <p:ext uri="{BB962C8B-B14F-4D97-AF65-F5344CB8AC3E}">
        <p14:creationId xmlns:p14="http://schemas.microsoft.com/office/powerpoint/2010/main" val="30550018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D4187B0-14C7-6D71-A2E8-C4FC9A1911D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6D9CFB29-61BD-67E9-D5E6-311777858C7F}"/>
              </a:ext>
            </a:extLst>
          </p:cNvPr>
          <p:cNvGraphicFramePr>
            <a:graphicFrameLocks noGrp="1"/>
          </p:cNvGraphicFramePr>
          <p:nvPr>
            <p:extLst>
              <p:ext uri="{D42A27DB-BD31-4B8C-83A1-F6EECF244321}">
                <p14:modId xmlns:p14="http://schemas.microsoft.com/office/powerpoint/2010/main" val="2645739388"/>
              </p:ext>
            </p:extLst>
          </p:nvPr>
        </p:nvGraphicFramePr>
        <p:xfrm>
          <a:off x="1221544" y="675248"/>
          <a:ext cx="9748911" cy="5029200"/>
        </p:xfrm>
        <a:graphic>
          <a:graphicData uri="http://schemas.openxmlformats.org/drawingml/2006/table">
            <a:tbl>
              <a:tblPr firstRow="1" bandRow="1">
                <a:tableStyleId>{5C22544A-7EE6-4342-B048-85BDC9FD1C3A}</a:tableStyleId>
              </a:tblPr>
              <a:tblGrid>
                <a:gridCol w="6824238">
                  <a:extLst>
                    <a:ext uri="{9D8B030D-6E8A-4147-A177-3AD203B41FA5}">
                      <a16:colId xmlns:a16="http://schemas.microsoft.com/office/drawing/2014/main" xmlns="" val="4147536793"/>
                    </a:ext>
                  </a:extLst>
                </a:gridCol>
                <a:gridCol w="1170193">
                  <a:extLst>
                    <a:ext uri="{9D8B030D-6E8A-4147-A177-3AD203B41FA5}">
                      <a16:colId xmlns:a16="http://schemas.microsoft.com/office/drawing/2014/main" xmlns="" val="3958931496"/>
                    </a:ext>
                  </a:extLst>
                </a:gridCol>
                <a:gridCol w="1754480">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(n) in a business reorganization, of a capital asset by the predecessor co-operative bank to the successor co-operative bank or to the converted banking company;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70(1)(n)</a:t>
                      </a:r>
                    </a:p>
                  </a:txBody>
                  <a:tcPr/>
                </a:tc>
                <a:tc>
                  <a:txBody>
                    <a:bodyPr/>
                    <a:lstStyle/>
                    <a:p>
                      <a:pPr algn="just"/>
                      <a:r>
                        <a:rPr lang="en-IN" sz="2400" dirty="0">
                          <a:latin typeface="Arial" panose="020B0604020202020204" pitchFamily="34" charset="0"/>
                          <a:cs typeface="Arial" panose="020B0604020202020204" pitchFamily="34" charset="0"/>
                        </a:rPr>
                        <a:t>Section 47(</a:t>
                      </a:r>
                      <a:r>
                        <a:rPr lang="en-IN" sz="2400" dirty="0" err="1">
                          <a:latin typeface="Arial" panose="020B0604020202020204" pitchFamily="34" charset="0"/>
                          <a:cs typeface="Arial" panose="020B0604020202020204" pitchFamily="34" charset="0"/>
                        </a:rPr>
                        <a:t>vica</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(o) by a shareholder, in a business reorganization, of capital asset being share or shares held by him in the predecessor co-operative bank, if the transfer is made in consideration of the allotment to him of any share or shares in the successor co-operative bank or the converted banking company;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70(1)(o)</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vicb</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634872824"/>
                  </a:ext>
                </a:extLst>
              </a:tr>
            </a:tbl>
          </a:graphicData>
        </a:graphic>
      </p:graphicFrame>
    </p:spTree>
    <p:extLst>
      <p:ext uri="{BB962C8B-B14F-4D97-AF65-F5344CB8AC3E}">
        <p14:creationId xmlns:p14="http://schemas.microsoft.com/office/powerpoint/2010/main" val="23783671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007AC21-26FC-6E32-35D9-1BBE81F65C94}"/>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6AB6BAAA-659A-6B10-8D8F-C6712F06E621}"/>
              </a:ext>
            </a:extLst>
          </p:cNvPr>
          <p:cNvGraphicFramePr>
            <a:graphicFrameLocks noGrp="1"/>
          </p:cNvGraphicFramePr>
          <p:nvPr>
            <p:extLst>
              <p:ext uri="{D42A27DB-BD31-4B8C-83A1-F6EECF244321}">
                <p14:modId xmlns:p14="http://schemas.microsoft.com/office/powerpoint/2010/main" val="37172512"/>
              </p:ext>
            </p:extLst>
          </p:nvPr>
        </p:nvGraphicFramePr>
        <p:xfrm>
          <a:off x="1362221" y="703383"/>
          <a:ext cx="9748911" cy="3931920"/>
        </p:xfrm>
        <a:graphic>
          <a:graphicData uri="http://schemas.openxmlformats.org/drawingml/2006/table">
            <a:tbl>
              <a:tblPr firstRow="1" bandRow="1">
                <a:tableStyleId>{5C22544A-7EE6-4342-B048-85BDC9FD1C3A}</a:tableStyleId>
              </a:tblPr>
              <a:tblGrid>
                <a:gridCol w="6824238">
                  <a:extLst>
                    <a:ext uri="{9D8B030D-6E8A-4147-A177-3AD203B41FA5}">
                      <a16:colId xmlns:a16="http://schemas.microsoft.com/office/drawing/2014/main" xmlns="" val="4147536793"/>
                    </a:ext>
                  </a:extLst>
                </a:gridCol>
                <a:gridCol w="1309233">
                  <a:extLst>
                    <a:ext uri="{9D8B030D-6E8A-4147-A177-3AD203B41FA5}">
                      <a16:colId xmlns:a16="http://schemas.microsoft.com/office/drawing/2014/main" xmlns="" val="3958931496"/>
                    </a:ext>
                  </a:extLst>
                </a:gridCol>
                <a:gridCol w="1615440">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(p) of a capital asset, being bonds or Global Depository Receipts as referred to in section 209(1), made outside India by a non-resident to another non-resident;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70(1)(p)</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viia</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(q) made outside India, of a capital asset, being rupee denominated bond of an Indian company issued outside India, by a non-resident to another non-resident;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70(1)(q)</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viiaa</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634872824"/>
                  </a:ext>
                </a:extLst>
              </a:tr>
            </a:tbl>
          </a:graphicData>
        </a:graphic>
      </p:graphicFrame>
    </p:spTree>
    <p:extLst>
      <p:ext uri="{BB962C8B-B14F-4D97-AF65-F5344CB8AC3E}">
        <p14:creationId xmlns:p14="http://schemas.microsoft.com/office/powerpoint/2010/main" val="1387636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679B6DB-239A-DA77-6FF9-9D189E21745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7C5A76A1-4BED-0147-C6F4-5D7A4F60806B}"/>
              </a:ext>
            </a:extLst>
          </p:cNvPr>
          <p:cNvGraphicFramePr>
            <a:graphicFrameLocks noGrp="1"/>
          </p:cNvGraphicFramePr>
          <p:nvPr>
            <p:extLst>
              <p:ext uri="{D42A27DB-BD31-4B8C-83A1-F6EECF244321}">
                <p14:modId xmlns:p14="http://schemas.microsoft.com/office/powerpoint/2010/main" val="1800645527"/>
              </p:ext>
            </p:extLst>
          </p:nvPr>
        </p:nvGraphicFramePr>
        <p:xfrm>
          <a:off x="912055" y="661181"/>
          <a:ext cx="9748911" cy="5669280"/>
        </p:xfrm>
        <a:graphic>
          <a:graphicData uri="http://schemas.openxmlformats.org/drawingml/2006/table">
            <a:tbl>
              <a:tblPr firstRow="1" bandRow="1">
                <a:tableStyleId>{5C22544A-7EE6-4342-B048-85BDC9FD1C3A}</a:tableStyleId>
              </a:tblPr>
              <a:tblGrid>
                <a:gridCol w="7050259">
                  <a:extLst>
                    <a:ext uri="{9D8B030D-6E8A-4147-A177-3AD203B41FA5}">
                      <a16:colId xmlns:a16="http://schemas.microsoft.com/office/drawing/2014/main" xmlns="" val="4147536793"/>
                    </a:ext>
                  </a:extLst>
                </a:gridCol>
                <a:gridCol w="1392701">
                  <a:extLst>
                    <a:ext uri="{9D8B030D-6E8A-4147-A177-3AD203B41FA5}">
                      <a16:colId xmlns:a16="http://schemas.microsoft.com/office/drawing/2014/main" xmlns="" val="3958931496"/>
                    </a:ext>
                  </a:extLst>
                </a:gridCol>
                <a:gridCol w="1305951">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(r) of a capital asset made by a non-resident on a recognised stock exchange located in any International Financial Services Centre, where the consideration for such transaction is paid or payable in foreign currency, and such capital asset is-</a:t>
                      </a:r>
                    </a:p>
                    <a:p>
                      <a:pPr algn="just"/>
                      <a:r>
                        <a:rPr lang="en-US" sz="2400" dirty="0">
                          <a:latin typeface="Arial" panose="020B0604020202020204" pitchFamily="34" charset="0"/>
                          <a:cs typeface="Arial" panose="020B0604020202020204" pitchFamily="34" charset="0"/>
                        </a:rPr>
                        <a:t>(i) bond or Global Depository Receipt referred to in section 209(1); or</a:t>
                      </a:r>
                    </a:p>
                    <a:p>
                      <a:pPr algn="just"/>
                      <a:r>
                        <a:rPr lang="en-US" sz="2400" dirty="0">
                          <a:latin typeface="Arial" panose="020B0604020202020204" pitchFamily="34" charset="0"/>
                          <a:cs typeface="Arial" panose="020B0604020202020204" pitchFamily="34" charset="0"/>
                        </a:rPr>
                        <a:t>(ii) rupee denominated bond of an Indian company; or</a:t>
                      </a:r>
                    </a:p>
                    <a:p>
                      <a:pPr algn="just"/>
                      <a:r>
                        <a:rPr lang="en-US" sz="2400" dirty="0">
                          <a:latin typeface="Arial" panose="020B0604020202020204" pitchFamily="34" charset="0"/>
                          <a:cs typeface="Arial" panose="020B0604020202020204" pitchFamily="34" charset="0"/>
                        </a:rPr>
                        <a:t>(iii) derivative; or</a:t>
                      </a:r>
                    </a:p>
                    <a:p>
                      <a:pPr algn="just"/>
                      <a:r>
                        <a:rPr lang="en-US" sz="2400" dirty="0">
                          <a:latin typeface="Arial" panose="020B0604020202020204" pitchFamily="34" charset="0"/>
                          <a:cs typeface="Arial" panose="020B0604020202020204" pitchFamily="34" charset="0"/>
                        </a:rPr>
                        <a:t>(iv) such other securities as may be notified by the Central Government;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70(1)(r)</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viiab</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1170091891"/>
                  </a:ext>
                </a:extLst>
              </a:tr>
            </a:tbl>
          </a:graphicData>
        </a:graphic>
      </p:graphicFrame>
    </p:spTree>
    <p:extLst>
      <p:ext uri="{BB962C8B-B14F-4D97-AF65-F5344CB8AC3E}">
        <p14:creationId xmlns:p14="http://schemas.microsoft.com/office/powerpoint/2010/main" val="8776220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07544A8-703A-086E-05AB-74B13518539C}"/>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02B9957A-9B7D-4E54-8E0B-13875E180978}"/>
              </a:ext>
            </a:extLst>
          </p:cNvPr>
          <p:cNvGraphicFramePr>
            <a:graphicFrameLocks noGrp="1"/>
          </p:cNvGraphicFramePr>
          <p:nvPr>
            <p:extLst>
              <p:ext uri="{D42A27DB-BD31-4B8C-83A1-F6EECF244321}">
                <p14:modId xmlns:p14="http://schemas.microsoft.com/office/powerpoint/2010/main" val="1427415252"/>
              </p:ext>
            </p:extLst>
          </p:nvPr>
        </p:nvGraphicFramePr>
        <p:xfrm>
          <a:off x="1221544" y="675248"/>
          <a:ext cx="10468708" cy="5501583"/>
        </p:xfrm>
        <a:graphic>
          <a:graphicData uri="http://schemas.openxmlformats.org/drawingml/2006/table">
            <a:tbl>
              <a:tblPr firstRow="1" bandRow="1">
                <a:tableStyleId>{5C22544A-7EE6-4342-B048-85BDC9FD1C3A}</a:tableStyleId>
              </a:tblPr>
              <a:tblGrid>
                <a:gridCol w="7328096">
                  <a:extLst>
                    <a:ext uri="{9D8B030D-6E8A-4147-A177-3AD203B41FA5}">
                      <a16:colId xmlns:a16="http://schemas.microsoft.com/office/drawing/2014/main" xmlns="" val="4147536793"/>
                    </a:ext>
                  </a:extLst>
                </a:gridCol>
                <a:gridCol w="1526750">
                  <a:extLst>
                    <a:ext uri="{9D8B030D-6E8A-4147-A177-3AD203B41FA5}">
                      <a16:colId xmlns:a16="http://schemas.microsoft.com/office/drawing/2014/main" xmlns="" val="3958931496"/>
                    </a:ext>
                  </a:extLst>
                </a:gridCol>
                <a:gridCol w="1613862">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(s) of a capital asset, being a Government security carrying a periodic payment of interest, made outside India through an intermediary dealing in settlement of securities, by a non-resident to another non-resident: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70(1)(s)</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viib</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(t) in a relocation, of a capital asset by the original fund to the resulting fund;</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70(1)(t)</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viiac</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634872824"/>
                  </a:ext>
                </a:extLst>
              </a:tr>
              <a:tr h="1203903">
                <a:tc>
                  <a:txBody>
                    <a:bodyPr/>
                    <a:lstStyle/>
                    <a:p>
                      <a:pPr algn="just"/>
                      <a:r>
                        <a:rPr lang="en-US" sz="2400" dirty="0">
                          <a:latin typeface="Arial" panose="020B0604020202020204" pitchFamily="34" charset="0"/>
                          <a:cs typeface="Arial" panose="020B0604020202020204" pitchFamily="34" charset="0"/>
                        </a:rPr>
                        <a:t>(u) by a shareholder or unit holder or interest holder, in a relocation, of a capital asset being share or unit or interest held by him in the original fund in consideration for the share or unit or interest in the resultant fund;</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70(1)(u)</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viiad</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1485508842"/>
                  </a:ext>
                </a:extLst>
              </a:tr>
            </a:tbl>
          </a:graphicData>
        </a:graphic>
      </p:graphicFrame>
    </p:spTree>
    <p:extLst>
      <p:ext uri="{BB962C8B-B14F-4D97-AF65-F5344CB8AC3E}">
        <p14:creationId xmlns:p14="http://schemas.microsoft.com/office/powerpoint/2010/main" val="38289034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8A15A63-4F47-839C-667A-B016874B551A}"/>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89778460-3EB0-34C9-C46D-F7ED86A9987C}"/>
              </a:ext>
            </a:extLst>
          </p:cNvPr>
          <p:cNvGraphicFramePr>
            <a:graphicFrameLocks noGrp="1"/>
          </p:cNvGraphicFramePr>
          <p:nvPr>
            <p:extLst>
              <p:ext uri="{D42A27DB-BD31-4B8C-83A1-F6EECF244321}">
                <p14:modId xmlns:p14="http://schemas.microsoft.com/office/powerpoint/2010/main" val="2274368363"/>
              </p:ext>
            </p:extLst>
          </p:nvPr>
        </p:nvGraphicFramePr>
        <p:xfrm>
          <a:off x="1221544" y="675248"/>
          <a:ext cx="10468708" cy="5029200"/>
        </p:xfrm>
        <a:graphic>
          <a:graphicData uri="http://schemas.openxmlformats.org/drawingml/2006/table">
            <a:tbl>
              <a:tblPr firstRow="1" bandRow="1">
                <a:tableStyleId>{5C22544A-7EE6-4342-B048-85BDC9FD1C3A}</a:tableStyleId>
              </a:tblPr>
              <a:tblGrid>
                <a:gridCol w="7328096">
                  <a:extLst>
                    <a:ext uri="{9D8B030D-6E8A-4147-A177-3AD203B41FA5}">
                      <a16:colId xmlns:a16="http://schemas.microsoft.com/office/drawing/2014/main" xmlns="" val="4147536793"/>
                    </a:ext>
                  </a:extLst>
                </a:gridCol>
                <a:gridCol w="1526750">
                  <a:extLst>
                    <a:ext uri="{9D8B030D-6E8A-4147-A177-3AD203B41FA5}">
                      <a16:colId xmlns:a16="http://schemas.microsoft.com/office/drawing/2014/main" xmlns="" val="3958931496"/>
                    </a:ext>
                  </a:extLst>
                </a:gridCol>
                <a:gridCol w="1613862">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(v) of a capital asset by India Infrastructure Finance Company Limited to an institution established for financing the infrastructure and development, set up under an Act of Parliament and notified by the Central Government for the purposes of this clause;</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70(1)(v)</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viiae</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(w) of a capital asset, under a plan approved by the Central Government, by a public sector company, to-</a:t>
                      </a:r>
                    </a:p>
                    <a:p>
                      <a:pPr algn="just"/>
                      <a:r>
                        <a:rPr lang="en-US" sz="2400" dirty="0">
                          <a:latin typeface="Arial" panose="020B0604020202020204" pitchFamily="34" charset="0"/>
                          <a:cs typeface="Arial" panose="020B0604020202020204" pitchFamily="34" charset="0"/>
                        </a:rPr>
                        <a:t>(i) another public sector company notified by the Central Government for the purposes of this clause; or</a:t>
                      </a:r>
                    </a:p>
                    <a:p>
                      <a:pPr algn="just"/>
                      <a:r>
                        <a:rPr lang="en-US" sz="2400" dirty="0">
                          <a:latin typeface="Arial" panose="020B0604020202020204" pitchFamily="34" charset="0"/>
                          <a:cs typeface="Arial" panose="020B0604020202020204" pitchFamily="34" charset="0"/>
                        </a:rPr>
                        <a:t>(ii) the Central Government; or</a:t>
                      </a:r>
                    </a:p>
                    <a:p>
                      <a:pPr algn="just"/>
                      <a:r>
                        <a:rPr lang="en-US" sz="2400" dirty="0">
                          <a:latin typeface="Arial" panose="020B0604020202020204" pitchFamily="34" charset="0"/>
                          <a:cs typeface="Arial" panose="020B0604020202020204" pitchFamily="34" charset="0"/>
                        </a:rPr>
                        <a:t>(iii) a State Government;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70(1)(w)</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viiaf</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634872824"/>
                  </a:ext>
                </a:extLst>
              </a:tr>
            </a:tbl>
          </a:graphicData>
        </a:graphic>
      </p:graphicFrame>
    </p:spTree>
    <p:extLst>
      <p:ext uri="{BB962C8B-B14F-4D97-AF65-F5344CB8AC3E}">
        <p14:creationId xmlns:p14="http://schemas.microsoft.com/office/powerpoint/2010/main" val="2498300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12528802"/>
              </p:ext>
            </p:extLst>
          </p:nvPr>
        </p:nvGraphicFramePr>
        <p:xfrm>
          <a:off x="667511" y="719666"/>
          <a:ext cx="10817352" cy="4119880"/>
        </p:xfrm>
        <a:graphic>
          <a:graphicData uri="http://schemas.openxmlformats.org/drawingml/2006/table">
            <a:tbl>
              <a:tblPr firstRow="1" bandRow="1">
                <a:tableStyleId>{5C22544A-7EE6-4342-B048-85BDC9FD1C3A}</a:tableStyleId>
              </a:tblPr>
              <a:tblGrid>
                <a:gridCol w="2587753"/>
                <a:gridCol w="3730752"/>
                <a:gridCol w="4498847"/>
              </a:tblGrid>
              <a:tr h="370840">
                <a:tc>
                  <a:txBody>
                    <a:bodyPr/>
                    <a:lstStyle/>
                    <a:p>
                      <a:endParaRPr lang="en-IN" dirty="0"/>
                    </a:p>
                  </a:txBody>
                  <a:tcPr/>
                </a:tc>
                <a:tc>
                  <a:txBody>
                    <a:bodyPr/>
                    <a:lstStyle/>
                    <a:p>
                      <a:endParaRPr lang="en-IN"/>
                    </a:p>
                  </a:txBody>
                  <a:tcPr/>
                </a:tc>
                <a:tc>
                  <a:txBody>
                    <a:bodyPr/>
                    <a:lstStyle/>
                    <a:p>
                      <a:endParaRPr lang="en-IN"/>
                    </a:p>
                  </a:txBody>
                  <a:tcPr/>
                </a:tc>
              </a:tr>
              <a:tr h="370840">
                <a:tc>
                  <a:txBody>
                    <a:bodyPr/>
                    <a:lstStyle/>
                    <a:p>
                      <a:pPr algn="just"/>
                      <a:r>
                        <a:rPr lang="en-US" sz="2000" b="1" dirty="0" smtClean="0">
                          <a:latin typeface="Arial" panose="020B0604020202020204" pitchFamily="34" charset="0"/>
                          <a:cs typeface="Arial" panose="020B0604020202020204" pitchFamily="34" charset="0"/>
                        </a:rPr>
                        <a:t>"maximum marginal rate"</a:t>
                      </a:r>
                      <a:r>
                        <a:rPr lang="en-US" sz="2000" dirty="0" smtClean="0">
                          <a:latin typeface="Arial" panose="020B0604020202020204" pitchFamily="34" charset="0"/>
                          <a:cs typeface="Arial" panose="020B0604020202020204" pitchFamily="34" charset="0"/>
                        </a:rPr>
                        <a:t> </a:t>
                      </a:r>
                    </a:p>
                    <a:p>
                      <a:pPr algn="just"/>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a:t>
                      </a:r>
                      <a:r>
                        <a:rPr lang="en-IN" sz="1800" b="1" i="0" u="none" strike="noStrike" kern="1200" baseline="0" dirty="0" err="1" smtClean="0">
                          <a:solidFill>
                            <a:schemeClr val="dk1"/>
                          </a:solidFill>
                          <a:latin typeface="Arial" panose="020B0604020202020204" pitchFamily="34" charset="0"/>
                          <a:ea typeface="+mn-ea"/>
                          <a:cs typeface="Arial" panose="020B0604020202020204" pitchFamily="34" charset="0"/>
                        </a:rPr>
                        <a:t>Araadhya</a:t>
                      </a:r>
                      <a:r>
                        <a:rPr lang="en-IN" sz="1800" b="1" i="0" u="none" strike="noStrike" kern="1200" baseline="0" dirty="0" smtClean="0">
                          <a:solidFill>
                            <a:schemeClr val="dk1"/>
                          </a:solidFill>
                          <a:latin typeface="Arial" panose="020B0604020202020204" pitchFamily="34" charset="0"/>
                          <a:ea typeface="+mn-ea"/>
                          <a:cs typeface="Arial" panose="020B0604020202020204" pitchFamily="34" charset="0"/>
                        </a:rPr>
                        <a:t> Jain Trust</a:t>
                      </a:r>
                    </a:p>
                    <a:p>
                      <a:r>
                        <a:rPr lang="en-IN" sz="1800" b="1" i="0" u="none" strike="noStrike" kern="1200" baseline="0" dirty="0" smtClean="0">
                          <a:solidFill>
                            <a:schemeClr val="dk1"/>
                          </a:solidFill>
                          <a:latin typeface="Arial" panose="020B0604020202020204" pitchFamily="34" charset="0"/>
                          <a:ea typeface="+mn-ea"/>
                          <a:cs typeface="Arial" panose="020B0604020202020204" pitchFamily="34" charset="0"/>
                        </a:rPr>
                        <a:t>(Mumbai, </a:t>
                      </a:r>
                      <a:r>
                        <a:rPr lang="en-US" sz="2000" dirty="0" smtClean="0">
                          <a:latin typeface="Arial" panose="020B0604020202020204" pitchFamily="34" charset="0"/>
                          <a:cs typeface="Arial" panose="020B0604020202020204" pitchFamily="34" charset="0"/>
                        </a:rPr>
                        <a:t> Special Bench)</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(29C)	 	</a:t>
                      </a:r>
                      <a:r>
                        <a:rPr lang="en-US" sz="2000" b="1" dirty="0" smtClean="0">
                          <a:latin typeface="Arial" panose="020B0604020202020204" pitchFamily="34" charset="0"/>
                          <a:cs typeface="Arial" panose="020B0604020202020204" pitchFamily="34" charset="0"/>
                        </a:rPr>
                        <a:t>"maximum marginal rate"</a:t>
                      </a:r>
                      <a:r>
                        <a:rPr lang="en-US" sz="2000" dirty="0" smtClean="0">
                          <a:latin typeface="Arial" panose="020B0604020202020204" pitchFamily="34" charset="0"/>
                          <a:cs typeface="Arial" panose="020B0604020202020204" pitchFamily="34" charset="0"/>
                        </a:rPr>
                        <a:t> means the rate of income-tax </a:t>
                      </a:r>
                      <a:r>
                        <a:rPr lang="en-US" sz="2000" dirty="0" smtClean="0">
                          <a:solidFill>
                            <a:srgbClr val="FF0000"/>
                          </a:solidFill>
                          <a:latin typeface="Arial" panose="020B0604020202020204" pitchFamily="34" charset="0"/>
                          <a:cs typeface="Arial" panose="020B0604020202020204" pitchFamily="34" charset="0"/>
                        </a:rPr>
                        <a:t>(including surcharge on income-tax</a:t>
                      </a:r>
                      <a:r>
                        <a:rPr lang="en-US" sz="2000" dirty="0" smtClean="0">
                          <a:latin typeface="Arial" panose="020B0604020202020204" pitchFamily="34" charset="0"/>
                          <a:cs typeface="Arial" panose="020B0604020202020204" pitchFamily="34" charset="0"/>
                        </a:rPr>
                        <a:t>, </a:t>
                      </a:r>
                      <a:r>
                        <a:rPr lang="en-US" sz="2000" dirty="0" smtClean="0">
                          <a:solidFill>
                            <a:srgbClr val="FF0000"/>
                          </a:solidFill>
                          <a:latin typeface="Arial" panose="020B0604020202020204" pitchFamily="34" charset="0"/>
                          <a:cs typeface="Arial" panose="020B0604020202020204" pitchFamily="34" charset="0"/>
                        </a:rPr>
                        <a:t>if any)</a:t>
                      </a:r>
                      <a:r>
                        <a:rPr lang="en-US" sz="2000" dirty="0" smtClean="0">
                          <a:latin typeface="Arial" panose="020B0604020202020204" pitchFamily="34" charset="0"/>
                          <a:cs typeface="Arial" panose="020B0604020202020204" pitchFamily="34" charset="0"/>
                        </a:rPr>
                        <a:t> applicable in relation to the highest slab of income in the case of an individual, association of persons or, as the case may be, body of individuals as specified in the Finance Act of the relevant year;</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(70) 	 	</a:t>
                      </a:r>
                      <a:r>
                        <a:rPr lang="en-US" sz="2000" b="1" dirty="0" smtClean="0">
                          <a:latin typeface="Arial" panose="020B0604020202020204" pitchFamily="34" charset="0"/>
                          <a:cs typeface="Arial" panose="020B0604020202020204" pitchFamily="34" charset="0"/>
                        </a:rPr>
                        <a:t>"maximum marginal rate</a:t>
                      </a:r>
                      <a:r>
                        <a:rPr lang="en-US" sz="2000" dirty="0" smtClean="0">
                          <a:latin typeface="Arial" panose="020B0604020202020204" pitchFamily="34" charset="0"/>
                          <a:cs typeface="Arial" panose="020B0604020202020204" pitchFamily="34" charset="0"/>
                        </a:rPr>
                        <a:t>" means the rate of income-tax (</a:t>
                      </a:r>
                      <a:r>
                        <a:rPr lang="en-US" sz="2000" dirty="0" smtClean="0">
                          <a:solidFill>
                            <a:srgbClr val="FF0000"/>
                          </a:solidFill>
                          <a:latin typeface="Arial" panose="020B0604020202020204" pitchFamily="34" charset="0"/>
                          <a:cs typeface="Arial" panose="020B0604020202020204" pitchFamily="34" charset="0"/>
                        </a:rPr>
                        <a:t>including surcharge on income-ta</a:t>
                      </a:r>
                      <a:r>
                        <a:rPr lang="en-US" sz="2000" dirty="0" smtClean="0">
                          <a:latin typeface="Arial" panose="020B0604020202020204" pitchFamily="34" charset="0"/>
                          <a:cs typeface="Arial" panose="020B0604020202020204" pitchFamily="34" charset="0"/>
                        </a:rPr>
                        <a:t>x) applicable in relation to the highest slab of income for an individual, association of persons or, as the case may be, body of individuals, as specified in the Finance Act of the relevant year;</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5773941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0C7D59C-1152-0CA9-722B-2231FDBA0F74}"/>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5A5D2192-56DE-39E2-84B5-F556804814B8}"/>
              </a:ext>
            </a:extLst>
          </p:cNvPr>
          <p:cNvGraphicFramePr>
            <a:graphicFrameLocks noGrp="1"/>
          </p:cNvGraphicFramePr>
          <p:nvPr>
            <p:extLst>
              <p:ext uri="{D42A27DB-BD31-4B8C-83A1-F6EECF244321}">
                <p14:modId xmlns:p14="http://schemas.microsoft.com/office/powerpoint/2010/main" val="3578063593"/>
              </p:ext>
            </p:extLst>
          </p:nvPr>
        </p:nvGraphicFramePr>
        <p:xfrm>
          <a:off x="1221544" y="675248"/>
          <a:ext cx="10468708" cy="4770063"/>
        </p:xfrm>
        <a:graphic>
          <a:graphicData uri="http://schemas.openxmlformats.org/drawingml/2006/table">
            <a:tbl>
              <a:tblPr firstRow="1" bandRow="1">
                <a:tableStyleId>{5C22544A-7EE6-4342-B048-85BDC9FD1C3A}</a:tableStyleId>
              </a:tblPr>
              <a:tblGrid>
                <a:gridCol w="7328096">
                  <a:extLst>
                    <a:ext uri="{9D8B030D-6E8A-4147-A177-3AD203B41FA5}">
                      <a16:colId xmlns:a16="http://schemas.microsoft.com/office/drawing/2014/main" xmlns="" val="4147536793"/>
                    </a:ext>
                  </a:extLst>
                </a:gridCol>
                <a:gridCol w="1526750">
                  <a:extLst>
                    <a:ext uri="{9D8B030D-6E8A-4147-A177-3AD203B41FA5}">
                      <a16:colId xmlns:a16="http://schemas.microsoft.com/office/drawing/2014/main" xmlns="" val="3958931496"/>
                    </a:ext>
                  </a:extLst>
                </a:gridCol>
                <a:gridCol w="1613862">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(x) of Sovereign Gold Bond issued by the Reserve Bank of India under the Sovereign Gold Bond Scheme, 2015, by way of redemption, by an individual;</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70(1)(x)</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viic</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(y) of a capital asset, being conversion of gold into Electronic Gold Receipt issued by a Vault Manager, or conversion of Electronic Gold Receipt into gold;</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70(1)(y)</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viid</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634872824"/>
                  </a:ext>
                </a:extLst>
              </a:tr>
              <a:tr h="1203903">
                <a:tc>
                  <a:txBody>
                    <a:bodyPr/>
                    <a:lstStyle/>
                    <a:p>
                      <a:pPr algn="just"/>
                      <a:r>
                        <a:rPr lang="en-US" sz="2400" dirty="0">
                          <a:latin typeface="Arial" panose="020B0604020202020204" pitchFamily="34" charset="0"/>
                          <a:cs typeface="Arial" panose="020B0604020202020204" pitchFamily="34" charset="0"/>
                        </a:rPr>
                        <a:t>(z) by way of conversion of bonds or debentures, debenture-stock or deposit certificates in any form, of a company into shares or debentures of that company;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70(1)(z)</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47(x)</a:t>
                      </a:r>
                    </a:p>
                  </a:txBody>
                  <a:tcPr/>
                </a:tc>
                <a:extLst>
                  <a:ext uri="{0D108BD9-81ED-4DB2-BD59-A6C34878D82A}">
                    <a16:rowId xmlns:a16="http://schemas.microsoft.com/office/drawing/2014/main" xmlns="" val="1485508842"/>
                  </a:ext>
                </a:extLst>
              </a:tr>
            </a:tbl>
          </a:graphicData>
        </a:graphic>
      </p:graphicFrame>
    </p:spTree>
    <p:extLst>
      <p:ext uri="{BB962C8B-B14F-4D97-AF65-F5344CB8AC3E}">
        <p14:creationId xmlns:p14="http://schemas.microsoft.com/office/powerpoint/2010/main" val="23973133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DA9BBF9-589C-17C0-3D35-49CA769F45C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3F1E2C18-062B-E96F-39C0-87DC15C4B5B3}"/>
              </a:ext>
            </a:extLst>
          </p:cNvPr>
          <p:cNvGraphicFramePr>
            <a:graphicFrameLocks noGrp="1"/>
          </p:cNvGraphicFramePr>
          <p:nvPr>
            <p:extLst>
              <p:ext uri="{D42A27DB-BD31-4B8C-83A1-F6EECF244321}">
                <p14:modId xmlns:p14="http://schemas.microsoft.com/office/powerpoint/2010/main" val="4068104399"/>
              </p:ext>
            </p:extLst>
          </p:nvPr>
        </p:nvGraphicFramePr>
        <p:xfrm>
          <a:off x="1221544" y="675248"/>
          <a:ext cx="10468708" cy="2865006"/>
        </p:xfrm>
        <a:graphic>
          <a:graphicData uri="http://schemas.openxmlformats.org/drawingml/2006/table">
            <a:tbl>
              <a:tblPr firstRow="1" bandRow="1">
                <a:tableStyleId>{5C22544A-7EE6-4342-B048-85BDC9FD1C3A}</a:tableStyleId>
              </a:tblPr>
              <a:tblGrid>
                <a:gridCol w="7328096">
                  <a:extLst>
                    <a:ext uri="{9D8B030D-6E8A-4147-A177-3AD203B41FA5}">
                      <a16:colId xmlns:a16="http://schemas.microsoft.com/office/drawing/2014/main" xmlns="" val="4147536793"/>
                    </a:ext>
                  </a:extLst>
                </a:gridCol>
                <a:gridCol w="1526750">
                  <a:extLst>
                    <a:ext uri="{9D8B030D-6E8A-4147-A177-3AD203B41FA5}">
                      <a16:colId xmlns:a16="http://schemas.microsoft.com/office/drawing/2014/main" xmlns="" val="3958931496"/>
                    </a:ext>
                  </a:extLst>
                </a:gridCol>
                <a:gridCol w="1613862">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(za) by way of conversion of bonds referred to in section 209(1) </a:t>
                      </a:r>
                      <a:r>
                        <a:rPr lang="en-US" sz="2400" dirty="0" smtClean="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Table: Sl. No. 1) into shares or debentures of any company;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70(1)(za)</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l-GR" sz="2400" dirty="0">
                          <a:latin typeface="Arial" panose="020B0604020202020204" pitchFamily="34" charset="0"/>
                          <a:cs typeface="Arial" panose="020B0604020202020204" pitchFamily="34" charset="0"/>
                        </a:rPr>
                        <a:t>χα)</a:t>
                      </a:r>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zb</a:t>
                      </a:r>
                      <a:r>
                        <a:rPr lang="en-US" sz="2400" dirty="0">
                          <a:latin typeface="Arial" panose="020B0604020202020204" pitchFamily="34" charset="0"/>
                          <a:cs typeface="Arial" panose="020B0604020202020204" pitchFamily="34" charset="0"/>
                        </a:rPr>
                        <a:t>) by way of conversion of preference shares of a company into equity shares of that company;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a:t>
                      </a:r>
                      <a:r>
                        <a:rPr lang="en-IN" sz="2400" dirty="0" err="1">
                          <a:latin typeface="Arial" panose="020B0604020202020204" pitchFamily="34" charset="0"/>
                          <a:cs typeface="Arial" panose="020B0604020202020204" pitchFamily="34" charset="0"/>
                        </a:rPr>
                        <a:t>zb</a:t>
                      </a:r>
                      <a:r>
                        <a:rPr lang="en-IN" sz="2400" dirty="0">
                          <a:latin typeface="Arial" panose="020B0604020202020204" pitchFamily="34" charset="0"/>
                          <a:cs typeface="Arial" panose="020B0604020202020204" pitchFamily="34" charset="0"/>
                        </a:rPr>
                        <a:t>)</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xb</a:t>
                      </a:r>
                      <a:r>
                        <a:rPr lang="en-IN" sz="24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xmlns="" val="634872824"/>
                  </a:ext>
                </a:extLst>
              </a:tr>
            </a:tbl>
          </a:graphicData>
        </a:graphic>
      </p:graphicFrame>
    </p:spTree>
    <p:extLst>
      <p:ext uri="{BB962C8B-B14F-4D97-AF65-F5344CB8AC3E}">
        <p14:creationId xmlns:p14="http://schemas.microsoft.com/office/powerpoint/2010/main" val="13312451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65B5AE3-7692-90E8-DC48-963762946D1E}"/>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0596032E-E829-CA43-0E34-202CA59DE604}"/>
              </a:ext>
            </a:extLst>
          </p:cNvPr>
          <p:cNvGraphicFramePr>
            <a:graphicFrameLocks noGrp="1"/>
          </p:cNvGraphicFramePr>
          <p:nvPr>
            <p:extLst>
              <p:ext uri="{D42A27DB-BD31-4B8C-83A1-F6EECF244321}">
                <p14:modId xmlns:p14="http://schemas.microsoft.com/office/powerpoint/2010/main" val="4245943835"/>
              </p:ext>
            </p:extLst>
          </p:nvPr>
        </p:nvGraphicFramePr>
        <p:xfrm>
          <a:off x="1221544" y="675248"/>
          <a:ext cx="10468708" cy="4937760"/>
        </p:xfrm>
        <a:graphic>
          <a:graphicData uri="http://schemas.openxmlformats.org/drawingml/2006/table">
            <a:tbl>
              <a:tblPr firstRow="1" bandRow="1">
                <a:tableStyleId>{5C22544A-7EE6-4342-B048-85BDC9FD1C3A}</a:tableStyleId>
              </a:tblPr>
              <a:tblGrid>
                <a:gridCol w="7328096">
                  <a:extLst>
                    <a:ext uri="{9D8B030D-6E8A-4147-A177-3AD203B41FA5}">
                      <a16:colId xmlns:a16="http://schemas.microsoft.com/office/drawing/2014/main" xmlns="" val="4147536793"/>
                    </a:ext>
                  </a:extLst>
                </a:gridCol>
                <a:gridCol w="1526750">
                  <a:extLst>
                    <a:ext uri="{9D8B030D-6E8A-4147-A177-3AD203B41FA5}">
                      <a16:colId xmlns:a16="http://schemas.microsoft.com/office/drawing/2014/main" xmlns="" val="3958931496"/>
                    </a:ext>
                  </a:extLst>
                </a:gridCol>
                <a:gridCol w="1613862">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zc</a:t>
                      </a:r>
                      <a:r>
                        <a:rPr lang="en-US" sz="2400" dirty="0">
                          <a:latin typeface="Arial" panose="020B0604020202020204" pitchFamily="34" charset="0"/>
                          <a:cs typeface="Arial" panose="020B0604020202020204" pitchFamily="34" charset="0"/>
                        </a:rPr>
                        <a:t>) of a capital asset, being any work of art, archaeological, scientific or art collection, book, manuscript, drawing, painting, photograph or print, to-</a:t>
                      </a:r>
                    </a:p>
                    <a:p>
                      <a:pPr algn="just"/>
                      <a:r>
                        <a:rPr lang="en-US" sz="2400" dirty="0">
                          <a:latin typeface="Arial" panose="020B0604020202020204" pitchFamily="34" charset="0"/>
                          <a:cs typeface="Arial" panose="020B0604020202020204" pitchFamily="34" charset="0"/>
                        </a:rPr>
                        <a:t>(i)the Government; or</a:t>
                      </a:r>
                    </a:p>
                    <a:p>
                      <a:pPr algn="just"/>
                      <a:r>
                        <a:rPr lang="en-US" sz="2400" dirty="0">
                          <a:latin typeface="Arial" panose="020B0604020202020204" pitchFamily="34" charset="0"/>
                          <a:cs typeface="Arial" panose="020B0604020202020204" pitchFamily="34" charset="0"/>
                        </a:rPr>
                        <a:t>(ii)a University; or</a:t>
                      </a:r>
                    </a:p>
                    <a:p>
                      <a:pPr algn="just"/>
                      <a:r>
                        <a:rPr lang="en-US" sz="2400" dirty="0">
                          <a:latin typeface="Arial" panose="020B0604020202020204" pitchFamily="34" charset="0"/>
                          <a:cs typeface="Arial" panose="020B0604020202020204" pitchFamily="34" charset="0"/>
                        </a:rPr>
                        <a:t>(iii) the National Museum, National Art Gallery or National Archives; or</a:t>
                      </a:r>
                    </a:p>
                    <a:p>
                      <a:pPr algn="just"/>
                      <a:r>
                        <a:rPr lang="en-US" sz="2400" dirty="0">
                          <a:latin typeface="Arial" panose="020B0604020202020204" pitchFamily="34" charset="0"/>
                          <a:cs typeface="Arial" panose="020B0604020202020204" pitchFamily="34" charset="0"/>
                        </a:rPr>
                        <a:t>(iv) such other public museum or institution as may be notified by the Central Government to be of national importance or of renown throughout any State;</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a:t>
                      </a:r>
                      <a:r>
                        <a:rPr lang="en-IN" sz="2400" dirty="0" err="1">
                          <a:latin typeface="Arial" panose="020B0604020202020204" pitchFamily="34" charset="0"/>
                          <a:cs typeface="Arial" panose="020B0604020202020204" pitchFamily="34" charset="0"/>
                        </a:rPr>
                        <a:t>zc</a:t>
                      </a:r>
                      <a:r>
                        <a:rPr lang="en-IN" sz="2400" dirty="0">
                          <a:latin typeface="Arial" panose="020B0604020202020204" pitchFamily="34" charset="0"/>
                          <a:cs typeface="Arial" panose="020B0604020202020204" pitchFamily="34" charset="0"/>
                        </a:rPr>
                        <a:t>)</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47(ix)</a:t>
                      </a:r>
                    </a:p>
                  </a:txBody>
                  <a:tcPr/>
                </a:tc>
                <a:extLst>
                  <a:ext uri="{0D108BD9-81ED-4DB2-BD59-A6C34878D82A}">
                    <a16:rowId xmlns:a16="http://schemas.microsoft.com/office/drawing/2014/main" xmlns="" val="1170091891"/>
                  </a:ext>
                </a:extLst>
              </a:tr>
            </a:tbl>
          </a:graphicData>
        </a:graphic>
      </p:graphicFrame>
    </p:spTree>
    <p:extLst>
      <p:ext uri="{BB962C8B-B14F-4D97-AF65-F5344CB8AC3E}">
        <p14:creationId xmlns:p14="http://schemas.microsoft.com/office/powerpoint/2010/main" val="8224125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083E5E0-18ED-DC28-0296-11BFF91FD44A}"/>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71AA7EAE-6EAD-731B-E253-A718F95B62F0}"/>
              </a:ext>
            </a:extLst>
          </p:cNvPr>
          <p:cNvGraphicFramePr>
            <a:graphicFrameLocks noGrp="1"/>
          </p:cNvGraphicFramePr>
          <p:nvPr>
            <p:extLst>
              <p:ext uri="{D42A27DB-BD31-4B8C-83A1-F6EECF244321}">
                <p14:modId xmlns:p14="http://schemas.microsoft.com/office/powerpoint/2010/main" val="1175471805"/>
              </p:ext>
            </p:extLst>
          </p:nvPr>
        </p:nvGraphicFramePr>
        <p:xfrm>
          <a:off x="1221544" y="675248"/>
          <a:ext cx="10468708" cy="5029200"/>
        </p:xfrm>
        <a:graphic>
          <a:graphicData uri="http://schemas.openxmlformats.org/drawingml/2006/table">
            <a:tbl>
              <a:tblPr firstRow="1" bandRow="1">
                <a:tableStyleId>{5C22544A-7EE6-4342-B048-85BDC9FD1C3A}</a:tableStyleId>
              </a:tblPr>
              <a:tblGrid>
                <a:gridCol w="7328096">
                  <a:extLst>
                    <a:ext uri="{9D8B030D-6E8A-4147-A177-3AD203B41FA5}">
                      <a16:colId xmlns:a16="http://schemas.microsoft.com/office/drawing/2014/main" xmlns="" val="4147536793"/>
                    </a:ext>
                  </a:extLst>
                </a:gridCol>
                <a:gridCol w="1526750">
                  <a:extLst>
                    <a:ext uri="{9D8B030D-6E8A-4147-A177-3AD203B41FA5}">
                      <a16:colId xmlns:a16="http://schemas.microsoft.com/office/drawing/2014/main" xmlns="" val="3958931496"/>
                    </a:ext>
                  </a:extLst>
                </a:gridCol>
                <a:gridCol w="1613862">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zd</a:t>
                      </a:r>
                      <a:r>
                        <a:rPr lang="en-US" sz="2400" dirty="0">
                          <a:latin typeface="Arial" panose="020B0604020202020204" pitchFamily="34" charset="0"/>
                          <a:cs typeface="Arial" panose="020B0604020202020204" pitchFamily="34" charset="0"/>
                        </a:rPr>
                        <a:t>) of a capital asset or intangible asset by a firm to a company as a result of succession of the firm by a company in the business carried on by the firm</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a:t>
                      </a:r>
                      <a:r>
                        <a:rPr lang="en-IN" sz="2400" dirty="0" err="1">
                          <a:latin typeface="Arial" panose="020B0604020202020204" pitchFamily="34" charset="0"/>
                          <a:cs typeface="Arial" panose="020B0604020202020204" pitchFamily="34" charset="0"/>
                        </a:rPr>
                        <a:t>zd</a:t>
                      </a:r>
                      <a:r>
                        <a:rPr lang="en-IN" sz="2400" dirty="0">
                          <a:latin typeface="Arial" panose="020B0604020202020204" pitchFamily="34" charset="0"/>
                          <a:cs typeface="Arial" panose="020B0604020202020204" pitchFamily="34" charset="0"/>
                        </a:rPr>
                        <a:t>)</a:t>
                      </a:r>
                    </a:p>
                  </a:txBody>
                  <a:tcPr/>
                </a:tc>
                <a:tc>
                  <a:txBody>
                    <a:bodyPr/>
                    <a:lstStyle/>
                    <a:p>
                      <a:pPr algn="just"/>
                      <a:r>
                        <a:rPr lang="en-US" sz="2400" dirty="0">
                          <a:latin typeface="Arial" panose="020B0604020202020204" pitchFamily="34" charset="0"/>
                          <a:cs typeface="Arial" panose="020B0604020202020204" pitchFamily="34" charset="0"/>
                        </a:rPr>
                        <a:t>Section</a:t>
                      </a:r>
                    </a:p>
                    <a:p>
                      <a:pPr algn="just"/>
                      <a:r>
                        <a:rPr lang="en-US" sz="2400" dirty="0">
                          <a:latin typeface="Arial" panose="020B0604020202020204" pitchFamily="34" charset="0"/>
                          <a:cs typeface="Arial" panose="020B0604020202020204" pitchFamily="34" charset="0"/>
                        </a:rPr>
                        <a:t>47(xiii) &amp; its</a:t>
                      </a:r>
                    </a:p>
                    <a:p>
                      <a:pPr algn="just"/>
                      <a:r>
                        <a:rPr lang="en-US" sz="2400" dirty="0">
                          <a:latin typeface="Arial" panose="020B0604020202020204" pitchFamily="34" charset="0"/>
                          <a:cs typeface="Arial" panose="020B0604020202020204" pitchFamily="34" charset="0"/>
                        </a:rPr>
                        <a:t>Proviso</a:t>
                      </a:r>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(ze) of a capital asset or intangible asset by a private company or unlisted public company (herein referred to as the company) to a limited liability partnership or transfer of a share or shares held in the company by a shareholder as a result of conversion of the company into a limited liability partnership under the provisions of section 56 or 57 of the Limited Liability Partnership Act, 2008 (6 of 2009)</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70(1)(ze)</a:t>
                      </a:r>
                    </a:p>
                  </a:txBody>
                  <a:tcPr/>
                </a:tc>
                <a:tc>
                  <a:txBody>
                    <a:bodyPr/>
                    <a:lstStyle/>
                    <a:p>
                      <a:pPr algn="just"/>
                      <a:r>
                        <a:rPr lang="en-US" sz="2400" dirty="0">
                          <a:latin typeface="Arial" panose="020B0604020202020204" pitchFamily="34" charset="0"/>
                          <a:cs typeface="Arial" panose="020B0604020202020204" pitchFamily="34" charset="0"/>
                        </a:rPr>
                        <a:t>Section</a:t>
                      </a:r>
                    </a:p>
                    <a:p>
                      <a:pPr algn="just"/>
                      <a:r>
                        <a:rPr lang="en-US" sz="2400" dirty="0">
                          <a:latin typeface="Arial" panose="020B0604020202020204" pitchFamily="34" charset="0"/>
                          <a:cs typeface="Arial" panose="020B0604020202020204" pitchFamily="34" charset="0"/>
                        </a:rPr>
                        <a:t>47(</a:t>
                      </a:r>
                      <a:r>
                        <a:rPr lang="en-US" sz="2400" dirty="0" err="1">
                          <a:latin typeface="Arial" panose="020B0604020202020204" pitchFamily="34" charset="0"/>
                          <a:cs typeface="Arial" panose="020B0604020202020204" pitchFamily="34" charset="0"/>
                        </a:rPr>
                        <a:t>xiiib</a:t>
                      </a:r>
                      <a:r>
                        <a:rPr lang="en-US" sz="2400" dirty="0">
                          <a:latin typeface="Arial" panose="020B0604020202020204" pitchFamily="34" charset="0"/>
                          <a:cs typeface="Arial" panose="020B0604020202020204" pitchFamily="34" charset="0"/>
                        </a:rPr>
                        <a:t>) &amp;</a:t>
                      </a:r>
                    </a:p>
                    <a:p>
                      <a:pPr algn="just"/>
                      <a:r>
                        <a:rPr lang="en-US" sz="2400" dirty="0">
                          <a:latin typeface="Arial" panose="020B0604020202020204" pitchFamily="34" charset="0"/>
                          <a:cs typeface="Arial" panose="020B0604020202020204" pitchFamily="34" charset="0"/>
                        </a:rPr>
                        <a:t>its Proviso</a:t>
                      </a:r>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381362444"/>
                  </a:ext>
                </a:extLst>
              </a:tr>
            </a:tbl>
          </a:graphicData>
        </a:graphic>
      </p:graphicFrame>
    </p:spTree>
    <p:extLst>
      <p:ext uri="{BB962C8B-B14F-4D97-AF65-F5344CB8AC3E}">
        <p14:creationId xmlns:p14="http://schemas.microsoft.com/office/powerpoint/2010/main" val="1975625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B30B61C-EEB7-6668-BA00-641D78AE0E95}"/>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137C3C08-CE23-AF11-9337-07D44CB978C5}"/>
              </a:ext>
            </a:extLst>
          </p:cNvPr>
          <p:cNvGraphicFramePr>
            <a:graphicFrameLocks noGrp="1"/>
          </p:cNvGraphicFramePr>
          <p:nvPr>
            <p:extLst>
              <p:ext uri="{D42A27DB-BD31-4B8C-83A1-F6EECF244321}">
                <p14:modId xmlns:p14="http://schemas.microsoft.com/office/powerpoint/2010/main" val="2330694084"/>
              </p:ext>
            </p:extLst>
          </p:nvPr>
        </p:nvGraphicFramePr>
        <p:xfrm>
          <a:off x="1221544" y="675248"/>
          <a:ext cx="10468708" cy="4663440"/>
        </p:xfrm>
        <a:graphic>
          <a:graphicData uri="http://schemas.openxmlformats.org/drawingml/2006/table">
            <a:tbl>
              <a:tblPr firstRow="1" bandRow="1">
                <a:tableStyleId>{5C22544A-7EE6-4342-B048-85BDC9FD1C3A}</a:tableStyleId>
              </a:tblPr>
              <a:tblGrid>
                <a:gridCol w="7328096">
                  <a:extLst>
                    <a:ext uri="{9D8B030D-6E8A-4147-A177-3AD203B41FA5}">
                      <a16:colId xmlns:a16="http://schemas.microsoft.com/office/drawing/2014/main" xmlns="" val="4147536793"/>
                    </a:ext>
                  </a:extLst>
                </a:gridCol>
                <a:gridCol w="1526750">
                  <a:extLst>
                    <a:ext uri="{9D8B030D-6E8A-4147-A177-3AD203B41FA5}">
                      <a16:colId xmlns:a16="http://schemas.microsoft.com/office/drawing/2014/main" xmlns="" val="3958931496"/>
                    </a:ext>
                  </a:extLst>
                </a:gridCol>
                <a:gridCol w="1613862">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zf</a:t>
                      </a:r>
                      <a:r>
                        <a:rPr lang="en-US" sz="2400" dirty="0">
                          <a:latin typeface="Arial" panose="020B0604020202020204" pitchFamily="34" charset="0"/>
                          <a:cs typeface="Arial" panose="020B0604020202020204" pitchFamily="34" charset="0"/>
                        </a:rPr>
                        <a:t>) of a capital asset or intangible asset (by way of sale or otherwise) by a sole proprietorship concern to a company in case of succession of the sole proprietorship concern by the company in the business carried on by it,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a:t>
                      </a:r>
                      <a:r>
                        <a:rPr lang="en-IN" sz="2400" dirty="0" err="1">
                          <a:latin typeface="Arial" panose="020B0604020202020204" pitchFamily="34" charset="0"/>
                          <a:cs typeface="Arial" panose="020B0604020202020204" pitchFamily="34" charset="0"/>
                        </a:rPr>
                        <a:t>zf</a:t>
                      </a:r>
                      <a:r>
                        <a:rPr lang="en-IN" sz="2400" dirty="0">
                          <a:latin typeface="Arial" panose="020B0604020202020204" pitchFamily="34" charset="0"/>
                          <a:cs typeface="Arial" panose="020B0604020202020204" pitchFamily="34" charset="0"/>
                        </a:rPr>
                        <a:t>)</a:t>
                      </a:r>
                    </a:p>
                  </a:txBody>
                  <a:tcPr/>
                </a:tc>
                <a:tc>
                  <a:txBody>
                    <a:bodyPr/>
                    <a:lstStyle/>
                    <a:p>
                      <a:pPr algn="just"/>
                      <a:r>
                        <a:rPr lang="en-US" sz="2400" dirty="0">
                          <a:latin typeface="Arial" panose="020B0604020202020204" pitchFamily="34" charset="0"/>
                          <a:cs typeface="Arial" panose="020B0604020202020204" pitchFamily="34" charset="0"/>
                        </a:rPr>
                        <a:t>Section</a:t>
                      </a:r>
                    </a:p>
                    <a:p>
                      <a:pPr algn="just"/>
                      <a:r>
                        <a:rPr lang="en-US" sz="2400" dirty="0">
                          <a:latin typeface="Arial" panose="020B0604020202020204" pitchFamily="34" charset="0"/>
                          <a:cs typeface="Arial" panose="020B0604020202020204" pitchFamily="34" charset="0"/>
                        </a:rPr>
                        <a:t>47(xiv) &amp; its</a:t>
                      </a:r>
                    </a:p>
                    <a:p>
                      <a:pPr algn="just"/>
                      <a:r>
                        <a:rPr lang="en-US" sz="2400" dirty="0">
                          <a:latin typeface="Arial" panose="020B0604020202020204" pitchFamily="34" charset="0"/>
                          <a:cs typeface="Arial" panose="020B0604020202020204" pitchFamily="34" charset="0"/>
                        </a:rPr>
                        <a:t>Proviso</a:t>
                      </a:r>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zg</a:t>
                      </a:r>
                      <a:r>
                        <a:rPr lang="en-US" sz="2400" dirty="0">
                          <a:latin typeface="Arial" panose="020B0604020202020204" pitchFamily="34" charset="0"/>
                          <a:cs typeface="Arial" panose="020B0604020202020204" pitchFamily="34" charset="0"/>
                        </a:rPr>
                        <a:t>) in a scheme for lending of any securities under an agreement or arrangement, entered into by the assessee with the borrower of such securities and which is subject to the guidelines issued by the Securities and Exchange Board of India or the Reserve Bank of India;</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a:t>
                      </a:r>
                      <a:r>
                        <a:rPr lang="en-IN" sz="2400" dirty="0" err="1">
                          <a:latin typeface="Arial" panose="020B0604020202020204" pitchFamily="34" charset="0"/>
                          <a:cs typeface="Arial" panose="020B0604020202020204" pitchFamily="34" charset="0"/>
                        </a:rPr>
                        <a:t>zg</a:t>
                      </a:r>
                      <a:r>
                        <a:rPr lang="en-IN" sz="2400" dirty="0">
                          <a:latin typeface="Arial" panose="020B0604020202020204" pitchFamily="34" charset="0"/>
                          <a:cs typeface="Arial" panose="020B0604020202020204" pitchFamily="34" charset="0"/>
                        </a:rPr>
                        <a:t>)</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47(xv)</a:t>
                      </a:r>
                    </a:p>
                  </a:txBody>
                  <a:tcPr/>
                </a:tc>
                <a:extLst>
                  <a:ext uri="{0D108BD9-81ED-4DB2-BD59-A6C34878D82A}">
                    <a16:rowId xmlns:a16="http://schemas.microsoft.com/office/drawing/2014/main" xmlns="" val="2381362444"/>
                  </a:ext>
                </a:extLst>
              </a:tr>
            </a:tbl>
          </a:graphicData>
        </a:graphic>
      </p:graphicFrame>
    </p:spTree>
    <p:extLst>
      <p:ext uri="{BB962C8B-B14F-4D97-AF65-F5344CB8AC3E}">
        <p14:creationId xmlns:p14="http://schemas.microsoft.com/office/powerpoint/2010/main" val="19809209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24BDD1-DCBF-8D54-3CB4-D312BA6DC1B7}"/>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7643319C-E306-A353-41D0-95AFE4424DD3}"/>
              </a:ext>
            </a:extLst>
          </p:cNvPr>
          <p:cNvGraphicFramePr>
            <a:graphicFrameLocks noGrp="1"/>
          </p:cNvGraphicFramePr>
          <p:nvPr>
            <p:extLst>
              <p:ext uri="{D42A27DB-BD31-4B8C-83A1-F6EECF244321}">
                <p14:modId xmlns:p14="http://schemas.microsoft.com/office/powerpoint/2010/main" val="3919091432"/>
              </p:ext>
            </p:extLst>
          </p:nvPr>
        </p:nvGraphicFramePr>
        <p:xfrm>
          <a:off x="1221544" y="675248"/>
          <a:ext cx="10468708" cy="3215583"/>
        </p:xfrm>
        <a:graphic>
          <a:graphicData uri="http://schemas.openxmlformats.org/drawingml/2006/table">
            <a:tbl>
              <a:tblPr firstRow="1" bandRow="1">
                <a:tableStyleId>{5C22544A-7EE6-4342-B048-85BDC9FD1C3A}</a:tableStyleId>
              </a:tblPr>
              <a:tblGrid>
                <a:gridCol w="7328096">
                  <a:extLst>
                    <a:ext uri="{9D8B030D-6E8A-4147-A177-3AD203B41FA5}">
                      <a16:colId xmlns:a16="http://schemas.microsoft.com/office/drawing/2014/main" xmlns="" val="4147536793"/>
                    </a:ext>
                  </a:extLst>
                </a:gridCol>
                <a:gridCol w="1526750">
                  <a:extLst>
                    <a:ext uri="{9D8B030D-6E8A-4147-A177-3AD203B41FA5}">
                      <a16:colId xmlns:a16="http://schemas.microsoft.com/office/drawing/2014/main" xmlns="" val="3958931496"/>
                    </a:ext>
                  </a:extLst>
                </a:gridCol>
                <a:gridCol w="1613862">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zh</a:t>
                      </a:r>
                      <a:r>
                        <a:rPr lang="en-US" sz="2400" dirty="0">
                          <a:latin typeface="Arial" panose="020B0604020202020204" pitchFamily="34" charset="0"/>
                          <a:cs typeface="Arial" panose="020B0604020202020204" pitchFamily="34" charset="0"/>
                        </a:rPr>
                        <a:t>) of a capital asset in a transaction of reverse mortgage under a scheme notified by the Central Government;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a:t>
                      </a:r>
                      <a:r>
                        <a:rPr lang="en-IN" sz="2400" dirty="0" err="1">
                          <a:latin typeface="Arial" panose="020B0604020202020204" pitchFamily="34" charset="0"/>
                          <a:cs typeface="Arial" panose="020B0604020202020204" pitchFamily="34" charset="0"/>
                        </a:rPr>
                        <a:t>zh</a:t>
                      </a:r>
                      <a:r>
                        <a:rPr lang="en-IN" sz="2400" dirty="0">
                          <a:latin typeface="Arial" panose="020B0604020202020204" pitchFamily="34" charset="0"/>
                          <a:cs typeface="Arial" panose="020B0604020202020204" pitchFamily="34" charset="0"/>
                        </a:rPr>
                        <a:t>)</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a:t>
                      </a:r>
                      <a:r>
                        <a:rPr lang="en-IN" sz="2400" dirty="0" err="1">
                          <a:latin typeface="Arial" panose="020B0604020202020204" pitchFamily="34" charset="0"/>
                          <a:cs typeface="Arial" panose="020B0604020202020204" pitchFamily="34" charset="0"/>
                        </a:rPr>
                        <a:t>zh</a:t>
                      </a:r>
                      <a:r>
                        <a:rPr lang="en-IN" sz="2400" dirty="0">
                          <a:latin typeface="Arial" panose="020B0604020202020204" pitchFamily="34" charset="0"/>
                          <a:cs typeface="Arial" panose="020B0604020202020204" pitchFamily="34" charset="0"/>
                        </a:rPr>
                        <a:t>)</a:t>
                      </a:r>
                    </a:p>
                    <a:p>
                      <a:pPr algn="just"/>
                      <a:r>
                        <a:rPr lang="en-IN" sz="2400" dirty="0">
                          <a:latin typeface="Arial" panose="020B0604020202020204" pitchFamily="34" charset="0"/>
                          <a:cs typeface="Arial" panose="020B0604020202020204" pitchFamily="34" charset="0"/>
                        </a:rPr>
                        <a:t>47(xvi)</a:t>
                      </a:r>
                    </a:p>
                  </a:txBody>
                  <a:tcPr/>
                </a:tc>
                <a:extLst>
                  <a:ext uri="{0D108BD9-81ED-4DB2-BD59-A6C34878D82A}">
                    <a16:rowId xmlns:a16="http://schemas.microsoft.com/office/drawing/2014/main" xmlns="" val="1170091891"/>
                  </a:ext>
                </a:extLst>
              </a:tr>
              <a:tr h="1203903">
                <a:tc>
                  <a:txBody>
                    <a:bodyPr/>
                    <a:lstStyle/>
                    <a:p>
                      <a:pPr algn="just"/>
                      <a:r>
                        <a:rPr lang="en-US" sz="2400" dirty="0">
                          <a:latin typeface="Arial" panose="020B0604020202020204" pitchFamily="34" charset="0"/>
                          <a:cs typeface="Arial" panose="020B0604020202020204" pitchFamily="34" charset="0"/>
                        </a:rPr>
                        <a:t>(zi) of a capital asset, being share or shares of a special purpose vehicle to a business trust in exchange of units allotted by that trust to the transferor;</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70(1)(zi)</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47(xvii)</a:t>
                      </a:r>
                    </a:p>
                  </a:txBody>
                  <a:tcPr/>
                </a:tc>
                <a:extLst>
                  <a:ext uri="{0D108BD9-81ED-4DB2-BD59-A6C34878D82A}">
                    <a16:rowId xmlns:a16="http://schemas.microsoft.com/office/drawing/2014/main" xmlns="" val="2381362444"/>
                  </a:ext>
                </a:extLst>
              </a:tr>
            </a:tbl>
          </a:graphicData>
        </a:graphic>
      </p:graphicFrame>
    </p:spTree>
    <p:extLst>
      <p:ext uri="{BB962C8B-B14F-4D97-AF65-F5344CB8AC3E}">
        <p14:creationId xmlns:p14="http://schemas.microsoft.com/office/powerpoint/2010/main" val="31283837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639A7F0-71CF-580D-B4F3-1FF7DDCA40E9}"/>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468ACF98-0E92-E4AF-7855-9C6D035B1C15}"/>
              </a:ext>
            </a:extLst>
          </p:cNvPr>
          <p:cNvGraphicFramePr>
            <a:graphicFrameLocks noGrp="1"/>
          </p:cNvGraphicFramePr>
          <p:nvPr>
            <p:extLst>
              <p:ext uri="{D42A27DB-BD31-4B8C-83A1-F6EECF244321}">
                <p14:modId xmlns:p14="http://schemas.microsoft.com/office/powerpoint/2010/main" val="1596544834"/>
              </p:ext>
            </p:extLst>
          </p:nvPr>
        </p:nvGraphicFramePr>
        <p:xfrm>
          <a:off x="1221544" y="675248"/>
          <a:ext cx="10468708" cy="4572000"/>
        </p:xfrm>
        <a:graphic>
          <a:graphicData uri="http://schemas.openxmlformats.org/drawingml/2006/table">
            <a:tbl>
              <a:tblPr firstRow="1" bandRow="1">
                <a:tableStyleId>{5C22544A-7EE6-4342-B048-85BDC9FD1C3A}</a:tableStyleId>
              </a:tblPr>
              <a:tblGrid>
                <a:gridCol w="7328096">
                  <a:extLst>
                    <a:ext uri="{9D8B030D-6E8A-4147-A177-3AD203B41FA5}">
                      <a16:colId xmlns:a16="http://schemas.microsoft.com/office/drawing/2014/main" xmlns="" val="4147536793"/>
                    </a:ext>
                  </a:extLst>
                </a:gridCol>
                <a:gridCol w="1526750">
                  <a:extLst>
                    <a:ext uri="{9D8B030D-6E8A-4147-A177-3AD203B41FA5}">
                      <a16:colId xmlns:a16="http://schemas.microsoft.com/office/drawing/2014/main" xmlns="" val="3958931496"/>
                    </a:ext>
                  </a:extLst>
                </a:gridCol>
                <a:gridCol w="1613862">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1203903">
                <a:tc>
                  <a:txBody>
                    <a:bodyPr/>
                    <a:lstStyle/>
                    <a:p>
                      <a:pPr algn="just"/>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zj</a:t>
                      </a:r>
                      <a:r>
                        <a:rPr lang="en-US" sz="2400" dirty="0">
                          <a:latin typeface="Arial" panose="020B0604020202020204" pitchFamily="34" charset="0"/>
                          <a:cs typeface="Arial" panose="020B0604020202020204" pitchFamily="34" charset="0"/>
                        </a:rPr>
                        <a:t>) of a capital asset by a unit holder, being a unit or units, held by him in the consolidating scheme of a mutual fund, in consideration of the allotment to the unit holder of a capital asset, being a unit or units, in the consolidated scheme of the mutual fund subject to the condition that the consolidation is of two or more schemes-</a:t>
                      </a:r>
                    </a:p>
                    <a:p>
                      <a:pPr algn="just"/>
                      <a:endParaRPr lang="en-US" sz="2400" dirty="0">
                        <a:latin typeface="Arial" panose="020B0604020202020204" pitchFamily="34" charset="0"/>
                        <a:cs typeface="Arial" panose="020B0604020202020204" pitchFamily="34" charset="0"/>
                      </a:endParaRPr>
                    </a:p>
                    <a:p>
                      <a:pPr marL="514350" indent="-514350" algn="just">
                        <a:buAutoNum type="romanLcParenBoth"/>
                      </a:pPr>
                      <a:r>
                        <a:rPr lang="en-US" sz="2400" dirty="0">
                          <a:latin typeface="Arial" panose="020B0604020202020204" pitchFamily="34" charset="0"/>
                          <a:cs typeface="Arial" panose="020B0604020202020204" pitchFamily="34" charset="0"/>
                        </a:rPr>
                        <a:t>of an equity-oriented fund; or</a:t>
                      </a:r>
                    </a:p>
                    <a:p>
                      <a:pPr marL="514350" indent="-514350" algn="just">
                        <a:buAutoNum type="romanLcParenBoth"/>
                      </a:pPr>
                      <a:endParaRPr lang="en-US" sz="2400" dirty="0">
                        <a:latin typeface="Arial" panose="020B0604020202020204" pitchFamily="34" charset="0"/>
                        <a:cs typeface="Arial" panose="020B0604020202020204" pitchFamily="34" charset="0"/>
                      </a:endParaRPr>
                    </a:p>
                    <a:p>
                      <a:pPr algn="just"/>
                      <a:r>
                        <a:rPr lang="en-US" sz="2400" dirty="0">
                          <a:latin typeface="Arial" panose="020B0604020202020204" pitchFamily="34" charset="0"/>
                          <a:cs typeface="Arial" panose="020B0604020202020204" pitchFamily="34" charset="0"/>
                        </a:rPr>
                        <a:t>(ii) of a fund other than equity-oriented fund;</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70(1)(zi)</a:t>
                      </a:r>
                    </a:p>
                  </a:txBody>
                  <a:tcPr/>
                </a:tc>
                <a:tc>
                  <a:txBody>
                    <a:bodyPr/>
                    <a:lstStyle/>
                    <a:p>
                      <a:pPr algn="just"/>
                      <a:r>
                        <a:rPr lang="en-US" sz="2400" dirty="0">
                          <a:latin typeface="Arial" panose="020B0604020202020204" pitchFamily="34" charset="0"/>
                          <a:cs typeface="Arial" panose="020B0604020202020204" pitchFamily="34" charset="0"/>
                        </a:rPr>
                        <a:t>Section</a:t>
                      </a:r>
                    </a:p>
                    <a:p>
                      <a:pPr algn="just"/>
                      <a:r>
                        <a:rPr lang="en-US" sz="2400" dirty="0">
                          <a:latin typeface="Arial" panose="020B0604020202020204" pitchFamily="34" charset="0"/>
                          <a:cs typeface="Arial" panose="020B0604020202020204" pitchFamily="34" charset="0"/>
                        </a:rPr>
                        <a:t>47(xviii) &amp;</a:t>
                      </a:r>
                    </a:p>
                    <a:p>
                      <a:pPr algn="just"/>
                      <a:r>
                        <a:rPr lang="en-US" sz="2400" dirty="0">
                          <a:latin typeface="Arial" panose="020B0604020202020204" pitchFamily="34" charset="0"/>
                          <a:cs typeface="Arial" panose="020B0604020202020204" pitchFamily="34" charset="0"/>
                        </a:rPr>
                        <a:t>its Proviso</a:t>
                      </a:r>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170091891"/>
                  </a:ext>
                </a:extLst>
              </a:tr>
            </a:tbl>
          </a:graphicData>
        </a:graphic>
      </p:graphicFrame>
    </p:spTree>
    <p:extLst>
      <p:ext uri="{BB962C8B-B14F-4D97-AF65-F5344CB8AC3E}">
        <p14:creationId xmlns:p14="http://schemas.microsoft.com/office/powerpoint/2010/main" val="9358506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14C8701-1D72-2DCE-62CB-3596FAC20975}"/>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40B3FA50-55BD-2B74-A26D-8BFCB2D1D16C}"/>
              </a:ext>
            </a:extLst>
          </p:cNvPr>
          <p:cNvGraphicFramePr>
            <a:graphicFrameLocks noGrp="1"/>
          </p:cNvGraphicFramePr>
          <p:nvPr>
            <p:extLst>
              <p:ext uri="{D42A27DB-BD31-4B8C-83A1-F6EECF244321}">
                <p14:modId xmlns:p14="http://schemas.microsoft.com/office/powerpoint/2010/main" val="247457172"/>
              </p:ext>
            </p:extLst>
          </p:nvPr>
        </p:nvGraphicFramePr>
        <p:xfrm>
          <a:off x="567397" y="136601"/>
          <a:ext cx="11057206" cy="6415983"/>
        </p:xfrm>
        <a:graphic>
          <a:graphicData uri="http://schemas.openxmlformats.org/drawingml/2006/table">
            <a:tbl>
              <a:tblPr firstRow="1" bandRow="1">
                <a:tableStyleId>{5C22544A-7EE6-4342-B048-85BDC9FD1C3A}</a:tableStyleId>
              </a:tblPr>
              <a:tblGrid>
                <a:gridCol w="4951828">
                  <a:extLst>
                    <a:ext uri="{9D8B030D-6E8A-4147-A177-3AD203B41FA5}">
                      <a16:colId xmlns:a16="http://schemas.microsoft.com/office/drawing/2014/main" xmlns="" val="4147536793"/>
                    </a:ext>
                  </a:extLst>
                </a:gridCol>
                <a:gridCol w="3404382">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8217">
                <a:tc>
                  <a:txBody>
                    <a:bodyPr/>
                    <a:lstStyle/>
                    <a:p>
                      <a:pPr algn="just"/>
                      <a:r>
                        <a:rPr lang="en-US" sz="2400" dirty="0">
                          <a:latin typeface="Arial" panose="020B0604020202020204" pitchFamily="34" charset="0"/>
                          <a:cs typeface="Arial" panose="020B0604020202020204" pitchFamily="34" charset="0"/>
                        </a:rPr>
                        <a:t>Meaning of "banking company and "banking institution"</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1</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viaa</a:t>
                      </a:r>
                      <a:r>
                        <a:rPr lang="en-IN" sz="2400" dirty="0">
                          <a:latin typeface="Arial" panose="020B0604020202020204" pitchFamily="34" charset="0"/>
                          <a:cs typeface="Arial" panose="020B0604020202020204" pitchFamily="34" charset="0"/>
                        </a:rPr>
                        <a:t>), Explanation</a:t>
                      </a:r>
                    </a:p>
                  </a:txBody>
                  <a:tcPr/>
                </a:tc>
                <a:extLst>
                  <a:ext uri="{0D108BD9-81ED-4DB2-BD59-A6C34878D82A}">
                    <a16:rowId xmlns:a16="http://schemas.microsoft.com/office/drawing/2014/main" xmlns="" val="1170091891"/>
                  </a:ext>
                </a:extLst>
              </a:tr>
              <a:tr h="717452">
                <a:tc>
                  <a:txBody>
                    <a:bodyPr/>
                    <a:lstStyle/>
                    <a:p>
                      <a:pPr algn="just"/>
                      <a:r>
                        <a:rPr lang="en-IN" sz="2400" dirty="0">
                          <a:latin typeface="Arial" panose="020B0604020202020204" pitchFamily="34" charset="0"/>
                          <a:cs typeface="Arial" panose="020B0604020202020204" pitchFamily="34" charset="0"/>
                        </a:rPr>
                        <a:t>Meaning of "business reorganisation"</a:t>
                      </a: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2</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Explanation below Section</a:t>
                      </a:r>
                    </a:p>
                    <a:p>
                      <a:pPr algn="just"/>
                      <a:r>
                        <a:rPr lang="en-US" sz="2400" dirty="0">
                          <a:latin typeface="Arial" panose="020B0604020202020204" pitchFamily="34" charset="0"/>
                          <a:cs typeface="Arial" panose="020B0604020202020204" pitchFamily="34" charset="0"/>
                        </a:rPr>
                        <a:t>47(</a:t>
                      </a:r>
                      <a:r>
                        <a:rPr lang="en-US" sz="2400" dirty="0" err="1">
                          <a:latin typeface="Arial" panose="020B0604020202020204" pitchFamily="34" charset="0"/>
                          <a:cs typeface="Arial" panose="020B0604020202020204" pitchFamily="34" charset="0"/>
                        </a:rPr>
                        <a:t>vicb</a:t>
                      </a:r>
                      <a:r>
                        <a:rPr lang="en-US" sz="2400"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381362444"/>
                  </a:ext>
                </a:extLst>
              </a:tr>
              <a:tr h="576775">
                <a:tc>
                  <a:txBody>
                    <a:bodyPr/>
                    <a:lstStyle/>
                    <a:p>
                      <a:pPr algn="just"/>
                      <a:r>
                        <a:rPr lang="en-US" sz="2400" dirty="0">
                          <a:latin typeface="Arial" panose="020B0604020202020204" pitchFamily="34" charset="0"/>
                          <a:cs typeface="Arial" panose="020B0604020202020204" pitchFamily="34" charset="0"/>
                        </a:rPr>
                        <a:t>Meaning of "derivative and securities</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3</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viiab</a:t>
                      </a:r>
                      <a:r>
                        <a:rPr lang="en-IN" sz="2400" dirty="0">
                          <a:latin typeface="Arial" panose="020B0604020202020204" pitchFamily="34" charset="0"/>
                          <a:cs typeface="Arial" panose="020B0604020202020204" pitchFamily="34" charset="0"/>
                        </a:rPr>
                        <a:t>), Explanation (c)&amp; (d)</a:t>
                      </a:r>
                    </a:p>
                  </a:txBody>
                  <a:tcPr/>
                </a:tc>
                <a:extLst>
                  <a:ext uri="{0D108BD9-81ED-4DB2-BD59-A6C34878D82A}">
                    <a16:rowId xmlns:a16="http://schemas.microsoft.com/office/drawing/2014/main" xmlns="" val="1550895672"/>
                  </a:ext>
                </a:extLst>
              </a:tr>
              <a:tr h="661182">
                <a:tc>
                  <a:txBody>
                    <a:bodyPr/>
                    <a:lstStyle/>
                    <a:p>
                      <a:pPr algn="just"/>
                      <a:r>
                        <a:rPr lang="en-IN" sz="2400" dirty="0">
                          <a:latin typeface="Arial" panose="020B0604020202020204" pitchFamily="34" charset="0"/>
                          <a:cs typeface="Arial" panose="020B0604020202020204" pitchFamily="34" charset="0"/>
                        </a:rPr>
                        <a:t>Meaning of Government Security</a:t>
                      </a: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4</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47(</a:t>
                      </a:r>
                      <a:r>
                        <a:rPr lang="en-IN" sz="2400" dirty="0" err="1">
                          <a:latin typeface="Arial" panose="020B0604020202020204" pitchFamily="34" charset="0"/>
                          <a:cs typeface="Arial" panose="020B0604020202020204" pitchFamily="34" charset="0"/>
                        </a:rPr>
                        <a:t>viib</a:t>
                      </a:r>
                      <a:r>
                        <a:rPr lang="en-IN" sz="2400" dirty="0">
                          <a:latin typeface="Arial" panose="020B0604020202020204" pitchFamily="34" charset="0"/>
                          <a:cs typeface="Arial" panose="020B0604020202020204" pitchFamily="34" charset="0"/>
                        </a:rPr>
                        <a:t>), Explanation</a:t>
                      </a:r>
                    </a:p>
                  </a:txBody>
                  <a:tcPr/>
                </a:tc>
                <a:extLst>
                  <a:ext uri="{0D108BD9-81ED-4DB2-BD59-A6C34878D82A}">
                    <a16:rowId xmlns:a16="http://schemas.microsoft.com/office/drawing/2014/main" xmlns="" val="185558302"/>
                  </a:ext>
                </a:extLst>
              </a:tr>
              <a:tr h="1203903">
                <a:tc>
                  <a:txBody>
                    <a:bodyPr/>
                    <a:lstStyle/>
                    <a:p>
                      <a:pPr algn="just"/>
                      <a:r>
                        <a:rPr lang="en-US" sz="2400" dirty="0">
                          <a:latin typeface="Arial" panose="020B0604020202020204" pitchFamily="34" charset="0"/>
                          <a:cs typeface="Arial" panose="020B0604020202020204" pitchFamily="34" charset="0"/>
                        </a:rPr>
                        <a:t>Meaning of original fund, relocation and resultant fund</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5</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Explanation below Section</a:t>
                      </a:r>
                    </a:p>
                    <a:p>
                      <a:pPr algn="just"/>
                      <a:r>
                        <a:rPr lang="en-US" sz="2400" dirty="0">
                          <a:latin typeface="Arial" panose="020B0604020202020204" pitchFamily="34" charset="0"/>
                          <a:cs typeface="Arial" panose="020B0604020202020204" pitchFamily="34" charset="0"/>
                        </a:rPr>
                        <a:t>47(</a:t>
                      </a:r>
                      <a:r>
                        <a:rPr lang="en-US" sz="2400" dirty="0" err="1">
                          <a:latin typeface="Arial" panose="020B0604020202020204" pitchFamily="34" charset="0"/>
                          <a:cs typeface="Arial" panose="020B0604020202020204" pitchFamily="34" charset="0"/>
                        </a:rPr>
                        <a:t>viiad</a:t>
                      </a:r>
                      <a:r>
                        <a:rPr lang="en-US" sz="2400"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07239376"/>
                  </a:ext>
                </a:extLst>
              </a:tr>
            </a:tbl>
          </a:graphicData>
        </a:graphic>
      </p:graphicFrame>
    </p:spTree>
    <p:extLst>
      <p:ext uri="{BB962C8B-B14F-4D97-AF65-F5344CB8AC3E}">
        <p14:creationId xmlns:p14="http://schemas.microsoft.com/office/powerpoint/2010/main" val="19691277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C74E17F-9E96-5AF0-F115-E1732BF51A27}"/>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FCA103E5-6C44-EEF0-B6BF-FDAF17694DA6}"/>
              </a:ext>
            </a:extLst>
          </p:cNvPr>
          <p:cNvGraphicFramePr>
            <a:graphicFrameLocks noGrp="1"/>
          </p:cNvGraphicFramePr>
          <p:nvPr>
            <p:extLst>
              <p:ext uri="{D42A27DB-BD31-4B8C-83A1-F6EECF244321}">
                <p14:modId xmlns:p14="http://schemas.microsoft.com/office/powerpoint/2010/main" val="1459448898"/>
              </p:ext>
            </p:extLst>
          </p:nvPr>
        </p:nvGraphicFramePr>
        <p:xfrm>
          <a:off x="567397" y="136601"/>
          <a:ext cx="11057206" cy="5669280"/>
        </p:xfrm>
        <a:graphic>
          <a:graphicData uri="http://schemas.openxmlformats.org/drawingml/2006/table">
            <a:tbl>
              <a:tblPr firstRow="1" bandRow="1">
                <a:tableStyleId>{5C22544A-7EE6-4342-B048-85BDC9FD1C3A}</a:tableStyleId>
              </a:tblPr>
              <a:tblGrid>
                <a:gridCol w="4951828">
                  <a:extLst>
                    <a:ext uri="{9D8B030D-6E8A-4147-A177-3AD203B41FA5}">
                      <a16:colId xmlns:a16="http://schemas.microsoft.com/office/drawing/2014/main" xmlns="" val="4147536793"/>
                    </a:ext>
                  </a:extLst>
                </a:gridCol>
                <a:gridCol w="3404382">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8217">
                <a:tc>
                  <a:txBody>
                    <a:bodyPr/>
                    <a:lstStyle/>
                    <a:p>
                      <a:pPr algn="just"/>
                      <a:r>
                        <a:rPr lang="en-US" sz="2400" dirty="0">
                          <a:latin typeface="Arial" panose="020B0604020202020204" pitchFamily="34" charset="0"/>
                          <a:cs typeface="Arial" panose="020B0604020202020204" pitchFamily="34" charset="0"/>
                        </a:rPr>
                        <a:t>Meaning of Electronic Gold Receipt 68 and "Vault Manager</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6</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47(</a:t>
                      </a:r>
                      <a:r>
                        <a:rPr lang="en-IN" sz="2400" dirty="0" err="1">
                          <a:latin typeface="Arial" panose="020B0604020202020204" pitchFamily="34" charset="0"/>
                          <a:cs typeface="Arial" panose="020B0604020202020204" pitchFamily="34" charset="0"/>
                        </a:rPr>
                        <a:t>viid</a:t>
                      </a:r>
                      <a:r>
                        <a:rPr lang="en-IN" sz="2400" dirty="0">
                          <a:latin typeface="Arial" panose="020B0604020202020204" pitchFamily="34" charset="0"/>
                          <a:cs typeface="Arial" panose="020B0604020202020204" pitchFamily="34" charset="0"/>
                        </a:rPr>
                        <a:t>), Explanation</a:t>
                      </a:r>
                    </a:p>
                  </a:txBody>
                  <a:tcPr/>
                </a:tc>
                <a:extLst>
                  <a:ext uri="{0D108BD9-81ED-4DB2-BD59-A6C34878D82A}">
                    <a16:rowId xmlns:a16="http://schemas.microsoft.com/office/drawing/2014/main" xmlns="" val="1170091891"/>
                  </a:ext>
                </a:extLst>
              </a:tr>
              <a:tr h="717452">
                <a:tc>
                  <a:txBody>
                    <a:bodyPr/>
                    <a:lstStyle/>
                    <a:p>
                      <a:pPr algn="just"/>
                      <a:r>
                        <a:rPr lang="en-IN" sz="2400" dirty="0">
                          <a:latin typeface="Arial" panose="020B0604020202020204" pitchFamily="34" charset="0"/>
                          <a:cs typeface="Arial" panose="020B0604020202020204" pitchFamily="34" charset="0"/>
                        </a:rPr>
                        <a:t>Meaning of University</a:t>
                      </a: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7</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47(ix), Explanation</a:t>
                      </a:r>
                    </a:p>
                  </a:txBody>
                  <a:tcPr/>
                </a:tc>
                <a:extLst>
                  <a:ext uri="{0D108BD9-81ED-4DB2-BD59-A6C34878D82A}">
                    <a16:rowId xmlns:a16="http://schemas.microsoft.com/office/drawing/2014/main" xmlns="" val="2381362444"/>
                  </a:ext>
                </a:extLst>
              </a:tr>
              <a:tr h="576775">
                <a:tc>
                  <a:txBody>
                    <a:bodyPr/>
                    <a:lstStyle/>
                    <a:p>
                      <a:pPr algn="just"/>
                      <a:r>
                        <a:rPr lang="en-US" sz="2400" dirty="0">
                          <a:latin typeface="Arial" panose="020B0604020202020204" pitchFamily="34" charset="0"/>
                          <a:cs typeface="Arial" panose="020B0604020202020204" pitchFamily="34" charset="0"/>
                        </a:rPr>
                        <a:t>Meaning of "private company" and "unlisted public company"</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8</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t>
                      </a:r>
                      <a:r>
                        <a:rPr lang="en-IN" sz="2400" dirty="0" err="1">
                          <a:latin typeface="Arial" panose="020B0604020202020204" pitchFamily="34" charset="0"/>
                          <a:cs typeface="Arial" panose="020B0604020202020204" pitchFamily="34" charset="0"/>
                        </a:rPr>
                        <a:t>xiiib</a:t>
                      </a:r>
                      <a:r>
                        <a:rPr lang="en-IN" sz="2400" dirty="0">
                          <a:latin typeface="Arial" panose="020B0604020202020204" pitchFamily="34" charset="0"/>
                          <a:cs typeface="Arial" panose="020B0604020202020204" pitchFamily="34" charset="0"/>
                        </a:rPr>
                        <a:t>), Explanation</a:t>
                      </a:r>
                    </a:p>
                  </a:txBody>
                  <a:tcPr/>
                </a:tc>
                <a:extLst>
                  <a:ext uri="{0D108BD9-81ED-4DB2-BD59-A6C34878D82A}">
                    <a16:rowId xmlns:a16="http://schemas.microsoft.com/office/drawing/2014/main" xmlns="" val="1550895672"/>
                  </a:ext>
                </a:extLst>
              </a:tr>
              <a:tr h="661182">
                <a:tc>
                  <a:txBody>
                    <a:bodyPr/>
                    <a:lstStyle/>
                    <a:p>
                      <a:pPr algn="just"/>
                      <a:r>
                        <a:rPr lang="en-US" sz="2400" dirty="0">
                          <a:latin typeface="Arial" panose="020B0604020202020204" pitchFamily="34" charset="0"/>
                          <a:cs typeface="Arial" panose="020B0604020202020204" pitchFamily="34" charset="0"/>
                        </a:rPr>
                        <a:t>Meaning of special purpose vehicle</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9</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47(xvii), Explanation</a:t>
                      </a:r>
                    </a:p>
                  </a:txBody>
                  <a:tcPr/>
                </a:tc>
                <a:extLst>
                  <a:ext uri="{0D108BD9-81ED-4DB2-BD59-A6C34878D82A}">
                    <a16:rowId xmlns:a16="http://schemas.microsoft.com/office/drawing/2014/main" xmlns="" val="185558302"/>
                  </a:ext>
                </a:extLst>
              </a:tr>
              <a:tr h="1203903">
                <a:tc>
                  <a:txBody>
                    <a:bodyPr/>
                    <a:lstStyle/>
                    <a:p>
                      <a:pPr algn="just"/>
                      <a:r>
                        <a:rPr lang="en-US" sz="2400" dirty="0">
                          <a:latin typeface="Arial" panose="020B0604020202020204" pitchFamily="34" charset="0"/>
                          <a:cs typeface="Arial" panose="020B0604020202020204" pitchFamily="34" charset="0"/>
                        </a:rPr>
                        <a:t>Meaning of "consolidated</a:t>
                      </a:r>
                    </a:p>
                    <a:p>
                      <a:pPr algn="just"/>
                      <a:r>
                        <a:rPr lang="en-US" sz="2400" dirty="0">
                          <a:latin typeface="Arial" panose="020B0604020202020204" pitchFamily="34" charset="0"/>
                          <a:cs typeface="Arial" panose="020B0604020202020204" pitchFamily="34" charset="0"/>
                        </a:rPr>
                        <a:t>scheme“ consolidating scheme, equity oriented fund and mutual fund</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10</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47(xviii), Explanation</a:t>
                      </a:r>
                    </a:p>
                  </a:txBody>
                  <a:tcPr/>
                </a:tc>
                <a:extLst>
                  <a:ext uri="{0D108BD9-81ED-4DB2-BD59-A6C34878D82A}">
                    <a16:rowId xmlns:a16="http://schemas.microsoft.com/office/drawing/2014/main" xmlns="" val="2707239376"/>
                  </a:ext>
                </a:extLst>
              </a:tr>
            </a:tbl>
          </a:graphicData>
        </a:graphic>
      </p:graphicFrame>
    </p:spTree>
    <p:extLst>
      <p:ext uri="{BB962C8B-B14F-4D97-AF65-F5344CB8AC3E}">
        <p14:creationId xmlns:p14="http://schemas.microsoft.com/office/powerpoint/2010/main" val="11858105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352B001-261B-28DF-8A2D-E1F09089DBCB}"/>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2670DB84-9011-9754-F352-AC841F1008EC}"/>
              </a:ext>
            </a:extLst>
          </p:cNvPr>
          <p:cNvGraphicFramePr>
            <a:graphicFrameLocks noGrp="1"/>
          </p:cNvGraphicFramePr>
          <p:nvPr>
            <p:extLst>
              <p:ext uri="{D42A27DB-BD31-4B8C-83A1-F6EECF244321}">
                <p14:modId xmlns:p14="http://schemas.microsoft.com/office/powerpoint/2010/main" val="277660159"/>
              </p:ext>
            </p:extLst>
          </p:nvPr>
        </p:nvGraphicFramePr>
        <p:xfrm>
          <a:off x="2011681" y="1458964"/>
          <a:ext cx="8651631" cy="2834640"/>
        </p:xfrm>
        <a:graphic>
          <a:graphicData uri="http://schemas.openxmlformats.org/drawingml/2006/table">
            <a:tbl>
              <a:tblPr firstRow="1" bandRow="1">
                <a:tableStyleId>{5C22544A-7EE6-4342-B048-85BDC9FD1C3A}</a:tableStyleId>
              </a:tblPr>
              <a:tblGrid>
                <a:gridCol w="3874522">
                  <a:extLst>
                    <a:ext uri="{9D8B030D-6E8A-4147-A177-3AD203B41FA5}">
                      <a16:colId xmlns:a16="http://schemas.microsoft.com/office/drawing/2014/main" xmlns="" val="4147536793"/>
                    </a:ext>
                  </a:extLst>
                </a:gridCol>
                <a:gridCol w="2663734">
                  <a:extLst>
                    <a:ext uri="{9D8B030D-6E8A-4147-A177-3AD203B41FA5}">
                      <a16:colId xmlns:a16="http://schemas.microsoft.com/office/drawing/2014/main" xmlns="" val="3958931496"/>
                    </a:ext>
                  </a:extLst>
                </a:gridCol>
                <a:gridCol w="2113375">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8217">
                <a:tc>
                  <a:txBody>
                    <a:bodyPr/>
                    <a:lstStyle/>
                    <a:p>
                      <a:pPr algn="just"/>
                      <a:r>
                        <a:rPr lang="en-US" sz="2400" dirty="0">
                          <a:latin typeface="Arial" panose="020B0604020202020204" pitchFamily="34" charset="0"/>
                          <a:cs typeface="Arial" panose="020B0604020202020204" pitchFamily="34" charset="0"/>
                        </a:rPr>
                        <a:t>Meaning of consolidating plan, consolidated</a:t>
                      </a:r>
                    </a:p>
                    <a:p>
                      <a:pPr algn="just"/>
                      <a:r>
                        <a:rPr lang="en-US" sz="2400" dirty="0">
                          <a:latin typeface="Arial" panose="020B0604020202020204" pitchFamily="34" charset="0"/>
                          <a:cs typeface="Arial" panose="020B0604020202020204" pitchFamily="34" charset="0"/>
                        </a:rPr>
                        <a:t>plan and mutual fund</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70(2), Table:</a:t>
                      </a:r>
                    </a:p>
                    <a:p>
                      <a:pPr algn="just"/>
                      <a:r>
                        <a:rPr lang="en-US" sz="2400" dirty="0">
                          <a:latin typeface="Arial" panose="020B0604020202020204" pitchFamily="34" charset="0"/>
                          <a:cs typeface="Arial" panose="020B0604020202020204" pitchFamily="34" charset="0"/>
                        </a:rPr>
                        <a:t>Sl. No. 11</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47(xix), Explanation</a:t>
                      </a:r>
                    </a:p>
                  </a:txBody>
                  <a:tcPr/>
                </a:tc>
                <a:extLst>
                  <a:ext uri="{0D108BD9-81ED-4DB2-BD59-A6C34878D82A}">
                    <a16:rowId xmlns:a16="http://schemas.microsoft.com/office/drawing/2014/main" xmlns="" val="1170091891"/>
                  </a:ext>
                </a:extLst>
              </a:tr>
              <a:tr h="717452">
                <a:tc>
                  <a:txBody>
                    <a:bodyPr/>
                    <a:lstStyle/>
                    <a:p>
                      <a:pPr algn="just"/>
                      <a:r>
                        <a:rPr lang="en-IN" sz="2400" dirty="0">
                          <a:latin typeface="Arial" panose="020B0604020202020204" pitchFamily="34" charset="0"/>
                          <a:cs typeface="Arial" panose="020B0604020202020204" pitchFamily="34" charset="0"/>
                        </a:rPr>
                        <a:t>Meaning of joint venture</a:t>
                      </a:r>
                    </a:p>
                  </a:txBody>
                  <a:tcPr/>
                </a:tc>
                <a:tc>
                  <a:txBody>
                    <a:bodyPr/>
                    <a:lstStyle/>
                    <a:p>
                      <a:pPr algn="just"/>
                      <a:r>
                        <a:rPr lang="en-US" sz="2400" dirty="0">
                          <a:latin typeface="Arial" panose="020B0604020202020204" pitchFamily="34" charset="0"/>
                          <a:cs typeface="Arial" panose="020B0604020202020204" pitchFamily="34" charset="0"/>
                        </a:rPr>
                        <a:t>Section 70(2), Table: Sl. No. 12</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47(xx), Explanation</a:t>
                      </a:r>
                    </a:p>
                  </a:txBody>
                  <a:tcPr/>
                </a:tc>
                <a:extLst>
                  <a:ext uri="{0D108BD9-81ED-4DB2-BD59-A6C34878D82A}">
                    <a16:rowId xmlns:a16="http://schemas.microsoft.com/office/drawing/2014/main" xmlns="" val="2381362444"/>
                  </a:ext>
                </a:extLst>
              </a:tr>
            </a:tbl>
          </a:graphicData>
        </a:graphic>
      </p:graphicFrame>
    </p:spTree>
    <p:extLst>
      <p:ext uri="{BB962C8B-B14F-4D97-AF65-F5344CB8AC3E}">
        <p14:creationId xmlns:p14="http://schemas.microsoft.com/office/powerpoint/2010/main" val="1328866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06B89049-DD07-7FCF-236D-DEF17597BE2B}"/>
              </a:ext>
            </a:extLst>
          </p:cNvPr>
          <p:cNvGraphicFramePr>
            <a:graphicFrameLocks noGrp="1"/>
          </p:cNvGraphicFramePr>
          <p:nvPr>
            <p:extLst>
              <p:ext uri="{D42A27DB-BD31-4B8C-83A1-F6EECF244321}">
                <p14:modId xmlns:p14="http://schemas.microsoft.com/office/powerpoint/2010/main" val="77387283"/>
              </p:ext>
            </p:extLst>
          </p:nvPr>
        </p:nvGraphicFramePr>
        <p:xfrm>
          <a:off x="548640" y="719665"/>
          <a:ext cx="10911840" cy="5575469"/>
        </p:xfrm>
        <a:graphic>
          <a:graphicData uri="http://schemas.openxmlformats.org/drawingml/2006/table">
            <a:tbl>
              <a:tblPr firstRow="1" bandRow="1">
                <a:tableStyleId>{5C22544A-7EE6-4342-B048-85BDC9FD1C3A}</a:tableStyleId>
              </a:tblPr>
              <a:tblGrid>
                <a:gridCol w="8264434">
                  <a:extLst>
                    <a:ext uri="{9D8B030D-6E8A-4147-A177-3AD203B41FA5}">
                      <a16:colId xmlns="" xmlns:a16="http://schemas.microsoft.com/office/drawing/2014/main" val="2472279821"/>
                    </a:ext>
                  </a:extLst>
                </a:gridCol>
                <a:gridCol w="2647406">
                  <a:extLst>
                    <a:ext uri="{9D8B030D-6E8A-4147-A177-3AD203B41FA5}">
                      <a16:colId xmlns="" xmlns:a16="http://schemas.microsoft.com/office/drawing/2014/main" val="2649337846"/>
                    </a:ext>
                  </a:extLst>
                </a:gridCol>
              </a:tblGrid>
              <a:tr h="546269">
                <a:tc>
                  <a:txBody>
                    <a:bodyPr/>
                    <a:lstStyle/>
                    <a:p>
                      <a:r>
                        <a:rPr lang="en-IN" b="1" dirty="0"/>
                        <a:t>Income Tax Act 2025</a:t>
                      </a:r>
                    </a:p>
                  </a:txBody>
                  <a:tcPr/>
                </a:tc>
                <a:tc>
                  <a:txBody>
                    <a:bodyPr/>
                    <a:lstStyle/>
                    <a:p>
                      <a:r>
                        <a:rPr lang="en-IN" b="1" dirty="0"/>
                        <a:t>Income Tax Act 1961</a:t>
                      </a:r>
                    </a:p>
                  </a:txBody>
                  <a:tcPr/>
                </a:tc>
                <a:extLst>
                  <a:ext uri="{0D108BD9-81ED-4DB2-BD59-A6C34878D82A}">
                    <a16:rowId xmlns="" xmlns:a16="http://schemas.microsoft.com/office/drawing/2014/main" val="2732743161"/>
                  </a:ext>
                </a:extLst>
              </a:tr>
              <a:tr h="4899735">
                <a:tc>
                  <a:txBody>
                    <a:bodyPr/>
                    <a:lstStyle/>
                    <a:p>
                      <a:pPr algn="just"/>
                      <a:r>
                        <a:rPr lang="en-US" sz="1800" b="1" i="0" u="none" strike="noStrike" kern="1200" baseline="0" dirty="0">
                          <a:solidFill>
                            <a:schemeClr val="dk1"/>
                          </a:solidFill>
                          <a:latin typeface="+mn-lt"/>
                          <a:ea typeface="+mn-ea"/>
                          <a:cs typeface="+mn-cs"/>
                        </a:rPr>
                        <a:t>3</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For the purposes of this Act, </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“tax year” means the twelve months period of the </a:t>
                      </a:r>
                      <a:r>
                        <a:rPr lang="en-US" sz="1800" b="1" i="0" u="none" strike="noStrike" kern="1200" baseline="0" dirty="0">
                          <a:solidFill>
                            <a:srgbClr val="FF0000"/>
                          </a:solidFill>
                          <a:latin typeface="Arial" panose="020B0604020202020204" pitchFamily="34" charset="0"/>
                          <a:ea typeface="+mn-ea"/>
                          <a:cs typeface="Arial" panose="020B0604020202020204" pitchFamily="34" charset="0"/>
                        </a:rPr>
                        <a:t>financial year </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commencing on the 1st April.</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2</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In the case of a business or profession newly set up, or a source of income newly coming into existence in any financial year, the tax year shall be the period </a:t>
                      </a:r>
                      <a:r>
                        <a:rPr lang="en-IN" sz="1800" b="0" i="0" u="none" strike="noStrike" kern="1200" baseline="0" dirty="0">
                          <a:solidFill>
                            <a:schemeClr val="dk1"/>
                          </a:solidFill>
                          <a:latin typeface="Arial" panose="020B0604020202020204" pitchFamily="34" charset="0"/>
                          <a:ea typeface="+mn-ea"/>
                          <a:cs typeface="Arial" panose="020B0604020202020204" pitchFamily="34" charset="0"/>
                        </a:rPr>
                        <a:t>beginning with—</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the </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date of setting up of such business or profession</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or</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b</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the date on which such source of income newly comes into </a:t>
                      </a:r>
                      <a:r>
                        <a:rPr lang="en-IN" sz="1800" b="0" i="0" u="none" strike="noStrike" kern="1200" baseline="0" dirty="0">
                          <a:solidFill>
                            <a:schemeClr val="dk1"/>
                          </a:solidFill>
                          <a:latin typeface="Arial" panose="020B0604020202020204" pitchFamily="34" charset="0"/>
                          <a:ea typeface="+mn-ea"/>
                          <a:cs typeface="Arial" panose="020B0604020202020204" pitchFamily="34" charset="0"/>
                        </a:rPr>
                        <a:t>existence,</a:t>
                      </a:r>
                    </a:p>
                    <a:p>
                      <a:pPr algn="just"/>
                      <a:endParaRPr lang="en-US" sz="1800" b="0" i="0" u="none" strike="noStrike" kern="1200" baseline="0" dirty="0">
                        <a:solidFill>
                          <a:schemeClr val="dk1"/>
                        </a:solidFill>
                        <a:latin typeface="Arial" panose="020B0604020202020204" pitchFamily="34" charset="0"/>
                        <a:ea typeface="+mn-ea"/>
                        <a:cs typeface="Arial" panose="020B0604020202020204" pitchFamily="34" charset="0"/>
                      </a:endParaRPr>
                    </a:p>
                    <a:p>
                      <a:pPr algn="just"/>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and ending with the said financial year.( </a:t>
                      </a:r>
                      <a:r>
                        <a:rPr lang="en-US" sz="1800" b="1" i="0" u="none" strike="noStrike" kern="1200" baseline="0" dirty="0">
                          <a:solidFill>
                            <a:srgbClr val="00B050"/>
                          </a:solidFill>
                          <a:latin typeface="Arial" panose="020B0604020202020204" pitchFamily="34" charset="0"/>
                          <a:ea typeface="+mn-ea"/>
                          <a:cs typeface="Arial" panose="020B0604020202020204" pitchFamily="34" charset="0"/>
                        </a:rPr>
                        <a:t>Truncated financial year)(this sub section was not required as it was required prior to F.Y. 1989 where there were different FY for different business, now there is uniform Period.)</a:t>
                      </a:r>
                    </a:p>
                    <a:p>
                      <a:pPr algn="just"/>
                      <a:r>
                        <a:rPr lang="en-US" sz="1800" b="1" i="0" u="none" strike="noStrike" kern="1200" baseline="0" dirty="0">
                          <a:solidFill>
                            <a:schemeClr val="tx1"/>
                          </a:solidFill>
                          <a:latin typeface="Arial" panose="020B0604020202020204" pitchFamily="34" charset="0"/>
                          <a:ea typeface="+mn-ea"/>
                          <a:cs typeface="Arial" panose="020B0604020202020204" pitchFamily="34" charset="0"/>
                        </a:rPr>
                        <a:t>General Clause Act-</a:t>
                      </a:r>
                    </a:p>
                    <a:p>
                      <a:pPr algn="just"/>
                      <a:r>
                        <a:rPr lang="en-US" sz="1800" b="1" i="0" u="none" strike="noStrike" kern="1200" baseline="0" dirty="0">
                          <a:solidFill>
                            <a:schemeClr val="tx1"/>
                          </a:solidFill>
                          <a:latin typeface="Arial" panose="020B0604020202020204" pitchFamily="34" charset="0"/>
                          <a:ea typeface="+mn-ea"/>
                          <a:cs typeface="Arial" panose="020B0604020202020204" pitchFamily="34" charset="0"/>
                        </a:rPr>
                        <a:t>3(21) </a:t>
                      </a:r>
                      <a:r>
                        <a:rPr lang="en-US" sz="1800" b="0" i="0" kern="1200" dirty="0">
                          <a:solidFill>
                            <a:schemeClr val="dk1"/>
                          </a:solidFill>
                          <a:effectLst/>
                          <a:latin typeface="Arial" panose="020B0604020202020204" pitchFamily="34" charset="0"/>
                          <a:ea typeface="+mn-ea"/>
                          <a:cs typeface="Arial" panose="020B0604020202020204" pitchFamily="34" charset="0"/>
                        </a:rPr>
                        <a:t>"</a:t>
                      </a:r>
                      <a:r>
                        <a:rPr lang="en-US" sz="1800" b="1" i="0" kern="1200" dirty="0">
                          <a:solidFill>
                            <a:schemeClr val="dk1"/>
                          </a:solidFill>
                          <a:effectLst/>
                          <a:latin typeface="Arial" panose="020B0604020202020204" pitchFamily="34" charset="0"/>
                          <a:ea typeface="+mn-ea"/>
                          <a:cs typeface="Arial" panose="020B0604020202020204" pitchFamily="34" charset="0"/>
                        </a:rPr>
                        <a:t>financial year</a:t>
                      </a:r>
                      <a:r>
                        <a:rPr lang="en-US" sz="1800" b="0" i="0" kern="1200" dirty="0">
                          <a:solidFill>
                            <a:srgbClr val="FF0000"/>
                          </a:solidFill>
                          <a:effectLst/>
                          <a:latin typeface="Arial" panose="020B0604020202020204" pitchFamily="34" charset="0"/>
                          <a:ea typeface="+mn-ea"/>
                          <a:cs typeface="Arial" panose="020B0604020202020204" pitchFamily="34" charset="0"/>
                        </a:rPr>
                        <a:t>" shall mean the year commencing on the first day of April</a:t>
                      </a:r>
                      <a:r>
                        <a:rPr lang="en-US" sz="1800" b="0" i="0" kern="1200" dirty="0">
                          <a:solidFill>
                            <a:schemeClr val="dk1"/>
                          </a:solidFill>
                          <a:effectLst/>
                          <a:latin typeface="Arial" panose="020B0604020202020204" pitchFamily="34" charset="0"/>
                          <a:ea typeface="+mn-ea"/>
                          <a:cs typeface="Arial" panose="020B0604020202020204" pitchFamily="34" charset="0"/>
                        </a:rPr>
                        <a:t>;</a:t>
                      </a:r>
                      <a:r>
                        <a:rPr lang="en-US" sz="1800" b="1" i="0" u="none" strike="noStrike" kern="1200" baseline="0" dirty="0">
                          <a:solidFill>
                            <a:schemeClr val="tx1"/>
                          </a:solidFill>
                          <a:latin typeface="Arial" panose="020B0604020202020204" pitchFamily="34" charset="0"/>
                          <a:ea typeface="+mn-ea"/>
                          <a:cs typeface="Arial" panose="020B0604020202020204" pitchFamily="34" charset="0"/>
                        </a:rPr>
                        <a:t> </a:t>
                      </a:r>
                    </a:p>
                    <a:p>
                      <a:pPr algn="just"/>
                      <a:r>
                        <a:rPr lang="en-US" sz="1800" b="1" i="0" u="none" strike="noStrike" kern="1200" baseline="0" dirty="0">
                          <a:solidFill>
                            <a:schemeClr val="tx1"/>
                          </a:solidFill>
                          <a:latin typeface="Arial" panose="020B0604020202020204" pitchFamily="34" charset="0"/>
                          <a:ea typeface="+mn-ea"/>
                          <a:cs typeface="Arial" panose="020B0604020202020204" pitchFamily="34" charset="0"/>
                        </a:rPr>
                        <a:t>Truncated F.Y. : Business starting on 6</a:t>
                      </a:r>
                      <a:r>
                        <a:rPr lang="en-US" sz="1800" b="1" i="0" u="none" strike="noStrike" kern="1200" baseline="30000" dirty="0">
                          <a:solidFill>
                            <a:schemeClr val="tx1"/>
                          </a:solidFill>
                          <a:latin typeface="Arial" panose="020B0604020202020204" pitchFamily="34" charset="0"/>
                          <a:ea typeface="+mn-ea"/>
                          <a:cs typeface="Arial" panose="020B0604020202020204" pitchFamily="34" charset="0"/>
                        </a:rPr>
                        <a:t>th</a:t>
                      </a:r>
                      <a:r>
                        <a:rPr lang="en-US" sz="1800" b="1" i="0" u="none" strike="noStrike" kern="1200" baseline="0" dirty="0">
                          <a:solidFill>
                            <a:schemeClr val="tx1"/>
                          </a:solidFill>
                          <a:latin typeface="Arial" panose="020B0604020202020204" pitchFamily="34" charset="0"/>
                          <a:ea typeface="+mn-ea"/>
                          <a:cs typeface="Arial" panose="020B0604020202020204" pitchFamily="34" charset="0"/>
                        </a:rPr>
                        <a:t> February- being non resident –no income will accrue: 6(12)-</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If a person is resident in India </a:t>
                      </a:r>
                      <a:r>
                        <a:rPr lang="en-US" sz="1800" b="1" i="0" u="sng" strike="noStrike" kern="1200" baseline="0" dirty="0">
                          <a:solidFill>
                            <a:schemeClr val="dk1"/>
                          </a:solidFill>
                          <a:latin typeface="Arial" panose="020B0604020202020204" pitchFamily="34" charset="0"/>
                          <a:ea typeface="+mn-ea"/>
                          <a:cs typeface="Arial" panose="020B0604020202020204" pitchFamily="34" charset="0"/>
                        </a:rPr>
                        <a:t>in a tax year for any source of income,</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 he shall be deemed to be resident in India in that tax year for each of his other </a:t>
                      </a:r>
                      <a:r>
                        <a:rPr lang="en-IN" sz="1800" b="1" i="0" u="none" strike="noStrike" kern="1200" baseline="0" dirty="0">
                          <a:solidFill>
                            <a:schemeClr val="dk1"/>
                          </a:solidFill>
                          <a:latin typeface="Arial" panose="020B0604020202020204" pitchFamily="34" charset="0"/>
                          <a:ea typeface="+mn-ea"/>
                          <a:cs typeface="Arial" panose="020B0604020202020204" pitchFamily="34" charset="0"/>
                        </a:rPr>
                        <a:t>sources of income</a:t>
                      </a:r>
                      <a:r>
                        <a:rPr lang="en-IN" sz="18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IN" sz="1800" b="0" i="0" u="none" strike="noStrike" kern="1200" baseline="0" dirty="0">
                          <a:solidFill>
                            <a:schemeClr val="dk1"/>
                          </a:solidFill>
                          <a:highlight>
                            <a:srgbClr val="FF0000"/>
                          </a:highlight>
                          <a:latin typeface="Arial" panose="020B0604020202020204" pitchFamily="34" charset="0"/>
                          <a:ea typeface="+mn-ea"/>
                          <a:cs typeface="Arial" panose="020B0604020202020204" pitchFamily="34" charset="0"/>
                        </a:rPr>
                        <a:t>Residency should be related to tax year and not source of Income</a:t>
                      </a:r>
                      <a:endParaRPr lang="en-IN" b="1" dirty="0">
                        <a:solidFill>
                          <a:schemeClr val="tx1"/>
                        </a:solidFill>
                        <a:latin typeface="Arial" panose="020B0604020202020204" pitchFamily="34" charset="0"/>
                        <a:cs typeface="Arial" panose="020B0604020202020204" pitchFamily="34" charset="0"/>
                      </a:endParaRPr>
                    </a:p>
                  </a:txBody>
                  <a:tcPr/>
                </a:tc>
                <a:tc>
                  <a:txBody>
                    <a:bodyPr/>
                    <a:lstStyle/>
                    <a:p>
                      <a:r>
                        <a:rPr lang="en-US" b="1" dirty="0"/>
                        <a:t>Sec 3 :-Previous year</a:t>
                      </a:r>
                    </a:p>
                    <a:p>
                      <a:endParaRPr lang="en-US" dirty="0">
                        <a:latin typeface="Arial" panose="020B0604020202020204" pitchFamily="34" charset="0"/>
                        <a:cs typeface="Arial" panose="020B0604020202020204" pitchFamily="34" charset="0"/>
                      </a:endParaRPr>
                    </a:p>
                    <a:p>
                      <a:endParaRPr lang="en-IN" dirty="0">
                        <a:latin typeface="Arial" panose="020B0604020202020204" pitchFamily="34" charset="0"/>
                        <a:cs typeface="Arial" panose="020B0604020202020204" pitchFamily="34" charset="0"/>
                      </a:endParaRPr>
                    </a:p>
                    <a:p>
                      <a:endParaRPr lang="en-IN" dirty="0">
                        <a:latin typeface="Arial" panose="020B0604020202020204" pitchFamily="34" charset="0"/>
                        <a:cs typeface="Arial" panose="020B0604020202020204" pitchFamily="34" charset="0"/>
                      </a:endParaRPr>
                    </a:p>
                    <a:p>
                      <a:r>
                        <a:rPr lang="en-IN" dirty="0">
                          <a:latin typeface="Arial" panose="020B0604020202020204" pitchFamily="34" charset="0"/>
                          <a:cs typeface="Arial" panose="020B0604020202020204" pitchFamily="34" charset="0"/>
                        </a:rPr>
                        <a:t>Sec 2(9)-</a:t>
                      </a:r>
                      <a:r>
                        <a:rPr lang="en-US" dirty="0">
                          <a:latin typeface="Arial" panose="020B0604020202020204" pitchFamily="34" charset="0"/>
                          <a:cs typeface="Arial" panose="020B0604020202020204" pitchFamily="34" charset="0"/>
                        </a:rPr>
                        <a:t>(9) </a:t>
                      </a:r>
                      <a:r>
                        <a:rPr lang="en-US" b="1" dirty="0">
                          <a:solidFill>
                            <a:schemeClr val="tx1"/>
                          </a:solidFill>
                          <a:latin typeface="Arial" panose="020B0604020202020204" pitchFamily="34" charset="0"/>
                          <a:cs typeface="Arial" panose="020B0604020202020204" pitchFamily="34" charset="0"/>
                        </a:rPr>
                        <a:t>"assessment year</a:t>
                      </a:r>
                      <a:r>
                        <a:rPr lang="en-US" dirty="0">
                          <a:solidFill>
                            <a:schemeClr val="tx1"/>
                          </a:solidFill>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means the period of twelve months commencing on the 1st day of April every year ;</a:t>
                      </a:r>
                    </a:p>
                    <a:p>
                      <a:r>
                        <a:rPr lang="en-US" dirty="0">
                          <a:latin typeface="Arial" panose="020B0604020202020204" pitchFamily="34" charset="0"/>
                          <a:cs typeface="Arial" panose="020B0604020202020204" pitchFamily="34" charset="0"/>
                        </a:rPr>
                        <a:t>(</a:t>
                      </a:r>
                      <a:r>
                        <a:rPr lang="en-US" dirty="0">
                          <a:solidFill>
                            <a:srgbClr val="00B050"/>
                          </a:solidFill>
                          <a:latin typeface="Arial" panose="020B0604020202020204" pitchFamily="34" charset="0"/>
                          <a:cs typeface="Arial" panose="020B0604020202020204" pitchFamily="34" charset="0"/>
                        </a:rPr>
                        <a:t>the concept of F.Y. and A.Y. was also not required after 1989 as earlier </a:t>
                      </a:r>
                      <a:r>
                        <a:rPr lang="en-US" dirty="0" smtClean="0">
                          <a:solidFill>
                            <a:srgbClr val="00B050"/>
                          </a:solidFill>
                          <a:latin typeface="Arial" panose="020B0604020202020204" pitchFamily="34" charset="0"/>
                          <a:cs typeface="Arial" panose="020B0604020202020204" pitchFamily="34" charset="0"/>
                        </a:rPr>
                        <a:t>to </a:t>
                      </a:r>
                      <a:r>
                        <a:rPr lang="en-US" dirty="0">
                          <a:solidFill>
                            <a:srgbClr val="00B050"/>
                          </a:solidFill>
                          <a:latin typeface="Arial" panose="020B0604020202020204" pitchFamily="34" charset="0"/>
                          <a:cs typeface="Arial" panose="020B0604020202020204" pitchFamily="34" charset="0"/>
                        </a:rPr>
                        <a:t>it, there were different F.Y. but A.Y. was one but this is not so now)</a:t>
                      </a:r>
                    </a:p>
                    <a:p>
                      <a:endParaRPr lang="en-IN" dirty="0"/>
                    </a:p>
                  </a:txBody>
                  <a:tcPr/>
                </a:tc>
                <a:extLst>
                  <a:ext uri="{0D108BD9-81ED-4DB2-BD59-A6C34878D82A}">
                    <a16:rowId xmlns="" xmlns:a16="http://schemas.microsoft.com/office/drawing/2014/main" val="3252218807"/>
                  </a:ext>
                </a:extLst>
              </a:tr>
            </a:tbl>
          </a:graphicData>
        </a:graphic>
      </p:graphicFrame>
    </p:spTree>
    <p:extLst>
      <p:ext uri="{BB962C8B-B14F-4D97-AF65-F5344CB8AC3E}">
        <p14:creationId xmlns:p14="http://schemas.microsoft.com/office/powerpoint/2010/main" val="36170761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A78D292-DDCA-A800-1F65-B77280414DD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xmlns="" id="{E8405E41-32EE-68B9-6D0D-E35B745468B0}"/>
              </a:ext>
            </a:extLst>
          </p:cNvPr>
          <p:cNvSpPr txBox="1"/>
          <p:nvPr/>
        </p:nvSpPr>
        <p:spPr>
          <a:xfrm>
            <a:off x="1153551" y="-239150"/>
            <a:ext cx="10818056" cy="6186309"/>
          </a:xfrm>
          <a:prstGeom prst="rect">
            <a:avLst/>
          </a:prstGeom>
          <a:noFill/>
        </p:spPr>
        <p:txBody>
          <a:bodyPr wrap="square">
            <a:spAutoFit/>
          </a:bodyPr>
          <a:lstStyle/>
          <a:p>
            <a:r>
              <a:rPr lang="en-IN" sz="6600" dirty="0"/>
              <a:t>              </a:t>
            </a:r>
          </a:p>
          <a:p>
            <a:r>
              <a:rPr lang="en-US" sz="6600" dirty="0"/>
              <a:t>                 Section 71 –</a:t>
            </a:r>
          </a:p>
          <a:p>
            <a:r>
              <a:rPr lang="en-US" sz="6600" dirty="0"/>
              <a:t>                Capital gains</a:t>
            </a:r>
          </a:p>
          <a:p>
            <a:endParaRPr lang="en-US" sz="6600" dirty="0"/>
          </a:p>
          <a:p>
            <a:r>
              <a:rPr lang="en-US" sz="6600" b="1" dirty="0"/>
              <a:t>Withdrawal of exemption in </a:t>
            </a:r>
          </a:p>
          <a:p>
            <a:r>
              <a:rPr lang="en-US" sz="6600" b="1" dirty="0"/>
              <a:t>           certain cases</a:t>
            </a:r>
            <a:endParaRPr lang="en-IN" sz="6600" b="1" dirty="0"/>
          </a:p>
        </p:txBody>
      </p:sp>
    </p:spTree>
    <p:extLst>
      <p:ext uri="{BB962C8B-B14F-4D97-AF65-F5344CB8AC3E}">
        <p14:creationId xmlns:p14="http://schemas.microsoft.com/office/powerpoint/2010/main" val="14796358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2E0A01-1BE7-3672-6C4F-ED3FF59433DD}"/>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2659EF15-41D9-ADD5-AA2E-71A81BEEA139}"/>
              </a:ext>
            </a:extLst>
          </p:cNvPr>
          <p:cNvGraphicFramePr>
            <a:graphicFrameLocks noGrp="1"/>
          </p:cNvGraphicFramePr>
          <p:nvPr>
            <p:extLst>
              <p:ext uri="{D42A27DB-BD31-4B8C-83A1-F6EECF244321}">
                <p14:modId xmlns:p14="http://schemas.microsoft.com/office/powerpoint/2010/main" val="3427311172"/>
              </p:ext>
            </p:extLst>
          </p:nvPr>
        </p:nvGraphicFramePr>
        <p:xfrm>
          <a:off x="567397" y="136601"/>
          <a:ext cx="11057206" cy="5838092"/>
        </p:xfrm>
        <a:graphic>
          <a:graphicData uri="http://schemas.openxmlformats.org/drawingml/2006/table">
            <a:tbl>
              <a:tblPr firstRow="1" bandRow="1">
                <a:tableStyleId>{5C22544A-7EE6-4342-B048-85BDC9FD1C3A}</a:tableStyleId>
              </a:tblPr>
              <a:tblGrid>
                <a:gridCol w="4951828">
                  <a:extLst>
                    <a:ext uri="{9D8B030D-6E8A-4147-A177-3AD203B41FA5}">
                      <a16:colId xmlns:a16="http://schemas.microsoft.com/office/drawing/2014/main" xmlns="" val="4147536793"/>
                    </a:ext>
                  </a:extLst>
                </a:gridCol>
                <a:gridCol w="3404382">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8217">
                <a:tc>
                  <a:txBody>
                    <a:bodyPr/>
                    <a:lstStyle/>
                    <a:p>
                      <a:pPr algn="just"/>
                      <a:r>
                        <a:rPr lang="en-US" sz="2400" dirty="0">
                          <a:latin typeface="Arial" panose="020B0604020202020204" pitchFamily="34" charset="0"/>
                          <a:cs typeface="Arial" panose="020B0604020202020204" pitchFamily="34" charset="0"/>
                        </a:rPr>
                        <a:t>Section 70(1)(c) and (d) -Transfer of a capital asset, not being stock-in-trade, between parent &amp; subsidiary -not complied.</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71(1)</a:t>
                      </a:r>
                    </a:p>
                  </a:txBody>
                  <a:tcPr/>
                </a:tc>
                <a:tc>
                  <a:txBody>
                    <a:bodyPr/>
                    <a:lstStyle/>
                    <a:p>
                      <a:pPr algn="just"/>
                      <a:r>
                        <a:rPr lang="en-IN" sz="2400" dirty="0">
                          <a:latin typeface="Arial" panose="020B0604020202020204" pitchFamily="34" charset="0"/>
                          <a:cs typeface="Arial" panose="020B0604020202020204" pitchFamily="34" charset="0"/>
                        </a:rPr>
                        <a:t>Section 47A(1)</a:t>
                      </a:r>
                    </a:p>
                  </a:txBody>
                  <a:tcPr/>
                </a:tc>
                <a:extLst>
                  <a:ext uri="{0D108BD9-81ED-4DB2-BD59-A6C34878D82A}">
                    <a16:rowId xmlns:a16="http://schemas.microsoft.com/office/drawing/2014/main" xmlns="" val="1170091891"/>
                  </a:ext>
                </a:extLst>
              </a:tr>
              <a:tr h="717452">
                <a:tc>
                  <a:txBody>
                    <a:bodyPr/>
                    <a:lstStyle/>
                    <a:p>
                      <a:pPr algn="just"/>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47A(2)</a:t>
                      </a:r>
                    </a:p>
                  </a:txBody>
                  <a:tcPr/>
                </a:tc>
                <a:extLst>
                  <a:ext uri="{0D108BD9-81ED-4DB2-BD59-A6C34878D82A}">
                    <a16:rowId xmlns:a16="http://schemas.microsoft.com/office/drawing/2014/main" xmlns="" val="2381362444"/>
                  </a:ext>
                </a:extLst>
              </a:tr>
              <a:tr h="576775">
                <a:tc>
                  <a:txBody>
                    <a:bodyPr/>
                    <a:lstStyle/>
                    <a:p>
                      <a:pPr algn="just"/>
                      <a:r>
                        <a:rPr lang="en-US" sz="2400" dirty="0">
                          <a:latin typeface="Arial" panose="020B0604020202020204" pitchFamily="34" charset="0"/>
                          <a:cs typeface="Arial" panose="020B0604020202020204" pitchFamily="34" charset="0"/>
                        </a:rPr>
                        <a:t>If any of the conditions laid down in section 70(</a:t>
                      </a:r>
                      <a:r>
                        <a:rPr lang="en-US" sz="2400" dirty="0" err="1">
                          <a:latin typeface="Arial" panose="020B0604020202020204" pitchFamily="34" charset="0"/>
                          <a:cs typeface="Arial" panose="020B0604020202020204" pitchFamily="34" charset="0"/>
                        </a:rPr>
                        <a:t>zd</a:t>
                      </a:r>
                      <a:r>
                        <a:rPr lang="en-US" sz="2400" dirty="0">
                          <a:latin typeface="Arial" panose="020B0604020202020204" pitchFamily="34" charset="0"/>
                          <a:cs typeface="Arial" panose="020B0604020202020204" pitchFamily="34" charset="0"/>
                        </a:rPr>
                        <a:t>) -succession of the firm by a company or (</a:t>
                      </a:r>
                      <a:r>
                        <a:rPr lang="en-US" sz="2400" dirty="0" err="1">
                          <a:latin typeface="Arial" panose="020B0604020202020204" pitchFamily="34" charset="0"/>
                          <a:cs typeface="Arial" panose="020B0604020202020204" pitchFamily="34" charset="0"/>
                        </a:rPr>
                        <a:t>zf</a:t>
                      </a:r>
                      <a:r>
                        <a:rPr lang="en-US" sz="2400" dirty="0">
                          <a:latin typeface="Arial" panose="020B0604020202020204" pitchFamily="34" charset="0"/>
                          <a:cs typeface="Arial" panose="020B0604020202020204" pitchFamily="34" charset="0"/>
                        </a:rPr>
                        <a:t>) -sole proprietorship concern to a company are not complied with</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71(2)</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47A(3) </a:t>
                      </a:r>
                    </a:p>
                  </a:txBody>
                  <a:tcPr/>
                </a:tc>
                <a:extLst>
                  <a:ext uri="{0D108BD9-81ED-4DB2-BD59-A6C34878D82A}">
                    <a16:rowId xmlns:a16="http://schemas.microsoft.com/office/drawing/2014/main" xmlns="" val="1550895672"/>
                  </a:ext>
                </a:extLst>
              </a:tr>
              <a:tr h="661182">
                <a:tc>
                  <a:txBody>
                    <a:bodyPr/>
                    <a:lstStyle/>
                    <a:p>
                      <a:pPr algn="just"/>
                      <a:r>
                        <a:rPr lang="en-US" sz="2400" dirty="0">
                          <a:latin typeface="Arial" panose="020B0604020202020204" pitchFamily="34" charset="0"/>
                          <a:cs typeface="Arial" panose="020B0604020202020204" pitchFamily="34" charset="0"/>
                        </a:rPr>
                        <a:t>If any of the conditions laid down in section 70(ze) conversion of company to LLP -are not complied</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71(3)</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47A(4)</a:t>
                      </a:r>
                    </a:p>
                  </a:txBody>
                  <a:tcPr/>
                </a:tc>
                <a:extLst>
                  <a:ext uri="{0D108BD9-81ED-4DB2-BD59-A6C34878D82A}">
                    <a16:rowId xmlns:a16="http://schemas.microsoft.com/office/drawing/2014/main" xmlns="" val="185558302"/>
                  </a:ext>
                </a:extLst>
              </a:tr>
            </a:tbl>
          </a:graphicData>
        </a:graphic>
      </p:graphicFrame>
    </p:spTree>
    <p:extLst>
      <p:ext uri="{BB962C8B-B14F-4D97-AF65-F5344CB8AC3E}">
        <p14:creationId xmlns:p14="http://schemas.microsoft.com/office/powerpoint/2010/main" val="11245480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5ABDAFD-D091-4FB2-1766-4F80AB91ECF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xmlns="" id="{992CAF71-1497-682D-1C04-39E8074104AC}"/>
              </a:ext>
            </a:extLst>
          </p:cNvPr>
          <p:cNvSpPr txBox="1"/>
          <p:nvPr/>
        </p:nvSpPr>
        <p:spPr>
          <a:xfrm>
            <a:off x="1153551" y="-239150"/>
            <a:ext cx="10818056" cy="6186309"/>
          </a:xfrm>
          <a:prstGeom prst="rect">
            <a:avLst/>
          </a:prstGeom>
          <a:noFill/>
        </p:spPr>
        <p:txBody>
          <a:bodyPr wrap="square">
            <a:spAutoFit/>
          </a:bodyPr>
          <a:lstStyle/>
          <a:p>
            <a:r>
              <a:rPr lang="en-IN" sz="6600" dirty="0"/>
              <a:t>              </a:t>
            </a:r>
          </a:p>
          <a:p>
            <a:r>
              <a:rPr lang="en-US" sz="6600" dirty="0"/>
              <a:t>                 Section 72 –</a:t>
            </a:r>
          </a:p>
          <a:p>
            <a:r>
              <a:rPr lang="en-US" sz="6600" dirty="0"/>
              <a:t>                Capital gains</a:t>
            </a:r>
          </a:p>
          <a:p>
            <a:endParaRPr lang="en-US" sz="6600" dirty="0"/>
          </a:p>
          <a:p>
            <a:r>
              <a:rPr lang="en-US" sz="6600" b="1" dirty="0"/>
              <a:t>   Mode of computation of</a:t>
            </a:r>
          </a:p>
          <a:p>
            <a:r>
              <a:rPr lang="en-US" sz="6600" b="1" dirty="0"/>
              <a:t>             capital gains</a:t>
            </a:r>
            <a:endParaRPr lang="en-IN" sz="6600" b="1" dirty="0"/>
          </a:p>
        </p:txBody>
      </p:sp>
    </p:spTree>
    <p:extLst>
      <p:ext uri="{BB962C8B-B14F-4D97-AF65-F5344CB8AC3E}">
        <p14:creationId xmlns:p14="http://schemas.microsoft.com/office/powerpoint/2010/main" val="17909762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891EDB7-BA08-94E7-9EC3-9AB985DFF8B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8DF9C5E3-A276-481E-6AD1-E3F84D0B3F7C}"/>
              </a:ext>
            </a:extLst>
          </p:cNvPr>
          <p:cNvGraphicFramePr>
            <a:graphicFrameLocks noGrp="1"/>
          </p:cNvGraphicFramePr>
          <p:nvPr>
            <p:extLst>
              <p:ext uri="{D42A27DB-BD31-4B8C-83A1-F6EECF244321}">
                <p14:modId xmlns:p14="http://schemas.microsoft.com/office/powerpoint/2010/main" val="2242195936"/>
              </p:ext>
            </p:extLst>
          </p:nvPr>
        </p:nvGraphicFramePr>
        <p:xfrm>
          <a:off x="567397" y="136601"/>
          <a:ext cx="11057206" cy="3242604"/>
        </p:xfrm>
        <a:graphic>
          <a:graphicData uri="http://schemas.openxmlformats.org/drawingml/2006/table">
            <a:tbl>
              <a:tblPr firstRow="1" bandRow="1">
                <a:tableStyleId>{5C22544A-7EE6-4342-B048-85BDC9FD1C3A}</a:tableStyleId>
              </a:tblPr>
              <a:tblGrid>
                <a:gridCol w="4951828">
                  <a:extLst>
                    <a:ext uri="{9D8B030D-6E8A-4147-A177-3AD203B41FA5}">
                      <a16:colId xmlns:a16="http://schemas.microsoft.com/office/drawing/2014/main" xmlns="" val="4147536793"/>
                    </a:ext>
                  </a:extLst>
                </a:gridCol>
                <a:gridCol w="3404382">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8217">
                <a:tc rowSpan="3">
                  <a:txBody>
                    <a:bodyPr/>
                    <a:lstStyle/>
                    <a:p>
                      <a:pPr algn="just"/>
                      <a:r>
                        <a:rPr lang="en-IN" sz="2400" dirty="0">
                          <a:latin typeface="Arial" panose="020B0604020202020204" pitchFamily="34" charset="0"/>
                          <a:cs typeface="Arial" panose="020B0604020202020204" pitchFamily="34" charset="0"/>
                        </a:rPr>
                        <a:t>Computation of capital gains</a:t>
                      </a:r>
                    </a:p>
                  </a:txBody>
                  <a:tcPr/>
                </a:tc>
                <a:tc>
                  <a:txBody>
                    <a:bodyPr/>
                    <a:lstStyle/>
                    <a:p>
                      <a:pPr algn="just"/>
                      <a:r>
                        <a:rPr lang="en-IN" sz="2400" dirty="0">
                          <a:latin typeface="Arial" panose="020B0604020202020204" pitchFamily="34" charset="0"/>
                          <a:cs typeface="Arial" panose="020B0604020202020204" pitchFamily="34" charset="0"/>
                        </a:rPr>
                        <a:t>Section 72(1)</a:t>
                      </a:r>
                    </a:p>
                  </a:txBody>
                  <a:tcPr/>
                </a:tc>
                <a:tc>
                  <a:txBody>
                    <a:bodyPr/>
                    <a:lstStyle/>
                    <a:p>
                      <a:pPr algn="just"/>
                      <a:r>
                        <a:rPr lang="en-IN" sz="2400" dirty="0">
                          <a:latin typeface="Arial" panose="020B0604020202020204" pitchFamily="34" charset="0"/>
                          <a:cs typeface="Arial" panose="020B0604020202020204" pitchFamily="34" charset="0"/>
                        </a:rPr>
                        <a:t>Section 48</a:t>
                      </a:r>
                    </a:p>
                  </a:txBody>
                  <a:tcPr/>
                </a:tc>
                <a:extLst>
                  <a:ext uri="{0D108BD9-81ED-4DB2-BD59-A6C34878D82A}">
                    <a16:rowId xmlns:a16="http://schemas.microsoft.com/office/drawing/2014/main" xmlns="" val="1170091891"/>
                  </a:ext>
                </a:extLst>
              </a:tr>
              <a:tr h="717452">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72(1)(a)</a:t>
                      </a:r>
                    </a:p>
                  </a:txBody>
                  <a:tcPr/>
                </a:tc>
                <a:tc>
                  <a:txBody>
                    <a:bodyPr/>
                    <a:lstStyle/>
                    <a:p>
                      <a:pPr algn="just"/>
                      <a:r>
                        <a:rPr lang="en-IN" sz="2400" dirty="0">
                          <a:latin typeface="Arial" panose="020B0604020202020204" pitchFamily="34" charset="0"/>
                          <a:cs typeface="Arial" panose="020B0604020202020204" pitchFamily="34" charset="0"/>
                        </a:rPr>
                        <a:t>Section 48(i)</a:t>
                      </a:r>
                    </a:p>
                  </a:txBody>
                  <a:tcPr/>
                </a:tc>
                <a:extLst>
                  <a:ext uri="{0D108BD9-81ED-4DB2-BD59-A6C34878D82A}">
                    <a16:rowId xmlns:a16="http://schemas.microsoft.com/office/drawing/2014/main" xmlns="" val="2381362444"/>
                  </a:ext>
                </a:extLst>
              </a:tr>
              <a:tr h="576775">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72(1)(b)</a:t>
                      </a:r>
                    </a:p>
                  </a:txBody>
                  <a:tcPr/>
                </a:tc>
                <a:tc>
                  <a:txBody>
                    <a:bodyPr/>
                    <a:lstStyle/>
                    <a:p>
                      <a:pPr algn="just"/>
                      <a:r>
                        <a:rPr lang="en-IN" sz="2400" dirty="0">
                          <a:latin typeface="Arial" panose="020B0604020202020204" pitchFamily="34" charset="0"/>
                          <a:cs typeface="Arial" panose="020B0604020202020204" pitchFamily="34" charset="0"/>
                        </a:rPr>
                        <a:t>Section 48(ii)</a:t>
                      </a:r>
                    </a:p>
                  </a:txBody>
                  <a:tcPr/>
                </a:tc>
                <a:extLst>
                  <a:ext uri="{0D108BD9-81ED-4DB2-BD59-A6C34878D82A}">
                    <a16:rowId xmlns:a16="http://schemas.microsoft.com/office/drawing/2014/main" xmlns="" val="1550895672"/>
                  </a:ext>
                </a:extLst>
              </a:tr>
              <a:tr h="661182">
                <a:tc>
                  <a:txBody>
                    <a:bodyPr/>
                    <a:lstStyle/>
                    <a:p>
                      <a:pPr algn="just"/>
                      <a:r>
                        <a:rPr lang="en-US" sz="2400" dirty="0">
                          <a:latin typeface="Arial" panose="020B0604020202020204" pitchFamily="34" charset="0"/>
                          <a:cs typeface="Arial" panose="020B0604020202020204" pitchFamily="34" charset="0"/>
                        </a:rPr>
                        <a:t>"Indexed cost of acquisition" and "indexed cost of any improvement"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72(2)</a:t>
                      </a:r>
                    </a:p>
                  </a:txBody>
                  <a:tcPr/>
                </a:tc>
                <a:tc>
                  <a:txBody>
                    <a:bodyPr/>
                    <a:lstStyle/>
                    <a:p>
                      <a:pPr algn="just"/>
                      <a:r>
                        <a:rPr lang="en-IN" sz="2400" dirty="0">
                          <a:latin typeface="Arial" panose="020B0604020202020204" pitchFamily="34" charset="0"/>
                          <a:cs typeface="Arial" panose="020B0604020202020204" pitchFamily="34" charset="0"/>
                        </a:rPr>
                        <a:t>Section 48, 2nd Proviso</a:t>
                      </a:r>
                    </a:p>
                  </a:txBody>
                  <a:tcPr/>
                </a:tc>
                <a:extLst>
                  <a:ext uri="{0D108BD9-81ED-4DB2-BD59-A6C34878D82A}">
                    <a16:rowId xmlns:a16="http://schemas.microsoft.com/office/drawing/2014/main" xmlns="" val="185558302"/>
                  </a:ext>
                </a:extLst>
              </a:tr>
            </a:tbl>
          </a:graphicData>
        </a:graphic>
      </p:graphicFrame>
    </p:spTree>
    <p:extLst>
      <p:ext uri="{BB962C8B-B14F-4D97-AF65-F5344CB8AC3E}">
        <p14:creationId xmlns:p14="http://schemas.microsoft.com/office/powerpoint/2010/main" val="5646088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3CAB360-DC6C-12AB-151E-06AD87AA820D}"/>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92157CB9-8EAC-61DA-2640-72F6A049E0EC}"/>
              </a:ext>
            </a:extLst>
          </p:cNvPr>
          <p:cNvGraphicFramePr>
            <a:graphicFrameLocks noGrp="1"/>
          </p:cNvGraphicFramePr>
          <p:nvPr>
            <p:extLst>
              <p:ext uri="{D42A27DB-BD31-4B8C-83A1-F6EECF244321}">
                <p14:modId xmlns:p14="http://schemas.microsoft.com/office/powerpoint/2010/main" val="2598623243"/>
              </p:ext>
            </p:extLst>
          </p:nvPr>
        </p:nvGraphicFramePr>
        <p:xfrm>
          <a:off x="567397" y="136601"/>
          <a:ext cx="11057206" cy="5943600"/>
        </p:xfrm>
        <a:graphic>
          <a:graphicData uri="http://schemas.openxmlformats.org/drawingml/2006/table">
            <a:tbl>
              <a:tblPr firstRow="1" bandRow="1">
                <a:tableStyleId>{5C22544A-7EE6-4342-B048-85BDC9FD1C3A}</a:tableStyleId>
              </a:tblPr>
              <a:tblGrid>
                <a:gridCol w="4951828">
                  <a:extLst>
                    <a:ext uri="{9D8B030D-6E8A-4147-A177-3AD203B41FA5}">
                      <a16:colId xmlns:a16="http://schemas.microsoft.com/office/drawing/2014/main" xmlns="" val="4147536793"/>
                    </a:ext>
                  </a:extLst>
                </a:gridCol>
                <a:gridCol w="3404382">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8217">
                <a:tc rowSpan="2">
                  <a:txBody>
                    <a:bodyPr/>
                    <a:lstStyle/>
                    <a:p>
                      <a:pPr algn="just"/>
                      <a:r>
                        <a:rPr lang="en-US" sz="2400" dirty="0">
                          <a:latin typeface="Arial" panose="020B0604020202020204" pitchFamily="34" charset="0"/>
                          <a:cs typeface="Arial" panose="020B0604020202020204" pitchFamily="34" charset="0"/>
                        </a:rPr>
                        <a:t>Amounts not allowed as a deduction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72(3)(a)</a:t>
                      </a:r>
                    </a:p>
                  </a:txBody>
                  <a:tcPr/>
                </a:tc>
                <a:tc>
                  <a:txBody>
                    <a:bodyPr/>
                    <a:lstStyle/>
                    <a:p>
                      <a:pPr algn="just"/>
                      <a:r>
                        <a:rPr lang="en-IN" sz="2400" dirty="0">
                          <a:latin typeface="Arial" panose="020B0604020202020204" pitchFamily="34" charset="0"/>
                          <a:cs typeface="Arial" panose="020B0604020202020204" pitchFamily="34" charset="0"/>
                        </a:rPr>
                        <a:t>Section 48(ii), Proviso</a:t>
                      </a:r>
                    </a:p>
                  </a:txBody>
                  <a:tcPr/>
                </a:tc>
                <a:extLst>
                  <a:ext uri="{0D108BD9-81ED-4DB2-BD59-A6C34878D82A}">
                    <a16:rowId xmlns:a16="http://schemas.microsoft.com/office/drawing/2014/main" xmlns="" val="1170091891"/>
                  </a:ext>
                </a:extLst>
              </a:tr>
              <a:tr h="717452">
                <a:tc vMerge="1">
                  <a:txBody>
                    <a:bodyPr/>
                    <a:lstStyle/>
                    <a:p>
                      <a:endParaRPr lang="en-IN" sz="2400" dirty="0"/>
                    </a:p>
                  </a:txBody>
                  <a:tcPr/>
                </a:tc>
                <a:tc>
                  <a:txBody>
                    <a:bodyPr/>
                    <a:lstStyle/>
                    <a:p>
                      <a:pPr algn="just"/>
                      <a:r>
                        <a:rPr lang="en-IN" sz="2400" dirty="0">
                          <a:latin typeface="Arial" panose="020B0604020202020204" pitchFamily="34" charset="0"/>
                          <a:cs typeface="Arial" panose="020B0604020202020204" pitchFamily="34" charset="0"/>
                        </a:rPr>
                        <a:t>Section 72(3)(b)</a:t>
                      </a:r>
                    </a:p>
                  </a:txBody>
                  <a:tcPr/>
                </a:tc>
                <a:tc>
                  <a:txBody>
                    <a:bodyPr/>
                    <a:lstStyle/>
                    <a:p>
                      <a:pPr algn="just"/>
                      <a:r>
                        <a:rPr lang="en-IN" sz="2400" dirty="0">
                          <a:latin typeface="Arial" panose="020B0604020202020204" pitchFamily="34" charset="0"/>
                          <a:cs typeface="Arial" panose="020B0604020202020204" pitchFamily="34" charset="0"/>
                        </a:rPr>
                        <a:t>Section 48, 7th Proviso</a:t>
                      </a:r>
                    </a:p>
                  </a:txBody>
                  <a:tcPr/>
                </a:tc>
                <a:extLst>
                  <a:ext uri="{0D108BD9-81ED-4DB2-BD59-A6C34878D82A}">
                    <a16:rowId xmlns:a16="http://schemas.microsoft.com/office/drawing/2014/main" xmlns="" val="2381362444"/>
                  </a:ext>
                </a:extLst>
              </a:tr>
              <a:tr h="661182">
                <a:tc>
                  <a:txBody>
                    <a:bodyPr/>
                    <a:lstStyle/>
                    <a:p>
                      <a:pPr algn="just"/>
                      <a:r>
                        <a:rPr lang="en-US" sz="2400" dirty="0">
                          <a:latin typeface="Arial" panose="020B0604020202020204" pitchFamily="34" charset="0"/>
                          <a:cs typeface="Arial" panose="020B0604020202020204" pitchFamily="34" charset="0"/>
                        </a:rPr>
                        <a:t>If a unit holder receives any amount from a business trust with respect to a unit that is not in the nature of income under Schedule V</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72(4)</a:t>
                      </a:r>
                    </a:p>
                  </a:txBody>
                  <a:tcPr/>
                </a:tc>
                <a:tc>
                  <a:txBody>
                    <a:bodyPr/>
                    <a:lstStyle/>
                    <a:p>
                      <a:pPr algn="just"/>
                      <a:r>
                        <a:rPr lang="en-IN" sz="2400" dirty="0">
                          <a:latin typeface="Arial" panose="020B0604020202020204" pitchFamily="34" charset="0"/>
                          <a:cs typeface="Arial" panose="020B0604020202020204" pitchFamily="34" charset="0"/>
                        </a:rPr>
                        <a:t>Section 48(ii), Explanations</a:t>
                      </a:r>
                    </a:p>
                    <a:p>
                      <a:pPr algn="just"/>
                      <a:r>
                        <a:rPr lang="en-IN" sz="2400" dirty="0">
                          <a:latin typeface="Arial" panose="020B0604020202020204" pitchFamily="34" charset="0"/>
                          <a:cs typeface="Arial" panose="020B0604020202020204" pitchFamily="34" charset="0"/>
                        </a:rPr>
                        <a:t>1 &amp; 2</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In case of value of any money or capital asset received by a specified person from a specified entity, as referred to in section 67(10)</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72(5)</a:t>
                      </a:r>
                    </a:p>
                  </a:txBody>
                  <a:tcPr/>
                </a:tc>
                <a:tc>
                  <a:txBody>
                    <a:bodyPr/>
                    <a:lstStyle/>
                    <a:p>
                      <a:pPr algn="just"/>
                      <a:r>
                        <a:rPr lang="en-IN" sz="2400" dirty="0">
                          <a:latin typeface="Arial" panose="020B0604020202020204" pitchFamily="34" charset="0"/>
                          <a:cs typeface="Arial" panose="020B0604020202020204" pitchFamily="34" charset="0"/>
                        </a:rPr>
                        <a:t>Section 48(iii)</a:t>
                      </a:r>
                    </a:p>
                  </a:txBody>
                  <a:tcPr/>
                </a:tc>
                <a:extLst>
                  <a:ext uri="{0D108BD9-81ED-4DB2-BD59-A6C34878D82A}">
                    <a16:rowId xmlns:a16="http://schemas.microsoft.com/office/drawing/2014/main" xmlns="" val="366105704"/>
                  </a:ext>
                </a:extLst>
              </a:tr>
            </a:tbl>
          </a:graphicData>
        </a:graphic>
      </p:graphicFrame>
    </p:spTree>
    <p:extLst>
      <p:ext uri="{BB962C8B-B14F-4D97-AF65-F5344CB8AC3E}">
        <p14:creationId xmlns:p14="http://schemas.microsoft.com/office/powerpoint/2010/main" val="5219263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087C482-6B95-503C-A359-157061BD3DA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BB8AA4AD-8671-8E3D-7345-B1AE374F1D7E}"/>
              </a:ext>
            </a:extLst>
          </p:cNvPr>
          <p:cNvGraphicFramePr>
            <a:graphicFrameLocks noGrp="1"/>
          </p:cNvGraphicFramePr>
          <p:nvPr>
            <p:extLst>
              <p:ext uri="{D42A27DB-BD31-4B8C-83A1-F6EECF244321}">
                <p14:modId xmlns:p14="http://schemas.microsoft.com/office/powerpoint/2010/main" val="2548922508"/>
              </p:ext>
            </p:extLst>
          </p:nvPr>
        </p:nvGraphicFramePr>
        <p:xfrm>
          <a:off x="567397" y="136601"/>
          <a:ext cx="11057206" cy="4480560"/>
        </p:xfrm>
        <a:graphic>
          <a:graphicData uri="http://schemas.openxmlformats.org/drawingml/2006/table">
            <a:tbl>
              <a:tblPr firstRow="1" bandRow="1">
                <a:tableStyleId>{5C22544A-7EE6-4342-B048-85BDC9FD1C3A}</a:tableStyleId>
              </a:tblPr>
              <a:tblGrid>
                <a:gridCol w="4951828">
                  <a:extLst>
                    <a:ext uri="{9D8B030D-6E8A-4147-A177-3AD203B41FA5}">
                      <a16:colId xmlns:a16="http://schemas.microsoft.com/office/drawing/2014/main" xmlns="" val="4147536793"/>
                    </a:ext>
                  </a:extLst>
                </a:gridCol>
                <a:gridCol w="3404382">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Meaning of "Cost Inflation Index"</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72(8)(a)</a:t>
                      </a:r>
                    </a:p>
                  </a:txBody>
                  <a:tcPr/>
                </a:tc>
                <a:tc>
                  <a:txBody>
                    <a:bodyPr/>
                    <a:lstStyle/>
                    <a:p>
                      <a:pPr algn="just"/>
                      <a:r>
                        <a:rPr lang="en-IN" sz="2400" dirty="0">
                          <a:latin typeface="Arial" panose="020B0604020202020204" pitchFamily="34" charset="0"/>
                          <a:cs typeface="Arial" panose="020B0604020202020204" pitchFamily="34" charset="0"/>
                        </a:rPr>
                        <a:t>Section 48, Explanation (v)</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Meaning of "indexed cost of acquisition"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72(8)(b)</a:t>
                      </a:r>
                    </a:p>
                  </a:txBody>
                  <a:tcPr/>
                </a:tc>
                <a:tc>
                  <a:txBody>
                    <a:bodyPr/>
                    <a:lstStyle/>
                    <a:p>
                      <a:pPr algn="just"/>
                      <a:r>
                        <a:rPr lang="en-IN" sz="2400" dirty="0">
                          <a:latin typeface="Arial" panose="020B0604020202020204" pitchFamily="34" charset="0"/>
                          <a:cs typeface="Arial" panose="020B0604020202020204" pitchFamily="34" charset="0"/>
                        </a:rPr>
                        <a:t>Section 48, Explanation (iii)</a:t>
                      </a:r>
                    </a:p>
                  </a:txBody>
                  <a:tcPr/>
                </a:tc>
                <a:extLst>
                  <a:ext uri="{0D108BD9-81ED-4DB2-BD59-A6C34878D82A}">
                    <a16:rowId xmlns:a16="http://schemas.microsoft.com/office/drawing/2014/main" xmlns="" val="640988737"/>
                  </a:ext>
                </a:extLst>
              </a:tr>
              <a:tr h="661182">
                <a:tc>
                  <a:txBody>
                    <a:bodyPr/>
                    <a:lstStyle/>
                    <a:p>
                      <a:pPr algn="just"/>
                      <a:r>
                        <a:rPr lang="en-US" sz="2400" dirty="0">
                          <a:latin typeface="Arial" panose="020B0604020202020204" pitchFamily="34" charset="0"/>
                          <a:cs typeface="Arial" panose="020B0604020202020204" pitchFamily="34" charset="0"/>
                        </a:rPr>
                        <a:t>Meaning of "indexed cost of any improvement"</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72(8)(c)</a:t>
                      </a:r>
                    </a:p>
                  </a:txBody>
                  <a:tcPr/>
                </a:tc>
                <a:tc>
                  <a:txBody>
                    <a:bodyPr/>
                    <a:lstStyle/>
                    <a:p>
                      <a:pPr algn="just"/>
                      <a:r>
                        <a:rPr lang="en-IN" sz="2400" dirty="0">
                          <a:latin typeface="Arial" panose="020B0604020202020204" pitchFamily="34" charset="0"/>
                          <a:cs typeface="Arial" panose="020B0604020202020204" pitchFamily="34" charset="0"/>
                        </a:rPr>
                        <a:t>Section 48, Explanation (iv)</a:t>
                      </a:r>
                    </a:p>
                  </a:txBody>
                  <a:tcPr/>
                </a:tc>
                <a:extLst>
                  <a:ext uri="{0D108BD9-81ED-4DB2-BD59-A6C34878D82A}">
                    <a16:rowId xmlns:a16="http://schemas.microsoft.com/office/drawing/2014/main" xmlns="" val="366105704"/>
                  </a:ext>
                </a:extLst>
              </a:tr>
              <a:tr h="661182">
                <a:tc>
                  <a:txBody>
                    <a:bodyPr/>
                    <a:lstStyle/>
                    <a:p>
                      <a:pPr algn="just"/>
                      <a:r>
                        <a:rPr lang="en-US" sz="2400" dirty="0">
                          <a:latin typeface="Arial" panose="020B0604020202020204" pitchFamily="34" charset="0"/>
                          <a:cs typeface="Arial" panose="020B0604020202020204" pitchFamily="34" charset="0"/>
                        </a:rPr>
                        <a:t>Conversion of Indian currency into foreign currency and the reconversion of foreign currency into Indian currency</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72(8)(d)</a:t>
                      </a:r>
                    </a:p>
                  </a:txBody>
                  <a:tcPr/>
                </a:tc>
                <a:tc>
                  <a:txBody>
                    <a:bodyPr/>
                    <a:lstStyle/>
                    <a:p>
                      <a:pPr algn="just"/>
                      <a:r>
                        <a:rPr lang="en-IN" sz="2400" dirty="0">
                          <a:latin typeface="Arial" panose="020B0604020202020204" pitchFamily="34" charset="0"/>
                          <a:cs typeface="Arial" panose="020B0604020202020204" pitchFamily="34" charset="0"/>
                        </a:rPr>
                        <a:t>Section 48, Explanation (ii)</a:t>
                      </a:r>
                    </a:p>
                  </a:txBody>
                  <a:tcPr/>
                </a:tc>
                <a:extLst>
                  <a:ext uri="{0D108BD9-81ED-4DB2-BD59-A6C34878D82A}">
                    <a16:rowId xmlns:a16="http://schemas.microsoft.com/office/drawing/2014/main" xmlns="" val="769354716"/>
                  </a:ext>
                </a:extLst>
              </a:tr>
            </a:tbl>
          </a:graphicData>
        </a:graphic>
      </p:graphicFrame>
    </p:spTree>
    <p:extLst>
      <p:ext uri="{BB962C8B-B14F-4D97-AF65-F5344CB8AC3E}">
        <p14:creationId xmlns:p14="http://schemas.microsoft.com/office/powerpoint/2010/main" val="5985749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B8FB546-6E68-E7E6-850F-36B440B27E9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xmlns="" id="{C0DFC2AB-9399-99AC-C713-4EF8BA09502E}"/>
              </a:ext>
            </a:extLst>
          </p:cNvPr>
          <p:cNvSpPr txBox="1"/>
          <p:nvPr/>
        </p:nvSpPr>
        <p:spPr>
          <a:xfrm>
            <a:off x="1153551" y="-239150"/>
            <a:ext cx="10818056" cy="6186309"/>
          </a:xfrm>
          <a:prstGeom prst="rect">
            <a:avLst/>
          </a:prstGeom>
          <a:noFill/>
        </p:spPr>
        <p:txBody>
          <a:bodyPr wrap="square">
            <a:spAutoFit/>
          </a:bodyPr>
          <a:lstStyle/>
          <a:p>
            <a:r>
              <a:rPr lang="en-IN" sz="6600" dirty="0"/>
              <a:t>              </a:t>
            </a:r>
          </a:p>
          <a:p>
            <a:r>
              <a:rPr lang="en-US" sz="6600" dirty="0"/>
              <a:t>                 Section 73 –</a:t>
            </a:r>
          </a:p>
          <a:p>
            <a:r>
              <a:rPr lang="en-US" sz="6600" dirty="0"/>
              <a:t>                Capital gains</a:t>
            </a:r>
          </a:p>
          <a:p>
            <a:endParaRPr lang="en-US" sz="6600" dirty="0"/>
          </a:p>
          <a:p>
            <a:r>
              <a:rPr lang="en-US" sz="6600" b="1" dirty="0"/>
              <a:t>Cost with reference to certain </a:t>
            </a:r>
          </a:p>
          <a:p>
            <a:r>
              <a:rPr lang="en-US" sz="6600" b="1" dirty="0"/>
              <a:t>        modes of acquisition</a:t>
            </a:r>
            <a:endParaRPr lang="en-IN" sz="6600" b="1" dirty="0"/>
          </a:p>
        </p:txBody>
      </p:sp>
    </p:spTree>
    <p:extLst>
      <p:ext uri="{BB962C8B-B14F-4D97-AF65-F5344CB8AC3E}">
        <p14:creationId xmlns:p14="http://schemas.microsoft.com/office/powerpoint/2010/main" val="24040539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81C3816-42B0-CCB2-BD0F-6207E4293312}"/>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12FD9E55-A23D-B108-6968-44109DE3FEA9}"/>
              </a:ext>
            </a:extLst>
          </p:cNvPr>
          <p:cNvGraphicFramePr>
            <a:graphicFrameLocks noGrp="1"/>
          </p:cNvGraphicFramePr>
          <p:nvPr>
            <p:extLst>
              <p:ext uri="{D42A27DB-BD31-4B8C-83A1-F6EECF244321}">
                <p14:modId xmlns:p14="http://schemas.microsoft.com/office/powerpoint/2010/main" val="633049954"/>
              </p:ext>
            </p:extLst>
          </p:nvPr>
        </p:nvGraphicFramePr>
        <p:xfrm>
          <a:off x="567397" y="136601"/>
          <a:ext cx="11057206" cy="603504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If the capital asset became the property of the assessee-</a:t>
                      </a:r>
                    </a:p>
                    <a:p>
                      <a:pPr algn="just"/>
                      <a:r>
                        <a:rPr lang="en-US" sz="2400" dirty="0">
                          <a:latin typeface="Arial" panose="020B0604020202020204" pitchFamily="34" charset="0"/>
                          <a:cs typeface="Arial" panose="020B0604020202020204" pitchFamily="34" charset="0"/>
                        </a:rPr>
                        <a:t>(a) under a gift or will; or</a:t>
                      </a:r>
                    </a:p>
                    <a:p>
                      <a:pPr algn="just"/>
                      <a:r>
                        <a:rPr lang="en-US" sz="2400" dirty="0">
                          <a:latin typeface="Arial" panose="020B0604020202020204" pitchFamily="34" charset="0"/>
                          <a:cs typeface="Arial" panose="020B0604020202020204" pitchFamily="34" charset="0"/>
                        </a:rPr>
                        <a:t>(b) by succession, inheritance or devolution79; or</a:t>
                      </a:r>
                    </a:p>
                    <a:p>
                      <a:pPr algn="just"/>
                      <a:r>
                        <a:rPr lang="en-US" sz="2400" dirty="0">
                          <a:latin typeface="Arial" panose="020B0604020202020204" pitchFamily="34" charset="0"/>
                          <a:cs typeface="Arial" panose="020B0604020202020204" pitchFamily="34" charset="0"/>
                        </a:rPr>
                        <a:t>(c) on any distribution of assets on the liquidation of a company; or</a:t>
                      </a:r>
                    </a:p>
                    <a:p>
                      <a:pPr algn="just"/>
                      <a:r>
                        <a:rPr lang="en-US" sz="2400" dirty="0">
                          <a:latin typeface="Arial" panose="020B0604020202020204" pitchFamily="34" charset="0"/>
                          <a:cs typeface="Arial" panose="020B0604020202020204" pitchFamily="34" charset="0"/>
                        </a:rPr>
                        <a:t>(d) under a transfer to a revocable or an irrevocable trust; or</a:t>
                      </a:r>
                    </a:p>
                    <a:p>
                      <a:pPr algn="just"/>
                      <a:r>
                        <a:rPr lang="en-US" sz="2400" dirty="0">
                          <a:latin typeface="Arial" panose="020B0604020202020204" pitchFamily="34" charset="0"/>
                          <a:cs typeface="Arial" panose="020B0604020202020204" pitchFamily="34" charset="0"/>
                        </a:rPr>
                        <a:t>(e) being a Hindu undivided family, by the mode referred to in section 99(3) after the 31st December, 1969; or</a:t>
                      </a:r>
                    </a:p>
                    <a:p>
                      <a:pPr algn="just"/>
                      <a:r>
                        <a:rPr lang="en-US" sz="2400" dirty="0">
                          <a:latin typeface="Arial" panose="020B0604020202020204" pitchFamily="34" charset="0"/>
                          <a:cs typeface="Arial" panose="020B0604020202020204" pitchFamily="34" charset="0"/>
                        </a:rPr>
                        <a:t>(f) under any such transfer as is referred to in section 70(1)(a), (c), (d), (e), (g), (h), (i), (i), (I), (m), (n), (o), (t), (u), (v), (w), (</a:t>
                      </a:r>
                      <a:r>
                        <a:rPr lang="en-US" sz="2400" dirty="0" err="1">
                          <a:latin typeface="Arial" panose="020B0604020202020204" pitchFamily="34" charset="0"/>
                          <a:cs typeface="Arial" panose="020B0604020202020204" pitchFamily="34" charset="0"/>
                        </a:rPr>
                        <a:t>zd</a:t>
                      </a:r>
                      <a:r>
                        <a:rPr lang="en-US" sz="2400" dirty="0">
                          <a:latin typeface="Arial" panose="020B0604020202020204" pitchFamily="34" charset="0"/>
                          <a:cs typeface="Arial" panose="020B0604020202020204" pitchFamily="34" charset="0"/>
                        </a:rPr>
                        <a:t>), (ze) or (</a:t>
                      </a:r>
                      <a:r>
                        <a:rPr lang="en-US" sz="2400" dirty="0" err="1">
                          <a:latin typeface="Arial" panose="020B0604020202020204" pitchFamily="34" charset="0"/>
                          <a:cs typeface="Arial" panose="020B0604020202020204" pitchFamily="34" charset="0"/>
                        </a:rPr>
                        <a:t>zf</a:t>
                      </a:r>
                      <a:r>
                        <a:rPr lang="en-US" sz="2400"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1</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49(1)</a:t>
                      </a:r>
                    </a:p>
                  </a:txBody>
                  <a:tcPr/>
                </a:tc>
                <a:extLst>
                  <a:ext uri="{0D108BD9-81ED-4DB2-BD59-A6C34878D82A}">
                    <a16:rowId xmlns:a16="http://schemas.microsoft.com/office/drawing/2014/main" xmlns="" val="185558302"/>
                  </a:ext>
                </a:extLst>
              </a:tr>
            </a:tbl>
          </a:graphicData>
        </a:graphic>
      </p:graphicFrame>
    </p:spTree>
    <p:extLst>
      <p:ext uri="{BB962C8B-B14F-4D97-AF65-F5344CB8AC3E}">
        <p14:creationId xmlns:p14="http://schemas.microsoft.com/office/powerpoint/2010/main" val="35690399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44337A-ACF0-6033-2A54-8FC10BD4540A}"/>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5D11DC43-5FD5-03ED-F078-5BE12E7C569E}"/>
              </a:ext>
            </a:extLst>
          </p:cNvPr>
          <p:cNvGraphicFramePr>
            <a:graphicFrameLocks noGrp="1"/>
          </p:cNvGraphicFramePr>
          <p:nvPr>
            <p:extLst>
              <p:ext uri="{D42A27DB-BD31-4B8C-83A1-F6EECF244321}">
                <p14:modId xmlns:p14="http://schemas.microsoft.com/office/powerpoint/2010/main" val="746695582"/>
              </p:ext>
            </p:extLst>
          </p:nvPr>
        </p:nvGraphicFramePr>
        <p:xfrm>
          <a:off x="567397" y="136601"/>
          <a:ext cx="11057206" cy="548640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Capital asset, being a share or shares in an amalgamated company which is an Indian company that became the property of the assessee in consideration of a transfer80 referred to in section 70(1)(f)</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2</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Capital asset being a share or debenture of a company, which became the property of the assessee in consideration of a transfer referred to in section 70(1)(z) (za).</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3</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a:t>
                      </a:r>
                    </a:p>
                  </a:txBody>
                  <a:tcPr/>
                </a:tc>
                <a:extLst>
                  <a:ext uri="{0D108BD9-81ED-4DB2-BD59-A6C34878D82A}">
                    <a16:rowId xmlns:a16="http://schemas.microsoft.com/office/drawing/2014/main" xmlns="" val="769354716"/>
                  </a:ext>
                </a:extLst>
              </a:tr>
              <a:tr h="661182">
                <a:tc>
                  <a:txBody>
                    <a:bodyPr/>
                    <a:lstStyle/>
                    <a:p>
                      <a:pPr algn="just"/>
                      <a:r>
                        <a:rPr lang="en-US" sz="2400" dirty="0">
                          <a:latin typeface="Arial" panose="020B0604020202020204" pitchFamily="34" charset="0"/>
                          <a:cs typeface="Arial" panose="020B0604020202020204" pitchFamily="34" charset="0"/>
                        </a:rPr>
                        <a:t>Capital asset, being specified security or sweat equity shares, referred to in section 17(1)(d)</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4</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49(2AA)</a:t>
                      </a:r>
                    </a:p>
                  </a:txBody>
                  <a:tcPr/>
                </a:tc>
                <a:extLst>
                  <a:ext uri="{0D108BD9-81ED-4DB2-BD59-A6C34878D82A}">
                    <a16:rowId xmlns:a16="http://schemas.microsoft.com/office/drawing/2014/main" xmlns="" val="1910924694"/>
                  </a:ext>
                </a:extLst>
              </a:tr>
            </a:tbl>
          </a:graphicData>
        </a:graphic>
      </p:graphicFrame>
    </p:spTree>
    <p:extLst>
      <p:ext uri="{BB962C8B-B14F-4D97-AF65-F5344CB8AC3E}">
        <p14:creationId xmlns:p14="http://schemas.microsoft.com/office/powerpoint/2010/main" val="6829543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571E9DA-ED5E-707B-3830-C2DFDCF23C31}"/>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B154450F-8EE2-B870-BFF6-2D4AB290BCFF}"/>
              </a:ext>
            </a:extLst>
          </p:cNvPr>
          <p:cNvGraphicFramePr>
            <a:graphicFrameLocks noGrp="1"/>
          </p:cNvGraphicFramePr>
          <p:nvPr>
            <p:extLst>
              <p:ext uri="{D42A27DB-BD31-4B8C-83A1-F6EECF244321}">
                <p14:modId xmlns:p14="http://schemas.microsoft.com/office/powerpoint/2010/main" val="769962034"/>
              </p:ext>
            </p:extLst>
          </p:nvPr>
        </p:nvGraphicFramePr>
        <p:xfrm>
          <a:off x="567397" y="136601"/>
          <a:ext cx="11057206" cy="585216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Capital asset, being rights of a partner referred to in section 42 of the Limited Liability Partnership Act, 2008 (6 of 2009), which became the property of the assessee on conversion as referred to in section 70(1)(ze)</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5</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49(2AAA)</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Capital asset, being share or shares of a company acquired by a non-resident assessee on redemption of Global Depository Receipts referred to in section 209(1) (Table: Sl. No. 2) held by such assessee.</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6</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49(2ABB)</a:t>
                      </a:r>
                    </a:p>
                  </a:txBody>
                  <a:tcPr/>
                </a:tc>
                <a:extLst>
                  <a:ext uri="{0D108BD9-81ED-4DB2-BD59-A6C34878D82A}">
                    <a16:rowId xmlns:a16="http://schemas.microsoft.com/office/drawing/2014/main" xmlns="" val="769354716"/>
                  </a:ext>
                </a:extLst>
              </a:tr>
              <a:tr h="661182">
                <a:tc>
                  <a:txBody>
                    <a:bodyPr/>
                    <a:lstStyle/>
                    <a:p>
                      <a:pPr algn="just"/>
                      <a:r>
                        <a:rPr lang="en-US" sz="2400" dirty="0">
                          <a:latin typeface="Arial" panose="020B0604020202020204" pitchFamily="34" charset="0"/>
                          <a:cs typeface="Arial" panose="020B0604020202020204" pitchFamily="34" charset="0"/>
                        </a:rPr>
                        <a:t>Capital asset, being a unit of a business trust, which became the property of the assessee in consideration of a transfer as referred to in section 70(1)(</a:t>
                      </a:r>
                      <a:r>
                        <a:rPr lang="en-US" sz="2400" dirty="0" err="1">
                          <a:latin typeface="Arial" panose="020B0604020202020204" pitchFamily="34" charset="0"/>
                          <a:cs typeface="Arial" panose="020B0604020202020204" pitchFamily="34" charset="0"/>
                        </a:rPr>
                        <a:t>zl</a:t>
                      </a:r>
                      <a:r>
                        <a:rPr lang="en-US" sz="2400"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7</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49(2AC)</a:t>
                      </a:r>
                    </a:p>
                  </a:txBody>
                  <a:tcPr/>
                </a:tc>
                <a:extLst>
                  <a:ext uri="{0D108BD9-81ED-4DB2-BD59-A6C34878D82A}">
                    <a16:rowId xmlns:a16="http://schemas.microsoft.com/office/drawing/2014/main" xmlns="" val="1910924694"/>
                  </a:ext>
                </a:extLst>
              </a:tr>
            </a:tbl>
          </a:graphicData>
        </a:graphic>
      </p:graphicFrame>
    </p:spTree>
    <p:extLst>
      <p:ext uri="{BB962C8B-B14F-4D97-AF65-F5344CB8AC3E}">
        <p14:creationId xmlns:p14="http://schemas.microsoft.com/office/powerpoint/2010/main" val="665882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A4A7293F-E386-7FDA-28A0-4D5B6F1DF469}"/>
              </a:ext>
            </a:extLst>
          </p:cNvPr>
          <p:cNvGraphicFramePr>
            <a:graphicFrameLocks noGrp="1"/>
          </p:cNvGraphicFramePr>
          <p:nvPr>
            <p:extLst/>
          </p:nvPr>
        </p:nvGraphicFramePr>
        <p:xfrm>
          <a:off x="127819" y="180340"/>
          <a:ext cx="11729883" cy="6771640"/>
        </p:xfrm>
        <a:graphic>
          <a:graphicData uri="http://schemas.openxmlformats.org/drawingml/2006/table">
            <a:tbl>
              <a:tblPr firstRow="1" bandRow="1">
                <a:tableStyleId>{5C22544A-7EE6-4342-B048-85BDC9FD1C3A}</a:tableStyleId>
              </a:tblPr>
              <a:tblGrid>
                <a:gridCol w="6779418">
                  <a:extLst>
                    <a:ext uri="{9D8B030D-6E8A-4147-A177-3AD203B41FA5}">
                      <a16:colId xmlns="" xmlns:a16="http://schemas.microsoft.com/office/drawing/2014/main" val="3640886132"/>
                    </a:ext>
                  </a:extLst>
                </a:gridCol>
                <a:gridCol w="4950465">
                  <a:extLst>
                    <a:ext uri="{9D8B030D-6E8A-4147-A177-3AD203B41FA5}">
                      <a16:colId xmlns="" xmlns:a16="http://schemas.microsoft.com/office/drawing/2014/main" val="2181447253"/>
                    </a:ext>
                  </a:extLst>
                </a:gridCol>
              </a:tblGrid>
              <a:tr h="370840">
                <a:tc>
                  <a:txBody>
                    <a:bodyPr/>
                    <a:lstStyle/>
                    <a:p>
                      <a:r>
                        <a:rPr lang="en-IN" b="1" dirty="0"/>
                        <a:t>Income Tax Act 2025</a:t>
                      </a:r>
                    </a:p>
                  </a:txBody>
                  <a:tcPr/>
                </a:tc>
                <a:tc>
                  <a:txBody>
                    <a:bodyPr/>
                    <a:lstStyle/>
                    <a:p>
                      <a:r>
                        <a:rPr lang="en-IN" b="1" dirty="0"/>
                        <a:t>Income Tax Act 1961</a:t>
                      </a:r>
                    </a:p>
                  </a:txBody>
                  <a:tcPr/>
                </a:tc>
                <a:extLst>
                  <a:ext uri="{0D108BD9-81ED-4DB2-BD59-A6C34878D82A}">
                    <a16:rowId xmlns="" xmlns:a16="http://schemas.microsoft.com/office/drawing/2014/main" val="4002244005"/>
                  </a:ext>
                </a:extLst>
              </a:tr>
              <a:tr h="370840">
                <a:tc>
                  <a:txBody>
                    <a:bodyPr/>
                    <a:lstStyle/>
                    <a:p>
                      <a:r>
                        <a:rPr lang="en-IN" b="1" u="sng" dirty="0"/>
                        <a:t>Section 4 of Income Tax Act </a:t>
                      </a:r>
                    </a:p>
                    <a:p>
                      <a:pPr algn="just"/>
                      <a:r>
                        <a:rPr lang="en-US" sz="1800" b="1" i="0" u="none" strike="noStrike" kern="1200" baseline="0" dirty="0">
                          <a:solidFill>
                            <a:schemeClr val="dk1"/>
                          </a:solidFill>
                          <a:latin typeface="+mn-lt"/>
                          <a:ea typeface="+mn-ea"/>
                          <a:cs typeface="+mn-cs"/>
                        </a:rPr>
                        <a:t>4</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Where </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any Central Act enacts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that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income-tax shall </a:t>
                      </a:r>
                      <a:r>
                        <a:rPr lang="en-US" sz="1800" b="1" i="0" u="none" strike="noStrike" kern="1200" baseline="0" dirty="0">
                          <a:solidFill>
                            <a:srgbClr val="FF0000"/>
                          </a:solidFill>
                          <a:latin typeface="Arial" panose="020B0604020202020204" pitchFamily="34" charset="0"/>
                          <a:ea typeface="+mn-ea"/>
                          <a:cs typeface="Arial" panose="020B0604020202020204" pitchFamily="34" charset="0"/>
                        </a:rPr>
                        <a:t>be charged for any </a:t>
                      </a:r>
                      <a:r>
                        <a:rPr lang="en-IN" sz="1800" b="1" i="0" u="none" strike="noStrike" kern="1200" baseline="0" dirty="0">
                          <a:solidFill>
                            <a:srgbClr val="FF0000"/>
                          </a:solidFill>
                          <a:latin typeface="Arial" panose="020B0604020202020204" pitchFamily="34" charset="0"/>
                          <a:ea typeface="+mn-ea"/>
                          <a:cs typeface="Arial" panose="020B0604020202020204" pitchFamily="34" charset="0"/>
                        </a:rPr>
                        <a:t>Tax </a:t>
                      </a:r>
                      <a:r>
                        <a:rPr lang="en-US" sz="1800" b="1" i="0" u="none" strike="noStrike" kern="1200" baseline="0" dirty="0">
                          <a:solidFill>
                            <a:srgbClr val="FF0000"/>
                          </a:solidFill>
                          <a:latin typeface="Arial" panose="020B0604020202020204" pitchFamily="34" charset="0"/>
                          <a:ea typeface="+mn-ea"/>
                          <a:cs typeface="Arial" panose="020B0604020202020204" pitchFamily="34" charset="0"/>
                        </a:rPr>
                        <a:t>year at </a:t>
                      </a:r>
                      <a:r>
                        <a:rPr lang="en-US" sz="1800" b="1" i="0" u="sng" strike="noStrike" kern="1200" baseline="0" dirty="0">
                          <a:solidFill>
                            <a:srgbClr val="FF0000"/>
                          </a:solidFill>
                          <a:latin typeface="Arial" panose="020B0604020202020204" pitchFamily="34" charset="0"/>
                          <a:ea typeface="+mn-ea"/>
                          <a:cs typeface="Arial" panose="020B0604020202020204" pitchFamily="34" charset="0"/>
                        </a:rPr>
                        <a:t>any rate or rates</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income-tax for such tax year shall be charged </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at that rate or those rates </a:t>
                      </a:r>
                      <a:r>
                        <a:rPr lang="en-US" sz="1800" b="1" i="0" u="sng" strike="noStrike" kern="1200" baseline="0" dirty="0">
                          <a:solidFill>
                            <a:srgbClr val="FF0000"/>
                          </a:solidFill>
                          <a:latin typeface="Arial" panose="020B0604020202020204" pitchFamily="34" charset="0"/>
                          <a:ea typeface="+mn-ea"/>
                          <a:cs typeface="Arial" panose="020B0604020202020204" pitchFamily="34" charset="0"/>
                        </a:rPr>
                        <a:t>i</a:t>
                      </a:r>
                      <a:r>
                        <a:rPr lang="en-US" sz="1800" b="1" i="0" u="sng" strike="noStrike" kern="1200" baseline="0" dirty="0">
                          <a:solidFill>
                            <a:srgbClr val="00B050"/>
                          </a:solidFill>
                          <a:latin typeface="Arial" panose="020B0604020202020204" pitchFamily="34" charset="0"/>
                          <a:ea typeface="+mn-ea"/>
                          <a:cs typeface="Arial" panose="020B0604020202020204" pitchFamily="34" charset="0"/>
                        </a:rPr>
                        <a:t>n accordance with </a:t>
                      </a:r>
                      <a:r>
                        <a:rPr lang="en-US" sz="1800" b="1" i="0" u="none" strike="noStrike" kern="1200" baseline="0" dirty="0">
                          <a:solidFill>
                            <a:srgbClr val="00B050"/>
                          </a:solidFill>
                          <a:latin typeface="Arial" panose="020B0604020202020204" pitchFamily="34" charset="0"/>
                          <a:ea typeface="+mn-ea"/>
                          <a:cs typeface="Arial" panose="020B0604020202020204" pitchFamily="34" charset="0"/>
                        </a:rPr>
                        <a:t>and subject to the provisions of this Act.( it covers Rate, TY and computation)</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2</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The charge of income-tax under sub-section (</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shall be </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on the </a:t>
                      </a:r>
                      <a:r>
                        <a:rPr lang="en-US" sz="1800" b="1" i="0" u="sng" strike="noStrike" kern="1200" baseline="0" dirty="0">
                          <a:solidFill>
                            <a:srgbClr val="FF0000"/>
                          </a:solidFill>
                          <a:latin typeface="Arial" panose="020B0604020202020204" pitchFamily="34" charset="0"/>
                          <a:ea typeface="+mn-ea"/>
                          <a:cs typeface="Arial" panose="020B0604020202020204" pitchFamily="34" charset="0"/>
                        </a:rPr>
                        <a:t>total income </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of the tax year of every </a:t>
                      </a:r>
                      <a:r>
                        <a:rPr lang="en-US" sz="1800" b="1" i="0" u="sng" strike="noStrike" kern="1200" baseline="0" dirty="0">
                          <a:solidFill>
                            <a:srgbClr val="FF0000"/>
                          </a:solidFill>
                          <a:latin typeface="Arial" panose="020B0604020202020204" pitchFamily="34" charset="0"/>
                          <a:ea typeface="+mn-ea"/>
                          <a:cs typeface="Arial" panose="020B0604020202020204" pitchFamily="34" charset="0"/>
                        </a:rPr>
                        <a:t>person</a:t>
                      </a:r>
                      <a:r>
                        <a:rPr lang="en-US" sz="1800" b="1" i="0" u="none" strike="noStrike" kern="1200" baseline="0" dirty="0">
                          <a:solidFill>
                            <a:srgbClr val="FF0000"/>
                          </a:solidFill>
                          <a:latin typeface="Arial" panose="020B0604020202020204" pitchFamily="34" charset="0"/>
                          <a:ea typeface="+mn-ea"/>
                          <a:cs typeface="Arial" panose="020B0604020202020204" pitchFamily="34" charset="0"/>
                        </a:rPr>
                        <a:t> </a:t>
                      </a:r>
                      <a:r>
                        <a:rPr lang="en-US" sz="1800" b="0" i="0" u="none" strike="noStrike" kern="1200" baseline="0" dirty="0">
                          <a:solidFill>
                            <a:srgbClr val="FF0000"/>
                          </a:solidFill>
                          <a:latin typeface="Arial" panose="020B0604020202020204" pitchFamily="34" charset="0"/>
                          <a:ea typeface="+mn-ea"/>
                          <a:cs typeface="Arial" panose="020B0604020202020204" pitchFamily="34" charset="0"/>
                        </a:rPr>
                        <a:t>as per the provisions of this Act</a:t>
                      </a:r>
                      <a:r>
                        <a:rPr lang="en-US" sz="1800" b="0" i="0" u="none" strike="noStrike" kern="1200" baseline="0" dirty="0">
                          <a:solidFill>
                            <a:srgbClr val="00B050"/>
                          </a:solidFill>
                          <a:latin typeface="Arial" panose="020B0604020202020204" pitchFamily="34" charset="0"/>
                          <a:ea typeface="+mn-ea"/>
                          <a:cs typeface="Arial" panose="020B0604020202020204" pitchFamily="34" charset="0"/>
                        </a:rPr>
                        <a:t>.( it covers total income and person , tax year </a:t>
                      </a:r>
                      <a:r>
                        <a:rPr lang="en-US" sz="1800" b="0" i="0" u="sng" strike="noStrike" kern="1200" baseline="0" dirty="0">
                          <a:solidFill>
                            <a:srgbClr val="FF0000"/>
                          </a:solidFill>
                          <a:latin typeface="Arial" panose="020B0604020202020204" pitchFamily="34" charset="0"/>
                          <a:ea typeface="+mn-ea"/>
                          <a:cs typeface="Arial" panose="020B0604020202020204" pitchFamily="34" charset="0"/>
                        </a:rPr>
                        <a:t>but not subject to provision of this act)</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3</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1800" b="1" i="0" u="none" strike="noStrike" kern="1200" baseline="0" dirty="0">
                          <a:solidFill>
                            <a:schemeClr val="tx1"/>
                          </a:solidFill>
                          <a:latin typeface="Arial" panose="020B0604020202020204" pitchFamily="34" charset="0"/>
                          <a:ea typeface="+mn-ea"/>
                          <a:cs typeface="Arial" panose="020B0604020202020204" pitchFamily="34" charset="0"/>
                        </a:rPr>
                        <a:t>Income-tax shall </a:t>
                      </a:r>
                      <a:r>
                        <a:rPr lang="en-US" sz="1800" b="1" i="0" u="sng" strike="noStrike" kern="1200" baseline="0" dirty="0">
                          <a:solidFill>
                            <a:srgbClr val="FF0000"/>
                          </a:solidFill>
                          <a:latin typeface="Arial" panose="020B0604020202020204" pitchFamily="34" charset="0"/>
                          <a:ea typeface="+mn-ea"/>
                          <a:cs typeface="Arial" panose="020B0604020202020204" pitchFamily="34" charset="0"/>
                        </a:rPr>
                        <a:t>also include </a:t>
                      </a:r>
                      <a:r>
                        <a:rPr lang="en-US" sz="1800" b="1" i="0" u="sng" strike="noStrike" kern="1200" baseline="0" dirty="0">
                          <a:solidFill>
                            <a:schemeClr val="tx1"/>
                          </a:solidFill>
                          <a:latin typeface="Arial" panose="020B0604020202020204" pitchFamily="34" charset="0"/>
                          <a:ea typeface="+mn-ea"/>
                          <a:cs typeface="Arial" panose="020B0604020202020204" pitchFamily="34" charset="0"/>
                        </a:rPr>
                        <a:t>any </a:t>
                      </a:r>
                      <a:r>
                        <a:rPr lang="en-US" sz="1800" b="1" i="0" u="none" strike="noStrike" kern="1200" baseline="0" dirty="0">
                          <a:solidFill>
                            <a:schemeClr val="tx1"/>
                          </a:solidFill>
                          <a:latin typeface="Arial" panose="020B0604020202020204" pitchFamily="34" charset="0"/>
                          <a:ea typeface="+mn-ea"/>
                          <a:cs typeface="Arial" panose="020B0604020202020204" pitchFamily="34" charset="0"/>
                        </a:rPr>
                        <a:t>additional income-tax</a:t>
                      </a:r>
                      <a:r>
                        <a:rPr lang="en-US" sz="1800" b="1" i="0" u="none" strike="noStrike" kern="1200" baseline="0" dirty="0">
                          <a:solidFill>
                            <a:srgbClr val="00B050"/>
                          </a:solidFill>
                          <a:latin typeface="Arial" panose="020B0604020202020204" pitchFamily="34" charset="0"/>
                          <a:ea typeface="+mn-ea"/>
                          <a:cs typeface="Arial" panose="020B0604020202020204" pitchFamily="34" charset="0"/>
                        </a:rPr>
                        <a:t>( DDT, tax for updated return, secondary TP adj, Accredited credit, 115QA-Buying back, MAT)</a:t>
                      </a:r>
                      <a:r>
                        <a:rPr lang="en-US" sz="1800" b="0" i="0" u="none" strike="noStrike" kern="1200" baseline="0" dirty="0">
                          <a:solidFill>
                            <a:srgbClr val="00B050"/>
                          </a:solidFill>
                          <a:latin typeface="Arial" panose="020B0604020202020204" pitchFamily="34" charset="0"/>
                          <a:ea typeface="+mn-ea"/>
                          <a:cs typeface="Arial" panose="020B0604020202020204" pitchFamily="34" charset="0"/>
                        </a:rPr>
                        <a:t>,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by whatever name called, levied under this Act</a:t>
                      </a:r>
                      <a:r>
                        <a:rPr lang="en-US" sz="1800" b="0" i="0" u="none" strike="noStrike" kern="1200" baseline="0" dirty="0">
                          <a:solidFill>
                            <a:srgbClr val="00B050"/>
                          </a:solidFill>
                          <a:latin typeface="Arial" panose="020B0604020202020204" pitchFamily="34" charset="0"/>
                          <a:ea typeface="+mn-ea"/>
                          <a:cs typeface="Arial" panose="020B0604020202020204" pitchFamily="34" charset="0"/>
                        </a:rPr>
                        <a:t>.( Income tax is inclusive of additional income tax)</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4</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If this Act provides that income-tax is to be charged </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in respect of income of a period other than the tax year, it shall be charged accordingly</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0" u="none" strike="noStrike" kern="1200" baseline="0" dirty="0">
                          <a:solidFill>
                            <a:srgbClr val="00B050"/>
                          </a:solidFill>
                          <a:latin typeface="Arial" panose="020B0604020202020204" pitchFamily="34" charset="0"/>
                          <a:ea typeface="+mn-ea"/>
                          <a:cs typeface="Arial" panose="020B0604020202020204" pitchFamily="34" charset="0"/>
                        </a:rPr>
                        <a:t>Accelerated taxation-person leaving country or aligning assets to save demand)</a:t>
                      </a:r>
                    </a:p>
                    <a:p>
                      <a:pPr algn="just"/>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1800" b="0" i="1" u="none" strike="noStrike" kern="1200" baseline="0" dirty="0">
                          <a:solidFill>
                            <a:schemeClr val="dk1"/>
                          </a:solidFill>
                          <a:latin typeface="Arial" panose="020B0604020202020204" pitchFamily="34" charset="0"/>
                          <a:ea typeface="+mn-ea"/>
                          <a:cs typeface="Arial" panose="020B0604020202020204" pitchFamily="34" charset="0"/>
                        </a:rPr>
                        <a:t>5</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 For the income chargeable under this section, </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income-tax shall be deducted or </a:t>
                      </a:r>
                      <a:r>
                        <a:rPr lang="en-US" sz="1800" b="1" i="0" u="sng" strike="noStrike" kern="1200" baseline="0" dirty="0">
                          <a:solidFill>
                            <a:srgbClr val="FF0000"/>
                          </a:solidFill>
                          <a:latin typeface="Arial" panose="020B0604020202020204" pitchFamily="34" charset="0"/>
                          <a:ea typeface="+mn-ea"/>
                          <a:cs typeface="Arial" panose="020B0604020202020204" pitchFamily="34" charset="0"/>
                        </a:rPr>
                        <a:t>collected</a:t>
                      </a:r>
                      <a:r>
                        <a:rPr lang="en-US" sz="1800" b="1" i="0" u="none" strike="noStrike" kern="1200" baseline="0" dirty="0">
                          <a:solidFill>
                            <a:schemeClr val="dk1"/>
                          </a:solidFill>
                          <a:latin typeface="Arial" panose="020B0604020202020204" pitchFamily="34" charset="0"/>
                          <a:ea typeface="+mn-ea"/>
                          <a:cs typeface="Arial" panose="020B0604020202020204" pitchFamily="34" charset="0"/>
                        </a:rPr>
                        <a:t> at source or paid in advance </a:t>
                      </a:r>
                      <a:r>
                        <a:rPr lang="en-US" sz="1800" b="0" i="0" u="none" strike="noStrike" kern="1200" baseline="0" dirty="0">
                          <a:solidFill>
                            <a:schemeClr val="dk1"/>
                          </a:solidFill>
                          <a:latin typeface="Arial" panose="020B0604020202020204" pitchFamily="34" charset="0"/>
                          <a:ea typeface="+mn-ea"/>
                          <a:cs typeface="Arial" panose="020B0604020202020204" pitchFamily="34" charset="0"/>
                        </a:rPr>
                        <a:t>as provided under this Act</a:t>
                      </a:r>
                      <a:r>
                        <a:rPr lang="en-US" sz="1800" b="0" i="0" u="none" strike="noStrike" kern="1200" baseline="0" dirty="0">
                          <a:solidFill>
                            <a:srgbClr val="00B050"/>
                          </a:solidFill>
                          <a:latin typeface="Arial" panose="020B0604020202020204" pitchFamily="34" charset="0"/>
                          <a:ea typeface="+mn-ea"/>
                          <a:cs typeface="Arial" panose="020B0604020202020204" pitchFamily="34" charset="0"/>
                        </a:rPr>
                        <a:t>.( TCS not earlier so if penalty levied, argued that collected without authority of law so not penalty)</a:t>
                      </a:r>
                      <a:endParaRPr lang="en-IN" dirty="0">
                        <a:solidFill>
                          <a:srgbClr val="00B050"/>
                        </a:solidFill>
                        <a:latin typeface="Arial" panose="020B0604020202020204" pitchFamily="34" charset="0"/>
                        <a:cs typeface="Arial" panose="020B0604020202020204" pitchFamily="34" charset="0"/>
                      </a:endParaRPr>
                    </a:p>
                  </a:txBody>
                  <a:tcPr/>
                </a:tc>
                <a:tc>
                  <a:txBody>
                    <a:bodyPr/>
                    <a:lstStyle/>
                    <a:p>
                      <a:r>
                        <a:rPr lang="en-IN" b="1" dirty="0"/>
                        <a:t>Sec 4 </a:t>
                      </a:r>
                    </a:p>
                    <a:p>
                      <a:pPr algn="just"/>
                      <a:r>
                        <a:rPr lang="en-US" sz="1800" b="0" i="0" kern="1200" dirty="0">
                          <a:solidFill>
                            <a:schemeClr val="dk1"/>
                          </a:solidFill>
                          <a:effectLst/>
                          <a:latin typeface="+mn-lt"/>
                          <a:ea typeface="+mn-ea"/>
                          <a:cs typeface="+mn-cs"/>
                        </a:rPr>
                        <a:t> </a:t>
                      </a:r>
                      <a:r>
                        <a:rPr lang="en-US" sz="1800" b="1" i="0" kern="1200" dirty="0">
                          <a:solidFill>
                            <a:schemeClr val="dk1"/>
                          </a:solidFill>
                          <a:effectLst/>
                          <a:latin typeface="Arial" panose="020B0604020202020204" pitchFamily="34" charset="0"/>
                          <a:ea typeface="+mn-ea"/>
                          <a:cs typeface="Arial" panose="020B0604020202020204" pitchFamily="34" charset="0"/>
                        </a:rPr>
                        <a:t>4. </a:t>
                      </a:r>
                      <a:r>
                        <a:rPr lang="en-US" sz="1800" b="0" i="0" u="sng" kern="1200" baseline="30000" dirty="0">
                          <a:solidFill>
                            <a:schemeClr val="dk1"/>
                          </a:solidFill>
                          <a:effectLst/>
                          <a:latin typeface="Arial" panose="020B0604020202020204" pitchFamily="34" charset="0"/>
                          <a:ea typeface="+mn-ea"/>
                          <a:cs typeface="Arial" panose="020B0604020202020204" pitchFamily="34" charset="0"/>
                        </a:rPr>
                        <a:t>49</a:t>
                      </a:r>
                      <a:r>
                        <a:rPr lang="en-US" sz="1800" b="0" i="0" kern="1200" dirty="0">
                          <a:solidFill>
                            <a:schemeClr val="dk1"/>
                          </a:solidFill>
                          <a:effectLst/>
                          <a:latin typeface="Arial" panose="020B0604020202020204" pitchFamily="34" charset="0"/>
                          <a:ea typeface="+mn-ea"/>
                          <a:cs typeface="Arial" panose="020B0604020202020204" pitchFamily="34" charset="0"/>
                        </a:rPr>
                        <a:t>(1) Where any Central Act enacts that income-tax </a:t>
                      </a:r>
                      <a:r>
                        <a:rPr lang="en-US" sz="1800" b="0" i="0" u="sng" kern="1200" baseline="30000" dirty="0">
                          <a:solidFill>
                            <a:schemeClr val="dk1"/>
                          </a:solidFill>
                          <a:effectLst/>
                          <a:latin typeface="Arial" panose="020B0604020202020204" pitchFamily="34" charset="0"/>
                          <a:ea typeface="+mn-ea"/>
                          <a:cs typeface="Arial" panose="020B0604020202020204" pitchFamily="34" charset="0"/>
                        </a:rPr>
                        <a:t>50</a:t>
                      </a:r>
                      <a:r>
                        <a:rPr lang="en-US" sz="1800" b="0" i="0" kern="1200" dirty="0">
                          <a:solidFill>
                            <a:schemeClr val="dk1"/>
                          </a:solidFill>
                          <a:effectLst/>
                          <a:latin typeface="Arial" panose="020B0604020202020204" pitchFamily="34" charset="0"/>
                          <a:ea typeface="+mn-ea"/>
                          <a:cs typeface="Arial" panose="020B0604020202020204" pitchFamily="34" charset="0"/>
                        </a:rPr>
                        <a:t> shall be charged for any assessment year at </a:t>
                      </a:r>
                      <a:r>
                        <a:rPr lang="en-US" sz="1800" b="0" i="0" u="sng" kern="1200" dirty="0">
                          <a:solidFill>
                            <a:srgbClr val="FF0000"/>
                          </a:solidFill>
                          <a:effectLst/>
                          <a:latin typeface="Arial" panose="020B0604020202020204" pitchFamily="34" charset="0"/>
                          <a:ea typeface="+mn-ea"/>
                          <a:cs typeface="Arial" panose="020B0604020202020204" pitchFamily="34" charset="0"/>
                        </a:rPr>
                        <a:t>any rate or rates</a:t>
                      </a:r>
                      <a:r>
                        <a:rPr lang="en-US" sz="1800" b="0" i="0" kern="1200" dirty="0">
                          <a:solidFill>
                            <a:schemeClr val="dk1"/>
                          </a:solidFill>
                          <a:effectLst/>
                          <a:latin typeface="Arial" panose="020B0604020202020204" pitchFamily="34" charset="0"/>
                          <a:ea typeface="+mn-ea"/>
                          <a:cs typeface="Arial" panose="020B0604020202020204" pitchFamily="34" charset="0"/>
                        </a:rPr>
                        <a:t>, income-tax at that rate or those rates shall be charged for that year </a:t>
                      </a:r>
                      <a:r>
                        <a:rPr lang="en-US" sz="1800" b="0" i="0" u="sng" kern="1200" baseline="30000" dirty="0">
                          <a:solidFill>
                            <a:srgbClr val="FF0000"/>
                          </a:solidFill>
                          <a:effectLst/>
                          <a:latin typeface="Arial" panose="020B0604020202020204" pitchFamily="34" charset="0"/>
                          <a:ea typeface="+mn-ea"/>
                          <a:cs typeface="Arial" panose="020B0604020202020204" pitchFamily="34" charset="0"/>
                        </a:rPr>
                        <a:t>51</a:t>
                      </a:r>
                      <a:r>
                        <a:rPr lang="en-US" sz="1800" b="0" i="0" u="sng" kern="1200" dirty="0">
                          <a:solidFill>
                            <a:srgbClr val="FF0000"/>
                          </a:solidFill>
                          <a:effectLst/>
                          <a:latin typeface="Arial" panose="020B0604020202020204" pitchFamily="34" charset="0"/>
                          <a:ea typeface="+mn-ea"/>
                          <a:cs typeface="Arial" panose="020B0604020202020204" pitchFamily="34" charset="0"/>
                        </a:rPr>
                        <a:t>in accordance with, </a:t>
                      </a:r>
                      <a:r>
                        <a:rPr lang="en-US" sz="1800" b="0" i="0" kern="1200" dirty="0">
                          <a:solidFill>
                            <a:srgbClr val="FF0000"/>
                          </a:solidFill>
                          <a:effectLst/>
                          <a:latin typeface="Arial" panose="020B0604020202020204" pitchFamily="34" charset="0"/>
                          <a:ea typeface="+mn-ea"/>
                          <a:cs typeface="Arial" panose="020B0604020202020204" pitchFamily="34" charset="0"/>
                        </a:rPr>
                        <a:t>and </a:t>
                      </a:r>
                      <a:r>
                        <a:rPr lang="en-US" sz="1800" b="0" i="0" u="sng" kern="1200" baseline="30000" dirty="0">
                          <a:solidFill>
                            <a:srgbClr val="FF0000"/>
                          </a:solidFill>
                          <a:effectLst/>
                          <a:latin typeface="Arial" panose="020B0604020202020204" pitchFamily="34" charset="0"/>
                          <a:ea typeface="+mn-ea"/>
                          <a:cs typeface="Arial" panose="020B0604020202020204" pitchFamily="34" charset="0"/>
                        </a:rPr>
                        <a:t>52</a:t>
                      </a:r>
                      <a:r>
                        <a:rPr lang="en-US" sz="1800" b="0" i="0" kern="1200" dirty="0">
                          <a:solidFill>
                            <a:srgbClr val="FF0000"/>
                          </a:solidFill>
                          <a:effectLst/>
                          <a:latin typeface="Arial" panose="020B0604020202020204" pitchFamily="34" charset="0"/>
                          <a:ea typeface="+mn-ea"/>
                          <a:cs typeface="Arial" panose="020B0604020202020204" pitchFamily="34" charset="0"/>
                        </a:rPr>
                        <a:t>[subject to the provisions (</a:t>
                      </a:r>
                      <a:r>
                        <a:rPr lang="en-US" sz="1800" b="0" i="0" u="sng" kern="1200" dirty="0">
                          <a:solidFill>
                            <a:srgbClr val="FF0000"/>
                          </a:solidFill>
                          <a:effectLst/>
                          <a:latin typeface="Arial" panose="020B0604020202020204" pitchFamily="34" charset="0"/>
                          <a:ea typeface="+mn-ea"/>
                          <a:cs typeface="Arial" panose="020B0604020202020204" pitchFamily="34" charset="0"/>
                        </a:rPr>
                        <a:t>including provisions for the levy of additional income-tax</a:t>
                      </a:r>
                      <a:r>
                        <a:rPr lang="en-US" sz="1800" b="0" i="0" kern="1200" dirty="0">
                          <a:solidFill>
                            <a:srgbClr val="FF0000"/>
                          </a:solidFill>
                          <a:effectLst/>
                          <a:latin typeface="Arial" panose="020B0604020202020204" pitchFamily="34" charset="0"/>
                          <a:ea typeface="+mn-ea"/>
                          <a:cs typeface="Arial" panose="020B0604020202020204" pitchFamily="34" charset="0"/>
                        </a:rPr>
                        <a:t>) </a:t>
                      </a:r>
                      <a:r>
                        <a:rPr lang="en-US" sz="1800" b="0" i="0" kern="1200" dirty="0">
                          <a:solidFill>
                            <a:schemeClr val="dk1"/>
                          </a:solidFill>
                          <a:effectLst/>
                          <a:latin typeface="Arial" panose="020B0604020202020204" pitchFamily="34" charset="0"/>
                          <a:ea typeface="+mn-ea"/>
                          <a:cs typeface="Arial" panose="020B0604020202020204" pitchFamily="34" charset="0"/>
                        </a:rPr>
                        <a:t>of, this Act] in respect of the </a:t>
                      </a:r>
                      <a:r>
                        <a:rPr lang="en-US" sz="1800" b="0" i="0" u="sng" kern="1200" dirty="0">
                          <a:solidFill>
                            <a:srgbClr val="FF0000"/>
                          </a:solidFill>
                          <a:effectLst/>
                          <a:latin typeface="Arial" panose="020B0604020202020204" pitchFamily="34" charset="0"/>
                          <a:ea typeface="+mn-ea"/>
                          <a:cs typeface="Arial" panose="020B0604020202020204" pitchFamily="34" charset="0"/>
                        </a:rPr>
                        <a:t>total income</a:t>
                      </a:r>
                      <a:r>
                        <a:rPr lang="en-US" sz="1800" b="0" i="0" kern="1200" dirty="0">
                          <a:solidFill>
                            <a:srgbClr val="FF0000"/>
                          </a:solidFill>
                          <a:effectLst/>
                          <a:latin typeface="Arial" panose="020B0604020202020204" pitchFamily="34" charset="0"/>
                          <a:ea typeface="+mn-ea"/>
                          <a:cs typeface="Arial" panose="020B0604020202020204" pitchFamily="34" charset="0"/>
                        </a:rPr>
                        <a:t> </a:t>
                      </a:r>
                      <a:r>
                        <a:rPr lang="en-US" sz="1800" b="0" i="0" u="sng" kern="1200" baseline="30000" dirty="0">
                          <a:solidFill>
                            <a:schemeClr val="dk1"/>
                          </a:solidFill>
                          <a:effectLst/>
                          <a:latin typeface="Arial" panose="020B0604020202020204" pitchFamily="34" charset="0"/>
                          <a:ea typeface="+mn-ea"/>
                          <a:cs typeface="Arial" panose="020B0604020202020204" pitchFamily="34" charset="0"/>
                        </a:rPr>
                        <a:t>51</a:t>
                      </a:r>
                      <a:r>
                        <a:rPr lang="en-US" sz="1800" b="0" i="0" kern="1200" dirty="0">
                          <a:solidFill>
                            <a:schemeClr val="dk1"/>
                          </a:solidFill>
                          <a:effectLst/>
                          <a:latin typeface="Arial" panose="020B0604020202020204" pitchFamily="34" charset="0"/>
                          <a:ea typeface="+mn-ea"/>
                          <a:cs typeface="Arial" panose="020B0604020202020204" pitchFamily="34" charset="0"/>
                        </a:rPr>
                        <a:t> of the previous year </a:t>
                      </a:r>
                      <a:r>
                        <a:rPr lang="en-US" sz="1800" b="0" i="0" u="sng" kern="1200" baseline="30000" dirty="0">
                          <a:solidFill>
                            <a:schemeClr val="dk1"/>
                          </a:solidFill>
                          <a:effectLst/>
                          <a:latin typeface="Arial" panose="020B0604020202020204" pitchFamily="34" charset="0"/>
                          <a:ea typeface="+mn-ea"/>
                          <a:cs typeface="Arial" panose="020B0604020202020204" pitchFamily="34" charset="0"/>
                        </a:rPr>
                        <a:t>53</a:t>
                      </a:r>
                      <a:r>
                        <a:rPr lang="en-US" sz="1800" b="0" i="0" kern="1200" dirty="0">
                          <a:solidFill>
                            <a:schemeClr val="dk1"/>
                          </a:solidFill>
                          <a:effectLst/>
                          <a:latin typeface="Arial" panose="020B0604020202020204" pitchFamily="34" charset="0"/>
                          <a:ea typeface="+mn-ea"/>
                          <a:cs typeface="Arial" panose="020B0604020202020204" pitchFamily="34" charset="0"/>
                        </a:rPr>
                        <a:t>[***] of every </a:t>
                      </a:r>
                      <a:r>
                        <a:rPr lang="en-US" sz="1800" b="0" i="0" u="sng" kern="1200" dirty="0">
                          <a:solidFill>
                            <a:srgbClr val="FF0000"/>
                          </a:solidFill>
                          <a:effectLst/>
                          <a:latin typeface="Arial" panose="020B0604020202020204" pitchFamily="34" charset="0"/>
                          <a:ea typeface="+mn-ea"/>
                          <a:cs typeface="Arial" panose="020B0604020202020204" pitchFamily="34" charset="0"/>
                        </a:rPr>
                        <a:t>person</a:t>
                      </a:r>
                      <a:r>
                        <a:rPr lang="en-US" sz="1800" b="0" i="0" kern="1200" dirty="0">
                          <a:solidFill>
                            <a:schemeClr val="dk1"/>
                          </a:solidFill>
                          <a:effectLst/>
                          <a:latin typeface="Arial" panose="020B0604020202020204" pitchFamily="34" charset="0"/>
                          <a:ea typeface="+mn-ea"/>
                          <a:cs typeface="Arial" panose="020B0604020202020204" pitchFamily="34" charset="0"/>
                        </a:rPr>
                        <a:t> :</a:t>
                      </a:r>
                    </a:p>
                    <a:p>
                      <a:pPr algn="just"/>
                      <a:r>
                        <a:rPr lang="en-US" sz="1800" b="1" i="0" kern="1200" dirty="0">
                          <a:solidFill>
                            <a:schemeClr val="dk1"/>
                          </a:solidFill>
                          <a:effectLst/>
                          <a:latin typeface="Arial" panose="020B0604020202020204" pitchFamily="34" charset="0"/>
                          <a:ea typeface="+mn-ea"/>
                          <a:cs typeface="Arial" panose="020B0604020202020204" pitchFamily="34" charset="0"/>
                        </a:rPr>
                        <a:t>Provided</a:t>
                      </a:r>
                      <a:r>
                        <a:rPr lang="en-US" sz="1800" b="0" i="0" kern="1200" dirty="0">
                          <a:solidFill>
                            <a:schemeClr val="dk1"/>
                          </a:solidFill>
                          <a:effectLst/>
                          <a:latin typeface="Arial" panose="020B0604020202020204" pitchFamily="34" charset="0"/>
                          <a:ea typeface="+mn-ea"/>
                          <a:cs typeface="Arial" panose="020B0604020202020204" pitchFamily="34" charset="0"/>
                        </a:rPr>
                        <a:t> that where by virtue of any provision of this Act income-tax is to be charged in respect of the income of a period other than the previous year, income-tax shall be charged accord­ingly.</a:t>
                      </a:r>
                    </a:p>
                    <a:p>
                      <a:pPr algn="just"/>
                      <a:endParaRPr lang="en-US" sz="1800" b="0" i="0" kern="1200" dirty="0">
                        <a:solidFill>
                          <a:schemeClr val="dk1"/>
                        </a:solidFill>
                        <a:effectLst/>
                        <a:latin typeface="Arial" panose="020B0604020202020204" pitchFamily="34" charset="0"/>
                        <a:ea typeface="+mn-ea"/>
                        <a:cs typeface="Arial" panose="020B0604020202020204" pitchFamily="34" charset="0"/>
                      </a:endParaRPr>
                    </a:p>
                    <a:p>
                      <a:pPr algn="just"/>
                      <a:r>
                        <a:rPr lang="en-US" sz="1800" b="0" i="0" kern="1200" dirty="0">
                          <a:solidFill>
                            <a:schemeClr val="dk1"/>
                          </a:solidFill>
                          <a:effectLst/>
                          <a:latin typeface="Arial" panose="020B0604020202020204" pitchFamily="34" charset="0"/>
                          <a:ea typeface="+mn-ea"/>
                          <a:cs typeface="Arial" panose="020B0604020202020204" pitchFamily="34" charset="0"/>
                        </a:rPr>
                        <a:t>(2) In respect of income chargeable under sub-section (1), </a:t>
                      </a:r>
                      <a:r>
                        <a:rPr lang="en-US" sz="1800" b="0" i="0" kern="1200" dirty="0">
                          <a:solidFill>
                            <a:srgbClr val="FF0000"/>
                          </a:solidFill>
                          <a:effectLst/>
                          <a:latin typeface="Arial" panose="020B0604020202020204" pitchFamily="34" charset="0"/>
                          <a:ea typeface="+mn-ea"/>
                          <a:cs typeface="Arial" panose="020B0604020202020204" pitchFamily="34" charset="0"/>
                        </a:rPr>
                        <a:t>in­come-tax shall be deducted at the source or paid in advance</a:t>
                      </a:r>
                      <a:r>
                        <a:rPr lang="en-US" sz="1800" b="0" i="0" kern="1200" dirty="0">
                          <a:solidFill>
                            <a:schemeClr val="dk1"/>
                          </a:solidFill>
                          <a:effectLst/>
                          <a:latin typeface="Arial" panose="020B0604020202020204" pitchFamily="34" charset="0"/>
                          <a:ea typeface="+mn-ea"/>
                          <a:cs typeface="Arial" panose="020B0604020202020204" pitchFamily="34" charset="0"/>
                        </a:rPr>
                        <a:t>, where it is so deductible or payable under any provision of this Act.</a:t>
                      </a:r>
                    </a:p>
                  </a:txBody>
                  <a:tcPr/>
                </a:tc>
                <a:extLst>
                  <a:ext uri="{0D108BD9-81ED-4DB2-BD59-A6C34878D82A}">
                    <a16:rowId xmlns="" xmlns:a16="http://schemas.microsoft.com/office/drawing/2014/main" val="3829447563"/>
                  </a:ext>
                </a:extLst>
              </a:tr>
            </a:tbl>
          </a:graphicData>
        </a:graphic>
      </p:graphicFrame>
    </p:spTree>
    <p:extLst>
      <p:ext uri="{BB962C8B-B14F-4D97-AF65-F5344CB8AC3E}">
        <p14:creationId xmlns:p14="http://schemas.microsoft.com/office/powerpoint/2010/main" val="28786283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FA41F0D-17C8-2874-3B77-3DBFDDF51C85}"/>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CB0233C2-84CE-BF99-2B36-516A30E2E884}"/>
              </a:ext>
            </a:extLst>
          </p:cNvPr>
          <p:cNvGraphicFramePr>
            <a:graphicFrameLocks noGrp="1"/>
          </p:cNvGraphicFramePr>
          <p:nvPr>
            <p:extLst>
              <p:ext uri="{D42A27DB-BD31-4B8C-83A1-F6EECF244321}">
                <p14:modId xmlns:p14="http://schemas.microsoft.com/office/powerpoint/2010/main" val="3265977460"/>
              </p:ext>
            </p:extLst>
          </p:nvPr>
        </p:nvGraphicFramePr>
        <p:xfrm>
          <a:off x="567397" y="136601"/>
          <a:ext cx="11057206" cy="585216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Capital asset, being a unit or units in a consolidated scheme of a mutual fund, which became the property of the assessee in consideration of a transfer referred to in section 70(1)(zi)</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8</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49(2AD)</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Capital asset, being equity share of a company, which became the property of the assessee in consideration of a transfer referred to in section 70(1)(</a:t>
                      </a:r>
                      <a:r>
                        <a:rPr lang="en-US" sz="2400" dirty="0" err="1">
                          <a:latin typeface="Arial" panose="020B0604020202020204" pitchFamily="34" charset="0"/>
                          <a:cs typeface="Arial" panose="020B0604020202020204" pitchFamily="34" charset="0"/>
                        </a:rPr>
                        <a:t>zb</a:t>
                      </a:r>
                      <a:r>
                        <a:rPr lang="en-US" sz="2400"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9</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49(2AE)</a:t>
                      </a:r>
                    </a:p>
                  </a:txBody>
                  <a:tcPr/>
                </a:tc>
                <a:extLst>
                  <a:ext uri="{0D108BD9-81ED-4DB2-BD59-A6C34878D82A}">
                    <a16:rowId xmlns:a16="http://schemas.microsoft.com/office/drawing/2014/main" xmlns="" val="769354716"/>
                  </a:ext>
                </a:extLst>
              </a:tr>
              <a:tr h="661182">
                <a:tc>
                  <a:txBody>
                    <a:bodyPr/>
                    <a:lstStyle/>
                    <a:p>
                      <a:pPr algn="just"/>
                      <a:r>
                        <a:rPr lang="en-US" sz="2400" dirty="0">
                          <a:latin typeface="Arial" panose="020B0604020202020204" pitchFamily="34" charset="0"/>
                          <a:cs typeface="Arial" panose="020B0604020202020204" pitchFamily="34" charset="0"/>
                        </a:rPr>
                        <a:t>Capital asset, being a unit or units in a consolidated plan of a mutual fund scheme, which became the property of the assessee in consideration of a transfer referred to in section 70(1)(</a:t>
                      </a:r>
                      <a:r>
                        <a:rPr lang="en-US" sz="2400" dirty="0" err="1">
                          <a:latin typeface="Arial" panose="020B0604020202020204" pitchFamily="34" charset="0"/>
                          <a:cs typeface="Arial" panose="020B0604020202020204" pitchFamily="34" charset="0"/>
                        </a:rPr>
                        <a:t>zk</a:t>
                      </a:r>
                      <a:r>
                        <a:rPr lang="en-US" sz="2400"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10</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49(2AF)</a:t>
                      </a:r>
                    </a:p>
                  </a:txBody>
                  <a:tcPr/>
                </a:tc>
                <a:extLst>
                  <a:ext uri="{0D108BD9-81ED-4DB2-BD59-A6C34878D82A}">
                    <a16:rowId xmlns:a16="http://schemas.microsoft.com/office/drawing/2014/main" xmlns="" val="1910924694"/>
                  </a:ext>
                </a:extLst>
              </a:tr>
            </a:tbl>
          </a:graphicData>
        </a:graphic>
      </p:graphicFrame>
    </p:spTree>
    <p:extLst>
      <p:ext uri="{BB962C8B-B14F-4D97-AF65-F5344CB8AC3E}">
        <p14:creationId xmlns:p14="http://schemas.microsoft.com/office/powerpoint/2010/main" val="32272586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1966372-77DC-1840-051C-E6A8CB641CD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DC5D96FB-4CAF-E433-0A08-CE0C9E2C7068}"/>
              </a:ext>
            </a:extLst>
          </p:cNvPr>
          <p:cNvGraphicFramePr>
            <a:graphicFrameLocks noGrp="1"/>
          </p:cNvGraphicFramePr>
          <p:nvPr>
            <p:extLst>
              <p:ext uri="{D42A27DB-BD31-4B8C-83A1-F6EECF244321}">
                <p14:modId xmlns:p14="http://schemas.microsoft.com/office/powerpoint/2010/main" val="2321264661"/>
              </p:ext>
            </p:extLst>
          </p:nvPr>
        </p:nvGraphicFramePr>
        <p:xfrm>
          <a:off x="567397" y="136601"/>
          <a:ext cx="11057206" cy="585216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Capital asset being a unit or units in the segregated portfolio.</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11</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49(2AG)</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Capital asset being original units held by the unit holder in the main portfolio.</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Sl. No. 12</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49(2AH)</a:t>
                      </a:r>
                    </a:p>
                  </a:txBody>
                  <a:tcPr/>
                </a:tc>
                <a:extLst>
                  <a:ext uri="{0D108BD9-81ED-4DB2-BD59-A6C34878D82A}">
                    <a16:rowId xmlns:a16="http://schemas.microsoft.com/office/drawing/2014/main" xmlns="" val="769354716"/>
                  </a:ext>
                </a:extLst>
              </a:tr>
              <a:tr h="661182">
                <a:tc>
                  <a:txBody>
                    <a:bodyPr/>
                    <a:lstStyle/>
                    <a:p>
                      <a:pPr algn="just"/>
                      <a:r>
                        <a:rPr lang="en-US" sz="2400" dirty="0">
                          <a:latin typeface="Arial" panose="020B0604020202020204" pitchFamily="34" charset="0"/>
                          <a:cs typeface="Arial" panose="020B0604020202020204" pitchFamily="34" charset="0"/>
                        </a:rPr>
                        <a:t>Capital asset, being shares as referred to in section 70(1)(</a:t>
                      </a:r>
                      <a:r>
                        <a:rPr lang="en-US" sz="2400" dirty="0" err="1">
                          <a:latin typeface="Arial" panose="020B0604020202020204" pitchFamily="34" charset="0"/>
                          <a:cs typeface="Arial" panose="020B0604020202020204" pitchFamily="34" charset="0"/>
                        </a:rPr>
                        <a:t>zl</a:t>
                      </a:r>
                      <a:r>
                        <a:rPr lang="en-US" sz="2400" dirty="0">
                          <a:latin typeface="Arial" panose="020B0604020202020204" pitchFamily="34" charset="0"/>
                          <a:cs typeface="Arial" panose="020B0604020202020204" pitchFamily="34" charset="0"/>
                        </a:rPr>
                        <a:t>) which became the property of the assessee.</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 Table:</a:t>
                      </a:r>
                    </a:p>
                    <a:p>
                      <a:pPr algn="just"/>
                      <a:r>
                        <a:rPr lang="en-US" sz="2400" dirty="0">
                          <a:latin typeface="Arial" panose="020B0604020202020204" pitchFamily="34" charset="0"/>
                          <a:cs typeface="Arial" panose="020B0604020202020204" pitchFamily="34" charset="0"/>
                        </a:rPr>
                        <a:t>Section 49(2A1)</a:t>
                      </a:r>
                    </a:p>
                    <a:p>
                      <a:pPr algn="just"/>
                      <a:r>
                        <a:rPr lang="en-US" sz="2400" dirty="0">
                          <a:latin typeface="Arial" panose="020B0604020202020204" pitchFamily="34" charset="0"/>
                          <a:cs typeface="Arial" panose="020B0604020202020204" pitchFamily="34" charset="0"/>
                        </a:rPr>
                        <a:t>Sl. No. 13</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49(2Al)</a:t>
                      </a:r>
                    </a:p>
                  </a:txBody>
                  <a:tcPr/>
                </a:tc>
                <a:extLst>
                  <a:ext uri="{0D108BD9-81ED-4DB2-BD59-A6C34878D82A}">
                    <a16:rowId xmlns:a16="http://schemas.microsoft.com/office/drawing/2014/main" xmlns="" val="1910924694"/>
                  </a:ext>
                </a:extLst>
              </a:tr>
            </a:tbl>
          </a:graphicData>
        </a:graphic>
      </p:graphicFrame>
    </p:spTree>
    <p:extLst>
      <p:ext uri="{BB962C8B-B14F-4D97-AF65-F5344CB8AC3E}">
        <p14:creationId xmlns:p14="http://schemas.microsoft.com/office/powerpoint/2010/main" val="28676097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E69B7B1-1C61-E969-851C-E8BB0F9112D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F0AA0D48-872E-6994-F4CF-135EFE3F4EE9}"/>
              </a:ext>
            </a:extLst>
          </p:cNvPr>
          <p:cNvGraphicFramePr>
            <a:graphicFrameLocks noGrp="1"/>
          </p:cNvGraphicFramePr>
          <p:nvPr>
            <p:extLst>
              <p:ext uri="{D42A27DB-BD31-4B8C-83A1-F6EECF244321}">
                <p14:modId xmlns:p14="http://schemas.microsoft.com/office/powerpoint/2010/main" val="4208765891"/>
              </p:ext>
            </p:extLst>
          </p:nvPr>
        </p:nvGraphicFramePr>
        <p:xfrm>
          <a:off x="567397" y="136601"/>
          <a:ext cx="11057206" cy="512064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Shares in the resulting company as a result of demerger.</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14</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49(2C)</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Original shares held by the shareholder in the demerged company.</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15</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49(2D)</a:t>
                      </a:r>
                    </a:p>
                  </a:txBody>
                  <a:tcPr/>
                </a:tc>
                <a:extLst>
                  <a:ext uri="{0D108BD9-81ED-4DB2-BD59-A6C34878D82A}">
                    <a16:rowId xmlns:a16="http://schemas.microsoft.com/office/drawing/2014/main" xmlns="" val="769354716"/>
                  </a:ext>
                </a:extLst>
              </a:tr>
              <a:tr h="661182">
                <a:tc>
                  <a:txBody>
                    <a:bodyPr/>
                    <a:lstStyle/>
                    <a:p>
                      <a:pPr algn="just"/>
                      <a:r>
                        <a:rPr lang="en-US" sz="2400" dirty="0">
                          <a:latin typeface="Arial" panose="020B0604020202020204" pitchFamily="34" charset="0"/>
                          <a:cs typeface="Arial" panose="020B0604020202020204" pitchFamily="34" charset="0"/>
                        </a:rPr>
                        <a:t>Capital asset deemed to be chargeable to tax according to the provisions of section 71(1).</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16</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49(3)</a:t>
                      </a:r>
                    </a:p>
                  </a:txBody>
                  <a:tcPr/>
                </a:tc>
                <a:extLst>
                  <a:ext uri="{0D108BD9-81ED-4DB2-BD59-A6C34878D82A}">
                    <a16:rowId xmlns:a16="http://schemas.microsoft.com/office/drawing/2014/main" xmlns="" val="1910924694"/>
                  </a:ext>
                </a:extLst>
              </a:tr>
            </a:tbl>
          </a:graphicData>
        </a:graphic>
      </p:graphicFrame>
    </p:spTree>
    <p:extLst>
      <p:ext uri="{BB962C8B-B14F-4D97-AF65-F5344CB8AC3E}">
        <p14:creationId xmlns:p14="http://schemas.microsoft.com/office/powerpoint/2010/main" val="38706547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6D56506-FA14-3846-97A2-597DF15EE938}"/>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953C63EE-522C-1A70-2A30-514EBDC9A0CF}"/>
              </a:ext>
            </a:extLst>
          </p:cNvPr>
          <p:cNvGraphicFramePr>
            <a:graphicFrameLocks noGrp="1"/>
          </p:cNvGraphicFramePr>
          <p:nvPr>
            <p:extLst>
              <p:ext uri="{D42A27DB-BD31-4B8C-83A1-F6EECF244321}">
                <p14:modId xmlns:p14="http://schemas.microsoft.com/office/powerpoint/2010/main" val="257338833"/>
              </p:ext>
            </p:extLst>
          </p:nvPr>
        </p:nvGraphicFramePr>
        <p:xfrm>
          <a:off x="567397" y="966595"/>
          <a:ext cx="11057206" cy="429768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Capital asset being property, where the capital gain arises from the transfer of such property the value of which has been subject to income-tax under section 92(2)(m)</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17</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49(4)</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Capital asset declared under the Income Declaration Scheme, 2016, where the tax, surcharge and penalty have been paid as per the provisions of such Scheme on the fair market value as on the date of the commencement of that Scheme.</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18</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49(5)</a:t>
                      </a:r>
                    </a:p>
                  </a:txBody>
                  <a:tcPr/>
                </a:tc>
                <a:extLst>
                  <a:ext uri="{0D108BD9-81ED-4DB2-BD59-A6C34878D82A}">
                    <a16:rowId xmlns:a16="http://schemas.microsoft.com/office/drawing/2014/main" xmlns="" val="769354716"/>
                  </a:ext>
                </a:extLst>
              </a:tr>
            </a:tbl>
          </a:graphicData>
        </a:graphic>
      </p:graphicFrame>
    </p:spTree>
    <p:extLst>
      <p:ext uri="{BB962C8B-B14F-4D97-AF65-F5344CB8AC3E}">
        <p14:creationId xmlns:p14="http://schemas.microsoft.com/office/powerpoint/2010/main" val="174572053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BB737FE-B7A9-2FEF-3E3E-D0AF741DF4A5}"/>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659AF8DC-DD90-58A8-7E48-A16196A507EF}"/>
              </a:ext>
            </a:extLst>
          </p:cNvPr>
          <p:cNvGraphicFramePr>
            <a:graphicFrameLocks noGrp="1"/>
          </p:cNvGraphicFramePr>
          <p:nvPr>
            <p:extLst>
              <p:ext uri="{D42A27DB-BD31-4B8C-83A1-F6EECF244321}">
                <p14:modId xmlns:p14="http://schemas.microsoft.com/office/powerpoint/2010/main" val="2742235607"/>
              </p:ext>
            </p:extLst>
          </p:nvPr>
        </p:nvGraphicFramePr>
        <p:xfrm>
          <a:off x="567397" y="966595"/>
          <a:ext cx="11057206" cy="466344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Specified capital asset referred to in clause (c) of the Explanation to section 10(37A) of the Income-tax Act, 1961 (43 of 1961), which has been transferred after the expiry of two years from the end of the tax year in which the possession of such asset was handed over to the assessee.</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19</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49(6)</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Capital asset, being share in the project, in the form of land or building, or both, under section 67(14) not being a capital asset referred to in section 67(16).</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20</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49(7)</a:t>
                      </a:r>
                    </a:p>
                  </a:txBody>
                  <a:tcPr/>
                </a:tc>
                <a:extLst>
                  <a:ext uri="{0D108BD9-81ED-4DB2-BD59-A6C34878D82A}">
                    <a16:rowId xmlns:a16="http://schemas.microsoft.com/office/drawing/2014/main" xmlns="" val="769354716"/>
                  </a:ext>
                </a:extLst>
              </a:tr>
            </a:tbl>
          </a:graphicData>
        </a:graphic>
      </p:graphicFrame>
    </p:spTree>
    <p:extLst>
      <p:ext uri="{BB962C8B-B14F-4D97-AF65-F5344CB8AC3E}">
        <p14:creationId xmlns:p14="http://schemas.microsoft.com/office/powerpoint/2010/main" val="8519171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3DA2207-FBD4-EA37-B402-AA8791814362}"/>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D79AB8D9-D874-A414-B408-ED55EC573F41}"/>
              </a:ext>
            </a:extLst>
          </p:cNvPr>
          <p:cNvGraphicFramePr>
            <a:graphicFrameLocks noGrp="1"/>
          </p:cNvGraphicFramePr>
          <p:nvPr>
            <p:extLst>
              <p:ext uri="{D42A27DB-BD31-4B8C-83A1-F6EECF244321}">
                <p14:modId xmlns:p14="http://schemas.microsoft.com/office/powerpoint/2010/main" val="3897583040"/>
              </p:ext>
            </p:extLst>
          </p:nvPr>
        </p:nvGraphicFramePr>
        <p:xfrm>
          <a:off x="567397" y="657106"/>
          <a:ext cx="11057206" cy="512064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Capital asset, being the asset held by a trust or an institution in respect of which accreted income has been computed and tax paid thereon as per section 352.</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21</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49(8)</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Capital asset referred to in section 26(2)(i)</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22</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49(9)</a:t>
                      </a:r>
                    </a:p>
                  </a:txBody>
                  <a:tcPr/>
                </a:tc>
                <a:extLst>
                  <a:ext uri="{0D108BD9-81ED-4DB2-BD59-A6C34878D82A}">
                    <a16:rowId xmlns:a16="http://schemas.microsoft.com/office/drawing/2014/main" xmlns="" val="1643556709"/>
                  </a:ext>
                </a:extLst>
              </a:tr>
              <a:tr h="661182">
                <a:tc>
                  <a:txBody>
                    <a:bodyPr/>
                    <a:lstStyle/>
                    <a:p>
                      <a:pPr algn="just"/>
                      <a:r>
                        <a:rPr lang="en-US" sz="2400" dirty="0">
                          <a:latin typeface="Arial" panose="020B0604020202020204" pitchFamily="34" charset="0"/>
                          <a:cs typeface="Arial" panose="020B0604020202020204" pitchFamily="34" charset="0"/>
                        </a:rPr>
                        <a:t>Capital asset, being an Electronic Gold Receipt issued by a Vault Manager, which became the property of the person as consideration of a transfer, as referred to in section 70(1)(y)</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23</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49(10)(i)</a:t>
                      </a:r>
                    </a:p>
                  </a:txBody>
                  <a:tcPr/>
                </a:tc>
                <a:extLst>
                  <a:ext uri="{0D108BD9-81ED-4DB2-BD59-A6C34878D82A}">
                    <a16:rowId xmlns:a16="http://schemas.microsoft.com/office/drawing/2014/main" xmlns="" val="769354716"/>
                  </a:ext>
                </a:extLst>
              </a:tr>
            </a:tbl>
          </a:graphicData>
        </a:graphic>
      </p:graphicFrame>
    </p:spTree>
    <p:extLst>
      <p:ext uri="{BB962C8B-B14F-4D97-AF65-F5344CB8AC3E}">
        <p14:creationId xmlns:p14="http://schemas.microsoft.com/office/powerpoint/2010/main" val="9888881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5E82F4C-EAF8-3811-DF44-DE311E077883}"/>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74B0D610-749D-F07D-EECC-E67DCA825A2F}"/>
              </a:ext>
            </a:extLst>
          </p:cNvPr>
          <p:cNvGraphicFramePr>
            <a:graphicFrameLocks noGrp="1"/>
          </p:cNvGraphicFramePr>
          <p:nvPr>
            <p:extLst>
              <p:ext uri="{D42A27DB-BD31-4B8C-83A1-F6EECF244321}">
                <p14:modId xmlns:p14="http://schemas.microsoft.com/office/powerpoint/2010/main" val="1468965003"/>
              </p:ext>
            </p:extLst>
          </p:nvPr>
        </p:nvGraphicFramePr>
        <p:xfrm>
          <a:off x="567397" y="657106"/>
          <a:ext cx="11057206" cy="429768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Capital asset being gold released against an Electronic Gold Receipt, which became the property of the person as consideration for a transfer as referred to in section 70(1)(y)</a:t>
                      </a:r>
                      <a:endParaRPr lang="en-IN" sz="2400" dirty="0">
                        <a:latin typeface="Arial" panose="020B0604020202020204" pitchFamily="34" charset="0"/>
                        <a:cs typeface="Arial" panose="020B0604020202020204" pitchFamily="34" charset="0"/>
                      </a:endParaRPr>
                    </a:p>
                  </a:txBody>
                  <a:tcPr/>
                </a:tc>
                <a:tc>
                  <a:txBody>
                    <a:bodyPr/>
                    <a:lstStyle/>
                    <a:p>
                      <a:pPr algn="just"/>
                      <a:r>
                        <a:rPr lang="en-US" sz="2400" dirty="0">
                          <a:latin typeface="Arial" panose="020B0604020202020204" pitchFamily="34" charset="0"/>
                          <a:cs typeface="Arial" panose="020B0604020202020204" pitchFamily="34" charset="0"/>
                        </a:rPr>
                        <a:t>Section 73(1) &amp; its</a:t>
                      </a:r>
                    </a:p>
                    <a:p>
                      <a:pPr algn="just"/>
                      <a:r>
                        <a:rPr lang="en-US" sz="2400" dirty="0">
                          <a:latin typeface="Arial" panose="020B0604020202020204" pitchFamily="34" charset="0"/>
                          <a:cs typeface="Arial" panose="020B0604020202020204" pitchFamily="34" charset="0"/>
                        </a:rPr>
                        <a:t>Table: Sl. No. 24</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49(10)(ii)</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serial number 1, "previous owner of the property" for any capital asset owned by an assessee, means the last previous owner of the capital asset who acquired it by a mode of acquisition other than that referred to in column B thereof;</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73(2)(a)</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49(1), Explanation</a:t>
                      </a:r>
                    </a:p>
                  </a:txBody>
                  <a:tcPr/>
                </a:tc>
                <a:extLst>
                  <a:ext uri="{0D108BD9-81ED-4DB2-BD59-A6C34878D82A}">
                    <a16:rowId xmlns:a16="http://schemas.microsoft.com/office/drawing/2014/main" xmlns="" val="1643556709"/>
                  </a:ext>
                </a:extLst>
              </a:tr>
            </a:tbl>
          </a:graphicData>
        </a:graphic>
      </p:graphicFrame>
    </p:spTree>
    <p:extLst>
      <p:ext uri="{BB962C8B-B14F-4D97-AF65-F5344CB8AC3E}">
        <p14:creationId xmlns:p14="http://schemas.microsoft.com/office/powerpoint/2010/main" val="32656803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064649B-254E-4682-628E-BEA127E68ACE}"/>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DE8CFB31-3E99-B401-6CA5-476A99350CA3}"/>
              </a:ext>
            </a:extLst>
          </p:cNvPr>
          <p:cNvGraphicFramePr>
            <a:graphicFrameLocks noGrp="1"/>
          </p:cNvGraphicFramePr>
          <p:nvPr>
            <p:extLst>
              <p:ext uri="{D42A27DB-BD31-4B8C-83A1-F6EECF244321}">
                <p14:modId xmlns:p14="http://schemas.microsoft.com/office/powerpoint/2010/main" val="2067111732"/>
              </p:ext>
            </p:extLst>
          </p:nvPr>
        </p:nvGraphicFramePr>
        <p:xfrm>
          <a:off x="567397" y="657106"/>
          <a:ext cx="11057206" cy="502920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serial numbers 11 and 12, "main portfolio", "segregated portfolio" and "total portfolio" shall have the same meanings as respectively assigned to them in the Circular No. SEBI/HO/IMD/DF2/CIR/P/2018/160, dated the 28th December, 201881, issued by the Securities and Exchange Board of India;</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73(2)(b)</a:t>
                      </a:r>
                    </a:p>
                  </a:txBody>
                  <a:tcPr/>
                </a:tc>
                <a:tc>
                  <a:txBody>
                    <a:bodyPr/>
                    <a:lstStyle/>
                    <a:p>
                      <a:pPr algn="just"/>
                      <a:r>
                        <a:rPr lang="en-IN" sz="2400" dirty="0">
                          <a:latin typeface="Arial" panose="020B0604020202020204" pitchFamily="34" charset="0"/>
                          <a:cs typeface="Arial" panose="020B0604020202020204" pitchFamily="34" charset="0"/>
                        </a:rPr>
                        <a:t>Explanation below</a:t>
                      </a:r>
                    </a:p>
                    <a:p>
                      <a:pPr algn="just"/>
                      <a:r>
                        <a:rPr lang="en-IN" sz="2400" dirty="0">
                          <a:latin typeface="Arial" panose="020B0604020202020204" pitchFamily="34" charset="0"/>
                          <a:cs typeface="Arial" panose="020B0604020202020204" pitchFamily="34" charset="0"/>
                        </a:rPr>
                        <a:t>Section 49(2AH)</a:t>
                      </a:r>
                    </a:p>
                  </a:txBody>
                  <a:tcPr/>
                </a:tc>
                <a:extLst>
                  <a:ext uri="{0D108BD9-81ED-4DB2-BD59-A6C34878D82A}">
                    <a16:rowId xmlns:a16="http://schemas.microsoft.com/office/drawing/2014/main" xmlns="" val="185558302"/>
                  </a:ext>
                </a:extLst>
              </a:tr>
              <a:tr h="661182">
                <a:tc>
                  <a:txBody>
                    <a:bodyPr/>
                    <a:lstStyle/>
                    <a:p>
                      <a:pPr algn="just"/>
                      <a:r>
                        <a:rPr lang="en-US" sz="2400" dirty="0">
                          <a:latin typeface="Arial" panose="020B0604020202020204" pitchFamily="34" charset="0"/>
                          <a:cs typeface="Arial" panose="020B0604020202020204" pitchFamily="34" charset="0"/>
                        </a:rPr>
                        <a:t>serial numbers 14 and 15, "net worth" means the total of the paid-up share capital and general reserves as appearing in the books of account of the demerged company immediately before the demerger;</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73(2)(c)</a:t>
                      </a:r>
                    </a:p>
                  </a:txBody>
                  <a:tcPr/>
                </a:tc>
                <a:tc>
                  <a:txBody>
                    <a:bodyPr/>
                    <a:lstStyle/>
                    <a:p>
                      <a:pPr algn="just"/>
                      <a:r>
                        <a:rPr lang="en-IN" sz="2400" dirty="0">
                          <a:latin typeface="Arial" panose="020B0604020202020204" pitchFamily="34" charset="0"/>
                          <a:cs typeface="Arial" panose="020B0604020202020204" pitchFamily="34" charset="0"/>
                        </a:rPr>
                        <a:t>Section</a:t>
                      </a:r>
                    </a:p>
                    <a:p>
                      <a:pPr algn="just"/>
                      <a:r>
                        <a:rPr lang="en-IN" sz="2400" dirty="0">
                          <a:latin typeface="Arial" panose="020B0604020202020204" pitchFamily="34" charset="0"/>
                          <a:cs typeface="Arial" panose="020B0604020202020204" pitchFamily="34" charset="0"/>
                        </a:rPr>
                        <a:t>49(2E), Explanation</a:t>
                      </a:r>
                    </a:p>
                  </a:txBody>
                  <a:tcPr/>
                </a:tc>
                <a:extLst>
                  <a:ext uri="{0D108BD9-81ED-4DB2-BD59-A6C34878D82A}">
                    <a16:rowId xmlns:a16="http://schemas.microsoft.com/office/drawing/2014/main" xmlns="" val="1643556709"/>
                  </a:ext>
                </a:extLst>
              </a:tr>
            </a:tbl>
          </a:graphicData>
        </a:graphic>
      </p:graphicFrame>
    </p:spTree>
    <p:extLst>
      <p:ext uri="{BB962C8B-B14F-4D97-AF65-F5344CB8AC3E}">
        <p14:creationId xmlns:p14="http://schemas.microsoft.com/office/powerpoint/2010/main" val="9262215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415F723-E252-A6A3-33E7-7B022554B9D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3CAE9190-A343-AF87-565C-E159097ACCF4}"/>
              </a:ext>
            </a:extLst>
          </p:cNvPr>
          <p:cNvGraphicFramePr>
            <a:graphicFrameLocks noGrp="1"/>
          </p:cNvGraphicFramePr>
          <p:nvPr>
            <p:extLst>
              <p:ext uri="{D42A27DB-BD31-4B8C-83A1-F6EECF244321}">
                <p14:modId xmlns:p14="http://schemas.microsoft.com/office/powerpoint/2010/main" val="610413615"/>
              </p:ext>
            </p:extLst>
          </p:nvPr>
        </p:nvGraphicFramePr>
        <p:xfrm>
          <a:off x="567397" y="657106"/>
          <a:ext cx="11057206" cy="2011680"/>
        </p:xfrm>
        <a:graphic>
          <a:graphicData uri="http://schemas.openxmlformats.org/drawingml/2006/table">
            <a:tbl>
              <a:tblPr firstRow="1" bandRow="1">
                <a:tableStyleId>{5C22544A-7EE6-4342-B048-85BDC9FD1C3A}</a:tableStyleId>
              </a:tblPr>
              <a:tblGrid>
                <a:gridCol w="6649329">
                  <a:extLst>
                    <a:ext uri="{9D8B030D-6E8A-4147-A177-3AD203B41FA5}">
                      <a16:colId xmlns:a16="http://schemas.microsoft.com/office/drawing/2014/main" xmlns="" val="4147536793"/>
                    </a:ext>
                  </a:extLst>
                </a:gridCol>
                <a:gridCol w="1706881">
                  <a:extLst>
                    <a:ext uri="{9D8B030D-6E8A-4147-A177-3AD203B41FA5}">
                      <a16:colId xmlns:a16="http://schemas.microsoft.com/office/drawing/2014/main" xmlns="" val="3958931496"/>
                    </a:ext>
                  </a:extLst>
                </a:gridCol>
                <a:gridCol w="2700996">
                  <a:extLst>
                    <a:ext uri="{9D8B030D-6E8A-4147-A177-3AD203B41FA5}">
                      <a16:colId xmlns:a16="http://schemas.microsoft.com/office/drawing/2014/main" xmlns="" val="372468222"/>
                    </a:ext>
                  </a:extLst>
                </a:gridCol>
              </a:tblGrid>
              <a:tr h="0">
                <a:tc>
                  <a:txBody>
                    <a:bodyPr/>
                    <a:lstStyle/>
                    <a:p>
                      <a:pPr algn="just"/>
                      <a:r>
                        <a:rPr lang="en-US" sz="2400" dirty="0">
                          <a:latin typeface="Arial" panose="020B0604020202020204" pitchFamily="34" charset="0"/>
                          <a:cs typeface="Arial" panose="020B0604020202020204" pitchFamily="34" charset="0"/>
                        </a:rPr>
                        <a:t>Description</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ITA 2025</a:t>
                      </a:r>
                    </a:p>
                  </a:txBody>
                  <a:tcPr/>
                </a:tc>
                <a:tc>
                  <a:txBody>
                    <a:bodyPr/>
                    <a:lstStyle/>
                    <a:p>
                      <a:pPr algn="just"/>
                      <a:r>
                        <a:rPr lang="en-IN" sz="2400" dirty="0">
                          <a:latin typeface="Arial" panose="020B0604020202020204" pitchFamily="34" charset="0"/>
                          <a:cs typeface="Arial" panose="020B0604020202020204" pitchFamily="34" charset="0"/>
                        </a:rPr>
                        <a:t>ITA 1961</a:t>
                      </a:r>
                    </a:p>
                  </a:txBody>
                  <a:tcPr/>
                </a:tc>
                <a:extLst>
                  <a:ext uri="{0D108BD9-81ED-4DB2-BD59-A6C34878D82A}">
                    <a16:rowId xmlns:a16="http://schemas.microsoft.com/office/drawing/2014/main" xmlns="" val="1230342306"/>
                  </a:ext>
                </a:extLst>
              </a:tr>
              <a:tr h="661182">
                <a:tc>
                  <a:txBody>
                    <a:bodyPr/>
                    <a:lstStyle/>
                    <a:p>
                      <a:pPr algn="just"/>
                      <a:r>
                        <a:rPr lang="en-US" sz="2400" dirty="0">
                          <a:latin typeface="Arial" panose="020B0604020202020204" pitchFamily="34" charset="0"/>
                          <a:cs typeface="Arial" panose="020B0604020202020204" pitchFamily="34" charset="0"/>
                        </a:rPr>
                        <a:t>serial numbers 2, 14 and 15, the provisions as contained therein, shall, as far as may be, also apply in relation to business reorganization of a co-operative bank as referred to in section 64.</a:t>
                      </a:r>
                      <a:endParaRPr lang="en-IN" sz="2400" dirty="0">
                        <a:latin typeface="Arial" panose="020B0604020202020204" pitchFamily="34" charset="0"/>
                        <a:cs typeface="Arial" panose="020B0604020202020204" pitchFamily="34" charset="0"/>
                      </a:endParaRPr>
                    </a:p>
                  </a:txBody>
                  <a:tcPr/>
                </a:tc>
                <a:tc>
                  <a:txBody>
                    <a:bodyPr/>
                    <a:lstStyle/>
                    <a:p>
                      <a:pPr algn="just"/>
                      <a:r>
                        <a:rPr lang="en-IN" sz="2400" dirty="0">
                          <a:latin typeface="Arial" panose="020B0604020202020204" pitchFamily="34" charset="0"/>
                          <a:cs typeface="Arial" panose="020B0604020202020204" pitchFamily="34" charset="0"/>
                        </a:rPr>
                        <a:t>Section 73(2)(d)</a:t>
                      </a:r>
                    </a:p>
                  </a:txBody>
                  <a:tcPr/>
                </a:tc>
                <a:tc>
                  <a:txBody>
                    <a:bodyPr/>
                    <a:lstStyle/>
                    <a:p>
                      <a:pPr algn="just"/>
                      <a:r>
                        <a:rPr lang="en-IN" sz="2400" dirty="0">
                          <a:latin typeface="Arial" panose="020B0604020202020204" pitchFamily="34" charset="0"/>
                          <a:cs typeface="Arial" panose="020B0604020202020204" pitchFamily="34" charset="0"/>
                        </a:rPr>
                        <a:t>Section 49(2E)</a:t>
                      </a:r>
                    </a:p>
                  </a:txBody>
                  <a:tcPr/>
                </a:tc>
                <a:extLst>
                  <a:ext uri="{0D108BD9-81ED-4DB2-BD59-A6C34878D82A}">
                    <a16:rowId xmlns:a16="http://schemas.microsoft.com/office/drawing/2014/main" xmlns="" val="185558302"/>
                  </a:ext>
                </a:extLst>
              </a:tr>
            </a:tbl>
          </a:graphicData>
        </a:graphic>
      </p:graphicFrame>
    </p:spTree>
    <p:extLst>
      <p:ext uri="{BB962C8B-B14F-4D97-AF65-F5344CB8AC3E}">
        <p14:creationId xmlns:p14="http://schemas.microsoft.com/office/powerpoint/2010/main" val="26804748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4554021"/>
              </p:ext>
            </p:extLst>
          </p:nvPr>
        </p:nvGraphicFramePr>
        <p:xfrm>
          <a:off x="256032" y="719666"/>
          <a:ext cx="11539728" cy="5760720"/>
        </p:xfrm>
        <a:graphic>
          <a:graphicData uri="http://schemas.openxmlformats.org/drawingml/2006/table">
            <a:tbl>
              <a:tblPr firstRow="1" bandRow="1">
                <a:tableStyleId>{5C22544A-7EE6-4342-B048-85BDC9FD1C3A}</a:tableStyleId>
              </a:tblPr>
              <a:tblGrid>
                <a:gridCol w="2666827"/>
                <a:gridCol w="5026325"/>
                <a:gridCol w="3846576"/>
              </a:tblGrid>
              <a:tr h="370840">
                <a:tc>
                  <a:txBody>
                    <a:bodyPr/>
                    <a:lstStyle/>
                    <a:p>
                      <a:pPr algn="just"/>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 T Act 1961</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dirty="0" smtClean="0">
                          <a:latin typeface="Arial" panose="020B0604020202020204" pitchFamily="34" charset="0"/>
                          <a:cs typeface="Arial" panose="020B0604020202020204" pitchFamily="34" charset="0"/>
                        </a:rPr>
                        <a:t>I T Act 2025</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Profit on sale of</a:t>
                      </a:r>
                    </a:p>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property used for</a:t>
                      </a:r>
                    </a:p>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residence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0" i="0" kern="1200" dirty="0">
                          <a:solidFill>
                            <a:schemeClr val="dk1"/>
                          </a:solidFill>
                          <a:effectLst/>
                          <a:latin typeface="Arial" panose="020B0604020202020204" pitchFamily="34" charset="0"/>
                          <a:ea typeface="+mn-ea"/>
                          <a:cs typeface="Arial" panose="020B0604020202020204" pitchFamily="34" charset="0"/>
                        </a:rPr>
                        <a:t> 54) Subject to the provisions of sub-section (2), where, in the case of an assessee being an individual or a Hindu undivided family</a:t>
                      </a:r>
                      <a:r>
                        <a:rPr lang="en-US" sz="2000" b="0" i="0" kern="1200" dirty="0">
                          <a:solidFill>
                            <a:srgbClr val="FF0000"/>
                          </a:solidFill>
                          <a:effectLst/>
                          <a:latin typeface="Arial" panose="020B0604020202020204" pitchFamily="34" charset="0"/>
                          <a:ea typeface="+mn-ea"/>
                          <a:cs typeface="Arial" panose="020B0604020202020204" pitchFamily="34" charset="0"/>
                        </a:rPr>
                        <a:t>, the capital gain arises from the transfer of a long-term capital asset</a:t>
                      </a:r>
                      <a:r>
                        <a:rPr lang="en-US" sz="2000" b="0" i="0" kern="1200" dirty="0">
                          <a:solidFill>
                            <a:schemeClr val="dk1"/>
                          </a:solidFill>
                          <a:effectLst/>
                          <a:latin typeface="Arial" panose="020B0604020202020204" pitchFamily="34" charset="0"/>
                          <a:ea typeface="+mn-ea"/>
                          <a:cs typeface="Arial" panose="020B0604020202020204" pitchFamily="34" charset="0"/>
                        </a:rPr>
                        <a:t>, being buildings or lands appurtenant thereto, and being a residential house, the income of which is chargeable under the head "Income from house property"</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1" i="0" u="none" strike="noStrike" kern="1200" baseline="0" dirty="0">
                          <a:solidFill>
                            <a:schemeClr val="dk1"/>
                          </a:solidFill>
                          <a:latin typeface="Arial" panose="020B0604020202020204" pitchFamily="34" charset="0"/>
                          <a:ea typeface="+mn-ea"/>
                          <a:cs typeface="Arial" panose="020B0604020202020204" pitchFamily="34" charset="0"/>
                        </a:rPr>
                        <a:t>82</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Where an individual or Hindu undivided family––</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has long-term capital gains arising from the transfer of a capital asset</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being buildings or lands appurtenant thereto, and being a residential house, the</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income of which is chargeable under the head “Income from house property</a:t>
                      </a:r>
                      <a:endParaRPr lang="en-IN" sz="2000" dirty="0">
                        <a:latin typeface="Arial" panose="020B0604020202020204" pitchFamily="34" charset="0"/>
                        <a:cs typeface="Arial" panose="020B0604020202020204" pitchFamily="34" charset="0"/>
                      </a:endParaRPr>
                    </a:p>
                  </a:txBody>
                  <a:tcPr/>
                </a:tc>
              </a:tr>
              <a:tr h="370840">
                <a:tc>
                  <a:txBody>
                    <a:bodyPr/>
                    <a:lstStyle/>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Capital gains on transfer of</a:t>
                      </a:r>
                    </a:p>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certain capital assets not to be</a:t>
                      </a:r>
                    </a:p>
                    <a:p>
                      <a:pPr algn="just"/>
                      <a:r>
                        <a:rPr lang="en-IN" sz="2000" b="0" i="0" u="none" strike="noStrike" kern="1200" baseline="0" dirty="0">
                          <a:solidFill>
                            <a:schemeClr val="dk1"/>
                          </a:solidFill>
                          <a:latin typeface="Arial" panose="020B0604020202020204" pitchFamily="34" charset="0"/>
                          <a:ea typeface="+mn-ea"/>
                          <a:cs typeface="Arial" panose="020B0604020202020204" pitchFamily="34" charset="0"/>
                        </a:rPr>
                        <a:t>charged in case of investment in residential house.</a:t>
                      </a:r>
                      <a:endParaRPr lang="en-IN" sz="2000" dirty="0">
                        <a:latin typeface="Arial" panose="020B0604020202020204" pitchFamily="34" charset="0"/>
                        <a:cs typeface="Arial" panose="020B0604020202020204" pitchFamily="34" charset="0"/>
                      </a:endParaRPr>
                    </a:p>
                  </a:txBody>
                  <a:tcPr/>
                </a:tc>
                <a:tc>
                  <a:txBody>
                    <a:bodyPr/>
                    <a:lstStyle/>
                    <a:p>
                      <a:pPr algn="just"/>
                      <a:r>
                        <a:rPr lang="en-US" sz="2000" b="1" i="0" kern="1200" dirty="0">
                          <a:solidFill>
                            <a:schemeClr val="dk1"/>
                          </a:solidFill>
                          <a:effectLst/>
                          <a:latin typeface="Arial" panose="020B0604020202020204" pitchFamily="34" charset="0"/>
                          <a:ea typeface="+mn-ea"/>
                          <a:cs typeface="Arial" panose="020B0604020202020204" pitchFamily="34" charset="0"/>
                        </a:rPr>
                        <a:t>54F.</a:t>
                      </a:r>
                      <a:r>
                        <a:rPr lang="en-US" sz="2000" b="0" i="0" kern="1200" dirty="0">
                          <a:solidFill>
                            <a:schemeClr val="dk1"/>
                          </a:solidFill>
                          <a:effectLst/>
                          <a:latin typeface="Arial" panose="020B0604020202020204" pitchFamily="34" charset="0"/>
                          <a:ea typeface="+mn-ea"/>
                          <a:cs typeface="Arial" panose="020B0604020202020204" pitchFamily="34" charset="0"/>
                        </a:rPr>
                        <a:t> (1) Subject to the provisions of sub-section (4), where, in the case of an assessee being an individual or a Hindu undivided family, </a:t>
                      </a:r>
                      <a:r>
                        <a:rPr lang="en-US" sz="2000" b="0" i="0" kern="1200" dirty="0">
                          <a:solidFill>
                            <a:srgbClr val="FF0000"/>
                          </a:solidFill>
                          <a:effectLst/>
                          <a:latin typeface="Arial" panose="020B0604020202020204" pitchFamily="34" charset="0"/>
                          <a:ea typeface="+mn-ea"/>
                          <a:cs typeface="Arial" panose="020B0604020202020204" pitchFamily="34" charset="0"/>
                        </a:rPr>
                        <a:t>the capital gain arises from the transfer of any long-term capital asset, not being a residential house </a:t>
                      </a:r>
                      <a:endParaRPr lang="en-IN" sz="2000" dirty="0">
                        <a:solidFill>
                          <a:srgbClr val="FF0000"/>
                        </a:solidFill>
                        <a:latin typeface="Arial" panose="020B0604020202020204" pitchFamily="34" charset="0"/>
                        <a:cs typeface="Arial" panose="020B0604020202020204" pitchFamily="34" charset="0"/>
                      </a:endParaRPr>
                    </a:p>
                  </a:txBody>
                  <a:tcPr/>
                </a:tc>
                <a:tc>
                  <a:txBody>
                    <a:bodyPr/>
                    <a:lstStyle/>
                    <a:p>
                      <a:pPr algn="just"/>
                      <a:r>
                        <a:rPr lang="en-US" sz="2000" b="1" i="0" u="none" strike="noStrike" kern="1200" baseline="0" dirty="0">
                          <a:solidFill>
                            <a:schemeClr val="dk1"/>
                          </a:solidFill>
                          <a:latin typeface="Arial" panose="020B0604020202020204" pitchFamily="34" charset="0"/>
                          <a:ea typeface="+mn-ea"/>
                          <a:cs typeface="Arial" panose="020B0604020202020204" pitchFamily="34" charset="0"/>
                        </a:rPr>
                        <a:t>86</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1</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If an individual or a Hindu undivided family has––</a:t>
                      </a:r>
                    </a:p>
                    <a:p>
                      <a:pPr algn="just"/>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a:t>
                      </a:r>
                      <a:r>
                        <a:rPr lang="en-US" sz="2000" b="0" i="1" u="none" strike="noStrike" kern="1200" baseline="0" dirty="0">
                          <a:solidFill>
                            <a:schemeClr val="dk1"/>
                          </a:solidFill>
                          <a:latin typeface="Arial" panose="020B0604020202020204" pitchFamily="34" charset="0"/>
                          <a:ea typeface="+mn-ea"/>
                          <a:cs typeface="Arial" panose="020B0604020202020204" pitchFamily="34" charset="0"/>
                        </a:rPr>
                        <a:t>a</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a:t>
                      </a:r>
                      <a:r>
                        <a:rPr lang="en-US" sz="2000" b="0" i="0" u="none" strike="noStrike" kern="1200" baseline="0" dirty="0">
                          <a:solidFill>
                            <a:srgbClr val="FF0000"/>
                          </a:solidFill>
                          <a:latin typeface="Arial" panose="020B0604020202020204" pitchFamily="34" charset="0"/>
                          <a:ea typeface="+mn-ea"/>
                          <a:cs typeface="Arial" panose="020B0604020202020204" pitchFamily="34" charset="0"/>
                        </a:rPr>
                        <a:t>capital gains arising from the transfer of any long-term capital asset</a:t>
                      </a:r>
                      <a:r>
                        <a:rPr lang="en-US" sz="2000" b="0" i="0" u="none" strike="noStrike" kern="1200" baseline="0" dirty="0">
                          <a:solidFill>
                            <a:schemeClr val="dk1"/>
                          </a:solidFill>
                          <a:latin typeface="Arial" panose="020B0604020202020204" pitchFamily="34" charset="0"/>
                          <a:ea typeface="+mn-ea"/>
                          <a:cs typeface="Arial" panose="020B0604020202020204" pitchFamily="34" charset="0"/>
                        </a:rPr>
                        <a:t>, not being a residential house (original asset);</a:t>
                      </a:r>
                      <a:endParaRPr lang="en-IN"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406030679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397</TotalTime>
  <Words>16377</Words>
  <Application>Microsoft Office PowerPoint</Application>
  <PresentationFormat>Widescreen</PresentationFormat>
  <Paragraphs>1993</Paragraphs>
  <Slides>141</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141</vt:i4>
      </vt:variant>
    </vt:vector>
  </HeadingPairs>
  <TitlesOfParts>
    <vt:vector size="146" baseType="lpstr">
      <vt:lpstr>Arial</vt:lpstr>
      <vt:lpstr>Calibri</vt:lpstr>
      <vt:lpstr>Garamond</vt:lpstr>
      <vt:lpstr>Times New Roman</vt:lpstr>
      <vt:lpstr>Organic</vt:lpstr>
      <vt:lpstr>Overview of Income Tax Act 2025</vt:lpstr>
      <vt:lpstr>Objects and Reasons</vt:lpstr>
      <vt:lpstr>Executive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Income Tax Act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Income Tax Act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Income Tax Act 2025</dc:title>
  <dc:creator>Manoj Kumar</dc:creator>
  <cp:lastModifiedBy>Manoj Kumar</cp:lastModifiedBy>
  <cp:revision>148</cp:revision>
  <dcterms:created xsi:type="dcterms:W3CDTF">2026-05-20T08:16:20Z</dcterms:created>
  <dcterms:modified xsi:type="dcterms:W3CDTF">2026-05-21T03:05:10Z</dcterms:modified>
</cp:coreProperties>
</file>