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6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al Bhutra" userId="03987745-d574-4502-a898-2fafb12109d8" providerId="ADAL" clId="{CCB71A69-C4BD-4427-8A1D-2CB8FF80FCD9}"/>
    <pc:docChg chg="modSld">
      <pc:chgData name="Sonal Bhutra" userId="03987745-d574-4502-a898-2fafb12109d8" providerId="ADAL" clId="{CCB71A69-C4BD-4427-8A1D-2CB8FF80FCD9}" dt="2026-07-08T05:48:43.693" v="100" actId="20577"/>
      <pc:docMkLst>
        <pc:docMk/>
      </pc:docMkLst>
      <pc:sldChg chg="modSp mod">
        <pc:chgData name="Sonal Bhutra" userId="03987745-d574-4502-a898-2fafb12109d8" providerId="ADAL" clId="{CCB71A69-C4BD-4427-8A1D-2CB8FF80FCD9}" dt="2026-07-08T05:48:43.693" v="100" actId="20577"/>
        <pc:sldMkLst>
          <pc:docMk/>
          <pc:sldMk cId="0" sldId="256"/>
        </pc:sldMkLst>
        <pc:spChg chg="mod">
          <ac:chgData name="Sonal Bhutra" userId="03987745-d574-4502-a898-2fafb12109d8" providerId="ADAL" clId="{CCB71A69-C4BD-4427-8A1D-2CB8FF80FCD9}" dt="2026-07-08T05:48:43.693" v="100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Sonal Bhutra" userId="03987745-d574-4502-a898-2fafb12109d8" providerId="ADAL" clId="{CCB71A69-C4BD-4427-8A1D-2CB8FF80FCD9}" dt="2026-07-08T05:48:33.853" v="63" actId="20577"/>
          <ac:spMkLst>
            <pc:docMk/>
            <pc:sldMk cId="0" sldId="256"/>
            <ac:spMk id="8" creationId="{00000000-0000-0000-0000-000000000000}"/>
          </ac:spMkLst>
        </pc:spChg>
      </pc:sldChg>
      <pc:sldChg chg="modSp mod">
        <pc:chgData name="Sonal Bhutra" userId="03987745-d574-4502-a898-2fafb12109d8" providerId="ADAL" clId="{CCB71A69-C4BD-4427-8A1D-2CB8FF80FCD9}" dt="2026-07-08T05:48:13.948" v="54" actId="20577"/>
        <pc:sldMkLst>
          <pc:docMk/>
          <pc:sldMk cId="0" sldId="272"/>
        </pc:sldMkLst>
        <pc:spChg chg="mod">
          <ac:chgData name="Sonal Bhutra" userId="03987745-d574-4502-a898-2fafb12109d8" providerId="ADAL" clId="{CCB71A69-C4BD-4427-8A1D-2CB8FF80FCD9}" dt="2026-07-08T05:48:00.733" v="21" actId="20577"/>
          <ac:spMkLst>
            <pc:docMk/>
            <pc:sldMk cId="0" sldId="272"/>
            <ac:spMk id="5" creationId="{00000000-0000-0000-0000-000000000000}"/>
          </ac:spMkLst>
        </pc:spChg>
        <pc:spChg chg="mod">
          <ac:chgData name="Sonal Bhutra" userId="03987745-d574-4502-a898-2fafb12109d8" providerId="ADAL" clId="{CCB71A69-C4BD-4427-8A1D-2CB8FF80FCD9}" dt="2026-07-08T05:48:13.948" v="54" actId="20577"/>
          <ac:spMkLst>
            <pc:docMk/>
            <pc:sldMk cId="0" sldId="272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283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463040"/>
            <a:ext cx="4206240" cy="420624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-1463040" y="4572000"/>
            <a:ext cx="3840480" cy="384048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10241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Mutual Funds: Beyond SIPs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22960" y="29718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D7E3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Opportunities, Risks &amp; Strategy in Today's Market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868680" y="3794760"/>
            <a:ext cx="219456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822960" y="4023360"/>
            <a:ext cx="8961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5029200"/>
            <a:ext cx="566928" cy="566928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031" y="5182271"/>
            <a:ext cx="260787" cy="260787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554480" y="51206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3840480"/>
            <a:ext cx="5029200" cy="502920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834640"/>
            <a:ext cx="9144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Market: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Opportunities, Risks &amp; Strategy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822960" y="425196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current cycle with a professional, unemotional lens.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CYCLE — 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Opportunities in Today's Market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749808" y="1938528"/>
            <a:ext cx="548640" cy="548640"/>
          </a:xfrm>
          <a:prstGeom prst="ellipse">
            <a:avLst/>
          </a:prstGeom>
          <a:solidFill>
            <a:srgbClr val="1E7A4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1" y="2086661"/>
            <a:ext cx="252374" cy="2523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87452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Deepening retail participation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463040" y="230428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SIP flows (₹32,087 cr in Mar 2026) signal a structurally larger, stickier domestic investor base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63640" y="17373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6464808" y="1938528"/>
            <a:ext cx="548640" cy="548640"/>
          </a:xfrm>
          <a:prstGeom prst="ellipse">
            <a:avLst/>
          </a:prstGeom>
          <a:solidFill>
            <a:srgbClr val="1E7A4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941" y="2086661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187452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depth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178040" y="230428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funds, factor/smart-beta, international, sector and multi-asset options let portfolios be built with precision, not guesswork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48640" y="365760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749808" y="3858768"/>
            <a:ext cx="548640" cy="548640"/>
          </a:xfrm>
          <a:prstGeom prst="ellipse">
            <a:avLst/>
          </a:prstGeom>
          <a:solidFill>
            <a:srgbClr val="1E7A4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941" y="4006901"/>
            <a:ext cx="252374" cy="25237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37947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financial literacy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463040" y="422452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 and clients are asking sharper questions — a genuine advisory opportunity for CAs who stay current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263640" y="365760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6464808" y="3858768"/>
            <a:ext cx="548640" cy="548640"/>
          </a:xfrm>
          <a:prstGeom prst="ellipse">
            <a:avLst/>
          </a:prstGeom>
          <a:solidFill>
            <a:srgbClr val="1E7A4C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2941" y="4006901"/>
            <a:ext cx="252374" cy="25237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37947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plans &amp; platforms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178040" y="422452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expense ratios and easier access widen the addressable base for goal-based investing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THE CYCLE — II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to Watch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749808" y="1938528"/>
            <a:ext cx="548640" cy="548640"/>
          </a:xfrm>
          <a:prstGeom prst="ellipse">
            <a:avLst/>
          </a:prstGeom>
          <a:solidFill>
            <a:srgbClr val="B23A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1" y="2086661"/>
            <a:ext cx="252374" cy="2523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87452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&amp; volatility risk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463040" y="230428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valuations in pockets of mid/small-cap mean higher drawdown risk on the next correction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263640" y="17373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6464808" y="1938528"/>
            <a:ext cx="548640" cy="548640"/>
          </a:xfrm>
          <a:prstGeom prst="ellipse">
            <a:avLst/>
          </a:prstGeom>
          <a:solidFill>
            <a:srgbClr val="B23A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941" y="2086661"/>
            <a:ext cx="252374" cy="25237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187452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Chasing recent winners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178040" y="230428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Sectoral/thematic flows often peak near the top of a cycle — performance-chasing behaviour remains common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48640" y="365760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749808" y="3858768"/>
            <a:ext cx="548640" cy="548640"/>
          </a:xfrm>
          <a:prstGeom prst="ellipse">
            <a:avLst/>
          </a:prstGeom>
          <a:solidFill>
            <a:srgbClr val="B23A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41" y="4006901"/>
            <a:ext cx="252374" cy="25237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463040" y="37947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Advice quality &amp; mis-selling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463040" y="422452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retail growth outpaces investor understanding; suitability and disclosure gaps are a real supervisory concern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6263640" y="365760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6464808" y="3858768"/>
            <a:ext cx="548640" cy="548640"/>
          </a:xfrm>
          <a:prstGeom prst="ellipse">
            <a:avLst/>
          </a:prstGeom>
          <a:solidFill>
            <a:srgbClr val="B23A32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941" y="4006901"/>
            <a:ext cx="252374" cy="25237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78040" y="3794760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 &amp; concentration in debt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7178040" y="4224528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Credit events in debt schemes remind that “safe” categories still carry issuer and liquidity risk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CA IN THE ROOM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Taxation Snapshot — FY 2026-27</a:t>
            </a:r>
            <a:endParaRPr lang="en-US" sz="32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64240" cy="306324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Fund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Holding for LTCG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STCG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LTCG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Equity-oriented (≥65% equity)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12 months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20% (Sec 111A)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 above ₹1.25L exemption (Sec 112A)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Debt funds (bought on/after 1 Apr 2023)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LTCG status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Slab rate always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applicable — always slab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Debt funds (bought before 1 Apr 2023)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24 months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Slab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12.5%, no indexation (grandfathered)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Hybrid / International / Gold FoF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 equity 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Varies by category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Check equity allocation before advising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5257800"/>
            <a:ext cx="11064240" cy="822960"/>
          </a:xfrm>
          <a:prstGeom prst="roundRect">
            <a:avLst>
              <a:gd name="adj" fmla="val 6667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3"/>
          <p:cNvSpPr/>
          <p:nvPr/>
        </p:nvSpPr>
        <p:spPr>
          <a:xfrm>
            <a:off x="822960" y="539496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changes in Budget 2025 or Budget 2026. </a:t>
            </a: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Indexation is fully removed across MF categories. Switching schemes = redemption = a taxable event, even without a cash withdrawal.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IT TOGETHER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Simple Strategy Framework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11" y="1936151"/>
            <a:ext cx="260787" cy="26078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764792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Define the Goal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480560" y="1764792"/>
            <a:ext cx="7086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horizon, liquidity need and purpose — retirement, education, a near-term purchase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32104" y="2350008"/>
            <a:ext cx="0" cy="274320"/>
          </a:xfrm>
          <a:prstGeom prst="line">
            <a:avLst/>
          </a:prstGeom>
          <a:noFill/>
          <a:ln w="19050">
            <a:solidFill>
              <a:srgbClr val="D7E3F0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9" name="Shape 6"/>
          <p:cNvSpPr/>
          <p:nvPr/>
        </p:nvSpPr>
        <p:spPr>
          <a:xfrm>
            <a:off x="548640" y="2624328"/>
            <a:ext cx="566928" cy="56692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711" y="2777399"/>
            <a:ext cx="260787" cy="26078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60604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Set Asset Allocation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4480560" y="2606040"/>
            <a:ext cx="7086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: Debt : Gold mix driven by horizon and risk appetite, not by last year's top performer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832104" y="3191256"/>
            <a:ext cx="0" cy="274320"/>
          </a:xfrm>
          <a:prstGeom prst="line">
            <a:avLst/>
          </a:prstGeom>
          <a:noFill/>
          <a:ln w="19050">
            <a:solidFill>
              <a:srgbClr val="D7E3F0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14" name="Shape 10"/>
          <p:cNvSpPr/>
          <p:nvPr/>
        </p:nvSpPr>
        <p:spPr>
          <a:xfrm>
            <a:off x="548640" y="3465576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711" y="3618647"/>
            <a:ext cx="260787" cy="26078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25880" y="3447288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Choose the Right Route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4480560" y="3447288"/>
            <a:ext cx="7086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 for fresh savings, STP for lumpsum deployment, SWP for drawdown — match the tool to the cash flow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832104" y="4032504"/>
            <a:ext cx="0" cy="274320"/>
          </a:xfrm>
          <a:prstGeom prst="line">
            <a:avLst/>
          </a:prstGeom>
          <a:noFill/>
          <a:ln w="19050">
            <a:solidFill>
              <a:srgbClr val="D7E3F0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19" name="Shape 14"/>
          <p:cNvSpPr/>
          <p:nvPr/>
        </p:nvSpPr>
        <p:spPr>
          <a:xfrm>
            <a:off x="548640" y="4306824"/>
            <a:ext cx="566928" cy="566928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711" y="4459895"/>
            <a:ext cx="260787" cy="260787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325880" y="4288536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Plan the Tax Impact</a:t>
            </a:r>
            <a:endParaRPr lang="en-US" sz="1400" dirty="0"/>
          </a:p>
        </p:txBody>
      </p:sp>
      <p:sp>
        <p:nvSpPr>
          <p:cNvPr id="22" name="Text 16"/>
          <p:cNvSpPr/>
          <p:nvPr/>
        </p:nvSpPr>
        <p:spPr>
          <a:xfrm>
            <a:off x="4480560" y="4288536"/>
            <a:ext cx="7086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periods, exemption limits, and switch-triggered gains — decide with post-tax returns in mind</a:t>
            </a:r>
            <a:endParaRPr lang="en-US" sz="1200" dirty="0"/>
          </a:p>
        </p:txBody>
      </p:sp>
      <p:sp>
        <p:nvSpPr>
          <p:cNvPr id="23" name="Shape 17"/>
          <p:cNvSpPr/>
          <p:nvPr/>
        </p:nvSpPr>
        <p:spPr>
          <a:xfrm>
            <a:off x="832104" y="4873752"/>
            <a:ext cx="0" cy="274320"/>
          </a:xfrm>
          <a:prstGeom prst="line">
            <a:avLst/>
          </a:prstGeom>
          <a:noFill/>
          <a:ln w="19050">
            <a:solidFill>
              <a:srgbClr val="D7E3F0"/>
            </a:solidFill>
            <a:prstDash val="dash"/>
          </a:ln>
        </p:spPr>
        <p:txBody>
          <a:bodyPr/>
          <a:lstStyle/>
          <a:p>
            <a:endParaRPr lang="en-IN"/>
          </a:p>
        </p:txBody>
      </p:sp>
      <p:sp>
        <p:nvSpPr>
          <p:cNvPr id="24" name="Shape 18"/>
          <p:cNvSpPr/>
          <p:nvPr/>
        </p:nvSpPr>
        <p:spPr>
          <a:xfrm>
            <a:off x="548640" y="5148072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711" y="5301143"/>
            <a:ext cx="260787" cy="260787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1325880" y="5129784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Review, Don't Churn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4480560" y="5129784"/>
            <a:ext cx="7086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Rebalance on drift from target allocation, not on short-term noise or recent fund performance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THE LOOP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CA's Role as Trusted Advisor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1554480" y="2377440"/>
            <a:ext cx="594360" cy="5943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957" y="2537917"/>
            <a:ext cx="273406" cy="27340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3154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Interpreter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73152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scheme documents, riskometers and factsheets into plain, decision-useful advice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429000" y="210312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4434840" y="2377440"/>
            <a:ext cx="594360" cy="5943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317" y="2537917"/>
            <a:ext cx="273406" cy="27340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66160" y="3154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Optimiser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61188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redemptions and switches to manage capital gains efficiently, within the law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309360" y="210312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7315200" y="2377440"/>
            <a:ext cx="594360" cy="5943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5677" y="2537917"/>
            <a:ext cx="273406" cy="27340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46520" y="3154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Filter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649224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concentration, liquidity and suitability issues before a client commits capital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9189720" y="2103120"/>
            <a:ext cx="2606040" cy="2743200"/>
          </a:xfrm>
          <a:prstGeom prst="roundRect">
            <a:avLst>
              <a:gd name="adj" fmla="val 280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10195560" y="2377440"/>
            <a:ext cx="594360" cy="5943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6037" y="2537917"/>
            <a:ext cx="273406" cy="27340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326880" y="3154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Coordinator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372600" y="356616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MF strategy with the client's larger tax, estate and cash-flow picture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OPEN THE FLOOR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457200" cy="457200"/>
          </a:xfrm>
          <a:prstGeom prst="ellipse">
            <a:avLst/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1860804"/>
            <a:ext cx="210312" cy="2103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664208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 is the entry point, not the whole strategy — STP and SWP solve for deployment and drawdown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578608"/>
            <a:ext cx="457200" cy="457200"/>
          </a:xfrm>
          <a:prstGeom prst="ellipse">
            <a:avLst/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2702052"/>
            <a:ext cx="210312" cy="21031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2505456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product to the goal: index funds for cost efficiency, thematic funds only with eyes open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48640" y="3419856"/>
            <a:ext cx="457200" cy="457200"/>
          </a:xfrm>
          <a:prstGeom prst="ellipse">
            <a:avLst/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3543300"/>
            <a:ext cx="210312" cy="21031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234440" y="3346704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brings both opportunity and risk — retail flows are strong, but so is performance-chasing behaviour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4261104"/>
            <a:ext cx="457200" cy="457200"/>
          </a:xfrm>
          <a:prstGeom prst="ellipse">
            <a:avLst/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4384548"/>
            <a:ext cx="210312" cy="21031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234440" y="4187952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rules are stable for now (FY 2026-27), but every switch is a taxable event — plan accordingly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548640" y="5102352"/>
            <a:ext cx="457200" cy="457200"/>
          </a:xfrm>
          <a:prstGeom prst="ellipse">
            <a:avLst/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" y="5225796"/>
            <a:ext cx="210312" cy="21031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234440" y="5029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CA's edge is combining product knowledge with tax and goal-planning discipline</a:t>
            </a:r>
            <a:endParaRPr lang="en-US" sz="1500" dirty="0"/>
          </a:p>
        </p:txBody>
      </p:sp>
      <p:sp>
        <p:nvSpPr>
          <p:cNvPr id="19" name="Text 1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2011680"/>
            <a:ext cx="5029200" cy="502920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9601200" y="4114800"/>
            <a:ext cx="4572000" cy="457200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3832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8680" y="4114800"/>
            <a:ext cx="2011680" cy="0"/>
          </a:xfrm>
          <a:prstGeom prst="line">
            <a:avLst/>
          </a:prstGeom>
          <a:noFill/>
          <a:ln w="254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Funds: Beyond SIPs  |  ICAI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FOR TODAY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777240" y="211226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11" y="2265335"/>
            <a:ext cx="260787" cy="26078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96596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Indian MF Landscape Today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508760" y="244144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Size, growth and where the money is flowing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212080" y="189280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309360" y="178308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6537960" y="211226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031" y="2265335"/>
            <a:ext cx="260787" cy="2607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269480" y="196596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SIPs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269480" y="244144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STP, SWP, lumpsum and lesser-used tools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10972800" y="189280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548640" y="352044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777240" y="384962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311" y="4002695"/>
            <a:ext cx="260787" cy="260787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508760" y="370332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Categories You Should Know</a:t>
            </a:r>
            <a:endParaRPr lang="en-US" sz="1500" dirty="0"/>
          </a:p>
        </p:txBody>
      </p:sp>
      <p:sp>
        <p:nvSpPr>
          <p:cNvPr id="20" name="Text 15"/>
          <p:cNvSpPr/>
          <p:nvPr/>
        </p:nvSpPr>
        <p:spPr>
          <a:xfrm>
            <a:off x="1508760" y="417880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Index, hybrid, international, thematic &amp; more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5212080" y="363016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22" name="Shape 17"/>
          <p:cNvSpPr/>
          <p:nvPr/>
        </p:nvSpPr>
        <p:spPr>
          <a:xfrm>
            <a:off x="6309360" y="352044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18"/>
          <p:cNvSpPr/>
          <p:nvPr/>
        </p:nvSpPr>
        <p:spPr>
          <a:xfrm>
            <a:off x="6537960" y="384962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1031" y="4002695"/>
            <a:ext cx="260787" cy="260787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269480" y="370332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 &amp; Risks</a:t>
            </a:r>
            <a:endParaRPr lang="en-US" sz="1500" dirty="0"/>
          </a:p>
        </p:txBody>
      </p:sp>
      <p:sp>
        <p:nvSpPr>
          <p:cNvPr id="26" name="Text 20"/>
          <p:cNvSpPr/>
          <p:nvPr/>
        </p:nvSpPr>
        <p:spPr>
          <a:xfrm>
            <a:off x="7269480" y="417880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today's market with a clear head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10972800" y="363016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" dirty="0"/>
          </a:p>
        </p:txBody>
      </p:sp>
      <p:sp>
        <p:nvSpPr>
          <p:cNvPr id="28" name="Shape 22"/>
          <p:cNvSpPr/>
          <p:nvPr/>
        </p:nvSpPr>
        <p:spPr>
          <a:xfrm>
            <a:off x="548640" y="525780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9" name="Shape 23"/>
          <p:cNvSpPr/>
          <p:nvPr/>
        </p:nvSpPr>
        <p:spPr>
          <a:xfrm>
            <a:off x="777240" y="558698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311" y="5740055"/>
            <a:ext cx="260787" cy="260787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508760" y="544068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Taxation Essentials</a:t>
            </a:r>
            <a:endParaRPr lang="en-US" sz="1500" dirty="0"/>
          </a:p>
        </p:txBody>
      </p:sp>
      <p:sp>
        <p:nvSpPr>
          <p:cNvPr id="32" name="Text 25"/>
          <p:cNvSpPr/>
          <p:nvPr/>
        </p:nvSpPr>
        <p:spPr>
          <a:xfrm>
            <a:off x="1508760" y="591616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changed, what didn't — FY 2026-27</a:t>
            </a:r>
            <a:endParaRPr lang="en-US" sz="1150" dirty="0"/>
          </a:p>
        </p:txBody>
      </p:sp>
      <p:sp>
        <p:nvSpPr>
          <p:cNvPr id="33" name="Text 26"/>
          <p:cNvSpPr/>
          <p:nvPr/>
        </p:nvSpPr>
        <p:spPr>
          <a:xfrm>
            <a:off x="5212080" y="536752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" dirty="0"/>
          </a:p>
        </p:txBody>
      </p:sp>
      <p:sp>
        <p:nvSpPr>
          <p:cNvPr id="34" name="Shape 27"/>
          <p:cNvSpPr/>
          <p:nvPr/>
        </p:nvSpPr>
        <p:spPr>
          <a:xfrm>
            <a:off x="6309360" y="525780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5" name="Shape 28"/>
          <p:cNvSpPr/>
          <p:nvPr/>
        </p:nvSpPr>
        <p:spPr>
          <a:xfrm>
            <a:off x="6537960" y="5586984"/>
            <a:ext cx="566928" cy="566928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1031" y="5740055"/>
            <a:ext cx="260787" cy="260787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7269480" y="5440680"/>
            <a:ext cx="4160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&amp; the CA's Role</a:t>
            </a:r>
            <a:endParaRPr lang="en-US" sz="1500" dirty="0"/>
          </a:p>
        </p:txBody>
      </p:sp>
      <p:sp>
        <p:nvSpPr>
          <p:cNvPr id="38" name="Text 30"/>
          <p:cNvSpPr/>
          <p:nvPr/>
        </p:nvSpPr>
        <p:spPr>
          <a:xfrm>
            <a:off x="7269480" y="5916168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knowledge into client advice</a:t>
            </a:r>
            <a:endParaRPr lang="en-US" sz="1150" dirty="0"/>
          </a:p>
        </p:txBody>
      </p:sp>
      <p:sp>
        <p:nvSpPr>
          <p:cNvPr id="39" name="Text 31"/>
          <p:cNvSpPr/>
          <p:nvPr/>
        </p:nvSpPr>
        <p:spPr>
          <a:xfrm>
            <a:off x="10972800" y="536752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" dirty="0"/>
          </a:p>
        </p:txBody>
      </p:sp>
      <p:sp>
        <p:nvSpPr>
          <p:cNvPr id="40" name="Text 3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41" name="Text 3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CONTEXT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Matters to You, Specifically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funds aren't just a personal investment topic — they intersect directly with the work CAs do every day.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286000"/>
            <a:ext cx="2651760" cy="3017520"/>
          </a:xfrm>
          <a:prstGeom prst="roundRect">
            <a:avLst>
              <a:gd name="adj" fmla="val 2759"/>
            </a:avLst>
          </a:prstGeom>
          <a:solidFill>
            <a:srgbClr val="1B2A4A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1554480" y="260604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302" y="2778862"/>
            <a:ext cx="294437" cy="29443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42900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Advisory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3886200"/>
            <a:ext cx="2194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ask CAs before they ask distributors — goal-based planning, fund selection, and asset allocation are now part of the ask.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56432" y="2286000"/>
            <a:ext cx="2651760" cy="3017520"/>
          </a:xfrm>
          <a:prstGeom prst="roundRect">
            <a:avLst>
              <a:gd name="adj" fmla="val 2759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4462272" y="26060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094" y="2778862"/>
            <a:ext cx="294437" cy="29443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39312" y="342900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Taxation &amp; Compliance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685032" y="3886200"/>
            <a:ext cx="2194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gains classification, Schedule CG reporting, and switch-triggered tax events need precise handling.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364224" y="2286000"/>
            <a:ext cx="2651760" cy="3017520"/>
          </a:xfrm>
          <a:prstGeom prst="roundRect">
            <a:avLst>
              <a:gd name="adj" fmla="val 2759"/>
            </a:avLst>
          </a:prstGeom>
          <a:solidFill>
            <a:srgbClr val="1B2A4A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6" name="Shape 12"/>
          <p:cNvSpPr/>
          <p:nvPr/>
        </p:nvSpPr>
        <p:spPr>
          <a:xfrm>
            <a:off x="7370064" y="260604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2886" y="2778862"/>
            <a:ext cx="294437" cy="29443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547104" y="342900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Assurance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592824" y="3886200"/>
            <a:ext cx="2194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 verification, valuation of investments, and disclosure checks for corporates holding MF investments.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9272016" y="2286000"/>
            <a:ext cx="2651760" cy="3017520"/>
          </a:xfrm>
          <a:prstGeom prst="roundRect">
            <a:avLst>
              <a:gd name="adj" fmla="val 2759"/>
            </a:avLst>
          </a:prstGeom>
          <a:solidFill>
            <a:srgbClr val="EEF3F9"/>
          </a:solidFill>
          <a:ln/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1" name="Shape 16"/>
          <p:cNvSpPr/>
          <p:nvPr/>
        </p:nvSpPr>
        <p:spPr>
          <a:xfrm>
            <a:off x="10277856" y="2606040"/>
            <a:ext cx="640080" cy="64008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0678" y="2778862"/>
            <a:ext cx="294437" cy="294437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454896" y="342900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&amp; Client Wealth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500616" y="3886200"/>
            <a:ext cx="2194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professionals with growing incomes, CAs are themselves significant MF investors and SIP contributors.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PICTURE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Indian Mutual Fund Industry, 2026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685800" y="235915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₹81.58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303580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Lakh Crore AUM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85800" y="35204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May 2026 — up from ₹13.82 lakh cr in 2016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29000" y="210312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9" name="Text 7"/>
          <p:cNvSpPr/>
          <p:nvPr/>
        </p:nvSpPr>
        <p:spPr>
          <a:xfrm>
            <a:off x="3566160" y="235915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6x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566160" y="303580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in 10 Years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566160" y="35204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AUM roughly sixfolded between May 2016 and May 2026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309360" y="210312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Text 11"/>
          <p:cNvSpPr/>
          <p:nvPr/>
        </p:nvSpPr>
        <p:spPr>
          <a:xfrm>
            <a:off x="6446520" y="235915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₹32,087 Cr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446520" y="303580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Monthly SIP Flow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446520" y="35204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highest-ever SIP contribution, recorded in March 2026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189720" y="2103120"/>
            <a:ext cx="2606040" cy="2377440"/>
          </a:xfrm>
          <a:prstGeom prst="roundRect">
            <a:avLst>
              <a:gd name="adj" fmla="val 3077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Text 15"/>
          <p:cNvSpPr/>
          <p:nvPr/>
        </p:nvSpPr>
        <p:spPr>
          <a:xfrm>
            <a:off x="9326880" y="235915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Cr+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9326880" y="3035808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 Folios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326880" y="35204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 first crossed in 2021, still climbing steadily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48640" y="470916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AMFI (Association of Mutual Funds in India), monthly industry data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512064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the industry has matured well past being a niche product — it is now a mainstream household savings vehicle. But scale also means the conversation must move beyond “start a SIP”.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822960" y="2468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83464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SIPs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379476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 is a great habit — but it's one tool among several. Let's look at the rest of the toolkit.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9052560" y="5212080"/>
            <a:ext cx="914400" cy="914400"/>
          </a:xfrm>
          <a:prstGeom prst="ellipse">
            <a:avLst/>
          </a:prstGeom>
          <a:solidFill>
            <a:srgbClr val="121F38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448" y="5458968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D7E3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1 OF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STP — Systematic Transfer Plan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pre-set instruction to move a fixed sum periodically from one scheme to another within the same fund house — typically debt/liquid → equity.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2651760" cy="914400"/>
          </a:xfrm>
          <a:prstGeom prst="roundRect">
            <a:avLst>
              <a:gd name="adj" fmla="val 8000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640080" y="23774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Lumpsum parked in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 / Debt Fund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886200" y="251460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3703320" y="336499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₹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120640" y="2377440"/>
            <a:ext cx="2651760" cy="9144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5120640" y="23774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Transferred to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Fund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366760" y="2514600"/>
            <a:ext cx="640080" cy="64008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8183880" y="3364992"/>
            <a:ext cx="1005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01200" y="2377440"/>
            <a:ext cx="2560320" cy="914400"/>
          </a:xfrm>
          <a:prstGeom prst="roundRect">
            <a:avLst>
              <a:gd name="adj" fmla="val 8000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9601200" y="237744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Rupee-cost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averaged equity exposure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977640"/>
            <a:ext cx="11064240" cy="1828800"/>
          </a:xfrm>
          <a:prstGeom prst="roundRect">
            <a:avLst>
              <a:gd name="adj" fmla="val 4000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822960" y="4160520"/>
            <a:ext cx="105156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for deploying a windfall (bonus, sale proceeds, maturity amount) without timing risk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Smooths entry into volatile equity markets, same logic as SIP but for a lumpsum already in hand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Gains angle for CAs: each transfer is a redemption from the source scheme — a taxable event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2 OF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SWP — Systematic Withdrawal Plan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mirror image of a SIP: a fixed sum is redeemed from the fund at regular intervals and paid out to the investor.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3291840" cy="914400"/>
          </a:xfrm>
          <a:prstGeom prst="roundRect">
            <a:avLst>
              <a:gd name="adj" fmla="val 8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Text 4"/>
          <p:cNvSpPr/>
          <p:nvPr/>
        </p:nvSpPr>
        <p:spPr>
          <a:xfrm>
            <a:off x="640080" y="237744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Accumulated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Corpus in Fund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069080" y="2834640"/>
            <a:ext cx="91440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3886200" y="3364992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₹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month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074920" y="2377440"/>
            <a:ext cx="2743200" cy="914400"/>
          </a:xfrm>
          <a:prstGeom prst="roundRect">
            <a:avLst>
              <a:gd name="adj" fmla="val 8000"/>
            </a:avLst>
          </a:prstGeom>
          <a:solidFill>
            <a:srgbClr val="EEF3F9"/>
          </a:solidFill>
          <a:ln/>
        </p:spPr>
        <p:txBody>
          <a:bodyPr/>
          <a:lstStyle/>
          <a:p>
            <a:endParaRPr lang="en-IN" dirty="0"/>
          </a:p>
        </p:txBody>
      </p:sp>
      <p:sp>
        <p:nvSpPr>
          <p:cNvPr id="10" name="Text 8"/>
          <p:cNvSpPr/>
          <p:nvPr/>
        </p:nvSpPr>
        <p:spPr>
          <a:xfrm>
            <a:off x="5074920" y="2377440"/>
            <a:ext cx="2743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Payout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Investor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3840480"/>
            <a:ext cx="5669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units stay invested and continue to be market-linked — unlike a fixed deposit payout.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949440" y="2377440"/>
            <a:ext cx="4663440" cy="3383280"/>
          </a:xfrm>
          <a:prstGeom prst="roundRect">
            <a:avLst>
              <a:gd name="adj" fmla="val 2162"/>
            </a:avLst>
          </a:prstGeom>
          <a:solidFill>
            <a:srgbClr val="121F38"/>
          </a:solidFill>
          <a:ln/>
        </p:spPr>
        <p:txBody>
          <a:bodyPr/>
          <a:lstStyle/>
          <a:p>
            <a:endParaRPr lang="en-IN" dirty="0"/>
          </a:p>
        </p:txBody>
      </p:sp>
      <p:sp>
        <p:nvSpPr>
          <p:cNvPr id="13" name="Text 11"/>
          <p:cNvSpPr/>
          <p:nvPr/>
        </p:nvSpPr>
        <p:spPr>
          <a:xfrm>
            <a:off x="7269480" y="26060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SWP FITS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269480" y="3017520"/>
            <a:ext cx="4023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Post-retirement regular income, in place of / alongside a pension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Tax-efficient alternative to FD interest — only the gains portion is taxed, not the whole withdrawal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a specific recurring need: a child's course fees, a parent's care costs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paired with STP: park lumpsum → STP to equity → later SWP for drawdown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3 OF 3 — PUTTING IT TOGETHER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Lumpsum, SIP or STP — When to Use Which</a:t>
            </a:r>
            <a:endParaRPr lang="en-US" sz="3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064240" cy="4389120"/>
        </p:xfrm>
        <a:graphic>
          <a:graphicData uri="http://schemas.openxmlformats.org/drawingml/2006/table">
            <a:tbl>
              <a:tblPr/>
              <a:tblGrid>
                <a:gridCol w="393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Scenario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Regular monthly savings from salary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Builds discipline, rupee-cost averaging on fresh income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Bonus / inheritance / property sale proceeds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Avoids lumpsum timing risk while still deploying money promptly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Markets at a clear, deep discount and cash on hand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Lumpsum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Averaging has less value when entry price is already attractive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Retirement corpus needing monthly cash flow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SWP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Converts a corpus into an income stream, tax-efficiently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Nervous first-time investor with a large sum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STP over 6–12 months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Behavioural comfort — reduces regret risk from a single bad entry point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CE3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WIDENING THE TOOLKIT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1B2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Fund Categories Beyond Plain Equity &amp; Debt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028" y="2056028"/>
            <a:ext cx="231343" cy="23134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892808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Funds &amp; ETFs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7240" y="256032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Passive, low-cost exposure that tracks an index — a growing share of flows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325112" y="16916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0" name="Shape 7"/>
          <p:cNvSpPr/>
          <p:nvPr/>
        </p:nvSpPr>
        <p:spPr>
          <a:xfrm>
            <a:off x="4553712" y="192024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500" y="2056028"/>
            <a:ext cx="231343" cy="23134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93792" y="1892808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of Funds (FoF)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4553712" y="256032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scheme investing in other schemes — used for gold, global or multi-asset access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8101584" y="16916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5" name="Shape 11"/>
          <p:cNvSpPr/>
          <p:nvPr/>
        </p:nvSpPr>
        <p:spPr>
          <a:xfrm>
            <a:off x="8330184" y="1920240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5972" y="2056028"/>
            <a:ext cx="231343" cy="23134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970264" y="1892808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Funds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8330184" y="256032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Exposure to US/global markets; now taxed as debt funds under current rules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548640" y="3730752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0" name="Shape 15"/>
          <p:cNvSpPr/>
          <p:nvPr/>
        </p:nvSpPr>
        <p:spPr>
          <a:xfrm>
            <a:off x="777240" y="3959352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028" y="4095140"/>
            <a:ext cx="231343" cy="23134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17320" y="393192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Sectoral / Thematic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777240" y="4599432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Concentrated bets (banking, infra, PSU, manufacturing) — higher risk, higher dispersion</a:t>
            </a:r>
            <a:endParaRPr lang="en-US" sz="1050" dirty="0"/>
          </a:p>
        </p:txBody>
      </p:sp>
      <p:sp>
        <p:nvSpPr>
          <p:cNvPr id="24" name="Shape 18"/>
          <p:cNvSpPr/>
          <p:nvPr/>
        </p:nvSpPr>
        <p:spPr>
          <a:xfrm>
            <a:off x="4325112" y="3730752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5" name="Shape 19"/>
          <p:cNvSpPr/>
          <p:nvPr/>
        </p:nvSpPr>
        <p:spPr>
          <a:xfrm>
            <a:off x="4553712" y="3959352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500" y="4095140"/>
            <a:ext cx="231343" cy="23134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193792" y="393192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&amp; Multi-Asset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4553712" y="4599432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 of equity, debt, gold — different tax treatment depending on equity %</a:t>
            </a:r>
            <a:endParaRPr lang="en-US" sz="1050" dirty="0"/>
          </a:p>
        </p:txBody>
      </p:sp>
      <p:sp>
        <p:nvSpPr>
          <p:cNvPr id="29" name="Shape 22"/>
          <p:cNvSpPr/>
          <p:nvPr/>
        </p:nvSpPr>
        <p:spPr>
          <a:xfrm>
            <a:off x="8101584" y="3730752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EEF3F9"/>
          </a:solidFill>
          <a:ln/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30" name="Shape 23"/>
          <p:cNvSpPr/>
          <p:nvPr/>
        </p:nvSpPr>
        <p:spPr>
          <a:xfrm>
            <a:off x="8330184" y="3959352"/>
            <a:ext cx="502920" cy="502920"/>
          </a:xfrm>
          <a:prstGeom prst="ellipse">
            <a:avLst/>
          </a:prstGeom>
          <a:solidFill>
            <a:srgbClr val="1B2A4A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5972" y="4095140"/>
            <a:ext cx="231343" cy="231343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970264" y="3931920"/>
            <a:ext cx="2468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&amp; Silver ETFs/FoFs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8330184" y="4599432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diversifier, low correlation with equity in most cycles</a:t>
            </a:r>
            <a:endParaRPr lang="en-US" sz="1050" dirty="0"/>
          </a:p>
        </p:txBody>
      </p:sp>
      <p:sp>
        <p:nvSpPr>
          <p:cNvPr id="34" name="Text 26"/>
          <p:cNvSpPr/>
          <p:nvPr/>
        </p:nvSpPr>
        <p:spPr>
          <a:xfrm>
            <a:off x="457200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ICAI  |  Mutual Funds Beyond SIPs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1589</Words>
  <Application>Microsoft Office PowerPoint</Application>
  <PresentationFormat>Widescreen</PresentationFormat>
  <Paragraphs>247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Mutual Funds: Beyond SIPs</dc:title>
  <dc:subject>PptxGenJS Presentation</dc:subject>
  <dc:creator>ICAI Presentation</dc:creator>
  <cp:lastModifiedBy>Sonal Bhutra</cp:lastModifiedBy>
  <cp:revision>1</cp:revision>
  <dcterms:created xsi:type="dcterms:W3CDTF">2026-07-08T05:31:34Z</dcterms:created>
  <dcterms:modified xsi:type="dcterms:W3CDTF">2026-07-08T05:48:44Z</dcterms:modified>
</cp:coreProperties>
</file>