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20" r:id="rId1"/>
  </p:sldMasterIdLst>
  <p:notesMasterIdLst>
    <p:notesMasterId r:id="rId21"/>
  </p:notesMasterIdLst>
  <p:sldIdLst>
    <p:sldId id="256" r:id="rId2"/>
    <p:sldId id="259" r:id="rId3"/>
    <p:sldId id="260" r:id="rId4"/>
    <p:sldId id="257" r:id="rId5"/>
    <p:sldId id="258" r:id="rId6"/>
    <p:sldId id="261" r:id="rId7"/>
    <p:sldId id="262" r:id="rId8"/>
    <p:sldId id="263" r:id="rId9"/>
    <p:sldId id="264" r:id="rId10"/>
    <p:sldId id="265" r:id="rId11"/>
    <p:sldId id="269" r:id="rId12"/>
    <p:sldId id="274" r:id="rId13"/>
    <p:sldId id="267" r:id="rId14"/>
    <p:sldId id="271" r:id="rId15"/>
    <p:sldId id="268" r:id="rId16"/>
    <p:sldId id="270" r:id="rId17"/>
    <p:sldId id="272" r:id="rId18"/>
    <p:sldId id="273" r:id="rId19"/>
    <p:sldId id="275"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7" d="100"/>
          <a:sy n="107" d="100"/>
        </p:scale>
        <p:origin x="2382"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userId="6e0b1c7d77f2d1de" providerId="LiveId" clId="{0A93FF53-94EC-40EA-95BD-CC10D92C4C49}"/>
    <pc:docChg chg="undo redo custSel addSld delSld modSld sldOrd">
      <pc:chgData name="" userId="6e0b1c7d77f2d1de" providerId="LiveId" clId="{0A93FF53-94EC-40EA-95BD-CC10D92C4C49}" dt="2026-07-31T15:21:48.242" v="3130" actId="113"/>
      <pc:docMkLst>
        <pc:docMk/>
      </pc:docMkLst>
      <pc:sldChg chg="modSp">
        <pc:chgData name="" userId="6e0b1c7d77f2d1de" providerId="LiveId" clId="{0A93FF53-94EC-40EA-95BD-CC10D92C4C49}" dt="2026-07-30T16:39:37.549" v="219" actId="20577"/>
        <pc:sldMkLst>
          <pc:docMk/>
          <pc:sldMk cId="2047500256" sldId="256"/>
        </pc:sldMkLst>
        <pc:graphicFrameChg chg="modGraphic">
          <ac:chgData name="" userId="6e0b1c7d77f2d1de" providerId="LiveId" clId="{0A93FF53-94EC-40EA-95BD-CC10D92C4C49}" dt="2026-07-30T16:39:37.549" v="219" actId="20577"/>
          <ac:graphicFrameMkLst>
            <pc:docMk/>
            <pc:sldMk cId="2047500256" sldId="256"/>
            <ac:graphicFrameMk id="9" creationId="{D74CAF3E-C31B-D440-378C-BF8BD5A54BD2}"/>
          </ac:graphicFrameMkLst>
        </pc:graphicFrameChg>
      </pc:sldChg>
      <pc:sldChg chg="addSp modSp modAnim">
        <pc:chgData name="" userId="6e0b1c7d77f2d1de" providerId="LiveId" clId="{0A93FF53-94EC-40EA-95BD-CC10D92C4C49}" dt="2026-07-30T16:27:06.762" v="150"/>
        <pc:sldMkLst>
          <pc:docMk/>
          <pc:sldMk cId="661008245" sldId="258"/>
        </pc:sldMkLst>
        <pc:graphicFrameChg chg="mod modGraphic">
          <ac:chgData name="" userId="6e0b1c7d77f2d1de" providerId="LiveId" clId="{0A93FF53-94EC-40EA-95BD-CC10D92C4C49}" dt="2026-07-30T16:11:47.154" v="21" actId="14100"/>
          <ac:graphicFrameMkLst>
            <pc:docMk/>
            <pc:sldMk cId="661008245" sldId="258"/>
            <ac:graphicFrameMk id="3" creationId="{4BAE35D0-C37F-0939-5E8E-36ECA5382245}"/>
          </ac:graphicFrameMkLst>
        </pc:graphicFrameChg>
        <pc:graphicFrameChg chg="add mod">
          <ac:chgData name="" userId="6e0b1c7d77f2d1de" providerId="LiveId" clId="{0A93FF53-94EC-40EA-95BD-CC10D92C4C49}" dt="2026-07-30T16:13:08.475" v="28"/>
          <ac:graphicFrameMkLst>
            <pc:docMk/>
            <pc:sldMk cId="661008245" sldId="258"/>
            <ac:graphicFrameMk id="4" creationId="{BE9FF5FE-F323-4917-BBCD-F83B96729E75}"/>
          </ac:graphicFrameMkLst>
        </pc:graphicFrameChg>
      </pc:sldChg>
      <pc:sldChg chg="addSp delSp modSp">
        <pc:chgData name="" userId="6e0b1c7d77f2d1de" providerId="LiveId" clId="{0A93FF53-94EC-40EA-95BD-CC10D92C4C49}" dt="2026-07-30T16:08:34.814" v="14" actId="14100"/>
        <pc:sldMkLst>
          <pc:docMk/>
          <pc:sldMk cId="1583728583" sldId="261"/>
        </pc:sldMkLst>
        <pc:spChg chg="add mod">
          <ac:chgData name="" userId="6e0b1c7d77f2d1de" providerId="LiveId" clId="{0A93FF53-94EC-40EA-95BD-CC10D92C4C49}" dt="2026-07-30T16:08:34.814" v="14" actId="14100"/>
          <ac:spMkLst>
            <pc:docMk/>
            <pc:sldMk cId="1583728583" sldId="261"/>
            <ac:spMk id="5" creationId="{D3675E8D-0CA9-46EA-B0BB-9E3FEAC165B8}"/>
          </ac:spMkLst>
        </pc:spChg>
        <pc:spChg chg="mod">
          <ac:chgData name="" userId="6e0b1c7d77f2d1de" providerId="LiveId" clId="{0A93FF53-94EC-40EA-95BD-CC10D92C4C49}" dt="2026-07-30T16:08:30.287" v="13" actId="14100"/>
          <ac:spMkLst>
            <pc:docMk/>
            <pc:sldMk cId="1583728583" sldId="261"/>
            <ac:spMk id="6" creationId="{EF20E6C0-0A12-2F8B-F372-1BD95470A6F5}"/>
          </ac:spMkLst>
        </pc:spChg>
      </pc:sldChg>
      <pc:sldChg chg="modSp modAnim">
        <pc:chgData name="" userId="6e0b1c7d77f2d1de" providerId="LiveId" clId="{0A93FF53-94EC-40EA-95BD-CC10D92C4C49}" dt="2026-07-30T16:41:14.531" v="221" actId="20577"/>
        <pc:sldMkLst>
          <pc:docMk/>
          <pc:sldMk cId="2133333469" sldId="262"/>
        </pc:sldMkLst>
        <pc:spChg chg="mod">
          <ac:chgData name="" userId="6e0b1c7d77f2d1de" providerId="LiveId" clId="{0A93FF53-94EC-40EA-95BD-CC10D92C4C49}" dt="2026-07-30T16:41:14.531" v="221" actId="20577"/>
          <ac:spMkLst>
            <pc:docMk/>
            <pc:sldMk cId="2133333469" sldId="262"/>
            <ac:spMk id="5" creationId="{E09E4373-28AC-6270-6889-C4ADCB128354}"/>
          </ac:spMkLst>
        </pc:spChg>
        <pc:graphicFrameChg chg="modGraphic">
          <ac:chgData name="" userId="6e0b1c7d77f2d1de" providerId="LiveId" clId="{0A93FF53-94EC-40EA-95BD-CC10D92C4C49}" dt="2026-07-30T16:20:19.227" v="90" actId="20577"/>
          <ac:graphicFrameMkLst>
            <pc:docMk/>
            <pc:sldMk cId="2133333469" sldId="262"/>
            <ac:graphicFrameMk id="3" creationId="{430FB78A-9639-86A1-C3B2-DEE9B52D2F05}"/>
          </ac:graphicFrameMkLst>
        </pc:graphicFrameChg>
      </pc:sldChg>
      <pc:sldChg chg="addSp delSp modSp add modAnim">
        <pc:chgData name="" userId="6e0b1c7d77f2d1de" providerId="LiveId" clId="{0A93FF53-94EC-40EA-95BD-CC10D92C4C49}" dt="2026-07-30T16:26:26.707" v="149"/>
        <pc:sldMkLst>
          <pc:docMk/>
          <pc:sldMk cId="873569914" sldId="263"/>
        </pc:sldMkLst>
        <pc:spChg chg="mod">
          <ac:chgData name="" userId="6e0b1c7d77f2d1de" providerId="LiveId" clId="{0A93FF53-94EC-40EA-95BD-CC10D92C4C49}" dt="2026-07-30T16:21:37.076" v="126" actId="20577"/>
          <ac:spMkLst>
            <pc:docMk/>
            <pc:sldMk cId="873569914" sldId="263"/>
            <ac:spMk id="2" creationId="{6B6D1033-7262-A357-EC4D-649CBC47DEFF}"/>
          </ac:spMkLst>
        </pc:spChg>
        <pc:spChg chg="add mod">
          <ac:chgData name="" userId="6e0b1c7d77f2d1de" providerId="LiveId" clId="{0A93FF53-94EC-40EA-95BD-CC10D92C4C49}" dt="2026-07-30T16:23:47.972" v="141" actId="14100"/>
          <ac:spMkLst>
            <pc:docMk/>
            <pc:sldMk cId="873569914" sldId="263"/>
            <ac:spMk id="9" creationId="{F2F424EA-AB9D-46ED-A6F7-ECB3CB45E0F8}"/>
          </ac:spMkLst>
        </pc:spChg>
        <pc:spChg chg="add mod">
          <ac:chgData name="" userId="6e0b1c7d77f2d1de" providerId="LiveId" clId="{0A93FF53-94EC-40EA-95BD-CC10D92C4C49}" dt="2026-07-30T16:24:12.391" v="143" actId="1076"/>
          <ac:spMkLst>
            <pc:docMk/>
            <pc:sldMk cId="873569914" sldId="263"/>
            <ac:spMk id="10" creationId="{2699889E-48FC-45EC-B45C-AEE2347C98E1}"/>
          </ac:spMkLst>
        </pc:spChg>
        <pc:spChg chg="add mod">
          <ac:chgData name="" userId="6e0b1c7d77f2d1de" providerId="LiveId" clId="{0A93FF53-94EC-40EA-95BD-CC10D92C4C49}" dt="2026-07-30T16:25:51.456" v="146" actId="13822"/>
          <ac:spMkLst>
            <pc:docMk/>
            <pc:sldMk cId="873569914" sldId="263"/>
            <ac:spMk id="11" creationId="{B033EDBF-2B75-4A0A-9099-A89E126CD3E8}"/>
          </ac:spMkLst>
        </pc:spChg>
        <pc:spChg chg="add mod">
          <ac:chgData name="" userId="6e0b1c7d77f2d1de" providerId="LiveId" clId="{0A93FF53-94EC-40EA-95BD-CC10D92C4C49}" dt="2026-07-30T16:26:04.797" v="148" actId="1076"/>
          <ac:spMkLst>
            <pc:docMk/>
            <pc:sldMk cId="873569914" sldId="263"/>
            <ac:spMk id="12" creationId="{4B4D88D2-70DC-42F7-A6C8-1675608426FF}"/>
          </ac:spMkLst>
        </pc:spChg>
        <pc:picChg chg="add mod">
          <ac:chgData name="" userId="6e0b1c7d77f2d1de" providerId="LiveId" clId="{0A93FF53-94EC-40EA-95BD-CC10D92C4C49}" dt="2026-07-30T16:22:10.405" v="135" actId="14100"/>
          <ac:picMkLst>
            <pc:docMk/>
            <pc:sldMk cId="873569914" sldId="263"/>
            <ac:picMk id="7" creationId="{00000000-0008-0000-0300-000002000000}"/>
          </ac:picMkLst>
        </pc:picChg>
      </pc:sldChg>
      <pc:sldChg chg="addSp delSp modSp add modAnim">
        <pc:chgData name="" userId="6e0b1c7d77f2d1de" providerId="LiveId" clId="{0A93FF53-94EC-40EA-95BD-CC10D92C4C49}" dt="2026-07-30T16:37:41.842" v="217" actId="207"/>
        <pc:sldMkLst>
          <pc:docMk/>
          <pc:sldMk cId="985492583" sldId="264"/>
        </pc:sldMkLst>
        <pc:spChg chg="mod">
          <ac:chgData name="" userId="6e0b1c7d77f2d1de" providerId="LiveId" clId="{0A93FF53-94EC-40EA-95BD-CC10D92C4C49}" dt="2026-07-30T16:33:23.610" v="194" actId="20577"/>
          <ac:spMkLst>
            <pc:docMk/>
            <pc:sldMk cId="985492583" sldId="264"/>
            <ac:spMk id="2" creationId="{6B6D1033-7262-A357-EC4D-649CBC47DEFF}"/>
          </ac:spMkLst>
        </pc:spChg>
        <pc:graphicFrameChg chg="add mod modGraphic">
          <ac:chgData name="" userId="6e0b1c7d77f2d1de" providerId="LiveId" clId="{0A93FF53-94EC-40EA-95BD-CC10D92C4C49}" dt="2026-07-30T16:37:41.842" v="217" actId="207"/>
          <ac:graphicFrameMkLst>
            <pc:docMk/>
            <pc:sldMk cId="985492583" sldId="264"/>
            <ac:graphicFrameMk id="4" creationId="{5AD28FC2-AE98-4187-A1D2-F8E13E9D4C52}"/>
          </ac:graphicFrameMkLst>
        </pc:graphicFrameChg>
      </pc:sldChg>
      <pc:sldChg chg="addSp delSp modSp add">
        <pc:chgData name="" userId="6e0b1c7d77f2d1de" providerId="LiveId" clId="{0A93FF53-94EC-40EA-95BD-CC10D92C4C49}" dt="2026-07-30T16:45:15.820" v="253" actId="20577"/>
        <pc:sldMkLst>
          <pc:docMk/>
          <pc:sldMk cId="410245715" sldId="265"/>
        </pc:sldMkLst>
        <pc:graphicFrameChg chg="add mod modGraphic">
          <ac:chgData name="" userId="6e0b1c7d77f2d1de" providerId="LiveId" clId="{0A93FF53-94EC-40EA-95BD-CC10D92C4C49}" dt="2026-07-30T16:45:15.820" v="253" actId="20577"/>
          <ac:graphicFrameMkLst>
            <pc:docMk/>
            <pc:sldMk cId="410245715" sldId="265"/>
            <ac:graphicFrameMk id="3" creationId="{0E48C43A-F478-4053-AFE2-0E7CFAFEB282}"/>
          </ac:graphicFrameMkLst>
        </pc:graphicFrameChg>
      </pc:sldChg>
      <pc:sldChg chg="addSp delSp modSp add del">
        <pc:chgData name="" userId="6e0b1c7d77f2d1de" providerId="LiveId" clId="{0A93FF53-94EC-40EA-95BD-CC10D92C4C49}" dt="2026-07-31T14:21:26.395" v="2318" actId="2696"/>
        <pc:sldMkLst>
          <pc:docMk/>
          <pc:sldMk cId="264430979" sldId="266"/>
        </pc:sldMkLst>
      </pc:sldChg>
      <pc:sldChg chg="addSp delSp modSp add">
        <pc:chgData name="" userId="6e0b1c7d77f2d1de" providerId="LiveId" clId="{0A93FF53-94EC-40EA-95BD-CC10D92C4C49}" dt="2026-07-31T13:20:34.870" v="1420" actId="20577"/>
        <pc:sldMkLst>
          <pc:docMk/>
          <pc:sldMk cId="1176147171" sldId="267"/>
        </pc:sldMkLst>
        <pc:spChg chg="mod">
          <ac:chgData name="" userId="6e0b1c7d77f2d1de" providerId="LiveId" clId="{0A93FF53-94EC-40EA-95BD-CC10D92C4C49}" dt="2026-07-30T17:01:57.614" v="385" actId="20577"/>
          <ac:spMkLst>
            <pc:docMk/>
            <pc:sldMk cId="1176147171" sldId="267"/>
            <ac:spMk id="2" creationId="{6B6D1033-7262-A357-EC4D-649CBC47DEFF}"/>
          </ac:spMkLst>
        </pc:spChg>
        <pc:graphicFrameChg chg="add mod modGraphic">
          <ac:chgData name="" userId="6e0b1c7d77f2d1de" providerId="LiveId" clId="{0A93FF53-94EC-40EA-95BD-CC10D92C4C49}" dt="2026-07-31T13:20:34.870" v="1420" actId="20577"/>
          <ac:graphicFrameMkLst>
            <pc:docMk/>
            <pc:sldMk cId="1176147171" sldId="267"/>
            <ac:graphicFrameMk id="3" creationId="{FCE0E235-9A69-4869-B006-BF6E48CC853D}"/>
          </ac:graphicFrameMkLst>
        </pc:graphicFrameChg>
      </pc:sldChg>
      <pc:sldChg chg="modSp add">
        <pc:chgData name="" userId="6e0b1c7d77f2d1de" providerId="LiveId" clId="{0A93FF53-94EC-40EA-95BD-CC10D92C4C49}" dt="2026-07-30T17:18:05.091" v="508" actId="20577"/>
        <pc:sldMkLst>
          <pc:docMk/>
          <pc:sldMk cId="531018284" sldId="268"/>
        </pc:sldMkLst>
        <pc:spChg chg="mod">
          <ac:chgData name="" userId="6e0b1c7d77f2d1de" providerId="LiveId" clId="{0A93FF53-94EC-40EA-95BD-CC10D92C4C49}" dt="2026-07-30T17:09:03.326" v="398" actId="20577"/>
          <ac:spMkLst>
            <pc:docMk/>
            <pc:sldMk cId="531018284" sldId="268"/>
            <ac:spMk id="2" creationId="{2CA425D6-17FA-520B-8BA2-835EB18CBC0D}"/>
          </ac:spMkLst>
        </pc:spChg>
        <pc:spChg chg="mod">
          <ac:chgData name="" userId="6e0b1c7d77f2d1de" providerId="LiveId" clId="{0A93FF53-94EC-40EA-95BD-CC10D92C4C49}" dt="2026-07-30T17:18:05.091" v="508" actId="20577"/>
          <ac:spMkLst>
            <pc:docMk/>
            <pc:sldMk cId="531018284" sldId="268"/>
            <ac:spMk id="5" creationId="{031DB833-A638-D741-8631-723C1327B888}"/>
          </ac:spMkLst>
        </pc:spChg>
      </pc:sldChg>
      <pc:sldChg chg="addSp modSp add">
        <pc:chgData name="" userId="6e0b1c7d77f2d1de" providerId="LiveId" clId="{0A93FF53-94EC-40EA-95BD-CC10D92C4C49}" dt="2026-07-31T13:54:18.350" v="1776" actId="255"/>
        <pc:sldMkLst>
          <pc:docMk/>
          <pc:sldMk cId="3902386298" sldId="269"/>
        </pc:sldMkLst>
        <pc:graphicFrameChg chg="add mod modGraphic">
          <ac:chgData name="" userId="6e0b1c7d77f2d1de" providerId="LiveId" clId="{0A93FF53-94EC-40EA-95BD-CC10D92C4C49}" dt="2026-07-31T13:53:43.903" v="1774" actId="1076"/>
          <ac:graphicFrameMkLst>
            <pc:docMk/>
            <pc:sldMk cId="3902386298" sldId="269"/>
            <ac:graphicFrameMk id="3" creationId="{08B9F04B-C973-4C64-AA50-9E3FA370F14D}"/>
          </ac:graphicFrameMkLst>
        </pc:graphicFrameChg>
        <pc:graphicFrameChg chg="mod modGraphic">
          <ac:chgData name="" userId="6e0b1c7d77f2d1de" providerId="LiveId" clId="{0A93FF53-94EC-40EA-95BD-CC10D92C4C49}" dt="2026-07-31T13:54:18.350" v="1776" actId="255"/>
          <ac:graphicFrameMkLst>
            <pc:docMk/>
            <pc:sldMk cId="3902386298" sldId="269"/>
            <ac:graphicFrameMk id="4" creationId="{C2648CDE-7B4D-41A7-8140-B867CDB6BB29}"/>
          </ac:graphicFrameMkLst>
        </pc:graphicFrameChg>
      </pc:sldChg>
      <pc:sldChg chg="addSp delSp modSp add">
        <pc:chgData name="" userId="6e0b1c7d77f2d1de" providerId="LiveId" clId="{0A93FF53-94EC-40EA-95BD-CC10D92C4C49}" dt="2026-07-31T14:37:21.677" v="2981" actId="20577"/>
        <pc:sldMkLst>
          <pc:docMk/>
          <pc:sldMk cId="4093605502" sldId="270"/>
        </pc:sldMkLst>
        <pc:spChg chg="mod">
          <ac:chgData name="" userId="6e0b1c7d77f2d1de" providerId="LiveId" clId="{0A93FF53-94EC-40EA-95BD-CC10D92C4C49}" dt="2026-07-31T14:07:20.699" v="1906" actId="20577"/>
          <ac:spMkLst>
            <pc:docMk/>
            <pc:sldMk cId="4093605502" sldId="270"/>
            <ac:spMk id="2" creationId="{2CA425D6-17FA-520B-8BA2-835EB18CBC0D}"/>
          </ac:spMkLst>
        </pc:spChg>
        <pc:spChg chg="del mod">
          <ac:chgData name="" userId="6e0b1c7d77f2d1de" providerId="LiveId" clId="{0A93FF53-94EC-40EA-95BD-CC10D92C4C49}" dt="2026-07-31T12:40:33.508" v="512" actId="3680"/>
          <ac:spMkLst>
            <pc:docMk/>
            <pc:sldMk cId="4093605502" sldId="270"/>
            <ac:spMk id="5" creationId="{031DB833-A638-D741-8631-723C1327B888}"/>
          </ac:spMkLst>
        </pc:spChg>
        <pc:graphicFrameChg chg="add mod modGraphic">
          <ac:chgData name="" userId="6e0b1c7d77f2d1de" providerId="LiveId" clId="{0A93FF53-94EC-40EA-95BD-CC10D92C4C49}" dt="2026-07-31T14:37:21.677" v="2981" actId="20577"/>
          <ac:graphicFrameMkLst>
            <pc:docMk/>
            <pc:sldMk cId="4093605502" sldId="270"/>
            <ac:graphicFrameMk id="3" creationId="{609EDE16-269C-4B3C-BE70-8626C7BAECE5}"/>
          </ac:graphicFrameMkLst>
        </pc:graphicFrameChg>
        <pc:graphicFrameChg chg="add del mod modGraphic">
          <ac:chgData name="" userId="6e0b1c7d77f2d1de" providerId="LiveId" clId="{0A93FF53-94EC-40EA-95BD-CC10D92C4C49}" dt="2026-07-31T12:50:06.727" v="901" actId="478"/>
          <ac:graphicFrameMkLst>
            <pc:docMk/>
            <pc:sldMk cId="4093605502" sldId="270"/>
            <ac:graphicFrameMk id="4" creationId="{2150D1DC-1362-4A22-B8C1-8A4D329D690F}"/>
          </ac:graphicFrameMkLst>
        </pc:graphicFrameChg>
        <pc:graphicFrameChg chg="add del mod modGraphic">
          <ac:chgData name="" userId="6e0b1c7d77f2d1de" providerId="LiveId" clId="{0A93FF53-94EC-40EA-95BD-CC10D92C4C49}" dt="2026-07-31T12:51:20.145" v="912" actId="478"/>
          <ac:graphicFrameMkLst>
            <pc:docMk/>
            <pc:sldMk cId="4093605502" sldId="270"/>
            <ac:graphicFrameMk id="6" creationId="{74C6E708-60A9-40C6-A76A-95C3917D0D79}"/>
          </ac:graphicFrameMkLst>
        </pc:graphicFrameChg>
      </pc:sldChg>
      <pc:sldChg chg="addSp delSp modSp add modAnim">
        <pc:chgData name="" userId="6e0b1c7d77f2d1de" providerId="LiveId" clId="{0A93FF53-94EC-40EA-95BD-CC10D92C4C49}" dt="2026-07-31T13:43:16.536" v="1722" actId="1076"/>
        <pc:sldMkLst>
          <pc:docMk/>
          <pc:sldMk cId="1580604483" sldId="271"/>
        </pc:sldMkLst>
        <pc:spChg chg="mod">
          <ac:chgData name="" userId="6e0b1c7d77f2d1de" providerId="LiveId" clId="{0A93FF53-94EC-40EA-95BD-CC10D92C4C49}" dt="2026-07-31T13:22:52.484" v="1470" actId="20577"/>
          <ac:spMkLst>
            <pc:docMk/>
            <pc:sldMk cId="1580604483" sldId="271"/>
            <ac:spMk id="2" creationId="{6B6D1033-7262-A357-EC4D-649CBC47DEFF}"/>
          </ac:spMkLst>
        </pc:spChg>
        <pc:spChg chg="add del">
          <ac:chgData name="" userId="6e0b1c7d77f2d1de" providerId="LiveId" clId="{0A93FF53-94EC-40EA-95BD-CC10D92C4C49}" dt="2026-07-31T13:21:02.364" v="1424"/>
          <ac:spMkLst>
            <pc:docMk/>
            <pc:sldMk cId="1580604483" sldId="271"/>
            <ac:spMk id="4" creationId="{3AE9D232-DD7C-4517-AFCC-FFD15E7117D3}"/>
          </ac:spMkLst>
        </pc:spChg>
        <pc:spChg chg="add mod">
          <ac:chgData name="" userId="6e0b1c7d77f2d1de" providerId="LiveId" clId="{0A93FF53-94EC-40EA-95BD-CC10D92C4C49}" dt="2026-07-31T13:43:16.536" v="1722" actId="1076"/>
          <ac:spMkLst>
            <pc:docMk/>
            <pc:sldMk cId="1580604483" sldId="271"/>
            <ac:spMk id="5" creationId="{726A3D12-EEC0-4EE1-B589-6B8ABCE8E113}"/>
          </ac:spMkLst>
        </pc:spChg>
        <pc:spChg chg="add mod">
          <ac:chgData name="" userId="6e0b1c7d77f2d1de" providerId="LiveId" clId="{0A93FF53-94EC-40EA-95BD-CC10D92C4C49}" dt="2026-07-31T13:43:13.999" v="1721" actId="1076"/>
          <ac:spMkLst>
            <pc:docMk/>
            <pc:sldMk cId="1580604483" sldId="271"/>
            <ac:spMk id="6" creationId="{CE5550B5-EF2A-4255-B46B-66D82A8DEC46}"/>
          </ac:spMkLst>
        </pc:spChg>
        <pc:spChg chg="add del">
          <ac:chgData name="" userId="6e0b1c7d77f2d1de" providerId="LiveId" clId="{0A93FF53-94EC-40EA-95BD-CC10D92C4C49}" dt="2026-07-31T13:25:32.561" v="1475"/>
          <ac:spMkLst>
            <pc:docMk/>
            <pc:sldMk cId="1580604483" sldId="271"/>
            <ac:spMk id="7" creationId="{21BA4E9D-7F47-4A89-B6BB-E3292475CFCC}"/>
          </ac:spMkLst>
        </pc:spChg>
        <pc:spChg chg="add del">
          <ac:chgData name="" userId="6e0b1c7d77f2d1de" providerId="LiveId" clId="{0A93FF53-94EC-40EA-95BD-CC10D92C4C49}" dt="2026-07-31T13:25:34.783" v="1477"/>
          <ac:spMkLst>
            <pc:docMk/>
            <pc:sldMk cId="1580604483" sldId="271"/>
            <ac:spMk id="8" creationId="{238413F1-5F89-4D8D-B4DE-4B85E72A65A5}"/>
          </ac:spMkLst>
        </pc:spChg>
        <pc:spChg chg="add del">
          <ac:chgData name="" userId="6e0b1c7d77f2d1de" providerId="LiveId" clId="{0A93FF53-94EC-40EA-95BD-CC10D92C4C49}" dt="2026-07-31T13:25:42.389" v="1479"/>
          <ac:spMkLst>
            <pc:docMk/>
            <pc:sldMk cId="1580604483" sldId="271"/>
            <ac:spMk id="9" creationId="{EF9831C7-D36A-4A00-905B-2C941AF02956}"/>
          </ac:spMkLst>
        </pc:spChg>
        <pc:spChg chg="add del">
          <ac:chgData name="" userId="6e0b1c7d77f2d1de" providerId="LiveId" clId="{0A93FF53-94EC-40EA-95BD-CC10D92C4C49}" dt="2026-07-31T13:27:03.195" v="1493"/>
          <ac:spMkLst>
            <pc:docMk/>
            <pc:sldMk cId="1580604483" sldId="271"/>
            <ac:spMk id="10" creationId="{BDF092EC-89BB-4770-A3F3-A3D9F2A65947}"/>
          </ac:spMkLst>
        </pc:spChg>
        <pc:spChg chg="add del">
          <ac:chgData name="" userId="6e0b1c7d77f2d1de" providerId="LiveId" clId="{0A93FF53-94EC-40EA-95BD-CC10D92C4C49}" dt="2026-07-31T13:27:06.505" v="1497"/>
          <ac:spMkLst>
            <pc:docMk/>
            <pc:sldMk cId="1580604483" sldId="271"/>
            <ac:spMk id="11" creationId="{E3577308-15C6-46E6-87F5-A873BCABA088}"/>
          </ac:spMkLst>
        </pc:spChg>
        <pc:spChg chg="add mod">
          <ac:chgData name="" userId="6e0b1c7d77f2d1de" providerId="LiveId" clId="{0A93FF53-94EC-40EA-95BD-CC10D92C4C49}" dt="2026-07-31T13:41:07.058" v="1703" actId="20577"/>
          <ac:spMkLst>
            <pc:docMk/>
            <pc:sldMk cId="1580604483" sldId="271"/>
            <ac:spMk id="12" creationId="{2B29B078-6EC3-4043-A1E4-95F3F8C21B8D}"/>
          </ac:spMkLst>
        </pc:spChg>
        <pc:spChg chg="add mod">
          <ac:chgData name="" userId="6e0b1c7d77f2d1de" providerId="LiveId" clId="{0A93FF53-94EC-40EA-95BD-CC10D92C4C49}" dt="2026-07-31T13:40:58.873" v="1701" actId="114"/>
          <ac:spMkLst>
            <pc:docMk/>
            <pc:sldMk cId="1580604483" sldId="271"/>
            <ac:spMk id="13" creationId="{D1F8B0FF-820D-40A3-A80A-C86B936AE995}"/>
          </ac:spMkLst>
        </pc:spChg>
        <pc:graphicFrameChg chg="del">
          <ac:chgData name="" userId="6e0b1c7d77f2d1de" providerId="LiveId" clId="{0A93FF53-94EC-40EA-95BD-CC10D92C4C49}" dt="2026-07-31T13:20:57.241" v="1422" actId="478"/>
          <ac:graphicFrameMkLst>
            <pc:docMk/>
            <pc:sldMk cId="1580604483" sldId="271"/>
            <ac:graphicFrameMk id="3" creationId="{FCE0E235-9A69-4869-B006-BF6E48CC853D}"/>
          </ac:graphicFrameMkLst>
        </pc:graphicFrameChg>
      </pc:sldChg>
      <pc:sldChg chg="addSp delSp modSp add">
        <pc:chgData name="" userId="6e0b1c7d77f2d1de" providerId="LiveId" clId="{0A93FF53-94EC-40EA-95BD-CC10D92C4C49}" dt="2026-07-31T15:21:48.242" v="3130" actId="113"/>
        <pc:sldMkLst>
          <pc:docMk/>
          <pc:sldMk cId="698494138" sldId="272"/>
        </pc:sldMkLst>
        <pc:spChg chg="mod">
          <ac:chgData name="" userId="6e0b1c7d77f2d1de" providerId="LiveId" clId="{0A93FF53-94EC-40EA-95BD-CC10D92C4C49}" dt="2026-07-31T14:07:31.529" v="1925" actId="20577"/>
          <ac:spMkLst>
            <pc:docMk/>
            <pc:sldMk cId="698494138" sldId="272"/>
            <ac:spMk id="2" creationId="{2CA425D6-17FA-520B-8BA2-835EB18CBC0D}"/>
          </ac:spMkLst>
        </pc:spChg>
        <pc:graphicFrameChg chg="mod modGraphic">
          <ac:chgData name="" userId="6e0b1c7d77f2d1de" providerId="LiveId" clId="{0A93FF53-94EC-40EA-95BD-CC10D92C4C49}" dt="2026-07-31T15:21:48.242" v="3130" actId="113"/>
          <ac:graphicFrameMkLst>
            <pc:docMk/>
            <pc:sldMk cId="698494138" sldId="272"/>
            <ac:graphicFrameMk id="3" creationId="{609EDE16-269C-4B3C-BE70-8626C7BAECE5}"/>
          </ac:graphicFrameMkLst>
        </pc:graphicFrameChg>
        <pc:graphicFrameChg chg="add del mod">
          <ac:chgData name="" userId="6e0b1c7d77f2d1de" providerId="LiveId" clId="{0A93FF53-94EC-40EA-95BD-CC10D92C4C49}" dt="2026-07-31T14:38:36.511" v="2989"/>
          <ac:graphicFrameMkLst>
            <pc:docMk/>
            <pc:sldMk cId="698494138" sldId="272"/>
            <ac:graphicFrameMk id="4" creationId="{DCCDACC6-19AE-4264-B02B-365F620D3ACC}"/>
          </ac:graphicFrameMkLst>
        </pc:graphicFrameChg>
      </pc:sldChg>
      <pc:sldChg chg="addSp delSp modSp add ord">
        <pc:chgData name="" userId="6e0b1c7d77f2d1de" providerId="LiveId" clId="{0A93FF53-94EC-40EA-95BD-CC10D92C4C49}" dt="2026-07-31T14:03:30.721" v="1888" actId="113"/>
        <pc:sldMkLst>
          <pc:docMk/>
          <pc:sldMk cId="611727867" sldId="273"/>
        </pc:sldMkLst>
        <pc:spChg chg="mod">
          <ac:chgData name="" userId="6e0b1c7d77f2d1de" providerId="LiveId" clId="{0A93FF53-94EC-40EA-95BD-CC10D92C4C49}" dt="2026-07-31T14:01:36.810" v="1863" actId="27636"/>
          <ac:spMkLst>
            <pc:docMk/>
            <pc:sldMk cId="611727867" sldId="273"/>
            <ac:spMk id="2" creationId="{2CA425D6-17FA-520B-8BA2-835EB18CBC0D}"/>
          </ac:spMkLst>
        </pc:spChg>
        <pc:spChg chg="add mod">
          <ac:chgData name="" userId="6e0b1c7d77f2d1de" providerId="LiveId" clId="{0A93FF53-94EC-40EA-95BD-CC10D92C4C49}" dt="2026-07-31T14:02:56.412" v="1883" actId="1076"/>
          <ac:spMkLst>
            <pc:docMk/>
            <pc:sldMk cId="611727867" sldId="273"/>
            <ac:spMk id="4" creationId="{4C468CFD-56E5-42BA-B97F-E138147DFFFE}"/>
          </ac:spMkLst>
        </pc:spChg>
        <pc:spChg chg="del">
          <ac:chgData name="" userId="6e0b1c7d77f2d1de" providerId="LiveId" clId="{0A93FF53-94EC-40EA-95BD-CC10D92C4C49}" dt="2026-07-31T13:58:35.452" v="1823" actId="478"/>
          <ac:spMkLst>
            <pc:docMk/>
            <pc:sldMk cId="611727867" sldId="273"/>
            <ac:spMk id="5" creationId="{031DB833-A638-D741-8631-723C1327B888}"/>
          </ac:spMkLst>
        </pc:spChg>
        <pc:spChg chg="add del mod">
          <ac:chgData name="" userId="6e0b1c7d77f2d1de" providerId="LiveId" clId="{0A93FF53-94EC-40EA-95BD-CC10D92C4C49}" dt="2026-07-31T13:58:42.411" v="1825" actId="478"/>
          <ac:spMkLst>
            <pc:docMk/>
            <pc:sldMk cId="611727867" sldId="273"/>
            <ac:spMk id="7" creationId="{20F50ECF-D408-4A1F-9F0C-3D2A2441FDC9}"/>
          </ac:spMkLst>
        </pc:spChg>
        <pc:spChg chg="add mod">
          <ac:chgData name="" userId="6e0b1c7d77f2d1de" providerId="LiveId" clId="{0A93FF53-94EC-40EA-95BD-CC10D92C4C49}" dt="2026-07-31T14:03:23.473" v="1887" actId="1076"/>
          <ac:spMkLst>
            <pc:docMk/>
            <pc:sldMk cId="611727867" sldId="273"/>
            <ac:spMk id="8" creationId="{AB9EEA32-D511-4F0B-B7E9-CCB0976E5FC8}"/>
          </ac:spMkLst>
        </pc:spChg>
        <pc:graphicFrameChg chg="add mod modGraphic">
          <ac:chgData name="" userId="6e0b1c7d77f2d1de" providerId="LiveId" clId="{0A93FF53-94EC-40EA-95BD-CC10D92C4C49}" dt="2026-07-31T14:03:30.721" v="1888" actId="113"/>
          <ac:graphicFrameMkLst>
            <pc:docMk/>
            <pc:sldMk cId="611727867" sldId="273"/>
            <ac:graphicFrameMk id="3" creationId="{CBB4DC3F-7FAD-4514-84D4-C45B71081EC0}"/>
          </ac:graphicFrameMkLst>
        </pc:graphicFrameChg>
      </pc:sldChg>
      <pc:sldChg chg="addSp delSp modSp add ord">
        <pc:chgData name="" userId="6e0b1c7d77f2d1de" providerId="LiveId" clId="{0A93FF53-94EC-40EA-95BD-CC10D92C4C49}" dt="2026-07-31T15:07:22.021" v="3046" actId="14734"/>
        <pc:sldMkLst>
          <pc:docMk/>
          <pc:sldMk cId="1050631007" sldId="274"/>
        </pc:sldMkLst>
        <pc:spChg chg="mod">
          <ac:chgData name="" userId="6e0b1c7d77f2d1de" providerId="LiveId" clId="{0A93FF53-94EC-40EA-95BD-CC10D92C4C49}" dt="2026-07-31T14:22:06.779" v="2365" actId="20577"/>
          <ac:spMkLst>
            <pc:docMk/>
            <pc:sldMk cId="1050631007" sldId="274"/>
            <ac:spMk id="2" creationId="{2CA425D6-17FA-520B-8BA2-835EB18CBC0D}"/>
          </ac:spMkLst>
        </pc:spChg>
        <pc:spChg chg="add del mod">
          <ac:chgData name="" userId="6e0b1c7d77f2d1de" providerId="LiveId" clId="{0A93FF53-94EC-40EA-95BD-CC10D92C4C49}" dt="2026-07-31T14:20:07.715" v="2306" actId="478"/>
          <ac:spMkLst>
            <pc:docMk/>
            <pc:sldMk cId="1050631007" sldId="274"/>
            <ac:spMk id="4" creationId="{CD9E0BB9-1335-41F2-BE06-5B598F7FB2D3}"/>
          </ac:spMkLst>
        </pc:spChg>
        <pc:spChg chg="del">
          <ac:chgData name="" userId="6e0b1c7d77f2d1de" providerId="LiveId" clId="{0A93FF53-94EC-40EA-95BD-CC10D92C4C49}" dt="2026-07-31T14:19:25.343" v="2305" actId="478"/>
          <ac:spMkLst>
            <pc:docMk/>
            <pc:sldMk cId="1050631007" sldId="274"/>
            <ac:spMk id="5" creationId="{031DB833-A638-D741-8631-723C1327B888}"/>
          </ac:spMkLst>
        </pc:spChg>
        <pc:graphicFrameChg chg="add mod modGraphic">
          <ac:chgData name="" userId="6e0b1c7d77f2d1de" providerId="LiveId" clId="{0A93FF53-94EC-40EA-95BD-CC10D92C4C49}" dt="2026-07-31T15:07:22.021" v="3046" actId="14734"/>
          <ac:graphicFrameMkLst>
            <pc:docMk/>
            <pc:sldMk cId="1050631007" sldId="274"/>
            <ac:graphicFrameMk id="6" creationId="{C543C383-B500-4E35-AEAF-1AA127E35268}"/>
          </ac:graphicFrameMkLst>
        </pc:graphicFrameChg>
      </pc:sldChg>
      <pc:sldChg chg="addSp delSp modSp add">
        <pc:chgData name="" userId="6e0b1c7d77f2d1de" providerId="LiveId" clId="{0A93FF53-94EC-40EA-95BD-CC10D92C4C49}" dt="2026-07-31T15:17:18.613" v="3108" actId="20577"/>
        <pc:sldMkLst>
          <pc:docMk/>
          <pc:sldMk cId="3896566893" sldId="275"/>
        </pc:sldMkLst>
        <pc:spChg chg="mod">
          <ac:chgData name="" userId="6e0b1c7d77f2d1de" providerId="LiveId" clId="{0A93FF53-94EC-40EA-95BD-CC10D92C4C49}" dt="2026-07-31T15:17:18.613" v="3108" actId="20577"/>
          <ac:spMkLst>
            <pc:docMk/>
            <pc:sldMk cId="3896566893" sldId="275"/>
            <ac:spMk id="2" creationId="{2CA425D6-17FA-520B-8BA2-835EB18CBC0D}"/>
          </ac:spMkLst>
        </pc:spChg>
        <pc:spChg chg="del">
          <ac:chgData name="" userId="6e0b1c7d77f2d1de" providerId="LiveId" clId="{0A93FF53-94EC-40EA-95BD-CC10D92C4C49}" dt="2026-07-31T15:15:03.325" v="3074" actId="478"/>
          <ac:spMkLst>
            <pc:docMk/>
            <pc:sldMk cId="3896566893" sldId="275"/>
            <ac:spMk id="4" creationId="{4C468CFD-56E5-42BA-B97F-E138147DFFFE}"/>
          </ac:spMkLst>
        </pc:spChg>
        <pc:spChg chg="del">
          <ac:chgData name="" userId="6e0b1c7d77f2d1de" providerId="LiveId" clId="{0A93FF53-94EC-40EA-95BD-CC10D92C4C49}" dt="2026-07-31T15:15:45.482" v="3097" actId="478"/>
          <ac:spMkLst>
            <pc:docMk/>
            <pc:sldMk cId="3896566893" sldId="275"/>
            <ac:spMk id="8" creationId="{AB9EEA32-D511-4F0B-B7E9-CCB0976E5FC8}"/>
          </ac:spMkLst>
        </pc:spChg>
        <pc:graphicFrameChg chg="del">
          <ac:chgData name="" userId="6e0b1c7d77f2d1de" providerId="LiveId" clId="{0A93FF53-94EC-40EA-95BD-CC10D92C4C49}" dt="2026-07-31T15:14:47.061" v="3048" actId="478"/>
          <ac:graphicFrameMkLst>
            <pc:docMk/>
            <pc:sldMk cId="3896566893" sldId="275"/>
            <ac:graphicFrameMk id="3" creationId="{CBB4DC3F-7FAD-4514-84D4-C45B71081EC0}"/>
          </ac:graphicFrameMkLst>
        </pc:graphicFrameChg>
        <pc:graphicFrameChg chg="add mod modGraphic">
          <ac:chgData name="" userId="6e0b1c7d77f2d1de" providerId="LiveId" clId="{0A93FF53-94EC-40EA-95BD-CC10D92C4C49}" dt="2026-07-31T15:16:21.276" v="3106" actId="15"/>
          <ac:graphicFrameMkLst>
            <pc:docMk/>
            <pc:sldMk cId="3896566893" sldId="275"/>
            <ac:graphicFrameMk id="5" creationId="{04C6539A-E8FF-4A64-B144-A16B88944A86}"/>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d.docs.live.net/6E0B1C7D77F2D1DE/Documents/Research/Top%20eCommerce%20Business%20across%20Globe.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en-IN"/>
              <a:t>Top e-Commerce </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'[Top eCommerce Business across Globe.xlsx]List of eCommerce'!$I$3</c:f>
              <c:strCache>
                <c:ptCount val="1"/>
                <c:pt idx="0">
                  <c:v>India</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'[Top eCommerce Business across Globe.xlsx]List of eCommerce'!$J$2</c:f>
              <c:strCache>
                <c:ptCount val="1"/>
                <c:pt idx="0">
                  <c:v>No. of Companies</c:v>
                </c:pt>
              </c:strCache>
            </c:strRef>
          </c:cat>
          <c:val>
            <c:numRef>
              <c:f>'[Top eCommerce Business across Globe.xlsx]List of eCommerce'!$J$3</c:f>
              <c:numCache>
                <c:formatCode>General</c:formatCode>
                <c:ptCount val="1"/>
                <c:pt idx="0">
                  <c:v>22</c:v>
                </c:pt>
              </c:numCache>
            </c:numRef>
          </c:val>
          <c:extLst>
            <c:ext xmlns:c16="http://schemas.microsoft.com/office/drawing/2014/chart" uri="{C3380CC4-5D6E-409C-BE32-E72D297353CC}">
              <c16:uniqueId val="{00000000-80D2-4A34-9D49-E87659BF5F6E}"/>
            </c:ext>
          </c:extLst>
        </c:ser>
        <c:ser>
          <c:idx val="1"/>
          <c:order val="1"/>
          <c:tx>
            <c:strRef>
              <c:f>'[Top eCommerce Business across Globe.xlsx]List of eCommerce'!$I$4</c:f>
              <c:strCache>
                <c:ptCount val="1"/>
                <c:pt idx="0">
                  <c:v>USA</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'[Top eCommerce Business across Globe.xlsx]List of eCommerce'!$J$2</c:f>
              <c:strCache>
                <c:ptCount val="1"/>
                <c:pt idx="0">
                  <c:v>No. of Companies</c:v>
                </c:pt>
              </c:strCache>
            </c:strRef>
          </c:cat>
          <c:val>
            <c:numRef>
              <c:f>'[Top eCommerce Business across Globe.xlsx]List of eCommerce'!$J$4</c:f>
              <c:numCache>
                <c:formatCode>General</c:formatCode>
                <c:ptCount val="1"/>
                <c:pt idx="0">
                  <c:v>20</c:v>
                </c:pt>
              </c:numCache>
            </c:numRef>
          </c:val>
          <c:extLst>
            <c:ext xmlns:c16="http://schemas.microsoft.com/office/drawing/2014/chart" uri="{C3380CC4-5D6E-409C-BE32-E72D297353CC}">
              <c16:uniqueId val="{00000001-80D2-4A34-9D49-E87659BF5F6E}"/>
            </c:ext>
          </c:extLst>
        </c:ser>
        <c:ser>
          <c:idx val="2"/>
          <c:order val="2"/>
          <c:tx>
            <c:strRef>
              <c:f>'[Top eCommerce Business across Globe.xlsx]List of eCommerce'!$I$5</c:f>
              <c:strCache>
                <c:ptCount val="1"/>
                <c:pt idx="0">
                  <c:v>China</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'[Top eCommerce Business across Globe.xlsx]List of eCommerce'!$J$2</c:f>
              <c:strCache>
                <c:ptCount val="1"/>
                <c:pt idx="0">
                  <c:v>No. of Companies</c:v>
                </c:pt>
              </c:strCache>
            </c:strRef>
          </c:cat>
          <c:val>
            <c:numRef>
              <c:f>'[Top eCommerce Business across Globe.xlsx]List of eCommerce'!$J$5</c:f>
              <c:numCache>
                <c:formatCode>General</c:formatCode>
                <c:ptCount val="1"/>
                <c:pt idx="0">
                  <c:v>6</c:v>
                </c:pt>
              </c:numCache>
            </c:numRef>
          </c:val>
          <c:extLst>
            <c:ext xmlns:c16="http://schemas.microsoft.com/office/drawing/2014/chart" uri="{C3380CC4-5D6E-409C-BE32-E72D297353CC}">
              <c16:uniqueId val="{00000002-80D2-4A34-9D49-E87659BF5F6E}"/>
            </c:ext>
          </c:extLst>
        </c:ser>
        <c:ser>
          <c:idx val="3"/>
          <c:order val="3"/>
          <c:tx>
            <c:strRef>
              <c:f>'[Top eCommerce Business across Globe.xlsx]List of eCommerce'!$I$6</c:f>
              <c:strCache>
                <c:ptCount val="1"/>
                <c:pt idx="0">
                  <c:v>Indonesia</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'[Top eCommerce Business across Globe.xlsx]List of eCommerce'!$J$2</c:f>
              <c:strCache>
                <c:ptCount val="1"/>
                <c:pt idx="0">
                  <c:v>No. of Companies</c:v>
                </c:pt>
              </c:strCache>
            </c:strRef>
          </c:cat>
          <c:val>
            <c:numRef>
              <c:f>'[Top eCommerce Business across Globe.xlsx]List of eCommerce'!$J$6</c:f>
              <c:numCache>
                <c:formatCode>General</c:formatCode>
                <c:ptCount val="1"/>
                <c:pt idx="0">
                  <c:v>5</c:v>
                </c:pt>
              </c:numCache>
            </c:numRef>
          </c:val>
          <c:extLst>
            <c:ext xmlns:c16="http://schemas.microsoft.com/office/drawing/2014/chart" uri="{C3380CC4-5D6E-409C-BE32-E72D297353CC}">
              <c16:uniqueId val="{00000003-80D2-4A34-9D49-E87659BF5F6E}"/>
            </c:ext>
          </c:extLst>
        </c:ser>
        <c:ser>
          <c:idx val="4"/>
          <c:order val="4"/>
          <c:tx>
            <c:strRef>
              <c:f>'[Top eCommerce Business across Globe.xlsx]List of eCommerce'!$I$7</c:f>
              <c:strCache>
                <c:ptCount val="1"/>
                <c:pt idx="0">
                  <c:v>UAE</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'[Top eCommerce Business across Globe.xlsx]List of eCommerce'!$J$2</c:f>
              <c:strCache>
                <c:ptCount val="1"/>
                <c:pt idx="0">
                  <c:v>No. of Companies</c:v>
                </c:pt>
              </c:strCache>
            </c:strRef>
          </c:cat>
          <c:val>
            <c:numRef>
              <c:f>'[Top eCommerce Business across Globe.xlsx]List of eCommerce'!$J$7</c:f>
              <c:numCache>
                <c:formatCode>General</c:formatCode>
                <c:ptCount val="1"/>
                <c:pt idx="0">
                  <c:v>4</c:v>
                </c:pt>
              </c:numCache>
            </c:numRef>
          </c:val>
          <c:extLst>
            <c:ext xmlns:c16="http://schemas.microsoft.com/office/drawing/2014/chart" uri="{C3380CC4-5D6E-409C-BE32-E72D297353CC}">
              <c16:uniqueId val="{00000004-80D2-4A34-9D49-E87659BF5F6E}"/>
            </c:ext>
          </c:extLst>
        </c:ser>
        <c:ser>
          <c:idx val="5"/>
          <c:order val="5"/>
          <c:tx>
            <c:strRef>
              <c:f>'[Top eCommerce Business across Globe.xlsx]List of eCommerce'!$I$8</c:f>
              <c:strCache>
                <c:ptCount val="1"/>
                <c:pt idx="0">
                  <c:v>France</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'[Top eCommerce Business across Globe.xlsx]List of eCommerce'!$J$2</c:f>
              <c:strCache>
                <c:ptCount val="1"/>
                <c:pt idx="0">
                  <c:v>No. of Companies</c:v>
                </c:pt>
              </c:strCache>
            </c:strRef>
          </c:cat>
          <c:val>
            <c:numRef>
              <c:f>'[Top eCommerce Business across Globe.xlsx]List of eCommerce'!$J$8</c:f>
              <c:numCache>
                <c:formatCode>General</c:formatCode>
                <c:ptCount val="1"/>
                <c:pt idx="0">
                  <c:v>3</c:v>
                </c:pt>
              </c:numCache>
            </c:numRef>
          </c:val>
          <c:extLst>
            <c:ext xmlns:c16="http://schemas.microsoft.com/office/drawing/2014/chart" uri="{C3380CC4-5D6E-409C-BE32-E72D297353CC}">
              <c16:uniqueId val="{00000005-80D2-4A34-9D49-E87659BF5F6E}"/>
            </c:ext>
          </c:extLst>
        </c:ser>
        <c:ser>
          <c:idx val="6"/>
          <c:order val="6"/>
          <c:tx>
            <c:strRef>
              <c:f>'[Top eCommerce Business across Globe.xlsx]List of eCommerce'!$I$9</c:f>
              <c:strCache>
                <c:ptCount val="1"/>
                <c:pt idx="0">
                  <c:v>Brazil</c:v>
                </c:pt>
              </c:strCache>
            </c:strRef>
          </c:tx>
          <c:spPr>
            <a:gradFill rotWithShape="1">
              <a:gsLst>
                <a:gs pos="0">
                  <a:schemeClr val="accent1">
                    <a:lumMod val="60000"/>
                    <a:satMod val="103000"/>
                    <a:lumMod val="102000"/>
                    <a:tint val="94000"/>
                  </a:schemeClr>
                </a:gs>
                <a:gs pos="50000">
                  <a:schemeClr val="accent1">
                    <a:lumMod val="60000"/>
                    <a:satMod val="110000"/>
                    <a:lumMod val="100000"/>
                    <a:shade val="100000"/>
                  </a:schemeClr>
                </a:gs>
                <a:gs pos="100000">
                  <a:schemeClr val="accent1">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'[Top eCommerce Business across Globe.xlsx]List of eCommerce'!$J$2</c:f>
              <c:strCache>
                <c:ptCount val="1"/>
                <c:pt idx="0">
                  <c:v>No. of Companies</c:v>
                </c:pt>
              </c:strCache>
            </c:strRef>
          </c:cat>
          <c:val>
            <c:numRef>
              <c:f>'[Top eCommerce Business across Globe.xlsx]List of eCommerce'!$J$9</c:f>
              <c:numCache>
                <c:formatCode>General</c:formatCode>
                <c:ptCount val="1"/>
                <c:pt idx="0">
                  <c:v>3</c:v>
                </c:pt>
              </c:numCache>
            </c:numRef>
          </c:val>
          <c:extLst>
            <c:ext xmlns:c16="http://schemas.microsoft.com/office/drawing/2014/chart" uri="{C3380CC4-5D6E-409C-BE32-E72D297353CC}">
              <c16:uniqueId val="{00000006-80D2-4A34-9D49-E87659BF5F6E}"/>
            </c:ext>
          </c:extLst>
        </c:ser>
        <c:ser>
          <c:idx val="7"/>
          <c:order val="7"/>
          <c:tx>
            <c:strRef>
              <c:f>'[Top eCommerce Business across Globe.xlsx]List of eCommerce'!$I$10</c:f>
              <c:strCache>
                <c:ptCount val="1"/>
                <c:pt idx="0">
                  <c:v>Germany</c:v>
                </c:pt>
              </c:strCache>
            </c:strRef>
          </c:tx>
          <c:spPr>
            <a:gradFill rotWithShape="1">
              <a:gsLst>
                <a:gs pos="0">
                  <a:schemeClr val="accent2">
                    <a:lumMod val="60000"/>
                    <a:satMod val="103000"/>
                    <a:lumMod val="102000"/>
                    <a:tint val="94000"/>
                  </a:schemeClr>
                </a:gs>
                <a:gs pos="50000">
                  <a:schemeClr val="accent2">
                    <a:lumMod val="60000"/>
                    <a:satMod val="110000"/>
                    <a:lumMod val="100000"/>
                    <a:shade val="100000"/>
                  </a:schemeClr>
                </a:gs>
                <a:gs pos="100000">
                  <a:schemeClr val="accent2">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'[Top eCommerce Business across Globe.xlsx]List of eCommerce'!$J$2</c:f>
              <c:strCache>
                <c:ptCount val="1"/>
                <c:pt idx="0">
                  <c:v>No. of Companies</c:v>
                </c:pt>
              </c:strCache>
            </c:strRef>
          </c:cat>
          <c:val>
            <c:numRef>
              <c:f>'[Top eCommerce Business across Globe.xlsx]List of eCommerce'!$J$10</c:f>
              <c:numCache>
                <c:formatCode>General</c:formatCode>
                <c:ptCount val="1"/>
                <c:pt idx="0">
                  <c:v>2</c:v>
                </c:pt>
              </c:numCache>
            </c:numRef>
          </c:val>
          <c:extLst>
            <c:ext xmlns:c16="http://schemas.microsoft.com/office/drawing/2014/chart" uri="{C3380CC4-5D6E-409C-BE32-E72D297353CC}">
              <c16:uniqueId val="{00000007-80D2-4A34-9D49-E87659BF5F6E}"/>
            </c:ext>
          </c:extLst>
        </c:ser>
        <c:ser>
          <c:idx val="8"/>
          <c:order val="8"/>
          <c:tx>
            <c:strRef>
              <c:f>'[Top eCommerce Business across Globe.xlsx]List of eCommerce'!$I$11</c:f>
              <c:strCache>
                <c:ptCount val="1"/>
                <c:pt idx="0">
                  <c:v>United Kingdom</c:v>
                </c:pt>
              </c:strCache>
            </c:strRef>
          </c:tx>
          <c:spPr>
            <a:gradFill rotWithShape="1">
              <a:gsLst>
                <a:gs pos="0">
                  <a:schemeClr val="accent3">
                    <a:lumMod val="60000"/>
                    <a:satMod val="103000"/>
                    <a:lumMod val="102000"/>
                    <a:tint val="94000"/>
                  </a:schemeClr>
                </a:gs>
                <a:gs pos="50000">
                  <a:schemeClr val="accent3">
                    <a:lumMod val="60000"/>
                    <a:satMod val="110000"/>
                    <a:lumMod val="100000"/>
                    <a:shade val="100000"/>
                  </a:schemeClr>
                </a:gs>
                <a:gs pos="100000">
                  <a:schemeClr val="accent3">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'[Top eCommerce Business across Globe.xlsx]List of eCommerce'!$J$2</c:f>
              <c:strCache>
                <c:ptCount val="1"/>
                <c:pt idx="0">
                  <c:v>No. of Companies</c:v>
                </c:pt>
              </c:strCache>
            </c:strRef>
          </c:cat>
          <c:val>
            <c:numRef>
              <c:f>'[Top eCommerce Business across Globe.xlsx]List of eCommerce'!$J$11</c:f>
              <c:numCache>
                <c:formatCode>General</c:formatCode>
                <c:ptCount val="1"/>
                <c:pt idx="0">
                  <c:v>2</c:v>
                </c:pt>
              </c:numCache>
            </c:numRef>
          </c:val>
          <c:extLst>
            <c:ext xmlns:c16="http://schemas.microsoft.com/office/drawing/2014/chart" uri="{C3380CC4-5D6E-409C-BE32-E72D297353CC}">
              <c16:uniqueId val="{00000008-80D2-4A34-9D49-E87659BF5F6E}"/>
            </c:ext>
          </c:extLst>
        </c:ser>
        <c:ser>
          <c:idx val="9"/>
          <c:order val="9"/>
          <c:tx>
            <c:strRef>
              <c:f>'[Top eCommerce Business across Globe.xlsx]List of eCommerce'!$I$12</c:f>
              <c:strCache>
                <c:ptCount val="1"/>
                <c:pt idx="0">
                  <c:v>Nigeria</c:v>
                </c:pt>
              </c:strCache>
            </c:strRef>
          </c:tx>
          <c:spPr>
            <a:gradFill rotWithShape="1">
              <a:gsLst>
                <a:gs pos="0">
                  <a:schemeClr val="accent4">
                    <a:lumMod val="60000"/>
                    <a:satMod val="103000"/>
                    <a:lumMod val="102000"/>
                    <a:tint val="94000"/>
                  </a:schemeClr>
                </a:gs>
                <a:gs pos="50000">
                  <a:schemeClr val="accent4">
                    <a:lumMod val="60000"/>
                    <a:satMod val="110000"/>
                    <a:lumMod val="100000"/>
                    <a:shade val="100000"/>
                  </a:schemeClr>
                </a:gs>
                <a:gs pos="100000">
                  <a:schemeClr val="accent4">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'[Top eCommerce Business across Globe.xlsx]List of eCommerce'!$J$2</c:f>
              <c:strCache>
                <c:ptCount val="1"/>
                <c:pt idx="0">
                  <c:v>No. of Companies</c:v>
                </c:pt>
              </c:strCache>
            </c:strRef>
          </c:cat>
          <c:val>
            <c:numRef>
              <c:f>'[Top eCommerce Business across Globe.xlsx]List of eCommerce'!$J$12</c:f>
              <c:numCache>
                <c:formatCode>General</c:formatCode>
                <c:ptCount val="1"/>
                <c:pt idx="0">
                  <c:v>2</c:v>
                </c:pt>
              </c:numCache>
            </c:numRef>
          </c:val>
          <c:extLst>
            <c:ext xmlns:c16="http://schemas.microsoft.com/office/drawing/2014/chart" uri="{C3380CC4-5D6E-409C-BE32-E72D297353CC}">
              <c16:uniqueId val="{00000009-80D2-4A34-9D49-E87659BF5F6E}"/>
            </c:ext>
          </c:extLst>
        </c:ser>
        <c:ser>
          <c:idx val="10"/>
          <c:order val="10"/>
          <c:tx>
            <c:strRef>
              <c:f>'[Top eCommerce Business across Globe.xlsx]List of eCommerce'!$I$13</c:f>
              <c:strCache>
                <c:ptCount val="1"/>
                <c:pt idx="0">
                  <c:v>Singapore</c:v>
                </c:pt>
              </c:strCache>
            </c:strRef>
          </c:tx>
          <c:spPr>
            <a:gradFill rotWithShape="1">
              <a:gsLst>
                <a:gs pos="0">
                  <a:schemeClr val="accent5">
                    <a:lumMod val="60000"/>
                    <a:satMod val="103000"/>
                    <a:lumMod val="102000"/>
                    <a:tint val="94000"/>
                  </a:schemeClr>
                </a:gs>
                <a:gs pos="50000">
                  <a:schemeClr val="accent5">
                    <a:lumMod val="60000"/>
                    <a:satMod val="110000"/>
                    <a:lumMod val="100000"/>
                    <a:shade val="100000"/>
                  </a:schemeClr>
                </a:gs>
                <a:gs pos="100000">
                  <a:schemeClr val="accent5">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'[Top eCommerce Business across Globe.xlsx]List of eCommerce'!$J$2</c:f>
              <c:strCache>
                <c:ptCount val="1"/>
                <c:pt idx="0">
                  <c:v>No. of Companies</c:v>
                </c:pt>
              </c:strCache>
            </c:strRef>
          </c:cat>
          <c:val>
            <c:numRef>
              <c:f>'[Top eCommerce Business across Globe.xlsx]List of eCommerce'!$J$13</c:f>
              <c:numCache>
                <c:formatCode>General</c:formatCode>
                <c:ptCount val="1"/>
                <c:pt idx="0">
                  <c:v>2</c:v>
                </c:pt>
              </c:numCache>
            </c:numRef>
          </c:val>
          <c:extLst>
            <c:ext xmlns:c16="http://schemas.microsoft.com/office/drawing/2014/chart" uri="{C3380CC4-5D6E-409C-BE32-E72D297353CC}">
              <c16:uniqueId val="{0000000A-80D2-4A34-9D49-E87659BF5F6E}"/>
            </c:ext>
          </c:extLst>
        </c:ser>
        <c:ser>
          <c:idx val="11"/>
          <c:order val="11"/>
          <c:tx>
            <c:strRef>
              <c:f>'[Top eCommerce Business across Globe.xlsx]List of eCommerce'!$I$14</c:f>
              <c:strCache>
                <c:ptCount val="1"/>
                <c:pt idx="0">
                  <c:v>Spain</c:v>
                </c:pt>
              </c:strCache>
            </c:strRef>
          </c:tx>
          <c:spPr>
            <a:gradFill rotWithShape="1">
              <a:gsLst>
                <a:gs pos="0">
                  <a:schemeClr val="accent6">
                    <a:lumMod val="60000"/>
                    <a:satMod val="103000"/>
                    <a:lumMod val="102000"/>
                    <a:tint val="94000"/>
                  </a:schemeClr>
                </a:gs>
                <a:gs pos="50000">
                  <a:schemeClr val="accent6">
                    <a:lumMod val="60000"/>
                    <a:satMod val="110000"/>
                    <a:lumMod val="100000"/>
                    <a:shade val="100000"/>
                  </a:schemeClr>
                </a:gs>
                <a:gs pos="100000">
                  <a:schemeClr val="accent6">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'[Top eCommerce Business across Globe.xlsx]List of eCommerce'!$J$2</c:f>
              <c:strCache>
                <c:ptCount val="1"/>
                <c:pt idx="0">
                  <c:v>No. of Companies</c:v>
                </c:pt>
              </c:strCache>
            </c:strRef>
          </c:cat>
          <c:val>
            <c:numRef>
              <c:f>'[Top eCommerce Business across Globe.xlsx]List of eCommerce'!$J$14</c:f>
              <c:numCache>
                <c:formatCode>General</c:formatCode>
                <c:ptCount val="1"/>
                <c:pt idx="0">
                  <c:v>2</c:v>
                </c:pt>
              </c:numCache>
            </c:numRef>
          </c:val>
          <c:extLst>
            <c:ext xmlns:c16="http://schemas.microsoft.com/office/drawing/2014/chart" uri="{C3380CC4-5D6E-409C-BE32-E72D297353CC}">
              <c16:uniqueId val="{0000000B-80D2-4A34-9D49-E87659BF5F6E}"/>
            </c:ext>
          </c:extLst>
        </c:ser>
        <c:ser>
          <c:idx val="12"/>
          <c:order val="12"/>
          <c:tx>
            <c:strRef>
              <c:f>'[Top eCommerce Business across Globe.xlsx]List of eCommerce'!$I$15</c:f>
              <c:strCache>
                <c:ptCount val="1"/>
                <c:pt idx="0">
                  <c:v>Japan</c:v>
                </c:pt>
              </c:strCache>
            </c:strRef>
          </c:tx>
          <c:spPr>
            <a:gradFill rotWithShape="1">
              <a:gsLst>
                <a:gs pos="0">
                  <a:schemeClr val="accent1">
                    <a:lumMod val="80000"/>
                    <a:lumOff val="20000"/>
                    <a:satMod val="103000"/>
                    <a:lumMod val="102000"/>
                    <a:tint val="94000"/>
                  </a:schemeClr>
                </a:gs>
                <a:gs pos="50000">
                  <a:schemeClr val="accent1">
                    <a:lumMod val="80000"/>
                    <a:lumOff val="20000"/>
                    <a:satMod val="110000"/>
                    <a:lumMod val="100000"/>
                    <a:shade val="100000"/>
                  </a:schemeClr>
                </a:gs>
                <a:gs pos="100000">
                  <a:schemeClr val="accent1">
                    <a:lumMod val="80000"/>
                    <a:lumOff val="20000"/>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'[Top eCommerce Business across Globe.xlsx]List of eCommerce'!$J$2</c:f>
              <c:strCache>
                <c:ptCount val="1"/>
                <c:pt idx="0">
                  <c:v>No. of Companies</c:v>
                </c:pt>
              </c:strCache>
            </c:strRef>
          </c:cat>
          <c:val>
            <c:numRef>
              <c:f>'[Top eCommerce Business across Globe.xlsx]List of eCommerce'!$J$15</c:f>
              <c:numCache>
                <c:formatCode>General</c:formatCode>
                <c:ptCount val="1"/>
                <c:pt idx="0">
                  <c:v>1</c:v>
                </c:pt>
              </c:numCache>
            </c:numRef>
          </c:val>
          <c:extLst>
            <c:ext xmlns:c16="http://schemas.microsoft.com/office/drawing/2014/chart" uri="{C3380CC4-5D6E-409C-BE32-E72D297353CC}">
              <c16:uniqueId val="{0000000C-80D2-4A34-9D49-E87659BF5F6E}"/>
            </c:ext>
          </c:extLst>
        </c:ser>
        <c:ser>
          <c:idx val="13"/>
          <c:order val="13"/>
          <c:tx>
            <c:strRef>
              <c:f>'[Top eCommerce Business across Globe.xlsx]List of eCommerce'!$I$16</c:f>
              <c:strCache>
                <c:ptCount val="1"/>
                <c:pt idx="0">
                  <c:v>South Korea</c:v>
                </c:pt>
              </c:strCache>
            </c:strRef>
          </c:tx>
          <c:spPr>
            <a:gradFill rotWithShape="1">
              <a:gsLst>
                <a:gs pos="0">
                  <a:schemeClr val="accent2">
                    <a:lumMod val="80000"/>
                    <a:lumOff val="20000"/>
                    <a:satMod val="103000"/>
                    <a:lumMod val="102000"/>
                    <a:tint val="94000"/>
                  </a:schemeClr>
                </a:gs>
                <a:gs pos="50000">
                  <a:schemeClr val="accent2">
                    <a:lumMod val="80000"/>
                    <a:lumOff val="20000"/>
                    <a:satMod val="110000"/>
                    <a:lumMod val="100000"/>
                    <a:shade val="100000"/>
                  </a:schemeClr>
                </a:gs>
                <a:gs pos="100000">
                  <a:schemeClr val="accent2">
                    <a:lumMod val="80000"/>
                    <a:lumOff val="20000"/>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'[Top eCommerce Business across Globe.xlsx]List of eCommerce'!$J$2</c:f>
              <c:strCache>
                <c:ptCount val="1"/>
                <c:pt idx="0">
                  <c:v>No. of Companies</c:v>
                </c:pt>
              </c:strCache>
            </c:strRef>
          </c:cat>
          <c:val>
            <c:numRef>
              <c:f>'[Top eCommerce Business across Globe.xlsx]List of eCommerce'!$J$16</c:f>
              <c:numCache>
                <c:formatCode>General</c:formatCode>
                <c:ptCount val="1"/>
                <c:pt idx="0">
                  <c:v>1</c:v>
                </c:pt>
              </c:numCache>
            </c:numRef>
          </c:val>
          <c:extLst>
            <c:ext xmlns:c16="http://schemas.microsoft.com/office/drawing/2014/chart" uri="{C3380CC4-5D6E-409C-BE32-E72D297353CC}">
              <c16:uniqueId val="{0000000D-80D2-4A34-9D49-E87659BF5F6E}"/>
            </c:ext>
          </c:extLst>
        </c:ser>
        <c:ser>
          <c:idx val="14"/>
          <c:order val="14"/>
          <c:tx>
            <c:strRef>
              <c:f>'[Top eCommerce Business across Globe.xlsx]List of eCommerce'!$I$17</c:f>
              <c:strCache>
                <c:ptCount val="1"/>
                <c:pt idx="0">
                  <c:v>Netherlands</c:v>
                </c:pt>
              </c:strCache>
            </c:strRef>
          </c:tx>
          <c:spPr>
            <a:gradFill rotWithShape="1">
              <a:gsLst>
                <a:gs pos="0">
                  <a:schemeClr val="accent3">
                    <a:lumMod val="80000"/>
                    <a:lumOff val="20000"/>
                    <a:satMod val="103000"/>
                    <a:lumMod val="102000"/>
                    <a:tint val="94000"/>
                  </a:schemeClr>
                </a:gs>
                <a:gs pos="50000">
                  <a:schemeClr val="accent3">
                    <a:lumMod val="80000"/>
                    <a:lumOff val="20000"/>
                    <a:satMod val="110000"/>
                    <a:lumMod val="100000"/>
                    <a:shade val="100000"/>
                  </a:schemeClr>
                </a:gs>
                <a:gs pos="100000">
                  <a:schemeClr val="accent3">
                    <a:lumMod val="80000"/>
                    <a:lumOff val="20000"/>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'[Top eCommerce Business across Globe.xlsx]List of eCommerce'!$J$2</c:f>
              <c:strCache>
                <c:ptCount val="1"/>
                <c:pt idx="0">
                  <c:v>No. of Companies</c:v>
                </c:pt>
              </c:strCache>
            </c:strRef>
          </c:cat>
          <c:val>
            <c:numRef>
              <c:f>'[Top eCommerce Business across Globe.xlsx]List of eCommerce'!$J$17</c:f>
              <c:numCache>
                <c:formatCode>General</c:formatCode>
                <c:ptCount val="1"/>
                <c:pt idx="0">
                  <c:v>1</c:v>
                </c:pt>
              </c:numCache>
            </c:numRef>
          </c:val>
          <c:extLst>
            <c:ext xmlns:c16="http://schemas.microsoft.com/office/drawing/2014/chart" uri="{C3380CC4-5D6E-409C-BE32-E72D297353CC}">
              <c16:uniqueId val="{0000000E-80D2-4A34-9D49-E87659BF5F6E}"/>
            </c:ext>
          </c:extLst>
        </c:ser>
        <c:ser>
          <c:idx val="15"/>
          <c:order val="15"/>
          <c:tx>
            <c:strRef>
              <c:f>'[Top eCommerce Business across Globe.xlsx]List of eCommerce'!$I$18</c:f>
              <c:strCache>
                <c:ptCount val="1"/>
                <c:pt idx="0">
                  <c:v>Poland</c:v>
                </c:pt>
              </c:strCache>
            </c:strRef>
          </c:tx>
          <c:spPr>
            <a:gradFill rotWithShape="1">
              <a:gsLst>
                <a:gs pos="0">
                  <a:schemeClr val="accent4">
                    <a:lumMod val="80000"/>
                    <a:lumOff val="20000"/>
                    <a:satMod val="103000"/>
                    <a:lumMod val="102000"/>
                    <a:tint val="94000"/>
                  </a:schemeClr>
                </a:gs>
                <a:gs pos="50000">
                  <a:schemeClr val="accent4">
                    <a:lumMod val="80000"/>
                    <a:lumOff val="20000"/>
                    <a:satMod val="110000"/>
                    <a:lumMod val="100000"/>
                    <a:shade val="100000"/>
                  </a:schemeClr>
                </a:gs>
                <a:gs pos="100000">
                  <a:schemeClr val="accent4">
                    <a:lumMod val="80000"/>
                    <a:lumOff val="20000"/>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'[Top eCommerce Business across Globe.xlsx]List of eCommerce'!$J$2</c:f>
              <c:strCache>
                <c:ptCount val="1"/>
                <c:pt idx="0">
                  <c:v>No. of Companies</c:v>
                </c:pt>
              </c:strCache>
            </c:strRef>
          </c:cat>
          <c:val>
            <c:numRef>
              <c:f>'[Top eCommerce Business across Globe.xlsx]List of eCommerce'!$J$18</c:f>
              <c:numCache>
                <c:formatCode>General</c:formatCode>
                <c:ptCount val="1"/>
                <c:pt idx="0">
                  <c:v>1</c:v>
                </c:pt>
              </c:numCache>
            </c:numRef>
          </c:val>
          <c:extLst>
            <c:ext xmlns:c16="http://schemas.microsoft.com/office/drawing/2014/chart" uri="{C3380CC4-5D6E-409C-BE32-E72D297353CC}">
              <c16:uniqueId val="{0000000F-80D2-4A34-9D49-E87659BF5F6E}"/>
            </c:ext>
          </c:extLst>
        </c:ser>
        <c:ser>
          <c:idx val="16"/>
          <c:order val="16"/>
          <c:tx>
            <c:strRef>
              <c:f>'[Top eCommerce Business across Globe.xlsx]List of eCommerce'!$I$19</c:f>
              <c:strCache>
                <c:ptCount val="1"/>
                <c:pt idx="0">
                  <c:v>Vietnam</c:v>
                </c:pt>
              </c:strCache>
            </c:strRef>
          </c:tx>
          <c:spPr>
            <a:gradFill rotWithShape="1">
              <a:gsLst>
                <a:gs pos="0">
                  <a:schemeClr val="accent5">
                    <a:lumMod val="80000"/>
                    <a:lumOff val="20000"/>
                    <a:satMod val="103000"/>
                    <a:lumMod val="102000"/>
                    <a:tint val="94000"/>
                  </a:schemeClr>
                </a:gs>
                <a:gs pos="50000">
                  <a:schemeClr val="accent5">
                    <a:lumMod val="80000"/>
                    <a:lumOff val="20000"/>
                    <a:satMod val="110000"/>
                    <a:lumMod val="100000"/>
                    <a:shade val="100000"/>
                  </a:schemeClr>
                </a:gs>
                <a:gs pos="100000">
                  <a:schemeClr val="accent5">
                    <a:lumMod val="80000"/>
                    <a:lumOff val="20000"/>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'[Top eCommerce Business across Globe.xlsx]List of eCommerce'!$J$2</c:f>
              <c:strCache>
                <c:ptCount val="1"/>
                <c:pt idx="0">
                  <c:v>No. of Companies</c:v>
                </c:pt>
              </c:strCache>
            </c:strRef>
          </c:cat>
          <c:val>
            <c:numRef>
              <c:f>'[Top eCommerce Business across Globe.xlsx]List of eCommerce'!$J$19</c:f>
              <c:numCache>
                <c:formatCode>General</c:formatCode>
                <c:ptCount val="1"/>
                <c:pt idx="0">
                  <c:v>1</c:v>
                </c:pt>
              </c:numCache>
            </c:numRef>
          </c:val>
          <c:extLst>
            <c:ext xmlns:c16="http://schemas.microsoft.com/office/drawing/2014/chart" uri="{C3380CC4-5D6E-409C-BE32-E72D297353CC}">
              <c16:uniqueId val="{00000010-80D2-4A34-9D49-E87659BF5F6E}"/>
            </c:ext>
          </c:extLst>
        </c:ser>
        <c:ser>
          <c:idx val="17"/>
          <c:order val="17"/>
          <c:tx>
            <c:strRef>
              <c:f>'[Top eCommerce Business across Globe.xlsx]List of eCommerce'!$I$20</c:f>
              <c:strCache>
                <c:ptCount val="1"/>
                <c:pt idx="0">
                  <c:v>Argentina</c:v>
                </c:pt>
              </c:strCache>
            </c:strRef>
          </c:tx>
          <c:spPr>
            <a:gradFill rotWithShape="1">
              <a:gsLst>
                <a:gs pos="0">
                  <a:schemeClr val="accent6">
                    <a:lumMod val="80000"/>
                    <a:lumOff val="20000"/>
                    <a:satMod val="103000"/>
                    <a:lumMod val="102000"/>
                    <a:tint val="94000"/>
                  </a:schemeClr>
                </a:gs>
                <a:gs pos="50000">
                  <a:schemeClr val="accent6">
                    <a:lumMod val="80000"/>
                    <a:lumOff val="20000"/>
                    <a:satMod val="110000"/>
                    <a:lumMod val="100000"/>
                    <a:shade val="100000"/>
                  </a:schemeClr>
                </a:gs>
                <a:gs pos="100000">
                  <a:schemeClr val="accent6">
                    <a:lumMod val="80000"/>
                    <a:lumOff val="20000"/>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'[Top eCommerce Business across Globe.xlsx]List of eCommerce'!$J$2</c:f>
              <c:strCache>
                <c:ptCount val="1"/>
                <c:pt idx="0">
                  <c:v>No. of Companies</c:v>
                </c:pt>
              </c:strCache>
            </c:strRef>
          </c:cat>
          <c:val>
            <c:numRef>
              <c:f>'[Top eCommerce Business across Globe.xlsx]List of eCommerce'!$J$20</c:f>
              <c:numCache>
                <c:formatCode>General</c:formatCode>
                <c:ptCount val="1"/>
                <c:pt idx="0">
                  <c:v>1</c:v>
                </c:pt>
              </c:numCache>
            </c:numRef>
          </c:val>
          <c:extLst>
            <c:ext xmlns:c16="http://schemas.microsoft.com/office/drawing/2014/chart" uri="{C3380CC4-5D6E-409C-BE32-E72D297353CC}">
              <c16:uniqueId val="{00000011-80D2-4A34-9D49-E87659BF5F6E}"/>
            </c:ext>
          </c:extLst>
        </c:ser>
        <c:ser>
          <c:idx val="18"/>
          <c:order val="18"/>
          <c:tx>
            <c:strRef>
              <c:f>'[Top eCommerce Business across Globe.xlsx]List of eCommerce'!$I$21</c:f>
              <c:strCache>
                <c:ptCount val="1"/>
                <c:pt idx="0">
                  <c:v>South Africa</c:v>
                </c:pt>
              </c:strCache>
            </c:strRef>
          </c:tx>
          <c:spPr>
            <a:gradFill rotWithShape="1">
              <a:gsLst>
                <a:gs pos="0">
                  <a:schemeClr val="accent1">
                    <a:lumMod val="80000"/>
                    <a:satMod val="103000"/>
                    <a:lumMod val="102000"/>
                    <a:tint val="94000"/>
                  </a:schemeClr>
                </a:gs>
                <a:gs pos="50000">
                  <a:schemeClr val="accent1">
                    <a:lumMod val="80000"/>
                    <a:satMod val="110000"/>
                    <a:lumMod val="100000"/>
                    <a:shade val="100000"/>
                  </a:schemeClr>
                </a:gs>
                <a:gs pos="100000">
                  <a:schemeClr val="accent1">
                    <a:lumMod val="80000"/>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'[Top eCommerce Business across Globe.xlsx]List of eCommerce'!$J$2</c:f>
              <c:strCache>
                <c:ptCount val="1"/>
                <c:pt idx="0">
                  <c:v>No. of Companies</c:v>
                </c:pt>
              </c:strCache>
            </c:strRef>
          </c:cat>
          <c:val>
            <c:numRef>
              <c:f>'[Top eCommerce Business across Globe.xlsx]List of eCommerce'!$J$21</c:f>
              <c:numCache>
                <c:formatCode>General</c:formatCode>
                <c:ptCount val="1"/>
                <c:pt idx="0">
                  <c:v>1</c:v>
                </c:pt>
              </c:numCache>
            </c:numRef>
          </c:val>
          <c:extLst>
            <c:ext xmlns:c16="http://schemas.microsoft.com/office/drawing/2014/chart" uri="{C3380CC4-5D6E-409C-BE32-E72D297353CC}">
              <c16:uniqueId val="{00000012-80D2-4A34-9D49-E87659BF5F6E}"/>
            </c:ext>
          </c:extLst>
        </c:ser>
        <c:ser>
          <c:idx val="19"/>
          <c:order val="19"/>
          <c:tx>
            <c:strRef>
              <c:f>'[Top eCommerce Business across Globe.xlsx]List of eCommerce'!$I$22</c:f>
              <c:strCache>
                <c:ptCount val="1"/>
                <c:pt idx="0">
                  <c:v>Canada</c:v>
                </c:pt>
              </c:strCache>
            </c:strRef>
          </c:tx>
          <c:spPr>
            <a:gradFill rotWithShape="1">
              <a:gsLst>
                <a:gs pos="0">
                  <a:schemeClr val="accent2">
                    <a:lumMod val="80000"/>
                    <a:satMod val="103000"/>
                    <a:lumMod val="102000"/>
                    <a:tint val="94000"/>
                  </a:schemeClr>
                </a:gs>
                <a:gs pos="50000">
                  <a:schemeClr val="accent2">
                    <a:lumMod val="80000"/>
                    <a:satMod val="110000"/>
                    <a:lumMod val="100000"/>
                    <a:shade val="100000"/>
                  </a:schemeClr>
                </a:gs>
                <a:gs pos="100000">
                  <a:schemeClr val="accent2">
                    <a:lumMod val="80000"/>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'[Top eCommerce Business across Globe.xlsx]List of eCommerce'!$J$2</c:f>
              <c:strCache>
                <c:ptCount val="1"/>
                <c:pt idx="0">
                  <c:v>No. of Companies</c:v>
                </c:pt>
              </c:strCache>
            </c:strRef>
          </c:cat>
          <c:val>
            <c:numRef>
              <c:f>'[Top eCommerce Business across Globe.xlsx]List of eCommerce'!$J$22</c:f>
              <c:numCache>
                <c:formatCode>General</c:formatCode>
                <c:ptCount val="1"/>
                <c:pt idx="0">
                  <c:v>1</c:v>
                </c:pt>
              </c:numCache>
            </c:numRef>
          </c:val>
          <c:extLst>
            <c:ext xmlns:c16="http://schemas.microsoft.com/office/drawing/2014/chart" uri="{C3380CC4-5D6E-409C-BE32-E72D297353CC}">
              <c16:uniqueId val="{00000013-80D2-4A34-9D49-E87659BF5F6E}"/>
            </c:ext>
          </c:extLst>
        </c:ser>
        <c:dLbls>
          <c:dLblPos val="outEnd"/>
          <c:showLegendKey val="0"/>
          <c:showVal val="1"/>
          <c:showCatName val="0"/>
          <c:showSerName val="0"/>
          <c:showPercent val="0"/>
          <c:showBubbleSize val="0"/>
        </c:dLbls>
        <c:gapWidth val="100"/>
        <c:overlap val="-24"/>
        <c:axId val="1672955232"/>
        <c:axId val="1642401136"/>
      </c:barChart>
      <c:catAx>
        <c:axId val="1672955232"/>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42401136"/>
        <c:crosses val="autoZero"/>
        <c:auto val="1"/>
        <c:lblAlgn val="ctr"/>
        <c:lblOffset val="100"/>
        <c:noMultiLvlLbl val="0"/>
      </c:catAx>
      <c:valAx>
        <c:axId val="1642401136"/>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6729552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1BBC50-97B2-A543-A3D9-B522B98B396E}" type="datetimeFigureOut">
              <a:rPr lang="en-US" smtClean="0"/>
              <a:t>8/1/26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D07BD0-A04B-7A4D-9848-6F8A14796B8A}" type="slidenum">
              <a:rPr lang="en-US" smtClean="0"/>
              <a:t>‹#›</a:t>
            </a:fld>
            <a:endParaRPr lang="en-US"/>
          </a:p>
        </p:txBody>
      </p:sp>
    </p:spTree>
    <p:extLst>
      <p:ext uri="{BB962C8B-B14F-4D97-AF65-F5344CB8AC3E}">
        <p14:creationId xmlns:p14="http://schemas.microsoft.com/office/powerpoint/2010/main" val="4193590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D07BD0-A04B-7A4D-9848-6F8A14796B8A}" type="slidenum">
              <a:rPr lang="en-US" smtClean="0"/>
              <a:t>1</a:t>
            </a:fld>
            <a:endParaRPr lang="en-US"/>
          </a:p>
        </p:txBody>
      </p:sp>
    </p:spTree>
    <p:extLst>
      <p:ext uri="{BB962C8B-B14F-4D97-AF65-F5344CB8AC3E}">
        <p14:creationId xmlns:p14="http://schemas.microsoft.com/office/powerpoint/2010/main" val="35434549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Photo 1">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95EAD1-9200-DDD9-8F6D-AD5C90E1D940}"/>
              </a:ext>
            </a:extLst>
          </p:cNvPr>
          <p:cNvSpPr/>
          <p:nvPr/>
        </p:nvSpPr>
        <p:spPr>
          <a:xfrm>
            <a:off x="0" y="0"/>
            <a:ext cx="12192000" cy="6858000"/>
          </a:xfrm>
          <a:prstGeom prst="rect">
            <a:avLst/>
          </a:pr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FA13483-A24C-97DB-1FAB-B1EE383D6793}"/>
              </a:ext>
            </a:extLst>
          </p:cNvPr>
          <p:cNvSpPr/>
          <p:nvPr/>
        </p:nvSpPr>
        <p:spPr>
          <a:xfrm>
            <a:off x="5067300" y="-429"/>
            <a:ext cx="7142987" cy="6857571"/>
          </a:xfrm>
          <a:prstGeom prst="rect">
            <a:avLst/>
          </a:prstGeom>
          <a:gradFill>
            <a:gsLst>
              <a:gs pos="0">
                <a:srgbClr val="FF411C"/>
              </a:gs>
              <a:gs pos="100000">
                <a:srgbClr val="92248E"/>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3" name="Rectangle 12">
            <a:extLst>
              <a:ext uri="{FF2B5EF4-FFF2-40B4-BE49-F238E27FC236}">
                <a16:creationId xmlns:a16="http://schemas.microsoft.com/office/drawing/2014/main" id="{30CBF15A-228E-7325-6D7D-982EA5375DC4}"/>
              </a:ext>
            </a:extLst>
          </p:cNvPr>
          <p:cNvSpPr/>
          <p:nvPr/>
        </p:nvSpPr>
        <p:spPr>
          <a:xfrm>
            <a:off x="5067301" y="0"/>
            <a:ext cx="7158340" cy="6858000"/>
          </a:xfrm>
          <a:prstGeom prst="rect">
            <a:avLst/>
          </a:prstGeom>
          <a:gradFill>
            <a:gsLst>
              <a:gs pos="27000">
                <a:srgbClr val="DA002F">
                  <a:alpha val="6000"/>
                </a:srgbClr>
              </a:gs>
              <a:gs pos="98000">
                <a:srgbClr val="9B3597">
                  <a:alpha val="72941"/>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4" name="Rectangle 13">
            <a:extLst>
              <a:ext uri="{FF2B5EF4-FFF2-40B4-BE49-F238E27FC236}">
                <a16:creationId xmlns:a16="http://schemas.microsoft.com/office/drawing/2014/main" id="{EBBC545E-CFDF-A40B-046E-AEC9E529B81C}"/>
              </a:ext>
            </a:extLst>
          </p:cNvPr>
          <p:cNvSpPr/>
          <p:nvPr/>
        </p:nvSpPr>
        <p:spPr>
          <a:xfrm rot="10800000">
            <a:off x="5067300" y="4571999"/>
            <a:ext cx="7158340" cy="2286000"/>
          </a:xfrm>
          <a:prstGeom prst="rect">
            <a:avLst/>
          </a:prstGeom>
          <a:gradFill>
            <a:gsLst>
              <a:gs pos="28000">
                <a:srgbClr val="FF907A">
                  <a:alpha val="40000"/>
                </a:srgbClr>
              </a:gs>
              <a:gs pos="100000">
                <a:srgbClr val="DA002F">
                  <a:alpha val="20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5" name="Oval 14">
            <a:extLst>
              <a:ext uri="{FF2B5EF4-FFF2-40B4-BE49-F238E27FC236}">
                <a16:creationId xmlns:a16="http://schemas.microsoft.com/office/drawing/2014/main" id="{B90503D3-D62B-0038-E24C-05C4B676AF66}"/>
              </a:ext>
            </a:extLst>
          </p:cNvPr>
          <p:cNvSpPr/>
          <p:nvPr/>
        </p:nvSpPr>
        <p:spPr>
          <a:xfrm rot="13704304">
            <a:off x="6080918" y="830588"/>
            <a:ext cx="4998441" cy="4998441"/>
          </a:xfrm>
          <a:prstGeom prst="ellipse">
            <a:avLst/>
          </a:prstGeom>
          <a:gradFill>
            <a:gsLst>
              <a:gs pos="39000">
                <a:srgbClr val="FFDBCC">
                  <a:alpha val="0"/>
                </a:srgbClr>
              </a:gs>
              <a:gs pos="100000">
                <a:srgbClr val="FF907A">
                  <a:alpha val="20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687568" y="1270535"/>
            <a:ext cx="5513832" cy="2889504"/>
          </a:xfrm>
        </p:spPr>
        <p:txBody>
          <a:bodyPr vert="horz" lIns="91440" tIns="45720" rIns="91440" bIns="45720" rtlCol="0" anchor="b">
            <a:normAutofit/>
          </a:bodyPr>
          <a:lstStyle>
            <a:lvl1pPr>
              <a:defRPr lang="en-US" sz="3600" cap="all" spc="700" baseline="0" dirty="0">
                <a:solidFill>
                  <a:schemeClr val="bg1"/>
                </a:solidFill>
              </a:defRPr>
            </a:lvl1pPr>
          </a:lstStyle>
          <a:p>
            <a:pPr lvl="0">
              <a:lnSpc>
                <a:spcPct val="110000"/>
              </a:lnSpc>
            </a:pPr>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5687568" y="4974336"/>
            <a:ext cx="5715000" cy="1481328"/>
          </a:xfrm>
        </p:spPr>
        <p:txBody>
          <a:bodyPr vert="horz" lIns="91440" tIns="45720" rIns="91440" bIns="45720" rtlCol="0" anchor="ctr">
            <a:normAutofit/>
          </a:bodyPr>
          <a:lstStyle>
            <a:lvl1pPr marL="0" indent="0">
              <a:buNone/>
              <a:defRPr lang="en-US" cap="all" spc="400" baseline="0" dirty="0">
                <a:solidFill>
                  <a:schemeClr val="bg1"/>
                </a:solidFill>
              </a:defRPr>
            </a:lvl1pPr>
          </a:lstStyle>
          <a:p>
            <a:pPr lvl="0"/>
            <a:r>
              <a:rPr lang="en-US" dirty="0"/>
              <a:t>Click to edit Master subtitle style</a:t>
            </a:r>
          </a:p>
        </p:txBody>
      </p:sp>
      <p:sp>
        <p:nvSpPr>
          <p:cNvPr id="20" name="Picture Placeholder 19">
            <a:extLst>
              <a:ext uri="{FF2B5EF4-FFF2-40B4-BE49-F238E27FC236}">
                <a16:creationId xmlns:a16="http://schemas.microsoft.com/office/drawing/2014/main" id="{60A6A082-894A-7F2D-AA57-EBD48EAFBDB9}"/>
              </a:ext>
            </a:extLst>
          </p:cNvPr>
          <p:cNvSpPr>
            <a:spLocks noGrp="1"/>
          </p:cNvSpPr>
          <p:nvPr>
            <p:ph type="pic" sz="quarter" idx="13" hasCustomPrompt="1"/>
          </p:nvPr>
        </p:nvSpPr>
        <p:spPr>
          <a:xfrm>
            <a:off x="0" y="0"/>
            <a:ext cx="5067300" cy="6858000"/>
          </a:xfrm>
          <a:blipFill>
            <a:blip r:embed="rId2">
              <a:alphaModFix amt="70000"/>
            </a:blip>
            <a:stretch>
              <a:fillRect/>
            </a:stretch>
          </a:blipFill>
        </p:spPr>
        <p:txBody>
          <a:bodyPr/>
          <a:lstStyle>
            <a:lvl1pPr marL="0" indent="0">
              <a:buNone/>
              <a:defRPr/>
            </a:lvl1pPr>
          </a:lstStyle>
          <a:p>
            <a:r>
              <a:rPr lang="en-US" dirty="0"/>
              <a:t>.</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5687566" y="6455664"/>
            <a:ext cx="2902571" cy="365760"/>
          </a:xfrm>
        </p:spPr>
        <p:txBody>
          <a:bodyPr/>
          <a:lstStyle>
            <a:lvl1pPr>
              <a:defRPr>
                <a:solidFill>
                  <a:schemeClr val="bg1"/>
                </a:solidFill>
              </a:defRPr>
            </a:lvl1p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8608425" y="6455664"/>
            <a:ext cx="2986167" cy="365760"/>
          </a:xfrm>
        </p:spPr>
        <p:txBody>
          <a:bodyPr/>
          <a:lstStyle>
            <a:lvl1pPr>
              <a:defRPr>
                <a:solidFill>
                  <a:schemeClr val="bg1"/>
                </a:solidFill>
              </a:defRPr>
            </a:lvl1pPr>
          </a:lstStyle>
          <a:p>
            <a:fld id="{22927AFB-A171-440E-85AE-8173A49EBA6A}" type="datetime2">
              <a:rPr lang="en-US" smtClean="0"/>
              <a:t>Saturday, August 1, 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179550936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 Header 2">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B2555FD-4C27-26F9-D396-F44BD2552350}"/>
              </a:ext>
            </a:extLst>
          </p:cNvPr>
          <p:cNvSpPr/>
          <p:nvPr/>
        </p:nvSpPr>
        <p:spPr>
          <a:xfrm flipH="1">
            <a:off x="0" y="0"/>
            <a:ext cx="12188952"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4" name="Rectangle 13">
            <a:extLst>
              <a:ext uri="{FF2B5EF4-FFF2-40B4-BE49-F238E27FC236}">
                <a16:creationId xmlns:a16="http://schemas.microsoft.com/office/drawing/2014/main" id="{114D9F56-D5FE-5416-E898-561CCD18E63E}"/>
              </a:ext>
            </a:extLst>
          </p:cNvPr>
          <p:cNvSpPr/>
          <p:nvPr/>
        </p:nvSpPr>
        <p:spPr>
          <a:xfrm>
            <a:off x="-7226" y="2522"/>
            <a:ext cx="12210294" cy="6855478"/>
          </a:xfrm>
          <a:prstGeom prst="rect">
            <a:avLst/>
          </a:prstGeom>
          <a:gradFill>
            <a:gsLst>
              <a:gs pos="0">
                <a:srgbClr val="FF411C">
                  <a:alpha val="66000"/>
                </a:srgbClr>
              </a:gs>
              <a:gs pos="99000">
                <a:srgbClr val="962077"/>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5" name="Rectangle 14">
            <a:extLst>
              <a:ext uri="{FF2B5EF4-FFF2-40B4-BE49-F238E27FC236}">
                <a16:creationId xmlns:a16="http://schemas.microsoft.com/office/drawing/2014/main" id="{DCE312D2-549E-F681-7F68-B8AAD2F7696A}"/>
              </a:ext>
            </a:extLst>
          </p:cNvPr>
          <p:cNvSpPr/>
          <p:nvPr/>
        </p:nvSpPr>
        <p:spPr>
          <a:xfrm rot="10800000" flipH="1">
            <a:off x="383414" y="0"/>
            <a:ext cx="11826874" cy="6858000"/>
          </a:xfrm>
          <a:prstGeom prst="rect">
            <a:avLst/>
          </a:prstGeom>
          <a:gradFill>
            <a:gsLst>
              <a:gs pos="0">
                <a:srgbClr val="FA0036">
                  <a:alpha val="4000"/>
                </a:srgbClr>
              </a:gs>
              <a:gs pos="99000">
                <a:srgbClr val="92248E">
                  <a:alpha val="97647"/>
                </a:srgb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6" name="Rectangle 15">
            <a:extLst>
              <a:ext uri="{FF2B5EF4-FFF2-40B4-BE49-F238E27FC236}">
                <a16:creationId xmlns:a16="http://schemas.microsoft.com/office/drawing/2014/main" id="{5CC4FFFC-E214-3024-4ED7-32DAAA7A66E0}"/>
              </a:ext>
            </a:extLst>
          </p:cNvPr>
          <p:cNvSpPr/>
          <p:nvPr/>
        </p:nvSpPr>
        <p:spPr>
          <a:xfrm rot="5400000" flipH="1">
            <a:off x="4945773" y="-4953002"/>
            <a:ext cx="2286000" cy="12192001"/>
          </a:xfrm>
          <a:prstGeom prst="rect">
            <a:avLst/>
          </a:prstGeom>
          <a:gradFill>
            <a:gsLst>
              <a:gs pos="20000">
                <a:srgbClr val="D861D4">
                  <a:alpha val="0"/>
                </a:srgbClr>
              </a:gs>
              <a:gs pos="100000">
                <a:srgbClr val="FF7037">
                  <a:alpha val="66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7" name="Rectangle 16">
            <a:extLst>
              <a:ext uri="{FF2B5EF4-FFF2-40B4-BE49-F238E27FC236}">
                <a16:creationId xmlns:a16="http://schemas.microsoft.com/office/drawing/2014/main" id="{963C23C4-6670-C4D3-CA25-EAF7EB91AC78}"/>
              </a:ext>
            </a:extLst>
          </p:cNvPr>
          <p:cNvSpPr/>
          <p:nvPr/>
        </p:nvSpPr>
        <p:spPr>
          <a:xfrm rot="10800000">
            <a:off x="3048" y="-5047"/>
            <a:ext cx="12188952" cy="6420678"/>
          </a:xfrm>
          <a:prstGeom prst="rect">
            <a:avLst/>
          </a:prstGeom>
          <a:gradFill>
            <a:gsLst>
              <a:gs pos="0">
                <a:srgbClr val="FA0036">
                  <a:alpha val="22000"/>
                </a:srgbClr>
              </a:gs>
              <a:gs pos="52000">
                <a:srgbClr val="FF907A">
                  <a:alpha val="0"/>
                </a:srgb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8" name="Oval 17">
            <a:extLst>
              <a:ext uri="{FF2B5EF4-FFF2-40B4-BE49-F238E27FC236}">
                <a16:creationId xmlns:a16="http://schemas.microsoft.com/office/drawing/2014/main" id="{FAF9AED1-BD83-3598-C1F0-DC7ED0150981}"/>
              </a:ext>
            </a:extLst>
          </p:cNvPr>
          <p:cNvSpPr/>
          <p:nvPr/>
        </p:nvSpPr>
        <p:spPr>
          <a:xfrm rot="20481594" flipH="1">
            <a:off x="6172247" y="626278"/>
            <a:ext cx="5005754" cy="5005754"/>
          </a:xfrm>
          <a:prstGeom prst="ellipse">
            <a:avLst/>
          </a:prstGeom>
          <a:gradFill>
            <a:gsLst>
              <a:gs pos="31000">
                <a:srgbClr val="FF907A">
                  <a:alpha val="0"/>
                </a:srgbClr>
              </a:gs>
              <a:gs pos="85000">
                <a:srgbClr val="FFBCAF">
                  <a:alpha val="1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731520" y="2596896"/>
            <a:ext cx="8933688" cy="3566160"/>
          </a:xfrm>
        </p:spPr>
        <p:txBody>
          <a:bodyPr anchor="b">
            <a:normAutofit/>
          </a:bodyPr>
          <a:lstStyle>
            <a:lvl1pPr>
              <a:lnSpc>
                <a:spcPct val="110000"/>
              </a:lnSpc>
              <a:defRPr sz="6000" cap="all" spc="700" baseline="0">
                <a:solidFill>
                  <a:schemeClr val="bg1"/>
                </a:solidFill>
              </a:defRPr>
            </a:lvl1pPr>
          </a:lstStyle>
          <a:p>
            <a:r>
              <a:rPr lang="en-US" dirty="0"/>
              <a:t>Click to edit Master title style</a:t>
            </a:r>
          </a:p>
        </p:txBody>
      </p:sp>
      <p:sp>
        <p:nvSpPr>
          <p:cNvPr id="5" name="Footer Placeholder 4">
            <a:extLst>
              <a:ext uri="{FF2B5EF4-FFF2-40B4-BE49-F238E27FC236}">
                <a16:creationId xmlns:a16="http://schemas.microsoft.com/office/drawing/2014/main" id="{9F1849E7-8E94-3B02-239C-AAB481596BFD}"/>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4" name="Date Placeholder 3">
            <a:extLst>
              <a:ext uri="{FF2B5EF4-FFF2-40B4-BE49-F238E27FC236}">
                <a16:creationId xmlns:a16="http://schemas.microsoft.com/office/drawing/2014/main" id="{8F845713-EE4C-7615-B812-531C14CF0CA2}"/>
              </a:ext>
            </a:extLst>
          </p:cNvPr>
          <p:cNvSpPr>
            <a:spLocks noGrp="1"/>
          </p:cNvSpPr>
          <p:nvPr>
            <p:ph type="dt" sz="half" idx="10"/>
          </p:nvPr>
        </p:nvSpPr>
        <p:spPr/>
        <p:txBody>
          <a:bodyPr/>
          <a:lstStyle>
            <a:lvl1pPr>
              <a:defRPr>
                <a:solidFill>
                  <a:schemeClr val="bg1"/>
                </a:solidFill>
              </a:defRPr>
            </a:lvl1pPr>
          </a:lstStyle>
          <a:p>
            <a:fld id="{CF9D34E2-F5B0-4166-BCAC-F99A4EBB0C26}" type="datetime2">
              <a:rPr lang="en-US" smtClean="0"/>
              <a:t>Saturday, August 1, 2026</a:t>
            </a:fld>
            <a:endParaRPr lang="en-US"/>
          </a:p>
        </p:txBody>
      </p:sp>
      <p:sp>
        <p:nvSpPr>
          <p:cNvPr id="6" name="Slide Number Placeholder 5">
            <a:extLst>
              <a:ext uri="{FF2B5EF4-FFF2-40B4-BE49-F238E27FC236}">
                <a16:creationId xmlns:a16="http://schemas.microsoft.com/office/drawing/2014/main" id="{70644BD7-C050-D052-8408-65ADAAF674FF}"/>
              </a:ext>
            </a:extLst>
          </p:cNvPr>
          <p:cNvSpPr>
            <a:spLocks noGrp="1"/>
          </p:cNvSpPr>
          <p:nvPr>
            <p:ph type="sldNum" sz="quarter" idx="12"/>
          </p:nvPr>
        </p:nvSpPr>
        <p:spPr/>
        <p:txBody>
          <a:bodyPr/>
          <a:lstStyle>
            <a:lvl1pPr>
              <a:defRPr>
                <a:solidFill>
                  <a:schemeClr val="bg1"/>
                </a:solidFill>
              </a:defRPr>
            </a:lvl1pPr>
          </a:lstStyle>
          <a:p>
            <a:fld id="{84145AC3-CC88-4C8A-A6CE-8D44921B6A23}" type="slidenum">
              <a:rPr lang="en-US" smtClean="0"/>
              <a:pPr/>
              <a:t>‹#›</a:t>
            </a:fld>
            <a:endParaRPr lang="en-US"/>
          </a:p>
        </p:txBody>
      </p:sp>
    </p:spTree>
    <p:extLst>
      <p:ext uri="{BB962C8B-B14F-4D97-AF65-F5344CB8AC3E}">
        <p14:creationId xmlns:p14="http://schemas.microsoft.com/office/powerpoint/2010/main" val="984588123"/>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Agenda">
    <p:bg>
      <p:bgRef idx="1001">
        <a:schemeClr val="bg2"/>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B5C5E01-6047-09D9-CA8C-ACF771ED4F5F}"/>
              </a:ext>
            </a:extLst>
          </p:cNvPr>
          <p:cNvSpPr/>
          <p:nvPr/>
        </p:nvSpPr>
        <p:spPr>
          <a:xfrm>
            <a:off x="-2" y="0"/>
            <a:ext cx="12192002"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3735CD2-2790-A02E-C1A3-EB251A110779}"/>
              </a:ext>
            </a:extLst>
          </p:cNvPr>
          <p:cNvSpPr/>
          <p:nvPr/>
        </p:nvSpPr>
        <p:spPr>
          <a:xfrm flipH="1">
            <a:off x="-2" y="0"/>
            <a:ext cx="6096000" cy="6858000"/>
          </a:xfrm>
          <a:prstGeom prst="rect">
            <a:avLst/>
          </a:prstGeom>
          <a:gradFill>
            <a:gsLst>
              <a:gs pos="8000">
                <a:srgbClr val="FF907A"/>
              </a:gs>
              <a:gs pos="100000">
                <a:srgbClr val="DA002F">
                  <a:alpha val="88627"/>
                </a:srgb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27BCFA5-D41F-08E8-0C59-3B6D1AE8FC85}"/>
              </a:ext>
            </a:extLst>
          </p:cNvPr>
          <p:cNvSpPr/>
          <p:nvPr/>
        </p:nvSpPr>
        <p:spPr>
          <a:xfrm flipH="1">
            <a:off x="0" y="17416"/>
            <a:ext cx="5067300" cy="6840156"/>
          </a:xfrm>
          <a:prstGeom prst="rect">
            <a:avLst/>
          </a:prstGeom>
          <a:gradFill>
            <a:gsLst>
              <a:gs pos="22000">
                <a:srgbClr val="FF5076">
                  <a:alpha val="0"/>
                </a:srgbClr>
              </a:gs>
              <a:gs pos="99000">
                <a:srgbClr val="92248E">
                  <a:alpha val="91765"/>
                </a:srgb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E833A7D-2BA4-F824-376C-8607C290E93B}"/>
              </a:ext>
            </a:extLst>
          </p:cNvPr>
          <p:cNvSpPr/>
          <p:nvPr/>
        </p:nvSpPr>
        <p:spPr>
          <a:xfrm rot="5400000" flipH="1">
            <a:off x="-20998" y="723590"/>
            <a:ext cx="6595192" cy="5638799"/>
          </a:xfrm>
          <a:prstGeom prst="rect">
            <a:avLst/>
          </a:prstGeom>
          <a:gradFill>
            <a:gsLst>
              <a:gs pos="2000">
                <a:srgbClr val="DA002F">
                  <a:alpha val="18824"/>
                </a:srgbClr>
              </a:gs>
              <a:gs pos="57000">
                <a:srgbClr val="FE4A00">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DCFC381E-3DA3-22D7-F3CB-6FF3B17D6865}"/>
              </a:ext>
            </a:extLst>
          </p:cNvPr>
          <p:cNvSpPr/>
          <p:nvPr/>
        </p:nvSpPr>
        <p:spPr>
          <a:xfrm rot="12508972">
            <a:off x="652110" y="716188"/>
            <a:ext cx="5005754" cy="5005754"/>
          </a:xfrm>
          <a:prstGeom prst="ellipse">
            <a:avLst/>
          </a:prstGeom>
          <a:gradFill>
            <a:gsLst>
              <a:gs pos="31000">
                <a:srgbClr val="FF907A">
                  <a:alpha val="0"/>
                </a:srgbClr>
              </a:gs>
              <a:gs pos="85000">
                <a:srgbClr val="FFBCAF">
                  <a:alpha val="22745"/>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822960" y="2029968"/>
            <a:ext cx="4398264" cy="2825496"/>
          </a:xfrm>
        </p:spPr>
        <p:txBody>
          <a:bodyPr anchor="ctr">
            <a:normAutofit/>
          </a:bodyPr>
          <a:lstStyle>
            <a:lvl1pPr algn="ctr">
              <a:lnSpc>
                <a:spcPct val="110000"/>
              </a:lnSpc>
              <a:defRPr sz="4000" cap="all" spc="700" baseline="0">
                <a:solidFill>
                  <a:schemeClr val="bg1"/>
                </a:solidFill>
              </a:defRPr>
            </a:lvl1pPr>
          </a:lstStyle>
          <a:p>
            <a:r>
              <a:rPr lang="en-US" dirty="0"/>
              <a:t>Click to edit Master title style</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7004304" y="584688"/>
            <a:ext cx="4517136" cy="5688623"/>
          </a:xfrm>
        </p:spPr>
        <p:txBody>
          <a:bodyPr vert="horz" lIns="91440" tIns="45720" rIns="91440" bIns="45720" rtlCol="0" anchor="ctr">
            <a:normAutofit/>
          </a:bodyPr>
          <a:lstStyle>
            <a:lvl1pPr marL="342900" indent="-342900">
              <a:buFont typeface="+mj-lt"/>
              <a:buAutoNum type="arabicPeriod"/>
              <a:defRPr lang="en-US" sz="1800"/>
            </a:lvl1pPr>
            <a:lvl2pPr marL="571500" indent="-342900">
              <a:buFont typeface="+mj-lt"/>
              <a:buAutoNum type="arabicPeriod"/>
              <a:defRPr sz="1600"/>
            </a:lvl2pPr>
            <a:lvl3pPr marL="800100" indent="-342900">
              <a:buFont typeface="+mj-lt"/>
              <a:buAutoNum type="arabicPeriod"/>
              <a:defRPr sz="1400"/>
            </a:lvl3pPr>
            <a:lvl4pPr>
              <a:buFont typeface="+mj-lt"/>
              <a:buAutoNum type="arabicPeriod"/>
              <a:defRPr sz="1400"/>
            </a:lvl4pPr>
            <a:lvl5pPr>
              <a:buFont typeface="+mj-lt"/>
              <a:buAutoNum type="arabicPeriod"/>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lvl1pPr>
              <a:defRPr>
                <a:solidFill>
                  <a:schemeClr val="tx1"/>
                </a:solidFill>
              </a:defRPr>
            </a:lvl1pPr>
          </a:lstStyle>
          <a:p>
            <a:fld id="{802FDF1D-424D-4F55-8CAE-9342A40AFD81}" type="datetime2">
              <a:rPr lang="en-US" smtClean="0"/>
              <a:t>Saturday, August 1, 2026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4014371140"/>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Agenda Photo">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5E51A20-2748-7167-D322-21FEFCFAA880}"/>
              </a:ext>
            </a:extLst>
          </p:cNvPr>
          <p:cNvSpPr/>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CBB6C2A-5CA9-E68C-069E-E0E25559DCC0}"/>
              </a:ext>
            </a:extLst>
          </p:cNvPr>
          <p:cNvSpPr/>
          <p:nvPr/>
        </p:nvSpPr>
        <p:spPr>
          <a:xfrm flipH="1">
            <a:off x="-1" y="6408743"/>
            <a:ext cx="12191998" cy="449257"/>
          </a:xfrm>
          <a:prstGeom prst="rect">
            <a:avLst/>
          </a:prstGeom>
          <a:gradFill>
            <a:gsLst>
              <a:gs pos="34000">
                <a:srgbClr val="FE4A00">
                  <a:alpha val="72941"/>
                </a:srgbClr>
              </a:gs>
              <a:gs pos="100000">
                <a:srgbClr val="DA002F">
                  <a:alpha val="88627"/>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F80550C-DE5E-1065-0630-D03C188FDDD1}"/>
              </a:ext>
            </a:extLst>
          </p:cNvPr>
          <p:cNvSpPr/>
          <p:nvPr/>
        </p:nvSpPr>
        <p:spPr>
          <a:xfrm flipH="1">
            <a:off x="-1" y="6408742"/>
            <a:ext cx="6281929" cy="449258"/>
          </a:xfrm>
          <a:prstGeom prst="rect">
            <a:avLst/>
          </a:prstGeom>
          <a:gradFill>
            <a:gsLst>
              <a:gs pos="0">
                <a:srgbClr val="FD5353">
                  <a:alpha val="54902"/>
                </a:srgbClr>
              </a:gs>
              <a:gs pos="99000">
                <a:srgbClr val="972D8F">
                  <a:alpha val="73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086600" y="1014984"/>
            <a:ext cx="4489704" cy="1463040"/>
          </a:xfrm>
        </p:spPr>
        <p:txBody>
          <a:bodyPr anchor="t">
            <a:normAutofit/>
          </a:bodyPr>
          <a:lstStyle>
            <a:lvl1pPr>
              <a:defRPr sz="4000" cap="all" spc="700" baseline="0"/>
            </a:lvl1pPr>
          </a:lstStyle>
          <a:p>
            <a:r>
              <a:rPr lang="en-US" dirty="0"/>
              <a:t>Click to edit Master title style</a:t>
            </a:r>
          </a:p>
        </p:txBody>
      </p:sp>
      <p:sp>
        <p:nvSpPr>
          <p:cNvPr id="14" name="Picture Placeholder 13">
            <a:extLst>
              <a:ext uri="{FF2B5EF4-FFF2-40B4-BE49-F238E27FC236}">
                <a16:creationId xmlns:a16="http://schemas.microsoft.com/office/drawing/2014/main" id="{446617FE-5546-1330-38DE-729B1DB01C4F}"/>
              </a:ext>
            </a:extLst>
          </p:cNvPr>
          <p:cNvSpPr>
            <a:spLocks noGrp="1"/>
          </p:cNvSpPr>
          <p:nvPr>
            <p:ph type="pic" sz="quarter" idx="18" hasCustomPrompt="1"/>
          </p:nvPr>
        </p:nvSpPr>
        <p:spPr>
          <a:xfrm>
            <a:off x="0" y="-1"/>
            <a:ext cx="6281928" cy="6411311"/>
          </a:xfrm>
          <a:blipFill>
            <a:blip r:embed="rId2">
              <a:alphaModFix amt="70000"/>
            </a:blip>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7086600" y="2633472"/>
            <a:ext cx="4498848" cy="2980944"/>
          </a:xfrm>
        </p:spPr>
        <p:txBody>
          <a:bodyPr anchor="b">
            <a:normAutofit/>
          </a:bodyPr>
          <a:lstStyle>
            <a:lvl1pPr marL="342900" indent="-342900">
              <a:buFont typeface="+mj-lt"/>
              <a:buAutoNum type="arabicPeriod"/>
              <a:defRPr sz="1800"/>
            </a:lvl1pPr>
            <a:lvl2pPr marL="571500" indent="-342900">
              <a:buFont typeface="+mj-lt"/>
              <a:buAutoNum type="arabicPeriod"/>
              <a:defRPr sz="1600"/>
            </a:lvl2pPr>
            <a:lvl3pPr marL="685800" indent="-228600">
              <a:buFont typeface="+mj-lt"/>
              <a:buAutoNum type="arabicPeriod"/>
              <a:defRPr sz="1400"/>
            </a:lvl3pPr>
            <a:lvl4pPr marL="914400" indent="-228600">
              <a:buFont typeface="+mj-lt"/>
              <a:buAutoNum type="arabicPeriod"/>
              <a:defRPr sz="1400"/>
            </a:lvl4pPr>
            <a:lvl5pPr marL="1143000" indent="-228600">
              <a:buFont typeface="+mj-lt"/>
              <a:buAutoNum type="arabicPeriod"/>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10">
            <a:extLst>
              <a:ext uri="{FF2B5EF4-FFF2-40B4-BE49-F238E27FC236}">
                <a16:creationId xmlns:a16="http://schemas.microsoft.com/office/drawing/2014/main" id="{A9C33D4E-E2BE-E898-8127-4DC0FEE7EF69}"/>
              </a:ext>
            </a:extLst>
          </p:cNvPr>
          <p:cNvSpPr>
            <a:spLocks noGrp="1"/>
          </p:cNvSpPr>
          <p:nvPr>
            <p:ph type="ftr" sz="quarter" idx="16"/>
          </p:nvPr>
        </p:nvSpPr>
        <p:spPr>
          <a:xfrm>
            <a:off x="137160" y="6455664"/>
            <a:ext cx="3557016" cy="365760"/>
          </a:xfrm>
        </p:spPr>
        <p:txBody>
          <a:bodyPr/>
          <a:lstStyle>
            <a:lvl1pPr>
              <a:defRPr>
                <a:solidFill>
                  <a:schemeClr val="bg1"/>
                </a:solidFill>
              </a:defRPr>
            </a:lvl1pPr>
          </a:lstStyle>
          <a:p>
            <a:r>
              <a:rPr lang="en-US"/>
              <a:t>Sample Footer Text</a:t>
            </a:r>
          </a:p>
        </p:txBody>
      </p:sp>
      <p:sp>
        <p:nvSpPr>
          <p:cNvPr id="10" name="Date Placeholder 9">
            <a:extLst>
              <a:ext uri="{FF2B5EF4-FFF2-40B4-BE49-F238E27FC236}">
                <a16:creationId xmlns:a16="http://schemas.microsoft.com/office/drawing/2014/main" id="{9153B13C-4F7F-491E-137A-C175D2F34347}"/>
              </a:ext>
            </a:extLst>
          </p:cNvPr>
          <p:cNvSpPr>
            <a:spLocks noGrp="1"/>
          </p:cNvSpPr>
          <p:nvPr>
            <p:ph type="dt" sz="half" idx="15"/>
          </p:nvPr>
        </p:nvSpPr>
        <p:spPr/>
        <p:txBody>
          <a:bodyPr/>
          <a:lstStyle/>
          <a:p>
            <a:fld id="{A7019B1F-F9E0-40A8-8123-21681C0812EB}" type="datetime2">
              <a:rPr lang="en-US" smtClean="0"/>
              <a:t>Saturday, August 1, 2026</a:t>
            </a:fld>
            <a:endParaRPr lang="en-US"/>
          </a:p>
        </p:txBody>
      </p:sp>
      <p:sp>
        <p:nvSpPr>
          <p:cNvPr id="12" name="Slide Number Placeholder 11">
            <a:extLst>
              <a:ext uri="{FF2B5EF4-FFF2-40B4-BE49-F238E27FC236}">
                <a16:creationId xmlns:a16="http://schemas.microsoft.com/office/drawing/2014/main" id="{465A4B81-1CBB-716F-B325-C1ECB6BA2529}"/>
              </a:ext>
            </a:extLst>
          </p:cNvPr>
          <p:cNvSpPr>
            <a:spLocks noGrp="1"/>
          </p:cNvSpPr>
          <p:nvPr>
            <p:ph type="sldNum" sz="quarter" idx="17"/>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9581082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Content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49FF914-ECFF-A4E1-AD86-108676B324D3}"/>
              </a:ext>
            </a:extLst>
          </p:cNvPr>
          <p:cNvSpPr/>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98606AF-234E-F01C-E350-3E326E5ABE30}"/>
              </a:ext>
            </a:extLst>
          </p:cNvPr>
          <p:cNvSpPr/>
          <p:nvPr/>
        </p:nvSpPr>
        <p:spPr>
          <a:xfrm>
            <a:off x="-11209" y="0"/>
            <a:ext cx="12203208" cy="1698952"/>
          </a:xfrm>
          <a:prstGeom prst="rect">
            <a:avLst/>
          </a:prstGeom>
          <a:gradFill>
            <a:gsLst>
              <a:gs pos="0">
                <a:srgbClr val="DA002F"/>
              </a:gs>
              <a:gs pos="100000">
                <a:srgbClr val="FF8463"/>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FE6AE3A-A1C7-E9CA-615A-87942C8FD35D}"/>
              </a:ext>
            </a:extLst>
          </p:cNvPr>
          <p:cNvSpPr/>
          <p:nvPr/>
        </p:nvSpPr>
        <p:spPr>
          <a:xfrm>
            <a:off x="-11210" y="4199"/>
            <a:ext cx="8126510" cy="1694753"/>
          </a:xfrm>
          <a:prstGeom prst="rect">
            <a:avLst/>
          </a:prstGeom>
          <a:gradFill>
            <a:gsLst>
              <a:gs pos="37000">
                <a:srgbClr val="FF6C4F">
                  <a:alpha val="41961"/>
                </a:srgbClr>
              </a:gs>
              <a:gs pos="99000">
                <a:srgbClr val="DA002F">
                  <a:alpha val="5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C082EBC-AF50-5C78-B731-0C4380660AF5}"/>
              </a:ext>
            </a:extLst>
          </p:cNvPr>
          <p:cNvSpPr/>
          <p:nvPr/>
        </p:nvSpPr>
        <p:spPr>
          <a:xfrm>
            <a:off x="5466" y="-6046"/>
            <a:ext cx="12197741" cy="1694753"/>
          </a:xfrm>
          <a:prstGeom prst="rect">
            <a:avLst/>
          </a:prstGeom>
          <a:gradFill>
            <a:gsLst>
              <a:gs pos="32000">
                <a:srgbClr val="D861D4">
                  <a:alpha val="0"/>
                </a:srgbClr>
              </a:gs>
              <a:gs pos="100000">
                <a:srgbClr val="93258E">
                  <a:alpha val="65882"/>
                </a:srgb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33272" y="347472"/>
            <a:ext cx="9875520" cy="1033272"/>
          </a:xfrm>
        </p:spPr>
        <p:txBody>
          <a:bodyPr anchor="ctr"/>
          <a:lstStyle>
            <a:lvl1pPr>
              <a:defRPr>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1033272" y="2203703"/>
            <a:ext cx="9875520" cy="4067623"/>
          </a:xfrm>
        </p:spPr>
        <p:txBody>
          <a:bodyPr anchor="ct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137160" y="6455664"/>
            <a:ext cx="3557016" cy="365760"/>
          </a:xfrm>
        </p:spPr>
        <p:txBody>
          <a:bodyPr/>
          <a:lstStyle>
            <a:lvl1pPr>
              <a:defRPr>
                <a:solidFill>
                  <a:schemeClr val="tx1"/>
                </a:solidFill>
              </a:defRPr>
            </a:lvl1pPr>
          </a:lstStyle>
          <a:p>
            <a:r>
              <a:rPr lang="en-US" dirty="0"/>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9326AF6F-B60F-4C18-B9AB-ED82420774C4}" type="datetime2">
              <a:rPr lang="en-US" smtClean="0"/>
              <a:t>Saturday, August 1, 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8992417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33272" y="2103120"/>
            <a:ext cx="4325112" cy="2454796"/>
          </a:xfrm>
        </p:spPr>
        <p:txBody>
          <a:bodyPr anchor="t">
            <a:normAutofit/>
          </a:bodyPr>
          <a:lstStyle>
            <a:lvl1pPr>
              <a:defRPr sz="4400"/>
            </a:lvl1pPr>
          </a:lstStyle>
          <a:p>
            <a:r>
              <a:rPr lang="en-US" dirty="0"/>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273800" y="2103120"/>
            <a:ext cx="4325112" cy="2459736"/>
          </a:xfrm>
        </p:spPr>
        <p:txBody>
          <a:bodyPr vert="horz" lIns="91440" tIns="45720" rIns="91440" bIns="45720" rtlCol="0">
            <a:normAutofit/>
          </a:bodyPr>
          <a:lstStyle>
            <a:lvl1pPr marL="0" indent="0">
              <a:buNone/>
              <a:defRPr lang="en-US" sz="2000" dirty="0"/>
            </a:lvl1pPr>
            <a:lvl2pPr marL="228600" indent="0">
              <a:buNone/>
              <a:defRPr lang="en-US" sz="1800" dirty="0"/>
            </a:lvl2pPr>
            <a:lvl3pPr marL="457200" indent="0">
              <a:buNone/>
              <a:defRPr lang="en-US" sz="1600" dirty="0"/>
            </a:lvl3pPr>
            <a:lvl4pPr marL="685800" indent="0">
              <a:buNone/>
              <a:defRPr lang="en-US" sz="1400" dirty="0"/>
            </a:lvl4pPr>
            <a:lvl5pPr marL="914400" indent="0">
              <a:buNone/>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ACF6005E-1485-423F-B5D4-36E24475CFEE}" type="datetime2">
              <a:rPr lang="en-US" smtClean="0"/>
              <a:t>Saturday, August 1, 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9324351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731520" y="1600200"/>
            <a:ext cx="3813048" cy="2999232"/>
          </a:xfrm>
        </p:spPr>
        <p:txBody>
          <a:bodyPr anchor="t">
            <a:normAutofit/>
          </a:bodyPr>
          <a:lstStyle>
            <a:lvl1pPr>
              <a:defRPr sz="3200"/>
            </a:lvl1pPr>
          </a:lstStyle>
          <a:p>
            <a:r>
              <a:rPr lang="en-US" dirty="0"/>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711371" y="1600200"/>
            <a:ext cx="4892656" cy="3657600"/>
          </a:xfrm>
        </p:spPr>
        <p:txBody>
          <a:bodyPr vert="horz" lIns="91440" tIns="45720" rIns="91440" bIns="45720" rtlCol="0">
            <a:normAutofit/>
          </a:bodyPr>
          <a:lstStyle>
            <a:lvl1pPr>
              <a:defRPr lang="en-US"/>
            </a:lvl1pPr>
            <a:lvl2pPr>
              <a:defRPr lang="en-US"/>
            </a:lvl2pPr>
            <a:lvl3pPr>
              <a:defRPr lang="en-US"/>
            </a:lvl3pPr>
            <a:lvl4pPr>
              <a:defRPr lang="en-US"/>
            </a:lvl4pPr>
            <a:lvl5pPr>
              <a:defRPr lang="en-US"/>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0404E31E-DF49-445C-800F-5FFC1FA8170B}" type="datetime2">
              <a:rPr lang="en-US" smtClean="0"/>
              <a:t>Saturday, August 1, 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7213117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731520" y="1600200"/>
            <a:ext cx="3611880" cy="2999232"/>
          </a:xfrm>
        </p:spPr>
        <p:txBody>
          <a:bodyPr anchor="t">
            <a:normAutofit/>
          </a:bodyPr>
          <a:lstStyle>
            <a:lvl1pPr>
              <a:defRPr sz="3200"/>
            </a:lvl1pPr>
          </a:lstStyle>
          <a:p>
            <a:r>
              <a:rPr lang="en-US" dirty="0"/>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065776" y="1600200"/>
            <a:ext cx="6135624" cy="429768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03541D06-5B5C-452D-81B5-D55337162AD4}" type="datetime2">
              <a:rPr lang="en-US" smtClean="0"/>
              <a:t>Saturday, August 1, 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7852946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731520" y="704088"/>
            <a:ext cx="3547872" cy="4965192"/>
          </a:xfrm>
        </p:spPr>
        <p:txBody>
          <a:bodyPr anchor="t">
            <a:normAutofit/>
          </a:bodyPr>
          <a:lstStyle>
            <a:lvl1pPr>
              <a:defRPr sz="3200"/>
            </a:lvl1pPr>
          </a:lstStyle>
          <a:p>
            <a:r>
              <a:rPr lang="en-US" dirty="0"/>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065776" y="704088"/>
            <a:ext cx="6394704" cy="521208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B08F4B41-77D5-4516-9B41-E9168C96B23B}" type="datetime2">
              <a:rPr lang="en-US" smtClean="0"/>
              <a:t>Saturday, August 1, 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8670534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Content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731520" y="704088"/>
            <a:ext cx="2916936" cy="2916936"/>
          </a:xfrm>
        </p:spPr>
        <p:txBody>
          <a:bodyPr anchor="t">
            <a:normAutofit/>
          </a:bodyPr>
          <a:lstStyle>
            <a:lvl1pPr>
              <a:defRPr sz="3200">
                <a:solidFill>
                  <a:schemeClr val="tx1"/>
                </a:solidFill>
              </a:defRPr>
            </a:lvl1pPr>
          </a:lstStyle>
          <a:p>
            <a:r>
              <a:rPr lang="en-US" dirty="0"/>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4588626" y="704088"/>
            <a:ext cx="7132320" cy="557784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bg1"/>
                </a:solidFill>
              </a:defRPr>
            </a:lvl1pPr>
          </a:lstStyle>
          <a:p>
            <a:fld id="{1D37B679-27F6-4DEC-AE7E-AE12D4B5C168}" type="datetime2">
              <a:rPr lang="en-US" smtClean="0"/>
              <a:t>Saturday, August 1, 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16383087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Content Photo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168DFF7-84C4-DA92-2628-88F515669E31}"/>
              </a:ext>
            </a:extLst>
          </p:cNvPr>
          <p:cNvSpPr/>
          <p:nvPr/>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8358C6A-FFB7-7F91-94AA-423822AA8C38}"/>
              </a:ext>
            </a:extLst>
          </p:cNvPr>
          <p:cNvSpPr/>
          <p:nvPr/>
        </p:nvSpPr>
        <p:spPr>
          <a:xfrm flipH="1">
            <a:off x="0" y="6406116"/>
            <a:ext cx="12191998" cy="461774"/>
          </a:xfrm>
          <a:prstGeom prst="rect">
            <a:avLst/>
          </a:prstGeom>
          <a:gradFill>
            <a:gsLst>
              <a:gs pos="0">
                <a:srgbClr val="DA002F"/>
              </a:gs>
              <a:gs pos="100000">
                <a:srgbClr val="D861D4">
                  <a:alpha val="58824"/>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F7B507E-31E7-16F8-CF5C-A1250BA873D8}"/>
              </a:ext>
            </a:extLst>
          </p:cNvPr>
          <p:cNvSpPr/>
          <p:nvPr/>
        </p:nvSpPr>
        <p:spPr>
          <a:xfrm flipH="1">
            <a:off x="8022440" y="6406116"/>
            <a:ext cx="4169557" cy="461774"/>
          </a:xfrm>
          <a:prstGeom prst="rect">
            <a:avLst/>
          </a:prstGeom>
          <a:gradFill>
            <a:gsLst>
              <a:gs pos="19000">
                <a:srgbClr val="FF411C">
                  <a:alpha val="60784"/>
                </a:srgbClr>
              </a:gs>
              <a:gs pos="99000">
                <a:srgbClr val="FF907A">
                  <a:alpha val="86667"/>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31520" y="475488"/>
            <a:ext cx="6400800" cy="1197864"/>
          </a:xfrm>
        </p:spPr>
        <p:txBody>
          <a:bodyPr anchor="b"/>
          <a:lstStyle/>
          <a:p>
            <a:r>
              <a:rPr lang="en-US" dirty="0"/>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Sample Footer Text</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731520" y="1856232"/>
            <a:ext cx="6400800" cy="400507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Picture Placeholder 11">
            <a:extLst>
              <a:ext uri="{FF2B5EF4-FFF2-40B4-BE49-F238E27FC236}">
                <a16:creationId xmlns:a16="http://schemas.microsoft.com/office/drawing/2014/main" id="{33F47ADC-E381-68F6-8F09-4B69A1B92548}"/>
              </a:ext>
            </a:extLst>
          </p:cNvPr>
          <p:cNvSpPr>
            <a:spLocks noGrp="1"/>
          </p:cNvSpPr>
          <p:nvPr>
            <p:ph type="pic" sz="quarter" idx="15" hasCustomPrompt="1"/>
          </p:nvPr>
        </p:nvSpPr>
        <p:spPr>
          <a:xfrm>
            <a:off x="8022440" y="603504"/>
            <a:ext cx="3553863" cy="5202936"/>
          </a:xfrm>
          <a:blipFill>
            <a:blip r:embed="rId2">
              <a:alphaModFix amt="70000"/>
            </a:blip>
            <a:stretch>
              <a:fillRect/>
            </a:stretch>
          </a:blipFill>
        </p:spPr>
        <p:txBody>
          <a:bodyPr/>
          <a:lstStyle>
            <a:lvl1pPr marL="0" indent="0">
              <a:buNone/>
              <a:defRPr/>
            </a:lvl1pPr>
          </a:lstStyle>
          <a:p>
            <a:r>
              <a:rPr lang="en-US" dirty="0"/>
              <a: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8A318DFB-5F24-4AAB-A84B-D248D5DAC033}" type="datetime2">
              <a:rPr lang="en-US" smtClean="0"/>
              <a:t>Saturday, August 1, 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bg1"/>
                </a:solidFill>
                <a:effectLst/>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826473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33272" y="347472"/>
            <a:ext cx="9985248" cy="960120"/>
          </a:xfrm>
        </p:spPr>
        <p:txBody>
          <a:bodyPr/>
          <a:lstStyle/>
          <a:p>
            <a:r>
              <a:rPr lang="en-US" dirty="0"/>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1033272" y="1563624"/>
            <a:ext cx="9985248" cy="4572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7274BCA4-07E8-484C-A268-7A7F4DBB4C79}" type="datetime2">
              <a:rPr lang="en-US" smtClean="0"/>
              <a:t>Saturday, August 1, 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0899285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Content Photo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371C36B-E56C-A499-1D3F-AC8DC09B0AE3}"/>
              </a:ext>
            </a:extLst>
          </p:cNvPr>
          <p:cNvSpPr/>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BC72D07-FB95-F16C-6535-C8AEB3ACAFA0}"/>
              </a:ext>
            </a:extLst>
          </p:cNvPr>
          <p:cNvSpPr/>
          <p:nvPr/>
        </p:nvSpPr>
        <p:spPr>
          <a:xfrm rot="10800000" flipH="1">
            <a:off x="0" y="6408316"/>
            <a:ext cx="12192000" cy="449684"/>
          </a:xfrm>
          <a:prstGeom prst="rect">
            <a:avLst/>
          </a:prstGeom>
          <a:gradFill>
            <a:gsLst>
              <a:gs pos="14000">
                <a:srgbClr val="FE4A00">
                  <a:alpha val="27843"/>
                </a:srgbClr>
              </a:gs>
              <a:gs pos="100000">
                <a:srgbClr val="DA002F">
                  <a:alpha val="84706"/>
                </a:srgbClr>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CAA119A-27E9-C86D-0929-AC7B5A35BD16}"/>
              </a:ext>
            </a:extLst>
          </p:cNvPr>
          <p:cNvSpPr/>
          <p:nvPr/>
        </p:nvSpPr>
        <p:spPr>
          <a:xfrm flipH="1">
            <a:off x="3807553" y="6408316"/>
            <a:ext cx="8384444" cy="449684"/>
          </a:xfrm>
          <a:prstGeom prst="rect">
            <a:avLst/>
          </a:prstGeom>
          <a:gradFill>
            <a:gsLst>
              <a:gs pos="9000">
                <a:srgbClr val="D861D4">
                  <a:alpha val="67843"/>
                </a:srgbClr>
              </a:gs>
              <a:gs pos="99000">
                <a:srgbClr val="92248E"/>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718304" y="310896"/>
            <a:ext cx="6858000" cy="923544"/>
          </a:xfrm>
        </p:spPr>
        <p:txBody>
          <a:bodyPr anchor="b"/>
          <a:lstStyle/>
          <a:p>
            <a:r>
              <a:rPr lang="en-US" dirty="0"/>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11" name="Picture Placeholder 10">
            <a:extLst>
              <a:ext uri="{FF2B5EF4-FFF2-40B4-BE49-F238E27FC236}">
                <a16:creationId xmlns:a16="http://schemas.microsoft.com/office/drawing/2014/main" id="{B6DF379E-0D41-B503-1F7F-4E6B2B90CC41}"/>
              </a:ext>
            </a:extLst>
          </p:cNvPr>
          <p:cNvSpPr>
            <a:spLocks noGrp="1"/>
          </p:cNvSpPr>
          <p:nvPr>
            <p:ph type="pic" sz="quarter" idx="15" hasCustomPrompt="1"/>
          </p:nvPr>
        </p:nvSpPr>
        <p:spPr>
          <a:xfrm>
            <a:off x="603503" y="603504"/>
            <a:ext cx="3192563" cy="5202936"/>
          </a:xfrm>
          <a:blipFill>
            <a:blip r:embed="rId2">
              <a:alphaModFix amt="70000"/>
            </a:blip>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718304" y="1380744"/>
            <a:ext cx="6858000" cy="46085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bg1"/>
                </a:solidFill>
                <a:effectLst/>
              </a:defRPr>
            </a:lvl1pPr>
          </a:lstStyle>
          <a:p>
            <a:fld id="{71286253-1B6C-4476-BA10-7DFF05BDD8C1}" type="datetime2">
              <a:rPr lang="en-US" smtClean="0"/>
              <a:t>Saturday, August 1, 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0786222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Content Photo 3">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541EC5E-2E3A-29A5-7F01-3D098A93FA76}"/>
              </a:ext>
            </a:extLst>
          </p:cNvPr>
          <p:cNvSpPr/>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FCDB1A6A-A82E-C28C-BC71-E59067A1D47F}"/>
              </a:ext>
            </a:extLst>
          </p:cNvPr>
          <p:cNvSpPr/>
          <p:nvPr/>
        </p:nvSpPr>
        <p:spPr>
          <a:xfrm flipH="1">
            <a:off x="0" y="6406116"/>
            <a:ext cx="12191998" cy="461774"/>
          </a:xfrm>
          <a:prstGeom prst="rect">
            <a:avLst/>
          </a:prstGeom>
          <a:gradFill>
            <a:gsLst>
              <a:gs pos="0">
                <a:srgbClr val="DA002F"/>
              </a:gs>
              <a:gs pos="100000">
                <a:srgbClr val="D861D4">
                  <a:alpha val="58824"/>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E2B683A0-4783-F398-8347-7EAF3DEE633C}"/>
              </a:ext>
            </a:extLst>
          </p:cNvPr>
          <p:cNvSpPr/>
          <p:nvPr/>
        </p:nvSpPr>
        <p:spPr>
          <a:xfrm flipH="1">
            <a:off x="8491125" y="6406116"/>
            <a:ext cx="3700874" cy="461774"/>
          </a:xfrm>
          <a:prstGeom prst="rect">
            <a:avLst/>
          </a:prstGeom>
          <a:gradFill>
            <a:gsLst>
              <a:gs pos="19000">
                <a:srgbClr val="FF411C">
                  <a:alpha val="60784"/>
                </a:srgbClr>
              </a:gs>
              <a:gs pos="99000">
                <a:srgbClr val="FF907A">
                  <a:alpha val="86667"/>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31520" y="312572"/>
            <a:ext cx="6858000" cy="923544"/>
          </a:xfrm>
        </p:spPr>
        <p:txBody>
          <a:bodyPr anchor="b"/>
          <a:lstStyle/>
          <a:p>
            <a:r>
              <a:rPr lang="en-US" dirty="0"/>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Sample Footer Text</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731520" y="1380744"/>
            <a:ext cx="6858000" cy="46085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10">
            <a:extLst>
              <a:ext uri="{FF2B5EF4-FFF2-40B4-BE49-F238E27FC236}">
                <a16:creationId xmlns:a16="http://schemas.microsoft.com/office/drawing/2014/main" id="{86917188-FC72-8B54-8EBD-7107C6956DBB}"/>
              </a:ext>
            </a:extLst>
          </p:cNvPr>
          <p:cNvSpPr>
            <a:spLocks noGrp="1"/>
          </p:cNvSpPr>
          <p:nvPr>
            <p:ph type="pic" sz="quarter" idx="15" hasCustomPrompt="1"/>
          </p:nvPr>
        </p:nvSpPr>
        <p:spPr>
          <a:xfrm>
            <a:off x="8491126" y="603504"/>
            <a:ext cx="3085177" cy="5202936"/>
          </a:xfrm>
          <a:blipFill>
            <a:blip r:embed="rId2">
              <a:alphaModFix amt="70000"/>
            </a:blip>
            <a:stretch>
              <a:fillRect/>
            </a:stretch>
          </a:blipFill>
        </p:spPr>
        <p:txBody>
          <a:bodyPr/>
          <a:lstStyle>
            <a:lvl1pPr marL="0" indent="0">
              <a:buNone/>
              <a:defRPr/>
            </a:lvl1pPr>
          </a:lstStyle>
          <a:p>
            <a:r>
              <a:rPr lang="en-US" dirty="0"/>
              <a: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BC26721B-6321-48CC-A06F-4DC67D115E8F}" type="datetime2">
              <a:rPr lang="en-US" smtClean="0"/>
              <a:t>Saturday, August 1, 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bg1"/>
                </a:solidFill>
                <a:effectLst/>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8744399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Content Photo 4">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500FDF4-E04E-45E3-73D7-9BD1BD2BCA87}"/>
              </a:ext>
            </a:extLst>
          </p:cNvPr>
          <p:cNvSpPr/>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9DCA41D-9DCB-DD45-31CF-2ACE1D2C681B}"/>
              </a:ext>
            </a:extLst>
          </p:cNvPr>
          <p:cNvSpPr/>
          <p:nvPr/>
        </p:nvSpPr>
        <p:spPr>
          <a:xfrm rot="10800000" flipH="1">
            <a:off x="0" y="6400798"/>
            <a:ext cx="12192000" cy="457202"/>
          </a:xfrm>
          <a:prstGeom prst="rect">
            <a:avLst/>
          </a:prstGeom>
          <a:gradFill>
            <a:gsLst>
              <a:gs pos="25000">
                <a:srgbClr val="FE4A00">
                  <a:alpha val="66667"/>
                </a:srgbClr>
              </a:gs>
              <a:gs pos="100000">
                <a:srgbClr val="DA002F">
                  <a:alpha val="84706"/>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21F0C67-B5B9-BA90-0D30-7132F7490891}"/>
              </a:ext>
            </a:extLst>
          </p:cNvPr>
          <p:cNvSpPr/>
          <p:nvPr/>
        </p:nvSpPr>
        <p:spPr>
          <a:xfrm flipH="1">
            <a:off x="5247320" y="6400799"/>
            <a:ext cx="6944677" cy="456772"/>
          </a:xfrm>
          <a:prstGeom prst="rect">
            <a:avLst/>
          </a:prstGeom>
          <a:gradFill>
            <a:gsLst>
              <a:gs pos="9000">
                <a:srgbClr val="E349BB">
                  <a:alpha val="61961"/>
                </a:srgbClr>
              </a:gs>
              <a:gs pos="99000">
                <a:srgbClr val="92248E"/>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53912" y="475488"/>
            <a:ext cx="5440680" cy="1197864"/>
          </a:xfrm>
        </p:spPr>
        <p:txBody>
          <a:bodyPr anchor="b"/>
          <a:lstStyle/>
          <a:p>
            <a:r>
              <a:rPr lang="en-US" dirty="0"/>
              <a:t>Click to edit Master title style</a:t>
            </a:r>
          </a:p>
        </p:txBody>
      </p:sp>
      <p:sp>
        <p:nvSpPr>
          <p:cNvPr id="16" name="Footer Placeholder 15">
            <a:extLst>
              <a:ext uri="{FF2B5EF4-FFF2-40B4-BE49-F238E27FC236}">
                <a16:creationId xmlns:a16="http://schemas.microsoft.com/office/drawing/2014/main" id="{4567FAE1-288E-FD4A-3F64-DC3B7101D933}"/>
              </a:ext>
            </a:extLst>
          </p:cNvPr>
          <p:cNvSpPr>
            <a:spLocks noGrp="1"/>
          </p:cNvSpPr>
          <p:nvPr>
            <p:ph type="ftr" sz="quarter" idx="17"/>
          </p:nvPr>
        </p:nvSpPr>
        <p:spPr/>
        <p:txBody>
          <a:bodyPr/>
          <a:lstStyle/>
          <a:p>
            <a:r>
              <a:rPr lang="en-US"/>
              <a:t>Sample Footer Text</a:t>
            </a:r>
          </a:p>
        </p:txBody>
      </p:sp>
      <p:sp>
        <p:nvSpPr>
          <p:cNvPr id="11" name="Picture Placeholder 10">
            <a:extLst>
              <a:ext uri="{FF2B5EF4-FFF2-40B4-BE49-F238E27FC236}">
                <a16:creationId xmlns:a16="http://schemas.microsoft.com/office/drawing/2014/main" id="{C7A5FBC8-9F7C-5DDE-5C2A-6D231CC88D55}"/>
              </a:ext>
            </a:extLst>
          </p:cNvPr>
          <p:cNvSpPr>
            <a:spLocks noGrp="1"/>
          </p:cNvSpPr>
          <p:nvPr>
            <p:ph type="pic" sz="quarter" idx="15" hasCustomPrompt="1"/>
          </p:nvPr>
        </p:nvSpPr>
        <p:spPr>
          <a:xfrm>
            <a:off x="603504" y="603504"/>
            <a:ext cx="4643816" cy="5202936"/>
          </a:xfrm>
          <a:blipFill>
            <a:blip r:embed="rId2">
              <a:alphaModFix amt="70000"/>
            </a:blip>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6153912" y="1856232"/>
            <a:ext cx="5440680" cy="400507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Date Placeholder 14">
            <a:extLst>
              <a:ext uri="{FF2B5EF4-FFF2-40B4-BE49-F238E27FC236}">
                <a16:creationId xmlns:a16="http://schemas.microsoft.com/office/drawing/2014/main" id="{35913992-B8EA-FD20-FD4D-5B72B7A440D1}"/>
              </a:ext>
            </a:extLst>
          </p:cNvPr>
          <p:cNvSpPr>
            <a:spLocks noGrp="1"/>
          </p:cNvSpPr>
          <p:nvPr>
            <p:ph type="dt" sz="half" idx="16"/>
          </p:nvPr>
        </p:nvSpPr>
        <p:spPr/>
        <p:txBody>
          <a:bodyPr/>
          <a:lstStyle/>
          <a:p>
            <a:fld id="{CD5DF956-88B4-4B11-B70D-3316C48FAF0D}" type="datetime2">
              <a:rPr lang="en-US" smtClean="0"/>
              <a:t>Saturday, August 1, 2026</a:t>
            </a:fld>
            <a:endParaRPr lang="en-US"/>
          </a:p>
        </p:txBody>
      </p:sp>
      <p:sp>
        <p:nvSpPr>
          <p:cNvPr id="17" name="Slide Number Placeholder 16">
            <a:extLst>
              <a:ext uri="{FF2B5EF4-FFF2-40B4-BE49-F238E27FC236}">
                <a16:creationId xmlns:a16="http://schemas.microsoft.com/office/drawing/2014/main" id="{D5201357-21DD-EA1C-08A2-FA2DAB225074}"/>
              </a:ext>
            </a:extLst>
          </p:cNvPr>
          <p:cNvSpPr>
            <a:spLocks noGrp="1"/>
          </p:cNvSpPr>
          <p:nvPr>
            <p:ph type="sldNum" sz="quarter" idx="18"/>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0645358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Content Photo 5">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8205052-C3B6-6D2C-A5A8-3EFDF993E71B}"/>
              </a:ext>
            </a:extLst>
          </p:cNvPr>
          <p:cNvSpPr/>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981E3123-7D9E-2A08-F196-CDF340945D9D}"/>
              </a:ext>
            </a:extLst>
          </p:cNvPr>
          <p:cNvSpPr/>
          <p:nvPr/>
        </p:nvSpPr>
        <p:spPr>
          <a:xfrm rot="10800000" flipH="1">
            <a:off x="0" y="6400798"/>
            <a:ext cx="12192000" cy="457202"/>
          </a:xfrm>
          <a:prstGeom prst="rect">
            <a:avLst/>
          </a:prstGeom>
          <a:gradFill>
            <a:gsLst>
              <a:gs pos="25000">
                <a:srgbClr val="FE4A00">
                  <a:alpha val="66667"/>
                </a:srgbClr>
              </a:gs>
              <a:gs pos="100000">
                <a:srgbClr val="DA002F">
                  <a:alpha val="84706"/>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7FF22AD7-5E04-F73B-69E6-5FA92F998C90}"/>
              </a:ext>
            </a:extLst>
          </p:cNvPr>
          <p:cNvSpPr/>
          <p:nvPr/>
        </p:nvSpPr>
        <p:spPr>
          <a:xfrm flipH="1">
            <a:off x="7284615" y="6400799"/>
            <a:ext cx="4907382" cy="456772"/>
          </a:xfrm>
          <a:prstGeom prst="rect">
            <a:avLst/>
          </a:prstGeom>
          <a:gradFill>
            <a:gsLst>
              <a:gs pos="9000">
                <a:srgbClr val="E349BB">
                  <a:alpha val="61961"/>
                </a:srgbClr>
              </a:gs>
              <a:gs pos="99000">
                <a:srgbClr val="92248E"/>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174736" y="475488"/>
            <a:ext cx="3401568" cy="1197864"/>
          </a:xfrm>
        </p:spPr>
        <p:txBody>
          <a:bodyPr anchor="b"/>
          <a:lstStyle/>
          <a:p>
            <a:r>
              <a:rPr lang="en-US" dirty="0"/>
              <a:t>Click to edit Master title style</a:t>
            </a:r>
          </a:p>
        </p:txBody>
      </p:sp>
      <p:sp>
        <p:nvSpPr>
          <p:cNvPr id="12" name="Footer Placeholder 11">
            <a:extLst>
              <a:ext uri="{FF2B5EF4-FFF2-40B4-BE49-F238E27FC236}">
                <a16:creationId xmlns:a16="http://schemas.microsoft.com/office/drawing/2014/main" id="{B6E8A78A-1F40-EF49-1E08-D6397550623A}"/>
              </a:ext>
            </a:extLst>
          </p:cNvPr>
          <p:cNvSpPr>
            <a:spLocks noGrp="1"/>
          </p:cNvSpPr>
          <p:nvPr>
            <p:ph type="ftr" sz="quarter" idx="17"/>
          </p:nvPr>
        </p:nvSpPr>
        <p:spPr/>
        <p:txBody>
          <a:bodyPr/>
          <a:lstStyle/>
          <a:p>
            <a:r>
              <a:rPr lang="en-US"/>
              <a:t>Sample Footer Text</a:t>
            </a:r>
          </a:p>
        </p:txBody>
      </p:sp>
      <p:sp>
        <p:nvSpPr>
          <p:cNvPr id="10" name="Picture Placeholder 9">
            <a:extLst>
              <a:ext uri="{FF2B5EF4-FFF2-40B4-BE49-F238E27FC236}">
                <a16:creationId xmlns:a16="http://schemas.microsoft.com/office/drawing/2014/main" id="{7DC519FC-A3E9-4C11-0C12-6C530C7375C1}"/>
              </a:ext>
            </a:extLst>
          </p:cNvPr>
          <p:cNvSpPr>
            <a:spLocks noGrp="1"/>
          </p:cNvSpPr>
          <p:nvPr>
            <p:ph type="pic" sz="quarter" idx="15" hasCustomPrompt="1"/>
          </p:nvPr>
        </p:nvSpPr>
        <p:spPr>
          <a:xfrm>
            <a:off x="603504" y="603504"/>
            <a:ext cx="6681111" cy="5202936"/>
          </a:xfrm>
          <a:blipFill>
            <a:blip r:embed="rId2">
              <a:alphaModFix amt="70000"/>
            </a:blip>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174736" y="1856232"/>
            <a:ext cx="3401568" cy="404164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10">
            <a:extLst>
              <a:ext uri="{FF2B5EF4-FFF2-40B4-BE49-F238E27FC236}">
                <a16:creationId xmlns:a16="http://schemas.microsoft.com/office/drawing/2014/main" id="{D89D3850-0B82-7481-3C6F-0BDFA5DB5578}"/>
              </a:ext>
            </a:extLst>
          </p:cNvPr>
          <p:cNvSpPr>
            <a:spLocks noGrp="1"/>
          </p:cNvSpPr>
          <p:nvPr>
            <p:ph type="dt" sz="half" idx="16"/>
          </p:nvPr>
        </p:nvSpPr>
        <p:spPr/>
        <p:txBody>
          <a:bodyPr/>
          <a:lstStyle/>
          <a:p>
            <a:fld id="{9AB004D8-8BA8-480E-9129-E735C18CC49D}" type="datetime2">
              <a:rPr lang="en-US" smtClean="0"/>
              <a:t>Saturday, August 1, 2026</a:t>
            </a:fld>
            <a:endParaRPr lang="en-US"/>
          </a:p>
        </p:txBody>
      </p:sp>
      <p:sp>
        <p:nvSpPr>
          <p:cNvPr id="13" name="Slide Number Placeholder 12">
            <a:extLst>
              <a:ext uri="{FF2B5EF4-FFF2-40B4-BE49-F238E27FC236}">
                <a16:creationId xmlns:a16="http://schemas.microsoft.com/office/drawing/2014/main" id="{64DFD1F8-B2A4-E3EB-CFCC-88A8CB48722E}"/>
              </a:ext>
            </a:extLst>
          </p:cNvPr>
          <p:cNvSpPr>
            <a:spLocks noGrp="1"/>
          </p:cNvSpPr>
          <p:nvPr>
            <p:ph type="sldNum" sz="quarter" idx="18"/>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40479390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Content Photo 6">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EF18C7C-1969-9C01-D038-301F240DE5F0}"/>
              </a:ext>
            </a:extLst>
          </p:cNvPr>
          <p:cNvSpPr/>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5B92EA85-E779-E444-F045-AF74D3205F21}"/>
              </a:ext>
            </a:extLst>
          </p:cNvPr>
          <p:cNvSpPr/>
          <p:nvPr/>
        </p:nvSpPr>
        <p:spPr>
          <a:xfrm flipH="1">
            <a:off x="0" y="6406116"/>
            <a:ext cx="12191998" cy="461774"/>
          </a:xfrm>
          <a:prstGeom prst="rect">
            <a:avLst/>
          </a:prstGeom>
          <a:gradFill>
            <a:gsLst>
              <a:gs pos="0">
                <a:srgbClr val="DA002F"/>
              </a:gs>
              <a:gs pos="100000">
                <a:srgbClr val="D861D4">
                  <a:alpha val="58824"/>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BB930F6-9FDA-0841-96E2-360254453D93}"/>
              </a:ext>
            </a:extLst>
          </p:cNvPr>
          <p:cNvSpPr/>
          <p:nvPr/>
        </p:nvSpPr>
        <p:spPr>
          <a:xfrm flipH="1">
            <a:off x="7562434" y="6406116"/>
            <a:ext cx="4629564" cy="461774"/>
          </a:xfrm>
          <a:prstGeom prst="rect">
            <a:avLst/>
          </a:prstGeom>
          <a:gradFill>
            <a:gsLst>
              <a:gs pos="19000">
                <a:srgbClr val="FF411C">
                  <a:alpha val="60784"/>
                </a:srgbClr>
              </a:gs>
              <a:gs pos="99000">
                <a:srgbClr val="FF907A">
                  <a:alpha val="86667"/>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40080" y="704087"/>
            <a:ext cx="2907792" cy="2377440"/>
          </a:xfrm>
        </p:spPr>
        <p:txBody>
          <a:bodyPr anchor="t"/>
          <a:lstStyle/>
          <a:p>
            <a:r>
              <a:rPr lang="en-US" dirty="0"/>
              <a:t>Click to edit Master title style</a:t>
            </a:r>
          </a:p>
        </p:txBody>
      </p:sp>
      <p:sp>
        <p:nvSpPr>
          <p:cNvPr id="12" name="Footer Placeholder 11">
            <a:extLst>
              <a:ext uri="{FF2B5EF4-FFF2-40B4-BE49-F238E27FC236}">
                <a16:creationId xmlns:a16="http://schemas.microsoft.com/office/drawing/2014/main" id="{B6E8A78A-1F40-EF49-1E08-D6397550623A}"/>
              </a:ext>
            </a:extLst>
          </p:cNvPr>
          <p:cNvSpPr>
            <a:spLocks noGrp="1"/>
          </p:cNvSpPr>
          <p:nvPr>
            <p:ph type="ftr" sz="quarter" idx="17"/>
          </p:nvPr>
        </p:nvSpPr>
        <p:spPr/>
        <p:txBody>
          <a:bodyPr/>
          <a:lstStyle/>
          <a:p>
            <a:r>
              <a:rPr lang="en-US"/>
              <a:t>Sample Footer Text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4023360" y="704088"/>
            <a:ext cx="2843784" cy="5111496"/>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9">
            <a:extLst>
              <a:ext uri="{FF2B5EF4-FFF2-40B4-BE49-F238E27FC236}">
                <a16:creationId xmlns:a16="http://schemas.microsoft.com/office/drawing/2014/main" id="{7DC519FC-A3E9-4C11-0C12-6C530C7375C1}"/>
              </a:ext>
            </a:extLst>
          </p:cNvPr>
          <p:cNvSpPr>
            <a:spLocks noGrp="1"/>
          </p:cNvSpPr>
          <p:nvPr>
            <p:ph type="pic" sz="quarter" idx="15" hasCustomPrompt="1"/>
          </p:nvPr>
        </p:nvSpPr>
        <p:spPr>
          <a:xfrm>
            <a:off x="7562436" y="0"/>
            <a:ext cx="4629564" cy="6409944"/>
          </a:xfrm>
          <a:blipFill>
            <a:blip r:embed="rId2">
              <a:alphaModFix amt="70000"/>
            </a:blip>
            <a:stretch>
              <a:fillRect/>
            </a:stretch>
          </a:blipFill>
        </p:spPr>
        <p:txBody>
          <a:bodyPr/>
          <a:lstStyle>
            <a:lvl1pPr marL="0" indent="0">
              <a:buNone/>
              <a:defRPr/>
            </a:lvl1pPr>
          </a:lstStyle>
          <a:p>
            <a:r>
              <a:rPr lang="en-US" dirty="0"/>
              <a:t>.</a:t>
            </a:r>
          </a:p>
        </p:txBody>
      </p:sp>
      <p:sp>
        <p:nvSpPr>
          <p:cNvPr id="11" name="Date Placeholder 10">
            <a:extLst>
              <a:ext uri="{FF2B5EF4-FFF2-40B4-BE49-F238E27FC236}">
                <a16:creationId xmlns:a16="http://schemas.microsoft.com/office/drawing/2014/main" id="{D89D3850-0B82-7481-3C6F-0BDFA5DB5578}"/>
              </a:ext>
            </a:extLst>
          </p:cNvPr>
          <p:cNvSpPr>
            <a:spLocks noGrp="1"/>
          </p:cNvSpPr>
          <p:nvPr>
            <p:ph type="dt" sz="half" idx="16"/>
          </p:nvPr>
        </p:nvSpPr>
        <p:spPr/>
        <p:txBody>
          <a:bodyPr/>
          <a:lstStyle/>
          <a:p>
            <a:fld id="{D4A58DCA-69A1-40C7-8F11-9BD47CD4C934}" type="datetime2">
              <a:rPr lang="en-US" smtClean="0"/>
              <a:t>Saturday, August 1, 2026</a:t>
            </a:fld>
            <a:endParaRPr lang="en-US"/>
          </a:p>
        </p:txBody>
      </p:sp>
      <p:sp>
        <p:nvSpPr>
          <p:cNvPr id="13" name="Slide Number Placeholder 12">
            <a:extLst>
              <a:ext uri="{FF2B5EF4-FFF2-40B4-BE49-F238E27FC236}">
                <a16:creationId xmlns:a16="http://schemas.microsoft.com/office/drawing/2014/main" id="{64DFD1F8-B2A4-E3EB-CFCC-88A8CB48722E}"/>
              </a:ext>
            </a:extLst>
          </p:cNvPr>
          <p:cNvSpPr>
            <a:spLocks noGrp="1"/>
          </p:cNvSpPr>
          <p:nvPr>
            <p:ph type="sldNum" sz="quarter" idx="18"/>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8455688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Content Photo 7">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EF18C7C-1969-9C01-D038-301F240DE5F0}"/>
              </a:ext>
            </a:extLst>
          </p:cNvPr>
          <p:cNvSpPr/>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5B92EA85-E779-E444-F045-AF74D3205F21}"/>
              </a:ext>
            </a:extLst>
          </p:cNvPr>
          <p:cNvSpPr/>
          <p:nvPr/>
        </p:nvSpPr>
        <p:spPr>
          <a:xfrm flipH="1">
            <a:off x="0" y="6406116"/>
            <a:ext cx="12191998" cy="461774"/>
          </a:xfrm>
          <a:prstGeom prst="rect">
            <a:avLst/>
          </a:prstGeom>
          <a:gradFill>
            <a:gsLst>
              <a:gs pos="0">
                <a:srgbClr val="DA002F"/>
              </a:gs>
              <a:gs pos="100000">
                <a:srgbClr val="D861D4">
                  <a:alpha val="58824"/>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BB930F6-9FDA-0841-96E2-360254453D93}"/>
              </a:ext>
            </a:extLst>
          </p:cNvPr>
          <p:cNvSpPr/>
          <p:nvPr/>
        </p:nvSpPr>
        <p:spPr>
          <a:xfrm flipH="1">
            <a:off x="8305800" y="6406116"/>
            <a:ext cx="3886200" cy="461774"/>
          </a:xfrm>
          <a:prstGeom prst="rect">
            <a:avLst/>
          </a:prstGeom>
          <a:gradFill>
            <a:gsLst>
              <a:gs pos="19000">
                <a:srgbClr val="FF411C">
                  <a:alpha val="60784"/>
                </a:srgbClr>
              </a:gs>
              <a:gs pos="99000">
                <a:srgbClr val="FF907A">
                  <a:alpha val="86667"/>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40080" y="704088"/>
            <a:ext cx="2907792" cy="2377440"/>
          </a:xfrm>
        </p:spPr>
        <p:txBody>
          <a:bodyPr anchor="t"/>
          <a:lstStyle/>
          <a:p>
            <a:r>
              <a:rPr lang="en-US" dirty="0"/>
              <a:t>Click to edit Master title style</a:t>
            </a:r>
          </a:p>
        </p:txBody>
      </p:sp>
      <p:sp>
        <p:nvSpPr>
          <p:cNvPr id="12" name="Footer Placeholder 11">
            <a:extLst>
              <a:ext uri="{FF2B5EF4-FFF2-40B4-BE49-F238E27FC236}">
                <a16:creationId xmlns:a16="http://schemas.microsoft.com/office/drawing/2014/main" id="{B6E8A78A-1F40-EF49-1E08-D6397550623A}"/>
              </a:ext>
            </a:extLst>
          </p:cNvPr>
          <p:cNvSpPr>
            <a:spLocks noGrp="1"/>
          </p:cNvSpPr>
          <p:nvPr>
            <p:ph type="ftr" sz="quarter" idx="17"/>
          </p:nvPr>
        </p:nvSpPr>
        <p:spPr/>
        <p:txBody>
          <a:bodyPr/>
          <a:lstStyle/>
          <a:p>
            <a:r>
              <a:rPr lang="en-US"/>
              <a:t>Sample Footer Text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4023360" y="704088"/>
            <a:ext cx="3776472" cy="5347704"/>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9">
            <a:extLst>
              <a:ext uri="{FF2B5EF4-FFF2-40B4-BE49-F238E27FC236}">
                <a16:creationId xmlns:a16="http://schemas.microsoft.com/office/drawing/2014/main" id="{7DC519FC-A3E9-4C11-0C12-6C530C7375C1}"/>
              </a:ext>
            </a:extLst>
          </p:cNvPr>
          <p:cNvSpPr>
            <a:spLocks noGrp="1"/>
          </p:cNvSpPr>
          <p:nvPr>
            <p:ph type="pic" sz="quarter" idx="15" hasCustomPrompt="1"/>
          </p:nvPr>
        </p:nvSpPr>
        <p:spPr>
          <a:xfrm>
            <a:off x="8305800" y="0"/>
            <a:ext cx="3886200" cy="6406116"/>
          </a:xfrm>
          <a:blipFill>
            <a:blip r:embed="rId2">
              <a:alphaModFix amt="70000"/>
            </a:blip>
            <a:stretch>
              <a:fillRect/>
            </a:stretch>
          </a:blipFill>
        </p:spPr>
        <p:txBody>
          <a:bodyPr/>
          <a:lstStyle>
            <a:lvl1pPr marL="0" indent="0">
              <a:buNone/>
              <a:defRPr/>
            </a:lvl1pPr>
          </a:lstStyle>
          <a:p>
            <a:r>
              <a:rPr lang="en-US" dirty="0"/>
              <a:t>.</a:t>
            </a:r>
          </a:p>
        </p:txBody>
      </p:sp>
      <p:sp>
        <p:nvSpPr>
          <p:cNvPr id="11" name="Date Placeholder 10">
            <a:extLst>
              <a:ext uri="{FF2B5EF4-FFF2-40B4-BE49-F238E27FC236}">
                <a16:creationId xmlns:a16="http://schemas.microsoft.com/office/drawing/2014/main" id="{D89D3850-0B82-7481-3C6F-0BDFA5DB5578}"/>
              </a:ext>
            </a:extLst>
          </p:cNvPr>
          <p:cNvSpPr>
            <a:spLocks noGrp="1"/>
          </p:cNvSpPr>
          <p:nvPr>
            <p:ph type="dt" sz="half" idx="16"/>
          </p:nvPr>
        </p:nvSpPr>
        <p:spPr/>
        <p:txBody>
          <a:bodyPr/>
          <a:lstStyle/>
          <a:p>
            <a:fld id="{33DFD5A6-3F5B-4C93-83C0-9BE650DA7164}" type="datetime2">
              <a:rPr lang="en-US" smtClean="0"/>
              <a:t>Saturday, August 1, 2026</a:t>
            </a:fld>
            <a:endParaRPr lang="en-US"/>
          </a:p>
        </p:txBody>
      </p:sp>
      <p:sp>
        <p:nvSpPr>
          <p:cNvPr id="13" name="Slide Number Placeholder 12">
            <a:extLst>
              <a:ext uri="{FF2B5EF4-FFF2-40B4-BE49-F238E27FC236}">
                <a16:creationId xmlns:a16="http://schemas.microsoft.com/office/drawing/2014/main" id="{64DFD1F8-B2A4-E3EB-CFCC-88A8CB48722E}"/>
              </a:ext>
            </a:extLst>
          </p:cNvPr>
          <p:cNvSpPr>
            <a:spLocks noGrp="1"/>
          </p:cNvSpPr>
          <p:nvPr>
            <p:ph type="sldNum" sz="quarter" idx="18"/>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6140532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Content Photo 8">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E270C72-937F-4EEB-59FB-6FC29DF45701}"/>
              </a:ext>
            </a:extLst>
          </p:cNvPr>
          <p:cNvSpPr/>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DBABC61-0C94-EB2C-729D-13A2A74C04A2}"/>
              </a:ext>
            </a:extLst>
          </p:cNvPr>
          <p:cNvSpPr/>
          <p:nvPr/>
        </p:nvSpPr>
        <p:spPr>
          <a:xfrm flipH="1">
            <a:off x="0" y="6406116"/>
            <a:ext cx="12191998" cy="461774"/>
          </a:xfrm>
          <a:prstGeom prst="rect">
            <a:avLst/>
          </a:prstGeom>
          <a:gradFill>
            <a:gsLst>
              <a:gs pos="0">
                <a:srgbClr val="DA002F"/>
              </a:gs>
              <a:gs pos="100000">
                <a:srgbClr val="D861D4">
                  <a:alpha val="58824"/>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FF3E17B-3D55-4567-37F8-1842ADBFD144}"/>
              </a:ext>
            </a:extLst>
          </p:cNvPr>
          <p:cNvSpPr/>
          <p:nvPr/>
        </p:nvSpPr>
        <p:spPr>
          <a:xfrm flipH="1">
            <a:off x="5029200" y="6406116"/>
            <a:ext cx="7162798" cy="461774"/>
          </a:xfrm>
          <a:prstGeom prst="rect">
            <a:avLst/>
          </a:prstGeom>
          <a:gradFill>
            <a:gsLst>
              <a:gs pos="19000">
                <a:srgbClr val="FF411C">
                  <a:alpha val="60784"/>
                </a:srgbClr>
              </a:gs>
              <a:gs pos="99000">
                <a:srgbClr val="FF907A">
                  <a:alpha val="86667"/>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31520" y="923544"/>
            <a:ext cx="3840480" cy="2505456"/>
          </a:xfrm>
        </p:spPr>
        <p:txBody>
          <a:bodyPr anchor="b"/>
          <a:lstStyle>
            <a:lvl1pPr algn="r">
              <a:defRPr/>
            </a:lvl1pPr>
          </a:lstStyle>
          <a:p>
            <a:r>
              <a:rPr lang="en-US" dirty="0"/>
              <a:t>Click to edit Master title style</a:t>
            </a:r>
          </a:p>
        </p:txBody>
      </p:sp>
      <p:sp>
        <p:nvSpPr>
          <p:cNvPr id="9" name="Footer Placeholder 8">
            <a:extLst>
              <a:ext uri="{FF2B5EF4-FFF2-40B4-BE49-F238E27FC236}">
                <a16:creationId xmlns:a16="http://schemas.microsoft.com/office/drawing/2014/main" id="{E44DBEB0-C6B6-5CB8-ABF9-1B2039BB0E59}"/>
              </a:ext>
            </a:extLst>
          </p:cNvPr>
          <p:cNvSpPr>
            <a:spLocks noGrp="1"/>
          </p:cNvSpPr>
          <p:nvPr>
            <p:ph type="ftr" sz="quarter" idx="16"/>
          </p:nvPr>
        </p:nvSpPr>
        <p:spPr/>
        <p:txBody>
          <a:bodyPr/>
          <a:lstStyle/>
          <a:p>
            <a:r>
              <a:rPr lang="en-US"/>
              <a:t>Sample Footer Text</a:t>
            </a:r>
          </a:p>
        </p:txBody>
      </p:sp>
      <p:sp>
        <p:nvSpPr>
          <p:cNvPr id="12" name="Picture Placeholder 11">
            <a:extLst>
              <a:ext uri="{FF2B5EF4-FFF2-40B4-BE49-F238E27FC236}">
                <a16:creationId xmlns:a16="http://schemas.microsoft.com/office/drawing/2014/main" id="{4FFF810E-C78F-40FB-2AAF-2EF21D0EC3A2}"/>
              </a:ext>
            </a:extLst>
          </p:cNvPr>
          <p:cNvSpPr>
            <a:spLocks noGrp="1"/>
          </p:cNvSpPr>
          <p:nvPr>
            <p:ph type="pic" sz="quarter" idx="18" hasCustomPrompt="1"/>
          </p:nvPr>
        </p:nvSpPr>
        <p:spPr>
          <a:xfrm>
            <a:off x="5065776" y="0"/>
            <a:ext cx="6135624" cy="3291840"/>
          </a:xfrm>
          <a:blipFill>
            <a:blip r:embed="rId2">
              <a:alphaModFix amt="70000"/>
            </a:blip>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5029200" y="3511295"/>
            <a:ext cx="6172200" cy="2606283"/>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397A2D71-C1A3-7AD4-8B7D-05B964D2B9E6}"/>
              </a:ext>
            </a:extLst>
          </p:cNvPr>
          <p:cNvSpPr>
            <a:spLocks noGrp="1"/>
          </p:cNvSpPr>
          <p:nvPr>
            <p:ph type="dt" sz="half" idx="15"/>
          </p:nvPr>
        </p:nvSpPr>
        <p:spPr/>
        <p:txBody>
          <a:bodyPr/>
          <a:lstStyle/>
          <a:p>
            <a:fld id="{CDFE0BFE-5A09-4B35-B85E-8253DEA6CAA6}" type="datetime2">
              <a:rPr lang="en-US" smtClean="0"/>
              <a:t>Saturday, August 1, 2026</a:t>
            </a:fld>
            <a:endParaRPr lang="en-US"/>
          </a:p>
        </p:txBody>
      </p:sp>
      <p:sp>
        <p:nvSpPr>
          <p:cNvPr id="10" name="Slide Number Placeholder 9">
            <a:extLst>
              <a:ext uri="{FF2B5EF4-FFF2-40B4-BE49-F238E27FC236}">
                <a16:creationId xmlns:a16="http://schemas.microsoft.com/office/drawing/2014/main" id="{0776449E-1F63-DCB9-E493-5C6901BE3C26}"/>
              </a:ext>
            </a:extLst>
          </p:cNvPr>
          <p:cNvSpPr>
            <a:spLocks noGrp="1"/>
          </p:cNvSpPr>
          <p:nvPr>
            <p:ph type="sldNum" sz="quarter" idx="17"/>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39790285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Content Photo 9">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2016717-EA73-3C76-64BF-8AA29BC563AE}"/>
              </a:ext>
            </a:extLst>
          </p:cNvPr>
          <p:cNvSpPr/>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0460BC6-378A-8F4F-1D44-FA6677F92D4E}"/>
              </a:ext>
            </a:extLst>
          </p:cNvPr>
          <p:cNvSpPr/>
          <p:nvPr/>
        </p:nvSpPr>
        <p:spPr>
          <a:xfrm flipH="1">
            <a:off x="0" y="6406116"/>
            <a:ext cx="12191998" cy="461774"/>
          </a:xfrm>
          <a:prstGeom prst="rect">
            <a:avLst/>
          </a:prstGeom>
          <a:gradFill>
            <a:gsLst>
              <a:gs pos="0">
                <a:srgbClr val="DA002F"/>
              </a:gs>
              <a:gs pos="100000">
                <a:srgbClr val="D861D4">
                  <a:alpha val="58824"/>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4AC97FE-4F82-FCF7-08CC-137F322BADB5}"/>
              </a:ext>
            </a:extLst>
          </p:cNvPr>
          <p:cNvSpPr/>
          <p:nvPr/>
        </p:nvSpPr>
        <p:spPr>
          <a:xfrm flipH="1">
            <a:off x="5029200" y="6406116"/>
            <a:ext cx="7162798" cy="461774"/>
          </a:xfrm>
          <a:prstGeom prst="rect">
            <a:avLst/>
          </a:prstGeom>
          <a:gradFill>
            <a:gsLst>
              <a:gs pos="19000">
                <a:srgbClr val="FF411C">
                  <a:alpha val="60784"/>
                </a:srgbClr>
              </a:gs>
              <a:gs pos="99000">
                <a:srgbClr val="FF907A">
                  <a:alpha val="86667"/>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024128" y="932688"/>
            <a:ext cx="3392424" cy="3182112"/>
          </a:xfrm>
        </p:spPr>
        <p:txBody>
          <a:bodyPr anchor="b"/>
          <a:lstStyle>
            <a:lvl1pPr algn="r">
              <a:defRPr/>
            </a:lvl1pPr>
          </a:lstStyle>
          <a:p>
            <a:r>
              <a:rPr lang="en-US" dirty="0"/>
              <a:t>Click to edit Master title style</a:t>
            </a:r>
          </a:p>
        </p:txBody>
      </p:sp>
      <p:sp>
        <p:nvSpPr>
          <p:cNvPr id="9" name="Footer Placeholder 8">
            <a:extLst>
              <a:ext uri="{FF2B5EF4-FFF2-40B4-BE49-F238E27FC236}">
                <a16:creationId xmlns:a16="http://schemas.microsoft.com/office/drawing/2014/main" id="{E44DBEB0-C6B6-5CB8-ABF9-1B2039BB0E59}"/>
              </a:ext>
            </a:extLst>
          </p:cNvPr>
          <p:cNvSpPr>
            <a:spLocks noGrp="1"/>
          </p:cNvSpPr>
          <p:nvPr>
            <p:ph type="ftr" sz="quarter" idx="16"/>
          </p:nvPr>
        </p:nvSpPr>
        <p:spPr/>
        <p:txBody>
          <a:bodyPr/>
          <a:lstStyle/>
          <a:p>
            <a:r>
              <a:rPr lang="en-US"/>
              <a:t>Sample Footer Text</a:t>
            </a:r>
          </a:p>
        </p:txBody>
      </p:sp>
      <p:sp>
        <p:nvSpPr>
          <p:cNvPr id="12" name="Picture Placeholder 11">
            <a:extLst>
              <a:ext uri="{FF2B5EF4-FFF2-40B4-BE49-F238E27FC236}">
                <a16:creationId xmlns:a16="http://schemas.microsoft.com/office/drawing/2014/main" id="{4FFF810E-C78F-40FB-2AAF-2EF21D0EC3A2}"/>
              </a:ext>
            </a:extLst>
          </p:cNvPr>
          <p:cNvSpPr>
            <a:spLocks noGrp="1"/>
          </p:cNvSpPr>
          <p:nvPr>
            <p:ph type="pic" sz="quarter" idx="18" hasCustomPrompt="1"/>
          </p:nvPr>
        </p:nvSpPr>
        <p:spPr>
          <a:xfrm>
            <a:off x="5065776" y="0"/>
            <a:ext cx="6135624" cy="3959352"/>
          </a:xfrm>
          <a:blipFill>
            <a:blip r:embed="rId2">
              <a:alphaModFix amt="70000"/>
            </a:blip>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5029200" y="4206240"/>
            <a:ext cx="6172200" cy="164592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397A2D71-C1A3-7AD4-8B7D-05B964D2B9E6}"/>
              </a:ext>
            </a:extLst>
          </p:cNvPr>
          <p:cNvSpPr>
            <a:spLocks noGrp="1"/>
          </p:cNvSpPr>
          <p:nvPr>
            <p:ph type="dt" sz="half" idx="15"/>
          </p:nvPr>
        </p:nvSpPr>
        <p:spPr/>
        <p:txBody>
          <a:bodyPr/>
          <a:lstStyle/>
          <a:p>
            <a:fld id="{E451324D-67C5-4E93-BC3F-7AE321E5F6D8}" type="datetime2">
              <a:rPr lang="en-US" smtClean="0"/>
              <a:t>Saturday, August 1, 2026</a:t>
            </a:fld>
            <a:endParaRPr lang="en-US"/>
          </a:p>
        </p:txBody>
      </p:sp>
      <p:sp>
        <p:nvSpPr>
          <p:cNvPr id="10" name="Slide Number Placeholder 9">
            <a:extLst>
              <a:ext uri="{FF2B5EF4-FFF2-40B4-BE49-F238E27FC236}">
                <a16:creationId xmlns:a16="http://schemas.microsoft.com/office/drawing/2014/main" id="{0776449E-1F63-DCB9-E493-5C6901BE3C26}"/>
              </a:ext>
            </a:extLst>
          </p:cNvPr>
          <p:cNvSpPr>
            <a:spLocks noGrp="1"/>
          </p:cNvSpPr>
          <p:nvPr>
            <p:ph type="sldNum" sz="quarter" idx="17"/>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29180341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Content Photo 10">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5E51A20-2748-7167-D322-21FEFCFAA880}"/>
              </a:ext>
            </a:extLst>
          </p:cNvPr>
          <p:cNvSpPr/>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CBB6C2A-5CA9-E68C-069E-E0E25559DCC0}"/>
              </a:ext>
            </a:extLst>
          </p:cNvPr>
          <p:cNvSpPr/>
          <p:nvPr/>
        </p:nvSpPr>
        <p:spPr>
          <a:xfrm flipH="1">
            <a:off x="-1" y="6408741"/>
            <a:ext cx="12191998" cy="449259"/>
          </a:xfrm>
          <a:prstGeom prst="rect">
            <a:avLst/>
          </a:prstGeom>
          <a:gradFill>
            <a:gsLst>
              <a:gs pos="34000">
                <a:srgbClr val="FE4A00">
                  <a:alpha val="72941"/>
                </a:srgbClr>
              </a:gs>
              <a:gs pos="100000">
                <a:srgbClr val="DA002F">
                  <a:alpha val="88627"/>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F80550C-DE5E-1065-0630-D03C188FDDD1}"/>
              </a:ext>
            </a:extLst>
          </p:cNvPr>
          <p:cNvSpPr/>
          <p:nvPr/>
        </p:nvSpPr>
        <p:spPr>
          <a:xfrm flipH="1">
            <a:off x="-1" y="6408314"/>
            <a:ext cx="7783998" cy="449686"/>
          </a:xfrm>
          <a:prstGeom prst="rect">
            <a:avLst/>
          </a:prstGeom>
          <a:gradFill>
            <a:gsLst>
              <a:gs pos="0">
                <a:srgbClr val="FD5353">
                  <a:alpha val="54902"/>
                </a:srgbClr>
              </a:gs>
              <a:gs pos="99000">
                <a:srgbClr val="972D8F">
                  <a:alpha val="73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311896" y="832104"/>
            <a:ext cx="3273552" cy="1947672"/>
          </a:xfrm>
        </p:spPr>
        <p:txBody>
          <a:bodyPr anchor="b"/>
          <a:lstStyle/>
          <a:p>
            <a:r>
              <a:rPr lang="en-US" dirty="0"/>
              <a:t>Click to edit Master title style</a:t>
            </a:r>
          </a:p>
        </p:txBody>
      </p:sp>
      <p:sp>
        <p:nvSpPr>
          <p:cNvPr id="14" name="Picture Placeholder 13">
            <a:extLst>
              <a:ext uri="{FF2B5EF4-FFF2-40B4-BE49-F238E27FC236}">
                <a16:creationId xmlns:a16="http://schemas.microsoft.com/office/drawing/2014/main" id="{446617FE-5546-1330-38DE-729B1DB01C4F}"/>
              </a:ext>
            </a:extLst>
          </p:cNvPr>
          <p:cNvSpPr>
            <a:spLocks noGrp="1"/>
          </p:cNvSpPr>
          <p:nvPr>
            <p:ph type="pic" sz="quarter" idx="18" hasCustomPrompt="1"/>
          </p:nvPr>
        </p:nvSpPr>
        <p:spPr>
          <a:xfrm>
            <a:off x="0" y="-1"/>
            <a:ext cx="7783999" cy="6411311"/>
          </a:xfrm>
          <a:blipFill>
            <a:blip r:embed="rId2">
              <a:alphaModFix amt="70000"/>
            </a:blip>
            <a:stretch>
              <a:fillRect/>
            </a:stretch>
          </a:blipFill>
        </p:spPr>
        <p:txBody>
          <a:bodyPr/>
          <a:lstStyle>
            <a:lvl1pPr marL="0" indent="0">
              <a:buNone/>
              <a:defRPr/>
            </a:lvl1pPr>
          </a:lstStyle>
          <a:p>
            <a:r>
              <a:rPr lang="en-US" dirty="0"/>
              <a:t>.</a:t>
            </a:r>
          </a:p>
        </p:txBody>
      </p:sp>
      <p:sp>
        <p:nvSpPr>
          <p:cNvPr id="11" name="Footer Placeholder 10">
            <a:extLst>
              <a:ext uri="{FF2B5EF4-FFF2-40B4-BE49-F238E27FC236}">
                <a16:creationId xmlns:a16="http://schemas.microsoft.com/office/drawing/2014/main" id="{A9C33D4E-E2BE-E898-8127-4DC0FEE7EF69}"/>
              </a:ext>
            </a:extLst>
          </p:cNvPr>
          <p:cNvSpPr>
            <a:spLocks noGrp="1"/>
          </p:cNvSpPr>
          <p:nvPr>
            <p:ph type="ftr" sz="quarter" idx="16"/>
          </p:nvPr>
        </p:nvSpPr>
        <p:spPr>
          <a:xfrm>
            <a:off x="67056" y="6455664"/>
            <a:ext cx="3557016" cy="365760"/>
          </a:xfrm>
        </p:spPr>
        <p:txBody>
          <a:bodyPr/>
          <a:lstStyle>
            <a:lvl1pPr>
              <a:defRPr>
                <a:solidFill>
                  <a:schemeClr val="bg1"/>
                </a:solidFill>
              </a:defRPr>
            </a:lvl1pPr>
          </a:lstStyle>
          <a:p>
            <a:r>
              <a:rPr lang="en-US"/>
              <a:t>Sample Footer Text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311896" y="2852928"/>
            <a:ext cx="3273552" cy="2953512"/>
          </a:xfrm>
        </p:spPr>
        <p:txBody>
          <a:bodyPr>
            <a:normAutofit/>
          </a:bodyPr>
          <a:lstStyle>
            <a:lvl1pPr marL="0" indent="0">
              <a:buNone/>
              <a:defRPr sz="1600"/>
            </a:lvl1pPr>
            <a:lvl2pPr marL="228600" indent="0">
              <a:buNone/>
              <a:defRPr sz="1400"/>
            </a:lvl2pPr>
            <a:lvl3pPr marL="457200" indent="0">
              <a:buNone/>
              <a:defRPr sz="1400"/>
            </a:lvl3pPr>
            <a:lvl4pPr marL="685800" indent="0">
              <a:buNone/>
              <a:defRPr sz="1400"/>
            </a:lvl4pPr>
            <a:lvl5pPr marL="914400" indent="0">
              <a:buNone/>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Date Placeholder 9">
            <a:extLst>
              <a:ext uri="{FF2B5EF4-FFF2-40B4-BE49-F238E27FC236}">
                <a16:creationId xmlns:a16="http://schemas.microsoft.com/office/drawing/2014/main" id="{9153B13C-4F7F-491E-137A-C175D2F34347}"/>
              </a:ext>
            </a:extLst>
          </p:cNvPr>
          <p:cNvSpPr>
            <a:spLocks noGrp="1"/>
          </p:cNvSpPr>
          <p:nvPr>
            <p:ph type="dt" sz="half" idx="15"/>
          </p:nvPr>
        </p:nvSpPr>
        <p:spPr/>
        <p:txBody>
          <a:bodyPr/>
          <a:lstStyle/>
          <a:p>
            <a:fld id="{59639FB1-C416-4550-8B7F-818DCA7584C4}" type="datetime2">
              <a:rPr lang="en-US" smtClean="0"/>
              <a:t>Saturday, August 1, 2026</a:t>
            </a:fld>
            <a:endParaRPr lang="en-US"/>
          </a:p>
        </p:txBody>
      </p:sp>
      <p:sp>
        <p:nvSpPr>
          <p:cNvPr id="12" name="Slide Number Placeholder 11">
            <a:extLst>
              <a:ext uri="{FF2B5EF4-FFF2-40B4-BE49-F238E27FC236}">
                <a16:creationId xmlns:a16="http://schemas.microsoft.com/office/drawing/2014/main" id="{465A4B81-1CBB-716F-B325-C1ECB6BA2529}"/>
              </a:ext>
            </a:extLst>
          </p:cNvPr>
          <p:cNvSpPr>
            <a:spLocks noGrp="1"/>
          </p:cNvSpPr>
          <p:nvPr>
            <p:ph type="sldNum" sz="quarter" idx="17"/>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855350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itle, Content Photo 1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1471F3A-3E6D-0DF1-74AB-CC9D04CFAEEB}"/>
              </a:ext>
            </a:extLst>
          </p:cNvPr>
          <p:cNvSpPr/>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CBED10C-5619-54D2-5D2D-E5D0A3E26E93}"/>
              </a:ext>
            </a:extLst>
          </p:cNvPr>
          <p:cNvSpPr/>
          <p:nvPr/>
        </p:nvSpPr>
        <p:spPr>
          <a:xfrm rot="10800000" flipH="1">
            <a:off x="0" y="6400798"/>
            <a:ext cx="12192000" cy="457202"/>
          </a:xfrm>
          <a:prstGeom prst="rect">
            <a:avLst/>
          </a:prstGeom>
          <a:gradFill>
            <a:gsLst>
              <a:gs pos="25000">
                <a:srgbClr val="FE4A00">
                  <a:alpha val="66667"/>
                </a:srgbClr>
              </a:gs>
              <a:gs pos="100000">
                <a:srgbClr val="DA002F">
                  <a:alpha val="84706"/>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F596777-297F-86C7-883A-2CA5E5F7CD86}"/>
              </a:ext>
            </a:extLst>
          </p:cNvPr>
          <p:cNvSpPr/>
          <p:nvPr/>
        </p:nvSpPr>
        <p:spPr>
          <a:xfrm flipH="1">
            <a:off x="6158536" y="6400799"/>
            <a:ext cx="6033460" cy="456772"/>
          </a:xfrm>
          <a:prstGeom prst="rect">
            <a:avLst/>
          </a:prstGeom>
          <a:gradFill>
            <a:gsLst>
              <a:gs pos="9000">
                <a:srgbClr val="E349BB">
                  <a:alpha val="61961"/>
                </a:srgbClr>
              </a:gs>
              <a:gs pos="99000">
                <a:srgbClr val="92248E"/>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31520" y="512064"/>
            <a:ext cx="10844784" cy="1170432"/>
          </a:xfrm>
        </p:spPr>
        <p:txBody>
          <a:bodyPr anchor="b"/>
          <a:lstStyle/>
          <a:p>
            <a:r>
              <a:rPr lang="en-US" dirty="0"/>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4" name="Picture Placeholder 3">
            <a:extLst>
              <a:ext uri="{FF2B5EF4-FFF2-40B4-BE49-F238E27FC236}">
                <a16:creationId xmlns:a16="http://schemas.microsoft.com/office/drawing/2014/main" id="{BC6A79F2-1363-2482-D116-A2760202AE87}"/>
              </a:ext>
            </a:extLst>
          </p:cNvPr>
          <p:cNvSpPr>
            <a:spLocks noGrp="1"/>
          </p:cNvSpPr>
          <p:nvPr>
            <p:ph type="pic" sz="quarter" idx="15" hasCustomPrompt="1"/>
          </p:nvPr>
        </p:nvSpPr>
        <p:spPr>
          <a:xfrm>
            <a:off x="731520" y="1984247"/>
            <a:ext cx="6214110" cy="3879839"/>
          </a:xfrm>
          <a:blipFill>
            <a:blip r:embed="rId2">
              <a:alphaModFix amt="70000"/>
            </a:blip>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7699959" y="1984248"/>
            <a:ext cx="3876346" cy="3879839"/>
          </a:xfrm>
        </p:spPr>
        <p:txBody>
          <a:bodyPr anchor="ct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F3DAA390-4D48-496D-9CF9-AA47EC8054B6}" type="datetime2">
              <a:rPr lang="en-US" smtClean="0"/>
              <a:t>Saturday, August 1, 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07195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Photo 2">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BCCAF72-A322-2B88-2E9E-10B288C8315E}"/>
              </a:ext>
            </a:extLst>
          </p:cNvPr>
          <p:cNvSpPr/>
          <p:nvPr/>
        </p:nvSpPr>
        <p:spPr>
          <a:xfrm>
            <a:off x="0" y="0"/>
            <a:ext cx="12192000" cy="6858000"/>
          </a:xfrm>
          <a:prstGeom prst="rect">
            <a:avLst/>
          </a:pr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A2EF993-7F0D-4ECF-FD85-4AAFAAAF91C6}"/>
              </a:ext>
            </a:extLst>
          </p:cNvPr>
          <p:cNvSpPr/>
          <p:nvPr/>
        </p:nvSpPr>
        <p:spPr>
          <a:xfrm rot="10800000" flipH="1">
            <a:off x="0" y="4571999"/>
            <a:ext cx="12192003" cy="2286219"/>
          </a:xfrm>
          <a:prstGeom prst="rect">
            <a:avLst/>
          </a:prstGeom>
          <a:gradFill>
            <a:gsLst>
              <a:gs pos="0">
                <a:srgbClr val="FF907A"/>
              </a:gs>
              <a:gs pos="100000">
                <a:srgbClr val="DA002F"/>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6" name="Rectangle 5">
            <a:extLst>
              <a:ext uri="{FF2B5EF4-FFF2-40B4-BE49-F238E27FC236}">
                <a16:creationId xmlns:a16="http://schemas.microsoft.com/office/drawing/2014/main" id="{C6D141E1-516D-D7D9-7CAC-EBABCB077CDD}"/>
              </a:ext>
            </a:extLst>
          </p:cNvPr>
          <p:cNvSpPr/>
          <p:nvPr/>
        </p:nvSpPr>
        <p:spPr>
          <a:xfrm rot="10800000" flipH="1">
            <a:off x="4038600" y="4571779"/>
            <a:ext cx="8151938" cy="2286329"/>
          </a:xfrm>
          <a:prstGeom prst="rect">
            <a:avLst/>
          </a:prstGeom>
          <a:gradFill>
            <a:gsLst>
              <a:gs pos="0">
                <a:srgbClr val="FF5076">
                  <a:alpha val="0"/>
                </a:srgbClr>
              </a:gs>
              <a:gs pos="99000">
                <a:srgbClr val="91049C">
                  <a:alpha val="81961"/>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Freeform: Shape 10">
            <a:extLst>
              <a:ext uri="{FF2B5EF4-FFF2-40B4-BE49-F238E27FC236}">
                <a16:creationId xmlns:a16="http://schemas.microsoft.com/office/drawing/2014/main" id="{D973ECF1-2707-D092-89EA-AC6D4B79E56F}"/>
              </a:ext>
            </a:extLst>
          </p:cNvPr>
          <p:cNvSpPr/>
          <p:nvPr/>
        </p:nvSpPr>
        <p:spPr>
          <a:xfrm rot="14834054">
            <a:off x="3015414" y="2996601"/>
            <a:ext cx="2352194" cy="3826944"/>
          </a:xfrm>
          <a:custGeom>
            <a:avLst/>
            <a:gdLst>
              <a:gd name="connsiteX0" fmla="*/ 2352194 w 2352194"/>
              <a:gd name="connsiteY0" fmla="*/ 8624 h 3826944"/>
              <a:gd name="connsiteX1" fmla="*/ 749804 w 2352194"/>
              <a:gd name="connsiteY1" fmla="*/ 3826944 h 3826944"/>
              <a:gd name="connsiteX2" fmla="*/ 566692 w 2352194"/>
              <a:gd name="connsiteY2" fmla="*/ 3648149 h 3826944"/>
              <a:gd name="connsiteX3" fmla="*/ 0 w 2352194"/>
              <a:gd name="connsiteY3" fmla="*/ 2181415 h 3826944"/>
              <a:gd name="connsiteX4" fmla="*/ 2181415 w 2352194"/>
              <a:gd name="connsiteY4" fmla="*/ 0 h 3826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2194" h="3826944">
                <a:moveTo>
                  <a:pt x="2352194" y="8624"/>
                </a:moveTo>
                <a:lnTo>
                  <a:pt x="749804" y="3826944"/>
                </a:lnTo>
                <a:lnTo>
                  <a:pt x="566692" y="3648149"/>
                </a:lnTo>
                <a:cubicBezTo>
                  <a:pt x="214596" y="3260758"/>
                  <a:pt x="0" y="2746147"/>
                  <a:pt x="0" y="2181415"/>
                </a:cubicBezTo>
                <a:cubicBezTo>
                  <a:pt x="0" y="976653"/>
                  <a:pt x="976652" y="0"/>
                  <a:pt x="2181415" y="0"/>
                </a:cubicBezTo>
                <a:close/>
              </a:path>
            </a:pathLst>
          </a:custGeom>
          <a:gradFill>
            <a:gsLst>
              <a:gs pos="0">
                <a:srgbClr val="FFBCAF">
                  <a:alpha val="33725"/>
                </a:srgbClr>
              </a:gs>
              <a:gs pos="100000">
                <a:srgbClr val="FF907A">
                  <a:alpha val="0"/>
                </a:srgb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Rectangle 14">
            <a:extLst>
              <a:ext uri="{FF2B5EF4-FFF2-40B4-BE49-F238E27FC236}">
                <a16:creationId xmlns:a16="http://schemas.microsoft.com/office/drawing/2014/main" id="{F09FDFDA-46A6-DCC7-FA34-612FC4BF8109}"/>
              </a:ext>
            </a:extLst>
          </p:cNvPr>
          <p:cNvSpPr/>
          <p:nvPr/>
        </p:nvSpPr>
        <p:spPr>
          <a:xfrm flipH="1">
            <a:off x="3047998" y="4571999"/>
            <a:ext cx="9143999" cy="1841109"/>
          </a:xfrm>
          <a:prstGeom prst="rect">
            <a:avLst/>
          </a:prstGeom>
          <a:gradFill>
            <a:gsLst>
              <a:gs pos="0">
                <a:srgbClr val="FF411C">
                  <a:alpha val="29804"/>
                </a:srgbClr>
              </a:gs>
              <a:gs pos="78000">
                <a:srgbClr val="DA002F">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31520" y="4791456"/>
            <a:ext cx="10570464" cy="1170432"/>
          </a:xfrm>
        </p:spPr>
        <p:txBody>
          <a:bodyPr vert="horz" lIns="91440" tIns="45720" rIns="91440" bIns="45720" rtlCol="0" anchor="b">
            <a:normAutofit/>
          </a:bodyPr>
          <a:lstStyle>
            <a:lvl1pPr>
              <a:defRPr lang="en-US" sz="4000" cap="all" spc="700" baseline="0">
                <a:solidFill>
                  <a:schemeClr val="bg1"/>
                </a:solidFill>
              </a:defRPr>
            </a:lvl1pPr>
          </a:lstStyle>
          <a:p>
            <a:pPr lvl="0">
              <a:lnSpc>
                <a:spcPct val="110000"/>
              </a:lnSpc>
            </a:pPr>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31520" y="6025896"/>
            <a:ext cx="10579608" cy="429768"/>
          </a:xfrm>
        </p:spPr>
        <p:txBody>
          <a:bodyPr vert="horz" lIns="91440" tIns="45720" rIns="91440" bIns="45720" rtlCol="0">
            <a:normAutofit/>
          </a:bodyPr>
          <a:lstStyle>
            <a:lvl1pPr marL="0" indent="0">
              <a:buNone/>
              <a:defRPr lang="en-US" sz="1600" cap="all" spc="400" baseline="0">
                <a:solidFill>
                  <a:schemeClr val="bg1"/>
                </a:solidFill>
                <a:latin typeface="+mj-lt"/>
              </a:defRPr>
            </a:lvl1pPr>
          </a:lstStyle>
          <a:p>
            <a:pPr lvl="0"/>
            <a:r>
              <a:rPr lang="en-US" dirty="0"/>
              <a:t>Click to edit Master subtitle style</a:t>
            </a:r>
          </a:p>
        </p:txBody>
      </p:sp>
      <p:sp>
        <p:nvSpPr>
          <p:cNvPr id="17" name="Picture Placeholder 16">
            <a:extLst>
              <a:ext uri="{FF2B5EF4-FFF2-40B4-BE49-F238E27FC236}">
                <a16:creationId xmlns:a16="http://schemas.microsoft.com/office/drawing/2014/main" id="{CC20621E-D3A1-DE2F-A48A-0A5F27957211}"/>
              </a:ext>
            </a:extLst>
          </p:cNvPr>
          <p:cNvSpPr>
            <a:spLocks noGrp="1"/>
          </p:cNvSpPr>
          <p:nvPr>
            <p:ph type="pic" sz="quarter" idx="13" hasCustomPrompt="1"/>
          </p:nvPr>
        </p:nvSpPr>
        <p:spPr>
          <a:xfrm>
            <a:off x="0" y="0"/>
            <a:ext cx="12192000" cy="4572000"/>
          </a:xfrm>
          <a:blipFill dpi="0" rotWithShape="1">
            <a:blip r:embed="rId2">
              <a:alphaModFix amt="70000"/>
            </a:blip>
            <a:srcRect/>
            <a:stretch>
              <a:fillRect/>
            </a:stretch>
          </a:blipFill>
        </p:spPr>
        <p:txBody>
          <a:bodyPr/>
          <a:lstStyle>
            <a:lvl1pPr marL="0" indent="0">
              <a:buNone/>
              <a:defRPr/>
            </a:lvl1pPr>
          </a:lstStyle>
          <a:p>
            <a:r>
              <a:rPr lang="en-US" dirty="0"/>
              <a:t>.</a:t>
            </a:r>
          </a:p>
        </p:txBody>
      </p:sp>
      <p:sp>
        <p:nvSpPr>
          <p:cNvPr id="19" name="Footer Placeholder 18">
            <a:extLst>
              <a:ext uri="{FF2B5EF4-FFF2-40B4-BE49-F238E27FC236}">
                <a16:creationId xmlns:a16="http://schemas.microsoft.com/office/drawing/2014/main" id="{382602B3-F8C3-D957-5C3F-DF1749FA8532}"/>
              </a:ext>
            </a:extLst>
          </p:cNvPr>
          <p:cNvSpPr>
            <a:spLocks noGrp="1"/>
          </p:cNvSpPr>
          <p:nvPr>
            <p:ph type="ftr" sz="quarter" idx="15"/>
          </p:nvPr>
        </p:nvSpPr>
        <p:spPr>
          <a:xfrm>
            <a:off x="731520" y="6455664"/>
            <a:ext cx="3557016" cy="365760"/>
          </a:xfrm>
        </p:spPr>
        <p:txBody>
          <a:bodyPr/>
          <a:lstStyle>
            <a:lvl1pPr>
              <a:defRPr>
                <a:solidFill>
                  <a:schemeClr val="bg1"/>
                </a:solidFill>
                <a:effectLst/>
              </a:defRPr>
            </a:lvl1pPr>
          </a:lstStyle>
          <a:p>
            <a:r>
              <a:rPr lang="en-US"/>
              <a:t>Sample Footer Text</a:t>
            </a:r>
          </a:p>
        </p:txBody>
      </p:sp>
      <p:sp>
        <p:nvSpPr>
          <p:cNvPr id="18" name="Date Placeholder 17">
            <a:extLst>
              <a:ext uri="{FF2B5EF4-FFF2-40B4-BE49-F238E27FC236}">
                <a16:creationId xmlns:a16="http://schemas.microsoft.com/office/drawing/2014/main" id="{A0E38CC7-EEB9-1AD7-7B03-603746FE3FF6}"/>
              </a:ext>
            </a:extLst>
          </p:cNvPr>
          <p:cNvSpPr>
            <a:spLocks noGrp="1"/>
          </p:cNvSpPr>
          <p:nvPr>
            <p:ph type="dt" sz="half" idx="14"/>
          </p:nvPr>
        </p:nvSpPr>
        <p:spPr/>
        <p:txBody>
          <a:bodyPr/>
          <a:lstStyle>
            <a:lvl1pPr>
              <a:defRPr>
                <a:solidFill>
                  <a:schemeClr val="bg1"/>
                </a:solidFill>
              </a:defRPr>
            </a:lvl1pPr>
          </a:lstStyle>
          <a:p>
            <a:fld id="{8EC5E238-6443-4E66-ABD7-AFE41A3FA712}" type="datetime2">
              <a:rPr lang="en-US" smtClean="0"/>
              <a:t>Saturday, August 1, 2026</a:t>
            </a:fld>
            <a:endParaRPr lang="en-US"/>
          </a:p>
        </p:txBody>
      </p:sp>
      <p:sp>
        <p:nvSpPr>
          <p:cNvPr id="20" name="Slide Number Placeholder 19">
            <a:extLst>
              <a:ext uri="{FF2B5EF4-FFF2-40B4-BE49-F238E27FC236}">
                <a16:creationId xmlns:a16="http://schemas.microsoft.com/office/drawing/2014/main" id="{B153FF4E-D18A-13B0-6B0A-CF7AF0A5232B}"/>
              </a:ext>
            </a:extLst>
          </p:cNvPr>
          <p:cNvSpPr>
            <a:spLocks noGrp="1"/>
          </p:cNvSpPr>
          <p:nvPr>
            <p:ph type="sldNum" sz="quarter" idx="16"/>
          </p:nvPr>
        </p:nvSpPr>
        <p:spPr/>
        <p:txBody>
          <a:bodyPr/>
          <a:lstStyle>
            <a:lvl1pPr>
              <a:defRPr>
                <a:solidFill>
                  <a:schemeClr val="bg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1730007440"/>
      </p:ext>
    </p:extLst>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le, Content Photo 1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EE99FD1-4C4F-942E-5C24-C7F30C3E1065}"/>
              </a:ext>
            </a:extLst>
          </p:cNvPr>
          <p:cNvSpPr/>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2093A5D-CF9E-656F-6E4D-BBE26617BBEC}"/>
              </a:ext>
            </a:extLst>
          </p:cNvPr>
          <p:cNvSpPr/>
          <p:nvPr/>
        </p:nvSpPr>
        <p:spPr>
          <a:xfrm rot="10800000" flipH="1">
            <a:off x="0" y="6400798"/>
            <a:ext cx="12192000" cy="457202"/>
          </a:xfrm>
          <a:prstGeom prst="rect">
            <a:avLst/>
          </a:prstGeom>
          <a:gradFill>
            <a:gsLst>
              <a:gs pos="25000">
                <a:srgbClr val="FE4A00">
                  <a:alpha val="66667"/>
                </a:srgbClr>
              </a:gs>
              <a:gs pos="100000">
                <a:srgbClr val="DA002F">
                  <a:alpha val="84706"/>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7D037C8-31EA-E42D-7880-3FC907A897D8}"/>
              </a:ext>
            </a:extLst>
          </p:cNvPr>
          <p:cNvSpPr/>
          <p:nvPr/>
        </p:nvSpPr>
        <p:spPr>
          <a:xfrm flipH="1">
            <a:off x="4380987" y="6400799"/>
            <a:ext cx="7811009" cy="456772"/>
          </a:xfrm>
          <a:prstGeom prst="rect">
            <a:avLst/>
          </a:prstGeom>
          <a:gradFill>
            <a:gsLst>
              <a:gs pos="9000">
                <a:srgbClr val="E349BB">
                  <a:alpha val="61961"/>
                </a:srgbClr>
              </a:gs>
              <a:gs pos="99000">
                <a:srgbClr val="92248E"/>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31520" y="3886200"/>
            <a:ext cx="3649468" cy="2048256"/>
          </a:xfrm>
        </p:spPr>
        <p:txBody>
          <a:bodyPr anchor="t"/>
          <a:lstStyle/>
          <a:p>
            <a:r>
              <a:rPr lang="en-US" dirty="0"/>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4" name="Picture Placeholder 3">
            <a:extLst>
              <a:ext uri="{FF2B5EF4-FFF2-40B4-BE49-F238E27FC236}">
                <a16:creationId xmlns:a16="http://schemas.microsoft.com/office/drawing/2014/main" id="{DC72D447-6660-458A-13D3-C4FF07038659}"/>
              </a:ext>
            </a:extLst>
          </p:cNvPr>
          <p:cNvSpPr>
            <a:spLocks noGrp="1"/>
          </p:cNvSpPr>
          <p:nvPr>
            <p:ph type="pic" sz="quarter" idx="15" hasCustomPrompt="1"/>
          </p:nvPr>
        </p:nvSpPr>
        <p:spPr>
          <a:xfrm>
            <a:off x="731518" y="0"/>
            <a:ext cx="3520440" cy="3648456"/>
          </a:xfrm>
          <a:blipFill>
            <a:blip r:embed="rId2">
              <a:alphaModFix amt="70000"/>
            </a:blip>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148072" y="704088"/>
            <a:ext cx="6428232" cy="5230368"/>
          </a:xfrm>
        </p:spPr>
        <p:txBody>
          <a:bodyPr anchor="ct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B63F89BF-AB4A-41EB-BD3C-EE6397432347}" type="datetime2">
              <a:rPr lang="en-US" smtClean="0"/>
              <a:t>Saturday, August 1, 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0537736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itle, Content Photo 1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E75F419-3BE9-4269-E538-DB069E0C3295}"/>
              </a:ext>
            </a:extLst>
          </p:cNvPr>
          <p:cNvSpPr/>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FEA2F20-DFC9-8EAE-10DC-BC89113C2D4F}"/>
              </a:ext>
            </a:extLst>
          </p:cNvPr>
          <p:cNvSpPr/>
          <p:nvPr/>
        </p:nvSpPr>
        <p:spPr>
          <a:xfrm rot="10800000" flipH="1">
            <a:off x="0" y="6400798"/>
            <a:ext cx="12192000" cy="457202"/>
          </a:xfrm>
          <a:prstGeom prst="rect">
            <a:avLst/>
          </a:prstGeom>
          <a:gradFill>
            <a:gsLst>
              <a:gs pos="25000">
                <a:srgbClr val="FE4A00">
                  <a:alpha val="66667"/>
                </a:srgbClr>
              </a:gs>
              <a:gs pos="100000">
                <a:srgbClr val="DA002F">
                  <a:alpha val="84706"/>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B4C5968-63F8-AF79-49F2-4D9E9C22DD6B}"/>
              </a:ext>
            </a:extLst>
          </p:cNvPr>
          <p:cNvSpPr/>
          <p:nvPr/>
        </p:nvSpPr>
        <p:spPr>
          <a:xfrm flipH="1">
            <a:off x="3626812" y="6400799"/>
            <a:ext cx="8565184" cy="456772"/>
          </a:xfrm>
          <a:prstGeom prst="rect">
            <a:avLst/>
          </a:prstGeom>
          <a:gradFill>
            <a:gsLst>
              <a:gs pos="9000">
                <a:srgbClr val="E349BB">
                  <a:alpha val="61961"/>
                </a:srgbClr>
              </a:gs>
              <a:gs pos="99000">
                <a:srgbClr val="92248E"/>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31520" y="704088"/>
            <a:ext cx="2895292" cy="1581912"/>
          </a:xfrm>
        </p:spPr>
        <p:txBody>
          <a:bodyPr anchor="t">
            <a:normAutofit/>
          </a:bodyPr>
          <a:lstStyle>
            <a:lvl1pPr>
              <a:defRPr sz="3200"/>
            </a:lvl1pPr>
          </a:lstStyle>
          <a:p>
            <a:r>
              <a:rPr lang="en-US" dirty="0"/>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4" name="Picture Placeholder 3">
            <a:extLst>
              <a:ext uri="{FF2B5EF4-FFF2-40B4-BE49-F238E27FC236}">
                <a16:creationId xmlns:a16="http://schemas.microsoft.com/office/drawing/2014/main" id="{4A3F22A9-E31A-48F3-DD64-8A1764532472}"/>
              </a:ext>
            </a:extLst>
          </p:cNvPr>
          <p:cNvSpPr>
            <a:spLocks noGrp="1"/>
          </p:cNvSpPr>
          <p:nvPr>
            <p:ph type="pic" sz="quarter" idx="15" hasCustomPrompt="1"/>
          </p:nvPr>
        </p:nvSpPr>
        <p:spPr>
          <a:xfrm>
            <a:off x="731520" y="2368296"/>
            <a:ext cx="2788920" cy="3429000"/>
          </a:xfrm>
          <a:blipFill>
            <a:blip r:embed="rId2">
              <a:alphaModFix amt="70000"/>
            </a:blip>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4453128" y="704088"/>
            <a:ext cx="7123176" cy="51755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731C1CA1-E6E1-4903-A39F-729F30B73A81}" type="datetime2">
              <a:rPr lang="en-US" smtClean="0"/>
              <a:t>Saturday, August 1, 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7385379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Big Numb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034161-664F-95F7-2318-8455D39DC535}"/>
              </a:ext>
            </a:extLst>
          </p:cNvPr>
          <p:cNvSpPr/>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Neue Haas Grotesk Text Pro"/>
              <a:ea typeface="+mn-ea"/>
              <a:cs typeface="+mn-cs"/>
            </a:endParaRPr>
          </a:p>
        </p:txBody>
      </p:sp>
      <p:grpSp>
        <p:nvGrpSpPr>
          <p:cNvPr id="9" name="Group 8">
            <a:extLst>
              <a:ext uri="{FF2B5EF4-FFF2-40B4-BE49-F238E27FC236}">
                <a16:creationId xmlns:a16="http://schemas.microsoft.com/office/drawing/2014/main" id="{02F5F8B4-8FF0-1254-0A5B-CC22084F6C2D}"/>
              </a:ext>
            </a:extLst>
          </p:cNvPr>
          <p:cNvGrpSpPr/>
          <p:nvPr/>
        </p:nvGrpSpPr>
        <p:grpSpPr>
          <a:xfrm flipH="1" flipV="1">
            <a:off x="-12756" y="2522"/>
            <a:ext cx="12217513" cy="6863044"/>
            <a:chOff x="585170" y="-169430"/>
            <a:chExt cx="12217513" cy="6863044"/>
          </a:xfrm>
        </p:grpSpPr>
        <p:sp>
          <p:nvSpPr>
            <p:cNvPr id="10" name="Rectangle 9">
              <a:extLst>
                <a:ext uri="{FF2B5EF4-FFF2-40B4-BE49-F238E27FC236}">
                  <a16:creationId xmlns:a16="http://schemas.microsoft.com/office/drawing/2014/main" id="{5B4E1ECA-F93C-A483-C4F1-29C42597B7D2}"/>
                </a:ext>
              </a:extLst>
            </p:cNvPr>
            <p:cNvSpPr/>
            <p:nvPr/>
          </p:nvSpPr>
          <p:spPr>
            <a:xfrm>
              <a:off x="585170" y="-169430"/>
              <a:ext cx="12217513" cy="6860523"/>
            </a:xfrm>
            <a:prstGeom prst="rect">
              <a:avLst/>
            </a:prstGeom>
            <a:gradFill>
              <a:gsLst>
                <a:gs pos="0">
                  <a:srgbClr val="FF411C">
                    <a:alpha val="66000"/>
                  </a:srgbClr>
                </a:gs>
                <a:gs pos="99000">
                  <a:srgbClr val="962077"/>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a:extLst>
                <a:ext uri="{FF2B5EF4-FFF2-40B4-BE49-F238E27FC236}">
                  <a16:creationId xmlns:a16="http://schemas.microsoft.com/office/drawing/2014/main" id="{7C06865F-89CC-BE15-EAA2-7DE6517391D6}"/>
                </a:ext>
              </a:extLst>
            </p:cNvPr>
            <p:cNvSpPr/>
            <p:nvPr/>
          </p:nvSpPr>
          <p:spPr>
            <a:xfrm rot="10800000" flipH="1">
              <a:off x="585170" y="-169430"/>
              <a:ext cx="12203060" cy="6863044"/>
            </a:xfrm>
            <a:prstGeom prst="rect">
              <a:avLst/>
            </a:prstGeom>
            <a:gradFill>
              <a:gsLst>
                <a:gs pos="0">
                  <a:srgbClr val="FA0036">
                    <a:alpha val="3922"/>
                  </a:srgbClr>
                </a:gs>
                <a:gs pos="99000">
                  <a:srgbClr val="92248E">
                    <a:alpha val="97647"/>
                  </a:srgb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Rectangle 11">
              <a:extLst>
                <a:ext uri="{FF2B5EF4-FFF2-40B4-BE49-F238E27FC236}">
                  <a16:creationId xmlns:a16="http://schemas.microsoft.com/office/drawing/2014/main" id="{CEAFE0B0-2261-5CA7-AE61-EDC374B643E3}"/>
                </a:ext>
              </a:extLst>
            </p:cNvPr>
            <p:cNvSpPr/>
            <p:nvPr/>
          </p:nvSpPr>
          <p:spPr>
            <a:xfrm rot="5400000" flipH="1">
              <a:off x="5550927" y="-5130142"/>
              <a:ext cx="2286000" cy="12217513"/>
            </a:xfrm>
            <a:prstGeom prst="rect">
              <a:avLst/>
            </a:prstGeom>
            <a:gradFill>
              <a:gsLst>
                <a:gs pos="20000">
                  <a:srgbClr val="D861D4">
                    <a:alpha val="0"/>
                  </a:srgbClr>
                </a:gs>
                <a:gs pos="100000">
                  <a:srgbClr val="FF7037">
                    <a:alpha val="66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3" name="Rectangle 12">
              <a:extLst>
                <a:ext uri="{FF2B5EF4-FFF2-40B4-BE49-F238E27FC236}">
                  <a16:creationId xmlns:a16="http://schemas.microsoft.com/office/drawing/2014/main" id="{F7AA7DB0-DE62-3BEE-FB72-481649D63F9F}"/>
                </a:ext>
              </a:extLst>
            </p:cNvPr>
            <p:cNvSpPr/>
            <p:nvPr/>
          </p:nvSpPr>
          <p:spPr>
            <a:xfrm rot="16200000">
              <a:off x="-1313867" y="1732127"/>
              <a:ext cx="6860522" cy="3062447"/>
            </a:xfrm>
            <a:prstGeom prst="rect">
              <a:avLst/>
            </a:prstGeom>
            <a:gradFill>
              <a:gsLst>
                <a:gs pos="0">
                  <a:srgbClr val="FA0036">
                    <a:alpha val="31000"/>
                  </a:srgbClr>
                </a:gs>
                <a:gs pos="43000">
                  <a:srgbClr val="FF907A">
                    <a:alpha val="16000"/>
                  </a:srgb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sp>
        <p:nvSpPr>
          <p:cNvPr id="14" name="Rectangle 13">
            <a:extLst>
              <a:ext uri="{FF2B5EF4-FFF2-40B4-BE49-F238E27FC236}">
                <a16:creationId xmlns:a16="http://schemas.microsoft.com/office/drawing/2014/main" id="{B3FCEE29-6799-F2C5-729F-491AE62D49D7}"/>
              </a:ext>
            </a:extLst>
          </p:cNvPr>
          <p:cNvSpPr/>
          <p:nvPr/>
        </p:nvSpPr>
        <p:spPr>
          <a:xfrm>
            <a:off x="-18286" y="4719145"/>
            <a:ext cx="12221346" cy="214894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853789-FF7A-62BD-CDC8-87D588F55405}"/>
              </a:ext>
            </a:extLst>
          </p:cNvPr>
          <p:cNvSpPr>
            <a:spLocks noGrp="1"/>
          </p:cNvSpPr>
          <p:nvPr>
            <p:ph type="title"/>
          </p:nvPr>
        </p:nvSpPr>
        <p:spPr>
          <a:xfrm>
            <a:off x="1060704" y="4974336"/>
            <a:ext cx="10433304" cy="1444752"/>
          </a:xfrm>
        </p:spPr>
        <p:txBody>
          <a:bodyPr anchor="ctr">
            <a:normAutofit/>
          </a:bodyPr>
          <a:lstStyle>
            <a:lvl1pPr algn="ctr">
              <a:lnSpc>
                <a:spcPct val="120000"/>
              </a:lnSpc>
              <a:defRPr sz="2800" b="0" cap="all" spc="300" baseline="0">
                <a:latin typeface="+mn-lt"/>
              </a:defRPr>
            </a:lvl1pPr>
          </a:lstStyle>
          <a:p>
            <a:r>
              <a:rPr lang="en-US" dirty="0"/>
              <a:t>Click to edit Master title style</a:t>
            </a:r>
          </a:p>
        </p:txBody>
      </p:sp>
      <p:sp>
        <p:nvSpPr>
          <p:cNvPr id="7" name="Content Placeholder 6">
            <a:extLst>
              <a:ext uri="{FF2B5EF4-FFF2-40B4-BE49-F238E27FC236}">
                <a16:creationId xmlns:a16="http://schemas.microsoft.com/office/drawing/2014/main" id="{AAEC55A6-88B7-630F-AEB8-0B2270F5DE54}"/>
              </a:ext>
            </a:extLst>
          </p:cNvPr>
          <p:cNvSpPr>
            <a:spLocks noGrp="1"/>
          </p:cNvSpPr>
          <p:nvPr>
            <p:ph sz="quarter" idx="13" hasCustomPrompt="1"/>
          </p:nvPr>
        </p:nvSpPr>
        <p:spPr>
          <a:xfrm>
            <a:off x="1060704" y="704088"/>
            <a:ext cx="10661904" cy="3849624"/>
          </a:xfrm>
        </p:spPr>
        <p:txBody>
          <a:bodyPr anchor="b">
            <a:normAutofit/>
          </a:bodyPr>
          <a:lstStyle>
            <a:lvl1pPr marL="0" indent="0" algn="ctr">
              <a:buNone/>
              <a:defRPr sz="27000" b="1">
                <a:solidFill>
                  <a:schemeClr val="bg1"/>
                </a:solidFill>
                <a:latin typeface="+mj-lt"/>
              </a:defRPr>
            </a:lvl1pPr>
          </a:lstStyle>
          <a:p>
            <a:pPr lvl="0"/>
            <a:r>
              <a:rPr lang="en-US" dirty="0"/>
              <a:t>##%</a:t>
            </a:r>
          </a:p>
        </p:txBody>
      </p:sp>
      <p:sp>
        <p:nvSpPr>
          <p:cNvPr id="3" name="Footer Placeholder 2">
            <a:extLst>
              <a:ext uri="{FF2B5EF4-FFF2-40B4-BE49-F238E27FC236}">
                <a16:creationId xmlns:a16="http://schemas.microsoft.com/office/drawing/2014/main" id="{39DF6A63-6BD8-15C3-E64B-8E6AD05CAE65}"/>
              </a:ext>
            </a:extLst>
          </p:cNvPr>
          <p:cNvSpPr>
            <a:spLocks noGrp="1"/>
          </p:cNvSpPr>
          <p:nvPr>
            <p:ph type="ftr" sz="quarter" idx="10"/>
          </p:nvPr>
        </p:nvSpPr>
        <p:spPr/>
        <p:txBody>
          <a:bodyPr/>
          <a:lstStyle>
            <a:lvl1pPr>
              <a:defRPr>
                <a:solidFill>
                  <a:schemeClr val="bg1"/>
                </a:solidFill>
              </a:defRPr>
            </a:lvl1pPr>
          </a:lstStyle>
          <a:p>
            <a:r>
              <a:rPr lang="en-US"/>
              <a:t>Sample Footer Text</a:t>
            </a:r>
            <a:endParaRPr lang="en-US" dirty="0"/>
          </a:p>
        </p:txBody>
      </p:sp>
      <p:sp>
        <p:nvSpPr>
          <p:cNvPr id="4" name="Date Placeholder 3">
            <a:extLst>
              <a:ext uri="{FF2B5EF4-FFF2-40B4-BE49-F238E27FC236}">
                <a16:creationId xmlns:a16="http://schemas.microsoft.com/office/drawing/2014/main" id="{8A1B3FB7-267A-B05B-39EB-A75DD59B8C13}"/>
              </a:ext>
            </a:extLst>
          </p:cNvPr>
          <p:cNvSpPr>
            <a:spLocks noGrp="1"/>
          </p:cNvSpPr>
          <p:nvPr>
            <p:ph type="dt" sz="half" idx="11"/>
          </p:nvPr>
        </p:nvSpPr>
        <p:spPr/>
        <p:txBody>
          <a:bodyPr/>
          <a:lstStyle>
            <a:lvl1pPr>
              <a:defRPr>
                <a:solidFill>
                  <a:schemeClr val="tx1"/>
                </a:solidFill>
              </a:defRPr>
            </a:lvl1pPr>
          </a:lstStyle>
          <a:p>
            <a:fld id="{09D80555-5AA0-4039-B1D1-43225C709886}" type="datetime2">
              <a:rPr lang="en-US" smtClean="0"/>
              <a:t>Saturday, August 1, 2026</a:t>
            </a:fld>
            <a:endParaRPr lang="en-US" dirty="0"/>
          </a:p>
        </p:txBody>
      </p:sp>
      <p:sp>
        <p:nvSpPr>
          <p:cNvPr id="5" name="Slide Number Placeholder 4">
            <a:extLst>
              <a:ext uri="{FF2B5EF4-FFF2-40B4-BE49-F238E27FC236}">
                <a16:creationId xmlns:a16="http://schemas.microsoft.com/office/drawing/2014/main" id="{62715E72-747E-7DEF-08E7-1715D8FA9261}"/>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4926014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Big Number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0BB2D57-DDE5-A73E-9F8B-DA3ACB699FFB}"/>
              </a:ext>
            </a:extLst>
          </p:cNvPr>
          <p:cNvSpPr/>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Neue Haas Grotesk Text Pro"/>
              <a:ea typeface="+mn-ea"/>
              <a:cs typeface="+mn-cs"/>
            </a:endParaRPr>
          </a:p>
        </p:txBody>
      </p:sp>
      <p:sp>
        <p:nvSpPr>
          <p:cNvPr id="15" name="Rectangle 14">
            <a:extLst>
              <a:ext uri="{FF2B5EF4-FFF2-40B4-BE49-F238E27FC236}">
                <a16:creationId xmlns:a16="http://schemas.microsoft.com/office/drawing/2014/main" id="{F366F834-30C7-711B-1DA9-E85C7CC17F11}"/>
              </a:ext>
            </a:extLst>
          </p:cNvPr>
          <p:cNvSpPr/>
          <p:nvPr/>
        </p:nvSpPr>
        <p:spPr>
          <a:xfrm flipH="1">
            <a:off x="18287" y="-2522"/>
            <a:ext cx="12192000" cy="6865568"/>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6" name="Rectangle 15">
            <a:extLst>
              <a:ext uri="{FF2B5EF4-FFF2-40B4-BE49-F238E27FC236}">
                <a16:creationId xmlns:a16="http://schemas.microsoft.com/office/drawing/2014/main" id="{5766A7B6-C07F-DDF6-2DA7-A25316E3DB49}"/>
              </a:ext>
            </a:extLst>
          </p:cNvPr>
          <p:cNvSpPr/>
          <p:nvPr/>
        </p:nvSpPr>
        <p:spPr>
          <a:xfrm>
            <a:off x="-7227" y="-5045"/>
            <a:ext cx="12217513" cy="6868091"/>
          </a:xfrm>
          <a:prstGeom prst="rect">
            <a:avLst/>
          </a:prstGeom>
          <a:gradFill>
            <a:gsLst>
              <a:gs pos="0">
                <a:srgbClr val="FF411C">
                  <a:alpha val="66000"/>
                </a:srgbClr>
              </a:gs>
              <a:gs pos="99000">
                <a:srgbClr val="962077"/>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7" name="Rectangle 16">
            <a:extLst>
              <a:ext uri="{FF2B5EF4-FFF2-40B4-BE49-F238E27FC236}">
                <a16:creationId xmlns:a16="http://schemas.microsoft.com/office/drawing/2014/main" id="{D61767CC-CF27-DF8F-8449-932B71E7F814}"/>
              </a:ext>
            </a:extLst>
          </p:cNvPr>
          <p:cNvSpPr/>
          <p:nvPr/>
        </p:nvSpPr>
        <p:spPr>
          <a:xfrm rot="10800000" flipH="1">
            <a:off x="429475" y="-5045"/>
            <a:ext cx="11788038" cy="6863044"/>
          </a:xfrm>
          <a:prstGeom prst="rect">
            <a:avLst/>
          </a:prstGeom>
          <a:gradFill>
            <a:gsLst>
              <a:gs pos="0">
                <a:srgbClr val="FA0036">
                  <a:alpha val="3922"/>
                </a:srgbClr>
              </a:gs>
              <a:gs pos="99000">
                <a:srgbClr val="92248E">
                  <a:alpha val="97647"/>
                </a:srgb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8" name="Rectangle 17">
            <a:extLst>
              <a:ext uri="{FF2B5EF4-FFF2-40B4-BE49-F238E27FC236}">
                <a16:creationId xmlns:a16="http://schemas.microsoft.com/office/drawing/2014/main" id="{FCDF59EC-E66B-10C0-FD29-4F5A7C07CC05}"/>
              </a:ext>
            </a:extLst>
          </p:cNvPr>
          <p:cNvSpPr/>
          <p:nvPr/>
        </p:nvSpPr>
        <p:spPr>
          <a:xfrm rot="5400000" flipH="1">
            <a:off x="4958529" y="-4965758"/>
            <a:ext cx="2286000" cy="12217514"/>
          </a:xfrm>
          <a:prstGeom prst="rect">
            <a:avLst/>
          </a:prstGeom>
          <a:gradFill>
            <a:gsLst>
              <a:gs pos="20000">
                <a:srgbClr val="D861D4">
                  <a:alpha val="0"/>
                </a:srgbClr>
              </a:gs>
              <a:gs pos="100000">
                <a:srgbClr val="FF7037">
                  <a:alpha val="66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9" name="Rectangle 18">
            <a:extLst>
              <a:ext uri="{FF2B5EF4-FFF2-40B4-BE49-F238E27FC236}">
                <a16:creationId xmlns:a16="http://schemas.microsoft.com/office/drawing/2014/main" id="{014A4547-53B1-493D-CE90-DA2AB946D64A}"/>
              </a:ext>
            </a:extLst>
          </p:cNvPr>
          <p:cNvSpPr/>
          <p:nvPr/>
        </p:nvSpPr>
        <p:spPr>
          <a:xfrm rot="16200000">
            <a:off x="-900224" y="892997"/>
            <a:ext cx="6860522" cy="5074531"/>
          </a:xfrm>
          <a:prstGeom prst="rect">
            <a:avLst/>
          </a:prstGeom>
          <a:gradFill>
            <a:gsLst>
              <a:gs pos="0">
                <a:srgbClr val="FA0036">
                  <a:alpha val="31000"/>
                </a:srgbClr>
              </a:gs>
              <a:gs pos="43000">
                <a:srgbClr val="FF907A">
                  <a:alpha val="16000"/>
                </a:srgb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CF853789-FF7A-62BD-CDC8-87D588F55405}"/>
              </a:ext>
            </a:extLst>
          </p:cNvPr>
          <p:cNvSpPr>
            <a:spLocks noGrp="1"/>
          </p:cNvSpPr>
          <p:nvPr>
            <p:ph type="title"/>
          </p:nvPr>
        </p:nvSpPr>
        <p:spPr>
          <a:xfrm>
            <a:off x="2057400" y="4809744"/>
            <a:ext cx="8156448" cy="1545336"/>
          </a:xfrm>
        </p:spPr>
        <p:txBody>
          <a:bodyPr anchor="t">
            <a:normAutofit/>
          </a:bodyPr>
          <a:lstStyle>
            <a:lvl1pPr algn="ctr">
              <a:lnSpc>
                <a:spcPct val="120000"/>
              </a:lnSpc>
              <a:defRPr sz="2800" b="0" cap="all" spc="300" baseline="0">
                <a:solidFill>
                  <a:schemeClr val="bg1"/>
                </a:solidFill>
                <a:latin typeface="+mn-lt"/>
              </a:defRPr>
            </a:lvl1pPr>
          </a:lstStyle>
          <a:p>
            <a:r>
              <a:rPr lang="en-US" dirty="0"/>
              <a:t>Click to edit Master title style</a:t>
            </a:r>
          </a:p>
        </p:txBody>
      </p:sp>
      <p:sp>
        <p:nvSpPr>
          <p:cNvPr id="7" name="Content Placeholder 6">
            <a:extLst>
              <a:ext uri="{FF2B5EF4-FFF2-40B4-BE49-F238E27FC236}">
                <a16:creationId xmlns:a16="http://schemas.microsoft.com/office/drawing/2014/main" id="{AAEC55A6-88B7-630F-AEB8-0B2270F5DE54}"/>
              </a:ext>
            </a:extLst>
          </p:cNvPr>
          <p:cNvSpPr>
            <a:spLocks noGrp="1"/>
          </p:cNvSpPr>
          <p:nvPr>
            <p:ph sz="quarter" idx="13" hasCustomPrompt="1"/>
          </p:nvPr>
        </p:nvSpPr>
        <p:spPr>
          <a:xfrm>
            <a:off x="822960" y="603504"/>
            <a:ext cx="10543032" cy="4114800"/>
          </a:xfrm>
        </p:spPr>
        <p:txBody>
          <a:bodyPr anchor="b">
            <a:normAutofit/>
          </a:bodyPr>
          <a:lstStyle>
            <a:lvl1pPr marL="0" indent="0" algn="ctr">
              <a:buNone/>
              <a:defRPr sz="25000" b="1">
                <a:solidFill>
                  <a:schemeClr val="bg1"/>
                </a:solidFill>
                <a:latin typeface="+mj-lt"/>
              </a:defRPr>
            </a:lvl1pPr>
          </a:lstStyle>
          <a:p>
            <a:pPr lvl="0"/>
            <a:r>
              <a:rPr lang="en-US" dirty="0"/>
              <a:t>##%</a:t>
            </a:r>
          </a:p>
        </p:txBody>
      </p:sp>
      <p:sp>
        <p:nvSpPr>
          <p:cNvPr id="3" name="Footer Placeholder 2">
            <a:extLst>
              <a:ext uri="{FF2B5EF4-FFF2-40B4-BE49-F238E27FC236}">
                <a16:creationId xmlns:a16="http://schemas.microsoft.com/office/drawing/2014/main" id="{39DF6A63-6BD8-15C3-E64B-8E6AD05CAE65}"/>
              </a:ext>
            </a:extLst>
          </p:cNvPr>
          <p:cNvSpPr>
            <a:spLocks noGrp="1"/>
          </p:cNvSpPr>
          <p:nvPr>
            <p:ph type="ftr" sz="quarter" idx="10"/>
          </p:nvPr>
        </p:nvSpPr>
        <p:spPr/>
        <p:txBody>
          <a:bodyPr/>
          <a:lstStyle>
            <a:lvl1pPr>
              <a:defRPr>
                <a:solidFill>
                  <a:schemeClr val="bg1"/>
                </a:solidFill>
              </a:defRPr>
            </a:lvl1pPr>
          </a:lstStyle>
          <a:p>
            <a:r>
              <a:rPr lang="en-US"/>
              <a:t>Sample Footer Text</a:t>
            </a:r>
            <a:endParaRPr lang="en-US" dirty="0"/>
          </a:p>
        </p:txBody>
      </p:sp>
      <p:sp>
        <p:nvSpPr>
          <p:cNvPr id="4" name="Date Placeholder 3">
            <a:extLst>
              <a:ext uri="{FF2B5EF4-FFF2-40B4-BE49-F238E27FC236}">
                <a16:creationId xmlns:a16="http://schemas.microsoft.com/office/drawing/2014/main" id="{8A1B3FB7-267A-B05B-39EB-A75DD59B8C13}"/>
              </a:ext>
            </a:extLst>
          </p:cNvPr>
          <p:cNvSpPr>
            <a:spLocks noGrp="1"/>
          </p:cNvSpPr>
          <p:nvPr>
            <p:ph type="dt" sz="half" idx="11"/>
          </p:nvPr>
        </p:nvSpPr>
        <p:spPr/>
        <p:txBody>
          <a:bodyPr/>
          <a:lstStyle>
            <a:lvl1pPr>
              <a:defRPr>
                <a:solidFill>
                  <a:schemeClr val="bg1"/>
                </a:solidFill>
              </a:defRPr>
            </a:lvl1pPr>
          </a:lstStyle>
          <a:p>
            <a:fld id="{A3282FB1-48E5-4F0A-9E9C-35DF3C629227}" type="datetime2">
              <a:rPr lang="en-US" smtClean="0"/>
              <a:t>Saturday, August 1, 2026</a:t>
            </a:fld>
            <a:endParaRPr lang="en-US" dirty="0"/>
          </a:p>
        </p:txBody>
      </p:sp>
      <p:sp>
        <p:nvSpPr>
          <p:cNvPr id="5" name="Slide Number Placeholder 4">
            <a:extLst>
              <a:ext uri="{FF2B5EF4-FFF2-40B4-BE49-F238E27FC236}">
                <a16:creationId xmlns:a16="http://schemas.microsoft.com/office/drawing/2014/main" id="{62715E72-747E-7DEF-08E7-1715D8FA9261}"/>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19561886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Big Number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53789-FF7A-62BD-CDC8-87D588F55405}"/>
              </a:ext>
            </a:extLst>
          </p:cNvPr>
          <p:cNvSpPr>
            <a:spLocks noGrp="1"/>
          </p:cNvSpPr>
          <p:nvPr>
            <p:ph type="title"/>
          </p:nvPr>
        </p:nvSpPr>
        <p:spPr>
          <a:xfrm>
            <a:off x="731520" y="4809744"/>
            <a:ext cx="5897880" cy="1353312"/>
          </a:xfrm>
        </p:spPr>
        <p:txBody>
          <a:bodyPr vert="horz" lIns="91440" tIns="45720" rIns="91440" bIns="45720" rtlCol="0" anchor="t">
            <a:normAutofit/>
          </a:bodyPr>
          <a:lstStyle>
            <a:lvl1pPr>
              <a:lnSpc>
                <a:spcPct val="120000"/>
              </a:lnSpc>
              <a:defRPr lang="en-US" sz="2800" b="0" dirty="0">
                <a:latin typeface="+mn-lt"/>
              </a:defRPr>
            </a:lvl1pPr>
          </a:lstStyle>
          <a:p>
            <a:pPr lvl="0"/>
            <a:r>
              <a:rPr lang="en-US" dirty="0"/>
              <a:t>Click to edit Master title style</a:t>
            </a:r>
          </a:p>
        </p:txBody>
      </p:sp>
      <p:sp>
        <p:nvSpPr>
          <p:cNvPr id="7" name="Content Placeholder 6">
            <a:extLst>
              <a:ext uri="{FF2B5EF4-FFF2-40B4-BE49-F238E27FC236}">
                <a16:creationId xmlns:a16="http://schemas.microsoft.com/office/drawing/2014/main" id="{AAEC55A6-88B7-630F-AEB8-0B2270F5DE54}"/>
              </a:ext>
            </a:extLst>
          </p:cNvPr>
          <p:cNvSpPr>
            <a:spLocks noGrp="1"/>
          </p:cNvSpPr>
          <p:nvPr>
            <p:ph sz="quarter" idx="13" hasCustomPrompt="1"/>
          </p:nvPr>
        </p:nvSpPr>
        <p:spPr>
          <a:xfrm>
            <a:off x="731520" y="603504"/>
            <a:ext cx="10863072" cy="4206240"/>
          </a:xfrm>
        </p:spPr>
        <p:txBody>
          <a:bodyPr vert="horz" lIns="91440" tIns="45720" rIns="91440" bIns="45720" rtlCol="0" anchor="b">
            <a:normAutofit/>
          </a:bodyPr>
          <a:lstStyle>
            <a:lvl1pPr marL="0" indent="0">
              <a:buNone/>
              <a:defRPr lang="en-US" sz="27800" b="1" dirty="0">
                <a:latin typeface="+mj-lt"/>
              </a:defRPr>
            </a:lvl1pPr>
          </a:lstStyle>
          <a:p>
            <a:pPr lvl="0"/>
            <a:r>
              <a:rPr lang="en-US" dirty="0"/>
              <a:t>##%</a:t>
            </a:r>
          </a:p>
        </p:txBody>
      </p:sp>
      <p:sp>
        <p:nvSpPr>
          <p:cNvPr id="3" name="Footer Placeholder 2">
            <a:extLst>
              <a:ext uri="{FF2B5EF4-FFF2-40B4-BE49-F238E27FC236}">
                <a16:creationId xmlns:a16="http://schemas.microsoft.com/office/drawing/2014/main" id="{39DF6A63-6BD8-15C3-E64B-8E6AD05CAE65}"/>
              </a:ext>
            </a:extLst>
          </p:cNvPr>
          <p:cNvSpPr>
            <a:spLocks noGrp="1"/>
          </p:cNvSpPr>
          <p:nvPr>
            <p:ph type="ftr" sz="quarter" idx="10"/>
          </p:nvPr>
        </p:nvSpPr>
        <p:spPr/>
        <p:txBody>
          <a:bodyPr/>
          <a:lstStyle>
            <a:lvl1pPr>
              <a:defRPr>
                <a:solidFill>
                  <a:schemeClr val="tx1"/>
                </a:solidFill>
              </a:defRPr>
            </a:lvl1pPr>
          </a:lstStyle>
          <a:p>
            <a:r>
              <a:rPr lang="en-US"/>
              <a:t>Sample Footer Text</a:t>
            </a:r>
            <a:endParaRPr lang="en-US" dirty="0"/>
          </a:p>
        </p:txBody>
      </p:sp>
      <p:sp>
        <p:nvSpPr>
          <p:cNvPr id="4" name="Date Placeholder 3">
            <a:extLst>
              <a:ext uri="{FF2B5EF4-FFF2-40B4-BE49-F238E27FC236}">
                <a16:creationId xmlns:a16="http://schemas.microsoft.com/office/drawing/2014/main" id="{8A1B3FB7-267A-B05B-39EB-A75DD59B8C13}"/>
              </a:ext>
            </a:extLst>
          </p:cNvPr>
          <p:cNvSpPr>
            <a:spLocks noGrp="1"/>
          </p:cNvSpPr>
          <p:nvPr>
            <p:ph type="dt" sz="half" idx="11"/>
          </p:nvPr>
        </p:nvSpPr>
        <p:spPr/>
        <p:txBody>
          <a:bodyPr/>
          <a:lstStyle>
            <a:lvl1pPr>
              <a:defRPr>
                <a:solidFill>
                  <a:schemeClr val="bg1"/>
                </a:solidFill>
              </a:defRPr>
            </a:lvl1pPr>
          </a:lstStyle>
          <a:p>
            <a:fld id="{E0149A69-19C1-4748-AF82-9FE4A85BF936}" type="datetime2">
              <a:rPr lang="en-US" smtClean="0"/>
              <a:t>Saturday, August 1, 2026</a:t>
            </a:fld>
            <a:endParaRPr lang="en-US" dirty="0"/>
          </a:p>
        </p:txBody>
      </p:sp>
      <p:sp>
        <p:nvSpPr>
          <p:cNvPr id="5" name="Slide Number Placeholder 4">
            <a:extLst>
              <a:ext uri="{FF2B5EF4-FFF2-40B4-BE49-F238E27FC236}">
                <a16:creationId xmlns:a16="http://schemas.microsoft.com/office/drawing/2014/main" id="{62715E72-747E-7DEF-08E7-1715D8FA9261}"/>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18884742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3AFD00E-68E4-2C52-ADE7-B3CCEEF5D30D}"/>
              </a:ext>
            </a:extLst>
          </p:cNvPr>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FA70C64-A82F-539E-FA22-E9EDFA88F0CB}"/>
              </a:ext>
            </a:extLst>
          </p:cNvPr>
          <p:cNvSpPr/>
          <p:nvPr/>
        </p:nvSpPr>
        <p:spPr>
          <a:xfrm flipH="1">
            <a:off x="-1" y="0"/>
            <a:ext cx="3076356" cy="6858000"/>
          </a:xfrm>
          <a:prstGeom prst="rect">
            <a:avLst/>
          </a:prstGeom>
          <a:gradFill>
            <a:gsLst>
              <a:gs pos="0">
                <a:srgbClr val="FF907A"/>
              </a:gs>
              <a:gs pos="100000">
                <a:srgbClr val="DA002F">
                  <a:alpha val="85882"/>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B51035-B1FE-075C-1780-50D3B30B2326}"/>
              </a:ext>
            </a:extLst>
          </p:cNvPr>
          <p:cNvSpPr/>
          <p:nvPr/>
        </p:nvSpPr>
        <p:spPr>
          <a:xfrm flipH="1">
            <a:off x="-6" y="-1"/>
            <a:ext cx="3076355" cy="4572001"/>
          </a:xfrm>
          <a:prstGeom prst="rect">
            <a:avLst/>
          </a:prstGeom>
          <a:gradFill>
            <a:gsLst>
              <a:gs pos="26000">
                <a:srgbClr val="FE4A00">
                  <a:alpha val="0"/>
                </a:srgbClr>
              </a:gs>
              <a:gs pos="100000">
                <a:srgbClr val="DA002F">
                  <a:alpha val="65000"/>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B1594AB-F53B-583B-B352-D96F6BEA3EAE}"/>
              </a:ext>
            </a:extLst>
          </p:cNvPr>
          <p:cNvSpPr/>
          <p:nvPr/>
        </p:nvSpPr>
        <p:spPr>
          <a:xfrm rot="5400000" flipH="1">
            <a:off x="-1890835" y="1890822"/>
            <a:ext cx="6858001" cy="3076355"/>
          </a:xfrm>
          <a:prstGeom prst="rect">
            <a:avLst/>
          </a:prstGeom>
          <a:gradFill>
            <a:gsLst>
              <a:gs pos="2000">
                <a:srgbClr val="9B3597"/>
              </a:gs>
              <a:gs pos="60000">
                <a:srgbClr val="D861D4">
                  <a:alpha val="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516DC94B-3BDB-1A55-CF02-E0ACF543DF06}"/>
              </a:ext>
            </a:extLst>
          </p:cNvPr>
          <p:cNvSpPr/>
          <p:nvPr/>
        </p:nvSpPr>
        <p:spPr>
          <a:xfrm rot="10800000">
            <a:off x="-25" y="875999"/>
            <a:ext cx="2609262" cy="4648800"/>
          </a:xfrm>
          <a:custGeom>
            <a:avLst/>
            <a:gdLst>
              <a:gd name="connsiteX0" fmla="*/ 2324400 w 2609262"/>
              <a:gd name="connsiteY0" fmla="*/ 4648800 h 4648800"/>
              <a:gd name="connsiteX1" fmla="*/ 0 w 2609262"/>
              <a:gd name="connsiteY1" fmla="*/ 2324400 h 4648800"/>
              <a:gd name="connsiteX2" fmla="*/ 2324400 w 2609262"/>
              <a:gd name="connsiteY2" fmla="*/ 0 h 4648800"/>
              <a:gd name="connsiteX3" fmla="*/ 2562056 w 2609262"/>
              <a:gd name="connsiteY3" fmla="*/ 12001 h 4648800"/>
              <a:gd name="connsiteX4" fmla="*/ 2609262 w 2609262"/>
              <a:gd name="connsiteY4" fmla="*/ 19205 h 4648800"/>
              <a:gd name="connsiteX5" fmla="*/ 2609262 w 2609262"/>
              <a:gd name="connsiteY5" fmla="*/ 4629595 h 4648800"/>
              <a:gd name="connsiteX6" fmla="*/ 2562056 w 2609262"/>
              <a:gd name="connsiteY6" fmla="*/ 4636799 h 4648800"/>
              <a:gd name="connsiteX7" fmla="*/ 2324400 w 2609262"/>
              <a:gd name="connsiteY7" fmla="*/ 4648800 h 464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09262" h="4648800">
                <a:moveTo>
                  <a:pt x="2324400" y="4648800"/>
                </a:moveTo>
                <a:cubicBezTo>
                  <a:pt x="1040669" y="4648800"/>
                  <a:pt x="0" y="3608131"/>
                  <a:pt x="0" y="2324400"/>
                </a:cubicBezTo>
                <a:cubicBezTo>
                  <a:pt x="0" y="1040669"/>
                  <a:pt x="1040669" y="0"/>
                  <a:pt x="2324400" y="0"/>
                </a:cubicBezTo>
                <a:cubicBezTo>
                  <a:pt x="2404633" y="0"/>
                  <a:pt x="2483917" y="4065"/>
                  <a:pt x="2562056" y="12001"/>
                </a:cubicBezTo>
                <a:lnTo>
                  <a:pt x="2609262" y="19205"/>
                </a:lnTo>
                <a:lnTo>
                  <a:pt x="2609262" y="4629595"/>
                </a:lnTo>
                <a:lnTo>
                  <a:pt x="2562056" y="4636799"/>
                </a:lnTo>
                <a:cubicBezTo>
                  <a:pt x="2483917" y="4644735"/>
                  <a:pt x="2404633" y="4648800"/>
                  <a:pt x="2324400" y="4648800"/>
                </a:cubicBezTo>
                <a:close/>
              </a:path>
            </a:pathLst>
          </a:custGeom>
          <a:gradFill>
            <a:gsLst>
              <a:gs pos="31000">
                <a:srgbClr val="FF907A">
                  <a:alpha val="0"/>
                </a:srgbClr>
              </a:gs>
              <a:gs pos="85000">
                <a:srgbClr val="FFBCAF">
                  <a:alpha val="12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dirty="0"/>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3897458" y="731520"/>
            <a:ext cx="6794097" cy="5559552"/>
          </a:xfrm>
        </p:spPr>
        <p:txBody>
          <a:bodyPr anchor="ctr">
            <a:normAutofit/>
          </a:bodyPr>
          <a:lstStyle>
            <a:lvl1pPr marL="0" indent="0">
              <a:lnSpc>
                <a:spcPct val="100000"/>
              </a:lnSpc>
              <a:buNone/>
              <a:defRPr sz="4800" b="1">
                <a:latin typeface="+mj-lt"/>
              </a:defRPr>
            </a:lvl1pPr>
            <a:lvl2pPr marL="228600" indent="0">
              <a:lnSpc>
                <a:spcPct val="100000"/>
              </a:lnSpc>
              <a:buNone/>
              <a:defRPr sz="4400" b="1">
                <a:latin typeface="+mj-lt"/>
              </a:defRPr>
            </a:lvl2pPr>
            <a:lvl3pPr marL="457200" indent="0">
              <a:lnSpc>
                <a:spcPct val="100000"/>
              </a:lnSpc>
              <a:buNone/>
              <a:defRPr sz="4000" b="1">
                <a:latin typeface="+mj-lt"/>
              </a:defRPr>
            </a:lvl3pPr>
            <a:lvl4pPr marL="685800" indent="0">
              <a:lnSpc>
                <a:spcPct val="100000"/>
              </a:lnSpc>
              <a:buNone/>
              <a:defRPr sz="3600" b="1">
                <a:latin typeface="+mj-lt"/>
              </a:defRPr>
            </a:lvl4pPr>
            <a:lvl5pPr marL="914400" indent="0">
              <a:lnSpc>
                <a:spcPct val="100000"/>
              </a:lnSpc>
              <a:buNone/>
              <a:defRPr sz="3200" b="1">
                <a:latin typeface="+mj-lt"/>
              </a:defRPr>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defRPr>
            </a:lvl1pPr>
          </a:lstStyle>
          <a:p>
            <a:fld id="{775528E2-81C6-40A8-BAF0-0F7E271EAAEB}" type="datetime2">
              <a:rPr lang="en-US" smtClean="0"/>
              <a:t>Saturday, August 1, 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415794891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Statem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dirty="0"/>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731520" y="978408"/>
            <a:ext cx="10177272" cy="4837176"/>
          </a:xfrm>
        </p:spPr>
        <p:txBody>
          <a:bodyPr anchor="b">
            <a:normAutofit/>
          </a:bodyPr>
          <a:lstStyle>
            <a:lvl1pPr marL="0" indent="0">
              <a:lnSpc>
                <a:spcPct val="110000"/>
              </a:lnSpc>
              <a:buNone/>
              <a:defRPr sz="4800" b="1" cap="none" spc="100" baseline="0">
                <a:latin typeface="+mj-lt"/>
              </a:defRPr>
            </a:lvl1pPr>
            <a:lvl2pPr marL="228600" indent="0">
              <a:lnSpc>
                <a:spcPct val="110000"/>
              </a:lnSpc>
              <a:buNone/>
              <a:defRPr sz="4000" b="1" cap="none" spc="100" baseline="0">
                <a:latin typeface="+mj-lt"/>
              </a:defRPr>
            </a:lvl2pPr>
            <a:lvl3pPr marL="457200" indent="0">
              <a:lnSpc>
                <a:spcPct val="110000"/>
              </a:lnSpc>
              <a:buNone/>
              <a:defRPr sz="3600" b="1" cap="none" spc="100" baseline="0">
                <a:latin typeface="+mj-lt"/>
              </a:defRPr>
            </a:lvl3pPr>
            <a:lvl4pPr marL="685800" indent="0">
              <a:lnSpc>
                <a:spcPct val="110000"/>
              </a:lnSpc>
              <a:buNone/>
              <a:defRPr sz="3200" b="1" cap="none" spc="100" baseline="0">
                <a:latin typeface="+mj-lt"/>
              </a:defRPr>
            </a:lvl4pPr>
            <a:lvl5pPr marL="914400" indent="0">
              <a:lnSpc>
                <a:spcPct val="110000"/>
              </a:lnSpc>
              <a:buNone/>
              <a:defRPr sz="2800" b="1" cap="none" spc="100" baseline="0">
                <a:latin typeface="+mj-lt"/>
              </a:defRPr>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7EFC605F-F3B5-44D1-B7F6-31C6B11C8978}" type="datetime2">
              <a:rPr lang="en-US" smtClean="0"/>
              <a:t>Saturday, August 1, 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338868677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Statement 3">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909A4D1-63C5-2E23-5C6B-F8AF94782183}"/>
              </a:ext>
            </a:extLst>
          </p:cNvPr>
          <p:cNvSpPr/>
          <p:nvPr/>
        </p:nvSpPr>
        <p:spPr>
          <a:xfrm>
            <a:off x="0" y="0"/>
            <a:ext cx="12192000" cy="6858000"/>
          </a:xfrm>
          <a:prstGeom prst="rect">
            <a:avLst/>
          </a:prstGeom>
          <a:solidFill>
            <a:schemeClr val="bg1"/>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Neue Haas Grotesk Text Pro"/>
              <a:ea typeface="+mn-ea"/>
              <a:cs typeface="+mn-cs"/>
            </a:endParaRPr>
          </a:p>
        </p:txBody>
      </p:sp>
      <p:grpSp>
        <p:nvGrpSpPr>
          <p:cNvPr id="8" name="Group 7">
            <a:extLst>
              <a:ext uri="{FF2B5EF4-FFF2-40B4-BE49-F238E27FC236}">
                <a16:creationId xmlns:a16="http://schemas.microsoft.com/office/drawing/2014/main" id="{42070271-1317-4457-72C3-9560AF9D7416}"/>
              </a:ext>
            </a:extLst>
          </p:cNvPr>
          <p:cNvGrpSpPr/>
          <p:nvPr/>
        </p:nvGrpSpPr>
        <p:grpSpPr>
          <a:xfrm flipH="1" flipV="1">
            <a:off x="-12756" y="2522"/>
            <a:ext cx="12217513" cy="6863044"/>
            <a:chOff x="585170" y="-169430"/>
            <a:chExt cx="12217513" cy="6863044"/>
          </a:xfrm>
        </p:grpSpPr>
        <p:sp>
          <p:nvSpPr>
            <p:cNvPr id="9" name="Rectangle 8">
              <a:extLst>
                <a:ext uri="{FF2B5EF4-FFF2-40B4-BE49-F238E27FC236}">
                  <a16:creationId xmlns:a16="http://schemas.microsoft.com/office/drawing/2014/main" id="{A3EA2358-7C35-E7F3-E8C3-3D28909E4016}"/>
                </a:ext>
              </a:extLst>
            </p:cNvPr>
            <p:cNvSpPr/>
            <p:nvPr/>
          </p:nvSpPr>
          <p:spPr>
            <a:xfrm>
              <a:off x="585170" y="-169430"/>
              <a:ext cx="12217513" cy="6860523"/>
            </a:xfrm>
            <a:prstGeom prst="rect">
              <a:avLst/>
            </a:prstGeom>
            <a:gradFill>
              <a:gsLst>
                <a:gs pos="0">
                  <a:srgbClr val="FF411C">
                    <a:alpha val="66000"/>
                  </a:srgbClr>
                </a:gs>
                <a:gs pos="99000">
                  <a:srgbClr val="962077"/>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0" name="Rectangle 9">
              <a:extLst>
                <a:ext uri="{FF2B5EF4-FFF2-40B4-BE49-F238E27FC236}">
                  <a16:creationId xmlns:a16="http://schemas.microsoft.com/office/drawing/2014/main" id="{8E347F1A-F45E-1DB5-00F2-8254D6979D46}"/>
                </a:ext>
              </a:extLst>
            </p:cNvPr>
            <p:cNvSpPr/>
            <p:nvPr/>
          </p:nvSpPr>
          <p:spPr>
            <a:xfrm rot="10800000" flipH="1">
              <a:off x="585170" y="-169430"/>
              <a:ext cx="12203060" cy="6863044"/>
            </a:xfrm>
            <a:prstGeom prst="rect">
              <a:avLst/>
            </a:prstGeom>
            <a:gradFill>
              <a:gsLst>
                <a:gs pos="0">
                  <a:srgbClr val="FA0036">
                    <a:alpha val="3922"/>
                  </a:srgbClr>
                </a:gs>
                <a:gs pos="99000">
                  <a:srgbClr val="92248E">
                    <a:alpha val="97647"/>
                  </a:srgb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a:extLst>
                <a:ext uri="{FF2B5EF4-FFF2-40B4-BE49-F238E27FC236}">
                  <a16:creationId xmlns:a16="http://schemas.microsoft.com/office/drawing/2014/main" id="{B4CF8B62-DFD0-EBF8-5BB9-282EB5B6124B}"/>
                </a:ext>
              </a:extLst>
            </p:cNvPr>
            <p:cNvSpPr/>
            <p:nvPr/>
          </p:nvSpPr>
          <p:spPr>
            <a:xfrm rot="5400000" flipH="1">
              <a:off x="5550927" y="-5130142"/>
              <a:ext cx="2286000" cy="12217513"/>
            </a:xfrm>
            <a:prstGeom prst="rect">
              <a:avLst/>
            </a:prstGeom>
            <a:gradFill>
              <a:gsLst>
                <a:gs pos="20000">
                  <a:srgbClr val="D861D4">
                    <a:alpha val="0"/>
                  </a:srgbClr>
                </a:gs>
                <a:gs pos="100000">
                  <a:srgbClr val="FF7037">
                    <a:alpha val="66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Rectangle 11">
              <a:extLst>
                <a:ext uri="{FF2B5EF4-FFF2-40B4-BE49-F238E27FC236}">
                  <a16:creationId xmlns:a16="http://schemas.microsoft.com/office/drawing/2014/main" id="{3EBCED88-F67D-F1DB-27DB-72BF0D6DDBFF}"/>
                </a:ext>
              </a:extLst>
            </p:cNvPr>
            <p:cNvSpPr/>
            <p:nvPr/>
          </p:nvSpPr>
          <p:spPr>
            <a:xfrm rot="16200000">
              <a:off x="-1313867" y="1732127"/>
              <a:ext cx="6860522" cy="3062447"/>
            </a:xfrm>
            <a:prstGeom prst="rect">
              <a:avLst/>
            </a:prstGeom>
            <a:gradFill>
              <a:gsLst>
                <a:gs pos="0">
                  <a:srgbClr val="FA0036">
                    <a:alpha val="31000"/>
                  </a:srgbClr>
                </a:gs>
                <a:gs pos="43000">
                  <a:srgbClr val="FF907A">
                    <a:alpha val="16000"/>
                  </a:srgb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sp>
        <p:nvSpPr>
          <p:cNvPr id="14" name="Freeform: Shape 13">
            <a:extLst>
              <a:ext uri="{FF2B5EF4-FFF2-40B4-BE49-F238E27FC236}">
                <a16:creationId xmlns:a16="http://schemas.microsoft.com/office/drawing/2014/main" id="{D6EBBFD2-5112-E929-5402-0348DC2938AB}"/>
              </a:ext>
            </a:extLst>
          </p:cNvPr>
          <p:cNvSpPr/>
          <p:nvPr/>
        </p:nvSpPr>
        <p:spPr>
          <a:xfrm rot="12508972">
            <a:off x="5465204" y="1877618"/>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41000">
                <a:srgbClr val="FF907A">
                  <a:alpha val="0"/>
                </a:srgbClr>
              </a:gs>
              <a:gs pos="100000">
                <a:srgbClr val="FFBCAF">
                  <a:alpha val="33000"/>
                </a:srgbClr>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Rectangle 12">
            <a:extLst>
              <a:ext uri="{FF2B5EF4-FFF2-40B4-BE49-F238E27FC236}">
                <a16:creationId xmlns:a16="http://schemas.microsoft.com/office/drawing/2014/main" id="{7069311F-FD36-C119-8B93-522F477634FB}"/>
              </a:ext>
            </a:extLst>
          </p:cNvPr>
          <p:cNvSpPr/>
          <p:nvPr/>
        </p:nvSpPr>
        <p:spPr>
          <a:xfrm flipV="1">
            <a:off x="-18286" y="-5046"/>
            <a:ext cx="12221346" cy="50949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dirty="0"/>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731519" y="731520"/>
            <a:ext cx="9181224" cy="3806425"/>
          </a:xfrm>
        </p:spPr>
        <p:txBody>
          <a:bodyPr anchor="t">
            <a:normAutofit/>
          </a:bodyPr>
          <a:lstStyle>
            <a:lvl1pPr marL="0" indent="0">
              <a:lnSpc>
                <a:spcPct val="110000"/>
              </a:lnSpc>
              <a:buNone/>
              <a:defRPr sz="4600" b="1" cap="none" spc="100" baseline="0">
                <a:latin typeface="+mj-lt"/>
              </a:defRPr>
            </a:lvl1pPr>
            <a:lvl2pPr marL="228600" indent="0">
              <a:lnSpc>
                <a:spcPct val="110000"/>
              </a:lnSpc>
              <a:buNone/>
              <a:defRPr sz="3600" b="1" cap="none" spc="100" baseline="0">
                <a:latin typeface="+mj-lt"/>
              </a:defRPr>
            </a:lvl2pPr>
            <a:lvl3pPr marL="457200" indent="0">
              <a:lnSpc>
                <a:spcPct val="110000"/>
              </a:lnSpc>
              <a:buNone/>
              <a:defRPr sz="3200" b="1" cap="none" spc="100" baseline="0">
                <a:latin typeface="+mj-lt"/>
              </a:defRPr>
            </a:lvl3pPr>
            <a:lvl4pPr marL="685800" indent="0">
              <a:lnSpc>
                <a:spcPct val="110000"/>
              </a:lnSpc>
              <a:buNone/>
              <a:defRPr sz="2800" b="1" cap="none" spc="100" baseline="0">
                <a:latin typeface="+mj-lt"/>
              </a:defRPr>
            </a:lvl4pPr>
            <a:lvl5pPr marL="914400" indent="0">
              <a:lnSpc>
                <a:spcPct val="110000"/>
              </a:lnSpc>
              <a:buNone/>
              <a:defRPr sz="2400" b="1" cap="none" spc="100" baseline="0">
                <a:latin typeface="+mj-lt"/>
              </a:defRPr>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D154D5DB-B0AB-4B30-B4E2-CD0D5A147634}" type="datetime2">
              <a:rPr lang="en-US" smtClean="0"/>
              <a:t>Saturday, August 1, 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290383604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6C6A6A9-A341-BF9D-FA80-3868D42AC72B}"/>
              </a:ext>
            </a:extLst>
          </p:cNvPr>
          <p:cNvSpPr/>
          <p:nvPr/>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C59BFB5-5C25-0FCB-27C7-A478767CACAC}"/>
              </a:ext>
            </a:extLst>
          </p:cNvPr>
          <p:cNvSpPr/>
          <p:nvPr/>
        </p:nvSpPr>
        <p:spPr>
          <a:xfrm>
            <a:off x="1009651" y="1028701"/>
            <a:ext cx="10172700" cy="4800598"/>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BB5F22C-2988-B6EC-AA0B-D03BCA1A0B45}"/>
              </a:ext>
            </a:extLst>
          </p:cNvPr>
          <p:cNvSpPr/>
          <p:nvPr/>
        </p:nvSpPr>
        <p:spPr>
          <a:xfrm rot="10800000" flipH="1">
            <a:off x="1009651" y="4853253"/>
            <a:ext cx="10172700" cy="976045"/>
          </a:xfrm>
          <a:prstGeom prst="rect">
            <a:avLst/>
          </a:prstGeom>
          <a:gradFill>
            <a:gsLst>
              <a:gs pos="0">
                <a:srgbClr val="FE4A00">
                  <a:alpha val="66667"/>
                </a:srgbClr>
              </a:gs>
              <a:gs pos="100000">
                <a:srgbClr val="9C2C97"/>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a:extLst>
              <a:ext uri="{FF2B5EF4-FFF2-40B4-BE49-F238E27FC236}">
                <a16:creationId xmlns:a16="http://schemas.microsoft.com/office/drawing/2014/main" id="{F509EC5E-5DB0-5907-06E8-B18F1AE29144}"/>
              </a:ext>
            </a:extLst>
          </p:cNvPr>
          <p:cNvSpPr/>
          <p:nvPr/>
        </p:nvSpPr>
        <p:spPr>
          <a:xfrm flipH="1">
            <a:off x="1009648" y="4853256"/>
            <a:ext cx="7105652" cy="976043"/>
          </a:xfrm>
          <a:prstGeom prst="rect">
            <a:avLst/>
          </a:prstGeom>
          <a:gradFill>
            <a:gsLst>
              <a:gs pos="0">
                <a:srgbClr val="FF6753">
                  <a:alpha val="0"/>
                </a:srgbClr>
              </a:gs>
              <a:gs pos="99000">
                <a:srgbClr val="D6002E">
                  <a:alpha val="44000"/>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3E11148C-8DD9-6154-C68C-8F67AD965837}"/>
              </a:ext>
            </a:extLst>
          </p:cNvPr>
          <p:cNvSpPr>
            <a:spLocks noGrp="1"/>
          </p:cNvSpPr>
          <p:nvPr>
            <p:ph type="title" hasCustomPrompt="1"/>
          </p:nvPr>
        </p:nvSpPr>
        <p:spPr>
          <a:xfrm>
            <a:off x="1499616" y="5020056"/>
            <a:ext cx="9198864" cy="649224"/>
          </a:xfrm>
        </p:spPr>
        <p:txBody>
          <a:bodyPr anchor="ctr">
            <a:normAutofit/>
          </a:bodyPr>
          <a:lstStyle>
            <a:lvl1pPr algn="ctr">
              <a:lnSpc>
                <a:spcPct val="120000"/>
              </a:lnSpc>
              <a:defRPr sz="1600" b="1" cap="all" spc="400" baseline="0">
                <a:solidFill>
                  <a:schemeClr val="bg1"/>
                </a:solidFill>
                <a:latin typeface="+mn-lt"/>
              </a:defRPr>
            </a:lvl1pPr>
          </a:lstStyle>
          <a:p>
            <a:r>
              <a:rPr lang="en-US" dirty="0"/>
              <a:t>Quote Author</a:t>
            </a:r>
          </a:p>
        </p:txBody>
      </p:sp>
      <p:sp>
        <p:nvSpPr>
          <p:cNvPr id="7" name="Content Placeholder 6">
            <a:extLst>
              <a:ext uri="{FF2B5EF4-FFF2-40B4-BE49-F238E27FC236}">
                <a16:creationId xmlns:a16="http://schemas.microsoft.com/office/drawing/2014/main" id="{664F8300-91F9-3B16-1D97-7082381C6AB9}"/>
              </a:ext>
            </a:extLst>
          </p:cNvPr>
          <p:cNvSpPr>
            <a:spLocks noGrp="1"/>
          </p:cNvSpPr>
          <p:nvPr>
            <p:ph sz="quarter" idx="13" hasCustomPrompt="1"/>
          </p:nvPr>
        </p:nvSpPr>
        <p:spPr>
          <a:xfrm>
            <a:off x="2020824" y="1737360"/>
            <a:ext cx="8156448" cy="2569464"/>
          </a:xfrm>
        </p:spPr>
        <p:txBody>
          <a:bodyPr anchor="ctr">
            <a:normAutofit/>
          </a:bodyPr>
          <a:lstStyle>
            <a:lvl1pPr marL="0" indent="0" algn="ctr">
              <a:lnSpc>
                <a:spcPct val="110000"/>
              </a:lnSpc>
              <a:buNone/>
              <a:defRPr sz="3500">
                <a:latin typeface="+mj-lt"/>
              </a:defRPr>
            </a:lvl1pPr>
            <a:lvl2pPr marL="228600" indent="0" algn="ctr">
              <a:buNone/>
              <a:defRPr/>
            </a:lvl2pPr>
            <a:lvl3pPr marL="457200" indent="0" algn="ctr">
              <a:buNone/>
              <a:defRPr/>
            </a:lvl3pPr>
            <a:lvl4pPr marL="685800" indent="0" algn="ctr">
              <a:buNone/>
              <a:defRPr/>
            </a:lvl4pPr>
            <a:lvl5pPr marL="914400" indent="0" algn="ctr">
              <a:buNone/>
              <a:defRPr/>
            </a:lvl5pPr>
          </a:lstStyle>
          <a:p>
            <a:pPr lvl="0"/>
            <a:r>
              <a:rPr lang="en-US" dirty="0"/>
              <a:t>Click to edit Quote</a:t>
            </a:r>
          </a:p>
        </p:txBody>
      </p:sp>
      <p:sp>
        <p:nvSpPr>
          <p:cNvPr id="12" name="Date Placeholder 11">
            <a:extLst>
              <a:ext uri="{FF2B5EF4-FFF2-40B4-BE49-F238E27FC236}">
                <a16:creationId xmlns:a16="http://schemas.microsoft.com/office/drawing/2014/main" id="{D18FECD6-59B2-0E39-163B-DB3FB28DD902}"/>
              </a:ext>
            </a:extLst>
          </p:cNvPr>
          <p:cNvSpPr>
            <a:spLocks noGrp="1"/>
          </p:cNvSpPr>
          <p:nvPr>
            <p:ph type="dt" sz="half" idx="14"/>
          </p:nvPr>
        </p:nvSpPr>
        <p:spPr/>
        <p:txBody>
          <a:bodyPr/>
          <a:lstStyle>
            <a:lvl1pPr>
              <a:defRPr>
                <a:solidFill>
                  <a:schemeClr val="tx1"/>
                </a:solidFill>
              </a:defRPr>
            </a:lvl1pPr>
          </a:lstStyle>
          <a:p>
            <a:fld id="{D579EA1B-07C3-4F43-B7BA-72BA44EE9757}" type="datetime2">
              <a:rPr lang="en-US" smtClean="0"/>
              <a:t>Saturday, August 1, 2026</a:t>
            </a:fld>
            <a:endParaRPr lang="en-US" dirty="0"/>
          </a:p>
        </p:txBody>
      </p:sp>
      <p:sp>
        <p:nvSpPr>
          <p:cNvPr id="13" name="Footer Placeholder 12">
            <a:extLst>
              <a:ext uri="{FF2B5EF4-FFF2-40B4-BE49-F238E27FC236}">
                <a16:creationId xmlns:a16="http://schemas.microsoft.com/office/drawing/2014/main" id="{A98F5A93-8140-CBD8-D340-993817719AED}"/>
              </a:ext>
            </a:extLst>
          </p:cNvPr>
          <p:cNvSpPr>
            <a:spLocks noGrp="1"/>
          </p:cNvSpPr>
          <p:nvPr>
            <p:ph type="ftr" sz="quarter" idx="15"/>
          </p:nvPr>
        </p:nvSpPr>
        <p:spPr/>
        <p:txBody>
          <a:bodyPr/>
          <a:lstStyle/>
          <a:p>
            <a:r>
              <a:rPr lang="en-US"/>
              <a:t>Sample Footer Text</a:t>
            </a:r>
          </a:p>
        </p:txBody>
      </p:sp>
      <p:sp>
        <p:nvSpPr>
          <p:cNvPr id="14" name="Slide Number Placeholder 13">
            <a:extLst>
              <a:ext uri="{FF2B5EF4-FFF2-40B4-BE49-F238E27FC236}">
                <a16:creationId xmlns:a16="http://schemas.microsoft.com/office/drawing/2014/main" id="{1EF16B6F-7839-1AC1-F1B6-E5DD5CB264B2}"/>
              </a:ext>
            </a:extLst>
          </p:cNvPr>
          <p:cNvSpPr>
            <a:spLocks noGrp="1"/>
          </p:cNvSpPr>
          <p:nvPr>
            <p:ph type="sldNum" sz="quarter" idx="16"/>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391846093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Quote 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BF513F4-C880-287E-B00A-BD9B413CBEEB}"/>
              </a:ext>
            </a:extLst>
          </p:cNvPr>
          <p:cNvSpPr/>
          <p:nvPr/>
        </p:nvSpPr>
        <p:spPr>
          <a:xfrm>
            <a:off x="0" y="0"/>
            <a:ext cx="12192000" cy="6858000"/>
          </a:xfrm>
          <a:prstGeom prst="rect">
            <a:avLst/>
          </a:prstGeom>
          <a:solidFill>
            <a:schemeClr val="bg1"/>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4" name="Rectangle 3">
            <a:extLst>
              <a:ext uri="{FF2B5EF4-FFF2-40B4-BE49-F238E27FC236}">
                <a16:creationId xmlns:a16="http://schemas.microsoft.com/office/drawing/2014/main" id="{9B08A6AB-C3A8-7501-6BC6-83CFA6C0F9A3}"/>
              </a:ext>
            </a:extLst>
          </p:cNvPr>
          <p:cNvSpPr/>
          <p:nvPr/>
        </p:nvSpPr>
        <p:spPr>
          <a:xfrm>
            <a:off x="1009651" y="1028698"/>
            <a:ext cx="10172706" cy="4800601"/>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73F9668-0C20-D45C-536B-66FBB7F30C45}"/>
              </a:ext>
            </a:extLst>
          </p:cNvPr>
          <p:cNvSpPr/>
          <p:nvPr/>
        </p:nvSpPr>
        <p:spPr>
          <a:xfrm flipH="1">
            <a:off x="1009649" y="1028699"/>
            <a:ext cx="10174534" cy="4800598"/>
          </a:xfrm>
          <a:prstGeom prst="rect">
            <a:avLst/>
          </a:prstGeom>
          <a:gradFill>
            <a:gsLst>
              <a:gs pos="9000">
                <a:srgbClr val="FF9265"/>
              </a:gs>
              <a:gs pos="95000">
                <a:srgbClr val="DA002F">
                  <a:alpha val="7900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8C2C855-B15C-090B-5493-3D36B8A52654}"/>
              </a:ext>
            </a:extLst>
          </p:cNvPr>
          <p:cNvSpPr/>
          <p:nvPr/>
        </p:nvSpPr>
        <p:spPr>
          <a:xfrm rot="10800000" flipH="1">
            <a:off x="1005991" y="4421079"/>
            <a:ext cx="10176358" cy="1408215"/>
          </a:xfrm>
          <a:prstGeom prst="rect">
            <a:avLst/>
          </a:prstGeom>
          <a:gradFill>
            <a:gsLst>
              <a:gs pos="26000">
                <a:srgbClr val="BA0267">
                  <a:alpha val="0"/>
                </a:srgbClr>
              </a:gs>
              <a:gs pos="95000">
                <a:srgbClr val="9B3597">
                  <a:alpha val="62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981CB20-1010-8C73-0086-CAB904E4B99D}"/>
              </a:ext>
            </a:extLst>
          </p:cNvPr>
          <p:cNvSpPr/>
          <p:nvPr/>
        </p:nvSpPr>
        <p:spPr>
          <a:xfrm rot="5400000" flipH="1">
            <a:off x="3568444" y="-1531928"/>
            <a:ext cx="4800598" cy="9921854"/>
          </a:xfrm>
          <a:prstGeom prst="rect">
            <a:avLst/>
          </a:prstGeom>
          <a:gradFill>
            <a:gsLst>
              <a:gs pos="22000">
                <a:srgbClr val="A60296">
                  <a:alpha val="49000"/>
                </a:srgbClr>
              </a:gs>
              <a:gs pos="99000">
                <a:srgbClr val="DA002F">
                  <a:alpha val="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E11148C-8DD9-6154-C68C-8F67AD965837}"/>
              </a:ext>
            </a:extLst>
          </p:cNvPr>
          <p:cNvSpPr>
            <a:spLocks noGrp="1"/>
          </p:cNvSpPr>
          <p:nvPr>
            <p:ph type="title" hasCustomPrompt="1"/>
          </p:nvPr>
        </p:nvSpPr>
        <p:spPr>
          <a:xfrm>
            <a:off x="1792224" y="4736592"/>
            <a:ext cx="8349303" cy="795528"/>
          </a:xfrm>
        </p:spPr>
        <p:txBody>
          <a:bodyPr vert="horz" lIns="91440" tIns="45720" rIns="91440" bIns="45720" rtlCol="0" anchor="ctr">
            <a:normAutofit/>
          </a:bodyPr>
          <a:lstStyle>
            <a:lvl1pPr>
              <a:lnSpc>
                <a:spcPct val="120000"/>
              </a:lnSpc>
              <a:defRPr lang="en-US" sz="2200" cap="all" spc="400" baseline="0" dirty="0">
                <a:solidFill>
                  <a:schemeClr val="bg1"/>
                </a:solidFill>
              </a:defRPr>
            </a:lvl1pPr>
          </a:lstStyle>
          <a:p>
            <a:pPr lvl="0"/>
            <a:r>
              <a:rPr lang="en-US" dirty="0"/>
              <a:t>Quote Author</a:t>
            </a:r>
          </a:p>
        </p:txBody>
      </p:sp>
      <p:sp>
        <p:nvSpPr>
          <p:cNvPr id="7" name="Content Placeholder 6">
            <a:extLst>
              <a:ext uri="{FF2B5EF4-FFF2-40B4-BE49-F238E27FC236}">
                <a16:creationId xmlns:a16="http://schemas.microsoft.com/office/drawing/2014/main" id="{664F8300-91F9-3B16-1D97-7082381C6AB9}"/>
              </a:ext>
            </a:extLst>
          </p:cNvPr>
          <p:cNvSpPr>
            <a:spLocks noGrp="1"/>
          </p:cNvSpPr>
          <p:nvPr>
            <p:ph sz="quarter" idx="13" hasCustomPrompt="1"/>
          </p:nvPr>
        </p:nvSpPr>
        <p:spPr>
          <a:xfrm>
            <a:off x="1655064" y="1481328"/>
            <a:ext cx="8001000" cy="2752344"/>
          </a:xfrm>
        </p:spPr>
        <p:txBody>
          <a:bodyPr vert="horz" lIns="91440" tIns="45720" rIns="91440" bIns="45720" rtlCol="0" anchor="ctr">
            <a:normAutofit/>
          </a:bodyPr>
          <a:lstStyle>
            <a:lvl1pPr marL="128016" indent="-137160">
              <a:lnSpc>
                <a:spcPct val="110000"/>
              </a:lnSpc>
              <a:buNone/>
              <a:defRPr lang="en-US" sz="3200" dirty="0">
                <a:solidFill>
                  <a:schemeClr val="bg1"/>
                </a:solidFill>
                <a:latin typeface="+mj-lt"/>
              </a:defRPr>
            </a:lvl1pPr>
          </a:lstStyle>
          <a:p>
            <a:pPr lvl="0"/>
            <a:r>
              <a:rPr lang="en-US" dirty="0"/>
              <a:t>Click to edit Quote</a:t>
            </a:r>
          </a:p>
        </p:txBody>
      </p:sp>
      <p:sp>
        <p:nvSpPr>
          <p:cNvPr id="12" name="Date Placeholder 11">
            <a:extLst>
              <a:ext uri="{FF2B5EF4-FFF2-40B4-BE49-F238E27FC236}">
                <a16:creationId xmlns:a16="http://schemas.microsoft.com/office/drawing/2014/main" id="{D18FECD6-59B2-0E39-163B-DB3FB28DD902}"/>
              </a:ext>
            </a:extLst>
          </p:cNvPr>
          <p:cNvSpPr>
            <a:spLocks noGrp="1"/>
          </p:cNvSpPr>
          <p:nvPr>
            <p:ph type="dt" sz="half" idx="14"/>
          </p:nvPr>
        </p:nvSpPr>
        <p:spPr/>
        <p:txBody>
          <a:bodyPr/>
          <a:lstStyle>
            <a:lvl1pPr>
              <a:defRPr>
                <a:solidFill>
                  <a:schemeClr val="tx1"/>
                </a:solidFill>
              </a:defRPr>
            </a:lvl1pPr>
          </a:lstStyle>
          <a:p>
            <a:fld id="{B7C3807E-EE2A-4FC6-9EE1-019AAE762D48}" type="datetime2">
              <a:rPr lang="en-US" smtClean="0"/>
              <a:t>Saturday, August 1, 2026</a:t>
            </a:fld>
            <a:endParaRPr lang="en-US" dirty="0"/>
          </a:p>
        </p:txBody>
      </p:sp>
      <p:sp>
        <p:nvSpPr>
          <p:cNvPr id="13" name="Footer Placeholder 12">
            <a:extLst>
              <a:ext uri="{FF2B5EF4-FFF2-40B4-BE49-F238E27FC236}">
                <a16:creationId xmlns:a16="http://schemas.microsoft.com/office/drawing/2014/main" id="{A98F5A93-8140-CBD8-D340-993817719AED}"/>
              </a:ext>
            </a:extLst>
          </p:cNvPr>
          <p:cNvSpPr>
            <a:spLocks noGrp="1"/>
          </p:cNvSpPr>
          <p:nvPr>
            <p:ph type="ftr" sz="quarter" idx="15"/>
          </p:nvPr>
        </p:nvSpPr>
        <p:spPr/>
        <p:txBody>
          <a:bodyPr/>
          <a:lstStyle/>
          <a:p>
            <a:r>
              <a:rPr lang="en-US"/>
              <a:t>Sample Footer Text</a:t>
            </a:r>
          </a:p>
        </p:txBody>
      </p:sp>
      <p:sp>
        <p:nvSpPr>
          <p:cNvPr id="14" name="Slide Number Placeholder 13">
            <a:extLst>
              <a:ext uri="{FF2B5EF4-FFF2-40B4-BE49-F238E27FC236}">
                <a16:creationId xmlns:a16="http://schemas.microsoft.com/office/drawing/2014/main" id="{1EF16B6F-7839-1AC1-F1B6-E5DD5CB264B2}"/>
              </a:ext>
            </a:extLst>
          </p:cNvPr>
          <p:cNvSpPr>
            <a:spLocks noGrp="1"/>
          </p:cNvSpPr>
          <p:nvPr>
            <p:ph type="sldNum" sz="quarter" idx="16"/>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41473729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Photo 3">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95EAD1-9200-DDD9-8F6D-AD5C90E1D940}"/>
              </a:ext>
            </a:extLst>
          </p:cNvPr>
          <p:cNvSpPr/>
          <p:nvPr/>
        </p:nvSpPr>
        <p:spPr>
          <a:xfrm>
            <a:off x="0" y="0"/>
            <a:ext cx="12192000" cy="6858000"/>
          </a:xfrm>
          <a:prstGeom prst="rect">
            <a:avLst/>
          </a:pr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D2DD7BB-25B8-B7A3-8E13-EDE8E1090689}"/>
              </a:ext>
            </a:extLst>
          </p:cNvPr>
          <p:cNvSpPr/>
          <p:nvPr/>
        </p:nvSpPr>
        <p:spPr>
          <a:xfrm rot="10800000" flipH="1">
            <a:off x="0" y="0"/>
            <a:ext cx="6096000" cy="6868461"/>
          </a:xfrm>
          <a:prstGeom prst="rect">
            <a:avLst/>
          </a:prstGeom>
          <a:gradFill>
            <a:gsLst>
              <a:gs pos="0">
                <a:srgbClr val="FE4A00">
                  <a:alpha val="65882"/>
                </a:srgbClr>
              </a:gs>
              <a:gs pos="100000">
                <a:srgbClr val="A6025C"/>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9" name="Rectangle 8">
            <a:extLst>
              <a:ext uri="{FF2B5EF4-FFF2-40B4-BE49-F238E27FC236}">
                <a16:creationId xmlns:a16="http://schemas.microsoft.com/office/drawing/2014/main" id="{FB6C05D2-D53F-950D-185E-08B200EEFEB9}"/>
              </a:ext>
            </a:extLst>
          </p:cNvPr>
          <p:cNvSpPr/>
          <p:nvPr/>
        </p:nvSpPr>
        <p:spPr>
          <a:xfrm rot="10800000" flipH="1">
            <a:off x="-18287" y="4582455"/>
            <a:ext cx="6114286" cy="2275539"/>
          </a:xfrm>
          <a:prstGeom prst="rect">
            <a:avLst/>
          </a:prstGeom>
          <a:gradFill>
            <a:gsLst>
              <a:gs pos="0">
                <a:srgbClr val="DA002F">
                  <a:alpha val="0"/>
                </a:srgbClr>
              </a:gs>
              <a:gs pos="99000">
                <a:srgbClr val="92248E">
                  <a:alpha val="26667"/>
                </a:srgb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0" name="Rectangle 9">
            <a:extLst>
              <a:ext uri="{FF2B5EF4-FFF2-40B4-BE49-F238E27FC236}">
                <a16:creationId xmlns:a16="http://schemas.microsoft.com/office/drawing/2014/main" id="{BC0AF5C2-3AA9-7510-308E-9D21678F7EFC}"/>
              </a:ext>
            </a:extLst>
          </p:cNvPr>
          <p:cNvSpPr/>
          <p:nvPr/>
        </p:nvSpPr>
        <p:spPr>
          <a:xfrm rot="5400000" flipH="1">
            <a:off x="-148955" y="532365"/>
            <a:ext cx="6878924" cy="5814190"/>
          </a:xfrm>
          <a:prstGeom prst="rect">
            <a:avLst/>
          </a:prstGeom>
          <a:gradFill>
            <a:gsLst>
              <a:gs pos="0">
                <a:srgbClr val="FE4A00">
                  <a:alpha val="0"/>
                </a:srgbClr>
              </a:gs>
              <a:gs pos="100000">
                <a:srgbClr val="A60296">
                  <a:alpha val="38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Oval 10">
            <a:extLst>
              <a:ext uri="{FF2B5EF4-FFF2-40B4-BE49-F238E27FC236}">
                <a16:creationId xmlns:a16="http://schemas.microsoft.com/office/drawing/2014/main" id="{13D13448-08C3-4231-6CCA-F17E4C608199}"/>
              </a:ext>
            </a:extLst>
          </p:cNvPr>
          <p:cNvSpPr/>
          <p:nvPr/>
        </p:nvSpPr>
        <p:spPr>
          <a:xfrm rot="10800000">
            <a:off x="949046" y="1319084"/>
            <a:ext cx="4648799" cy="4648799"/>
          </a:xfrm>
          <a:prstGeom prst="ellipse">
            <a:avLst/>
          </a:prstGeom>
          <a:gradFill>
            <a:gsLst>
              <a:gs pos="31000">
                <a:srgbClr val="FF907A">
                  <a:alpha val="0"/>
                </a:srgbClr>
              </a:gs>
              <a:gs pos="85000">
                <a:srgbClr val="FFBCAF">
                  <a:alpha val="12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31520" y="941832"/>
            <a:ext cx="4626864" cy="3209544"/>
          </a:xfrm>
        </p:spPr>
        <p:txBody>
          <a:bodyPr vert="horz" lIns="91440" tIns="45720" rIns="91440" bIns="45720" rtlCol="0" anchor="b">
            <a:normAutofit/>
          </a:bodyPr>
          <a:lstStyle>
            <a:lvl1pPr>
              <a:defRPr lang="en-US" sz="3600" cap="all" spc="700" baseline="0" dirty="0">
                <a:solidFill>
                  <a:schemeClr val="bg1"/>
                </a:solidFill>
              </a:defRPr>
            </a:lvl1pPr>
          </a:lstStyle>
          <a:p>
            <a:pPr lvl="0">
              <a:lnSpc>
                <a:spcPct val="110000"/>
              </a:lnSpc>
            </a:pPr>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31520" y="4974336"/>
            <a:ext cx="4626864" cy="1453896"/>
          </a:xfrm>
        </p:spPr>
        <p:txBody>
          <a:bodyPr vert="horz" lIns="91440" tIns="45720" rIns="91440" bIns="45720" rtlCol="0" anchor="ctr">
            <a:normAutofit/>
          </a:bodyPr>
          <a:lstStyle>
            <a:lvl1pPr marL="0" indent="0">
              <a:buNone/>
              <a:defRPr lang="en-US" cap="all" spc="400" baseline="0" dirty="0">
                <a:solidFill>
                  <a:schemeClr val="bg1"/>
                </a:solidFill>
              </a:defRPr>
            </a:lvl1pPr>
          </a:lstStyle>
          <a:p>
            <a:pPr lvl="0"/>
            <a:r>
              <a:rPr lang="en-US" dirty="0"/>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731520" y="6455664"/>
            <a:ext cx="4096512" cy="365760"/>
          </a:xfrm>
        </p:spPr>
        <p:txBody>
          <a:bodyPr/>
          <a:lstStyle>
            <a:lvl1pPr algn="l">
              <a:defRPr>
                <a:solidFill>
                  <a:schemeClr val="bg1"/>
                </a:solidFill>
              </a:defRPr>
            </a:lvl1pPr>
          </a:lstStyle>
          <a:p>
            <a:fld id="{F2D689D1-54B3-41D9-B112-32329B9B3CC6}" type="datetime2">
              <a:rPr lang="en-US" smtClean="0"/>
              <a:t>Saturday, August 1, 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4809744" y="6455664"/>
            <a:ext cx="548640" cy="365760"/>
          </a:xfrm>
        </p:spPr>
        <p:txBody>
          <a:bodyPr/>
          <a:lstStyle>
            <a:lvl1pPr>
              <a:defRPr>
                <a:solidFill>
                  <a:schemeClr val="bg1"/>
                </a:solidFill>
              </a:defRPr>
            </a:lvl1pPr>
          </a:lstStyle>
          <a:p>
            <a:fld id="{CC057153-B650-4DEB-B370-79DDCFDCE934}" type="slidenum">
              <a:rPr lang="en-US" smtClean="0"/>
              <a:pPr/>
              <a:t>‹#›</a:t>
            </a:fld>
            <a:endParaRPr lang="en-US"/>
          </a:p>
        </p:txBody>
      </p:sp>
      <p:sp>
        <p:nvSpPr>
          <p:cNvPr id="20" name="Picture Placeholder 19">
            <a:extLst>
              <a:ext uri="{FF2B5EF4-FFF2-40B4-BE49-F238E27FC236}">
                <a16:creationId xmlns:a16="http://schemas.microsoft.com/office/drawing/2014/main" id="{60A6A082-894A-7F2D-AA57-EBD48EAFBDB9}"/>
              </a:ext>
            </a:extLst>
          </p:cNvPr>
          <p:cNvSpPr>
            <a:spLocks noGrp="1"/>
          </p:cNvSpPr>
          <p:nvPr>
            <p:ph type="pic" sz="quarter" idx="13" hasCustomPrompt="1"/>
          </p:nvPr>
        </p:nvSpPr>
        <p:spPr>
          <a:xfrm>
            <a:off x="6092952" y="0"/>
            <a:ext cx="6099048" cy="6858000"/>
          </a:xfrm>
          <a:blipFill>
            <a:blip r:embed="rId2">
              <a:alphaModFix amt="70000"/>
            </a:blip>
            <a:stretch>
              <a:fillRect/>
            </a:stretch>
          </a:blipFill>
        </p:spPr>
        <p:txBody>
          <a:bodyPr/>
          <a:lstStyle>
            <a:lvl1pPr marL="0" indent="0">
              <a:buNone/>
              <a:defRPr/>
            </a:lvl1pPr>
          </a:lstStyle>
          <a:p>
            <a:r>
              <a:rPr lang="en-US" dirty="0"/>
              <a:t>.</a:t>
            </a:r>
          </a:p>
        </p:txBody>
      </p:sp>
    </p:spTree>
    <p:extLst>
      <p:ext uri="{BB962C8B-B14F-4D97-AF65-F5344CB8AC3E}">
        <p14:creationId xmlns:p14="http://schemas.microsoft.com/office/powerpoint/2010/main" val="1232398420"/>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Quote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69A9201-705F-55B6-3F46-D68411A32E2A}"/>
              </a:ext>
            </a:extLst>
          </p:cNvPr>
          <p:cNvSpPr/>
          <p:nvPr/>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E4BBA50-2898-3426-D749-CD2833395810}"/>
              </a:ext>
            </a:extLst>
          </p:cNvPr>
          <p:cNvSpPr/>
          <p:nvPr/>
        </p:nvSpPr>
        <p:spPr>
          <a:xfrm>
            <a:off x="1009651" y="1028701"/>
            <a:ext cx="10172700" cy="4800598"/>
          </a:xfrm>
          <a:prstGeom prst="rect">
            <a:avLst/>
          </a:prstGeom>
          <a:solidFill>
            <a:srgbClr val="FFFFFF"/>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D6BEDF5-EA71-E3BD-29EA-A8A58B1227EE}"/>
              </a:ext>
            </a:extLst>
          </p:cNvPr>
          <p:cNvSpPr/>
          <p:nvPr/>
        </p:nvSpPr>
        <p:spPr>
          <a:xfrm flipH="1">
            <a:off x="8115303" y="1028698"/>
            <a:ext cx="3086100" cy="4800599"/>
          </a:xfrm>
          <a:prstGeom prst="rect">
            <a:avLst/>
          </a:prstGeom>
          <a:gradFill>
            <a:gsLst>
              <a:gs pos="0">
                <a:srgbClr val="FE4A00">
                  <a:alpha val="81000"/>
                </a:srgbClr>
              </a:gs>
              <a:gs pos="100000">
                <a:srgbClr val="9C2C97"/>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a:extLst>
              <a:ext uri="{FF2B5EF4-FFF2-40B4-BE49-F238E27FC236}">
                <a16:creationId xmlns:a16="http://schemas.microsoft.com/office/drawing/2014/main" id="{2ABA6F75-CEBF-CDAC-9F4B-3C794F813211}"/>
              </a:ext>
            </a:extLst>
          </p:cNvPr>
          <p:cNvSpPr/>
          <p:nvPr/>
        </p:nvSpPr>
        <p:spPr>
          <a:xfrm rot="10800000" flipH="1">
            <a:off x="8124832" y="1028696"/>
            <a:ext cx="3076572" cy="3584648"/>
          </a:xfrm>
          <a:prstGeom prst="rect">
            <a:avLst/>
          </a:prstGeom>
          <a:gradFill>
            <a:gsLst>
              <a:gs pos="0">
                <a:srgbClr val="FF6753">
                  <a:alpha val="0"/>
                </a:srgbClr>
              </a:gs>
              <a:gs pos="99000">
                <a:srgbClr val="D6002E">
                  <a:alpha val="44000"/>
                </a:srgb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3E11148C-8DD9-6154-C68C-8F67AD965837}"/>
              </a:ext>
            </a:extLst>
          </p:cNvPr>
          <p:cNvSpPr>
            <a:spLocks noGrp="1"/>
          </p:cNvSpPr>
          <p:nvPr>
            <p:ph type="title" hasCustomPrompt="1"/>
          </p:nvPr>
        </p:nvSpPr>
        <p:spPr>
          <a:xfrm>
            <a:off x="8531352" y="1792224"/>
            <a:ext cx="2322576" cy="3465576"/>
          </a:xfrm>
        </p:spPr>
        <p:txBody>
          <a:bodyPr anchor="ctr">
            <a:normAutofit/>
          </a:bodyPr>
          <a:lstStyle>
            <a:lvl1pPr algn="ctr">
              <a:lnSpc>
                <a:spcPct val="120000"/>
              </a:lnSpc>
              <a:defRPr sz="1600" b="0" cap="all" spc="400" baseline="0">
                <a:solidFill>
                  <a:schemeClr val="bg1"/>
                </a:solidFill>
                <a:latin typeface="+mn-lt"/>
              </a:defRPr>
            </a:lvl1pPr>
          </a:lstStyle>
          <a:p>
            <a:r>
              <a:rPr lang="en-US" dirty="0"/>
              <a:t>Quote Author</a:t>
            </a:r>
          </a:p>
        </p:txBody>
      </p:sp>
      <p:sp>
        <p:nvSpPr>
          <p:cNvPr id="7" name="Content Placeholder 6">
            <a:extLst>
              <a:ext uri="{FF2B5EF4-FFF2-40B4-BE49-F238E27FC236}">
                <a16:creationId xmlns:a16="http://schemas.microsoft.com/office/drawing/2014/main" id="{664F8300-91F9-3B16-1D97-7082381C6AB9}"/>
              </a:ext>
            </a:extLst>
          </p:cNvPr>
          <p:cNvSpPr>
            <a:spLocks noGrp="1"/>
          </p:cNvSpPr>
          <p:nvPr>
            <p:ph sz="quarter" idx="13" hasCustomPrompt="1"/>
          </p:nvPr>
        </p:nvSpPr>
        <p:spPr>
          <a:xfrm>
            <a:off x="1737360" y="1399032"/>
            <a:ext cx="5751576" cy="4041648"/>
          </a:xfrm>
        </p:spPr>
        <p:txBody>
          <a:bodyPr vert="horz" lIns="91440" tIns="45720" rIns="91440" bIns="45720" rtlCol="0" anchor="ctr">
            <a:normAutofit/>
          </a:bodyPr>
          <a:lstStyle>
            <a:lvl1pPr marL="182880" indent="-182880">
              <a:lnSpc>
                <a:spcPct val="110000"/>
              </a:lnSpc>
              <a:spcBef>
                <a:spcPts val="0"/>
              </a:spcBef>
              <a:buNone/>
              <a:defRPr lang="en-US" sz="3400" b="1" dirty="0">
                <a:latin typeface="+mj-lt"/>
              </a:defRPr>
            </a:lvl1pPr>
          </a:lstStyle>
          <a:p>
            <a:pPr lvl="0"/>
            <a:r>
              <a:rPr lang="en-US" dirty="0"/>
              <a:t>Click to edit Quote</a:t>
            </a:r>
          </a:p>
        </p:txBody>
      </p:sp>
      <p:sp>
        <p:nvSpPr>
          <p:cNvPr id="12" name="Date Placeholder 11">
            <a:extLst>
              <a:ext uri="{FF2B5EF4-FFF2-40B4-BE49-F238E27FC236}">
                <a16:creationId xmlns:a16="http://schemas.microsoft.com/office/drawing/2014/main" id="{D18FECD6-59B2-0E39-163B-DB3FB28DD902}"/>
              </a:ext>
            </a:extLst>
          </p:cNvPr>
          <p:cNvSpPr>
            <a:spLocks noGrp="1"/>
          </p:cNvSpPr>
          <p:nvPr>
            <p:ph type="dt" sz="half" idx="14"/>
          </p:nvPr>
        </p:nvSpPr>
        <p:spPr/>
        <p:txBody>
          <a:bodyPr/>
          <a:lstStyle>
            <a:lvl1pPr>
              <a:defRPr>
                <a:solidFill>
                  <a:schemeClr val="tx1"/>
                </a:solidFill>
              </a:defRPr>
            </a:lvl1pPr>
          </a:lstStyle>
          <a:p>
            <a:fld id="{993F7370-1EC1-45B2-A4ED-6E75D0D33CB2}" type="datetime2">
              <a:rPr lang="en-US" smtClean="0"/>
              <a:t>Saturday, August 1, 2026</a:t>
            </a:fld>
            <a:endParaRPr lang="en-US" dirty="0"/>
          </a:p>
        </p:txBody>
      </p:sp>
      <p:sp>
        <p:nvSpPr>
          <p:cNvPr id="13" name="Footer Placeholder 12">
            <a:extLst>
              <a:ext uri="{FF2B5EF4-FFF2-40B4-BE49-F238E27FC236}">
                <a16:creationId xmlns:a16="http://schemas.microsoft.com/office/drawing/2014/main" id="{A98F5A93-8140-CBD8-D340-993817719AED}"/>
              </a:ext>
            </a:extLst>
          </p:cNvPr>
          <p:cNvSpPr>
            <a:spLocks noGrp="1"/>
          </p:cNvSpPr>
          <p:nvPr>
            <p:ph type="ftr" sz="quarter" idx="15"/>
          </p:nvPr>
        </p:nvSpPr>
        <p:spPr/>
        <p:txBody>
          <a:bodyPr/>
          <a:lstStyle/>
          <a:p>
            <a:r>
              <a:rPr lang="en-US"/>
              <a:t>Sample Footer Text</a:t>
            </a:r>
          </a:p>
        </p:txBody>
      </p:sp>
      <p:sp>
        <p:nvSpPr>
          <p:cNvPr id="14" name="Slide Number Placeholder 13">
            <a:extLst>
              <a:ext uri="{FF2B5EF4-FFF2-40B4-BE49-F238E27FC236}">
                <a16:creationId xmlns:a16="http://schemas.microsoft.com/office/drawing/2014/main" id="{1EF16B6F-7839-1AC1-F1B6-E5DD5CB264B2}"/>
              </a:ext>
            </a:extLst>
          </p:cNvPr>
          <p:cNvSpPr>
            <a:spLocks noGrp="1"/>
          </p:cNvSpPr>
          <p:nvPr>
            <p:ph type="sldNum" sz="quarter" idx="16"/>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01505627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31521" y="294248"/>
            <a:ext cx="10844784" cy="958480"/>
          </a:xfrm>
        </p:spPr>
        <p:txBody>
          <a:bodyPr/>
          <a:lstStyle/>
          <a:p>
            <a:r>
              <a:rPr lang="en-US" dirty="0"/>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9" name="Text Placeholder 8">
            <a:extLst>
              <a:ext uri="{FF2B5EF4-FFF2-40B4-BE49-F238E27FC236}">
                <a16:creationId xmlns:a16="http://schemas.microsoft.com/office/drawing/2014/main" id="{DA7BFCD9-16A4-5745-7BB3-7836095FF16B}"/>
              </a:ext>
            </a:extLst>
          </p:cNvPr>
          <p:cNvSpPr>
            <a:spLocks noGrp="1"/>
          </p:cNvSpPr>
          <p:nvPr>
            <p:ph type="body" sz="quarter" idx="13"/>
          </p:nvPr>
        </p:nvSpPr>
        <p:spPr>
          <a:xfrm>
            <a:off x="731521" y="1563624"/>
            <a:ext cx="5074920" cy="4572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0">
            <a:extLst>
              <a:ext uri="{FF2B5EF4-FFF2-40B4-BE49-F238E27FC236}">
                <a16:creationId xmlns:a16="http://schemas.microsoft.com/office/drawing/2014/main" id="{F30EDC57-7D17-D4C8-5C60-A44A480EA997}"/>
              </a:ext>
            </a:extLst>
          </p:cNvPr>
          <p:cNvSpPr>
            <a:spLocks noGrp="1"/>
          </p:cNvSpPr>
          <p:nvPr>
            <p:ph type="body" sz="quarter" idx="14"/>
          </p:nvPr>
        </p:nvSpPr>
        <p:spPr>
          <a:xfrm>
            <a:off x="6501384" y="1563624"/>
            <a:ext cx="5074920" cy="4572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A4DB88F3-C7E5-4A3A-8622-BE18DF2C9CD0}" type="datetime2">
              <a:rPr lang="en-US" smtClean="0"/>
              <a:t>Saturday, August 1, 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53002477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731520" y="292608"/>
            <a:ext cx="10844784" cy="960120"/>
          </a:xfrm>
        </p:spPr>
        <p:txBody>
          <a:bodyPr/>
          <a:lstStyle/>
          <a:p>
            <a:r>
              <a:rPr lang="en-US" dirty="0"/>
              <a:t>Click to edit Master title style</a:t>
            </a:r>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a:t>Sample Footer Text</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731074" y="1380744"/>
            <a:ext cx="5074920"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Text Placeholder 10">
            <a:extLst>
              <a:ext uri="{FF2B5EF4-FFF2-40B4-BE49-F238E27FC236}">
                <a16:creationId xmlns:a16="http://schemas.microsoft.com/office/drawing/2014/main" id="{7B5BB1DC-4DAA-D220-25A9-5752C158FDD3}"/>
              </a:ext>
            </a:extLst>
          </p:cNvPr>
          <p:cNvSpPr>
            <a:spLocks noGrp="1"/>
          </p:cNvSpPr>
          <p:nvPr>
            <p:ph type="body" sz="quarter" idx="13"/>
          </p:nvPr>
        </p:nvSpPr>
        <p:spPr>
          <a:xfrm>
            <a:off x="731520" y="2020888"/>
            <a:ext cx="5074920" cy="411473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501384" y="1380744"/>
            <a:ext cx="5074920"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3" name="Text Placeholder 12">
            <a:extLst>
              <a:ext uri="{FF2B5EF4-FFF2-40B4-BE49-F238E27FC236}">
                <a16:creationId xmlns:a16="http://schemas.microsoft.com/office/drawing/2014/main" id="{BAB67A04-5E8D-18C5-D47A-A5B5CFE568A1}"/>
              </a:ext>
            </a:extLst>
          </p:cNvPr>
          <p:cNvSpPr>
            <a:spLocks noGrp="1"/>
          </p:cNvSpPr>
          <p:nvPr>
            <p:ph type="body" sz="quarter" idx="14"/>
          </p:nvPr>
        </p:nvSpPr>
        <p:spPr>
          <a:xfrm>
            <a:off x="6500622" y="2020888"/>
            <a:ext cx="5074920" cy="411473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E8B58457-C0B1-48D7-AA49-8444851E001C}" type="datetime2">
              <a:rPr lang="en-US" smtClean="0"/>
              <a:t>Saturday, August 1, 2026</a:t>
            </a:fld>
            <a:endParaRPr lang="en-US"/>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39413079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731520" y="292608"/>
            <a:ext cx="9985248" cy="960120"/>
          </a:xfrm>
        </p:spPr>
        <p:txBody>
          <a:bodyPr/>
          <a:lstStyle/>
          <a:p>
            <a:r>
              <a:rPr lang="en-US" dirty="0"/>
              <a:t>Click to edit Master title style</a:t>
            </a:r>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a:t>Sample Footer Text</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5E425F8A-070F-4C2E-8BEF-7769438DDE34}" type="datetime2">
              <a:rPr lang="en-US" smtClean="0"/>
              <a:t>Saturday, August 1, 2026</a:t>
            </a:fld>
            <a:endParaRPr lang="en-US"/>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56164750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a:t>Sample Footer Text</a:t>
            </a:r>
          </a:p>
        </p:txBody>
      </p:sp>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682FA0DE-C1EF-4C95-BCFB-EDA7D552732F}" type="datetime2">
              <a:rPr lang="en-US" smtClean="0"/>
              <a:t>Saturday, August 1, 2026</a:t>
            </a:fld>
            <a:endParaRPr lang="en-US"/>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9766521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731520" y="553616"/>
            <a:ext cx="3595634" cy="1757505"/>
          </a:xfrm>
        </p:spPr>
        <p:txBody>
          <a:bodyPr anchor="t">
            <a:normAutofit/>
          </a:bodyPr>
          <a:lstStyle>
            <a:lvl1pPr>
              <a:defRPr sz="2800"/>
            </a:lvl1pPr>
          </a:lstStyle>
          <a:p>
            <a:r>
              <a:rPr lang="en-US" dirty="0"/>
              <a:t>Click to edit Master title style</a:t>
            </a:r>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a:t>Sample Footer Text</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731520" y="2311121"/>
            <a:ext cx="3309608" cy="3993263"/>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6995" y="553616"/>
            <a:ext cx="6439309" cy="5752566"/>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62CA9131-97A4-4253-BF80-685917177C53}" type="datetime2">
              <a:rPr lang="en-US" smtClean="0"/>
              <a:t>Saturday, August 1, 2026</a:t>
            </a:fld>
            <a:endParaRPr lang="en-US"/>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28417366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731520" y="557784"/>
            <a:ext cx="3713996" cy="2212313"/>
          </a:xfrm>
        </p:spPr>
        <p:txBody>
          <a:bodyPr anchor="t">
            <a:normAutofit/>
          </a:bodyPr>
          <a:lstStyle>
            <a:lvl1pPr>
              <a:defRPr sz="3200"/>
            </a:lvl1pPr>
          </a:lstStyle>
          <a:p>
            <a:r>
              <a:rPr lang="en-US" dirty="0"/>
              <a:t>Click to edit Master title style</a:t>
            </a:r>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a:t>Sample Footer Text</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731520" y="2826137"/>
            <a:ext cx="3310128" cy="3153877"/>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9" name="Picture Placeholder 8">
            <a:extLst>
              <a:ext uri="{FF2B5EF4-FFF2-40B4-BE49-F238E27FC236}">
                <a16:creationId xmlns:a16="http://schemas.microsoft.com/office/drawing/2014/main" id="{6E5A5D34-8853-9D0F-8F1B-90E5CC5A7D5F}"/>
              </a:ext>
            </a:extLst>
          </p:cNvPr>
          <p:cNvSpPr>
            <a:spLocks noGrp="1"/>
          </p:cNvSpPr>
          <p:nvPr>
            <p:ph type="pic" sz="quarter" idx="13" hasCustomPrompt="1"/>
          </p:nvPr>
        </p:nvSpPr>
        <p:spPr>
          <a:xfrm>
            <a:off x="5421313" y="603504"/>
            <a:ext cx="6154737" cy="5376510"/>
          </a:xfrm>
          <a:blipFill>
            <a:blip r:embed="rId2">
              <a:alphaModFix amt="70000"/>
            </a:blip>
            <a:stretch>
              <a:fillRect/>
            </a:stretch>
          </a:blipFill>
        </p:spPr>
        <p:txBody>
          <a:bodyPr/>
          <a:lstStyle>
            <a:lvl1pPr marL="0" indent="0">
              <a:buNone/>
              <a:defRPr/>
            </a:lvl1pPr>
          </a:lstStyle>
          <a:p>
            <a:r>
              <a:rPr lang="en-US" dirty="0"/>
              <a:t>.</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A2EAB38C-EAAD-4752-A6B6-9F33A31C7FA1}" type="datetime2">
              <a:rPr lang="en-US" smtClean="0"/>
              <a:t>Saturday, August 1, 2026</a:t>
            </a:fld>
            <a:endParaRPr lang="en-US"/>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90424086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Conclusion">
    <p:bg>
      <p:bgRef idx="1001">
        <a:schemeClr val="bg1"/>
      </p:bgRef>
    </p:bg>
    <p:spTree>
      <p:nvGrpSpPr>
        <p:cNvPr id="1" name=""/>
        <p:cNvGrpSpPr/>
        <p:nvPr/>
      </p:nvGrpSpPr>
      <p:grpSpPr>
        <a:xfrm>
          <a:off x="0" y="0"/>
          <a:ext cx="0" cy="0"/>
          <a:chOff x="0" y="0"/>
          <a:chExt cx="0" cy="0"/>
        </a:xfrm>
      </p:grpSpPr>
      <p:sp useBgFill="1">
        <p:nvSpPr>
          <p:cNvPr id="3" name="Rectangle 2">
            <a:extLst>
              <a:ext uri="{FF2B5EF4-FFF2-40B4-BE49-F238E27FC236}">
                <a16:creationId xmlns:a16="http://schemas.microsoft.com/office/drawing/2014/main" id="{80E46A2F-19F0-DFCD-9CE3-04C79F793D8F}"/>
              </a:ext>
            </a:extLst>
          </p:cNvPr>
          <p:cNvSpPr/>
          <p:nvPr/>
        </p:nvSpPr>
        <p:spPr>
          <a:xfrm>
            <a:off x="0" y="0"/>
            <a:ext cx="12192000" cy="6858000"/>
          </a:xfrm>
          <a:prstGeom prst="rect">
            <a:avLst/>
          </a:prstGeom>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7" name="Rectangle 6">
            <a:extLst>
              <a:ext uri="{FF2B5EF4-FFF2-40B4-BE49-F238E27FC236}">
                <a16:creationId xmlns:a16="http://schemas.microsoft.com/office/drawing/2014/main" id="{C51DC8D0-ECB3-9C81-4ADA-D2C30B00B146}"/>
              </a:ext>
            </a:extLst>
          </p:cNvPr>
          <p:cNvSpPr/>
          <p:nvPr/>
        </p:nvSpPr>
        <p:spPr>
          <a:xfrm>
            <a:off x="-6" y="1"/>
            <a:ext cx="12192006" cy="3200400"/>
          </a:xfrm>
          <a:prstGeom prst="rect">
            <a:avLst/>
          </a:prstGeom>
          <a:gradFill>
            <a:gsLst>
              <a:gs pos="8000">
                <a:srgbClr val="D861D4"/>
              </a:gs>
              <a:gs pos="100000">
                <a:srgbClr val="DA002F">
                  <a:alpha val="77647"/>
                </a:srgb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2A9673D-65B2-D6C4-C53F-8652E7E8A8A2}"/>
              </a:ext>
            </a:extLst>
          </p:cNvPr>
          <p:cNvSpPr/>
          <p:nvPr/>
        </p:nvSpPr>
        <p:spPr>
          <a:xfrm rot="16200000">
            <a:off x="4495799" y="-4495803"/>
            <a:ext cx="3200402" cy="12192003"/>
          </a:xfrm>
          <a:prstGeom prst="rect">
            <a:avLst/>
          </a:prstGeom>
          <a:gradFill>
            <a:gsLst>
              <a:gs pos="0">
                <a:srgbClr val="FE4A00">
                  <a:alpha val="49804"/>
                </a:srgbClr>
              </a:gs>
              <a:gs pos="99000">
                <a:srgbClr val="92248E">
                  <a:alpha val="62353"/>
                </a:srgb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32E07E3-56CC-285D-C461-695C95F6ECD4}"/>
              </a:ext>
            </a:extLst>
          </p:cNvPr>
          <p:cNvSpPr/>
          <p:nvPr/>
        </p:nvSpPr>
        <p:spPr>
          <a:xfrm rot="10800000">
            <a:off x="8115300" y="-1"/>
            <a:ext cx="4076700" cy="3200400"/>
          </a:xfrm>
          <a:prstGeom prst="rect">
            <a:avLst/>
          </a:prstGeom>
          <a:gradFill>
            <a:gsLst>
              <a:gs pos="0">
                <a:srgbClr val="DA002F">
                  <a:alpha val="12941"/>
                </a:srgbClr>
              </a:gs>
              <a:gs pos="84000">
                <a:srgbClr val="FF907A">
                  <a:alpha val="20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F013C450-5422-C684-DC49-499D1A1B957B}"/>
              </a:ext>
            </a:extLst>
          </p:cNvPr>
          <p:cNvSpPr/>
          <p:nvPr/>
        </p:nvSpPr>
        <p:spPr>
          <a:xfrm rot="12508972">
            <a:off x="5601200" y="-1241452"/>
            <a:ext cx="4600694" cy="3518859"/>
          </a:xfrm>
          <a:custGeom>
            <a:avLst/>
            <a:gdLst>
              <a:gd name="connsiteX0" fmla="*/ 4600694 w 4600694"/>
              <a:gd name="connsiteY0" fmla="*/ 1140993 h 3518859"/>
              <a:gd name="connsiteX1" fmla="*/ 218087 w 4600694"/>
              <a:gd name="connsiteY1" fmla="*/ 3518859 h 3518859"/>
              <a:gd name="connsiteX2" fmla="*/ 141518 w 4600694"/>
              <a:gd name="connsiteY2" fmla="*/ 3334617 h 3518859"/>
              <a:gd name="connsiteX3" fmla="*/ 0 w 4600694"/>
              <a:gd name="connsiteY3" fmla="*/ 2502877 h 3518859"/>
              <a:gd name="connsiteX4" fmla="*/ 2502877 w 4600694"/>
              <a:gd name="connsiteY4" fmla="*/ 0 h 3518859"/>
              <a:gd name="connsiteX5" fmla="*/ 4526396 w 4600694"/>
              <a:gd name="connsiteY5" fmla="*/ 1029569 h 3518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00694" h="3518859">
                <a:moveTo>
                  <a:pt x="4600694" y="1140993"/>
                </a:moveTo>
                <a:lnTo>
                  <a:pt x="218087" y="3518859"/>
                </a:lnTo>
                <a:lnTo>
                  <a:pt x="141518" y="3334617"/>
                </a:lnTo>
                <a:cubicBezTo>
                  <a:pt x="49860" y="3074390"/>
                  <a:pt x="0" y="2794456"/>
                  <a:pt x="0" y="2502877"/>
                </a:cubicBezTo>
                <a:cubicBezTo>
                  <a:pt x="0" y="1120576"/>
                  <a:pt x="1120576" y="0"/>
                  <a:pt x="2502877" y="0"/>
                </a:cubicBezTo>
                <a:cubicBezTo>
                  <a:pt x="3334417" y="0"/>
                  <a:pt x="4071245" y="405511"/>
                  <a:pt x="4526396" y="1029569"/>
                </a:cubicBezTo>
                <a:close/>
              </a:path>
            </a:pathLst>
          </a:custGeom>
          <a:gradFill>
            <a:gsLst>
              <a:gs pos="31000">
                <a:srgbClr val="FF907A">
                  <a:alpha val="0"/>
                </a:srgbClr>
              </a:gs>
              <a:gs pos="85000">
                <a:srgbClr val="FFBCAF">
                  <a:alpha val="23000"/>
                </a:srgb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731520" y="1179576"/>
            <a:ext cx="10881360" cy="1728216"/>
          </a:xfrm>
        </p:spPr>
        <p:txBody>
          <a:bodyPr anchor="b">
            <a:normAutofit/>
          </a:bodyPr>
          <a:lstStyle>
            <a:lvl1pPr>
              <a:defRPr sz="6000">
                <a:solidFill>
                  <a:schemeClr val="bg1"/>
                </a:solidFill>
              </a:defRPr>
            </a:lvl1pPr>
          </a:lstStyle>
          <a:p>
            <a:r>
              <a:rPr lang="en-US" dirty="0"/>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731520" y="3657600"/>
            <a:ext cx="10881360" cy="274320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770D6DD4-D4A4-4FD2-90EE-29743B49734D}" type="datetime2">
              <a:rPr lang="en-US" smtClean="0"/>
              <a:t>Saturday, August 1, 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1031569238"/>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Conclusion 2">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3875154-47EA-9315-F160-02DA5541D650}"/>
              </a:ext>
            </a:extLst>
          </p:cNvPr>
          <p:cNvSpPr/>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8" name="Rectangle 7">
            <a:extLst>
              <a:ext uri="{FF2B5EF4-FFF2-40B4-BE49-F238E27FC236}">
                <a16:creationId xmlns:a16="http://schemas.microsoft.com/office/drawing/2014/main" id="{9617130E-6216-789E-BE08-6D1E3E75622B}"/>
              </a:ext>
            </a:extLst>
          </p:cNvPr>
          <p:cNvSpPr/>
          <p:nvPr/>
        </p:nvSpPr>
        <p:spPr>
          <a:xfrm>
            <a:off x="-6" y="1"/>
            <a:ext cx="12192006" cy="3200400"/>
          </a:xfrm>
          <a:prstGeom prst="rect">
            <a:avLst/>
          </a:prstGeom>
          <a:gradFill>
            <a:gsLst>
              <a:gs pos="8000">
                <a:srgbClr val="D861D4"/>
              </a:gs>
              <a:gs pos="100000">
                <a:srgbClr val="DA002F">
                  <a:alpha val="77647"/>
                </a:srgb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7499983-7B9C-7C3D-25C2-1715A4226DE4}"/>
              </a:ext>
            </a:extLst>
          </p:cNvPr>
          <p:cNvSpPr/>
          <p:nvPr/>
        </p:nvSpPr>
        <p:spPr>
          <a:xfrm rot="16200000">
            <a:off x="4495799" y="-4495803"/>
            <a:ext cx="3200402" cy="12192003"/>
          </a:xfrm>
          <a:prstGeom prst="rect">
            <a:avLst/>
          </a:prstGeom>
          <a:gradFill>
            <a:gsLst>
              <a:gs pos="0">
                <a:srgbClr val="FE4A00">
                  <a:alpha val="49804"/>
                </a:srgbClr>
              </a:gs>
              <a:gs pos="99000">
                <a:srgbClr val="92248E">
                  <a:alpha val="62353"/>
                </a:srgb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0492B90-6109-F01B-1ABB-6BED7A1F1389}"/>
              </a:ext>
            </a:extLst>
          </p:cNvPr>
          <p:cNvSpPr/>
          <p:nvPr/>
        </p:nvSpPr>
        <p:spPr>
          <a:xfrm rot="10800000">
            <a:off x="8115300" y="-5"/>
            <a:ext cx="4076700" cy="3200404"/>
          </a:xfrm>
          <a:prstGeom prst="rect">
            <a:avLst/>
          </a:prstGeom>
          <a:gradFill>
            <a:gsLst>
              <a:gs pos="0">
                <a:srgbClr val="DA002F">
                  <a:alpha val="12941"/>
                </a:srgbClr>
              </a:gs>
              <a:gs pos="84000">
                <a:srgbClr val="FF907A">
                  <a:alpha val="20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A8F1BDFB-261A-F796-17BC-584DAB2E77B1}"/>
              </a:ext>
            </a:extLst>
          </p:cNvPr>
          <p:cNvSpPr/>
          <p:nvPr/>
        </p:nvSpPr>
        <p:spPr>
          <a:xfrm rot="12508972">
            <a:off x="5601200" y="-1241452"/>
            <a:ext cx="4600694" cy="3518859"/>
          </a:xfrm>
          <a:custGeom>
            <a:avLst/>
            <a:gdLst>
              <a:gd name="connsiteX0" fmla="*/ 4600694 w 4600694"/>
              <a:gd name="connsiteY0" fmla="*/ 1140993 h 3518859"/>
              <a:gd name="connsiteX1" fmla="*/ 218087 w 4600694"/>
              <a:gd name="connsiteY1" fmla="*/ 3518859 h 3518859"/>
              <a:gd name="connsiteX2" fmla="*/ 141518 w 4600694"/>
              <a:gd name="connsiteY2" fmla="*/ 3334617 h 3518859"/>
              <a:gd name="connsiteX3" fmla="*/ 0 w 4600694"/>
              <a:gd name="connsiteY3" fmla="*/ 2502877 h 3518859"/>
              <a:gd name="connsiteX4" fmla="*/ 2502877 w 4600694"/>
              <a:gd name="connsiteY4" fmla="*/ 0 h 3518859"/>
              <a:gd name="connsiteX5" fmla="*/ 4526396 w 4600694"/>
              <a:gd name="connsiteY5" fmla="*/ 1029569 h 3518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00694" h="3518859">
                <a:moveTo>
                  <a:pt x="4600694" y="1140993"/>
                </a:moveTo>
                <a:lnTo>
                  <a:pt x="218087" y="3518859"/>
                </a:lnTo>
                <a:lnTo>
                  <a:pt x="141518" y="3334617"/>
                </a:lnTo>
                <a:cubicBezTo>
                  <a:pt x="49860" y="3074390"/>
                  <a:pt x="0" y="2794456"/>
                  <a:pt x="0" y="2502877"/>
                </a:cubicBezTo>
                <a:cubicBezTo>
                  <a:pt x="0" y="1120576"/>
                  <a:pt x="1120576" y="0"/>
                  <a:pt x="2502877" y="0"/>
                </a:cubicBezTo>
                <a:cubicBezTo>
                  <a:pt x="3334417" y="0"/>
                  <a:pt x="4071245" y="405511"/>
                  <a:pt x="4526396" y="1029569"/>
                </a:cubicBezTo>
                <a:close/>
              </a:path>
            </a:pathLst>
          </a:custGeom>
          <a:gradFill>
            <a:gsLst>
              <a:gs pos="31000">
                <a:srgbClr val="FF907A">
                  <a:alpha val="0"/>
                </a:srgbClr>
              </a:gs>
              <a:gs pos="85000">
                <a:srgbClr val="FFBCAF">
                  <a:alpha val="23000"/>
                </a:srgb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731520" y="1179576"/>
            <a:ext cx="9994392" cy="1728216"/>
          </a:xfrm>
        </p:spPr>
        <p:txBody>
          <a:bodyPr anchor="b">
            <a:normAutofit/>
          </a:bodyPr>
          <a:lstStyle>
            <a:lvl1pPr>
              <a:defRPr sz="6000">
                <a:solidFill>
                  <a:schemeClr val="bg1"/>
                </a:solidFill>
              </a:defRPr>
            </a:lvl1pPr>
          </a:lstStyle>
          <a:p>
            <a:r>
              <a:rPr lang="en-US" dirty="0"/>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731520" y="3931920"/>
            <a:ext cx="9994392" cy="1806728"/>
          </a:xfrm>
        </p:spPr>
        <p:txBody>
          <a:bodyPr vert="horz" lIns="91440" tIns="45720" rIns="91440" bIns="45720" rtlCol="0">
            <a:normAutofit/>
          </a:bodyPr>
          <a:lstStyle>
            <a:lvl1pPr marL="0" indent="0">
              <a:buNone/>
              <a:defRPr lang="en-US" sz="2400" dirty="0"/>
            </a:lvl1pPr>
            <a:lvl2pPr marL="228600" indent="0">
              <a:buNone/>
              <a:defRPr lang="en-US" sz="2000" dirty="0"/>
            </a:lvl2pPr>
            <a:lvl3pPr marL="457200" indent="0">
              <a:buNone/>
              <a:defRPr lang="en-US" sz="1800" dirty="0"/>
            </a:lvl3pPr>
            <a:lvl4pPr marL="685800" indent="0">
              <a:buNone/>
              <a:defRPr lang="en-US" sz="1600" dirty="0"/>
            </a:lvl4pPr>
            <a:lvl5pPr marL="914400" indent="0">
              <a:buNone/>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D7812B7D-2375-41E3-8CF6-637C0157FD6F}" type="datetime2">
              <a:rPr lang="en-US" smtClean="0"/>
              <a:t>Saturday, August 1, 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047678201"/>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Photo 4">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C58E3E8-0931-8EEE-FF77-1C25EBBE79AA}"/>
              </a:ext>
            </a:extLst>
          </p:cNvPr>
          <p:cNvSpPr/>
          <p:nvPr/>
        </p:nvSpPr>
        <p:spPr>
          <a:xfrm>
            <a:off x="0" y="0"/>
            <a:ext cx="12192000" cy="6858000"/>
          </a:xfrm>
          <a:prstGeom prst="rect">
            <a:avLst/>
          </a:pr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F3CE0C29-D9B0-E434-079F-9F0C40DF20EC}"/>
              </a:ext>
            </a:extLst>
          </p:cNvPr>
          <p:cNvSpPr/>
          <p:nvPr/>
        </p:nvSpPr>
        <p:spPr>
          <a:xfrm rot="5400000" flipH="1">
            <a:off x="-1399562" y="1399556"/>
            <a:ext cx="6875820" cy="4076703"/>
          </a:xfrm>
          <a:prstGeom prst="rect">
            <a:avLst/>
          </a:prstGeom>
          <a:gradFill>
            <a:gsLst>
              <a:gs pos="11000">
                <a:srgbClr val="92248E"/>
              </a:gs>
              <a:gs pos="100000">
                <a:srgbClr val="FF411C">
                  <a:alpha val="8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F9F604E-FEFA-3809-8244-5B72EE7BB044}"/>
              </a:ext>
            </a:extLst>
          </p:cNvPr>
          <p:cNvSpPr/>
          <p:nvPr/>
        </p:nvSpPr>
        <p:spPr>
          <a:xfrm rot="16200000">
            <a:off x="890124" y="3681875"/>
            <a:ext cx="2296453" cy="4076701"/>
          </a:xfrm>
          <a:prstGeom prst="rect">
            <a:avLst/>
          </a:prstGeom>
          <a:gradFill>
            <a:gsLst>
              <a:gs pos="0">
                <a:srgbClr val="DA002F">
                  <a:alpha val="55000"/>
                </a:srgbClr>
              </a:gs>
              <a:gs pos="100000">
                <a:srgbClr val="FF907A">
                  <a:alpha val="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0D18E261-930C-6A44-A568-9DD2A88D3526}"/>
              </a:ext>
            </a:extLst>
          </p:cNvPr>
          <p:cNvSpPr/>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rgbClr val="FFDBCC">
                  <a:alpha val="0"/>
                </a:srgbClr>
              </a:gs>
              <a:gs pos="100000">
                <a:srgbClr val="FF907A">
                  <a:alpha val="30000"/>
                </a:srgb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8" y="850392"/>
            <a:ext cx="2935224" cy="3035808"/>
          </a:xfrm>
        </p:spPr>
        <p:txBody>
          <a:bodyPr vert="horz" lIns="91440" tIns="45720" rIns="91440" bIns="45720" rtlCol="0" anchor="t">
            <a:normAutofit/>
          </a:bodyPr>
          <a:lstStyle>
            <a:lvl1pPr>
              <a:defRPr lang="en-US" cap="all" spc="700" baseline="0">
                <a:solidFill>
                  <a:schemeClr val="bg1"/>
                </a:solidFill>
              </a:defRPr>
            </a:lvl1pPr>
          </a:lstStyle>
          <a:p>
            <a:pPr lvl="0">
              <a:lnSpc>
                <a:spcPct val="110000"/>
              </a:lnSpc>
            </a:pPr>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8" y="5001768"/>
            <a:ext cx="2926080" cy="1490472"/>
          </a:xfrm>
        </p:spPr>
        <p:txBody>
          <a:bodyPr vert="horz" lIns="91440" tIns="45720" rIns="91440" bIns="45720" rtlCol="0" anchor="ctr">
            <a:normAutofit/>
          </a:bodyPr>
          <a:lstStyle>
            <a:lvl1pPr marL="0" indent="0">
              <a:buNone/>
              <a:defRPr lang="en-US" sz="1600" cap="all" spc="400" baseline="0" dirty="0">
                <a:solidFill>
                  <a:schemeClr val="bg1"/>
                </a:solidFill>
                <a:latin typeface="+mj-lt"/>
              </a:defRPr>
            </a:lvl1pPr>
          </a:lstStyle>
          <a:p>
            <a:pPr lvl="0"/>
            <a:r>
              <a:rPr lang="en-US" dirty="0"/>
              <a:t>Click to edit Master subtitle style</a:t>
            </a:r>
          </a:p>
        </p:txBody>
      </p:sp>
      <p:sp>
        <p:nvSpPr>
          <p:cNvPr id="18" name="Footer Placeholder 17">
            <a:extLst>
              <a:ext uri="{FF2B5EF4-FFF2-40B4-BE49-F238E27FC236}">
                <a16:creationId xmlns:a16="http://schemas.microsoft.com/office/drawing/2014/main" id="{EEDD729C-2F42-9729-3280-C9066997083D}"/>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19" name="Slide Number Placeholder 18">
            <a:extLst>
              <a:ext uri="{FF2B5EF4-FFF2-40B4-BE49-F238E27FC236}">
                <a16:creationId xmlns:a16="http://schemas.microsoft.com/office/drawing/2014/main" id="{036F8F79-3CDB-6415-DDB2-2D674522D5B0}"/>
              </a:ext>
            </a:extLst>
          </p:cNvPr>
          <p:cNvSpPr>
            <a:spLocks noGrp="1"/>
          </p:cNvSpPr>
          <p:nvPr>
            <p:ph type="sldNum" sz="quarter" idx="12"/>
          </p:nvPr>
        </p:nvSpPr>
        <p:spPr>
          <a:xfrm>
            <a:off x="32004" y="6455664"/>
            <a:ext cx="548640" cy="365760"/>
          </a:xfrm>
        </p:spPr>
        <p:txBody>
          <a:bodyPr/>
          <a:lstStyle>
            <a:lvl1pPr>
              <a:defRPr>
                <a:solidFill>
                  <a:schemeClr val="bg1"/>
                </a:solidFill>
              </a:defRPr>
            </a:lvl1pPr>
          </a:lstStyle>
          <a:p>
            <a:fld id="{CC057153-B650-4DEB-B370-79DDCFDCE934}" type="slidenum">
              <a:rPr lang="en-US" smtClean="0"/>
              <a:pPr/>
              <a:t>‹#›</a:t>
            </a:fld>
            <a:endParaRPr lang="en-US"/>
          </a:p>
        </p:txBody>
      </p:sp>
      <p:sp>
        <p:nvSpPr>
          <p:cNvPr id="17" name="Date Placeholder 16">
            <a:extLst>
              <a:ext uri="{FF2B5EF4-FFF2-40B4-BE49-F238E27FC236}">
                <a16:creationId xmlns:a16="http://schemas.microsoft.com/office/drawing/2014/main" id="{7911B295-8CBE-7949-8048-EBF414619287}"/>
              </a:ext>
            </a:extLst>
          </p:cNvPr>
          <p:cNvSpPr>
            <a:spLocks noGrp="1"/>
          </p:cNvSpPr>
          <p:nvPr>
            <p:ph type="dt" sz="half" idx="10"/>
          </p:nvPr>
        </p:nvSpPr>
        <p:spPr>
          <a:xfrm>
            <a:off x="612648" y="6455664"/>
            <a:ext cx="3227832" cy="365760"/>
          </a:xfrm>
        </p:spPr>
        <p:txBody>
          <a:bodyPr/>
          <a:lstStyle>
            <a:lvl1pPr algn="l">
              <a:defRPr>
                <a:solidFill>
                  <a:schemeClr val="bg1"/>
                </a:solidFill>
              </a:defRPr>
            </a:lvl1pPr>
          </a:lstStyle>
          <a:p>
            <a:fld id="{E144AFCF-5D00-4E8A-BE78-0A3382672AA6}" type="datetime2">
              <a:rPr lang="en-US" smtClean="0"/>
              <a:t>Saturday, August 1, 2026</a:t>
            </a:fld>
            <a:endParaRPr lang="en-US"/>
          </a:p>
        </p:txBody>
      </p:sp>
      <p:sp>
        <p:nvSpPr>
          <p:cNvPr id="15" name="Picture Placeholder 14">
            <a:extLst>
              <a:ext uri="{FF2B5EF4-FFF2-40B4-BE49-F238E27FC236}">
                <a16:creationId xmlns:a16="http://schemas.microsoft.com/office/drawing/2014/main" id="{B889FC6C-F243-CA40-35F8-13153EA5EBE9}"/>
              </a:ext>
            </a:extLst>
          </p:cNvPr>
          <p:cNvSpPr>
            <a:spLocks noGrp="1"/>
          </p:cNvSpPr>
          <p:nvPr>
            <p:ph type="pic" sz="quarter" idx="13" hasCustomPrompt="1"/>
          </p:nvPr>
        </p:nvSpPr>
        <p:spPr>
          <a:xfrm>
            <a:off x="4076700" y="0"/>
            <a:ext cx="8115300" cy="6868452"/>
          </a:xfrm>
          <a:blipFill>
            <a:blip r:embed="rId2">
              <a:alphaModFix amt="70000"/>
            </a:blip>
            <a:stretch>
              <a:fillRect/>
            </a:stretch>
          </a:blipFill>
        </p:spPr>
        <p:txBody>
          <a:bodyPr/>
          <a:lstStyle>
            <a:lvl1pPr marL="0" indent="0">
              <a:buNone/>
              <a:defRPr/>
            </a:lvl1pPr>
          </a:lstStyle>
          <a:p>
            <a:r>
              <a:rPr lang="en-US" dirty="0"/>
              <a:t>.</a:t>
            </a:r>
          </a:p>
        </p:txBody>
      </p:sp>
    </p:spTree>
    <p:extLst>
      <p:ext uri="{BB962C8B-B14F-4D97-AF65-F5344CB8AC3E}">
        <p14:creationId xmlns:p14="http://schemas.microsoft.com/office/powerpoint/2010/main" val="3824235443"/>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1">
    <p:bg>
      <p:bgRef idx="1001">
        <a:schemeClr val="bg1"/>
      </p:bgRef>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0FE7F8B-D1C1-6301-75A5-2EC4374F9AF1}"/>
              </a:ext>
            </a:extLst>
          </p:cNvPr>
          <p:cNvSpPr/>
          <p:nvPr/>
        </p:nvSpPr>
        <p:spPr>
          <a:xfrm flipH="1" flipV="1">
            <a:off x="-14449" y="0"/>
            <a:ext cx="12224736"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Rectangle 11">
            <a:extLst>
              <a:ext uri="{FF2B5EF4-FFF2-40B4-BE49-F238E27FC236}">
                <a16:creationId xmlns:a16="http://schemas.microsoft.com/office/drawing/2014/main" id="{C1D8467A-A1B6-E7E6-CAD4-E63E0FE2CCCB}"/>
              </a:ext>
            </a:extLst>
          </p:cNvPr>
          <p:cNvSpPr/>
          <p:nvPr/>
        </p:nvSpPr>
        <p:spPr>
          <a:xfrm flipV="1">
            <a:off x="-7227" y="-5046"/>
            <a:ext cx="12217513" cy="6865568"/>
          </a:xfrm>
          <a:prstGeom prst="rect">
            <a:avLst/>
          </a:prstGeom>
          <a:gradFill>
            <a:gsLst>
              <a:gs pos="0">
                <a:srgbClr val="FF411C">
                  <a:alpha val="66000"/>
                </a:srgbClr>
              </a:gs>
              <a:gs pos="99000">
                <a:srgbClr val="962077"/>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3" name="Rectangle 12">
            <a:extLst>
              <a:ext uri="{FF2B5EF4-FFF2-40B4-BE49-F238E27FC236}">
                <a16:creationId xmlns:a16="http://schemas.microsoft.com/office/drawing/2014/main" id="{2A9C06E7-BC9C-2F5F-5DD1-D04EB713C63D}"/>
              </a:ext>
            </a:extLst>
          </p:cNvPr>
          <p:cNvSpPr/>
          <p:nvPr/>
        </p:nvSpPr>
        <p:spPr>
          <a:xfrm rot="10800000" flipH="1" flipV="1">
            <a:off x="-25514" y="-5045"/>
            <a:ext cx="12217514" cy="6865568"/>
          </a:xfrm>
          <a:prstGeom prst="rect">
            <a:avLst/>
          </a:prstGeom>
          <a:gradFill>
            <a:gsLst>
              <a:gs pos="0">
                <a:srgbClr val="FA0036">
                  <a:alpha val="4000"/>
                </a:srgbClr>
              </a:gs>
              <a:gs pos="99000">
                <a:schemeClr val="accent2">
                  <a:alpha val="98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4" name="Rectangle 13">
            <a:extLst>
              <a:ext uri="{FF2B5EF4-FFF2-40B4-BE49-F238E27FC236}">
                <a16:creationId xmlns:a16="http://schemas.microsoft.com/office/drawing/2014/main" id="{985261F8-8CD8-F2E0-C386-BE6A16D95BFC}"/>
              </a:ext>
            </a:extLst>
          </p:cNvPr>
          <p:cNvSpPr/>
          <p:nvPr/>
        </p:nvSpPr>
        <p:spPr>
          <a:xfrm rot="16200000" flipH="1" flipV="1">
            <a:off x="3802775" y="-3817222"/>
            <a:ext cx="4571999" cy="12206450"/>
          </a:xfrm>
          <a:prstGeom prst="rect">
            <a:avLst/>
          </a:prstGeom>
          <a:gradFill>
            <a:gsLst>
              <a:gs pos="0">
                <a:srgbClr val="D861D4">
                  <a:alpha val="0"/>
                </a:srgbClr>
              </a:gs>
              <a:gs pos="100000">
                <a:srgbClr val="FF7037">
                  <a:alpha val="66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5" name="Oval 14">
            <a:extLst>
              <a:ext uri="{FF2B5EF4-FFF2-40B4-BE49-F238E27FC236}">
                <a16:creationId xmlns:a16="http://schemas.microsoft.com/office/drawing/2014/main" id="{D3D4A82C-6849-A88D-6D57-833E9A7481B9}"/>
              </a:ext>
            </a:extLst>
          </p:cNvPr>
          <p:cNvSpPr/>
          <p:nvPr/>
        </p:nvSpPr>
        <p:spPr>
          <a:xfrm rot="13168948" flipH="1" flipV="1">
            <a:off x="1027160" y="609473"/>
            <a:ext cx="5005754" cy="5005754"/>
          </a:xfrm>
          <a:prstGeom prst="ellipse">
            <a:avLst/>
          </a:prstGeom>
          <a:gradFill>
            <a:gsLst>
              <a:gs pos="31000">
                <a:srgbClr val="FF907A">
                  <a:alpha val="0"/>
                </a:srgbClr>
              </a:gs>
              <a:gs pos="85000">
                <a:srgbClr val="FFBCAF">
                  <a:alpha val="2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D55CA38-7F60-D664-4EC0-C54B60C02BCF}"/>
              </a:ext>
            </a:extLst>
          </p:cNvPr>
          <p:cNvSpPr/>
          <p:nvPr/>
        </p:nvSpPr>
        <p:spPr>
          <a:xfrm rot="5400000" flipV="1">
            <a:off x="-1913484" y="1896512"/>
            <a:ext cx="6860522" cy="3062447"/>
          </a:xfrm>
          <a:prstGeom prst="rect">
            <a:avLst/>
          </a:prstGeom>
          <a:gradFill>
            <a:gsLst>
              <a:gs pos="0">
                <a:srgbClr val="FA0036">
                  <a:alpha val="62000"/>
                </a:srgbClr>
              </a:gs>
              <a:gs pos="77000">
                <a:srgbClr val="FF907A">
                  <a:alpha val="16000"/>
                </a:srgb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3557016" y="987552"/>
            <a:ext cx="7644384" cy="2944368"/>
          </a:xfrm>
        </p:spPr>
        <p:txBody>
          <a:bodyPr vert="horz" lIns="91440" tIns="45720" rIns="91440" bIns="45720" rtlCol="0" anchor="b">
            <a:normAutofit/>
          </a:bodyPr>
          <a:lstStyle>
            <a:lvl1pPr>
              <a:defRPr lang="en-US" sz="5400" cap="all" spc="700" baseline="0">
                <a:solidFill>
                  <a:schemeClr val="bg1"/>
                </a:solidFill>
              </a:defRPr>
            </a:lvl1pPr>
          </a:lstStyle>
          <a:p>
            <a:pPr lvl="0">
              <a:lnSpc>
                <a:spcPct val="110000"/>
              </a:lnSpc>
            </a:pPr>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3538728" y="5294376"/>
            <a:ext cx="7644384" cy="1078992"/>
          </a:xfrm>
        </p:spPr>
        <p:txBody>
          <a:bodyPr vert="horz" lIns="91440" tIns="45720" rIns="91440" bIns="45720" rtlCol="0" anchor="ctr">
            <a:normAutofit/>
          </a:bodyPr>
          <a:lstStyle>
            <a:lvl1pPr marL="0" indent="0">
              <a:buNone/>
              <a:defRPr lang="en-US" cap="all" spc="400" baseline="0">
                <a:solidFill>
                  <a:schemeClr val="bg1"/>
                </a:solidFill>
                <a:latin typeface="+mj-lt"/>
              </a:defRPr>
            </a:lvl1pPr>
          </a:lstStyle>
          <a:p>
            <a:pPr lvl="0"/>
            <a:r>
              <a:rPr lang="en-US" dirty="0"/>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bg1"/>
                </a:solidFill>
              </a:defRPr>
            </a:lvl1pPr>
          </a:lstStyle>
          <a:p>
            <a:fld id="{F3DE8AB4-3D9C-4366-A8D9-9A4F01D11121}" type="datetime2">
              <a:rPr lang="en-US" smtClean="0"/>
              <a:t>Saturday, August 1, 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3267524629"/>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2">
    <p:bg>
      <p:bgRef idx="1001">
        <a:schemeClr val="bg1"/>
      </p:bgRef>
    </p:bg>
    <p:spTree>
      <p:nvGrpSpPr>
        <p:cNvPr id="1" name=""/>
        <p:cNvGrpSpPr/>
        <p:nvPr/>
      </p:nvGrpSpPr>
      <p:grpSpPr>
        <a:xfrm>
          <a:off x="0" y="0"/>
          <a:ext cx="0" cy="0"/>
          <a:chOff x="0" y="0"/>
          <a:chExt cx="0" cy="0"/>
        </a:xfrm>
      </p:grpSpPr>
      <p:sp useBgFill="1">
        <p:nvSpPr>
          <p:cNvPr id="4" name="Rectangle 3">
            <a:extLst>
              <a:ext uri="{FF2B5EF4-FFF2-40B4-BE49-F238E27FC236}">
                <a16:creationId xmlns:a16="http://schemas.microsoft.com/office/drawing/2014/main" id="{344B8E2B-A9B5-DCE0-5C06-E99F762397CB}"/>
              </a:ext>
            </a:extLst>
          </p:cNvPr>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8C38FEA-146D-53B3-36B0-5CBD8040636E}"/>
              </a:ext>
            </a:extLst>
          </p:cNvPr>
          <p:cNvSpPr/>
          <p:nvPr/>
        </p:nvSpPr>
        <p:spPr>
          <a:xfrm flipH="1">
            <a:off x="9143995" y="0"/>
            <a:ext cx="3076356" cy="6858000"/>
          </a:xfrm>
          <a:prstGeom prst="rect">
            <a:avLst/>
          </a:prstGeom>
          <a:gradFill>
            <a:gsLst>
              <a:gs pos="0">
                <a:srgbClr val="FF907A"/>
              </a:gs>
              <a:gs pos="100000">
                <a:srgbClr val="DA002F">
                  <a:alpha val="85882"/>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684D35E-A520-CA7A-97CB-6D815AB4CC5D}"/>
              </a:ext>
            </a:extLst>
          </p:cNvPr>
          <p:cNvSpPr/>
          <p:nvPr/>
        </p:nvSpPr>
        <p:spPr>
          <a:xfrm flipH="1">
            <a:off x="9143990" y="-1"/>
            <a:ext cx="3076355" cy="4572001"/>
          </a:xfrm>
          <a:prstGeom prst="rect">
            <a:avLst/>
          </a:prstGeom>
          <a:gradFill>
            <a:gsLst>
              <a:gs pos="26000">
                <a:srgbClr val="FE4A00">
                  <a:alpha val="0"/>
                </a:srgbClr>
              </a:gs>
              <a:gs pos="100000">
                <a:srgbClr val="DA002F">
                  <a:alpha val="65000"/>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85E890B-58C1-DD36-E90B-FFF0BE0CB5CB}"/>
              </a:ext>
            </a:extLst>
          </p:cNvPr>
          <p:cNvSpPr/>
          <p:nvPr/>
        </p:nvSpPr>
        <p:spPr>
          <a:xfrm rot="5400000" flipH="1">
            <a:off x="7253161" y="1890822"/>
            <a:ext cx="6858001" cy="3076355"/>
          </a:xfrm>
          <a:prstGeom prst="rect">
            <a:avLst/>
          </a:prstGeom>
          <a:gradFill>
            <a:gsLst>
              <a:gs pos="2000">
                <a:srgbClr val="9B3597"/>
              </a:gs>
              <a:gs pos="60000">
                <a:srgbClr val="D861D4">
                  <a:alpha val="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BCD52CC-E8F2-3220-AE19-8A482DD1F236}"/>
              </a:ext>
            </a:extLst>
          </p:cNvPr>
          <p:cNvSpPr/>
          <p:nvPr/>
        </p:nvSpPr>
        <p:spPr>
          <a:xfrm rot="12508972">
            <a:off x="7949750" y="1673989"/>
            <a:ext cx="3201591" cy="4397456"/>
          </a:xfrm>
          <a:custGeom>
            <a:avLst/>
            <a:gdLst>
              <a:gd name="connsiteX0" fmla="*/ 3201591 w 3201591"/>
              <a:gd name="connsiteY0" fmla="*/ 4296647 h 4397456"/>
              <a:gd name="connsiteX1" fmla="*/ 3007294 w 3201591"/>
              <a:gd name="connsiteY1" fmla="*/ 4346606 h 4397456"/>
              <a:gd name="connsiteX2" fmla="*/ 2502877 w 3201591"/>
              <a:gd name="connsiteY2" fmla="*/ 4397456 h 4397456"/>
              <a:gd name="connsiteX3" fmla="*/ 0 w 3201591"/>
              <a:gd name="connsiteY3" fmla="*/ 1894579 h 4397456"/>
              <a:gd name="connsiteX4" fmla="*/ 733076 w 3201591"/>
              <a:gd name="connsiteY4" fmla="*/ 124777 h 4397456"/>
              <a:gd name="connsiteX5" fmla="*/ 870365 w 3201591"/>
              <a:gd name="connsiteY5" fmla="*/ 0 h 4397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1591" h="4397456">
                <a:moveTo>
                  <a:pt x="3201591" y="4296647"/>
                </a:moveTo>
                <a:lnTo>
                  <a:pt x="3007294" y="4346606"/>
                </a:lnTo>
                <a:cubicBezTo>
                  <a:pt x="2844362" y="4379947"/>
                  <a:pt x="2675664" y="4397456"/>
                  <a:pt x="2502877" y="4397456"/>
                </a:cubicBezTo>
                <a:cubicBezTo>
                  <a:pt x="1120576" y="4397456"/>
                  <a:pt x="0" y="3276880"/>
                  <a:pt x="0" y="1894579"/>
                </a:cubicBezTo>
                <a:cubicBezTo>
                  <a:pt x="0" y="1203428"/>
                  <a:pt x="280144" y="577709"/>
                  <a:pt x="733076" y="124777"/>
                </a:cubicBezTo>
                <a:lnTo>
                  <a:pt x="870365" y="0"/>
                </a:lnTo>
                <a:close/>
              </a:path>
            </a:pathLst>
          </a:custGeom>
          <a:gradFill>
            <a:gsLst>
              <a:gs pos="31000">
                <a:srgbClr val="FF907A">
                  <a:alpha val="0"/>
                </a:srgbClr>
              </a:gs>
              <a:gs pos="85000">
                <a:srgbClr val="FFBCAF">
                  <a:alpha val="1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31520" y="612648"/>
            <a:ext cx="7004304" cy="3557016"/>
          </a:xfrm>
        </p:spPr>
        <p:txBody>
          <a:bodyPr vert="horz" lIns="91440" tIns="45720" rIns="91440" bIns="45720" rtlCol="0" anchor="t">
            <a:normAutofit/>
          </a:bodyPr>
          <a:lstStyle>
            <a:lvl1pPr>
              <a:defRPr lang="en-US" sz="4800" cap="all" spc="550" baseline="0"/>
            </a:lvl1pPr>
          </a:lstStyle>
          <a:p>
            <a:pPr lvl="0">
              <a:lnSpc>
                <a:spcPct val="110000"/>
              </a:lnSpc>
            </a:pPr>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31520" y="4965192"/>
            <a:ext cx="6391656" cy="1490472"/>
          </a:xfrm>
        </p:spPr>
        <p:txBody>
          <a:bodyPr vert="horz" lIns="91440" tIns="45720" rIns="91440" bIns="45720" rtlCol="0" anchor="ctr">
            <a:normAutofit/>
          </a:bodyPr>
          <a:lstStyle>
            <a:lvl1pPr marL="0" indent="0">
              <a:buNone/>
              <a:defRPr lang="en-US" cap="all" spc="400" baseline="0">
                <a:latin typeface="+mj-lt"/>
              </a:defRPr>
            </a:lvl1pPr>
          </a:lstStyle>
          <a:p>
            <a:pPr lvl="0"/>
            <a:r>
              <a:rPr lang="en-US" dirty="0"/>
              <a:t>Click to edit Master subtitle style</a:t>
            </a:r>
          </a:p>
        </p:txBody>
      </p:sp>
      <p:sp>
        <p:nvSpPr>
          <p:cNvPr id="13" name="Footer Placeholder 12">
            <a:extLst>
              <a:ext uri="{FF2B5EF4-FFF2-40B4-BE49-F238E27FC236}">
                <a16:creationId xmlns:a16="http://schemas.microsoft.com/office/drawing/2014/main" id="{FED2F463-51E0-AB87-A5B5-6942461AD535}"/>
              </a:ext>
            </a:extLst>
          </p:cNvPr>
          <p:cNvSpPr>
            <a:spLocks noGrp="1"/>
          </p:cNvSpPr>
          <p:nvPr>
            <p:ph type="ftr" sz="quarter" idx="11"/>
          </p:nvPr>
        </p:nvSpPr>
        <p:spPr/>
        <p:txBody>
          <a:bodyPr/>
          <a:lstStyle/>
          <a:p>
            <a:r>
              <a:rPr lang="en-US"/>
              <a:t>Sample Footer Text</a:t>
            </a:r>
          </a:p>
        </p:txBody>
      </p:sp>
      <p:sp>
        <p:nvSpPr>
          <p:cNvPr id="12" name="Date Placeholder 11">
            <a:extLst>
              <a:ext uri="{FF2B5EF4-FFF2-40B4-BE49-F238E27FC236}">
                <a16:creationId xmlns:a16="http://schemas.microsoft.com/office/drawing/2014/main" id="{30796B80-FA43-2B89-5F9F-72443F8E5C6E}"/>
              </a:ext>
            </a:extLst>
          </p:cNvPr>
          <p:cNvSpPr>
            <a:spLocks noGrp="1"/>
          </p:cNvSpPr>
          <p:nvPr>
            <p:ph type="dt" sz="half" idx="10"/>
          </p:nvPr>
        </p:nvSpPr>
        <p:spPr>
          <a:xfrm>
            <a:off x="4954909" y="6455664"/>
            <a:ext cx="3472868" cy="365760"/>
          </a:xfrm>
        </p:spPr>
        <p:txBody>
          <a:bodyPr/>
          <a:lstStyle>
            <a:lvl1pPr>
              <a:defRPr>
                <a:solidFill>
                  <a:schemeClr val="tx1"/>
                </a:solidFill>
              </a:defRPr>
            </a:lvl1pPr>
          </a:lstStyle>
          <a:p>
            <a:fld id="{5259F214-985C-4E7A-8724-986944FA2171}" type="datetime2">
              <a:rPr lang="en-US" smtClean="0"/>
              <a:t>Saturday, August 1, 2026</a:t>
            </a:fld>
            <a:endParaRPr lang="en-US"/>
          </a:p>
        </p:txBody>
      </p:sp>
      <p:sp>
        <p:nvSpPr>
          <p:cNvPr id="14" name="Slide Number Placeholder 13">
            <a:extLst>
              <a:ext uri="{FF2B5EF4-FFF2-40B4-BE49-F238E27FC236}">
                <a16:creationId xmlns:a16="http://schemas.microsoft.com/office/drawing/2014/main" id="{FC1096F3-B460-B6B3-0D52-AEFDD7F69A2E}"/>
              </a:ext>
            </a:extLst>
          </p:cNvPr>
          <p:cNvSpPr>
            <a:spLocks noGrp="1"/>
          </p:cNvSpPr>
          <p:nvPr>
            <p:ph type="sldNum" sz="quarter" idx="12"/>
          </p:nvPr>
        </p:nvSpPr>
        <p:spPr>
          <a:xfrm>
            <a:off x="8409489" y="6455664"/>
            <a:ext cx="548640" cy="365760"/>
          </a:xfrm>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17527223"/>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3">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7F7CFA0-C3A1-5564-DD4B-90674874B08D}"/>
              </a:ext>
            </a:extLst>
          </p:cNvPr>
          <p:cNvSpPr/>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D4E2F783-0ED7-1F0B-219A-198549E350DD}"/>
              </a:ext>
            </a:extLst>
          </p:cNvPr>
          <p:cNvSpPr/>
          <p:nvPr/>
        </p:nvSpPr>
        <p:spPr>
          <a:xfrm>
            <a:off x="-6" y="-25866"/>
            <a:ext cx="12192005" cy="4589428"/>
          </a:xfrm>
          <a:prstGeom prst="rect">
            <a:avLst/>
          </a:prstGeom>
          <a:gradFill>
            <a:gsLst>
              <a:gs pos="8000">
                <a:srgbClr val="D861D4"/>
              </a:gs>
              <a:gs pos="100000">
                <a:srgbClr val="DA002F">
                  <a:alpha val="85000"/>
                </a:srgb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2F09062-D41B-0E2E-C1C0-F27562ED9597}"/>
              </a:ext>
            </a:extLst>
          </p:cNvPr>
          <p:cNvSpPr/>
          <p:nvPr/>
        </p:nvSpPr>
        <p:spPr>
          <a:xfrm rot="16200000">
            <a:off x="3805950" y="-3822495"/>
            <a:ext cx="4580101" cy="12191999"/>
          </a:xfrm>
          <a:prstGeom prst="rect">
            <a:avLst/>
          </a:prstGeom>
          <a:gradFill>
            <a:gsLst>
              <a:gs pos="0">
                <a:srgbClr val="FE4A00">
                  <a:alpha val="50000"/>
                </a:srgbClr>
              </a:gs>
              <a:gs pos="99000">
                <a:srgbClr val="A3299D"/>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BA6D366-64E2-13D3-2734-861E811E1F1A}"/>
              </a:ext>
            </a:extLst>
          </p:cNvPr>
          <p:cNvSpPr/>
          <p:nvPr/>
        </p:nvSpPr>
        <p:spPr>
          <a:xfrm rot="10800000">
            <a:off x="8150806" y="-25872"/>
            <a:ext cx="4041192" cy="4589427"/>
          </a:xfrm>
          <a:prstGeom prst="rect">
            <a:avLst/>
          </a:prstGeom>
          <a:gradFill>
            <a:gsLst>
              <a:gs pos="0">
                <a:srgbClr val="DA002F">
                  <a:alpha val="0"/>
                </a:srgbClr>
              </a:gs>
              <a:gs pos="84000">
                <a:srgbClr val="FF907A">
                  <a:alpha val="32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AE5B9BA8-AE27-B639-DB51-7E498FA9422B}"/>
              </a:ext>
            </a:extLst>
          </p:cNvPr>
          <p:cNvSpPr/>
          <p:nvPr/>
        </p:nvSpPr>
        <p:spPr>
          <a:xfrm rot="12508972">
            <a:off x="5485611" y="-1118641"/>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41000">
                <a:srgbClr val="FF907A">
                  <a:alpha val="0"/>
                </a:srgbClr>
              </a:gs>
              <a:gs pos="100000">
                <a:srgbClr val="FFBCAF">
                  <a:alpha val="33000"/>
                </a:srgbClr>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31520" y="585216"/>
            <a:ext cx="6858000" cy="3200400"/>
          </a:xfrm>
        </p:spPr>
        <p:txBody>
          <a:bodyPr vert="horz" lIns="91440" tIns="45720" rIns="91440" bIns="45720" rtlCol="0" anchor="b">
            <a:normAutofit/>
          </a:bodyPr>
          <a:lstStyle>
            <a:lvl1pPr>
              <a:defRPr lang="en-US" sz="4800" cap="all" spc="550" baseline="0">
                <a:solidFill>
                  <a:schemeClr val="bg1"/>
                </a:solidFill>
              </a:defRPr>
            </a:lvl1pPr>
          </a:lstStyle>
          <a:p>
            <a:pPr lvl="0">
              <a:lnSpc>
                <a:spcPct val="110000"/>
              </a:lnSpc>
            </a:pPr>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31520" y="4965192"/>
            <a:ext cx="6391656" cy="1490472"/>
          </a:xfrm>
        </p:spPr>
        <p:txBody>
          <a:bodyPr vert="horz" lIns="91440" tIns="45720" rIns="91440" bIns="45720" rtlCol="0" anchor="ctr">
            <a:normAutofit/>
          </a:bodyPr>
          <a:lstStyle>
            <a:lvl1pPr marL="0" indent="0">
              <a:buNone/>
              <a:defRPr lang="en-US" cap="all" spc="400" baseline="0" dirty="0">
                <a:latin typeface="+mj-lt"/>
              </a:defRPr>
            </a:lvl1pPr>
          </a:lstStyle>
          <a:p>
            <a:pPr lvl="0"/>
            <a:r>
              <a:rPr lang="en-US" dirty="0"/>
              <a:t>Click to edit Master subtitle style</a:t>
            </a:r>
          </a:p>
        </p:txBody>
      </p:sp>
      <p:sp>
        <p:nvSpPr>
          <p:cNvPr id="18" name="Footer Placeholder 17">
            <a:extLst>
              <a:ext uri="{FF2B5EF4-FFF2-40B4-BE49-F238E27FC236}">
                <a16:creationId xmlns:a16="http://schemas.microsoft.com/office/drawing/2014/main" id="{EEDD729C-2F42-9729-3280-C9066997083D}"/>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17" name="Date Placeholder 16">
            <a:extLst>
              <a:ext uri="{FF2B5EF4-FFF2-40B4-BE49-F238E27FC236}">
                <a16:creationId xmlns:a16="http://schemas.microsoft.com/office/drawing/2014/main" id="{7911B295-8CBE-7949-8048-EBF414619287}"/>
              </a:ext>
            </a:extLst>
          </p:cNvPr>
          <p:cNvSpPr>
            <a:spLocks noGrp="1"/>
          </p:cNvSpPr>
          <p:nvPr>
            <p:ph type="dt" sz="half" idx="10"/>
          </p:nvPr>
        </p:nvSpPr>
        <p:spPr/>
        <p:txBody>
          <a:bodyPr/>
          <a:lstStyle>
            <a:lvl1pPr>
              <a:defRPr>
                <a:solidFill>
                  <a:schemeClr val="tx1"/>
                </a:solidFill>
              </a:defRPr>
            </a:lvl1pPr>
          </a:lstStyle>
          <a:p>
            <a:fld id="{258C9C02-FCB9-44E9-9951-263455134367}" type="datetime2">
              <a:rPr lang="en-US" smtClean="0"/>
              <a:t>Saturday, August 1, 2026</a:t>
            </a:fld>
            <a:endParaRPr lang="en-US"/>
          </a:p>
        </p:txBody>
      </p:sp>
      <p:sp>
        <p:nvSpPr>
          <p:cNvPr id="19" name="Slide Number Placeholder 18">
            <a:extLst>
              <a:ext uri="{FF2B5EF4-FFF2-40B4-BE49-F238E27FC236}">
                <a16:creationId xmlns:a16="http://schemas.microsoft.com/office/drawing/2014/main" id="{036F8F79-3CDB-6415-DDB2-2D674522D5B0}"/>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519056845"/>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61BDDB7-A96E-2151-63B9-28A103D980D2}"/>
              </a:ext>
            </a:extLst>
          </p:cNvPr>
          <p:cNvSpPr/>
          <p:nvPr/>
        </p:nvSpPr>
        <p:spPr>
          <a:xfrm flipH="1">
            <a:off x="-7229" y="-2522"/>
            <a:ext cx="12217516"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9" name="Rectangle 8">
            <a:extLst>
              <a:ext uri="{FF2B5EF4-FFF2-40B4-BE49-F238E27FC236}">
                <a16:creationId xmlns:a16="http://schemas.microsoft.com/office/drawing/2014/main" id="{6DA992C5-451E-EC0E-D54A-B0AA21D57F04}"/>
              </a:ext>
            </a:extLst>
          </p:cNvPr>
          <p:cNvSpPr/>
          <p:nvPr/>
        </p:nvSpPr>
        <p:spPr>
          <a:xfrm>
            <a:off x="-7227" y="-5045"/>
            <a:ext cx="12217513" cy="6860523"/>
          </a:xfrm>
          <a:prstGeom prst="rect">
            <a:avLst/>
          </a:prstGeom>
          <a:gradFill>
            <a:gsLst>
              <a:gs pos="0">
                <a:srgbClr val="FF411C">
                  <a:alpha val="66000"/>
                </a:srgbClr>
              </a:gs>
              <a:gs pos="99000">
                <a:srgbClr val="962077"/>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0" name="Rectangle 9">
            <a:extLst>
              <a:ext uri="{FF2B5EF4-FFF2-40B4-BE49-F238E27FC236}">
                <a16:creationId xmlns:a16="http://schemas.microsoft.com/office/drawing/2014/main" id="{5A4914C5-E872-F937-694B-9226A87D21A6}"/>
              </a:ext>
            </a:extLst>
          </p:cNvPr>
          <p:cNvSpPr/>
          <p:nvPr/>
        </p:nvSpPr>
        <p:spPr>
          <a:xfrm rot="10800000" flipH="1">
            <a:off x="7226" y="-5045"/>
            <a:ext cx="12203060" cy="6863044"/>
          </a:xfrm>
          <a:prstGeom prst="rect">
            <a:avLst/>
          </a:prstGeom>
          <a:gradFill>
            <a:gsLst>
              <a:gs pos="0">
                <a:srgbClr val="FA0036">
                  <a:alpha val="4000"/>
                </a:srgbClr>
              </a:gs>
              <a:gs pos="99000">
                <a:srgbClr val="92248E">
                  <a:alpha val="97647"/>
                </a:srgb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a:extLst>
              <a:ext uri="{FF2B5EF4-FFF2-40B4-BE49-F238E27FC236}">
                <a16:creationId xmlns:a16="http://schemas.microsoft.com/office/drawing/2014/main" id="{7B2BF5D5-EB9E-9501-6A32-C2BB4C8ED6A7}"/>
              </a:ext>
            </a:extLst>
          </p:cNvPr>
          <p:cNvSpPr/>
          <p:nvPr/>
        </p:nvSpPr>
        <p:spPr>
          <a:xfrm rot="5400000" flipH="1">
            <a:off x="4958529" y="-4965758"/>
            <a:ext cx="2286000" cy="12217514"/>
          </a:xfrm>
          <a:prstGeom prst="rect">
            <a:avLst/>
          </a:prstGeom>
          <a:gradFill>
            <a:gsLst>
              <a:gs pos="20000">
                <a:srgbClr val="D861D4">
                  <a:alpha val="0"/>
                </a:srgbClr>
              </a:gs>
              <a:gs pos="100000">
                <a:srgbClr val="FF7037">
                  <a:alpha val="66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Oval 11">
            <a:extLst>
              <a:ext uri="{FF2B5EF4-FFF2-40B4-BE49-F238E27FC236}">
                <a16:creationId xmlns:a16="http://schemas.microsoft.com/office/drawing/2014/main" id="{90768E01-CF59-AC8E-6819-61512B528C04}"/>
              </a:ext>
            </a:extLst>
          </p:cNvPr>
          <p:cNvSpPr/>
          <p:nvPr/>
        </p:nvSpPr>
        <p:spPr>
          <a:xfrm rot="8431052" flipH="1">
            <a:off x="1403739" y="524809"/>
            <a:ext cx="5005754" cy="5005754"/>
          </a:xfrm>
          <a:prstGeom prst="ellipse">
            <a:avLst/>
          </a:prstGeom>
          <a:gradFill>
            <a:gsLst>
              <a:gs pos="31000">
                <a:srgbClr val="FF907A">
                  <a:alpha val="0"/>
                </a:srgbClr>
              </a:gs>
              <a:gs pos="85000">
                <a:srgbClr val="FFBCAF">
                  <a:alpha val="2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86865A1-AC73-67A9-BC14-E75D3F26BDE9}"/>
              </a:ext>
            </a:extLst>
          </p:cNvPr>
          <p:cNvSpPr/>
          <p:nvPr/>
        </p:nvSpPr>
        <p:spPr>
          <a:xfrm rot="16200000">
            <a:off x="-1913484" y="1896512"/>
            <a:ext cx="6860522" cy="3062447"/>
          </a:xfrm>
          <a:prstGeom prst="rect">
            <a:avLst/>
          </a:prstGeom>
          <a:gradFill>
            <a:gsLst>
              <a:gs pos="0">
                <a:srgbClr val="FA0036">
                  <a:alpha val="31000"/>
                </a:srgbClr>
              </a:gs>
              <a:gs pos="43000">
                <a:srgbClr val="FF907A">
                  <a:alpha val="16000"/>
                </a:srgb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3657600" y="2807208"/>
            <a:ext cx="7644384" cy="3346704"/>
          </a:xfrm>
        </p:spPr>
        <p:txBody>
          <a:bodyPr anchor="t">
            <a:normAutofit/>
          </a:bodyPr>
          <a:lstStyle>
            <a:lvl1pPr>
              <a:lnSpc>
                <a:spcPct val="110000"/>
              </a:lnSpc>
              <a:defRPr sz="5400" cap="all" spc="700" baseline="0">
                <a:solidFill>
                  <a:schemeClr val="bg1"/>
                </a:solidFill>
              </a:defRPr>
            </a:lvl1pPr>
          </a:lstStyle>
          <a:p>
            <a:r>
              <a:rPr lang="en-US" dirty="0"/>
              <a:t>Click to edit Master title style</a:t>
            </a:r>
          </a:p>
        </p:txBody>
      </p:sp>
      <p:sp>
        <p:nvSpPr>
          <p:cNvPr id="5" name="Footer Placeholder 4">
            <a:extLst>
              <a:ext uri="{FF2B5EF4-FFF2-40B4-BE49-F238E27FC236}">
                <a16:creationId xmlns:a16="http://schemas.microsoft.com/office/drawing/2014/main" id="{9F1849E7-8E94-3B02-239C-AAB481596BFD}"/>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4" name="Date Placeholder 3">
            <a:extLst>
              <a:ext uri="{FF2B5EF4-FFF2-40B4-BE49-F238E27FC236}">
                <a16:creationId xmlns:a16="http://schemas.microsoft.com/office/drawing/2014/main" id="{8F845713-EE4C-7615-B812-531C14CF0CA2}"/>
              </a:ext>
            </a:extLst>
          </p:cNvPr>
          <p:cNvSpPr>
            <a:spLocks noGrp="1"/>
          </p:cNvSpPr>
          <p:nvPr>
            <p:ph type="dt" sz="half" idx="10"/>
          </p:nvPr>
        </p:nvSpPr>
        <p:spPr/>
        <p:txBody>
          <a:bodyPr/>
          <a:lstStyle>
            <a:lvl1pPr>
              <a:defRPr>
                <a:solidFill>
                  <a:schemeClr val="bg1"/>
                </a:solidFill>
              </a:defRPr>
            </a:lvl1pPr>
          </a:lstStyle>
          <a:p>
            <a:fld id="{18A3F06B-6751-4328-A64C-7E682DA41140}" type="datetime2">
              <a:rPr lang="en-US" smtClean="0"/>
              <a:t>Saturday, August 1, 2026</a:t>
            </a:fld>
            <a:endParaRPr lang="en-US"/>
          </a:p>
        </p:txBody>
      </p:sp>
      <p:sp>
        <p:nvSpPr>
          <p:cNvPr id="6" name="Slide Number Placeholder 5">
            <a:extLst>
              <a:ext uri="{FF2B5EF4-FFF2-40B4-BE49-F238E27FC236}">
                <a16:creationId xmlns:a16="http://schemas.microsoft.com/office/drawing/2014/main" id="{70644BD7-C050-D052-8408-65ADAAF674FF}"/>
              </a:ext>
            </a:extLst>
          </p:cNvPr>
          <p:cNvSpPr>
            <a:spLocks noGrp="1"/>
          </p:cNvSpPr>
          <p:nvPr>
            <p:ph type="sldNum" sz="quarter" idx="12"/>
          </p:nvPr>
        </p:nvSpPr>
        <p:spPr/>
        <p:txBody>
          <a:bodyPr/>
          <a:lstStyle>
            <a:lvl1pPr>
              <a:defRPr>
                <a:solidFill>
                  <a:schemeClr val="bg1"/>
                </a:solidFill>
              </a:defRPr>
            </a:lvl1pPr>
          </a:lstStyle>
          <a:p>
            <a:fld id="{84145AC3-CC88-4C8A-A6CE-8D44921B6A23}" type="slidenum">
              <a:rPr lang="en-US" smtClean="0"/>
              <a:pPr/>
              <a:t>‹#›</a:t>
            </a:fld>
            <a:endParaRPr lang="en-US"/>
          </a:p>
        </p:txBody>
      </p:sp>
    </p:spTree>
    <p:extLst>
      <p:ext uri="{BB962C8B-B14F-4D97-AF65-F5344CB8AC3E}">
        <p14:creationId xmlns:p14="http://schemas.microsoft.com/office/powerpoint/2010/main" val="2517696485"/>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2E3211F5-0F92-9768-CA9E-42BD20D242AD}"/>
              </a:ext>
            </a:extLst>
          </p:cNvPr>
          <p:cNvSpPr/>
          <p:nvPr/>
        </p:nvSpPr>
        <p:spPr>
          <a:xfrm rot="10800000" flipH="1">
            <a:off x="0" y="6410026"/>
            <a:ext cx="12192000" cy="448056"/>
          </a:xfrm>
          <a:prstGeom prst="rect">
            <a:avLst/>
          </a:prstGeom>
          <a:gradFill>
            <a:gsLst>
              <a:gs pos="62000">
                <a:srgbClr val="FE4A00">
                  <a:alpha val="66667"/>
                </a:srgbClr>
              </a:gs>
              <a:gs pos="100000">
                <a:srgbClr val="DA002F">
                  <a:alpha val="84706"/>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26965722-DE3B-A05F-AE94-E31AF26EBF9D}"/>
              </a:ext>
            </a:extLst>
          </p:cNvPr>
          <p:cNvSpPr/>
          <p:nvPr/>
        </p:nvSpPr>
        <p:spPr>
          <a:xfrm flipH="1">
            <a:off x="4076700" y="6409937"/>
            <a:ext cx="8115298" cy="448063"/>
          </a:xfrm>
          <a:prstGeom prst="rect">
            <a:avLst/>
          </a:prstGeom>
          <a:gradFill>
            <a:gsLst>
              <a:gs pos="9000">
                <a:srgbClr val="E349BB">
                  <a:alpha val="61961"/>
                </a:srgbClr>
              </a:gs>
              <a:gs pos="99000">
                <a:srgbClr val="92248E"/>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1033272" y="347472"/>
            <a:ext cx="9985248" cy="1325880"/>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1033272" y="1837944"/>
            <a:ext cx="9985248" cy="435254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rot="5400000">
            <a:off x="-1581912" y="1682496"/>
            <a:ext cx="3557016" cy="365760"/>
          </a:xfrm>
          <a:prstGeom prst="rect">
            <a:avLst/>
          </a:prstGeom>
        </p:spPr>
        <p:txBody>
          <a:bodyPr vert="horz" lIns="91440" tIns="45720" rIns="91440" bIns="45720" rtlCol="0" anchor="ctr"/>
          <a:lstStyle>
            <a:lvl1pPr algn="l">
              <a:defRPr sz="800" b="1">
                <a:solidFill>
                  <a:schemeClr val="tx1"/>
                </a:solidFill>
                <a:latin typeface="+mj-lt"/>
              </a:defRPr>
            </a:lvl1pPr>
          </a:lstStyle>
          <a:p>
            <a:r>
              <a:rPr lang="en-US"/>
              <a:t>Sample Footer Text</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6922008" y="6455664"/>
            <a:ext cx="4672584" cy="365760"/>
          </a:xfrm>
          <a:prstGeom prst="rect">
            <a:avLst/>
          </a:prstGeom>
        </p:spPr>
        <p:txBody>
          <a:bodyPr vert="horz" lIns="91440" tIns="45720" rIns="91440" bIns="45720" rtlCol="0" anchor="ctr"/>
          <a:lstStyle>
            <a:lvl1pPr algn="r">
              <a:defRPr sz="800" cap="all" spc="300" baseline="0">
                <a:solidFill>
                  <a:schemeClr val="bg1"/>
                </a:solidFill>
              </a:defRPr>
            </a:lvl1pPr>
          </a:lstStyle>
          <a:p>
            <a:fld id="{7FA31CB7-48AA-4691-B614-160E906C518A}" type="datetime2">
              <a:rPr lang="en-US" smtClean="0"/>
              <a:t>Saturday, August 1, 2026</a:t>
            </a:fld>
            <a:endParaRPr lang="en-US"/>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576304" y="6455664"/>
            <a:ext cx="548640" cy="365760"/>
          </a:xfrm>
          <a:prstGeom prst="rect">
            <a:avLst/>
          </a:prstGeom>
        </p:spPr>
        <p:txBody>
          <a:bodyPr vert="horz" lIns="91440" tIns="45720" rIns="91440" bIns="45720" rtlCol="0" anchor="ctr"/>
          <a:lstStyle>
            <a:lvl1pPr algn="r">
              <a:defRPr sz="800" spc="200" baseline="0">
                <a:solidFill>
                  <a:schemeClr val="bg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999550883"/>
      </p:ext>
    </p:extLst>
  </p:cSld>
  <p:clrMap bg1="lt1" tx1="dk1" bg2="lt2" tx2="dk2" accent1="accent1" accent2="accent2" accent3="accent3" accent4="accent4" accent5="accent5" accent6="accent6" hlink="hlink" folHlink="folHlink"/>
  <p:sldLayoutIdLst>
    <p:sldLayoutId id="2147483874" r:id="rId1"/>
    <p:sldLayoutId id="2147483875" r:id="rId2"/>
    <p:sldLayoutId id="2147483876" r:id="rId3"/>
    <p:sldLayoutId id="2147483877" r:id="rId4"/>
    <p:sldLayoutId id="2147483878" r:id="rId5"/>
    <p:sldLayoutId id="2147483879" r:id="rId6"/>
    <p:sldLayoutId id="2147483880" r:id="rId7"/>
    <p:sldLayoutId id="2147483881" r:id="rId8"/>
    <p:sldLayoutId id="2147483882" r:id="rId9"/>
    <p:sldLayoutId id="2147483883" r:id="rId10"/>
    <p:sldLayoutId id="2147483884" r:id="rId11"/>
    <p:sldLayoutId id="2147483885" r:id="rId12"/>
    <p:sldLayoutId id="2147483886" r:id="rId13"/>
    <p:sldLayoutId id="2147483887" r:id="rId14"/>
    <p:sldLayoutId id="2147483888" r:id="rId15"/>
    <p:sldLayoutId id="2147483889" r:id="rId16"/>
    <p:sldLayoutId id="2147483890" r:id="rId17"/>
    <p:sldLayoutId id="2147483891" r:id="rId18"/>
    <p:sldLayoutId id="2147483892" r:id="rId19"/>
    <p:sldLayoutId id="2147483893" r:id="rId20"/>
    <p:sldLayoutId id="2147483894" r:id="rId21"/>
    <p:sldLayoutId id="2147483895" r:id="rId22"/>
    <p:sldLayoutId id="2147483896" r:id="rId23"/>
    <p:sldLayoutId id="2147483897" r:id="rId24"/>
    <p:sldLayoutId id="2147483898" r:id="rId25"/>
    <p:sldLayoutId id="2147483899" r:id="rId26"/>
    <p:sldLayoutId id="2147483900" r:id="rId27"/>
    <p:sldLayoutId id="2147483901" r:id="rId28"/>
    <p:sldLayoutId id="2147483902" r:id="rId29"/>
    <p:sldLayoutId id="2147483903" r:id="rId30"/>
    <p:sldLayoutId id="2147483904" r:id="rId31"/>
    <p:sldLayoutId id="2147483873" r:id="rId32"/>
    <p:sldLayoutId id="2147483905" r:id="rId33"/>
    <p:sldLayoutId id="2147483906" r:id="rId34"/>
    <p:sldLayoutId id="2147483907" r:id="rId35"/>
    <p:sldLayoutId id="2147483908" r:id="rId36"/>
    <p:sldLayoutId id="2147483909" r:id="rId37"/>
    <p:sldLayoutId id="2147483910" r:id="rId38"/>
    <p:sldLayoutId id="2147483911" r:id="rId39"/>
    <p:sldLayoutId id="2147483919" r:id="rId40"/>
    <p:sldLayoutId id="2147483912" r:id="rId41"/>
    <p:sldLayoutId id="2147483913" r:id="rId42"/>
    <p:sldLayoutId id="2147483914" r:id="rId43"/>
    <p:sldLayoutId id="2147483915" r:id="rId44"/>
    <p:sldLayoutId id="2147483916" r:id="rId45"/>
    <p:sldLayoutId id="2147483917" r:id="rId46"/>
    <p:sldLayoutId id="2147483918" r:id="rId47"/>
    <p:sldLayoutId id="2147483872" r:id="rId48"/>
  </p:sldLayoutIdLst>
  <p:hf sldNum="0" hdr="0" ftr="0" dt="0"/>
  <p:txStyles>
    <p:title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cbic-gst.gov.in/hindi/pdf/new-faq-on-gst-second-edition.pdf?utm_source=chatgpt.com" TargetMode="External"/><Relationship Id="rId2" Type="http://schemas.openxmlformats.org/officeDocument/2006/relationships/hyperlink" Target="https://cbic-gst.gov.in/hindi/sectoral-faq.html?utm_source=chatgpt.com" TargetMode="External"/><Relationship Id="rId1" Type="http://schemas.openxmlformats.org/officeDocument/2006/relationships/slideLayout" Target="../slideLayouts/slideLayout2.xml"/><Relationship Id="rId4" Type="http://schemas.openxmlformats.org/officeDocument/2006/relationships/hyperlink" Target="https://taxinformation.cbic.gov.in/view-pdf/1000746/ENG/Notifications?utm_source=chatgpt.com"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ilmap.stanford.edu/entries/amazon-v-amway-ors-2020?utm_source=chatgpt.com" TargetMode="External"/><Relationship Id="rId2" Type="http://schemas.openxmlformats.org/officeDocument/2006/relationships/hyperlink" Target="https://www.livelaw.in/law-firms/law-firm-articles-/karnataka-high-court-amazon-flipkart-176084?utm_source=chatgpt.com" TargetMode="External"/><Relationship Id="rId1" Type="http://schemas.openxmlformats.org/officeDocument/2006/relationships/slideLayout" Target="../slideLayouts/slideLayout2.xml"/><Relationship Id="rId6" Type="http://schemas.openxmlformats.org/officeDocument/2006/relationships/hyperlink" Target="https://cci.gov.in/public/images/legalframeworkjudgement/en/1flipkart-case1652247835.pdf?utm_source=chatgpt.com" TargetMode="External"/><Relationship Id="rId5" Type="http://schemas.openxmlformats.org/officeDocument/2006/relationships/hyperlink" Target="https://timesofindia.indiatimes.com/technology/tech-news/delhi-high-court-orders-amazon-flipkart-meesho-to-remove-these-21-products-violating-reliance-and-jio-trademarks-if-allowed-to-continue-could-risk-/articleshow/122511159.cms?utm_source=chatgpt.com" TargetMode="External"/><Relationship Id="rId4" Type="http://schemas.openxmlformats.org/officeDocument/2006/relationships/hyperlink" Target="https://www.livelaw.in/pdf_upload/pdf_upload-362046.pdf?utm_source=chatgpt.com"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jd.com/" TargetMode="Externa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hyperlink" Target="http://bol.com/" TargetMode="Externa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D0CD5-EF90-A290-A529-4369E580DE7A}"/>
              </a:ext>
            </a:extLst>
          </p:cNvPr>
          <p:cNvSpPr>
            <a:spLocks noGrp="1"/>
          </p:cNvSpPr>
          <p:nvPr>
            <p:ph type="title"/>
          </p:nvPr>
        </p:nvSpPr>
        <p:spPr>
          <a:xfrm>
            <a:off x="5474363" y="313840"/>
            <a:ext cx="1243274" cy="491286"/>
          </a:xfrm>
        </p:spPr>
        <p:txBody>
          <a:bodyPr anchor="t">
            <a:normAutofit fontScale="90000"/>
          </a:bodyPr>
          <a:lstStyle/>
          <a:p>
            <a:r>
              <a:rPr lang="en-US" dirty="0"/>
              <a:t>Index</a:t>
            </a:r>
            <a:br>
              <a:rPr lang="en-US" dirty="0"/>
            </a:br>
            <a:endParaRPr lang="en-US" dirty="0"/>
          </a:p>
        </p:txBody>
      </p:sp>
      <p:graphicFrame>
        <p:nvGraphicFramePr>
          <p:cNvPr id="9" name="Table 8">
            <a:extLst>
              <a:ext uri="{FF2B5EF4-FFF2-40B4-BE49-F238E27FC236}">
                <a16:creationId xmlns:a16="http://schemas.microsoft.com/office/drawing/2014/main" id="{D74CAF3E-C31B-D440-378C-BF8BD5A54BD2}"/>
              </a:ext>
            </a:extLst>
          </p:cNvPr>
          <p:cNvGraphicFramePr>
            <a:graphicFrameLocks noGrp="1"/>
          </p:cNvGraphicFramePr>
          <p:nvPr>
            <p:extLst>
              <p:ext uri="{D42A27DB-BD31-4B8C-83A1-F6EECF244321}">
                <p14:modId xmlns:p14="http://schemas.microsoft.com/office/powerpoint/2010/main" val="2637935039"/>
              </p:ext>
            </p:extLst>
          </p:nvPr>
        </p:nvGraphicFramePr>
        <p:xfrm>
          <a:off x="2469432" y="900840"/>
          <a:ext cx="7867264" cy="5030829"/>
        </p:xfrm>
        <a:graphic>
          <a:graphicData uri="http://schemas.openxmlformats.org/drawingml/2006/table">
            <a:tbl>
              <a:tblPr firstRow="1" bandRow="1">
                <a:tableStyleId>{7E9639D4-E3E2-4D34-9284-5A2195B3D0D7}</a:tableStyleId>
              </a:tblPr>
              <a:tblGrid>
                <a:gridCol w="1098336">
                  <a:extLst>
                    <a:ext uri="{9D8B030D-6E8A-4147-A177-3AD203B41FA5}">
                      <a16:colId xmlns:a16="http://schemas.microsoft.com/office/drawing/2014/main" val="4205952494"/>
                    </a:ext>
                  </a:extLst>
                </a:gridCol>
                <a:gridCol w="6768928">
                  <a:extLst>
                    <a:ext uri="{9D8B030D-6E8A-4147-A177-3AD203B41FA5}">
                      <a16:colId xmlns:a16="http://schemas.microsoft.com/office/drawing/2014/main" val="3983265509"/>
                    </a:ext>
                  </a:extLst>
                </a:gridCol>
              </a:tblGrid>
              <a:tr h="480888">
                <a:tc>
                  <a:txBody>
                    <a:bodyPr/>
                    <a:lstStyle/>
                    <a:p>
                      <a:pPr algn="ctr" fontAlgn="b">
                        <a:buNone/>
                      </a:pPr>
                      <a:r>
                        <a:rPr lang="en-US" sz="1500" b="1" u="none" strike="noStrike" cap="none" spc="0">
                          <a:solidFill>
                            <a:schemeClr val="bg1"/>
                          </a:solidFill>
                          <a:effectLst/>
                        </a:rPr>
                        <a:t>SL No.</a:t>
                      </a:r>
                      <a:endParaRPr lang="en-US" sz="1500" b="1" i="0" u="none" strike="noStrike" cap="none" spc="0">
                        <a:solidFill>
                          <a:schemeClr val="bg1"/>
                        </a:solidFill>
                        <a:effectLst/>
                        <a:latin typeface="Arial" panose="020B0604020202020204" pitchFamily="34" charset="0"/>
                      </a:endParaRPr>
                    </a:p>
                  </a:txBody>
                  <a:tcPr marL="60328" marR="5985" marT="17237" marB="129275" anchor="b"/>
                </a:tc>
                <a:tc>
                  <a:txBody>
                    <a:bodyPr/>
                    <a:lstStyle/>
                    <a:p>
                      <a:pPr algn="ctr" fontAlgn="b">
                        <a:buNone/>
                      </a:pPr>
                      <a:r>
                        <a:rPr lang="en-US" sz="1500" b="1" u="none" strike="noStrike" cap="none" spc="0" dirty="0">
                          <a:solidFill>
                            <a:schemeClr val="bg1"/>
                          </a:solidFill>
                          <a:effectLst/>
                        </a:rPr>
                        <a:t>Topic</a:t>
                      </a:r>
                      <a:endParaRPr lang="en-US" sz="1500" b="1" i="0" u="none" strike="noStrike" cap="none" spc="0" dirty="0">
                        <a:solidFill>
                          <a:schemeClr val="bg1"/>
                        </a:solidFill>
                        <a:effectLst/>
                        <a:latin typeface="Arial" panose="020B0604020202020204" pitchFamily="34" charset="0"/>
                      </a:endParaRPr>
                    </a:p>
                  </a:txBody>
                  <a:tcPr marL="60328" marR="5985" marT="17237" marB="129275" anchor="b"/>
                </a:tc>
                <a:extLst>
                  <a:ext uri="{0D108BD9-81ED-4DB2-BD59-A6C34878D82A}">
                    <a16:rowId xmlns:a16="http://schemas.microsoft.com/office/drawing/2014/main" val="158479972"/>
                  </a:ext>
                </a:extLst>
              </a:tr>
              <a:tr h="413631">
                <a:tc>
                  <a:txBody>
                    <a:bodyPr/>
                    <a:lstStyle/>
                    <a:p>
                      <a:pPr algn="ctr" fontAlgn="b">
                        <a:buNone/>
                      </a:pPr>
                      <a:r>
                        <a:rPr lang="en-US" sz="1600" u="none" strike="noStrike" cap="none" spc="0" dirty="0">
                          <a:solidFill>
                            <a:schemeClr val="tx1"/>
                          </a:solidFill>
                          <a:effectLst/>
                        </a:rPr>
                        <a:t>1</a:t>
                      </a:r>
                      <a:endParaRPr lang="en-US" sz="1600" b="0" i="0" u="none" strike="noStrike" cap="none" spc="0" dirty="0">
                        <a:solidFill>
                          <a:schemeClr val="tx1"/>
                        </a:solidFill>
                        <a:effectLst/>
                        <a:latin typeface="Arial" panose="020B0604020202020204" pitchFamily="34" charset="0"/>
                      </a:endParaRPr>
                    </a:p>
                  </a:txBody>
                  <a:tcPr marL="60328" marR="5985" marT="17237" marB="129275" anchor="b"/>
                </a:tc>
                <a:tc>
                  <a:txBody>
                    <a:bodyPr/>
                    <a:lstStyle/>
                    <a:p>
                      <a:pPr algn="ctr" fontAlgn="b">
                        <a:buNone/>
                      </a:pPr>
                      <a:r>
                        <a:rPr lang="en-US" sz="1600" u="none" strike="noStrike" cap="none" spc="0" dirty="0">
                          <a:solidFill>
                            <a:schemeClr val="tx1"/>
                          </a:solidFill>
                          <a:effectLst/>
                        </a:rPr>
                        <a:t>Ecom History/Era</a:t>
                      </a:r>
                      <a:endParaRPr lang="en-US" sz="1600" b="0" i="0" u="none" strike="noStrike" cap="none" spc="0" dirty="0">
                        <a:solidFill>
                          <a:schemeClr val="tx1"/>
                        </a:solidFill>
                        <a:effectLst/>
                        <a:latin typeface="Arial" panose="020B0604020202020204" pitchFamily="34" charset="0"/>
                      </a:endParaRPr>
                    </a:p>
                  </a:txBody>
                  <a:tcPr marL="60328" marR="5985" marT="17237" marB="129275" anchor="b"/>
                </a:tc>
                <a:extLst>
                  <a:ext uri="{0D108BD9-81ED-4DB2-BD59-A6C34878D82A}">
                    <a16:rowId xmlns:a16="http://schemas.microsoft.com/office/drawing/2014/main" val="4011315291"/>
                  </a:ext>
                </a:extLst>
              </a:tr>
              <a:tr h="413631">
                <a:tc>
                  <a:txBody>
                    <a:bodyPr/>
                    <a:lstStyle/>
                    <a:p>
                      <a:pPr algn="ctr" fontAlgn="b">
                        <a:buNone/>
                      </a:pPr>
                      <a:r>
                        <a:rPr lang="en-US" sz="1600" u="none" strike="noStrike" cap="none" spc="0" dirty="0">
                          <a:solidFill>
                            <a:schemeClr val="tx1"/>
                          </a:solidFill>
                          <a:effectLst/>
                        </a:rPr>
                        <a:t>2</a:t>
                      </a:r>
                      <a:endParaRPr lang="en-US" sz="1600" b="0" i="0" u="none" strike="noStrike" cap="none" spc="0" dirty="0">
                        <a:solidFill>
                          <a:schemeClr val="tx1"/>
                        </a:solidFill>
                        <a:effectLst/>
                        <a:latin typeface="Arial" panose="020B0604020202020204" pitchFamily="34" charset="0"/>
                      </a:endParaRPr>
                    </a:p>
                  </a:txBody>
                  <a:tcPr marL="60328" marR="5985" marT="17237" marB="129275" anchor="b"/>
                </a:tc>
                <a:tc>
                  <a:txBody>
                    <a:bodyPr/>
                    <a:lstStyle/>
                    <a:p>
                      <a:pPr algn="ctr" fontAlgn="b">
                        <a:buNone/>
                      </a:pPr>
                      <a:r>
                        <a:rPr lang="en-US" sz="1600" u="none" strike="noStrike" cap="none" spc="0" dirty="0">
                          <a:solidFill>
                            <a:schemeClr val="tx1"/>
                          </a:solidFill>
                          <a:effectLst/>
                        </a:rPr>
                        <a:t>List &amp; No. of country wise eCommerce</a:t>
                      </a:r>
                      <a:endParaRPr lang="en-US" sz="1600" b="0" i="0" u="none" strike="noStrike" cap="none" spc="0" dirty="0">
                        <a:solidFill>
                          <a:schemeClr val="tx1"/>
                        </a:solidFill>
                        <a:effectLst/>
                        <a:latin typeface="Arial" panose="020B0604020202020204" pitchFamily="34" charset="0"/>
                      </a:endParaRPr>
                    </a:p>
                  </a:txBody>
                  <a:tcPr marL="60328" marR="5985" marT="17237" marB="129275" anchor="b"/>
                </a:tc>
                <a:extLst>
                  <a:ext uri="{0D108BD9-81ED-4DB2-BD59-A6C34878D82A}">
                    <a16:rowId xmlns:a16="http://schemas.microsoft.com/office/drawing/2014/main" val="427099478"/>
                  </a:ext>
                </a:extLst>
              </a:tr>
              <a:tr h="413631">
                <a:tc>
                  <a:txBody>
                    <a:bodyPr/>
                    <a:lstStyle/>
                    <a:p>
                      <a:pPr algn="ctr" fontAlgn="b">
                        <a:buNone/>
                      </a:pPr>
                      <a:r>
                        <a:rPr lang="en-US" sz="1600" u="none" strike="noStrike" cap="none" spc="0">
                          <a:solidFill>
                            <a:schemeClr val="tx1"/>
                          </a:solidFill>
                          <a:effectLst/>
                        </a:rPr>
                        <a:t>3</a:t>
                      </a:r>
                      <a:endParaRPr lang="en-US" sz="1600" b="0" i="0" u="none" strike="noStrike" cap="none" spc="0">
                        <a:solidFill>
                          <a:schemeClr val="tx1"/>
                        </a:solidFill>
                        <a:effectLst/>
                        <a:latin typeface="Arial" panose="020B0604020202020204" pitchFamily="34" charset="0"/>
                      </a:endParaRPr>
                    </a:p>
                  </a:txBody>
                  <a:tcPr marL="60328" marR="5985" marT="17237" marB="129275" anchor="b"/>
                </a:tc>
                <a:tc>
                  <a:txBody>
                    <a:bodyPr/>
                    <a:lstStyle/>
                    <a:p>
                      <a:pPr algn="ctr" fontAlgn="b">
                        <a:buNone/>
                      </a:pPr>
                      <a:r>
                        <a:rPr lang="en-US" sz="1600" u="none" strike="noStrike" cap="none" spc="0" dirty="0">
                          <a:solidFill>
                            <a:schemeClr val="tx1"/>
                          </a:solidFill>
                          <a:effectLst/>
                        </a:rPr>
                        <a:t>How e-Commerce is for layman</a:t>
                      </a:r>
                      <a:endParaRPr lang="en-US" sz="1600" b="0" i="0" u="none" strike="noStrike" cap="none" spc="0" dirty="0">
                        <a:solidFill>
                          <a:schemeClr val="tx1"/>
                        </a:solidFill>
                        <a:effectLst/>
                        <a:latin typeface="Arial" panose="020B0604020202020204" pitchFamily="34" charset="0"/>
                      </a:endParaRPr>
                    </a:p>
                  </a:txBody>
                  <a:tcPr marL="60328" marR="5985" marT="17237" marB="129275" anchor="b"/>
                </a:tc>
                <a:extLst>
                  <a:ext uri="{0D108BD9-81ED-4DB2-BD59-A6C34878D82A}">
                    <a16:rowId xmlns:a16="http://schemas.microsoft.com/office/drawing/2014/main" val="2784106559"/>
                  </a:ext>
                </a:extLst>
              </a:tr>
              <a:tr h="413631">
                <a:tc>
                  <a:txBody>
                    <a:bodyPr/>
                    <a:lstStyle/>
                    <a:p>
                      <a:pPr algn="ctr" fontAlgn="b">
                        <a:buNone/>
                      </a:pPr>
                      <a:r>
                        <a:rPr lang="en-US" sz="1600" u="none" strike="noStrike" cap="none" spc="0">
                          <a:solidFill>
                            <a:schemeClr val="tx1"/>
                          </a:solidFill>
                          <a:effectLst/>
                        </a:rPr>
                        <a:t>4</a:t>
                      </a:r>
                      <a:endParaRPr lang="en-US" sz="1600" b="0" i="0" u="none" strike="noStrike" cap="none" spc="0">
                        <a:solidFill>
                          <a:schemeClr val="tx1"/>
                        </a:solidFill>
                        <a:effectLst/>
                        <a:latin typeface="Arial" panose="020B0604020202020204" pitchFamily="34" charset="0"/>
                      </a:endParaRPr>
                    </a:p>
                  </a:txBody>
                  <a:tcPr marL="60328" marR="5985" marT="17237" marB="129275" anchor="b"/>
                </a:tc>
                <a:tc>
                  <a:txBody>
                    <a:bodyPr/>
                    <a:lstStyle/>
                    <a:p>
                      <a:pPr algn="ctr" fontAlgn="b">
                        <a:buNone/>
                      </a:pPr>
                      <a:r>
                        <a:rPr lang="en-US" sz="1600" u="none" strike="noStrike" cap="none" spc="0" dirty="0">
                          <a:solidFill>
                            <a:schemeClr val="tx1"/>
                          </a:solidFill>
                          <a:effectLst/>
                        </a:rPr>
                        <a:t>Online Vs Brick and Mortar</a:t>
                      </a:r>
                      <a:endParaRPr lang="en-US" sz="1600" b="0" i="0" u="none" strike="noStrike" cap="none" spc="0" dirty="0">
                        <a:solidFill>
                          <a:schemeClr val="tx1"/>
                        </a:solidFill>
                        <a:effectLst/>
                        <a:latin typeface="Arial" panose="020B0604020202020204" pitchFamily="34" charset="0"/>
                      </a:endParaRPr>
                    </a:p>
                  </a:txBody>
                  <a:tcPr marL="60328" marR="5985" marT="17237" marB="129275" anchor="b"/>
                </a:tc>
                <a:extLst>
                  <a:ext uri="{0D108BD9-81ED-4DB2-BD59-A6C34878D82A}">
                    <a16:rowId xmlns:a16="http://schemas.microsoft.com/office/drawing/2014/main" val="194007041"/>
                  </a:ext>
                </a:extLst>
              </a:tr>
              <a:tr h="413631">
                <a:tc>
                  <a:txBody>
                    <a:bodyPr/>
                    <a:lstStyle/>
                    <a:p>
                      <a:pPr algn="ctr" fontAlgn="b">
                        <a:buNone/>
                      </a:pPr>
                      <a:r>
                        <a:rPr lang="en-US" sz="1600" u="none" strike="noStrike" cap="none" spc="0">
                          <a:solidFill>
                            <a:schemeClr val="tx1"/>
                          </a:solidFill>
                          <a:effectLst/>
                        </a:rPr>
                        <a:t>5</a:t>
                      </a:r>
                      <a:endParaRPr lang="en-US" sz="1600" b="0" i="0" u="none" strike="noStrike" cap="none" spc="0">
                        <a:solidFill>
                          <a:schemeClr val="tx1"/>
                        </a:solidFill>
                        <a:effectLst/>
                        <a:latin typeface="Arial" panose="020B0604020202020204" pitchFamily="34" charset="0"/>
                      </a:endParaRPr>
                    </a:p>
                  </a:txBody>
                  <a:tcPr marL="60328" marR="5985" marT="17237" marB="129275" anchor="b"/>
                </a:tc>
                <a:tc>
                  <a:txBody>
                    <a:bodyPr/>
                    <a:lstStyle/>
                    <a:p>
                      <a:pPr algn="ctr" fontAlgn="b">
                        <a:buNone/>
                      </a:pPr>
                      <a:r>
                        <a:rPr lang="en-US" sz="1600" u="none" strike="noStrike" cap="none" spc="0" dirty="0">
                          <a:solidFill>
                            <a:schemeClr val="tx1"/>
                          </a:solidFill>
                          <a:effectLst/>
                        </a:rPr>
                        <a:t>E-Commerce Business Model</a:t>
                      </a:r>
                      <a:endParaRPr lang="en-US" sz="1600" b="0" i="0" u="none" strike="noStrike" cap="none" spc="0" dirty="0">
                        <a:solidFill>
                          <a:schemeClr val="tx1"/>
                        </a:solidFill>
                        <a:effectLst/>
                        <a:latin typeface="Arial" panose="020B0604020202020204" pitchFamily="34" charset="0"/>
                      </a:endParaRPr>
                    </a:p>
                  </a:txBody>
                  <a:tcPr marL="60328" marR="5985" marT="17237" marB="129275" anchor="b"/>
                </a:tc>
                <a:extLst>
                  <a:ext uri="{0D108BD9-81ED-4DB2-BD59-A6C34878D82A}">
                    <a16:rowId xmlns:a16="http://schemas.microsoft.com/office/drawing/2014/main" val="3389190401"/>
                  </a:ext>
                </a:extLst>
              </a:tr>
              <a:tr h="413631">
                <a:tc>
                  <a:txBody>
                    <a:bodyPr/>
                    <a:lstStyle/>
                    <a:p>
                      <a:pPr algn="ctr" fontAlgn="b">
                        <a:buNone/>
                      </a:pPr>
                      <a:r>
                        <a:rPr lang="en-US" sz="1600" u="none" strike="noStrike" cap="none" spc="0">
                          <a:solidFill>
                            <a:schemeClr val="tx1"/>
                          </a:solidFill>
                          <a:effectLst/>
                        </a:rPr>
                        <a:t>6</a:t>
                      </a:r>
                      <a:endParaRPr lang="en-US" sz="1600" b="0" i="0" u="none" strike="noStrike" cap="none" spc="0">
                        <a:solidFill>
                          <a:schemeClr val="tx1"/>
                        </a:solidFill>
                        <a:effectLst/>
                        <a:latin typeface="Arial" panose="020B0604020202020204" pitchFamily="34" charset="0"/>
                      </a:endParaRPr>
                    </a:p>
                  </a:txBody>
                  <a:tcPr marL="60328" marR="5985" marT="17237" marB="129275" anchor="b"/>
                </a:tc>
                <a:tc>
                  <a:txBody>
                    <a:bodyPr/>
                    <a:lstStyle/>
                    <a:p>
                      <a:pPr algn="ctr" fontAlgn="b">
                        <a:buNone/>
                      </a:pPr>
                      <a:r>
                        <a:rPr lang="en-US" sz="1600" u="none" strike="noStrike" cap="none" spc="0" dirty="0">
                          <a:solidFill>
                            <a:schemeClr val="tx1"/>
                          </a:solidFill>
                          <a:effectLst/>
                        </a:rPr>
                        <a:t>Tax Complexity heatmap</a:t>
                      </a:r>
                      <a:endParaRPr lang="en-US" sz="1600" b="0" i="0" u="none" strike="noStrike" cap="none" spc="0" dirty="0">
                        <a:solidFill>
                          <a:schemeClr val="tx1"/>
                        </a:solidFill>
                        <a:effectLst/>
                        <a:latin typeface="Arial" panose="020B0604020202020204" pitchFamily="34" charset="0"/>
                      </a:endParaRPr>
                    </a:p>
                  </a:txBody>
                  <a:tcPr marL="60328" marR="5985" marT="17237" marB="129275" anchor="b"/>
                </a:tc>
                <a:extLst>
                  <a:ext uri="{0D108BD9-81ED-4DB2-BD59-A6C34878D82A}">
                    <a16:rowId xmlns:a16="http://schemas.microsoft.com/office/drawing/2014/main" val="1534971762"/>
                  </a:ext>
                </a:extLst>
              </a:tr>
              <a:tr h="413631">
                <a:tc>
                  <a:txBody>
                    <a:bodyPr/>
                    <a:lstStyle/>
                    <a:p>
                      <a:pPr algn="ctr" fontAlgn="b">
                        <a:buNone/>
                      </a:pPr>
                      <a:r>
                        <a:rPr lang="en-US" sz="1600" u="none" strike="noStrike" cap="none" spc="0">
                          <a:solidFill>
                            <a:schemeClr val="tx1"/>
                          </a:solidFill>
                          <a:effectLst/>
                        </a:rPr>
                        <a:t>7</a:t>
                      </a:r>
                      <a:endParaRPr lang="en-US" sz="1600" b="0" i="0" u="none" strike="noStrike" cap="none" spc="0">
                        <a:solidFill>
                          <a:schemeClr val="tx1"/>
                        </a:solidFill>
                        <a:effectLst/>
                        <a:latin typeface="Arial" panose="020B0604020202020204" pitchFamily="34" charset="0"/>
                      </a:endParaRPr>
                    </a:p>
                  </a:txBody>
                  <a:tcPr marL="60328" marR="5985" marT="17237" marB="129275" anchor="b"/>
                </a:tc>
                <a:tc>
                  <a:txBody>
                    <a:bodyPr/>
                    <a:lstStyle/>
                    <a:p>
                      <a:pPr algn="ctr" fontAlgn="b">
                        <a:buNone/>
                      </a:pPr>
                      <a:r>
                        <a:rPr lang="en-US" sz="1600" u="none" strike="noStrike" cap="none" spc="0" dirty="0">
                          <a:solidFill>
                            <a:schemeClr val="tx1"/>
                          </a:solidFill>
                          <a:effectLst/>
                        </a:rPr>
                        <a:t>GST Updates on e-Commerce (Notifications and circulars)</a:t>
                      </a:r>
                      <a:endParaRPr lang="en-US" sz="1600" b="0" i="0" u="none" strike="noStrike" cap="none" spc="0" dirty="0">
                        <a:solidFill>
                          <a:schemeClr val="tx1"/>
                        </a:solidFill>
                        <a:effectLst/>
                        <a:latin typeface="Arial" panose="020B0604020202020204" pitchFamily="34" charset="0"/>
                      </a:endParaRPr>
                    </a:p>
                  </a:txBody>
                  <a:tcPr marL="60328" marR="5985" marT="17237" marB="129275" anchor="b"/>
                </a:tc>
                <a:extLst>
                  <a:ext uri="{0D108BD9-81ED-4DB2-BD59-A6C34878D82A}">
                    <a16:rowId xmlns:a16="http://schemas.microsoft.com/office/drawing/2014/main" val="842941182"/>
                  </a:ext>
                </a:extLst>
              </a:tr>
              <a:tr h="413631">
                <a:tc>
                  <a:txBody>
                    <a:bodyPr/>
                    <a:lstStyle/>
                    <a:p>
                      <a:pPr algn="ctr" fontAlgn="b">
                        <a:buNone/>
                      </a:pPr>
                      <a:r>
                        <a:rPr lang="en-US" sz="1600" u="none" strike="noStrike" cap="none" spc="0">
                          <a:solidFill>
                            <a:schemeClr val="tx1"/>
                          </a:solidFill>
                          <a:effectLst/>
                        </a:rPr>
                        <a:t>8</a:t>
                      </a:r>
                      <a:endParaRPr lang="en-US" sz="1600" b="0" i="0" u="none" strike="noStrike" cap="none" spc="0">
                        <a:solidFill>
                          <a:schemeClr val="tx1"/>
                        </a:solidFill>
                        <a:effectLst/>
                        <a:latin typeface="Arial" panose="020B0604020202020204" pitchFamily="34" charset="0"/>
                      </a:endParaRPr>
                    </a:p>
                  </a:txBody>
                  <a:tcPr marL="60328" marR="5985" marT="17237" marB="129275" anchor="b"/>
                </a:tc>
                <a:tc>
                  <a:txBody>
                    <a:bodyPr/>
                    <a:lstStyle/>
                    <a:p>
                      <a:pPr algn="ctr" fontAlgn="b">
                        <a:buNone/>
                      </a:pPr>
                      <a:r>
                        <a:rPr lang="en-US" sz="1600" u="none" strike="noStrike" cap="none" spc="0" dirty="0">
                          <a:solidFill>
                            <a:schemeClr val="tx1"/>
                          </a:solidFill>
                          <a:effectLst/>
                        </a:rPr>
                        <a:t>Landmark Judgements'</a:t>
                      </a:r>
                      <a:endParaRPr lang="en-US" sz="1600" b="0" i="0" u="none" strike="noStrike" cap="none" spc="0" dirty="0">
                        <a:solidFill>
                          <a:schemeClr val="tx1"/>
                        </a:solidFill>
                        <a:effectLst/>
                        <a:latin typeface="Arial" panose="020B0604020202020204" pitchFamily="34" charset="0"/>
                      </a:endParaRPr>
                    </a:p>
                  </a:txBody>
                  <a:tcPr marL="60328" marR="5985" marT="17237" marB="129275" anchor="b"/>
                </a:tc>
                <a:extLst>
                  <a:ext uri="{0D108BD9-81ED-4DB2-BD59-A6C34878D82A}">
                    <a16:rowId xmlns:a16="http://schemas.microsoft.com/office/drawing/2014/main" val="1139652978"/>
                  </a:ext>
                </a:extLst>
              </a:tr>
              <a:tr h="413631">
                <a:tc>
                  <a:txBody>
                    <a:bodyPr/>
                    <a:lstStyle/>
                    <a:p>
                      <a:pPr algn="ctr" fontAlgn="b">
                        <a:buNone/>
                      </a:pPr>
                      <a:r>
                        <a:rPr lang="en-US" sz="1600" u="none" strike="noStrike" cap="none" spc="0">
                          <a:solidFill>
                            <a:schemeClr val="tx1"/>
                          </a:solidFill>
                          <a:effectLst/>
                        </a:rPr>
                        <a:t>9</a:t>
                      </a:r>
                      <a:endParaRPr lang="en-US" sz="1600" b="0" i="0" u="none" strike="noStrike" cap="none" spc="0">
                        <a:solidFill>
                          <a:schemeClr val="tx1"/>
                        </a:solidFill>
                        <a:effectLst/>
                        <a:latin typeface="Arial" panose="020B0604020202020204" pitchFamily="34" charset="0"/>
                      </a:endParaRPr>
                    </a:p>
                  </a:txBody>
                  <a:tcPr marL="60328" marR="5985" marT="17237" marB="129275" anchor="b"/>
                </a:tc>
                <a:tc>
                  <a:txBody>
                    <a:bodyPr/>
                    <a:lstStyle/>
                    <a:p>
                      <a:pPr algn="ctr" fontAlgn="b">
                        <a:buNone/>
                      </a:pPr>
                      <a:r>
                        <a:rPr lang="en-US" sz="1600" u="none" strike="noStrike" cap="none" spc="0" dirty="0">
                          <a:solidFill>
                            <a:schemeClr val="tx1"/>
                          </a:solidFill>
                          <a:effectLst/>
                        </a:rPr>
                        <a:t>Challenges for e-Commerce (Including various reconciliation)</a:t>
                      </a:r>
                      <a:endParaRPr lang="en-US" sz="1600" b="0" i="0" u="none" strike="noStrike" cap="none" spc="0" dirty="0">
                        <a:solidFill>
                          <a:schemeClr val="tx1"/>
                        </a:solidFill>
                        <a:effectLst/>
                        <a:latin typeface="Arial" panose="020B0604020202020204" pitchFamily="34" charset="0"/>
                      </a:endParaRPr>
                    </a:p>
                  </a:txBody>
                  <a:tcPr marL="60328" marR="5985" marT="17237" marB="129275" anchor="b"/>
                </a:tc>
                <a:extLst>
                  <a:ext uri="{0D108BD9-81ED-4DB2-BD59-A6C34878D82A}">
                    <a16:rowId xmlns:a16="http://schemas.microsoft.com/office/drawing/2014/main" val="2086312433"/>
                  </a:ext>
                </a:extLst>
              </a:tr>
              <a:tr h="413631">
                <a:tc>
                  <a:txBody>
                    <a:bodyPr/>
                    <a:lstStyle/>
                    <a:p>
                      <a:pPr algn="ctr" fontAlgn="b">
                        <a:buNone/>
                      </a:pPr>
                      <a:r>
                        <a:rPr lang="en-US" sz="1600" u="none" strike="noStrike" cap="none" spc="0">
                          <a:solidFill>
                            <a:schemeClr val="tx1"/>
                          </a:solidFill>
                          <a:effectLst/>
                        </a:rPr>
                        <a:t>10</a:t>
                      </a:r>
                      <a:endParaRPr lang="en-US" sz="1600" b="0" i="0" u="none" strike="noStrike" cap="none" spc="0">
                        <a:solidFill>
                          <a:schemeClr val="tx1"/>
                        </a:solidFill>
                        <a:effectLst/>
                        <a:latin typeface="Arial" panose="020B0604020202020204" pitchFamily="34" charset="0"/>
                      </a:endParaRPr>
                    </a:p>
                  </a:txBody>
                  <a:tcPr marL="60328" marR="5985" marT="17237" marB="129275" anchor="b"/>
                </a:tc>
                <a:tc>
                  <a:txBody>
                    <a:bodyPr/>
                    <a:lstStyle/>
                    <a:p>
                      <a:pPr algn="ctr" fontAlgn="b">
                        <a:buNone/>
                      </a:pPr>
                      <a:r>
                        <a:rPr lang="en-US" sz="1600" u="none" strike="noStrike" cap="none" spc="0" dirty="0">
                          <a:solidFill>
                            <a:schemeClr val="tx1"/>
                          </a:solidFill>
                          <a:effectLst/>
                        </a:rPr>
                        <a:t>Quick commerce war</a:t>
                      </a:r>
                      <a:endParaRPr lang="en-US" sz="1600" b="0" i="0" u="none" strike="noStrike" cap="none" spc="0" dirty="0">
                        <a:solidFill>
                          <a:schemeClr val="tx1"/>
                        </a:solidFill>
                        <a:effectLst/>
                        <a:latin typeface="Arial" panose="020B0604020202020204" pitchFamily="34" charset="0"/>
                      </a:endParaRPr>
                    </a:p>
                  </a:txBody>
                  <a:tcPr marL="60328" marR="5985" marT="17237" marB="129275" anchor="b"/>
                </a:tc>
                <a:extLst>
                  <a:ext uri="{0D108BD9-81ED-4DB2-BD59-A6C34878D82A}">
                    <a16:rowId xmlns:a16="http://schemas.microsoft.com/office/drawing/2014/main" val="3776417285"/>
                  </a:ext>
                </a:extLst>
              </a:tr>
              <a:tr h="413631">
                <a:tc>
                  <a:txBody>
                    <a:bodyPr/>
                    <a:lstStyle/>
                    <a:p>
                      <a:pPr algn="ctr" fontAlgn="b">
                        <a:buNone/>
                      </a:pPr>
                      <a:r>
                        <a:rPr lang="en-US" sz="1600" u="none" strike="noStrike" cap="none" spc="0">
                          <a:solidFill>
                            <a:schemeClr val="tx1"/>
                          </a:solidFill>
                          <a:effectLst/>
                        </a:rPr>
                        <a:t>11</a:t>
                      </a:r>
                      <a:endParaRPr lang="en-US" sz="1600" b="0" i="0" u="none" strike="noStrike" cap="none" spc="0">
                        <a:solidFill>
                          <a:schemeClr val="tx1"/>
                        </a:solidFill>
                        <a:effectLst/>
                        <a:latin typeface="Arial" panose="020B0604020202020204" pitchFamily="34" charset="0"/>
                      </a:endParaRPr>
                    </a:p>
                  </a:txBody>
                  <a:tcPr marL="60328" marR="5985" marT="17237" marB="129275" anchor="b"/>
                </a:tc>
                <a:tc>
                  <a:txBody>
                    <a:bodyPr/>
                    <a:lstStyle/>
                    <a:p>
                      <a:pPr algn="ctr" fontAlgn="b">
                        <a:buNone/>
                      </a:pPr>
                      <a:r>
                        <a:rPr lang="en-US" sz="1600" u="none" strike="noStrike" cap="none" spc="0" dirty="0">
                          <a:solidFill>
                            <a:schemeClr val="tx1"/>
                          </a:solidFill>
                          <a:effectLst/>
                        </a:rPr>
                        <a:t>GST Audit, Enforcements and Investigation</a:t>
                      </a:r>
                      <a:endParaRPr lang="en-US" sz="1600" b="0" i="0" u="none" strike="noStrike" cap="none" spc="0" dirty="0">
                        <a:solidFill>
                          <a:schemeClr val="tx1"/>
                        </a:solidFill>
                        <a:effectLst/>
                        <a:latin typeface="Arial" panose="020B0604020202020204" pitchFamily="34" charset="0"/>
                      </a:endParaRPr>
                    </a:p>
                  </a:txBody>
                  <a:tcPr marL="60328" marR="5985" marT="17237" marB="129275" anchor="b"/>
                </a:tc>
                <a:extLst>
                  <a:ext uri="{0D108BD9-81ED-4DB2-BD59-A6C34878D82A}">
                    <a16:rowId xmlns:a16="http://schemas.microsoft.com/office/drawing/2014/main" val="238164832"/>
                  </a:ext>
                </a:extLst>
              </a:tr>
            </a:tbl>
          </a:graphicData>
        </a:graphic>
      </p:graphicFrame>
    </p:spTree>
    <p:extLst>
      <p:ext uri="{BB962C8B-B14F-4D97-AF65-F5344CB8AC3E}">
        <p14:creationId xmlns:p14="http://schemas.microsoft.com/office/powerpoint/2010/main" val="20475002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CB65E-425C-6B5D-C37C-785FB8D8DC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6D1033-7262-A357-EC4D-649CBC47DEFF}"/>
              </a:ext>
            </a:extLst>
          </p:cNvPr>
          <p:cNvSpPr>
            <a:spLocks noGrp="1"/>
          </p:cNvSpPr>
          <p:nvPr>
            <p:ph type="title"/>
          </p:nvPr>
        </p:nvSpPr>
        <p:spPr>
          <a:xfrm>
            <a:off x="273854" y="101126"/>
            <a:ext cx="9985248" cy="480060"/>
          </a:xfrm>
        </p:spPr>
        <p:txBody>
          <a:bodyPr anchor="t">
            <a:normAutofit/>
          </a:bodyPr>
          <a:lstStyle/>
          <a:p>
            <a:r>
              <a:rPr lang="en-US" sz="2500" dirty="0"/>
              <a:t>6. Tax Complexity Heat map</a:t>
            </a:r>
          </a:p>
        </p:txBody>
      </p:sp>
      <p:graphicFrame>
        <p:nvGraphicFramePr>
          <p:cNvPr id="3" name="Table 2">
            <a:extLst>
              <a:ext uri="{FF2B5EF4-FFF2-40B4-BE49-F238E27FC236}">
                <a16:creationId xmlns:a16="http://schemas.microsoft.com/office/drawing/2014/main" id="{0E48C43A-F478-4053-AFE2-0E7CFAFEB282}"/>
              </a:ext>
            </a:extLst>
          </p:cNvPr>
          <p:cNvGraphicFramePr>
            <a:graphicFrameLocks noGrp="1"/>
          </p:cNvGraphicFramePr>
          <p:nvPr>
            <p:extLst>
              <p:ext uri="{D42A27DB-BD31-4B8C-83A1-F6EECF244321}">
                <p14:modId xmlns:p14="http://schemas.microsoft.com/office/powerpoint/2010/main" val="203585416"/>
              </p:ext>
            </p:extLst>
          </p:nvPr>
        </p:nvGraphicFramePr>
        <p:xfrm>
          <a:off x="457200" y="708212"/>
          <a:ext cx="11483786" cy="5540186"/>
        </p:xfrm>
        <a:graphic>
          <a:graphicData uri="http://schemas.openxmlformats.org/drawingml/2006/table">
            <a:tbl>
              <a:tblPr>
                <a:tableStyleId>{6E25E649-3F16-4E02-A733-19D2CDBF48F0}</a:tableStyleId>
              </a:tblPr>
              <a:tblGrid>
                <a:gridCol w="909477">
                  <a:extLst>
                    <a:ext uri="{9D8B030D-6E8A-4147-A177-3AD203B41FA5}">
                      <a16:colId xmlns:a16="http://schemas.microsoft.com/office/drawing/2014/main" val="35900239"/>
                    </a:ext>
                  </a:extLst>
                </a:gridCol>
                <a:gridCol w="1832133">
                  <a:extLst>
                    <a:ext uri="{9D8B030D-6E8A-4147-A177-3AD203B41FA5}">
                      <a16:colId xmlns:a16="http://schemas.microsoft.com/office/drawing/2014/main" val="1661317143"/>
                    </a:ext>
                  </a:extLst>
                </a:gridCol>
                <a:gridCol w="1832133">
                  <a:extLst>
                    <a:ext uri="{9D8B030D-6E8A-4147-A177-3AD203B41FA5}">
                      <a16:colId xmlns:a16="http://schemas.microsoft.com/office/drawing/2014/main" val="271582438"/>
                    </a:ext>
                  </a:extLst>
                </a:gridCol>
                <a:gridCol w="1832133">
                  <a:extLst>
                    <a:ext uri="{9D8B030D-6E8A-4147-A177-3AD203B41FA5}">
                      <a16:colId xmlns:a16="http://schemas.microsoft.com/office/drawing/2014/main" val="1905912605"/>
                    </a:ext>
                  </a:extLst>
                </a:gridCol>
                <a:gridCol w="1832133">
                  <a:extLst>
                    <a:ext uri="{9D8B030D-6E8A-4147-A177-3AD203B41FA5}">
                      <a16:colId xmlns:a16="http://schemas.microsoft.com/office/drawing/2014/main" val="1057091804"/>
                    </a:ext>
                  </a:extLst>
                </a:gridCol>
                <a:gridCol w="1832133">
                  <a:extLst>
                    <a:ext uri="{9D8B030D-6E8A-4147-A177-3AD203B41FA5}">
                      <a16:colId xmlns:a16="http://schemas.microsoft.com/office/drawing/2014/main" val="3891147463"/>
                    </a:ext>
                  </a:extLst>
                </a:gridCol>
                <a:gridCol w="1413644">
                  <a:extLst>
                    <a:ext uri="{9D8B030D-6E8A-4147-A177-3AD203B41FA5}">
                      <a16:colId xmlns:a16="http://schemas.microsoft.com/office/drawing/2014/main" val="1438355314"/>
                    </a:ext>
                  </a:extLst>
                </a:gridCol>
              </a:tblGrid>
              <a:tr h="429398">
                <a:tc>
                  <a:txBody>
                    <a:bodyPr/>
                    <a:lstStyle/>
                    <a:p>
                      <a:pPr algn="ctr" fontAlgn="ctr"/>
                      <a:r>
                        <a:rPr lang="en-IN" sz="1200" u="none" strike="noStrike" dirty="0">
                          <a:effectLst/>
                        </a:rPr>
                        <a:t>Company</a:t>
                      </a:r>
                      <a:endParaRPr lang="en-IN" sz="1200" b="1" i="0" u="none" strike="noStrike" dirty="0">
                        <a:solidFill>
                          <a:srgbClr val="000000"/>
                        </a:solidFill>
                        <a:effectLst/>
                        <a:latin typeface="Arial" panose="020B0604020202020204" pitchFamily="34" charset="0"/>
                      </a:endParaRPr>
                    </a:p>
                  </a:txBody>
                  <a:tcPr marL="8598" marR="8598" marT="8598" marB="0" anchor="ctr"/>
                </a:tc>
                <a:tc>
                  <a:txBody>
                    <a:bodyPr/>
                    <a:lstStyle/>
                    <a:p>
                      <a:pPr algn="ctr" fontAlgn="ctr"/>
                      <a:r>
                        <a:rPr lang="en-IN" sz="1200" u="none" strike="noStrike">
                          <a:effectLst/>
                        </a:rPr>
                        <a:t>GST structure</a:t>
                      </a:r>
                      <a:endParaRPr lang="en-IN" sz="1200" b="1" i="0" u="none" strike="noStrike">
                        <a:solidFill>
                          <a:srgbClr val="000000"/>
                        </a:solidFill>
                        <a:effectLst/>
                        <a:latin typeface="Arial" panose="020B0604020202020204" pitchFamily="34" charset="0"/>
                      </a:endParaRPr>
                    </a:p>
                  </a:txBody>
                  <a:tcPr marL="8598" marR="8598" marT="8598" marB="0" anchor="ctr"/>
                </a:tc>
                <a:tc>
                  <a:txBody>
                    <a:bodyPr/>
                    <a:lstStyle/>
                    <a:p>
                      <a:pPr algn="ctr" fontAlgn="ctr"/>
                      <a:r>
                        <a:rPr lang="en-IN" sz="1200" u="none" strike="noStrike">
                          <a:effectLst/>
                        </a:rPr>
                        <a:t>TCS / marketplace impact</a:t>
                      </a:r>
                      <a:endParaRPr lang="en-IN" sz="1200" b="1" i="0" u="none" strike="noStrike">
                        <a:solidFill>
                          <a:srgbClr val="000000"/>
                        </a:solidFill>
                        <a:effectLst/>
                        <a:latin typeface="Arial" panose="020B0604020202020204" pitchFamily="34" charset="0"/>
                      </a:endParaRPr>
                    </a:p>
                  </a:txBody>
                  <a:tcPr marL="8598" marR="8598" marT="8598" marB="0" anchor="ctr"/>
                </a:tc>
                <a:tc>
                  <a:txBody>
                    <a:bodyPr/>
                    <a:lstStyle/>
                    <a:p>
                      <a:pPr algn="ctr" fontAlgn="ctr"/>
                      <a:r>
                        <a:rPr lang="en-IN" sz="1200" u="none" strike="noStrike">
                          <a:effectLst/>
                        </a:rPr>
                        <a:t>ITC and vendor matching</a:t>
                      </a:r>
                      <a:endParaRPr lang="en-IN" sz="1200" b="1" i="0" u="none" strike="noStrike">
                        <a:solidFill>
                          <a:srgbClr val="000000"/>
                        </a:solidFill>
                        <a:effectLst/>
                        <a:latin typeface="Arial" panose="020B0604020202020204" pitchFamily="34" charset="0"/>
                      </a:endParaRPr>
                    </a:p>
                  </a:txBody>
                  <a:tcPr marL="8598" marR="8598" marT="8598" marB="0" anchor="ctr"/>
                </a:tc>
                <a:tc>
                  <a:txBody>
                    <a:bodyPr/>
                    <a:lstStyle/>
                    <a:p>
                      <a:pPr algn="ctr" fontAlgn="ctr"/>
                      <a:r>
                        <a:rPr lang="en-IN" sz="1200" u="none" strike="noStrike">
                          <a:effectLst/>
                        </a:rPr>
                        <a:t>Stock transfer / warehousing</a:t>
                      </a:r>
                      <a:endParaRPr lang="en-IN" sz="1200" b="1" i="0" u="none" strike="noStrike">
                        <a:solidFill>
                          <a:srgbClr val="000000"/>
                        </a:solidFill>
                        <a:effectLst/>
                        <a:latin typeface="Arial" panose="020B0604020202020204" pitchFamily="34" charset="0"/>
                      </a:endParaRPr>
                    </a:p>
                  </a:txBody>
                  <a:tcPr marL="8598" marR="8598" marT="8598" marB="0" anchor="ctr"/>
                </a:tc>
                <a:tc>
                  <a:txBody>
                    <a:bodyPr/>
                    <a:lstStyle/>
                    <a:p>
                      <a:pPr algn="ctr" fontAlgn="ctr"/>
                      <a:r>
                        <a:rPr lang="en-IN" sz="1200" u="none" strike="noStrike">
                          <a:effectLst/>
                        </a:rPr>
                        <a:t>Returns / refunds</a:t>
                      </a:r>
                      <a:endParaRPr lang="en-IN" sz="1200" b="1" i="0" u="none" strike="noStrike">
                        <a:solidFill>
                          <a:srgbClr val="000000"/>
                        </a:solidFill>
                        <a:effectLst/>
                        <a:latin typeface="Arial" panose="020B0604020202020204" pitchFamily="34" charset="0"/>
                      </a:endParaRPr>
                    </a:p>
                  </a:txBody>
                  <a:tcPr marL="8598" marR="8598" marT="8598" marB="0" anchor="ctr"/>
                </a:tc>
                <a:tc>
                  <a:txBody>
                    <a:bodyPr/>
                    <a:lstStyle/>
                    <a:p>
                      <a:pPr algn="ctr" fontAlgn="ctr"/>
                      <a:r>
                        <a:rPr lang="en-IN" sz="1200" u="none" strike="noStrike">
                          <a:effectLst/>
                        </a:rPr>
                        <a:t>Overall complexity</a:t>
                      </a:r>
                      <a:endParaRPr lang="en-IN" sz="1200" b="1" i="0" u="none" strike="noStrike">
                        <a:solidFill>
                          <a:srgbClr val="000000"/>
                        </a:solidFill>
                        <a:effectLst/>
                        <a:latin typeface="Arial" panose="020B0604020202020204" pitchFamily="34" charset="0"/>
                      </a:endParaRPr>
                    </a:p>
                  </a:txBody>
                  <a:tcPr marL="8598" marR="8598" marT="8598" marB="0" anchor="ctr"/>
                </a:tc>
                <a:extLst>
                  <a:ext uri="{0D108BD9-81ED-4DB2-BD59-A6C34878D82A}">
                    <a16:rowId xmlns:a16="http://schemas.microsoft.com/office/drawing/2014/main" val="715121237"/>
                  </a:ext>
                </a:extLst>
              </a:tr>
              <a:tr h="1277697">
                <a:tc>
                  <a:txBody>
                    <a:bodyPr/>
                    <a:lstStyle/>
                    <a:p>
                      <a:pPr algn="ctr" fontAlgn="ctr"/>
                      <a:r>
                        <a:rPr lang="en-IN" sz="1200" u="none" strike="noStrike">
                          <a:effectLst/>
                        </a:rPr>
                        <a:t>Amazon</a:t>
                      </a:r>
                      <a:endParaRPr lang="en-IN" sz="1200" b="0" i="0" u="none" strike="noStrike">
                        <a:solidFill>
                          <a:srgbClr val="000000"/>
                        </a:solidFill>
                        <a:effectLst/>
                        <a:latin typeface="Arial" panose="020B0604020202020204" pitchFamily="34" charset="0"/>
                      </a:endParaRPr>
                    </a:p>
                  </a:txBody>
                  <a:tcPr marL="8598" marR="8598" marT="8598" marB="0" anchor="ctr"/>
                </a:tc>
                <a:tc>
                  <a:txBody>
                    <a:bodyPr/>
                    <a:lstStyle/>
                    <a:p>
                      <a:pPr algn="ctr" fontAlgn="ctr"/>
                      <a:r>
                        <a:rPr lang="en-US" sz="1200" u="none" strike="noStrike">
                          <a:effectLst/>
                        </a:rPr>
                        <a:t>High, due to large seller base, multi-state fulfillment, and category-wise GST treatment</a:t>
                      </a:r>
                      <a:endParaRPr lang="en-US" sz="1200" b="0" i="0" u="none" strike="noStrike">
                        <a:solidFill>
                          <a:srgbClr val="000000"/>
                        </a:solidFill>
                        <a:effectLst/>
                        <a:latin typeface="Arial" panose="020B0604020202020204" pitchFamily="34" charset="0"/>
                      </a:endParaRPr>
                    </a:p>
                  </a:txBody>
                  <a:tcPr marL="8598" marR="8598" marT="8598" marB="0" anchor="ctr"/>
                </a:tc>
                <a:tc>
                  <a:txBody>
                    <a:bodyPr/>
                    <a:lstStyle/>
                    <a:p>
                      <a:pPr algn="ctr" fontAlgn="ctr"/>
                      <a:r>
                        <a:rPr lang="en-US" sz="1200" u="none" strike="noStrike" dirty="0">
                          <a:effectLst/>
                        </a:rPr>
                        <a:t>High, because marketplace TCS reconciliation is a major control point.</a:t>
                      </a:r>
                      <a:endParaRPr lang="en-US" sz="1200" b="0" i="0" u="none" strike="noStrike" dirty="0">
                        <a:solidFill>
                          <a:srgbClr val="000000"/>
                        </a:solidFill>
                        <a:effectLst/>
                        <a:latin typeface="Arial" panose="020B0604020202020204" pitchFamily="34" charset="0"/>
                      </a:endParaRPr>
                    </a:p>
                  </a:txBody>
                  <a:tcPr marL="8598" marR="8598" marT="8598" marB="0" anchor="ctr"/>
                </a:tc>
                <a:tc>
                  <a:txBody>
                    <a:bodyPr/>
                    <a:lstStyle/>
                    <a:p>
                      <a:pPr algn="ctr" fontAlgn="ctr"/>
                      <a:r>
                        <a:rPr lang="en-US" sz="1200" u="none" strike="noStrike" dirty="0">
                          <a:solidFill>
                            <a:schemeClr val="bg1"/>
                          </a:solidFill>
                          <a:effectLst/>
                          <a:highlight>
                            <a:srgbClr val="FF0000"/>
                          </a:highlight>
                        </a:rPr>
                        <a:t>Very high, because seller, platform, commission, freight, and service charges must be matched</a:t>
                      </a:r>
                      <a:endParaRPr lang="en-US" sz="1200" b="0" i="0" u="none" strike="noStrike" dirty="0">
                        <a:solidFill>
                          <a:schemeClr val="bg1"/>
                        </a:solidFill>
                        <a:effectLst/>
                        <a:highlight>
                          <a:srgbClr val="FF0000"/>
                        </a:highlight>
                        <a:latin typeface="Arial" panose="020B0604020202020204" pitchFamily="34" charset="0"/>
                      </a:endParaRPr>
                    </a:p>
                  </a:txBody>
                  <a:tcPr marL="8598" marR="8598" marT="8598" marB="0" anchor="ctr"/>
                </a:tc>
                <a:tc>
                  <a:txBody>
                    <a:bodyPr/>
                    <a:lstStyle/>
                    <a:p>
                      <a:pPr algn="ctr" fontAlgn="ctr"/>
                      <a:r>
                        <a:rPr lang="en-US" sz="1200" u="none" strike="noStrike" dirty="0">
                          <a:effectLst/>
                        </a:rPr>
                        <a:t>Very High, because FBA / fulfillment locations create multiple stock and invoice touchpoints</a:t>
                      </a:r>
                      <a:endParaRPr lang="en-US" sz="1200" b="0" i="0" u="none" strike="noStrike" dirty="0">
                        <a:solidFill>
                          <a:srgbClr val="000000"/>
                        </a:solidFill>
                        <a:effectLst/>
                        <a:latin typeface="Arial" panose="020B0604020202020204" pitchFamily="34" charset="0"/>
                      </a:endParaRPr>
                    </a:p>
                  </a:txBody>
                  <a:tcPr marL="8598" marR="8598" marT="8598" marB="0" anchor="ctr"/>
                </a:tc>
                <a:tc>
                  <a:txBody>
                    <a:bodyPr/>
                    <a:lstStyle/>
                    <a:p>
                      <a:pPr algn="ctr" fontAlgn="ctr"/>
                      <a:r>
                        <a:rPr lang="en-US" sz="1200" u="none" strike="noStrike">
                          <a:effectLst/>
                        </a:rPr>
                        <a:t>High, due to frequent cancellations, customer returns, and refund tracking</a:t>
                      </a:r>
                      <a:endParaRPr lang="en-US" sz="1200" b="0" i="0" u="none" strike="noStrike">
                        <a:solidFill>
                          <a:srgbClr val="000000"/>
                        </a:solidFill>
                        <a:effectLst/>
                        <a:latin typeface="Arial" panose="020B0604020202020204" pitchFamily="34" charset="0"/>
                      </a:endParaRPr>
                    </a:p>
                  </a:txBody>
                  <a:tcPr marL="8598" marR="8598" marT="8598" marB="0" anchor="ctr"/>
                </a:tc>
                <a:tc>
                  <a:txBody>
                    <a:bodyPr/>
                    <a:lstStyle/>
                    <a:p>
                      <a:pPr algn="ctr" fontAlgn="ctr"/>
                      <a:r>
                        <a:rPr lang="en-IN" sz="1200" u="none" strike="noStrike" dirty="0">
                          <a:solidFill>
                            <a:schemeClr val="bg1"/>
                          </a:solidFill>
                          <a:effectLst/>
                          <a:highlight>
                            <a:srgbClr val="FF0000"/>
                          </a:highlight>
                        </a:rPr>
                        <a:t>Very high</a:t>
                      </a:r>
                      <a:endParaRPr lang="en-IN" sz="1200" b="0" i="0" u="none" strike="noStrike" dirty="0">
                        <a:solidFill>
                          <a:schemeClr val="bg1"/>
                        </a:solidFill>
                        <a:effectLst/>
                        <a:highlight>
                          <a:srgbClr val="FF0000"/>
                        </a:highlight>
                        <a:latin typeface="Arial" panose="020B0604020202020204" pitchFamily="34" charset="0"/>
                      </a:endParaRPr>
                    </a:p>
                  </a:txBody>
                  <a:tcPr marL="8598" marR="8598" marT="8598" marB="0" anchor="ctr"/>
                </a:tc>
                <a:extLst>
                  <a:ext uri="{0D108BD9-81ED-4DB2-BD59-A6C34878D82A}">
                    <a16:rowId xmlns:a16="http://schemas.microsoft.com/office/drawing/2014/main" val="1424827104"/>
                  </a:ext>
                </a:extLst>
              </a:tr>
              <a:tr h="1277697">
                <a:tc>
                  <a:txBody>
                    <a:bodyPr/>
                    <a:lstStyle/>
                    <a:p>
                      <a:pPr algn="ctr" fontAlgn="ctr"/>
                      <a:r>
                        <a:rPr lang="en-IN" sz="1200" u="none" strike="noStrike">
                          <a:effectLst/>
                        </a:rPr>
                        <a:t>Flipkart</a:t>
                      </a:r>
                      <a:endParaRPr lang="en-IN" sz="1200" b="0" i="0" u="none" strike="noStrike">
                        <a:solidFill>
                          <a:srgbClr val="000000"/>
                        </a:solidFill>
                        <a:effectLst/>
                        <a:latin typeface="Arial" panose="020B0604020202020204" pitchFamily="34" charset="0"/>
                      </a:endParaRPr>
                    </a:p>
                  </a:txBody>
                  <a:tcPr marL="8598" marR="8598" marT="8598" marB="0" anchor="ctr"/>
                </a:tc>
                <a:tc>
                  <a:txBody>
                    <a:bodyPr/>
                    <a:lstStyle/>
                    <a:p>
                      <a:pPr algn="ctr" fontAlgn="ctr"/>
                      <a:r>
                        <a:rPr lang="en-US" sz="1200" u="none" strike="noStrike">
                          <a:effectLst/>
                        </a:rPr>
                        <a:t>High, due to marketplace-led transactions and multiple seller jurisdictions</a:t>
                      </a:r>
                      <a:endParaRPr lang="en-US" sz="1200" b="0" i="0" u="none" strike="noStrike">
                        <a:solidFill>
                          <a:srgbClr val="000000"/>
                        </a:solidFill>
                        <a:effectLst/>
                        <a:latin typeface="Arial" panose="020B0604020202020204" pitchFamily="34" charset="0"/>
                      </a:endParaRPr>
                    </a:p>
                  </a:txBody>
                  <a:tcPr marL="8598" marR="8598" marT="8598" marB="0" anchor="ctr"/>
                </a:tc>
                <a:tc>
                  <a:txBody>
                    <a:bodyPr/>
                    <a:lstStyle/>
                    <a:p>
                      <a:pPr algn="ctr" fontAlgn="ctr"/>
                      <a:r>
                        <a:rPr lang="en-US" sz="1200" u="none" strike="noStrike" dirty="0">
                          <a:solidFill>
                            <a:schemeClr val="bg1"/>
                          </a:solidFill>
                          <a:effectLst/>
                          <a:highlight>
                            <a:srgbClr val="FF0000"/>
                          </a:highlight>
                        </a:rPr>
                        <a:t>Very high, because TCS, platform reporting, and seller reconciliation are core compliance items</a:t>
                      </a:r>
                      <a:r>
                        <a:rPr lang="en-US" sz="1200" u="none" strike="noStrike" dirty="0">
                          <a:effectLst/>
                        </a:rPr>
                        <a:t>.</a:t>
                      </a:r>
                      <a:endParaRPr lang="en-US" sz="1200" b="0" i="0" u="none" strike="noStrike" dirty="0">
                        <a:solidFill>
                          <a:srgbClr val="000000"/>
                        </a:solidFill>
                        <a:effectLst/>
                        <a:latin typeface="Arial" panose="020B0604020202020204" pitchFamily="34" charset="0"/>
                      </a:endParaRPr>
                    </a:p>
                  </a:txBody>
                  <a:tcPr marL="8598" marR="8598" marT="8598" marB="0" anchor="ctr"/>
                </a:tc>
                <a:tc>
                  <a:txBody>
                    <a:bodyPr/>
                    <a:lstStyle/>
                    <a:p>
                      <a:pPr algn="ctr" fontAlgn="ctr"/>
                      <a:r>
                        <a:rPr lang="en-US" sz="1200" u="none" strike="noStrike">
                          <a:effectLst/>
                        </a:rPr>
                        <a:t>Very high, because invoice-level accuracy and return adjustments are critical</a:t>
                      </a:r>
                      <a:endParaRPr lang="en-US" sz="1200" b="0" i="0" u="none" strike="noStrike">
                        <a:solidFill>
                          <a:srgbClr val="000000"/>
                        </a:solidFill>
                        <a:effectLst/>
                        <a:latin typeface="Arial" panose="020B0604020202020204" pitchFamily="34" charset="0"/>
                      </a:endParaRPr>
                    </a:p>
                  </a:txBody>
                  <a:tcPr marL="8598" marR="8598" marT="8598" marB="0" anchor="ctr"/>
                </a:tc>
                <a:tc>
                  <a:txBody>
                    <a:bodyPr/>
                    <a:lstStyle/>
                    <a:p>
                      <a:pPr algn="ctr" fontAlgn="ctr"/>
                      <a:r>
                        <a:rPr lang="en-US" sz="1200" u="none" strike="noStrike" dirty="0">
                          <a:effectLst/>
                        </a:rPr>
                        <a:t>High, because warehouse and fulfillment-node movements must be tracked</a:t>
                      </a:r>
                      <a:endParaRPr lang="en-US" sz="1200" b="0" i="0" u="none" strike="noStrike" dirty="0">
                        <a:solidFill>
                          <a:srgbClr val="000000"/>
                        </a:solidFill>
                        <a:effectLst/>
                        <a:latin typeface="Arial" panose="020B0604020202020204" pitchFamily="34" charset="0"/>
                      </a:endParaRPr>
                    </a:p>
                  </a:txBody>
                  <a:tcPr marL="8598" marR="8598" marT="8598" marB="0" anchor="ctr"/>
                </a:tc>
                <a:tc>
                  <a:txBody>
                    <a:bodyPr/>
                    <a:lstStyle/>
                    <a:p>
                      <a:pPr algn="ctr" fontAlgn="ctr"/>
                      <a:r>
                        <a:rPr lang="en-US" sz="1200" u="none" strike="noStrike">
                          <a:effectLst/>
                        </a:rPr>
                        <a:t>High, because return-heavy categories create credit-note and GST reversal issues</a:t>
                      </a:r>
                      <a:endParaRPr lang="en-US" sz="1200" b="0" i="0" u="none" strike="noStrike">
                        <a:solidFill>
                          <a:srgbClr val="000000"/>
                        </a:solidFill>
                        <a:effectLst/>
                        <a:latin typeface="Arial" panose="020B0604020202020204" pitchFamily="34" charset="0"/>
                      </a:endParaRPr>
                    </a:p>
                  </a:txBody>
                  <a:tcPr marL="8598" marR="8598" marT="8598" marB="0" anchor="ctr"/>
                </a:tc>
                <a:tc>
                  <a:txBody>
                    <a:bodyPr/>
                    <a:lstStyle/>
                    <a:p>
                      <a:pPr algn="ctr" fontAlgn="ctr"/>
                      <a:r>
                        <a:rPr lang="en-IN" sz="1200" u="none" strike="noStrike" dirty="0">
                          <a:solidFill>
                            <a:schemeClr val="bg1"/>
                          </a:solidFill>
                          <a:effectLst/>
                          <a:highlight>
                            <a:srgbClr val="FF0000"/>
                          </a:highlight>
                        </a:rPr>
                        <a:t>Very high</a:t>
                      </a:r>
                      <a:endParaRPr lang="en-IN" sz="1200" b="0" i="0" u="none" strike="noStrike" dirty="0">
                        <a:solidFill>
                          <a:schemeClr val="bg1"/>
                        </a:solidFill>
                        <a:effectLst/>
                        <a:highlight>
                          <a:srgbClr val="FF0000"/>
                        </a:highlight>
                        <a:latin typeface="Arial" panose="020B0604020202020204" pitchFamily="34" charset="0"/>
                      </a:endParaRPr>
                    </a:p>
                  </a:txBody>
                  <a:tcPr marL="8598" marR="8598" marT="8598" marB="0" anchor="ctr"/>
                </a:tc>
                <a:extLst>
                  <a:ext uri="{0D108BD9-81ED-4DB2-BD59-A6C34878D82A}">
                    <a16:rowId xmlns:a16="http://schemas.microsoft.com/office/drawing/2014/main" val="3608751516"/>
                  </a:ext>
                </a:extLst>
              </a:tr>
              <a:tr h="1277697">
                <a:tc>
                  <a:txBody>
                    <a:bodyPr/>
                    <a:lstStyle/>
                    <a:p>
                      <a:pPr algn="ctr" fontAlgn="ctr"/>
                      <a:r>
                        <a:rPr lang="en-IN" sz="1200" u="none" strike="noStrike">
                          <a:effectLst/>
                        </a:rPr>
                        <a:t>AJIO</a:t>
                      </a:r>
                      <a:endParaRPr lang="en-IN" sz="1200" b="0" i="0" u="none" strike="noStrike">
                        <a:solidFill>
                          <a:srgbClr val="000000"/>
                        </a:solidFill>
                        <a:effectLst/>
                        <a:latin typeface="Arial" panose="020B0604020202020204" pitchFamily="34" charset="0"/>
                      </a:endParaRPr>
                    </a:p>
                  </a:txBody>
                  <a:tcPr marL="8598" marR="8598" marT="8598" marB="0" anchor="ctr"/>
                </a:tc>
                <a:tc>
                  <a:txBody>
                    <a:bodyPr/>
                    <a:lstStyle/>
                    <a:p>
                      <a:pPr algn="ctr" fontAlgn="ctr"/>
                      <a:r>
                        <a:rPr lang="en-US" sz="1200" u="none" strike="noStrike">
                          <a:effectLst/>
                        </a:rPr>
                        <a:t>High, because fashion categories often involve discounting, multiple GST slabs, and return-heavy operations</a:t>
                      </a:r>
                      <a:endParaRPr lang="en-US" sz="1200" b="0" i="0" u="none" strike="noStrike">
                        <a:solidFill>
                          <a:srgbClr val="000000"/>
                        </a:solidFill>
                        <a:effectLst/>
                        <a:latin typeface="Arial" panose="020B0604020202020204" pitchFamily="34" charset="0"/>
                      </a:endParaRPr>
                    </a:p>
                  </a:txBody>
                  <a:tcPr marL="8598" marR="8598" marT="8598" marB="0" anchor="ctr"/>
                </a:tc>
                <a:tc>
                  <a:txBody>
                    <a:bodyPr/>
                    <a:lstStyle/>
                    <a:p>
                      <a:pPr algn="ctr" fontAlgn="ctr"/>
                      <a:r>
                        <a:rPr lang="en-US" sz="1200" u="none" strike="noStrike" dirty="0">
                          <a:effectLst/>
                        </a:rPr>
                        <a:t>Medium to high, depending on whether model is marketplace, inventory-led, or hybrid</a:t>
                      </a:r>
                      <a:endParaRPr lang="en-US" sz="1200" b="0" i="0" u="none" strike="noStrike" dirty="0">
                        <a:solidFill>
                          <a:srgbClr val="000000"/>
                        </a:solidFill>
                        <a:effectLst/>
                        <a:latin typeface="Arial" panose="020B0604020202020204" pitchFamily="34" charset="0"/>
                      </a:endParaRPr>
                    </a:p>
                  </a:txBody>
                  <a:tcPr marL="8598" marR="8598" marT="8598" marB="0" anchor="ctr"/>
                </a:tc>
                <a:tc>
                  <a:txBody>
                    <a:bodyPr/>
                    <a:lstStyle/>
                    <a:p>
                      <a:pPr algn="ctr" fontAlgn="ctr"/>
                      <a:r>
                        <a:rPr lang="en-US" sz="1200" u="none" strike="noStrike" dirty="0">
                          <a:effectLst/>
                        </a:rPr>
                        <a:t>High, because fashion returns, discounts, and stock valuation complicate matching</a:t>
                      </a:r>
                      <a:endParaRPr lang="en-US" sz="1200" b="0" i="0" u="none" strike="noStrike" dirty="0">
                        <a:solidFill>
                          <a:srgbClr val="000000"/>
                        </a:solidFill>
                        <a:effectLst/>
                        <a:latin typeface="Arial" panose="020B0604020202020204" pitchFamily="34" charset="0"/>
                      </a:endParaRPr>
                    </a:p>
                  </a:txBody>
                  <a:tcPr marL="8598" marR="8598" marT="8598" marB="0" anchor="ctr"/>
                </a:tc>
                <a:tc>
                  <a:txBody>
                    <a:bodyPr/>
                    <a:lstStyle/>
                    <a:p>
                      <a:pPr algn="ctr" fontAlgn="ctr"/>
                      <a:r>
                        <a:rPr lang="en-US" sz="1200" u="none" strike="noStrike" dirty="0">
                          <a:effectLst/>
                        </a:rPr>
                        <a:t>High, if operated through central warehouses and brand/partner stocking</a:t>
                      </a:r>
                      <a:endParaRPr lang="en-US" sz="1200" b="0" i="0" u="none" strike="noStrike" dirty="0">
                        <a:solidFill>
                          <a:srgbClr val="000000"/>
                        </a:solidFill>
                        <a:effectLst/>
                        <a:latin typeface="Arial" panose="020B0604020202020204" pitchFamily="34" charset="0"/>
                      </a:endParaRPr>
                    </a:p>
                  </a:txBody>
                  <a:tcPr marL="8598" marR="8598" marT="8598" marB="0" anchor="ctr"/>
                </a:tc>
                <a:tc>
                  <a:txBody>
                    <a:bodyPr/>
                    <a:lstStyle/>
                    <a:p>
                      <a:pPr algn="ctr" fontAlgn="ctr"/>
                      <a:r>
                        <a:rPr lang="en-US" sz="1200" u="none" strike="noStrike">
                          <a:effectLst/>
                        </a:rPr>
                        <a:t>Very high, because apparel has high return/exchange intensity</a:t>
                      </a:r>
                      <a:endParaRPr lang="en-US" sz="1200" b="0" i="0" u="none" strike="noStrike">
                        <a:solidFill>
                          <a:srgbClr val="000000"/>
                        </a:solidFill>
                        <a:effectLst/>
                        <a:latin typeface="Arial" panose="020B0604020202020204" pitchFamily="34" charset="0"/>
                      </a:endParaRPr>
                    </a:p>
                  </a:txBody>
                  <a:tcPr marL="8598" marR="8598" marT="8598" marB="0" anchor="ctr"/>
                </a:tc>
                <a:tc>
                  <a:txBody>
                    <a:bodyPr/>
                    <a:lstStyle/>
                    <a:p>
                      <a:pPr algn="ctr" fontAlgn="ctr"/>
                      <a:r>
                        <a:rPr lang="en-IN" sz="1200" u="none" strike="noStrike">
                          <a:effectLst/>
                        </a:rPr>
                        <a:t>High</a:t>
                      </a:r>
                      <a:endParaRPr lang="en-IN" sz="1200" b="0" i="0" u="none" strike="noStrike">
                        <a:solidFill>
                          <a:srgbClr val="000000"/>
                        </a:solidFill>
                        <a:effectLst/>
                        <a:latin typeface="Arial" panose="020B0604020202020204" pitchFamily="34" charset="0"/>
                      </a:endParaRPr>
                    </a:p>
                  </a:txBody>
                  <a:tcPr marL="8598" marR="8598" marT="8598" marB="0" anchor="ctr"/>
                </a:tc>
                <a:extLst>
                  <a:ext uri="{0D108BD9-81ED-4DB2-BD59-A6C34878D82A}">
                    <a16:rowId xmlns:a16="http://schemas.microsoft.com/office/drawing/2014/main" val="377827462"/>
                  </a:ext>
                </a:extLst>
              </a:tr>
              <a:tr h="1277697">
                <a:tc>
                  <a:txBody>
                    <a:bodyPr/>
                    <a:lstStyle/>
                    <a:p>
                      <a:pPr algn="ctr" fontAlgn="ctr"/>
                      <a:r>
                        <a:rPr lang="en-IN" sz="1200" u="none" strike="noStrike">
                          <a:effectLst/>
                        </a:rPr>
                        <a:t>Meesho</a:t>
                      </a:r>
                      <a:endParaRPr lang="en-IN" sz="1200" b="0" i="0" u="none" strike="noStrike">
                        <a:solidFill>
                          <a:srgbClr val="000000"/>
                        </a:solidFill>
                        <a:effectLst/>
                        <a:latin typeface="Arial" panose="020B0604020202020204" pitchFamily="34" charset="0"/>
                      </a:endParaRPr>
                    </a:p>
                  </a:txBody>
                  <a:tcPr marL="8598" marR="8598" marT="8598" marB="0" anchor="ctr"/>
                </a:tc>
                <a:tc>
                  <a:txBody>
                    <a:bodyPr/>
                    <a:lstStyle/>
                    <a:p>
                      <a:pPr algn="ctr" fontAlgn="ctr"/>
                      <a:r>
                        <a:rPr lang="en-US" sz="1200" u="none" strike="noStrike">
                          <a:effectLst/>
                        </a:rPr>
                        <a:t>Medium to high, because seller-led onboarding and value-focused assortments create frequent invoice and reconciliation checks</a:t>
                      </a:r>
                      <a:endParaRPr lang="en-US" sz="1200" b="0" i="0" u="none" strike="noStrike">
                        <a:solidFill>
                          <a:srgbClr val="000000"/>
                        </a:solidFill>
                        <a:effectLst/>
                        <a:latin typeface="Arial" panose="020B0604020202020204" pitchFamily="34" charset="0"/>
                      </a:endParaRPr>
                    </a:p>
                  </a:txBody>
                  <a:tcPr marL="8598" marR="8598" marT="8598" marB="0" anchor="ctr"/>
                </a:tc>
                <a:tc>
                  <a:txBody>
                    <a:bodyPr/>
                    <a:lstStyle/>
                    <a:p>
                      <a:pPr algn="ctr" fontAlgn="ctr"/>
                      <a:r>
                        <a:rPr lang="en-US" sz="1200" u="none" strike="noStrike" dirty="0">
                          <a:solidFill>
                            <a:schemeClr val="bg1"/>
                          </a:solidFill>
                          <a:effectLst/>
                          <a:highlight>
                            <a:srgbClr val="FF0000"/>
                          </a:highlight>
                        </a:rPr>
                        <a:t>Very high, because seller-side compliance, TCS, and return settlement are central.</a:t>
                      </a:r>
                      <a:endParaRPr lang="en-US" sz="1200" b="0" i="0" u="none" strike="noStrike" dirty="0">
                        <a:solidFill>
                          <a:schemeClr val="bg1"/>
                        </a:solidFill>
                        <a:effectLst/>
                        <a:highlight>
                          <a:srgbClr val="FF0000"/>
                        </a:highlight>
                        <a:latin typeface="Arial" panose="020B0604020202020204" pitchFamily="34" charset="0"/>
                      </a:endParaRPr>
                    </a:p>
                  </a:txBody>
                  <a:tcPr marL="8598" marR="8598" marT="8598" marB="0" anchor="ctr"/>
                </a:tc>
                <a:tc>
                  <a:txBody>
                    <a:bodyPr/>
                    <a:lstStyle/>
                    <a:p>
                      <a:pPr algn="ctr" fontAlgn="ctr"/>
                      <a:r>
                        <a:rPr lang="en-US" sz="1200" u="none" strike="noStrike" dirty="0">
                          <a:solidFill>
                            <a:schemeClr val="bg1"/>
                          </a:solidFill>
                          <a:effectLst/>
                          <a:highlight>
                            <a:srgbClr val="FF0000"/>
                          </a:highlight>
                        </a:rPr>
                        <a:t>Very high, because many small sellers increase mismatch and filing risk</a:t>
                      </a:r>
                      <a:endParaRPr lang="en-US" sz="1200" b="0" i="0" u="none" strike="noStrike" dirty="0">
                        <a:solidFill>
                          <a:schemeClr val="bg1"/>
                        </a:solidFill>
                        <a:effectLst/>
                        <a:highlight>
                          <a:srgbClr val="FF0000"/>
                        </a:highlight>
                        <a:latin typeface="Arial" panose="020B0604020202020204" pitchFamily="34" charset="0"/>
                      </a:endParaRPr>
                    </a:p>
                  </a:txBody>
                  <a:tcPr marL="8598" marR="8598" marT="8598" marB="0" anchor="ctr"/>
                </a:tc>
                <a:tc>
                  <a:txBody>
                    <a:bodyPr/>
                    <a:lstStyle/>
                    <a:p>
                      <a:pPr algn="ctr" fontAlgn="ctr"/>
                      <a:r>
                        <a:rPr lang="en-US" sz="1200" u="none" strike="noStrike" dirty="0">
                          <a:effectLst/>
                        </a:rPr>
                        <a:t>Medium, because the model is often less warehouse-intensive than FBA-style systems</a:t>
                      </a:r>
                      <a:endParaRPr lang="en-US" sz="1200" b="0" i="0" u="none" strike="noStrike" dirty="0">
                        <a:solidFill>
                          <a:srgbClr val="000000"/>
                        </a:solidFill>
                        <a:effectLst/>
                        <a:latin typeface="Arial" panose="020B0604020202020204" pitchFamily="34" charset="0"/>
                      </a:endParaRPr>
                    </a:p>
                  </a:txBody>
                  <a:tcPr marL="8598" marR="8598" marT="8598" marB="0" anchor="ctr"/>
                </a:tc>
                <a:tc>
                  <a:txBody>
                    <a:bodyPr/>
                    <a:lstStyle/>
                    <a:p>
                      <a:pPr algn="ctr" fontAlgn="ctr"/>
                      <a:r>
                        <a:rPr lang="en-US" sz="1200" u="none" strike="noStrike">
                          <a:effectLst/>
                        </a:rPr>
                        <a:t>High, due to COD, cancellations, and seller-side return settlements</a:t>
                      </a:r>
                      <a:endParaRPr lang="en-US" sz="1200" b="0" i="0" u="none" strike="noStrike">
                        <a:solidFill>
                          <a:srgbClr val="000000"/>
                        </a:solidFill>
                        <a:effectLst/>
                        <a:latin typeface="Arial" panose="020B0604020202020204" pitchFamily="34" charset="0"/>
                      </a:endParaRPr>
                    </a:p>
                  </a:txBody>
                  <a:tcPr marL="8598" marR="8598" marT="8598" marB="0" anchor="ctr"/>
                </a:tc>
                <a:tc>
                  <a:txBody>
                    <a:bodyPr/>
                    <a:lstStyle/>
                    <a:p>
                      <a:pPr algn="ctr" fontAlgn="ctr"/>
                      <a:r>
                        <a:rPr lang="en-IN" sz="1200" u="none" strike="noStrike" dirty="0">
                          <a:solidFill>
                            <a:schemeClr val="bg1"/>
                          </a:solidFill>
                          <a:effectLst/>
                          <a:highlight>
                            <a:srgbClr val="FF0000"/>
                          </a:highlight>
                        </a:rPr>
                        <a:t>Very High</a:t>
                      </a:r>
                      <a:endParaRPr lang="en-IN" sz="1200" b="0" i="0" u="none" strike="noStrike" dirty="0">
                        <a:solidFill>
                          <a:schemeClr val="bg1"/>
                        </a:solidFill>
                        <a:effectLst/>
                        <a:highlight>
                          <a:srgbClr val="FF0000"/>
                        </a:highlight>
                        <a:latin typeface="Arial" panose="020B0604020202020204" pitchFamily="34" charset="0"/>
                      </a:endParaRPr>
                    </a:p>
                  </a:txBody>
                  <a:tcPr marL="8598" marR="8598" marT="8598" marB="0" anchor="ctr"/>
                </a:tc>
                <a:extLst>
                  <a:ext uri="{0D108BD9-81ED-4DB2-BD59-A6C34878D82A}">
                    <a16:rowId xmlns:a16="http://schemas.microsoft.com/office/drawing/2014/main" val="573474405"/>
                  </a:ext>
                </a:extLst>
              </a:tr>
            </a:tbl>
          </a:graphicData>
        </a:graphic>
      </p:graphicFrame>
    </p:spTree>
    <p:extLst>
      <p:ext uri="{BB962C8B-B14F-4D97-AF65-F5344CB8AC3E}">
        <p14:creationId xmlns:p14="http://schemas.microsoft.com/office/powerpoint/2010/main" val="410245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CB65E-425C-6B5D-C37C-785FB8D8DC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6D1033-7262-A357-EC4D-649CBC47DEFF}"/>
              </a:ext>
            </a:extLst>
          </p:cNvPr>
          <p:cNvSpPr>
            <a:spLocks noGrp="1"/>
          </p:cNvSpPr>
          <p:nvPr>
            <p:ph type="title"/>
          </p:nvPr>
        </p:nvSpPr>
        <p:spPr>
          <a:xfrm>
            <a:off x="273854" y="101126"/>
            <a:ext cx="9985248" cy="480060"/>
          </a:xfrm>
        </p:spPr>
        <p:txBody>
          <a:bodyPr anchor="t">
            <a:normAutofit/>
          </a:bodyPr>
          <a:lstStyle/>
          <a:p>
            <a:r>
              <a:rPr lang="en-US" sz="2500" dirty="0"/>
              <a:t>7. GST Updates on e-Commerce</a:t>
            </a:r>
          </a:p>
        </p:txBody>
      </p:sp>
      <p:graphicFrame>
        <p:nvGraphicFramePr>
          <p:cNvPr id="4" name="Table 3">
            <a:extLst>
              <a:ext uri="{FF2B5EF4-FFF2-40B4-BE49-F238E27FC236}">
                <a16:creationId xmlns:a16="http://schemas.microsoft.com/office/drawing/2014/main" id="{C2648CDE-7B4D-41A7-8140-B867CDB6BB29}"/>
              </a:ext>
            </a:extLst>
          </p:cNvPr>
          <p:cNvGraphicFramePr>
            <a:graphicFrameLocks noGrp="1"/>
          </p:cNvGraphicFramePr>
          <p:nvPr>
            <p:extLst>
              <p:ext uri="{D42A27DB-BD31-4B8C-83A1-F6EECF244321}">
                <p14:modId xmlns:p14="http://schemas.microsoft.com/office/powerpoint/2010/main" val="1431456767"/>
              </p:ext>
            </p:extLst>
          </p:nvPr>
        </p:nvGraphicFramePr>
        <p:xfrm>
          <a:off x="197225" y="581186"/>
          <a:ext cx="6481481" cy="5783757"/>
        </p:xfrm>
        <a:graphic>
          <a:graphicData uri="http://schemas.openxmlformats.org/drawingml/2006/table">
            <a:tbl>
              <a:tblPr>
                <a:tableStyleId>{616DA210-FB5B-4158-B5E0-FEB733F419BA}</a:tableStyleId>
              </a:tblPr>
              <a:tblGrid>
                <a:gridCol w="759489">
                  <a:extLst>
                    <a:ext uri="{9D8B030D-6E8A-4147-A177-3AD203B41FA5}">
                      <a16:colId xmlns:a16="http://schemas.microsoft.com/office/drawing/2014/main" val="3767514082"/>
                    </a:ext>
                  </a:extLst>
                </a:gridCol>
                <a:gridCol w="1489488">
                  <a:extLst>
                    <a:ext uri="{9D8B030D-6E8A-4147-A177-3AD203B41FA5}">
                      <a16:colId xmlns:a16="http://schemas.microsoft.com/office/drawing/2014/main" val="1608465798"/>
                    </a:ext>
                  </a:extLst>
                </a:gridCol>
                <a:gridCol w="1284099">
                  <a:extLst>
                    <a:ext uri="{9D8B030D-6E8A-4147-A177-3AD203B41FA5}">
                      <a16:colId xmlns:a16="http://schemas.microsoft.com/office/drawing/2014/main" val="1261150621"/>
                    </a:ext>
                  </a:extLst>
                </a:gridCol>
                <a:gridCol w="2948405">
                  <a:extLst>
                    <a:ext uri="{9D8B030D-6E8A-4147-A177-3AD203B41FA5}">
                      <a16:colId xmlns:a16="http://schemas.microsoft.com/office/drawing/2014/main" val="1226080795"/>
                    </a:ext>
                  </a:extLst>
                </a:gridCol>
              </a:tblGrid>
              <a:tr h="200743">
                <a:tc>
                  <a:txBody>
                    <a:bodyPr/>
                    <a:lstStyle/>
                    <a:p>
                      <a:pPr algn="ctr" fontAlgn="ctr"/>
                      <a:r>
                        <a:rPr lang="en-IN" sz="1000" u="none" strike="noStrike" dirty="0">
                          <a:effectLst/>
                        </a:rPr>
                        <a:t>Year</a:t>
                      </a:r>
                      <a:endParaRPr lang="en-IN" sz="1000" b="1" i="0" u="none" strike="noStrike" dirty="0">
                        <a:solidFill>
                          <a:srgbClr val="FFFFFF"/>
                        </a:solidFill>
                        <a:effectLst/>
                        <a:latin typeface="Arial" panose="020B0604020202020204" pitchFamily="34" charset="0"/>
                      </a:endParaRPr>
                    </a:p>
                  </a:txBody>
                  <a:tcPr marL="8461" marR="8461" marT="8461" marB="0" anchor="ctr"/>
                </a:tc>
                <a:tc>
                  <a:txBody>
                    <a:bodyPr/>
                    <a:lstStyle/>
                    <a:p>
                      <a:pPr algn="ctr" fontAlgn="ctr"/>
                      <a:r>
                        <a:rPr lang="en-IN" sz="1000" u="none" strike="noStrike" dirty="0">
                          <a:effectLst/>
                        </a:rPr>
                        <a:t>GST Release</a:t>
                      </a:r>
                      <a:endParaRPr lang="en-IN" sz="1000" b="1" i="0" u="none" strike="noStrike" dirty="0">
                        <a:solidFill>
                          <a:srgbClr val="FFFFFF"/>
                        </a:solidFill>
                        <a:effectLst/>
                        <a:latin typeface="Arial" panose="020B0604020202020204" pitchFamily="34" charset="0"/>
                      </a:endParaRPr>
                    </a:p>
                  </a:txBody>
                  <a:tcPr marL="8461" marR="8461" marT="8461" marB="0" anchor="ctr"/>
                </a:tc>
                <a:tc>
                  <a:txBody>
                    <a:bodyPr/>
                    <a:lstStyle/>
                    <a:p>
                      <a:pPr algn="ctr" fontAlgn="ctr"/>
                      <a:r>
                        <a:rPr lang="en-IN" sz="1000" u="none" strike="noStrike">
                          <a:effectLst/>
                        </a:rPr>
                        <a:t>Applicability</a:t>
                      </a:r>
                      <a:endParaRPr lang="en-IN" sz="1000" b="1" i="0" u="none" strike="noStrike">
                        <a:solidFill>
                          <a:srgbClr val="FFFFFF"/>
                        </a:solidFill>
                        <a:effectLst/>
                        <a:latin typeface="Arial" panose="020B0604020202020204" pitchFamily="34" charset="0"/>
                      </a:endParaRPr>
                    </a:p>
                  </a:txBody>
                  <a:tcPr marL="8461" marR="8461" marT="8461" marB="0" anchor="ctr"/>
                </a:tc>
                <a:tc>
                  <a:txBody>
                    <a:bodyPr/>
                    <a:lstStyle/>
                    <a:p>
                      <a:pPr algn="ctr" fontAlgn="ctr"/>
                      <a:r>
                        <a:rPr lang="en-IN" sz="1000" u="none" strike="noStrike" dirty="0">
                          <a:effectLst/>
                        </a:rPr>
                        <a:t>Key Highlights</a:t>
                      </a:r>
                      <a:endParaRPr lang="en-IN" sz="1000" b="1" i="0" u="none" strike="noStrike" dirty="0">
                        <a:solidFill>
                          <a:srgbClr val="FFFFFF"/>
                        </a:solidFill>
                        <a:effectLst/>
                        <a:latin typeface="Arial" panose="020B0604020202020204" pitchFamily="34" charset="0"/>
                      </a:endParaRPr>
                    </a:p>
                  </a:txBody>
                  <a:tcPr marL="8461" marR="8461" marT="8461" marB="0" anchor="ctr"/>
                </a:tc>
                <a:extLst>
                  <a:ext uri="{0D108BD9-81ED-4DB2-BD59-A6C34878D82A}">
                    <a16:rowId xmlns:a16="http://schemas.microsoft.com/office/drawing/2014/main" val="1432274048"/>
                  </a:ext>
                </a:extLst>
              </a:tr>
              <a:tr h="391842">
                <a:tc>
                  <a:txBody>
                    <a:bodyPr/>
                    <a:lstStyle/>
                    <a:p>
                      <a:pPr algn="ctr" fontAlgn="ctr"/>
                      <a:r>
                        <a:rPr lang="en-IN" sz="1000" u="none" strike="noStrike" dirty="0">
                          <a:effectLst/>
                        </a:rPr>
                        <a:t>2017 (June)</a:t>
                      </a:r>
                      <a:endParaRPr lang="en-IN" sz="1000" b="0" i="0" u="none" strike="noStrike" dirty="0">
                        <a:solidFill>
                          <a:srgbClr val="000000"/>
                        </a:solidFill>
                        <a:effectLst/>
                        <a:latin typeface="Arial" panose="020B0604020202020204" pitchFamily="34" charset="0"/>
                      </a:endParaRPr>
                    </a:p>
                  </a:txBody>
                  <a:tcPr marL="8461" marR="8461" marT="8461" marB="0" anchor="ctr"/>
                </a:tc>
                <a:tc>
                  <a:txBody>
                    <a:bodyPr/>
                    <a:lstStyle/>
                    <a:p>
                      <a:pPr algn="l" fontAlgn="ctr"/>
                      <a:r>
                        <a:rPr lang="en-IN" sz="1000" u="none" strike="noStrike" dirty="0">
                          <a:effectLst/>
                        </a:rPr>
                        <a:t>CGST Act, 2017</a:t>
                      </a:r>
                      <a:endParaRPr lang="en-IN" sz="1000" b="0" i="0" u="none" strike="noStrike" dirty="0">
                        <a:solidFill>
                          <a:srgbClr val="000000"/>
                        </a:solidFill>
                        <a:effectLst/>
                        <a:latin typeface="Arial" panose="020B0604020202020204" pitchFamily="34" charset="0"/>
                      </a:endParaRPr>
                    </a:p>
                  </a:txBody>
                  <a:tcPr marL="8461" marR="8461" marT="8461" marB="0" anchor="ctr"/>
                </a:tc>
                <a:tc>
                  <a:txBody>
                    <a:bodyPr/>
                    <a:lstStyle/>
                    <a:p>
                      <a:pPr algn="l" fontAlgn="ctr"/>
                      <a:r>
                        <a:rPr lang="en-IN" sz="1000" u="none" strike="noStrike" dirty="0">
                          <a:effectLst/>
                        </a:rPr>
                        <a:t>All</a:t>
                      </a:r>
                      <a:endParaRPr lang="en-IN" sz="1000" b="0" i="0" u="none" strike="noStrike" dirty="0">
                        <a:solidFill>
                          <a:srgbClr val="000000"/>
                        </a:solidFill>
                        <a:effectLst/>
                        <a:latin typeface="Arial" panose="020B0604020202020204" pitchFamily="34" charset="0"/>
                      </a:endParaRPr>
                    </a:p>
                  </a:txBody>
                  <a:tcPr marL="8461" marR="8461" marT="8461" marB="0" anchor="ctr"/>
                </a:tc>
                <a:tc>
                  <a:txBody>
                    <a:bodyPr/>
                    <a:lstStyle/>
                    <a:p>
                      <a:pPr algn="l" fontAlgn="ctr"/>
                      <a:r>
                        <a:rPr lang="en-US" sz="1000" u="sng" strike="noStrike" dirty="0">
                          <a:effectLst/>
                          <a:hlinkClick r:id="rId2"/>
                        </a:rPr>
                        <a:t>Introduced Sections 2(44), 2(45), 24, 52 governing e-commerce. (CBIC GST</a:t>
                      </a:r>
                      <a:r>
                        <a:rPr lang="en-US" sz="1000" u="none" strike="noStrike" dirty="0">
                          <a:effectLst/>
                          <a:hlinkClick r:id="rId2"/>
                        </a:rPr>
                        <a:t>)</a:t>
                      </a:r>
                      <a:endParaRPr lang="en-US" sz="1000" b="0" i="0" u="sng" strike="noStrike" dirty="0">
                        <a:solidFill>
                          <a:srgbClr val="0000FF"/>
                        </a:solidFill>
                        <a:effectLst/>
                        <a:latin typeface="Roboto" panose="02000000000000000000" pitchFamily="2" charset="0"/>
                      </a:endParaRPr>
                    </a:p>
                  </a:txBody>
                  <a:tcPr marL="8461" marR="8461" marT="8461" marB="0" anchor="ctr"/>
                </a:tc>
                <a:extLst>
                  <a:ext uri="{0D108BD9-81ED-4DB2-BD59-A6C34878D82A}">
                    <a16:rowId xmlns:a16="http://schemas.microsoft.com/office/drawing/2014/main" val="3303682457"/>
                  </a:ext>
                </a:extLst>
              </a:tr>
              <a:tr h="506083">
                <a:tc>
                  <a:txBody>
                    <a:bodyPr/>
                    <a:lstStyle/>
                    <a:p>
                      <a:pPr algn="ctr" fontAlgn="ctr"/>
                      <a:r>
                        <a:rPr lang="en-IN" sz="1000" u="none" strike="noStrike" dirty="0">
                          <a:effectLst/>
                        </a:rPr>
                        <a:t>2017 (June)</a:t>
                      </a:r>
                      <a:endParaRPr lang="en-IN" sz="1000" b="0" i="0" u="none" strike="noStrike" dirty="0">
                        <a:solidFill>
                          <a:srgbClr val="000000"/>
                        </a:solidFill>
                        <a:effectLst/>
                        <a:latin typeface="Arial" panose="020B0604020202020204" pitchFamily="34" charset="0"/>
                      </a:endParaRPr>
                    </a:p>
                  </a:txBody>
                  <a:tcPr marL="8461" marR="8461" marT="8461" marB="0" anchor="ctr"/>
                </a:tc>
                <a:tc>
                  <a:txBody>
                    <a:bodyPr/>
                    <a:lstStyle/>
                    <a:p>
                      <a:pPr algn="l" fontAlgn="ctr"/>
                      <a:r>
                        <a:rPr lang="en-IN" sz="1000" u="none" strike="noStrike" dirty="0">
                          <a:effectLst/>
                        </a:rPr>
                        <a:t>GST FAQs on Electronic Commerce</a:t>
                      </a:r>
                      <a:endParaRPr lang="en-IN" sz="1000" b="0" i="0" u="none" strike="noStrike" dirty="0">
                        <a:solidFill>
                          <a:srgbClr val="000000"/>
                        </a:solidFill>
                        <a:effectLst/>
                        <a:latin typeface="Arial" panose="020B0604020202020204" pitchFamily="34" charset="0"/>
                      </a:endParaRPr>
                    </a:p>
                  </a:txBody>
                  <a:tcPr marL="8461" marR="8461" marT="8461" marB="0" anchor="ctr"/>
                </a:tc>
                <a:tc>
                  <a:txBody>
                    <a:bodyPr/>
                    <a:lstStyle/>
                    <a:p>
                      <a:pPr algn="l" fontAlgn="ctr"/>
                      <a:r>
                        <a:rPr lang="en-IN" sz="1000" u="none" strike="noStrike">
                          <a:effectLst/>
                        </a:rPr>
                        <a:t>Marketplaces &amp; Sellers</a:t>
                      </a:r>
                      <a:endParaRPr lang="en-IN" sz="1000" b="0" i="0" u="none" strike="noStrike">
                        <a:solidFill>
                          <a:srgbClr val="000000"/>
                        </a:solidFill>
                        <a:effectLst/>
                        <a:latin typeface="Arial" panose="020B0604020202020204" pitchFamily="34" charset="0"/>
                      </a:endParaRPr>
                    </a:p>
                  </a:txBody>
                  <a:tcPr marL="8461" marR="8461" marT="8461" marB="0" anchor="ctr"/>
                </a:tc>
                <a:tc>
                  <a:txBody>
                    <a:bodyPr/>
                    <a:lstStyle/>
                    <a:p>
                      <a:pPr algn="l" fontAlgn="ctr"/>
                      <a:r>
                        <a:rPr lang="en-US" sz="1000" u="none" strike="noStrike">
                          <a:effectLst/>
                        </a:rPr>
                        <a:t>Defined e-commerce operator, TCS, registration requirements, interstate supply, return filing.</a:t>
                      </a:r>
                      <a:endParaRPr lang="en-US" sz="1000" b="0" i="0" u="none" strike="noStrike">
                        <a:solidFill>
                          <a:srgbClr val="000000"/>
                        </a:solidFill>
                        <a:effectLst/>
                        <a:latin typeface="Arial" panose="020B0604020202020204" pitchFamily="34" charset="0"/>
                      </a:endParaRPr>
                    </a:p>
                  </a:txBody>
                  <a:tcPr marL="8461" marR="8461" marT="8461" marB="0" anchor="ctr"/>
                </a:tc>
                <a:extLst>
                  <a:ext uri="{0D108BD9-81ED-4DB2-BD59-A6C34878D82A}">
                    <a16:rowId xmlns:a16="http://schemas.microsoft.com/office/drawing/2014/main" val="2037593715"/>
                  </a:ext>
                </a:extLst>
              </a:tr>
              <a:tr h="391842">
                <a:tc>
                  <a:txBody>
                    <a:bodyPr/>
                    <a:lstStyle/>
                    <a:p>
                      <a:pPr algn="ctr" fontAlgn="ctr"/>
                      <a:r>
                        <a:rPr lang="en-IN" sz="1000" u="none" strike="noStrike" dirty="0">
                          <a:effectLst/>
                        </a:rPr>
                        <a:t>2017 (June)</a:t>
                      </a:r>
                      <a:endParaRPr lang="en-IN" sz="1000" b="0" i="0" u="none" strike="noStrike" dirty="0">
                        <a:solidFill>
                          <a:srgbClr val="000000"/>
                        </a:solidFill>
                        <a:effectLst/>
                        <a:latin typeface="Arial" panose="020B0604020202020204" pitchFamily="34" charset="0"/>
                      </a:endParaRPr>
                    </a:p>
                  </a:txBody>
                  <a:tcPr marL="8461" marR="8461" marT="8461" marB="0" anchor="ctr"/>
                </a:tc>
                <a:tc>
                  <a:txBody>
                    <a:bodyPr/>
                    <a:lstStyle/>
                    <a:p>
                      <a:pPr algn="l" fontAlgn="ctr"/>
                      <a:r>
                        <a:rPr lang="en-IN" sz="1000" u="none" strike="noStrike" dirty="0">
                          <a:effectLst/>
                        </a:rPr>
                        <a:t>GST FAQ (Second Edition)</a:t>
                      </a:r>
                      <a:endParaRPr lang="en-IN" sz="1000" b="0" i="0" u="none" strike="noStrike" dirty="0">
                        <a:solidFill>
                          <a:srgbClr val="000000"/>
                        </a:solidFill>
                        <a:effectLst/>
                        <a:latin typeface="Arial" panose="020B0604020202020204" pitchFamily="34" charset="0"/>
                      </a:endParaRPr>
                    </a:p>
                  </a:txBody>
                  <a:tcPr marL="8461" marR="8461" marT="8461" marB="0" anchor="ctr"/>
                </a:tc>
                <a:tc>
                  <a:txBody>
                    <a:bodyPr/>
                    <a:lstStyle/>
                    <a:p>
                      <a:pPr algn="l" fontAlgn="ctr"/>
                      <a:r>
                        <a:rPr lang="en-IN" sz="1000" u="none" strike="noStrike" dirty="0">
                          <a:effectLst/>
                        </a:rPr>
                        <a:t>Sellers</a:t>
                      </a:r>
                      <a:endParaRPr lang="en-IN" sz="1000" b="0" i="0" u="none" strike="noStrike" dirty="0">
                        <a:solidFill>
                          <a:srgbClr val="000000"/>
                        </a:solidFill>
                        <a:effectLst/>
                        <a:latin typeface="Arial" panose="020B0604020202020204" pitchFamily="34" charset="0"/>
                      </a:endParaRPr>
                    </a:p>
                  </a:txBody>
                  <a:tcPr marL="8461" marR="8461" marT="8461" marB="0" anchor="ctr"/>
                </a:tc>
                <a:tc>
                  <a:txBody>
                    <a:bodyPr/>
                    <a:lstStyle/>
                    <a:p>
                      <a:pPr algn="l" fontAlgn="ctr"/>
                      <a:r>
                        <a:rPr lang="en-US" sz="1000" u="sng" strike="noStrike">
                          <a:effectLst/>
                          <a:hlinkClick r:id="rId3"/>
                        </a:rPr>
                        <a:t>Clarified GST registration requirements for marketplace sellers. (CBIC GST</a:t>
                      </a:r>
                      <a:r>
                        <a:rPr lang="en-US" sz="1000" u="none" strike="noStrike">
                          <a:effectLst/>
                          <a:hlinkClick r:id="rId3"/>
                        </a:rPr>
                        <a:t>)</a:t>
                      </a:r>
                      <a:endParaRPr lang="en-US" sz="1000" b="0" i="0" u="sng" strike="noStrike">
                        <a:solidFill>
                          <a:srgbClr val="0000FF"/>
                        </a:solidFill>
                        <a:effectLst/>
                        <a:latin typeface="Roboto" panose="02000000000000000000" pitchFamily="2" charset="0"/>
                      </a:endParaRPr>
                    </a:p>
                  </a:txBody>
                  <a:tcPr marL="8461" marR="8461" marT="8461" marB="0" anchor="ctr"/>
                </a:tc>
                <a:extLst>
                  <a:ext uri="{0D108BD9-81ED-4DB2-BD59-A6C34878D82A}">
                    <a16:rowId xmlns:a16="http://schemas.microsoft.com/office/drawing/2014/main" val="2409270581"/>
                  </a:ext>
                </a:extLst>
              </a:tr>
              <a:tr h="391842">
                <a:tc>
                  <a:txBody>
                    <a:bodyPr/>
                    <a:lstStyle/>
                    <a:p>
                      <a:pPr algn="ctr" fontAlgn="ctr"/>
                      <a:r>
                        <a:rPr lang="en-IN" sz="1000" u="none" strike="noStrike" dirty="0">
                          <a:effectLst/>
                        </a:rPr>
                        <a:t>2017 (June)</a:t>
                      </a:r>
                      <a:endParaRPr lang="en-IN" sz="1000" b="0" i="0" u="none" strike="noStrike" dirty="0">
                        <a:solidFill>
                          <a:srgbClr val="000000"/>
                        </a:solidFill>
                        <a:effectLst/>
                        <a:latin typeface="Arial" panose="020B0604020202020204" pitchFamily="34" charset="0"/>
                      </a:endParaRPr>
                    </a:p>
                  </a:txBody>
                  <a:tcPr marL="8461" marR="8461" marT="8461" marB="0" anchor="ctr"/>
                </a:tc>
                <a:tc>
                  <a:txBody>
                    <a:bodyPr/>
                    <a:lstStyle/>
                    <a:p>
                      <a:pPr algn="l" fontAlgn="ctr"/>
                      <a:r>
                        <a:rPr lang="en-IN" sz="1000" u="none" strike="noStrike" dirty="0">
                          <a:effectLst/>
                        </a:rPr>
                        <a:t>Notification</a:t>
                      </a:r>
                      <a:endParaRPr lang="en-IN" sz="1000" b="0" i="0" u="none" strike="noStrike" dirty="0">
                        <a:solidFill>
                          <a:srgbClr val="000000"/>
                        </a:solidFill>
                        <a:effectLst/>
                        <a:latin typeface="Arial" panose="020B0604020202020204" pitchFamily="34" charset="0"/>
                      </a:endParaRPr>
                    </a:p>
                  </a:txBody>
                  <a:tcPr marL="8461" marR="8461" marT="8461" marB="0" anchor="ctr"/>
                </a:tc>
                <a:tc>
                  <a:txBody>
                    <a:bodyPr/>
                    <a:lstStyle/>
                    <a:p>
                      <a:pPr algn="l" fontAlgn="ctr"/>
                      <a:r>
                        <a:rPr lang="en-IN" sz="1000" u="none" strike="noStrike" dirty="0">
                          <a:effectLst/>
                        </a:rPr>
                        <a:t>Marketplace</a:t>
                      </a:r>
                      <a:endParaRPr lang="en-IN" sz="1000" b="0" i="0" u="none" strike="noStrike" dirty="0">
                        <a:solidFill>
                          <a:srgbClr val="000000"/>
                        </a:solidFill>
                        <a:effectLst/>
                        <a:latin typeface="Arial" panose="020B0604020202020204" pitchFamily="34" charset="0"/>
                      </a:endParaRPr>
                    </a:p>
                  </a:txBody>
                  <a:tcPr marL="8461" marR="8461" marT="8461" marB="0" anchor="ctr"/>
                </a:tc>
                <a:tc>
                  <a:txBody>
                    <a:bodyPr/>
                    <a:lstStyle/>
                    <a:p>
                      <a:pPr algn="l" fontAlgn="ctr"/>
                      <a:r>
                        <a:rPr lang="en-US" sz="1000" u="sng" strike="noStrike">
                          <a:effectLst/>
                          <a:hlinkClick r:id="rId2"/>
                        </a:rPr>
                        <a:t>ECO liable to pay GST on specified services under Section 9(5). (CBIC GST</a:t>
                      </a:r>
                      <a:r>
                        <a:rPr lang="en-US" sz="1000" u="none" strike="noStrike">
                          <a:effectLst/>
                          <a:hlinkClick r:id="rId2"/>
                        </a:rPr>
                        <a:t>)</a:t>
                      </a:r>
                      <a:endParaRPr lang="en-US" sz="1000" b="0" i="0" u="sng" strike="noStrike">
                        <a:solidFill>
                          <a:srgbClr val="0000FF"/>
                        </a:solidFill>
                        <a:effectLst/>
                        <a:latin typeface="Roboto" panose="02000000000000000000" pitchFamily="2" charset="0"/>
                      </a:endParaRPr>
                    </a:p>
                  </a:txBody>
                  <a:tcPr marL="8461" marR="8461" marT="8461" marB="0" anchor="ctr"/>
                </a:tc>
                <a:extLst>
                  <a:ext uri="{0D108BD9-81ED-4DB2-BD59-A6C34878D82A}">
                    <a16:rowId xmlns:a16="http://schemas.microsoft.com/office/drawing/2014/main" val="3712785026"/>
                  </a:ext>
                </a:extLst>
              </a:tr>
              <a:tr h="391842">
                <a:tc>
                  <a:txBody>
                    <a:bodyPr/>
                    <a:lstStyle/>
                    <a:p>
                      <a:pPr algn="ctr" fontAlgn="ctr"/>
                      <a:r>
                        <a:rPr lang="en-IN" sz="1000" u="none" strike="noStrike" dirty="0">
                          <a:effectLst/>
                        </a:rPr>
                        <a:t>2017–2018</a:t>
                      </a:r>
                      <a:endParaRPr lang="en-IN" sz="1000" b="0" i="0" u="none" strike="noStrike" dirty="0">
                        <a:solidFill>
                          <a:srgbClr val="000000"/>
                        </a:solidFill>
                        <a:effectLst/>
                        <a:latin typeface="Arial" panose="020B0604020202020204" pitchFamily="34" charset="0"/>
                      </a:endParaRPr>
                    </a:p>
                  </a:txBody>
                  <a:tcPr marL="8461" marR="8461" marT="8461" marB="0" anchor="ctr"/>
                </a:tc>
                <a:tc>
                  <a:txBody>
                    <a:bodyPr/>
                    <a:lstStyle/>
                    <a:p>
                      <a:pPr algn="l" fontAlgn="ctr"/>
                      <a:r>
                        <a:rPr lang="en-IN" sz="1000" u="none" strike="noStrike" dirty="0">
                          <a:effectLst/>
                        </a:rPr>
                        <a:t>Multiple GST Council Clarifications</a:t>
                      </a:r>
                      <a:endParaRPr lang="en-IN" sz="1000" b="0" i="0" u="none" strike="noStrike" dirty="0">
                        <a:solidFill>
                          <a:srgbClr val="000000"/>
                        </a:solidFill>
                        <a:effectLst/>
                        <a:latin typeface="Arial" panose="020B0604020202020204" pitchFamily="34" charset="0"/>
                      </a:endParaRPr>
                    </a:p>
                  </a:txBody>
                  <a:tcPr marL="8461" marR="8461" marT="8461" marB="0" anchor="ctr"/>
                </a:tc>
                <a:tc>
                  <a:txBody>
                    <a:bodyPr/>
                    <a:lstStyle/>
                    <a:p>
                      <a:pPr algn="l" fontAlgn="ctr"/>
                      <a:r>
                        <a:rPr lang="en-IN" sz="1000" u="none" strike="noStrike" dirty="0">
                          <a:effectLst/>
                        </a:rPr>
                        <a:t>Sellers</a:t>
                      </a:r>
                      <a:endParaRPr lang="en-IN" sz="1000" b="0" i="0" u="none" strike="noStrike" dirty="0">
                        <a:solidFill>
                          <a:srgbClr val="000000"/>
                        </a:solidFill>
                        <a:effectLst/>
                        <a:latin typeface="Arial" panose="020B0604020202020204" pitchFamily="34" charset="0"/>
                      </a:endParaRPr>
                    </a:p>
                  </a:txBody>
                  <a:tcPr marL="8461" marR="8461" marT="8461" marB="0" anchor="ctr"/>
                </a:tc>
                <a:tc>
                  <a:txBody>
                    <a:bodyPr/>
                    <a:lstStyle/>
                    <a:p>
                      <a:pPr algn="l" fontAlgn="ctr"/>
                      <a:r>
                        <a:rPr lang="en-IN" sz="1000" u="none" strike="noStrike">
                          <a:effectLst/>
                        </a:rPr>
                        <a:t>Registration exemptions, composition scheme restrictions, interstate supply clarifications.</a:t>
                      </a:r>
                      <a:endParaRPr lang="en-IN" sz="1000" b="0" i="0" u="none" strike="noStrike">
                        <a:solidFill>
                          <a:srgbClr val="000000"/>
                        </a:solidFill>
                        <a:effectLst/>
                        <a:latin typeface="Arial" panose="020B0604020202020204" pitchFamily="34" charset="0"/>
                      </a:endParaRPr>
                    </a:p>
                  </a:txBody>
                  <a:tcPr marL="8461" marR="8461" marT="8461" marB="0" anchor="ctr"/>
                </a:tc>
                <a:extLst>
                  <a:ext uri="{0D108BD9-81ED-4DB2-BD59-A6C34878D82A}">
                    <a16:rowId xmlns:a16="http://schemas.microsoft.com/office/drawing/2014/main" val="3196136767"/>
                  </a:ext>
                </a:extLst>
              </a:tr>
              <a:tr h="461331">
                <a:tc>
                  <a:txBody>
                    <a:bodyPr/>
                    <a:lstStyle/>
                    <a:p>
                      <a:pPr algn="ctr" fontAlgn="ctr"/>
                      <a:r>
                        <a:rPr lang="en-IN" sz="1400" u="none" strike="noStrike" dirty="0">
                          <a:effectLst/>
                        </a:rPr>
                        <a:t>2018</a:t>
                      </a:r>
                      <a:endParaRPr lang="en-IN" sz="1400" b="1" i="0" u="none" strike="noStrike" dirty="0">
                        <a:solidFill>
                          <a:srgbClr val="000000"/>
                        </a:solidFill>
                        <a:effectLst/>
                        <a:latin typeface="Arial" panose="020B0604020202020204" pitchFamily="34" charset="0"/>
                      </a:endParaRPr>
                    </a:p>
                  </a:txBody>
                  <a:tcPr marL="8461" marR="8461" marT="8461" marB="0" anchor="ctr"/>
                </a:tc>
                <a:tc>
                  <a:txBody>
                    <a:bodyPr/>
                    <a:lstStyle/>
                    <a:p>
                      <a:pPr algn="ctr" fontAlgn="ctr"/>
                      <a:r>
                        <a:rPr lang="en-IN" sz="1400" u="none" strike="noStrike" dirty="0">
                          <a:effectLst/>
                        </a:rPr>
                        <a:t>FAQs on TCS</a:t>
                      </a:r>
                      <a:endParaRPr lang="en-IN" sz="1400" b="1" i="0" u="none" strike="noStrike" dirty="0">
                        <a:solidFill>
                          <a:srgbClr val="000000"/>
                        </a:solidFill>
                        <a:effectLst/>
                        <a:latin typeface="Arial" panose="020B0604020202020204" pitchFamily="34" charset="0"/>
                      </a:endParaRPr>
                    </a:p>
                  </a:txBody>
                  <a:tcPr marL="8461" marR="8461" marT="8461" marB="0" anchor="ctr"/>
                </a:tc>
                <a:tc>
                  <a:txBody>
                    <a:bodyPr/>
                    <a:lstStyle/>
                    <a:p>
                      <a:pPr algn="ctr" fontAlgn="ctr"/>
                      <a:r>
                        <a:rPr lang="en-IN" sz="1400" u="none" strike="noStrike" dirty="0">
                          <a:effectLst/>
                        </a:rPr>
                        <a:t>Marketplace Operators</a:t>
                      </a:r>
                      <a:endParaRPr lang="en-IN" sz="1400" b="1" i="0" u="none" strike="noStrike" dirty="0">
                        <a:solidFill>
                          <a:srgbClr val="000000"/>
                        </a:solidFill>
                        <a:effectLst/>
                        <a:latin typeface="Arial" panose="020B0604020202020204" pitchFamily="34" charset="0"/>
                      </a:endParaRPr>
                    </a:p>
                  </a:txBody>
                  <a:tcPr marL="8461" marR="8461" marT="8461" marB="0" anchor="ctr"/>
                </a:tc>
                <a:tc>
                  <a:txBody>
                    <a:bodyPr/>
                    <a:lstStyle/>
                    <a:p>
                      <a:pPr algn="ctr" fontAlgn="ctr"/>
                      <a:r>
                        <a:rPr lang="en-US" sz="1400" u="none" strike="noStrike" dirty="0">
                          <a:effectLst/>
                        </a:rPr>
                        <a:t>TCS collection, reporting through GSTR-8, reconciliation.</a:t>
                      </a:r>
                      <a:endParaRPr lang="en-US" sz="1400" b="1" i="0" u="none" strike="noStrike" dirty="0">
                        <a:solidFill>
                          <a:srgbClr val="000000"/>
                        </a:solidFill>
                        <a:effectLst/>
                        <a:latin typeface="Arial" panose="020B0604020202020204" pitchFamily="34" charset="0"/>
                      </a:endParaRPr>
                    </a:p>
                  </a:txBody>
                  <a:tcPr marL="8461" marR="8461" marT="8461" marB="0" anchor="ctr"/>
                </a:tc>
                <a:extLst>
                  <a:ext uri="{0D108BD9-81ED-4DB2-BD59-A6C34878D82A}">
                    <a16:rowId xmlns:a16="http://schemas.microsoft.com/office/drawing/2014/main" val="2347999187"/>
                  </a:ext>
                </a:extLst>
              </a:tr>
              <a:tr h="391842">
                <a:tc>
                  <a:txBody>
                    <a:bodyPr/>
                    <a:lstStyle/>
                    <a:p>
                      <a:pPr algn="ctr" fontAlgn="ctr"/>
                      <a:r>
                        <a:rPr lang="en-IN" sz="1000" u="none" strike="noStrike">
                          <a:effectLst/>
                        </a:rPr>
                        <a:t>2018 (Sep)</a:t>
                      </a:r>
                      <a:endParaRPr lang="en-IN" sz="1000" b="0" i="0" u="none" strike="noStrike">
                        <a:solidFill>
                          <a:srgbClr val="000000"/>
                        </a:solidFill>
                        <a:effectLst/>
                        <a:latin typeface="Arial" panose="020B0604020202020204" pitchFamily="34" charset="0"/>
                      </a:endParaRPr>
                    </a:p>
                  </a:txBody>
                  <a:tcPr marL="8461" marR="8461" marT="8461" marB="0" anchor="ctr"/>
                </a:tc>
                <a:tc>
                  <a:txBody>
                    <a:bodyPr/>
                    <a:lstStyle/>
                    <a:p>
                      <a:pPr algn="l" fontAlgn="ctr"/>
                      <a:r>
                        <a:rPr lang="en-IN" sz="1000" u="none" strike="noStrike" dirty="0">
                          <a:effectLst/>
                        </a:rPr>
                        <a:t>Notification</a:t>
                      </a:r>
                      <a:endParaRPr lang="en-IN" sz="1000" b="0" i="0" u="none" strike="noStrike" dirty="0">
                        <a:solidFill>
                          <a:srgbClr val="000000"/>
                        </a:solidFill>
                        <a:effectLst/>
                        <a:latin typeface="Arial" panose="020B0604020202020204" pitchFamily="34" charset="0"/>
                      </a:endParaRPr>
                    </a:p>
                  </a:txBody>
                  <a:tcPr marL="8461" marR="8461" marT="8461" marB="0" anchor="ctr"/>
                </a:tc>
                <a:tc>
                  <a:txBody>
                    <a:bodyPr/>
                    <a:lstStyle/>
                    <a:p>
                      <a:pPr algn="l" fontAlgn="ctr"/>
                      <a:r>
                        <a:rPr lang="en-IN" sz="1000" u="none" strike="noStrike" dirty="0">
                          <a:effectLst/>
                        </a:rPr>
                        <a:t>Marketplace</a:t>
                      </a:r>
                      <a:endParaRPr lang="en-IN" sz="1000" b="0" i="0" u="none" strike="noStrike" dirty="0">
                        <a:solidFill>
                          <a:srgbClr val="000000"/>
                        </a:solidFill>
                        <a:effectLst/>
                        <a:latin typeface="Arial" panose="020B0604020202020204" pitchFamily="34" charset="0"/>
                      </a:endParaRPr>
                    </a:p>
                  </a:txBody>
                  <a:tcPr marL="8461" marR="8461" marT="8461" marB="0" anchor="ctr"/>
                </a:tc>
                <a:tc>
                  <a:txBody>
                    <a:bodyPr/>
                    <a:lstStyle/>
                    <a:p>
                      <a:pPr algn="l" fontAlgn="ctr"/>
                      <a:r>
                        <a:rPr lang="en-IN" sz="1000" u="sng" strike="noStrike" dirty="0">
                          <a:effectLst/>
                          <a:hlinkClick r:id="rId4"/>
                        </a:rPr>
                        <a:t>Introduced operational TCS @ 0.5% CGST + 0.5% SGST (1% IGST). (Tax Portal</a:t>
                      </a:r>
                      <a:r>
                        <a:rPr lang="en-IN" sz="1000" u="none" strike="noStrike" dirty="0">
                          <a:effectLst/>
                          <a:hlinkClick r:id="rId4"/>
                        </a:rPr>
                        <a:t>)</a:t>
                      </a:r>
                      <a:endParaRPr lang="en-IN" sz="1000" b="0" i="0" u="sng" strike="noStrike" dirty="0">
                        <a:solidFill>
                          <a:srgbClr val="0000FF"/>
                        </a:solidFill>
                        <a:effectLst/>
                        <a:latin typeface="Roboto" panose="02000000000000000000" pitchFamily="2" charset="0"/>
                      </a:endParaRPr>
                    </a:p>
                  </a:txBody>
                  <a:tcPr marL="8461" marR="8461" marT="8461" marB="0" anchor="ctr"/>
                </a:tc>
                <a:extLst>
                  <a:ext uri="{0D108BD9-81ED-4DB2-BD59-A6C34878D82A}">
                    <a16:rowId xmlns:a16="http://schemas.microsoft.com/office/drawing/2014/main" val="552554631"/>
                  </a:ext>
                </a:extLst>
              </a:tr>
              <a:tr h="391842">
                <a:tc>
                  <a:txBody>
                    <a:bodyPr/>
                    <a:lstStyle/>
                    <a:p>
                      <a:pPr algn="ctr" fontAlgn="ctr"/>
                      <a:r>
                        <a:rPr lang="en-IN" sz="1000" u="none" strike="noStrike">
                          <a:effectLst/>
                        </a:rPr>
                        <a:t>2019</a:t>
                      </a:r>
                      <a:endParaRPr lang="en-IN" sz="1000" b="0" i="0" u="none" strike="noStrike">
                        <a:solidFill>
                          <a:srgbClr val="000000"/>
                        </a:solidFill>
                        <a:effectLst/>
                        <a:latin typeface="Arial" panose="020B0604020202020204" pitchFamily="34" charset="0"/>
                      </a:endParaRPr>
                    </a:p>
                  </a:txBody>
                  <a:tcPr marL="8461" marR="8461" marT="8461" marB="0" anchor="ctr"/>
                </a:tc>
                <a:tc>
                  <a:txBody>
                    <a:bodyPr/>
                    <a:lstStyle/>
                    <a:p>
                      <a:pPr algn="l" fontAlgn="ctr"/>
                      <a:r>
                        <a:rPr lang="en-IN" sz="1000" u="none" strike="noStrike" dirty="0">
                          <a:effectLst/>
                        </a:rPr>
                        <a:t>CBIC Circulars</a:t>
                      </a:r>
                      <a:endParaRPr lang="en-IN" sz="1000" b="0" i="0" u="none" strike="noStrike" dirty="0">
                        <a:solidFill>
                          <a:srgbClr val="000000"/>
                        </a:solidFill>
                        <a:effectLst/>
                        <a:latin typeface="Arial" panose="020B0604020202020204" pitchFamily="34" charset="0"/>
                      </a:endParaRPr>
                    </a:p>
                  </a:txBody>
                  <a:tcPr marL="8461" marR="8461" marT="8461" marB="0" anchor="ctr"/>
                </a:tc>
                <a:tc>
                  <a:txBody>
                    <a:bodyPr/>
                    <a:lstStyle/>
                    <a:p>
                      <a:pPr algn="l" fontAlgn="ctr"/>
                      <a:r>
                        <a:rPr lang="en-IN" sz="1000" u="none" strike="noStrike" dirty="0">
                          <a:effectLst/>
                        </a:rPr>
                        <a:t>Marketplace &amp; Sellers</a:t>
                      </a:r>
                      <a:endParaRPr lang="en-IN" sz="1000" b="0" i="0" u="none" strike="noStrike" dirty="0">
                        <a:solidFill>
                          <a:srgbClr val="000000"/>
                        </a:solidFill>
                        <a:effectLst/>
                        <a:latin typeface="Arial" panose="020B0604020202020204" pitchFamily="34" charset="0"/>
                      </a:endParaRPr>
                    </a:p>
                  </a:txBody>
                  <a:tcPr marL="8461" marR="8461" marT="8461" marB="0" anchor="ctr"/>
                </a:tc>
                <a:tc>
                  <a:txBody>
                    <a:bodyPr/>
                    <a:lstStyle/>
                    <a:p>
                      <a:pPr algn="l" fontAlgn="ctr"/>
                      <a:r>
                        <a:rPr lang="en-IN" sz="1000" u="none" strike="noStrike" dirty="0">
                          <a:effectLst/>
                        </a:rPr>
                        <a:t>Clarifications on returns, refunds, credit notes, reconciliation.</a:t>
                      </a:r>
                      <a:endParaRPr lang="en-IN" sz="1000" b="0" i="0" u="none" strike="noStrike" dirty="0">
                        <a:solidFill>
                          <a:srgbClr val="000000"/>
                        </a:solidFill>
                        <a:effectLst/>
                        <a:latin typeface="Arial" panose="020B0604020202020204" pitchFamily="34" charset="0"/>
                      </a:endParaRPr>
                    </a:p>
                  </a:txBody>
                  <a:tcPr marL="8461" marR="8461" marT="8461" marB="0" anchor="ctr"/>
                </a:tc>
                <a:extLst>
                  <a:ext uri="{0D108BD9-81ED-4DB2-BD59-A6C34878D82A}">
                    <a16:rowId xmlns:a16="http://schemas.microsoft.com/office/drawing/2014/main" val="1281676767"/>
                  </a:ext>
                </a:extLst>
              </a:tr>
              <a:tr h="391842">
                <a:tc>
                  <a:txBody>
                    <a:bodyPr/>
                    <a:lstStyle/>
                    <a:p>
                      <a:pPr algn="ctr" fontAlgn="ctr"/>
                      <a:r>
                        <a:rPr lang="en-IN" sz="1000" u="none" strike="noStrike">
                          <a:effectLst/>
                        </a:rPr>
                        <a:t>2020</a:t>
                      </a:r>
                      <a:endParaRPr lang="en-IN" sz="1000" b="0" i="0" u="none" strike="noStrike">
                        <a:solidFill>
                          <a:srgbClr val="000000"/>
                        </a:solidFill>
                        <a:effectLst/>
                        <a:latin typeface="Arial" panose="020B0604020202020204" pitchFamily="34" charset="0"/>
                      </a:endParaRPr>
                    </a:p>
                  </a:txBody>
                  <a:tcPr marL="8461" marR="8461" marT="8461" marB="0" anchor="ctr"/>
                </a:tc>
                <a:tc>
                  <a:txBody>
                    <a:bodyPr/>
                    <a:lstStyle/>
                    <a:p>
                      <a:pPr algn="l" fontAlgn="ctr"/>
                      <a:r>
                        <a:rPr lang="en-IN" sz="1000" u="none" strike="noStrike" dirty="0">
                          <a:effectLst/>
                        </a:rPr>
                        <a:t>GST Council Notifications</a:t>
                      </a:r>
                      <a:endParaRPr lang="en-IN" sz="1000" b="0" i="0" u="none" strike="noStrike" dirty="0">
                        <a:solidFill>
                          <a:srgbClr val="000000"/>
                        </a:solidFill>
                        <a:effectLst/>
                        <a:latin typeface="Arial" panose="020B0604020202020204" pitchFamily="34" charset="0"/>
                      </a:endParaRPr>
                    </a:p>
                  </a:txBody>
                  <a:tcPr marL="8461" marR="8461" marT="8461" marB="0" anchor="ctr"/>
                </a:tc>
                <a:tc>
                  <a:txBody>
                    <a:bodyPr/>
                    <a:lstStyle/>
                    <a:p>
                      <a:pPr algn="l" fontAlgn="ctr"/>
                      <a:r>
                        <a:rPr lang="en-IN" sz="1000" u="none" strike="noStrike">
                          <a:effectLst/>
                        </a:rPr>
                        <a:t>E-commerce</a:t>
                      </a:r>
                      <a:endParaRPr lang="en-IN" sz="1000" b="0" i="0" u="none" strike="noStrike">
                        <a:solidFill>
                          <a:srgbClr val="000000"/>
                        </a:solidFill>
                        <a:effectLst/>
                        <a:latin typeface="Arial" panose="020B0604020202020204" pitchFamily="34" charset="0"/>
                      </a:endParaRPr>
                    </a:p>
                  </a:txBody>
                  <a:tcPr marL="8461" marR="8461" marT="8461" marB="0" anchor="ctr"/>
                </a:tc>
                <a:tc>
                  <a:txBody>
                    <a:bodyPr/>
                    <a:lstStyle/>
                    <a:p>
                      <a:pPr algn="l" fontAlgn="ctr"/>
                      <a:r>
                        <a:rPr lang="en-US" sz="1000" u="none" strike="noStrike" dirty="0">
                          <a:effectLst/>
                        </a:rPr>
                        <a:t>Relaxations during COVID-19, compliance extensions.</a:t>
                      </a:r>
                      <a:endParaRPr lang="en-US" sz="1000" b="0" i="0" u="none" strike="noStrike" dirty="0">
                        <a:solidFill>
                          <a:srgbClr val="000000"/>
                        </a:solidFill>
                        <a:effectLst/>
                        <a:latin typeface="Arial" panose="020B0604020202020204" pitchFamily="34" charset="0"/>
                      </a:endParaRPr>
                    </a:p>
                  </a:txBody>
                  <a:tcPr marL="8461" marR="8461" marT="8461" marB="0" anchor="ctr"/>
                </a:tc>
                <a:extLst>
                  <a:ext uri="{0D108BD9-81ED-4DB2-BD59-A6C34878D82A}">
                    <a16:rowId xmlns:a16="http://schemas.microsoft.com/office/drawing/2014/main" val="2318804086"/>
                  </a:ext>
                </a:extLst>
              </a:tr>
              <a:tr h="391842">
                <a:tc>
                  <a:txBody>
                    <a:bodyPr/>
                    <a:lstStyle/>
                    <a:p>
                      <a:pPr algn="ctr" fontAlgn="ctr"/>
                      <a:r>
                        <a:rPr lang="en-IN" sz="1000" u="none" strike="noStrike">
                          <a:effectLst/>
                        </a:rPr>
                        <a:t>2021</a:t>
                      </a:r>
                      <a:endParaRPr lang="en-IN" sz="1000" b="0" i="0" u="none" strike="noStrike">
                        <a:solidFill>
                          <a:srgbClr val="000000"/>
                        </a:solidFill>
                        <a:effectLst/>
                        <a:latin typeface="Arial" panose="020B0604020202020204" pitchFamily="34" charset="0"/>
                      </a:endParaRPr>
                    </a:p>
                  </a:txBody>
                  <a:tcPr marL="8461" marR="8461" marT="8461" marB="0" anchor="ctr"/>
                </a:tc>
                <a:tc>
                  <a:txBody>
                    <a:bodyPr/>
                    <a:lstStyle/>
                    <a:p>
                      <a:pPr algn="l" fontAlgn="ctr"/>
                      <a:r>
                        <a:rPr lang="en-IN" sz="1000" u="none" strike="noStrike" dirty="0">
                          <a:effectLst/>
                        </a:rPr>
                        <a:t>CBIC Circulars</a:t>
                      </a:r>
                      <a:endParaRPr lang="en-IN" sz="1000" b="0" i="0" u="none" strike="noStrike" dirty="0">
                        <a:solidFill>
                          <a:srgbClr val="000000"/>
                        </a:solidFill>
                        <a:effectLst/>
                        <a:latin typeface="Arial" panose="020B0604020202020204" pitchFamily="34" charset="0"/>
                      </a:endParaRPr>
                    </a:p>
                  </a:txBody>
                  <a:tcPr marL="8461" marR="8461" marT="8461" marB="0" anchor="ctr"/>
                </a:tc>
                <a:tc>
                  <a:txBody>
                    <a:bodyPr/>
                    <a:lstStyle/>
                    <a:p>
                      <a:pPr algn="l" fontAlgn="ctr"/>
                      <a:r>
                        <a:rPr lang="en-IN" sz="1000" u="none" strike="noStrike" dirty="0">
                          <a:effectLst/>
                        </a:rPr>
                        <a:t>E-commerce Operators</a:t>
                      </a:r>
                      <a:endParaRPr lang="en-IN" sz="1000" b="0" i="0" u="none" strike="noStrike" dirty="0">
                        <a:solidFill>
                          <a:srgbClr val="000000"/>
                        </a:solidFill>
                        <a:effectLst/>
                        <a:latin typeface="Arial" panose="020B0604020202020204" pitchFamily="34" charset="0"/>
                      </a:endParaRPr>
                    </a:p>
                  </a:txBody>
                  <a:tcPr marL="8461" marR="8461" marT="8461" marB="0" anchor="ctr"/>
                </a:tc>
                <a:tc>
                  <a:txBody>
                    <a:bodyPr/>
                    <a:lstStyle/>
                    <a:p>
                      <a:pPr algn="l" fontAlgn="ctr"/>
                      <a:r>
                        <a:rPr lang="en-US" sz="1000" u="none" strike="noStrike" dirty="0">
                          <a:effectLst/>
                        </a:rPr>
                        <a:t>Clarifications on GST liability in various online transactions.</a:t>
                      </a:r>
                      <a:endParaRPr lang="en-US" sz="1000" b="0" i="0" u="none" strike="noStrike" dirty="0">
                        <a:solidFill>
                          <a:srgbClr val="000000"/>
                        </a:solidFill>
                        <a:effectLst/>
                        <a:latin typeface="Arial" panose="020B0604020202020204" pitchFamily="34" charset="0"/>
                      </a:endParaRPr>
                    </a:p>
                  </a:txBody>
                  <a:tcPr marL="8461" marR="8461" marT="8461" marB="0" anchor="ctr"/>
                </a:tc>
                <a:extLst>
                  <a:ext uri="{0D108BD9-81ED-4DB2-BD59-A6C34878D82A}">
                    <a16:rowId xmlns:a16="http://schemas.microsoft.com/office/drawing/2014/main" val="4127200987"/>
                  </a:ext>
                </a:extLst>
              </a:tr>
              <a:tr h="506083">
                <a:tc>
                  <a:txBody>
                    <a:bodyPr/>
                    <a:lstStyle/>
                    <a:p>
                      <a:pPr algn="ctr" fontAlgn="ctr"/>
                      <a:r>
                        <a:rPr lang="en-IN" sz="1000" u="none" strike="noStrike">
                          <a:effectLst/>
                        </a:rPr>
                        <a:t>2022</a:t>
                      </a:r>
                      <a:endParaRPr lang="en-IN" sz="1000" b="0" i="0" u="none" strike="noStrike">
                        <a:solidFill>
                          <a:srgbClr val="000000"/>
                        </a:solidFill>
                        <a:effectLst/>
                        <a:latin typeface="Arial" panose="020B0604020202020204" pitchFamily="34" charset="0"/>
                      </a:endParaRPr>
                    </a:p>
                  </a:txBody>
                  <a:tcPr marL="8461" marR="8461" marT="8461" marB="0" anchor="ctr"/>
                </a:tc>
                <a:tc>
                  <a:txBody>
                    <a:bodyPr/>
                    <a:lstStyle/>
                    <a:p>
                      <a:pPr algn="l" fontAlgn="ctr"/>
                      <a:r>
                        <a:rPr lang="en-US" sz="1000" u="none" strike="noStrike" dirty="0">
                          <a:effectLst/>
                        </a:rPr>
                        <a:t>GST on Restaurant Services through ECO</a:t>
                      </a:r>
                      <a:endParaRPr lang="en-US" sz="1000" b="0" i="0" u="none" strike="noStrike" dirty="0">
                        <a:solidFill>
                          <a:srgbClr val="000000"/>
                        </a:solidFill>
                        <a:effectLst/>
                        <a:latin typeface="Arial" panose="020B0604020202020204" pitchFamily="34" charset="0"/>
                      </a:endParaRPr>
                    </a:p>
                  </a:txBody>
                  <a:tcPr marL="8461" marR="8461" marT="8461" marB="0" anchor="ctr"/>
                </a:tc>
                <a:tc>
                  <a:txBody>
                    <a:bodyPr/>
                    <a:lstStyle/>
                    <a:p>
                      <a:pPr algn="l" fontAlgn="ctr"/>
                      <a:r>
                        <a:rPr lang="en-IN" sz="1000" u="none" strike="noStrike">
                          <a:effectLst/>
                        </a:rPr>
                        <a:t>Marketplaces</a:t>
                      </a:r>
                      <a:endParaRPr lang="en-IN" sz="1000" b="0" i="0" u="none" strike="noStrike">
                        <a:solidFill>
                          <a:srgbClr val="000000"/>
                        </a:solidFill>
                        <a:effectLst/>
                        <a:latin typeface="Arial" panose="020B0604020202020204" pitchFamily="34" charset="0"/>
                      </a:endParaRPr>
                    </a:p>
                  </a:txBody>
                  <a:tcPr marL="8461" marR="8461" marT="8461" marB="0" anchor="ctr"/>
                </a:tc>
                <a:tc>
                  <a:txBody>
                    <a:bodyPr/>
                    <a:lstStyle/>
                    <a:p>
                      <a:pPr algn="l" fontAlgn="ctr"/>
                      <a:r>
                        <a:rPr lang="en-US" sz="1000" u="none" strike="noStrike" dirty="0">
                          <a:effectLst/>
                        </a:rPr>
                        <a:t>Liability shifted to e-commerce operators for restaurant services supplied through platforms.</a:t>
                      </a:r>
                      <a:endParaRPr lang="en-US" sz="1000" b="0" i="0" u="none" strike="noStrike" dirty="0">
                        <a:solidFill>
                          <a:srgbClr val="000000"/>
                        </a:solidFill>
                        <a:effectLst/>
                        <a:latin typeface="Arial" panose="020B0604020202020204" pitchFamily="34" charset="0"/>
                      </a:endParaRPr>
                    </a:p>
                  </a:txBody>
                  <a:tcPr marL="8461" marR="8461" marT="8461" marB="0" anchor="ctr"/>
                </a:tc>
                <a:extLst>
                  <a:ext uri="{0D108BD9-81ED-4DB2-BD59-A6C34878D82A}">
                    <a16:rowId xmlns:a16="http://schemas.microsoft.com/office/drawing/2014/main" val="1263261251"/>
                  </a:ext>
                </a:extLst>
              </a:tr>
              <a:tr h="391842">
                <a:tc>
                  <a:txBody>
                    <a:bodyPr/>
                    <a:lstStyle/>
                    <a:p>
                      <a:pPr algn="ctr" fontAlgn="ctr"/>
                      <a:r>
                        <a:rPr lang="en-IN" sz="1000" u="none" strike="noStrike" dirty="0">
                          <a:effectLst/>
                        </a:rPr>
                        <a:t>2024</a:t>
                      </a:r>
                      <a:endParaRPr lang="en-IN" sz="1000" b="0" i="0" u="none" strike="noStrike" dirty="0">
                        <a:solidFill>
                          <a:srgbClr val="000000"/>
                        </a:solidFill>
                        <a:effectLst/>
                        <a:latin typeface="Arial" panose="020B0604020202020204" pitchFamily="34" charset="0"/>
                      </a:endParaRPr>
                    </a:p>
                  </a:txBody>
                  <a:tcPr marL="8461" marR="8461" marT="8461" marB="0" anchor="ctr"/>
                </a:tc>
                <a:tc>
                  <a:txBody>
                    <a:bodyPr/>
                    <a:lstStyle/>
                    <a:p>
                      <a:pPr algn="l" fontAlgn="ctr"/>
                      <a:r>
                        <a:rPr lang="en-IN" sz="1000" u="none" strike="noStrike" dirty="0">
                          <a:effectLst/>
                        </a:rPr>
                        <a:t>Advisory &amp; Circulars</a:t>
                      </a:r>
                      <a:endParaRPr lang="en-IN" sz="1000" b="0" i="0" u="none" strike="noStrike" dirty="0">
                        <a:solidFill>
                          <a:srgbClr val="000000"/>
                        </a:solidFill>
                        <a:effectLst/>
                        <a:latin typeface="Arial" panose="020B0604020202020204" pitchFamily="34" charset="0"/>
                      </a:endParaRPr>
                    </a:p>
                  </a:txBody>
                  <a:tcPr marL="8461" marR="8461" marT="8461" marB="0" anchor="ctr"/>
                </a:tc>
                <a:tc>
                  <a:txBody>
                    <a:bodyPr/>
                    <a:lstStyle/>
                    <a:p>
                      <a:pPr algn="l" fontAlgn="ctr"/>
                      <a:r>
                        <a:rPr lang="en-IN" sz="1000" u="none" strike="noStrike">
                          <a:effectLst/>
                        </a:rPr>
                        <a:t>E-commerce</a:t>
                      </a:r>
                      <a:endParaRPr lang="en-IN" sz="1000" b="0" i="0" u="none" strike="noStrike">
                        <a:solidFill>
                          <a:srgbClr val="000000"/>
                        </a:solidFill>
                        <a:effectLst/>
                        <a:latin typeface="Arial" panose="020B0604020202020204" pitchFamily="34" charset="0"/>
                      </a:endParaRPr>
                    </a:p>
                  </a:txBody>
                  <a:tcPr marL="8461" marR="8461" marT="8461" marB="0" anchor="ctr"/>
                </a:tc>
                <a:tc>
                  <a:txBody>
                    <a:bodyPr/>
                    <a:lstStyle/>
                    <a:p>
                      <a:pPr algn="l" fontAlgn="ctr"/>
                      <a:r>
                        <a:rPr lang="en-US" sz="1000" u="none" strike="noStrike" dirty="0">
                          <a:effectLst/>
                        </a:rPr>
                        <a:t>Clarifications on invoice matching, compliance, and TCS reporting.</a:t>
                      </a:r>
                      <a:endParaRPr lang="en-US" sz="1000" b="0" i="0" u="none" strike="noStrike" dirty="0">
                        <a:solidFill>
                          <a:srgbClr val="000000"/>
                        </a:solidFill>
                        <a:effectLst/>
                        <a:latin typeface="Arial" panose="020B0604020202020204" pitchFamily="34" charset="0"/>
                      </a:endParaRPr>
                    </a:p>
                  </a:txBody>
                  <a:tcPr marL="8461" marR="8461" marT="8461" marB="0" anchor="ctr"/>
                </a:tc>
                <a:extLst>
                  <a:ext uri="{0D108BD9-81ED-4DB2-BD59-A6C34878D82A}">
                    <a16:rowId xmlns:a16="http://schemas.microsoft.com/office/drawing/2014/main" val="548192652"/>
                  </a:ext>
                </a:extLst>
              </a:tr>
              <a:tr h="582939">
                <a:tc>
                  <a:txBody>
                    <a:bodyPr/>
                    <a:lstStyle/>
                    <a:p>
                      <a:pPr algn="ctr" fontAlgn="ctr"/>
                      <a:r>
                        <a:rPr lang="en-IN" sz="1000" u="none" strike="noStrike" dirty="0">
                          <a:effectLst/>
                        </a:rPr>
                        <a:t>2025–2026</a:t>
                      </a:r>
                      <a:endParaRPr lang="en-IN" sz="1000" b="0" i="0" u="none" strike="noStrike" dirty="0">
                        <a:solidFill>
                          <a:srgbClr val="000000"/>
                        </a:solidFill>
                        <a:effectLst/>
                        <a:latin typeface="Arial" panose="020B0604020202020204" pitchFamily="34" charset="0"/>
                      </a:endParaRPr>
                    </a:p>
                  </a:txBody>
                  <a:tcPr marL="8461" marR="8461" marT="8461" marB="0" anchor="ctr"/>
                </a:tc>
                <a:tc>
                  <a:txBody>
                    <a:bodyPr/>
                    <a:lstStyle/>
                    <a:p>
                      <a:pPr algn="l" fontAlgn="ctr"/>
                      <a:r>
                        <a:rPr lang="en-IN" sz="1000" u="none" strike="noStrike">
                          <a:effectLst/>
                        </a:rPr>
                        <a:t>Ongoing CBIC Advisories</a:t>
                      </a:r>
                      <a:endParaRPr lang="en-IN" sz="1000" b="0" i="0" u="none" strike="noStrike">
                        <a:solidFill>
                          <a:srgbClr val="000000"/>
                        </a:solidFill>
                        <a:effectLst/>
                        <a:latin typeface="Arial" panose="020B0604020202020204" pitchFamily="34" charset="0"/>
                      </a:endParaRPr>
                    </a:p>
                  </a:txBody>
                  <a:tcPr marL="8461" marR="8461" marT="8461" marB="0" anchor="ctr"/>
                </a:tc>
                <a:tc>
                  <a:txBody>
                    <a:bodyPr/>
                    <a:lstStyle/>
                    <a:p>
                      <a:pPr algn="l" fontAlgn="ctr"/>
                      <a:r>
                        <a:rPr lang="en-IN" sz="1000" u="none" strike="noStrike" dirty="0">
                          <a:effectLst/>
                        </a:rPr>
                        <a:t>Marketplaces &amp; Sellers</a:t>
                      </a:r>
                      <a:endParaRPr lang="en-IN" sz="1000" b="0" i="0" u="none" strike="noStrike" dirty="0">
                        <a:solidFill>
                          <a:srgbClr val="000000"/>
                        </a:solidFill>
                        <a:effectLst/>
                        <a:latin typeface="Arial" panose="020B0604020202020204" pitchFamily="34" charset="0"/>
                      </a:endParaRPr>
                    </a:p>
                  </a:txBody>
                  <a:tcPr marL="8461" marR="8461" marT="8461" marB="0" anchor="ctr"/>
                </a:tc>
                <a:tc>
                  <a:txBody>
                    <a:bodyPr/>
                    <a:lstStyle/>
                    <a:p>
                      <a:pPr algn="l" fontAlgn="ctr"/>
                      <a:r>
                        <a:rPr lang="en-US" sz="1000" u="none" strike="noStrike" dirty="0">
                          <a:effectLst/>
                        </a:rPr>
                        <a:t>Updates relating to GSTN system changes, e-invoicing expansion, return reconciliation, and compliance improvements.</a:t>
                      </a:r>
                      <a:endParaRPr lang="en-US" sz="1000" b="0" i="0" u="none" strike="noStrike" dirty="0">
                        <a:solidFill>
                          <a:srgbClr val="000000"/>
                        </a:solidFill>
                        <a:effectLst/>
                        <a:latin typeface="Arial" panose="020B0604020202020204" pitchFamily="34" charset="0"/>
                      </a:endParaRPr>
                    </a:p>
                  </a:txBody>
                  <a:tcPr marL="8461" marR="8461" marT="8461" marB="0" anchor="ctr"/>
                </a:tc>
                <a:extLst>
                  <a:ext uri="{0D108BD9-81ED-4DB2-BD59-A6C34878D82A}">
                    <a16:rowId xmlns:a16="http://schemas.microsoft.com/office/drawing/2014/main" val="2313099003"/>
                  </a:ext>
                </a:extLst>
              </a:tr>
            </a:tbl>
          </a:graphicData>
        </a:graphic>
      </p:graphicFrame>
      <p:graphicFrame>
        <p:nvGraphicFramePr>
          <p:cNvPr id="3" name="Table 2">
            <a:extLst>
              <a:ext uri="{FF2B5EF4-FFF2-40B4-BE49-F238E27FC236}">
                <a16:creationId xmlns:a16="http://schemas.microsoft.com/office/drawing/2014/main" id="{08B9F04B-C973-4C64-AA50-9E3FA370F14D}"/>
              </a:ext>
            </a:extLst>
          </p:cNvPr>
          <p:cNvGraphicFramePr>
            <a:graphicFrameLocks noGrp="1"/>
          </p:cNvGraphicFramePr>
          <p:nvPr>
            <p:extLst>
              <p:ext uri="{D42A27DB-BD31-4B8C-83A1-F6EECF244321}">
                <p14:modId xmlns:p14="http://schemas.microsoft.com/office/powerpoint/2010/main" val="368026235"/>
              </p:ext>
            </p:extLst>
          </p:nvPr>
        </p:nvGraphicFramePr>
        <p:xfrm>
          <a:off x="6755335" y="203289"/>
          <a:ext cx="5239440" cy="6105203"/>
        </p:xfrm>
        <a:graphic>
          <a:graphicData uri="http://schemas.openxmlformats.org/drawingml/2006/table">
            <a:tbl>
              <a:tblPr>
                <a:tableStyleId>{616DA210-FB5B-4158-B5E0-FEB733F419BA}</a:tableStyleId>
              </a:tblPr>
              <a:tblGrid>
                <a:gridCol w="2619720">
                  <a:extLst>
                    <a:ext uri="{9D8B030D-6E8A-4147-A177-3AD203B41FA5}">
                      <a16:colId xmlns:a16="http://schemas.microsoft.com/office/drawing/2014/main" val="1287333839"/>
                    </a:ext>
                  </a:extLst>
                </a:gridCol>
                <a:gridCol w="2619720">
                  <a:extLst>
                    <a:ext uri="{9D8B030D-6E8A-4147-A177-3AD203B41FA5}">
                      <a16:colId xmlns:a16="http://schemas.microsoft.com/office/drawing/2014/main" val="788180675"/>
                    </a:ext>
                  </a:extLst>
                </a:gridCol>
              </a:tblGrid>
              <a:tr h="118371">
                <a:tc>
                  <a:txBody>
                    <a:bodyPr/>
                    <a:lstStyle/>
                    <a:p>
                      <a:pPr algn="ctr" fontAlgn="b"/>
                      <a:r>
                        <a:rPr lang="en-IN" sz="800" b="1" u="none" strike="noStrike" dirty="0">
                          <a:effectLst/>
                        </a:rPr>
                        <a:t>FAQ on TCS - ECO</a:t>
                      </a:r>
                      <a:endParaRPr lang="en-IN" sz="800" b="1" i="0" u="none" strike="noStrike" dirty="0">
                        <a:solidFill>
                          <a:srgbClr val="000000"/>
                        </a:solidFill>
                        <a:effectLst/>
                        <a:latin typeface="Arial" panose="020B0604020202020204" pitchFamily="34" charset="0"/>
                      </a:endParaRPr>
                    </a:p>
                  </a:txBody>
                  <a:tcPr marL="4064" marR="4064" marT="4064" marB="0" anchor="b"/>
                </a:tc>
                <a:tc>
                  <a:txBody>
                    <a:bodyPr/>
                    <a:lstStyle/>
                    <a:p>
                      <a:pPr algn="ctr" fontAlgn="b"/>
                      <a:r>
                        <a:rPr lang="en-IN" sz="800" b="1" u="none" strike="noStrike" dirty="0">
                          <a:effectLst/>
                        </a:rPr>
                        <a:t>Gist of FAQ</a:t>
                      </a:r>
                      <a:endParaRPr lang="en-IN" sz="800" b="1" i="0" u="none" strike="noStrike" dirty="0">
                        <a:solidFill>
                          <a:srgbClr val="000000"/>
                        </a:solidFill>
                        <a:effectLst/>
                        <a:latin typeface="Arial" panose="020B0604020202020204" pitchFamily="34" charset="0"/>
                      </a:endParaRPr>
                    </a:p>
                  </a:txBody>
                  <a:tcPr marL="4064" marR="4064" marT="4064" marB="0" anchor="b"/>
                </a:tc>
                <a:extLst>
                  <a:ext uri="{0D108BD9-81ED-4DB2-BD59-A6C34878D82A}">
                    <a16:rowId xmlns:a16="http://schemas.microsoft.com/office/drawing/2014/main" val="4020194632"/>
                  </a:ext>
                </a:extLst>
              </a:tr>
              <a:tr h="232923">
                <a:tc>
                  <a:txBody>
                    <a:bodyPr/>
                    <a:lstStyle/>
                    <a:p>
                      <a:pPr algn="ctr" fontAlgn="t"/>
                      <a:r>
                        <a:rPr lang="en-IN" sz="800" u="none" strike="noStrike" dirty="0">
                          <a:effectLst/>
                        </a:rPr>
                        <a:t>Electronic Commerce</a:t>
                      </a:r>
                      <a:endParaRPr lang="en-IN" sz="800" b="1" i="0" u="none" strike="noStrike" dirty="0">
                        <a:solidFill>
                          <a:srgbClr val="000000"/>
                        </a:solidFill>
                        <a:effectLst/>
                        <a:latin typeface="Arial" panose="020B0604020202020204" pitchFamily="34" charset="0"/>
                      </a:endParaRPr>
                    </a:p>
                  </a:txBody>
                  <a:tcPr marL="4064" marR="4064" marT="4064" marB="0"/>
                </a:tc>
                <a:tc>
                  <a:txBody>
                    <a:bodyPr/>
                    <a:lstStyle/>
                    <a:p>
                      <a:pPr algn="ctr" fontAlgn="t"/>
                      <a:r>
                        <a:rPr lang="en-US" sz="800" u="none" strike="noStrike">
                          <a:effectLst/>
                        </a:rPr>
                        <a:t>Supply of goods or services, including digital products, over a digital/electronic network. </a:t>
                      </a:r>
                      <a:endParaRPr lang="en-US" sz="800" b="0" i="0" u="none" strike="noStrike">
                        <a:solidFill>
                          <a:srgbClr val="000000"/>
                        </a:solidFill>
                        <a:effectLst/>
                        <a:latin typeface="Arial" panose="020B0604020202020204" pitchFamily="34" charset="0"/>
                      </a:endParaRPr>
                    </a:p>
                  </a:txBody>
                  <a:tcPr marL="4064" marR="4064" marT="4064" marB="0"/>
                </a:tc>
                <a:extLst>
                  <a:ext uri="{0D108BD9-81ED-4DB2-BD59-A6C34878D82A}">
                    <a16:rowId xmlns:a16="http://schemas.microsoft.com/office/drawing/2014/main" val="2297664054"/>
                  </a:ext>
                </a:extLst>
              </a:tr>
              <a:tr h="315826">
                <a:tc>
                  <a:txBody>
                    <a:bodyPr/>
                    <a:lstStyle/>
                    <a:p>
                      <a:pPr algn="ctr" fontAlgn="t"/>
                      <a:r>
                        <a:rPr lang="en-IN" sz="800" u="none" strike="noStrike" dirty="0">
                          <a:effectLst/>
                        </a:rPr>
                        <a:t>Electronic Commerce Operator (ECO)</a:t>
                      </a:r>
                      <a:endParaRPr lang="en-IN" sz="800" b="1" i="0" u="none" strike="noStrike" dirty="0">
                        <a:solidFill>
                          <a:srgbClr val="000000"/>
                        </a:solidFill>
                        <a:effectLst/>
                        <a:latin typeface="Arial" panose="020B0604020202020204" pitchFamily="34" charset="0"/>
                      </a:endParaRPr>
                    </a:p>
                  </a:txBody>
                  <a:tcPr marL="4064" marR="4064" marT="4064" marB="0"/>
                </a:tc>
                <a:tc>
                  <a:txBody>
                    <a:bodyPr/>
                    <a:lstStyle/>
                    <a:p>
                      <a:pPr algn="ctr" fontAlgn="t"/>
                      <a:r>
                        <a:rPr lang="en-US" sz="800" u="none" strike="noStrike">
                          <a:effectLst/>
                        </a:rPr>
                        <a:t>Person owning, operating or managing a digital/electronic platform facilitating e-commerce. </a:t>
                      </a:r>
                      <a:endParaRPr lang="en-US" sz="800" b="0" i="0" u="none" strike="noStrike">
                        <a:solidFill>
                          <a:srgbClr val="000000"/>
                        </a:solidFill>
                        <a:effectLst/>
                        <a:latin typeface="Arial" panose="020B0604020202020204" pitchFamily="34" charset="0"/>
                      </a:endParaRPr>
                    </a:p>
                  </a:txBody>
                  <a:tcPr marL="4064" marR="4064" marT="4064" marB="0"/>
                </a:tc>
                <a:extLst>
                  <a:ext uri="{0D108BD9-81ED-4DB2-BD59-A6C34878D82A}">
                    <a16:rowId xmlns:a16="http://schemas.microsoft.com/office/drawing/2014/main" val="1963413241"/>
                  </a:ext>
                </a:extLst>
              </a:tr>
              <a:tr h="232923">
                <a:tc>
                  <a:txBody>
                    <a:bodyPr/>
                    <a:lstStyle/>
                    <a:p>
                      <a:pPr algn="ctr" fontAlgn="t"/>
                      <a:r>
                        <a:rPr lang="en-IN" sz="800" u="none" strike="noStrike" dirty="0">
                          <a:effectLst/>
                        </a:rPr>
                        <a:t>Meaning of TCS</a:t>
                      </a:r>
                      <a:endParaRPr lang="en-IN" sz="800" b="1" i="0" u="none" strike="noStrike" dirty="0">
                        <a:solidFill>
                          <a:srgbClr val="000000"/>
                        </a:solidFill>
                        <a:effectLst/>
                        <a:latin typeface="Arial" panose="020B0604020202020204" pitchFamily="34" charset="0"/>
                      </a:endParaRPr>
                    </a:p>
                  </a:txBody>
                  <a:tcPr marL="4064" marR="4064" marT="4064" marB="0"/>
                </a:tc>
                <a:tc>
                  <a:txBody>
                    <a:bodyPr/>
                    <a:lstStyle/>
                    <a:p>
                      <a:pPr algn="ctr" fontAlgn="t"/>
                      <a:r>
                        <a:rPr lang="en-US" sz="800" u="none" strike="noStrike">
                          <a:effectLst/>
                        </a:rPr>
                        <a:t>ECO collects tax on behalf of suppliers where consideration is collected by the ECO. </a:t>
                      </a:r>
                      <a:endParaRPr lang="en-US" sz="800" b="0" i="0" u="none" strike="noStrike">
                        <a:solidFill>
                          <a:srgbClr val="000000"/>
                        </a:solidFill>
                        <a:effectLst/>
                        <a:latin typeface="Arial" panose="020B0604020202020204" pitchFamily="34" charset="0"/>
                      </a:endParaRPr>
                    </a:p>
                  </a:txBody>
                  <a:tcPr marL="4064" marR="4064" marT="4064" marB="0"/>
                </a:tc>
                <a:extLst>
                  <a:ext uri="{0D108BD9-81ED-4DB2-BD59-A6C34878D82A}">
                    <a16:rowId xmlns:a16="http://schemas.microsoft.com/office/drawing/2014/main" val="1953578968"/>
                  </a:ext>
                </a:extLst>
              </a:tr>
              <a:tr h="232923">
                <a:tc>
                  <a:txBody>
                    <a:bodyPr/>
                    <a:lstStyle/>
                    <a:p>
                      <a:pPr algn="ctr" fontAlgn="t"/>
                      <a:r>
                        <a:rPr lang="en-IN" sz="800" u="none" strike="noStrike" dirty="0">
                          <a:effectLst/>
                        </a:rPr>
                        <a:t>Applicable Rate</a:t>
                      </a:r>
                      <a:endParaRPr lang="en-IN" sz="800" b="1" i="0" u="none" strike="noStrike" dirty="0">
                        <a:solidFill>
                          <a:srgbClr val="000000"/>
                        </a:solidFill>
                        <a:effectLst/>
                        <a:latin typeface="Arial" panose="020B0604020202020204" pitchFamily="34" charset="0"/>
                      </a:endParaRPr>
                    </a:p>
                  </a:txBody>
                  <a:tcPr marL="4064" marR="4064" marT="4064" marB="0"/>
                </a:tc>
                <a:tc>
                  <a:txBody>
                    <a:bodyPr/>
                    <a:lstStyle/>
                    <a:p>
                      <a:pPr algn="ctr" fontAlgn="t"/>
                      <a:r>
                        <a:rPr lang="en-US" sz="800" u="none" strike="noStrike">
                          <a:effectLst/>
                        </a:rPr>
                        <a:t>0.5% CGST + 0.5% SGST (intra-State) or 1% IGST (inter-State) on net taxable supplies. </a:t>
                      </a:r>
                      <a:endParaRPr lang="en-US" sz="800" b="0" i="0" u="none" strike="noStrike">
                        <a:solidFill>
                          <a:srgbClr val="000000"/>
                        </a:solidFill>
                        <a:effectLst/>
                        <a:latin typeface="Arial" panose="020B0604020202020204" pitchFamily="34" charset="0"/>
                      </a:endParaRPr>
                    </a:p>
                  </a:txBody>
                  <a:tcPr marL="4064" marR="4064" marT="4064" marB="0"/>
                </a:tc>
                <a:extLst>
                  <a:ext uri="{0D108BD9-81ED-4DB2-BD59-A6C34878D82A}">
                    <a16:rowId xmlns:a16="http://schemas.microsoft.com/office/drawing/2014/main" val="1379807592"/>
                  </a:ext>
                </a:extLst>
              </a:tr>
              <a:tr h="232923">
                <a:tc>
                  <a:txBody>
                    <a:bodyPr/>
                    <a:lstStyle/>
                    <a:p>
                      <a:pPr algn="ctr" fontAlgn="t"/>
                      <a:r>
                        <a:rPr lang="en-IN" sz="800" u="none" strike="noStrike" dirty="0">
                          <a:effectLst/>
                        </a:rPr>
                        <a:t>Registration</a:t>
                      </a:r>
                      <a:endParaRPr lang="en-IN" sz="800" b="1" i="0" u="none" strike="noStrike" dirty="0">
                        <a:solidFill>
                          <a:srgbClr val="000000"/>
                        </a:solidFill>
                        <a:effectLst/>
                        <a:latin typeface="Arial" panose="020B0604020202020204" pitchFamily="34" charset="0"/>
                      </a:endParaRPr>
                    </a:p>
                  </a:txBody>
                  <a:tcPr marL="4064" marR="4064" marT="4064" marB="0"/>
                </a:tc>
                <a:tc>
                  <a:txBody>
                    <a:bodyPr/>
                    <a:lstStyle/>
                    <a:p>
                      <a:pPr algn="ctr" fontAlgn="t"/>
                      <a:r>
                        <a:rPr lang="en-US" sz="800" u="none" strike="noStrike" dirty="0">
                          <a:effectLst/>
                        </a:rPr>
                        <a:t>Every ECO must obtain compulsory GST registration irrespective of turnover. </a:t>
                      </a:r>
                      <a:endParaRPr lang="en-US" sz="800" b="0" i="0" u="none" strike="noStrike" dirty="0">
                        <a:solidFill>
                          <a:srgbClr val="000000"/>
                        </a:solidFill>
                        <a:effectLst/>
                        <a:latin typeface="Arial" panose="020B0604020202020204" pitchFamily="34" charset="0"/>
                      </a:endParaRPr>
                    </a:p>
                  </a:txBody>
                  <a:tcPr marL="4064" marR="4064" marT="4064" marB="0"/>
                </a:tc>
                <a:extLst>
                  <a:ext uri="{0D108BD9-81ED-4DB2-BD59-A6C34878D82A}">
                    <a16:rowId xmlns:a16="http://schemas.microsoft.com/office/drawing/2014/main" val="742689827"/>
                  </a:ext>
                </a:extLst>
              </a:tr>
              <a:tr h="347475">
                <a:tc>
                  <a:txBody>
                    <a:bodyPr/>
                    <a:lstStyle/>
                    <a:p>
                      <a:pPr algn="ctr" fontAlgn="t"/>
                      <a:r>
                        <a:rPr lang="en-IN" sz="800" u="none" strike="noStrike" dirty="0">
                          <a:effectLst/>
                        </a:rPr>
                        <a:t>Supplier Registration</a:t>
                      </a:r>
                      <a:endParaRPr lang="en-IN" sz="800" b="1" i="0" u="none" strike="noStrike" dirty="0">
                        <a:solidFill>
                          <a:srgbClr val="000000"/>
                        </a:solidFill>
                        <a:effectLst/>
                        <a:latin typeface="Arial" panose="020B0604020202020204" pitchFamily="34" charset="0"/>
                      </a:endParaRPr>
                    </a:p>
                  </a:txBody>
                  <a:tcPr marL="4064" marR="4064" marT="4064" marB="0"/>
                </a:tc>
                <a:tc>
                  <a:txBody>
                    <a:bodyPr/>
                    <a:lstStyle/>
                    <a:p>
                      <a:pPr algn="ctr" fontAlgn="t"/>
                      <a:r>
                        <a:rPr lang="en-US" sz="800" u="none" strike="noStrike" dirty="0">
                          <a:effectLst/>
                        </a:rPr>
                        <a:t>Suppliers making supplies through ECO generally require GST registration, subject to statutory exemptions and notifications. </a:t>
                      </a:r>
                      <a:endParaRPr lang="en-US" sz="800" b="0" i="0" u="none" strike="noStrike" dirty="0">
                        <a:solidFill>
                          <a:srgbClr val="000000"/>
                        </a:solidFill>
                        <a:effectLst/>
                        <a:latin typeface="Arial" panose="020B0604020202020204" pitchFamily="34" charset="0"/>
                      </a:endParaRPr>
                    </a:p>
                  </a:txBody>
                  <a:tcPr marL="4064" marR="4064" marT="4064" marB="0"/>
                </a:tc>
                <a:extLst>
                  <a:ext uri="{0D108BD9-81ED-4DB2-BD59-A6C34878D82A}">
                    <a16:rowId xmlns:a16="http://schemas.microsoft.com/office/drawing/2014/main" val="2840161928"/>
                  </a:ext>
                </a:extLst>
              </a:tr>
              <a:tr h="232923">
                <a:tc>
                  <a:txBody>
                    <a:bodyPr/>
                    <a:lstStyle/>
                    <a:p>
                      <a:pPr algn="ctr" fontAlgn="t"/>
                      <a:r>
                        <a:rPr lang="en-IN" sz="800" u="none" strike="noStrike" dirty="0">
                          <a:effectLst/>
                        </a:rPr>
                        <a:t>When TCS applies</a:t>
                      </a:r>
                      <a:endParaRPr lang="en-IN" sz="800" b="1" i="0" u="none" strike="noStrike" dirty="0">
                        <a:solidFill>
                          <a:srgbClr val="000000"/>
                        </a:solidFill>
                        <a:effectLst/>
                        <a:latin typeface="Arial" panose="020B0604020202020204" pitchFamily="34" charset="0"/>
                      </a:endParaRPr>
                    </a:p>
                  </a:txBody>
                  <a:tcPr marL="4064" marR="4064" marT="4064" marB="0"/>
                </a:tc>
                <a:tc>
                  <a:txBody>
                    <a:bodyPr/>
                    <a:lstStyle/>
                    <a:p>
                      <a:pPr algn="ctr" fontAlgn="t"/>
                      <a:r>
                        <a:rPr lang="en-US" sz="800" u="none" strike="noStrike" dirty="0">
                          <a:effectLst/>
                        </a:rPr>
                        <a:t>Only where the ECO collects consideration on behalf of the supplier. </a:t>
                      </a:r>
                      <a:endParaRPr lang="en-US" sz="800" b="0" i="0" u="none" strike="noStrike" dirty="0">
                        <a:solidFill>
                          <a:srgbClr val="000000"/>
                        </a:solidFill>
                        <a:effectLst/>
                        <a:latin typeface="Arial" panose="020B0604020202020204" pitchFamily="34" charset="0"/>
                      </a:endParaRPr>
                    </a:p>
                  </a:txBody>
                  <a:tcPr marL="4064" marR="4064" marT="4064" marB="0"/>
                </a:tc>
                <a:extLst>
                  <a:ext uri="{0D108BD9-81ED-4DB2-BD59-A6C34878D82A}">
                    <a16:rowId xmlns:a16="http://schemas.microsoft.com/office/drawing/2014/main" val="1369687889"/>
                  </a:ext>
                </a:extLst>
              </a:tr>
              <a:tr h="347475">
                <a:tc>
                  <a:txBody>
                    <a:bodyPr/>
                    <a:lstStyle/>
                    <a:p>
                      <a:pPr algn="ctr" fontAlgn="t"/>
                      <a:r>
                        <a:rPr lang="en-US" sz="800" u="none" strike="noStrike" dirty="0">
                          <a:effectLst/>
                        </a:rPr>
                        <a:t>Net Value of Taxable Supplies</a:t>
                      </a:r>
                      <a:endParaRPr lang="en-US" sz="800" b="1" i="0" u="none" strike="noStrike" dirty="0">
                        <a:solidFill>
                          <a:srgbClr val="000000"/>
                        </a:solidFill>
                        <a:effectLst/>
                        <a:latin typeface="Arial" panose="020B0604020202020204" pitchFamily="34" charset="0"/>
                      </a:endParaRPr>
                    </a:p>
                  </a:txBody>
                  <a:tcPr marL="4064" marR="4064" marT="4064" marB="0"/>
                </a:tc>
                <a:tc>
                  <a:txBody>
                    <a:bodyPr/>
                    <a:lstStyle/>
                    <a:p>
                      <a:pPr algn="ctr" fontAlgn="t"/>
                      <a:r>
                        <a:rPr lang="en-US" sz="800" u="none" strike="noStrike" dirty="0">
                          <a:effectLst/>
                        </a:rPr>
                        <a:t>Aggregate taxable supplies made through ECO minus taxable supplies returned during the month. Exempt supplies are excluded. </a:t>
                      </a:r>
                      <a:endParaRPr lang="en-US" sz="800" b="0" i="0" u="none" strike="noStrike" dirty="0">
                        <a:solidFill>
                          <a:srgbClr val="000000"/>
                        </a:solidFill>
                        <a:effectLst/>
                        <a:latin typeface="Arial" panose="020B0604020202020204" pitchFamily="34" charset="0"/>
                      </a:endParaRPr>
                    </a:p>
                  </a:txBody>
                  <a:tcPr marL="4064" marR="4064" marT="4064" marB="0"/>
                </a:tc>
                <a:extLst>
                  <a:ext uri="{0D108BD9-81ED-4DB2-BD59-A6C34878D82A}">
                    <a16:rowId xmlns:a16="http://schemas.microsoft.com/office/drawing/2014/main" val="3229485535"/>
                  </a:ext>
                </a:extLst>
              </a:tr>
              <a:tr h="232923">
                <a:tc>
                  <a:txBody>
                    <a:bodyPr/>
                    <a:lstStyle/>
                    <a:p>
                      <a:pPr algn="ctr" fontAlgn="t"/>
                      <a:r>
                        <a:rPr lang="en-IN" sz="800" u="none" strike="noStrike" dirty="0">
                          <a:effectLst/>
                        </a:rPr>
                        <a:t>GSTIN-wise computation</a:t>
                      </a:r>
                      <a:endParaRPr lang="en-IN" sz="800" b="1" i="0" u="none" strike="noStrike" dirty="0">
                        <a:solidFill>
                          <a:srgbClr val="000000"/>
                        </a:solidFill>
                        <a:effectLst/>
                        <a:latin typeface="Arial" panose="020B0604020202020204" pitchFamily="34" charset="0"/>
                      </a:endParaRPr>
                    </a:p>
                  </a:txBody>
                  <a:tcPr marL="4064" marR="4064" marT="4064" marB="0"/>
                </a:tc>
                <a:tc>
                  <a:txBody>
                    <a:bodyPr/>
                    <a:lstStyle/>
                    <a:p>
                      <a:pPr algn="ctr" fontAlgn="t"/>
                      <a:r>
                        <a:rPr lang="en-US" sz="800" u="none" strike="noStrike" dirty="0">
                          <a:effectLst/>
                        </a:rPr>
                        <a:t>Net taxable supplies are computed supplier GSTIN-wise, not PAN-wise. </a:t>
                      </a:r>
                      <a:endParaRPr lang="en-US" sz="800" b="0" i="0" u="none" strike="noStrike" dirty="0">
                        <a:solidFill>
                          <a:srgbClr val="000000"/>
                        </a:solidFill>
                        <a:effectLst/>
                        <a:latin typeface="Arial" panose="020B0604020202020204" pitchFamily="34" charset="0"/>
                      </a:endParaRPr>
                    </a:p>
                  </a:txBody>
                  <a:tcPr marL="4064" marR="4064" marT="4064" marB="0"/>
                </a:tc>
                <a:extLst>
                  <a:ext uri="{0D108BD9-81ED-4DB2-BD59-A6C34878D82A}">
                    <a16:rowId xmlns:a16="http://schemas.microsoft.com/office/drawing/2014/main" val="3438505500"/>
                  </a:ext>
                </a:extLst>
              </a:tr>
              <a:tr h="347475">
                <a:tc>
                  <a:txBody>
                    <a:bodyPr/>
                    <a:lstStyle/>
                    <a:p>
                      <a:pPr algn="ctr" fontAlgn="t"/>
                      <a:r>
                        <a:rPr lang="en-IN" sz="800" u="none" strike="noStrike" dirty="0">
                          <a:effectLst/>
                        </a:rPr>
                        <a:t>Time of Collection</a:t>
                      </a:r>
                      <a:endParaRPr lang="en-IN" sz="800" b="1" i="0" u="none" strike="noStrike" dirty="0">
                        <a:solidFill>
                          <a:srgbClr val="000000"/>
                        </a:solidFill>
                        <a:effectLst/>
                        <a:latin typeface="Arial" panose="020B0604020202020204" pitchFamily="34" charset="0"/>
                      </a:endParaRPr>
                    </a:p>
                  </a:txBody>
                  <a:tcPr marL="4064" marR="4064" marT="4064" marB="0"/>
                </a:tc>
                <a:tc>
                  <a:txBody>
                    <a:bodyPr/>
                    <a:lstStyle/>
                    <a:p>
                      <a:pPr algn="ctr" fontAlgn="t"/>
                      <a:r>
                        <a:rPr lang="en-US" sz="800" u="none" strike="noStrike" dirty="0">
                          <a:effectLst/>
                        </a:rPr>
                        <a:t>TCS is collected when the supply is made through the ECO, irrespective of when payment is actually received from the customer. </a:t>
                      </a:r>
                      <a:endParaRPr lang="en-US" sz="800" b="0" i="0" u="none" strike="noStrike" dirty="0">
                        <a:solidFill>
                          <a:srgbClr val="000000"/>
                        </a:solidFill>
                        <a:effectLst/>
                        <a:latin typeface="Arial" panose="020B0604020202020204" pitchFamily="34" charset="0"/>
                      </a:endParaRPr>
                    </a:p>
                  </a:txBody>
                  <a:tcPr marL="4064" marR="4064" marT="4064" marB="0"/>
                </a:tc>
                <a:extLst>
                  <a:ext uri="{0D108BD9-81ED-4DB2-BD59-A6C34878D82A}">
                    <a16:rowId xmlns:a16="http://schemas.microsoft.com/office/drawing/2014/main" val="1494178087"/>
                  </a:ext>
                </a:extLst>
              </a:tr>
              <a:tr h="232923">
                <a:tc>
                  <a:txBody>
                    <a:bodyPr/>
                    <a:lstStyle/>
                    <a:p>
                      <a:pPr algn="ctr" fontAlgn="t"/>
                      <a:r>
                        <a:rPr lang="en-IN" sz="800" u="none" strike="noStrike" dirty="0">
                          <a:effectLst/>
                        </a:rPr>
                        <a:t>Returns</a:t>
                      </a:r>
                      <a:endParaRPr lang="en-IN" sz="800" b="1" i="0" u="none" strike="noStrike" dirty="0">
                        <a:solidFill>
                          <a:srgbClr val="000000"/>
                        </a:solidFill>
                        <a:effectLst/>
                        <a:latin typeface="Arial" panose="020B0604020202020204" pitchFamily="34" charset="0"/>
                      </a:endParaRPr>
                    </a:p>
                  </a:txBody>
                  <a:tcPr marL="4064" marR="4064" marT="4064" marB="0"/>
                </a:tc>
                <a:tc>
                  <a:txBody>
                    <a:bodyPr/>
                    <a:lstStyle/>
                    <a:p>
                      <a:pPr algn="ctr" fontAlgn="t"/>
                      <a:r>
                        <a:rPr lang="en-US" sz="800" u="none" strike="noStrike" dirty="0">
                          <a:effectLst/>
                        </a:rPr>
                        <a:t>ECO files GSTR-8 monthly containing supplier-wise TCS details. </a:t>
                      </a:r>
                      <a:endParaRPr lang="en-US" sz="800" b="0" i="0" u="none" strike="noStrike" dirty="0">
                        <a:solidFill>
                          <a:srgbClr val="000000"/>
                        </a:solidFill>
                        <a:effectLst/>
                        <a:latin typeface="Arial" panose="020B0604020202020204" pitchFamily="34" charset="0"/>
                      </a:endParaRPr>
                    </a:p>
                  </a:txBody>
                  <a:tcPr marL="4064" marR="4064" marT="4064" marB="0"/>
                </a:tc>
                <a:extLst>
                  <a:ext uri="{0D108BD9-81ED-4DB2-BD59-A6C34878D82A}">
                    <a16:rowId xmlns:a16="http://schemas.microsoft.com/office/drawing/2014/main" val="3408325010"/>
                  </a:ext>
                </a:extLst>
              </a:tr>
              <a:tr h="232923">
                <a:tc>
                  <a:txBody>
                    <a:bodyPr/>
                    <a:lstStyle/>
                    <a:p>
                      <a:pPr algn="ctr" fontAlgn="t"/>
                      <a:r>
                        <a:rPr lang="en-IN" sz="800" u="none" strike="noStrike" dirty="0">
                          <a:effectLst/>
                        </a:rPr>
                        <a:t>Deposit of TCS</a:t>
                      </a:r>
                      <a:endParaRPr lang="en-IN" sz="800" b="1" i="0" u="none" strike="noStrike" dirty="0">
                        <a:solidFill>
                          <a:srgbClr val="000000"/>
                        </a:solidFill>
                        <a:effectLst/>
                        <a:latin typeface="Arial" panose="020B0604020202020204" pitchFamily="34" charset="0"/>
                      </a:endParaRPr>
                    </a:p>
                  </a:txBody>
                  <a:tcPr marL="4064" marR="4064" marT="4064" marB="0"/>
                </a:tc>
                <a:tc>
                  <a:txBody>
                    <a:bodyPr/>
                    <a:lstStyle/>
                    <a:p>
                      <a:pPr algn="ctr" fontAlgn="t"/>
                      <a:r>
                        <a:rPr lang="en-US" sz="800" u="none" strike="noStrike" dirty="0">
                          <a:effectLst/>
                        </a:rPr>
                        <a:t>TCS collected must be deposited by the 10th of the succeeding month. </a:t>
                      </a:r>
                      <a:endParaRPr lang="en-US" sz="800" b="0" i="0" u="none" strike="noStrike" dirty="0">
                        <a:solidFill>
                          <a:srgbClr val="000000"/>
                        </a:solidFill>
                        <a:effectLst/>
                        <a:latin typeface="Arial" panose="020B0604020202020204" pitchFamily="34" charset="0"/>
                      </a:endParaRPr>
                    </a:p>
                  </a:txBody>
                  <a:tcPr marL="4064" marR="4064" marT="4064" marB="0"/>
                </a:tc>
                <a:extLst>
                  <a:ext uri="{0D108BD9-81ED-4DB2-BD59-A6C34878D82A}">
                    <a16:rowId xmlns:a16="http://schemas.microsoft.com/office/drawing/2014/main" val="1385630791"/>
                  </a:ext>
                </a:extLst>
              </a:tr>
              <a:tr h="315826">
                <a:tc>
                  <a:txBody>
                    <a:bodyPr/>
                    <a:lstStyle/>
                    <a:p>
                      <a:pPr algn="ctr" fontAlgn="t"/>
                      <a:r>
                        <a:rPr lang="en-IN" sz="800" u="none" strike="noStrike">
                          <a:effectLst/>
                        </a:rPr>
                        <a:t>Credit to Supplier</a:t>
                      </a:r>
                      <a:endParaRPr lang="en-IN" sz="800" b="1" i="0" u="none" strike="noStrike">
                        <a:solidFill>
                          <a:srgbClr val="000000"/>
                        </a:solidFill>
                        <a:effectLst/>
                        <a:latin typeface="Arial" panose="020B0604020202020204" pitchFamily="34" charset="0"/>
                      </a:endParaRPr>
                    </a:p>
                  </a:txBody>
                  <a:tcPr marL="4064" marR="4064" marT="4064" marB="0"/>
                </a:tc>
                <a:tc>
                  <a:txBody>
                    <a:bodyPr/>
                    <a:lstStyle/>
                    <a:p>
                      <a:pPr algn="ctr" fontAlgn="t"/>
                      <a:r>
                        <a:rPr lang="en-US" sz="800" u="none" strike="noStrike" dirty="0">
                          <a:effectLst/>
                        </a:rPr>
                        <a:t>TCS appears in the supplier’s electronic cash ledger and can be used to discharge GST liability. </a:t>
                      </a:r>
                      <a:endParaRPr lang="en-US" sz="800" b="0" i="0" u="none" strike="noStrike" dirty="0">
                        <a:solidFill>
                          <a:srgbClr val="000000"/>
                        </a:solidFill>
                        <a:effectLst/>
                        <a:latin typeface="Arial" panose="020B0604020202020204" pitchFamily="34" charset="0"/>
                      </a:endParaRPr>
                    </a:p>
                  </a:txBody>
                  <a:tcPr marL="4064" marR="4064" marT="4064" marB="0"/>
                </a:tc>
                <a:extLst>
                  <a:ext uri="{0D108BD9-81ED-4DB2-BD59-A6C34878D82A}">
                    <a16:rowId xmlns:a16="http://schemas.microsoft.com/office/drawing/2014/main" val="3712385790"/>
                  </a:ext>
                </a:extLst>
              </a:tr>
              <a:tr h="133740">
                <a:tc>
                  <a:txBody>
                    <a:bodyPr/>
                    <a:lstStyle/>
                    <a:p>
                      <a:pPr algn="ctr" fontAlgn="t"/>
                      <a:r>
                        <a:rPr lang="en-IN" sz="800" u="none" strike="noStrike">
                          <a:effectLst/>
                        </a:rPr>
                        <a:t>Exempt Supplies</a:t>
                      </a:r>
                      <a:endParaRPr lang="en-IN" sz="800" b="1" i="0" u="none" strike="noStrike">
                        <a:solidFill>
                          <a:srgbClr val="000000"/>
                        </a:solidFill>
                        <a:effectLst/>
                        <a:latin typeface="Arial" panose="020B0604020202020204" pitchFamily="34" charset="0"/>
                      </a:endParaRPr>
                    </a:p>
                  </a:txBody>
                  <a:tcPr marL="4064" marR="4064" marT="4064" marB="0"/>
                </a:tc>
                <a:tc>
                  <a:txBody>
                    <a:bodyPr/>
                    <a:lstStyle/>
                    <a:p>
                      <a:pPr algn="ctr" fontAlgn="t"/>
                      <a:r>
                        <a:rPr lang="en-US" sz="800" u="none" strike="noStrike" dirty="0">
                          <a:effectLst/>
                        </a:rPr>
                        <a:t>No TCS is collectible on exempt supplies. </a:t>
                      </a:r>
                      <a:endParaRPr lang="en-US" sz="800" b="0" i="0" u="none" strike="noStrike" dirty="0">
                        <a:solidFill>
                          <a:srgbClr val="000000"/>
                        </a:solidFill>
                        <a:effectLst/>
                        <a:latin typeface="Arial" panose="020B0604020202020204" pitchFamily="34" charset="0"/>
                      </a:endParaRPr>
                    </a:p>
                  </a:txBody>
                  <a:tcPr marL="4064" marR="4064" marT="4064" marB="0"/>
                </a:tc>
                <a:extLst>
                  <a:ext uri="{0D108BD9-81ED-4DB2-BD59-A6C34878D82A}">
                    <a16:rowId xmlns:a16="http://schemas.microsoft.com/office/drawing/2014/main" val="321305206"/>
                  </a:ext>
                </a:extLst>
              </a:tr>
              <a:tr h="315826">
                <a:tc>
                  <a:txBody>
                    <a:bodyPr/>
                    <a:lstStyle/>
                    <a:p>
                      <a:pPr algn="ctr" fontAlgn="t"/>
                      <a:r>
                        <a:rPr lang="en-IN" sz="800" u="none" strike="noStrike" dirty="0">
                          <a:effectLst/>
                        </a:rPr>
                        <a:t>Returns by Customer</a:t>
                      </a:r>
                      <a:endParaRPr lang="en-IN" sz="800" b="1" i="0" u="none" strike="noStrike" dirty="0">
                        <a:solidFill>
                          <a:srgbClr val="000000"/>
                        </a:solidFill>
                        <a:effectLst/>
                        <a:latin typeface="Arial" panose="020B0604020202020204" pitchFamily="34" charset="0"/>
                      </a:endParaRPr>
                    </a:p>
                  </a:txBody>
                  <a:tcPr marL="4064" marR="4064" marT="4064" marB="0"/>
                </a:tc>
                <a:tc>
                  <a:txBody>
                    <a:bodyPr/>
                    <a:lstStyle/>
                    <a:p>
                      <a:pPr algn="ctr" fontAlgn="t"/>
                      <a:r>
                        <a:rPr lang="en-US" sz="800" u="none" strike="noStrike" dirty="0">
                          <a:effectLst/>
                        </a:rPr>
                        <a:t>Goods returned by customers reduce the net taxable value for TCS calculation in the month of return. </a:t>
                      </a:r>
                      <a:endParaRPr lang="en-US" sz="800" b="0" i="0" u="none" strike="noStrike" dirty="0">
                        <a:solidFill>
                          <a:srgbClr val="000000"/>
                        </a:solidFill>
                        <a:effectLst/>
                        <a:latin typeface="Arial" panose="020B0604020202020204" pitchFamily="34" charset="0"/>
                      </a:endParaRPr>
                    </a:p>
                  </a:txBody>
                  <a:tcPr marL="4064" marR="4064" marT="4064" marB="0"/>
                </a:tc>
                <a:extLst>
                  <a:ext uri="{0D108BD9-81ED-4DB2-BD59-A6C34878D82A}">
                    <a16:rowId xmlns:a16="http://schemas.microsoft.com/office/drawing/2014/main" val="3483484655"/>
                  </a:ext>
                </a:extLst>
              </a:tr>
              <a:tr h="462027">
                <a:tc>
                  <a:txBody>
                    <a:bodyPr/>
                    <a:lstStyle/>
                    <a:p>
                      <a:pPr algn="ctr" fontAlgn="t"/>
                      <a:r>
                        <a:rPr lang="en-IN" sz="800" u="none" strike="noStrike">
                          <a:effectLst/>
                        </a:rPr>
                        <a:t>Own Inventory Model</a:t>
                      </a:r>
                      <a:endParaRPr lang="en-IN" sz="800" b="1" i="0" u="none" strike="noStrike">
                        <a:solidFill>
                          <a:srgbClr val="000000"/>
                        </a:solidFill>
                        <a:effectLst/>
                        <a:latin typeface="Arial" panose="020B0604020202020204" pitchFamily="34" charset="0"/>
                      </a:endParaRPr>
                    </a:p>
                  </a:txBody>
                  <a:tcPr marL="4064" marR="4064" marT="4064" marB="0"/>
                </a:tc>
                <a:tc>
                  <a:txBody>
                    <a:bodyPr/>
                    <a:lstStyle/>
                    <a:p>
                      <a:pPr algn="ctr" fontAlgn="t"/>
                      <a:r>
                        <a:rPr lang="en-US" sz="800" u="none" strike="noStrike" dirty="0">
                          <a:effectLst/>
                        </a:rPr>
                        <a:t>If an entity sells its own goods under its own invoice (inventory model), TCS under Section 52 is not applicable because it is not collecting consideration for another supplier. </a:t>
                      </a:r>
                      <a:endParaRPr lang="en-US" sz="800" b="0" i="0" u="none" strike="noStrike" dirty="0">
                        <a:solidFill>
                          <a:srgbClr val="000000"/>
                        </a:solidFill>
                        <a:effectLst/>
                        <a:latin typeface="Arial" panose="020B0604020202020204" pitchFamily="34" charset="0"/>
                      </a:endParaRPr>
                    </a:p>
                  </a:txBody>
                  <a:tcPr marL="4064" marR="4064" marT="4064" marB="0"/>
                </a:tc>
                <a:extLst>
                  <a:ext uri="{0D108BD9-81ED-4DB2-BD59-A6C34878D82A}">
                    <a16:rowId xmlns:a16="http://schemas.microsoft.com/office/drawing/2014/main" val="537972851"/>
                  </a:ext>
                </a:extLst>
              </a:tr>
              <a:tr h="347475">
                <a:tc>
                  <a:txBody>
                    <a:bodyPr/>
                    <a:lstStyle/>
                    <a:p>
                      <a:pPr algn="ctr" fontAlgn="t"/>
                      <a:r>
                        <a:rPr lang="en-US" sz="800" u="none" strike="noStrike">
                          <a:effectLst/>
                        </a:rPr>
                        <a:t>Own Website Selling Own Goods</a:t>
                      </a:r>
                      <a:endParaRPr lang="en-US" sz="800" b="1" i="0" u="none" strike="noStrike">
                        <a:solidFill>
                          <a:srgbClr val="000000"/>
                        </a:solidFill>
                        <a:effectLst/>
                        <a:latin typeface="Arial" panose="020B0604020202020204" pitchFamily="34" charset="0"/>
                      </a:endParaRPr>
                    </a:p>
                  </a:txBody>
                  <a:tcPr marL="4064" marR="4064" marT="4064" marB="0"/>
                </a:tc>
                <a:tc>
                  <a:txBody>
                    <a:bodyPr/>
                    <a:lstStyle/>
                    <a:p>
                      <a:pPr algn="ctr" fontAlgn="t"/>
                      <a:r>
                        <a:rPr lang="en-US" sz="800" u="none" strike="noStrike" dirty="0">
                          <a:effectLst/>
                        </a:rPr>
                        <a:t>A business selling only its own products through its own website is not required to collect TCS under Section 52. </a:t>
                      </a:r>
                      <a:endParaRPr lang="en-US" sz="800" b="0" i="0" u="none" strike="noStrike" dirty="0">
                        <a:solidFill>
                          <a:srgbClr val="000000"/>
                        </a:solidFill>
                        <a:effectLst/>
                        <a:latin typeface="Arial" panose="020B0604020202020204" pitchFamily="34" charset="0"/>
                      </a:endParaRPr>
                    </a:p>
                  </a:txBody>
                  <a:tcPr marL="4064" marR="4064" marT="4064" marB="0"/>
                </a:tc>
                <a:extLst>
                  <a:ext uri="{0D108BD9-81ED-4DB2-BD59-A6C34878D82A}">
                    <a16:rowId xmlns:a16="http://schemas.microsoft.com/office/drawing/2014/main" val="4020883906"/>
                  </a:ext>
                </a:extLst>
              </a:tr>
              <a:tr h="347475">
                <a:tc>
                  <a:txBody>
                    <a:bodyPr/>
                    <a:lstStyle/>
                    <a:p>
                      <a:pPr algn="ctr" fontAlgn="t"/>
                      <a:r>
                        <a:rPr lang="en-IN" sz="800" u="none" strike="noStrike">
                          <a:effectLst/>
                        </a:rPr>
                        <a:t>Marketplace Model</a:t>
                      </a:r>
                      <a:endParaRPr lang="en-IN" sz="800" b="1" i="0" u="none" strike="noStrike">
                        <a:solidFill>
                          <a:srgbClr val="000000"/>
                        </a:solidFill>
                        <a:effectLst/>
                        <a:latin typeface="Arial" panose="020B0604020202020204" pitchFamily="34" charset="0"/>
                      </a:endParaRPr>
                    </a:p>
                  </a:txBody>
                  <a:tcPr marL="4064" marR="4064" marT="4064" marB="0"/>
                </a:tc>
                <a:tc>
                  <a:txBody>
                    <a:bodyPr/>
                    <a:lstStyle/>
                    <a:p>
                      <a:pPr algn="ctr" fontAlgn="t"/>
                      <a:r>
                        <a:rPr lang="en-US" sz="800" u="none" strike="noStrike" dirty="0">
                          <a:effectLst/>
                        </a:rPr>
                        <a:t>TCS is applicable where multiple third-party suppliers sell through the platform and the ECO collects payment. </a:t>
                      </a:r>
                      <a:endParaRPr lang="en-US" sz="800" b="0" i="0" u="none" strike="noStrike" dirty="0">
                        <a:solidFill>
                          <a:srgbClr val="000000"/>
                        </a:solidFill>
                        <a:effectLst/>
                        <a:latin typeface="Arial" panose="020B0604020202020204" pitchFamily="34" charset="0"/>
                      </a:endParaRPr>
                    </a:p>
                  </a:txBody>
                  <a:tcPr marL="4064" marR="4064" marT="4064" marB="0"/>
                </a:tc>
                <a:extLst>
                  <a:ext uri="{0D108BD9-81ED-4DB2-BD59-A6C34878D82A}">
                    <a16:rowId xmlns:a16="http://schemas.microsoft.com/office/drawing/2014/main" val="409877333"/>
                  </a:ext>
                </a:extLst>
              </a:tr>
              <a:tr h="347475">
                <a:tc>
                  <a:txBody>
                    <a:bodyPr/>
                    <a:lstStyle/>
                    <a:p>
                      <a:pPr algn="ctr" fontAlgn="t"/>
                      <a:r>
                        <a:rPr lang="en-IN" sz="800" u="none" strike="noStrike">
                          <a:effectLst/>
                        </a:rPr>
                        <a:t>Mismatch Mechanism</a:t>
                      </a:r>
                      <a:endParaRPr lang="en-IN" sz="800" b="1" i="0" u="none" strike="noStrike">
                        <a:solidFill>
                          <a:srgbClr val="000000"/>
                        </a:solidFill>
                        <a:effectLst/>
                        <a:latin typeface="Arial" panose="020B0604020202020204" pitchFamily="34" charset="0"/>
                      </a:endParaRPr>
                    </a:p>
                  </a:txBody>
                  <a:tcPr marL="4064" marR="4064" marT="4064" marB="0"/>
                </a:tc>
                <a:tc>
                  <a:txBody>
                    <a:bodyPr/>
                    <a:lstStyle/>
                    <a:p>
                      <a:pPr algn="ctr" fontAlgn="t"/>
                      <a:r>
                        <a:rPr lang="en-US" sz="800" u="none" strike="noStrike" dirty="0">
                          <a:effectLst/>
                        </a:rPr>
                        <a:t>Supplier details reported in GSTR-1 and ECO’s GSTR-8 are matched by the GST system, and discrepancies may require rectification. </a:t>
                      </a:r>
                      <a:endParaRPr lang="en-US" sz="800" b="0" i="0" u="none" strike="noStrike" dirty="0">
                        <a:solidFill>
                          <a:srgbClr val="000000"/>
                        </a:solidFill>
                        <a:effectLst/>
                        <a:latin typeface="Arial" panose="020B0604020202020204" pitchFamily="34" charset="0"/>
                      </a:endParaRPr>
                    </a:p>
                  </a:txBody>
                  <a:tcPr marL="4064" marR="4064" marT="4064" marB="0"/>
                </a:tc>
                <a:extLst>
                  <a:ext uri="{0D108BD9-81ED-4DB2-BD59-A6C34878D82A}">
                    <a16:rowId xmlns:a16="http://schemas.microsoft.com/office/drawing/2014/main" val="632837226"/>
                  </a:ext>
                </a:extLst>
              </a:tr>
              <a:tr h="315826">
                <a:tc>
                  <a:txBody>
                    <a:bodyPr/>
                    <a:lstStyle/>
                    <a:p>
                      <a:pPr algn="ctr" fontAlgn="t"/>
                      <a:r>
                        <a:rPr lang="en-IN" sz="800" u="none" strike="noStrike">
                          <a:effectLst/>
                        </a:rPr>
                        <a:t>Interest/Late Fee</a:t>
                      </a:r>
                      <a:endParaRPr lang="en-IN" sz="800" b="1" i="0" u="none" strike="noStrike">
                        <a:solidFill>
                          <a:srgbClr val="000000"/>
                        </a:solidFill>
                        <a:effectLst/>
                        <a:latin typeface="Arial" panose="020B0604020202020204" pitchFamily="34" charset="0"/>
                      </a:endParaRPr>
                    </a:p>
                  </a:txBody>
                  <a:tcPr marL="4064" marR="4064" marT="4064" marB="0"/>
                </a:tc>
                <a:tc>
                  <a:txBody>
                    <a:bodyPr/>
                    <a:lstStyle/>
                    <a:p>
                      <a:pPr algn="ctr" fontAlgn="t"/>
                      <a:r>
                        <a:rPr lang="en-US" sz="800" u="none" strike="noStrike" dirty="0">
                          <a:effectLst/>
                        </a:rPr>
                        <a:t>Delay in depositing TCS or filing GSTR-8 attracts interest and applicable late fees under the CGST Act. </a:t>
                      </a:r>
                      <a:endParaRPr lang="en-US" sz="800" b="0" i="0" u="none" strike="noStrike" dirty="0">
                        <a:solidFill>
                          <a:srgbClr val="000000"/>
                        </a:solidFill>
                        <a:effectLst/>
                        <a:latin typeface="Arial" panose="020B0604020202020204" pitchFamily="34" charset="0"/>
                      </a:endParaRPr>
                    </a:p>
                  </a:txBody>
                  <a:tcPr marL="4064" marR="4064" marT="4064" marB="0"/>
                </a:tc>
                <a:extLst>
                  <a:ext uri="{0D108BD9-81ED-4DB2-BD59-A6C34878D82A}">
                    <a16:rowId xmlns:a16="http://schemas.microsoft.com/office/drawing/2014/main" val="2186582814"/>
                  </a:ext>
                </a:extLst>
              </a:tr>
            </a:tbl>
          </a:graphicData>
        </a:graphic>
      </p:graphicFrame>
    </p:spTree>
    <p:extLst>
      <p:ext uri="{BB962C8B-B14F-4D97-AF65-F5344CB8AC3E}">
        <p14:creationId xmlns:p14="http://schemas.microsoft.com/office/powerpoint/2010/main" val="39023862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041F0-6A7B-B458-B666-97F07B1FCC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A425D6-17FA-520B-8BA2-835EB18CBC0D}"/>
              </a:ext>
            </a:extLst>
          </p:cNvPr>
          <p:cNvSpPr>
            <a:spLocks noGrp="1"/>
          </p:cNvSpPr>
          <p:nvPr>
            <p:ph type="title"/>
          </p:nvPr>
        </p:nvSpPr>
        <p:spPr>
          <a:xfrm>
            <a:off x="273854" y="101126"/>
            <a:ext cx="11541628" cy="480060"/>
          </a:xfrm>
        </p:spPr>
        <p:txBody>
          <a:bodyPr anchor="t">
            <a:normAutofit fontScale="90000"/>
          </a:bodyPr>
          <a:lstStyle/>
          <a:p>
            <a:r>
              <a:rPr lang="en-US" dirty="0"/>
              <a:t>7. GST Updates on e-Commerce (ITC Claim Restriction)</a:t>
            </a:r>
            <a:endParaRPr lang="en-US" sz="3000" dirty="0"/>
          </a:p>
        </p:txBody>
      </p:sp>
      <p:graphicFrame>
        <p:nvGraphicFramePr>
          <p:cNvPr id="6" name="Table 5">
            <a:extLst>
              <a:ext uri="{FF2B5EF4-FFF2-40B4-BE49-F238E27FC236}">
                <a16:creationId xmlns:a16="http://schemas.microsoft.com/office/drawing/2014/main" id="{C543C383-B500-4E35-AEAF-1AA127E35268}"/>
              </a:ext>
            </a:extLst>
          </p:cNvPr>
          <p:cNvGraphicFramePr>
            <a:graphicFrameLocks noGrp="1"/>
          </p:cNvGraphicFramePr>
          <p:nvPr>
            <p:extLst>
              <p:ext uri="{D42A27DB-BD31-4B8C-83A1-F6EECF244321}">
                <p14:modId xmlns:p14="http://schemas.microsoft.com/office/powerpoint/2010/main" val="3409468192"/>
              </p:ext>
            </p:extLst>
          </p:nvPr>
        </p:nvGraphicFramePr>
        <p:xfrm>
          <a:off x="762654" y="768631"/>
          <a:ext cx="10927321" cy="5249564"/>
        </p:xfrm>
        <a:graphic>
          <a:graphicData uri="http://schemas.openxmlformats.org/drawingml/2006/table">
            <a:tbl>
              <a:tblPr>
                <a:tableStyleId>{616DA210-FB5B-4158-B5E0-FEB733F419BA}</a:tableStyleId>
              </a:tblPr>
              <a:tblGrid>
                <a:gridCol w="546193">
                  <a:extLst>
                    <a:ext uri="{9D8B030D-6E8A-4147-A177-3AD203B41FA5}">
                      <a16:colId xmlns:a16="http://schemas.microsoft.com/office/drawing/2014/main" val="1585143455"/>
                    </a:ext>
                  </a:extLst>
                </a:gridCol>
                <a:gridCol w="2456329">
                  <a:extLst>
                    <a:ext uri="{9D8B030D-6E8A-4147-A177-3AD203B41FA5}">
                      <a16:colId xmlns:a16="http://schemas.microsoft.com/office/drawing/2014/main" val="1635995203"/>
                    </a:ext>
                  </a:extLst>
                </a:gridCol>
                <a:gridCol w="1766048">
                  <a:extLst>
                    <a:ext uri="{9D8B030D-6E8A-4147-A177-3AD203B41FA5}">
                      <a16:colId xmlns:a16="http://schemas.microsoft.com/office/drawing/2014/main" val="362823632"/>
                    </a:ext>
                  </a:extLst>
                </a:gridCol>
                <a:gridCol w="1725711">
                  <a:extLst>
                    <a:ext uri="{9D8B030D-6E8A-4147-A177-3AD203B41FA5}">
                      <a16:colId xmlns:a16="http://schemas.microsoft.com/office/drawing/2014/main" val="2238011063"/>
                    </a:ext>
                  </a:extLst>
                </a:gridCol>
                <a:gridCol w="2216520">
                  <a:extLst>
                    <a:ext uri="{9D8B030D-6E8A-4147-A177-3AD203B41FA5}">
                      <a16:colId xmlns:a16="http://schemas.microsoft.com/office/drawing/2014/main" val="1108491535"/>
                    </a:ext>
                  </a:extLst>
                </a:gridCol>
                <a:gridCol w="2216520">
                  <a:extLst>
                    <a:ext uri="{9D8B030D-6E8A-4147-A177-3AD203B41FA5}">
                      <a16:colId xmlns:a16="http://schemas.microsoft.com/office/drawing/2014/main" val="2232845245"/>
                    </a:ext>
                  </a:extLst>
                </a:gridCol>
              </a:tblGrid>
              <a:tr h="271275">
                <a:tc>
                  <a:txBody>
                    <a:bodyPr/>
                    <a:lstStyle/>
                    <a:p>
                      <a:pPr algn="ctr" fontAlgn="t"/>
                      <a:r>
                        <a:rPr lang="en-IN" sz="1200" b="1" u="none" strike="noStrike" dirty="0">
                          <a:effectLst/>
                        </a:rPr>
                        <a:t>Sl. No.</a:t>
                      </a:r>
                      <a:endParaRPr lang="en-IN" sz="1200" b="1" i="0" u="none" strike="noStrike" dirty="0">
                        <a:solidFill>
                          <a:srgbClr val="000000"/>
                        </a:solidFill>
                        <a:effectLst/>
                        <a:latin typeface="Arial" panose="020B0604020202020204" pitchFamily="34" charset="0"/>
                      </a:endParaRPr>
                    </a:p>
                  </a:txBody>
                  <a:tcPr marL="8349" marR="8349" marT="8349" marB="0"/>
                </a:tc>
                <a:tc>
                  <a:txBody>
                    <a:bodyPr/>
                    <a:lstStyle/>
                    <a:p>
                      <a:pPr algn="ctr" fontAlgn="t"/>
                      <a:r>
                        <a:rPr lang="en-IN" sz="1200" b="1" u="none" strike="noStrike" dirty="0">
                          <a:effectLst/>
                        </a:rPr>
                        <a:t>Notification No.</a:t>
                      </a:r>
                      <a:endParaRPr lang="en-IN" sz="1200" b="1" i="0" u="none" strike="noStrike" dirty="0">
                        <a:solidFill>
                          <a:srgbClr val="000000"/>
                        </a:solidFill>
                        <a:effectLst/>
                        <a:latin typeface="Arial" panose="020B0604020202020204" pitchFamily="34" charset="0"/>
                      </a:endParaRPr>
                    </a:p>
                  </a:txBody>
                  <a:tcPr marL="8349" marR="8349" marT="8349" marB="0"/>
                </a:tc>
                <a:tc>
                  <a:txBody>
                    <a:bodyPr/>
                    <a:lstStyle/>
                    <a:p>
                      <a:pPr algn="ctr" fontAlgn="t"/>
                      <a:r>
                        <a:rPr lang="en-IN" sz="1200" b="1" u="none" strike="noStrike" dirty="0">
                          <a:effectLst/>
                        </a:rPr>
                        <a:t>Effective Date</a:t>
                      </a:r>
                      <a:endParaRPr lang="en-IN" sz="1200" b="1" i="0" u="none" strike="noStrike" dirty="0">
                        <a:solidFill>
                          <a:srgbClr val="000000"/>
                        </a:solidFill>
                        <a:effectLst/>
                        <a:latin typeface="Arial" panose="020B0604020202020204" pitchFamily="34" charset="0"/>
                      </a:endParaRPr>
                    </a:p>
                  </a:txBody>
                  <a:tcPr marL="8349" marR="8349" marT="8349" marB="0"/>
                </a:tc>
                <a:tc>
                  <a:txBody>
                    <a:bodyPr/>
                    <a:lstStyle/>
                    <a:p>
                      <a:pPr algn="ctr" fontAlgn="t"/>
                      <a:r>
                        <a:rPr lang="en-IN" sz="1200" b="1" u="none" strike="noStrike" dirty="0">
                          <a:effectLst/>
                        </a:rPr>
                        <a:t>Rule / Amendment</a:t>
                      </a:r>
                      <a:endParaRPr lang="en-IN" sz="1200" b="1" i="0" u="none" strike="noStrike" dirty="0">
                        <a:solidFill>
                          <a:srgbClr val="000000"/>
                        </a:solidFill>
                        <a:effectLst/>
                        <a:latin typeface="Arial" panose="020B0604020202020204" pitchFamily="34" charset="0"/>
                      </a:endParaRPr>
                    </a:p>
                  </a:txBody>
                  <a:tcPr marL="8349" marR="8349" marT="8349" marB="0"/>
                </a:tc>
                <a:tc>
                  <a:txBody>
                    <a:bodyPr/>
                    <a:lstStyle/>
                    <a:p>
                      <a:pPr algn="ctr" fontAlgn="t"/>
                      <a:r>
                        <a:rPr lang="en-IN" sz="1200" b="1" u="none" strike="noStrike" dirty="0">
                          <a:effectLst/>
                        </a:rPr>
                        <a:t>ITC Availability</a:t>
                      </a:r>
                      <a:endParaRPr lang="en-IN" sz="1200" b="1" i="0" u="none" strike="noStrike" dirty="0">
                        <a:solidFill>
                          <a:srgbClr val="000000"/>
                        </a:solidFill>
                        <a:effectLst/>
                        <a:latin typeface="Arial" panose="020B0604020202020204" pitchFamily="34" charset="0"/>
                      </a:endParaRPr>
                    </a:p>
                  </a:txBody>
                  <a:tcPr marL="8349" marR="8349" marT="8349" marB="0"/>
                </a:tc>
                <a:tc>
                  <a:txBody>
                    <a:bodyPr/>
                    <a:lstStyle/>
                    <a:p>
                      <a:pPr algn="ctr" fontAlgn="t"/>
                      <a:r>
                        <a:rPr lang="en-IN" sz="1200" b="1" u="none" strike="noStrike" dirty="0">
                          <a:effectLst/>
                        </a:rPr>
                        <a:t>Practical Impact</a:t>
                      </a:r>
                      <a:endParaRPr lang="en-IN" sz="1200" b="1" i="0" u="none" strike="noStrike" dirty="0">
                        <a:solidFill>
                          <a:srgbClr val="000000"/>
                        </a:solidFill>
                        <a:effectLst/>
                        <a:latin typeface="Arial" panose="020B0604020202020204" pitchFamily="34" charset="0"/>
                      </a:endParaRPr>
                    </a:p>
                  </a:txBody>
                  <a:tcPr marL="8349" marR="8349" marT="8349" marB="0"/>
                </a:tc>
                <a:extLst>
                  <a:ext uri="{0D108BD9-81ED-4DB2-BD59-A6C34878D82A}">
                    <a16:rowId xmlns:a16="http://schemas.microsoft.com/office/drawing/2014/main" val="3998455199"/>
                  </a:ext>
                </a:extLst>
              </a:tr>
              <a:tr h="1044958">
                <a:tc>
                  <a:txBody>
                    <a:bodyPr/>
                    <a:lstStyle/>
                    <a:p>
                      <a:pPr algn="ctr" fontAlgn="t"/>
                      <a:r>
                        <a:rPr lang="en-IN" sz="1200" u="none" strike="noStrike">
                          <a:effectLst/>
                        </a:rPr>
                        <a:t>1</a:t>
                      </a:r>
                      <a:endParaRPr lang="en-IN" sz="1200" b="0" i="0" u="none" strike="noStrike">
                        <a:solidFill>
                          <a:srgbClr val="000000"/>
                        </a:solidFill>
                        <a:effectLst/>
                        <a:latin typeface="Arial" panose="020B0604020202020204" pitchFamily="34" charset="0"/>
                      </a:endParaRPr>
                    </a:p>
                  </a:txBody>
                  <a:tcPr marL="8349" marR="8349" marT="8349" marB="0"/>
                </a:tc>
                <a:tc>
                  <a:txBody>
                    <a:bodyPr/>
                    <a:lstStyle/>
                    <a:p>
                      <a:pPr algn="l" fontAlgn="t"/>
                      <a:r>
                        <a:rPr lang="en-IN" sz="1200" u="none" strike="noStrike" dirty="0">
                          <a:effectLst/>
                        </a:rPr>
                        <a:t>Notification No. 49/2019–Central Tax</a:t>
                      </a:r>
                      <a:endParaRPr lang="en-IN" sz="1200" b="1" i="0" u="none" strike="noStrike" dirty="0">
                        <a:solidFill>
                          <a:srgbClr val="000000"/>
                        </a:solidFill>
                        <a:effectLst/>
                        <a:latin typeface="Arial" panose="020B0604020202020204" pitchFamily="34" charset="0"/>
                      </a:endParaRPr>
                    </a:p>
                  </a:txBody>
                  <a:tcPr marL="8349" marR="8349" marT="8349" marB="0"/>
                </a:tc>
                <a:tc>
                  <a:txBody>
                    <a:bodyPr/>
                    <a:lstStyle/>
                    <a:p>
                      <a:pPr algn="ctr" fontAlgn="t"/>
                      <a:r>
                        <a:rPr lang="en-IN" sz="1200" u="none" strike="noStrike" dirty="0">
                          <a:effectLst/>
                        </a:rPr>
                        <a:t>09.10.2019</a:t>
                      </a:r>
                      <a:endParaRPr lang="en-IN" sz="1200" b="1" i="0" u="none" strike="noStrike" dirty="0">
                        <a:solidFill>
                          <a:srgbClr val="000000"/>
                        </a:solidFill>
                        <a:effectLst/>
                        <a:latin typeface="Arial" panose="020B0604020202020204" pitchFamily="34" charset="0"/>
                      </a:endParaRPr>
                    </a:p>
                  </a:txBody>
                  <a:tcPr marL="8349" marR="8349" marT="8349" marB="0"/>
                </a:tc>
                <a:tc>
                  <a:txBody>
                    <a:bodyPr/>
                    <a:lstStyle/>
                    <a:p>
                      <a:pPr algn="l" fontAlgn="t"/>
                      <a:r>
                        <a:rPr lang="en-IN" sz="1200" u="none" strike="noStrike" dirty="0">
                          <a:effectLst/>
                        </a:rPr>
                        <a:t>Inserted Rule 36(4)</a:t>
                      </a:r>
                      <a:endParaRPr lang="en-IN" sz="1200" b="0" i="0" u="none" strike="noStrike" dirty="0">
                        <a:solidFill>
                          <a:srgbClr val="000000"/>
                        </a:solidFill>
                        <a:effectLst/>
                        <a:latin typeface="Arial" panose="020B0604020202020204" pitchFamily="34" charset="0"/>
                      </a:endParaRPr>
                    </a:p>
                  </a:txBody>
                  <a:tcPr marL="8349" marR="8349" marT="8349" marB="0"/>
                </a:tc>
                <a:tc>
                  <a:txBody>
                    <a:bodyPr/>
                    <a:lstStyle/>
                    <a:p>
                      <a:pPr algn="l" fontAlgn="t"/>
                      <a:r>
                        <a:rPr lang="en-US" sz="1200" u="none" strike="noStrike" dirty="0">
                          <a:effectLst/>
                        </a:rPr>
                        <a:t>ITC restricted to 120% of eligible invoices uploaded by suppliers (i.e., 20% provisional ITC)</a:t>
                      </a:r>
                      <a:endParaRPr lang="en-US" sz="1200" b="0" i="0" u="none" strike="noStrike" dirty="0">
                        <a:solidFill>
                          <a:srgbClr val="000000"/>
                        </a:solidFill>
                        <a:effectLst/>
                        <a:latin typeface="Arial" panose="020B0604020202020204" pitchFamily="34" charset="0"/>
                      </a:endParaRPr>
                    </a:p>
                  </a:txBody>
                  <a:tcPr marL="8349" marR="8349" marT="8349" marB="0"/>
                </a:tc>
                <a:tc>
                  <a:txBody>
                    <a:bodyPr/>
                    <a:lstStyle/>
                    <a:p>
                      <a:pPr algn="l" fontAlgn="t"/>
                      <a:r>
                        <a:rPr lang="en-US" sz="1200" u="none" strike="noStrike">
                          <a:effectLst/>
                        </a:rPr>
                        <a:t>First introduction of provisional ITC restriction.</a:t>
                      </a:r>
                      <a:endParaRPr lang="en-US" sz="1200" b="0" i="0" u="none" strike="noStrike">
                        <a:solidFill>
                          <a:srgbClr val="000000"/>
                        </a:solidFill>
                        <a:effectLst/>
                        <a:latin typeface="Arial" panose="020B0604020202020204" pitchFamily="34" charset="0"/>
                      </a:endParaRPr>
                    </a:p>
                  </a:txBody>
                  <a:tcPr marL="8349" marR="8349" marT="8349" marB="0"/>
                </a:tc>
                <a:extLst>
                  <a:ext uri="{0D108BD9-81ED-4DB2-BD59-A6C34878D82A}">
                    <a16:rowId xmlns:a16="http://schemas.microsoft.com/office/drawing/2014/main" val="852284166"/>
                  </a:ext>
                </a:extLst>
              </a:tr>
              <a:tr h="528375">
                <a:tc>
                  <a:txBody>
                    <a:bodyPr/>
                    <a:lstStyle/>
                    <a:p>
                      <a:pPr algn="ctr" fontAlgn="t"/>
                      <a:r>
                        <a:rPr lang="en-IN" sz="1200" u="none" strike="noStrike">
                          <a:effectLst/>
                        </a:rPr>
                        <a:t>2</a:t>
                      </a:r>
                      <a:endParaRPr lang="en-IN" sz="1200" b="0" i="0" u="none" strike="noStrike">
                        <a:solidFill>
                          <a:srgbClr val="000000"/>
                        </a:solidFill>
                        <a:effectLst/>
                        <a:latin typeface="Arial" panose="020B0604020202020204" pitchFamily="34" charset="0"/>
                      </a:endParaRPr>
                    </a:p>
                  </a:txBody>
                  <a:tcPr marL="8349" marR="8349" marT="8349" marB="0"/>
                </a:tc>
                <a:tc>
                  <a:txBody>
                    <a:bodyPr/>
                    <a:lstStyle/>
                    <a:p>
                      <a:pPr algn="l" fontAlgn="t"/>
                      <a:r>
                        <a:rPr lang="en-IN" sz="1200" u="none" strike="noStrike">
                          <a:effectLst/>
                        </a:rPr>
                        <a:t>Notification No. 75/2019–Central Tax</a:t>
                      </a:r>
                      <a:endParaRPr lang="en-IN" sz="1200" b="1" i="0" u="none" strike="noStrike">
                        <a:solidFill>
                          <a:srgbClr val="000000"/>
                        </a:solidFill>
                        <a:effectLst/>
                        <a:latin typeface="Arial" panose="020B0604020202020204" pitchFamily="34" charset="0"/>
                      </a:endParaRPr>
                    </a:p>
                  </a:txBody>
                  <a:tcPr marL="8349" marR="8349" marT="8349" marB="0"/>
                </a:tc>
                <a:tc>
                  <a:txBody>
                    <a:bodyPr/>
                    <a:lstStyle/>
                    <a:p>
                      <a:pPr algn="ctr" fontAlgn="t"/>
                      <a:r>
                        <a:rPr lang="en-IN" sz="1200" u="none" strike="noStrike" dirty="0">
                          <a:effectLst/>
                        </a:rPr>
                        <a:t>01.01.2020</a:t>
                      </a:r>
                      <a:endParaRPr lang="en-IN" sz="1200" b="1" i="0" u="none" strike="noStrike" dirty="0">
                        <a:solidFill>
                          <a:srgbClr val="000000"/>
                        </a:solidFill>
                        <a:effectLst/>
                        <a:latin typeface="Arial" panose="020B0604020202020204" pitchFamily="34" charset="0"/>
                      </a:endParaRPr>
                    </a:p>
                  </a:txBody>
                  <a:tcPr marL="8349" marR="8349" marT="8349" marB="0"/>
                </a:tc>
                <a:tc>
                  <a:txBody>
                    <a:bodyPr/>
                    <a:lstStyle/>
                    <a:p>
                      <a:pPr algn="l" fontAlgn="t"/>
                      <a:r>
                        <a:rPr lang="en-IN" sz="1200" u="none" strike="noStrike">
                          <a:effectLst/>
                        </a:rPr>
                        <a:t>Amended Rule 36(4)</a:t>
                      </a:r>
                      <a:endParaRPr lang="en-IN" sz="1200" b="0" i="0" u="none" strike="noStrike">
                        <a:solidFill>
                          <a:srgbClr val="000000"/>
                        </a:solidFill>
                        <a:effectLst/>
                        <a:latin typeface="Arial" panose="020B0604020202020204" pitchFamily="34" charset="0"/>
                      </a:endParaRPr>
                    </a:p>
                  </a:txBody>
                  <a:tcPr marL="8349" marR="8349" marT="8349" marB="0"/>
                </a:tc>
                <a:tc>
                  <a:txBody>
                    <a:bodyPr/>
                    <a:lstStyle/>
                    <a:p>
                      <a:pPr algn="l" fontAlgn="t"/>
                      <a:r>
                        <a:rPr lang="en-US" sz="1200" u="none" strike="noStrike" dirty="0">
                          <a:effectLst/>
                        </a:rPr>
                        <a:t>Reduced to 110% (i.e., 10% provisional ITC)</a:t>
                      </a:r>
                      <a:endParaRPr lang="en-US" sz="1200" b="0" i="0" u="none" strike="noStrike" dirty="0">
                        <a:solidFill>
                          <a:srgbClr val="000000"/>
                        </a:solidFill>
                        <a:effectLst/>
                        <a:latin typeface="Arial" panose="020B0604020202020204" pitchFamily="34" charset="0"/>
                      </a:endParaRPr>
                    </a:p>
                  </a:txBody>
                  <a:tcPr marL="8349" marR="8349" marT="8349" marB="0"/>
                </a:tc>
                <a:tc>
                  <a:txBody>
                    <a:bodyPr/>
                    <a:lstStyle/>
                    <a:p>
                      <a:pPr algn="l" fontAlgn="t"/>
                      <a:r>
                        <a:rPr lang="en-US" sz="1200" u="none" strike="noStrike">
                          <a:effectLst/>
                        </a:rPr>
                        <a:t>Reduced provisional credit from 20% to 10%.</a:t>
                      </a:r>
                      <a:endParaRPr lang="en-US" sz="1200" b="0" i="0" u="none" strike="noStrike">
                        <a:solidFill>
                          <a:srgbClr val="000000"/>
                        </a:solidFill>
                        <a:effectLst/>
                        <a:latin typeface="Arial" panose="020B0604020202020204" pitchFamily="34" charset="0"/>
                      </a:endParaRPr>
                    </a:p>
                  </a:txBody>
                  <a:tcPr marL="8349" marR="8349" marT="8349" marB="0"/>
                </a:tc>
                <a:extLst>
                  <a:ext uri="{0D108BD9-81ED-4DB2-BD59-A6C34878D82A}">
                    <a16:rowId xmlns:a16="http://schemas.microsoft.com/office/drawing/2014/main" val="3101101299"/>
                  </a:ext>
                </a:extLst>
              </a:tr>
              <a:tr h="528375">
                <a:tc>
                  <a:txBody>
                    <a:bodyPr/>
                    <a:lstStyle/>
                    <a:p>
                      <a:pPr algn="ctr" fontAlgn="t"/>
                      <a:r>
                        <a:rPr lang="en-IN" sz="1200" u="none" strike="noStrike">
                          <a:effectLst/>
                        </a:rPr>
                        <a:t>3</a:t>
                      </a:r>
                      <a:endParaRPr lang="en-IN" sz="1200" b="0" i="0" u="none" strike="noStrike">
                        <a:solidFill>
                          <a:srgbClr val="000000"/>
                        </a:solidFill>
                        <a:effectLst/>
                        <a:latin typeface="Arial" panose="020B0604020202020204" pitchFamily="34" charset="0"/>
                      </a:endParaRPr>
                    </a:p>
                  </a:txBody>
                  <a:tcPr marL="8349" marR="8349" marT="8349" marB="0"/>
                </a:tc>
                <a:tc>
                  <a:txBody>
                    <a:bodyPr/>
                    <a:lstStyle/>
                    <a:p>
                      <a:pPr algn="l" fontAlgn="t"/>
                      <a:r>
                        <a:rPr lang="en-IN" sz="1200" u="none" strike="noStrike">
                          <a:effectLst/>
                        </a:rPr>
                        <a:t>Notification No. 94/2020–Central Tax</a:t>
                      </a:r>
                      <a:endParaRPr lang="en-IN" sz="1200" b="1" i="0" u="none" strike="noStrike">
                        <a:solidFill>
                          <a:srgbClr val="000000"/>
                        </a:solidFill>
                        <a:effectLst/>
                        <a:latin typeface="Arial" panose="020B0604020202020204" pitchFamily="34" charset="0"/>
                      </a:endParaRPr>
                    </a:p>
                  </a:txBody>
                  <a:tcPr marL="8349" marR="8349" marT="8349" marB="0"/>
                </a:tc>
                <a:tc>
                  <a:txBody>
                    <a:bodyPr/>
                    <a:lstStyle/>
                    <a:p>
                      <a:pPr algn="ctr" fontAlgn="t"/>
                      <a:r>
                        <a:rPr lang="en-IN" sz="1200" u="none" strike="noStrike" dirty="0">
                          <a:effectLst/>
                        </a:rPr>
                        <a:t>01.01.2021</a:t>
                      </a:r>
                      <a:endParaRPr lang="en-IN" sz="1200" b="1" i="0" u="none" strike="noStrike" dirty="0">
                        <a:solidFill>
                          <a:srgbClr val="000000"/>
                        </a:solidFill>
                        <a:effectLst/>
                        <a:latin typeface="Arial" panose="020B0604020202020204" pitchFamily="34" charset="0"/>
                      </a:endParaRPr>
                    </a:p>
                  </a:txBody>
                  <a:tcPr marL="8349" marR="8349" marT="8349" marB="0"/>
                </a:tc>
                <a:tc>
                  <a:txBody>
                    <a:bodyPr/>
                    <a:lstStyle/>
                    <a:p>
                      <a:pPr algn="l" fontAlgn="t"/>
                      <a:r>
                        <a:rPr lang="en-IN" sz="1200" u="none" strike="noStrike" dirty="0">
                          <a:effectLst/>
                        </a:rPr>
                        <a:t>Further amendment</a:t>
                      </a:r>
                      <a:endParaRPr lang="en-IN" sz="1200" b="0" i="0" u="none" strike="noStrike" dirty="0">
                        <a:solidFill>
                          <a:srgbClr val="000000"/>
                        </a:solidFill>
                        <a:effectLst/>
                        <a:latin typeface="Arial" panose="020B0604020202020204" pitchFamily="34" charset="0"/>
                      </a:endParaRPr>
                    </a:p>
                  </a:txBody>
                  <a:tcPr marL="8349" marR="8349" marT="8349" marB="0"/>
                </a:tc>
                <a:tc>
                  <a:txBody>
                    <a:bodyPr/>
                    <a:lstStyle/>
                    <a:p>
                      <a:pPr algn="l" fontAlgn="t"/>
                      <a:r>
                        <a:rPr lang="en-US" sz="1200" u="none" strike="noStrike" dirty="0">
                          <a:effectLst/>
                        </a:rPr>
                        <a:t>Reduced to 105% (i.e., 5% provisional ITC)</a:t>
                      </a:r>
                      <a:endParaRPr lang="en-US" sz="1200" b="0" i="0" u="none" strike="noStrike" dirty="0">
                        <a:solidFill>
                          <a:srgbClr val="000000"/>
                        </a:solidFill>
                        <a:effectLst/>
                        <a:latin typeface="Arial" panose="020B0604020202020204" pitchFamily="34" charset="0"/>
                      </a:endParaRPr>
                    </a:p>
                  </a:txBody>
                  <a:tcPr marL="8349" marR="8349" marT="8349" marB="0"/>
                </a:tc>
                <a:tc>
                  <a:txBody>
                    <a:bodyPr/>
                    <a:lstStyle/>
                    <a:p>
                      <a:pPr algn="l" fontAlgn="t"/>
                      <a:r>
                        <a:rPr lang="en-US" sz="1200" u="none" strike="noStrike">
                          <a:effectLst/>
                        </a:rPr>
                        <a:t>Further tightening of ITC matching.</a:t>
                      </a:r>
                      <a:endParaRPr lang="en-US" sz="1200" b="0" i="0" u="none" strike="noStrike">
                        <a:solidFill>
                          <a:srgbClr val="000000"/>
                        </a:solidFill>
                        <a:effectLst/>
                        <a:latin typeface="Arial" panose="020B0604020202020204" pitchFamily="34" charset="0"/>
                      </a:endParaRPr>
                    </a:p>
                  </a:txBody>
                  <a:tcPr marL="8349" marR="8349" marT="8349" marB="0"/>
                </a:tc>
                <a:extLst>
                  <a:ext uri="{0D108BD9-81ED-4DB2-BD59-A6C34878D82A}">
                    <a16:rowId xmlns:a16="http://schemas.microsoft.com/office/drawing/2014/main" val="937887556"/>
                  </a:ext>
                </a:extLst>
              </a:tr>
              <a:tr h="786666">
                <a:tc>
                  <a:txBody>
                    <a:bodyPr/>
                    <a:lstStyle/>
                    <a:p>
                      <a:pPr algn="ctr" fontAlgn="t"/>
                      <a:r>
                        <a:rPr lang="en-IN" sz="1200" u="none" strike="noStrike">
                          <a:effectLst/>
                        </a:rPr>
                        <a:t>4</a:t>
                      </a:r>
                      <a:endParaRPr lang="en-IN" sz="1200" b="0" i="0" u="none" strike="noStrike">
                        <a:solidFill>
                          <a:srgbClr val="000000"/>
                        </a:solidFill>
                        <a:effectLst/>
                        <a:latin typeface="Arial" panose="020B0604020202020204" pitchFamily="34" charset="0"/>
                      </a:endParaRPr>
                    </a:p>
                  </a:txBody>
                  <a:tcPr marL="8349" marR="8349" marT="8349" marB="0"/>
                </a:tc>
                <a:tc>
                  <a:txBody>
                    <a:bodyPr/>
                    <a:lstStyle/>
                    <a:p>
                      <a:pPr algn="l" fontAlgn="t"/>
                      <a:r>
                        <a:rPr lang="en-IN" sz="1200" u="none" strike="noStrike">
                          <a:effectLst/>
                        </a:rPr>
                        <a:t>Notification No. 39/2021–Central Tax</a:t>
                      </a:r>
                      <a:endParaRPr lang="en-IN" sz="1200" b="1" i="0" u="none" strike="noStrike">
                        <a:solidFill>
                          <a:srgbClr val="000000"/>
                        </a:solidFill>
                        <a:effectLst/>
                        <a:latin typeface="Arial" panose="020B0604020202020204" pitchFamily="34" charset="0"/>
                      </a:endParaRPr>
                    </a:p>
                  </a:txBody>
                  <a:tcPr marL="8349" marR="8349" marT="8349" marB="0"/>
                </a:tc>
                <a:tc>
                  <a:txBody>
                    <a:bodyPr/>
                    <a:lstStyle/>
                    <a:p>
                      <a:pPr algn="ctr" fontAlgn="t"/>
                      <a:r>
                        <a:rPr lang="en-IN" sz="1200" u="none" strike="noStrike" dirty="0">
                          <a:effectLst/>
                        </a:rPr>
                        <a:t>01.01.2022</a:t>
                      </a:r>
                      <a:endParaRPr lang="en-IN" sz="1200" b="1" i="0" u="none" strike="noStrike" dirty="0">
                        <a:solidFill>
                          <a:srgbClr val="000000"/>
                        </a:solidFill>
                        <a:effectLst/>
                        <a:latin typeface="Arial" panose="020B0604020202020204" pitchFamily="34" charset="0"/>
                      </a:endParaRPr>
                    </a:p>
                  </a:txBody>
                  <a:tcPr marL="8349" marR="8349" marT="8349" marB="0"/>
                </a:tc>
                <a:tc>
                  <a:txBody>
                    <a:bodyPr/>
                    <a:lstStyle/>
                    <a:p>
                      <a:pPr algn="l" fontAlgn="t"/>
                      <a:r>
                        <a:rPr lang="en-IN" sz="1200" u="none" strike="noStrike" dirty="0">
                          <a:effectLst/>
                        </a:rPr>
                        <a:t>Rule 36(4) substituted</a:t>
                      </a:r>
                      <a:endParaRPr lang="en-IN" sz="1200" b="0" i="0" u="none" strike="noStrike" dirty="0">
                        <a:solidFill>
                          <a:srgbClr val="000000"/>
                        </a:solidFill>
                        <a:effectLst/>
                        <a:latin typeface="Arial" panose="020B0604020202020204" pitchFamily="34" charset="0"/>
                      </a:endParaRPr>
                    </a:p>
                  </a:txBody>
                  <a:tcPr marL="8349" marR="8349" marT="8349" marB="0"/>
                </a:tc>
                <a:tc>
                  <a:txBody>
                    <a:bodyPr/>
                    <a:lstStyle/>
                    <a:p>
                      <a:pPr algn="l" fontAlgn="t"/>
                      <a:r>
                        <a:rPr lang="en-US" sz="1200" u="none" strike="noStrike" dirty="0">
                          <a:effectLst/>
                        </a:rPr>
                        <a:t>No provisional ITC. ITC available only if reflected in GSTR-2B/GSTR-2A</a:t>
                      </a:r>
                      <a:endParaRPr lang="en-US" sz="1200" b="1" i="0" u="none" strike="noStrike" dirty="0">
                        <a:solidFill>
                          <a:srgbClr val="000000"/>
                        </a:solidFill>
                        <a:effectLst/>
                        <a:latin typeface="Arial" panose="020B0604020202020204" pitchFamily="34" charset="0"/>
                      </a:endParaRPr>
                    </a:p>
                  </a:txBody>
                  <a:tcPr marL="8349" marR="8349" marT="8349" marB="0"/>
                </a:tc>
                <a:tc>
                  <a:txBody>
                    <a:bodyPr/>
                    <a:lstStyle/>
                    <a:p>
                      <a:pPr algn="l" fontAlgn="t"/>
                      <a:r>
                        <a:rPr lang="en-US" sz="1200" u="none" strike="noStrike">
                          <a:effectLst/>
                        </a:rPr>
                        <a:t>Effectively 100% matching requirement introduced.</a:t>
                      </a:r>
                      <a:endParaRPr lang="en-US" sz="1200" b="0" i="0" u="none" strike="noStrike">
                        <a:solidFill>
                          <a:srgbClr val="000000"/>
                        </a:solidFill>
                        <a:effectLst/>
                        <a:latin typeface="Arial" panose="020B0604020202020204" pitchFamily="34" charset="0"/>
                      </a:endParaRPr>
                    </a:p>
                  </a:txBody>
                  <a:tcPr marL="8349" marR="8349" marT="8349" marB="0"/>
                </a:tc>
                <a:extLst>
                  <a:ext uri="{0D108BD9-81ED-4DB2-BD59-A6C34878D82A}">
                    <a16:rowId xmlns:a16="http://schemas.microsoft.com/office/drawing/2014/main" val="1096272056"/>
                  </a:ext>
                </a:extLst>
              </a:tr>
              <a:tr h="1303249">
                <a:tc>
                  <a:txBody>
                    <a:bodyPr/>
                    <a:lstStyle/>
                    <a:p>
                      <a:pPr algn="ctr" fontAlgn="t"/>
                      <a:r>
                        <a:rPr lang="en-IN" sz="1200" u="none" strike="noStrike">
                          <a:effectLst/>
                        </a:rPr>
                        <a:t>5</a:t>
                      </a:r>
                      <a:endParaRPr lang="en-IN" sz="1200" b="0" i="0" u="none" strike="noStrike">
                        <a:solidFill>
                          <a:srgbClr val="000000"/>
                        </a:solidFill>
                        <a:effectLst/>
                        <a:latin typeface="Arial" panose="020B0604020202020204" pitchFamily="34" charset="0"/>
                      </a:endParaRPr>
                    </a:p>
                  </a:txBody>
                  <a:tcPr marL="8349" marR="8349" marT="8349" marB="0"/>
                </a:tc>
                <a:tc>
                  <a:txBody>
                    <a:bodyPr/>
                    <a:lstStyle/>
                    <a:p>
                      <a:pPr algn="l" fontAlgn="t"/>
                      <a:r>
                        <a:rPr lang="en-US" sz="1200" u="none" strike="noStrike">
                          <a:effectLst/>
                        </a:rPr>
                        <a:t>Finance Act, 2022 (Section 16(2)(aa) inserted) read with Notification No. 18/2022–Central Tax</a:t>
                      </a:r>
                      <a:endParaRPr lang="en-US" sz="1200" b="1" i="0" u="none" strike="noStrike">
                        <a:solidFill>
                          <a:srgbClr val="000000"/>
                        </a:solidFill>
                        <a:effectLst/>
                        <a:latin typeface="Arial" panose="020B0604020202020204" pitchFamily="34" charset="0"/>
                      </a:endParaRPr>
                    </a:p>
                  </a:txBody>
                  <a:tcPr marL="8349" marR="8349" marT="8349" marB="0"/>
                </a:tc>
                <a:tc>
                  <a:txBody>
                    <a:bodyPr/>
                    <a:lstStyle/>
                    <a:p>
                      <a:pPr algn="ctr" fontAlgn="t"/>
                      <a:r>
                        <a:rPr lang="en-IN" sz="1200" u="none" strike="noStrike" dirty="0">
                          <a:effectLst/>
                        </a:rPr>
                        <a:t>01.10.2022</a:t>
                      </a:r>
                      <a:endParaRPr lang="en-IN" sz="1200" b="1" i="0" u="none" strike="noStrike" dirty="0">
                        <a:solidFill>
                          <a:srgbClr val="000000"/>
                        </a:solidFill>
                        <a:effectLst/>
                        <a:latin typeface="Arial" panose="020B0604020202020204" pitchFamily="34" charset="0"/>
                      </a:endParaRPr>
                    </a:p>
                  </a:txBody>
                  <a:tcPr marL="8349" marR="8349" marT="8349" marB="0"/>
                </a:tc>
                <a:tc>
                  <a:txBody>
                    <a:bodyPr/>
                    <a:lstStyle/>
                    <a:p>
                      <a:pPr algn="l" fontAlgn="t"/>
                      <a:r>
                        <a:rPr lang="en-US" sz="1200" u="none" strike="noStrike" dirty="0">
                          <a:effectLst/>
                        </a:rPr>
                        <a:t>Statutory amendment to Section 16</a:t>
                      </a:r>
                      <a:endParaRPr lang="en-US" sz="1200" b="0" i="0" u="none" strike="noStrike" dirty="0">
                        <a:solidFill>
                          <a:srgbClr val="000000"/>
                        </a:solidFill>
                        <a:effectLst/>
                        <a:latin typeface="Arial" panose="020B0604020202020204" pitchFamily="34" charset="0"/>
                      </a:endParaRPr>
                    </a:p>
                  </a:txBody>
                  <a:tcPr marL="8349" marR="8349" marT="8349" marB="0"/>
                </a:tc>
                <a:tc>
                  <a:txBody>
                    <a:bodyPr/>
                    <a:lstStyle/>
                    <a:p>
                      <a:pPr algn="l" fontAlgn="t"/>
                      <a:r>
                        <a:rPr lang="en-US" sz="1200" u="none" strike="noStrike" dirty="0">
                          <a:effectLst/>
                        </a:rPr>
                        <a:t>ITC permissible only when invoice details are furnished by supplier under Section 37 and communicated to recipient</a:t>
                      </a:r>
                      <a:endParaRPr lang="en-US" sz="1200" b="0" i="0" u="none" strike="noStrike" dirty="0">
                        <a:solidFill>
                          <a:srgbClr val="000000"/>
                        </a:solidFill>
                        <a:effectLst/>
                        <a:latin typeface="Arial" panose="020B0604020202020204" pitchFamily="34" charset="0"/>
                      </a:endParaRPr>
                    </a:p>
                  </a:txBody>
                  <a:tcPr marL="8349" marR="8349" marT="8349" marB="0"/>
                </a:tc>
                <a:tc>
                  <a:txBody>
                    <a:bodyPr/>
                    <a:lstStyle/>
                    <a:p>
                      <a:pPr algn="l" fontAlgn="t"/>
                      <a:r>
                        <a:rPr lang="en-US" sz="1200" u="none" strike="noStrike">
                          <a:effectLst/>
                        </a:rPr>
                        <a:t>Rule 36(4) became largely redundant because matching became a statutory condition.</a:t>
                      </a:r>
                      <a:endParaRPr lang="en-US" sz="1200" b="0" i="0" u="none" strike="noStrike">
                        <a:solidFill>
                          <a:srgbClr val="000000"/>
                        </a:solidFill>
                        <a:effectLst/>
                        <a:latin typeface="Arial" panose="020B0604020202020204" pitchFamily="34" charset="0"/>
                      </a:endParaRPr>
                    </a:p>
                  </a:txBody>
                  <a:tcPr marL="8349" marR="8349" marT="8349" marB="0"/>
                </a:tc>
                <a:extLst>
                  <a:ext uri="{0D108BD9-81ED-4DB2-BD59-A6C34878D82A}">
                    <a16:rowId xmlns:a16="http://schemas.microsoft.com/office/drawing/2014/main" val="736350597"/>
                  </a:ext>
                </a:extLst>
              </a:tr>
              <a:tr h="786666">
                <a:tc>
                  <a:txBody>
                    <a:bodyPr/>
                    <a:lstStyle/>
                    <a:p>
                      <a:pPr algn="ctr" fontAlgn="t"/>
                      <a:r>
                        <a:rPr lang="en-IN" sz="1200" u="none" strike="noStrike">
                          <a:effectLst/>
                        </a:rPr>
                        <a:t>6</a:t>
                      </a:r>
                      <a:endParaRPr lang="en-IN" sz="1200" b="0" i="0" u="none" strike="noStrike">
                        <a:solidFill>
                          <a:srgbClr val="000000"/>
                        </a:solidFill>
                        <a:effectLst/>
                        <a:latin typeface="Arial" panose="020B0604020202020204" pitchFamily="34" charset="0"/>
                      </a:endParaRPr>
                    </a:p>
                  </a:txBody>
                  <a:tcPr marL="8349" marR="8349" marT="8349" marB="0"/>
                </a:tc>
                <a:tc>
                  <a:txBody>
                    <a:bodyPr/>
                    <a:lstStyle/>
                    <a:p>
                      <a:pPr algn="l" fontAlgn="t"/>
                      <a:r>
                        <a:rPr lang="en-IN" sz="1200" u="none" strike="noStrike" dirty="0">
                          <a:effectLst/>
                        </a:rPr>
                        <a:t>Notification No. 40/2021–Central Tax (GSTR-2B system implementation)</a:t>
                      </a:r>
                      <a:endParaRPr lang="en-IN" sz="1200" b="1" i="0" u="none" strike="noStrike" dirty="0">
                        <a:solidFill>
                          <a:srgbClr val="000000"/>
                        </a:solidFill>
                        <a:effectLst/>
                        <a:latin typeface="Arial" panose="020B0604020202020204" pitchFamily="34" charset="0"/>
                      </a:endParaRPr>
                    </a:p>
                  </a:txBody>
                  <a:tcPr marL="8349" marR="8349" marT="8349" marB="0"/>
                </a:tc>
                <a:tc>
                  <a:txBody>
                    <a:bodyPr/>
                    <a:lstStyle/>
                    <a:p>
                      <a:pPr algn="ctr" fontAlgn="t"/>
                      <a:r>
                        <a:rPr lang="en-US" sz="1200" u="none" strike="noStrike" dirty="0" err="1">
                          <a:effectLst/>
                        </a:rPr>
                        <a:t>W.e.f</a:t>
                      </a:r>
                      <a:r>
                        <a:rPr lang="en-US" sz="1200" u="none" strike="noStrike" dirty="0">
                          <a:effectLst/>
                        </a:rPr>
                        <a:t> Aug 2020 onwards</a:t>
                      </a:r>
                      <a:endParaRPr lang="en-US" sz="1200" b="0" i="0" u="none" strike="noStrike" dirty="0">
                        <a:solidFill>
                          <a:srgbClr val="000000"/>
                        </a:solidFill>
                        <a:effectLst/>
                        <a:latin typeface="Arial" panose="020B0604020202020204" pitchFamily="34" charset="0"/>
                      </a:endParaRPr>
                    </a:p>
                  </a:txBody>
                  <a:tcPr marL="8349" marR="8349" marT="8349" marB="0"/>
                </a:tc>
                <a:tc>
                  <a:txBody>
                    <a:bodyPr/>
                    <a:lstStyle/>
                    <a:p>
                      <a:pPr algn="l" fontAlgn="t"/>
                      <a:r>
                        <a:rPr lang="en-IN" sz="1200" u="none" strike="noStrike" dirty="0">
                          <a:effectLst/>
                        </a:rPr>
                        <a:t>Introduction of static GSTR-2B</a:t>
                      </a:r>
                      <a:endParaRPr lang="en-IN" sz="1200" b="0" i="0" u="none" strike="noStrike" dirty="0">
                        <a:solidFill>
                          <a:srgbClr val="000000"/>
                        </a:solidFill>
                        <a:effectLst/>
                        <a:latin typeface="Arial" panose="020B0604020202020204" pitchFamily="34" charset="0"/>
                      </a:endParaRPr>
                    </a:p>
                  </a:txBody>
                  <a:tcPr marL="8349" marR="8349" marT="8349" marB="0"/>
                </a:tc>
                <a:tc>
                  <a:txBody>
                    <a:bodyPr/>
                    <a:lstStyle/>
                    <a:p>
                      <a:pPr algn="l" fontAlgn="t"/>
                      <a:r>
                        <a:rPr lang="en-US" sz="1200" u="none" strike="noStrike" dirty="0">
                          <a:effectLst/>
                        </a:rPr>
                        <a:t>GSTR-2B became the primary document for ITC reconciliation</a:t>
                      </a:r>
                      <a:endParaRPr lang="en-US" sz="1200" b="0" i="0" u="none" strike="noStrike" dirty="0">
                        <a:solidFill>
                          <a:srgbClr val="000000"/>
                        </a:solidFill>
                        <a:effectLst/>
                        <a:latin typeface="Arial" panose="020B0604020202020204" pitchFamily="34" charset="0"/>
                      </a:endParaRPr>
                    </a:p>
                  </a:txBody>
                  <a:tcPr marL="8349" marR="8349" marT="8349" marB="0"/>
                </a:tc>
                <a:tc>
                  <a:txBody>
                    <a:bodyPr/>
                    <a:lstStyle/>
                    <a:p>
                      <a:pPr algn="l" fontAlgn="t"/>
                      <a:r>
                        <a:rPr lang="en-US" sz="1200" u="none" strike="noStrike" dirty="0">
                          <a:effectLst/>
                        </a:rPr>
                        <a:t>Shift from dynamic GSTR-2A to static monthly GSTR-2B.</a:t>
                      </a:r>
                      <a:endParaRPr lang="en-US" sz="1200" b="0" i="0" u="none" strike="noStrike" dirty="0">
                        <a:solidFill>
                          <a:srgbClr val="000000"/>
                        </a:solidFill>
                        <a:effectLst/>
                        <a:latin typeface="Arial" panose="020B0604020202020204" pitchFamily="34" charset="0"/>
                      </a:endParaRPr>
                    </a:p>
                  </a:txBody>
                  <a:tcPr marL="8349" marR="8349" marT="8349" marB="0"/>
                </a:tc>
                <a:extLst>
                  <a:ext uri="{0D108BD9-81ED-4DB2-BD59-A6C34878D82A}">
                    <a16:rowId xmlns:a16="http://schemas.microsoft.com/office/drawing/2014/main" val="1266172240"/>
                  </a:ext>
                </a:extLst>
              </a:tr>
            </a:tbl>
          </a:graphicData>
        </a:graphic>
      </p:graphicFrame>
    </p:spTree>
    <p:extLst>
      <p:ext uri="{BB962C8B-B14F-4D97-AF65-F5344CB8AC3E}">
        <p14:creationId xmlns:p14="http://schemas.microsoft.com/office/powerpoint/2010/main" val="10506310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CB65E-425C-6B5D-C37C-785FB8D8DC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6D1033-7262-A357-EC4D-649CBC47DEFF}"/>
              </a:ext>
            </a:extLst>
          </p:cNvPr>
          <p:cNvSpPr>
            <a:spLocks noGrp="1"/>
          </p:cNvSpPr>
          <p:nvPr>
            <p:ph type="title"/>
          </p:nvPr>
        </p:nvSpPr>
        <p:spPr>
          <a:xfrm>
            <a:off x="273854" y="101126"/>
            <a:ext cx="9985248" cy="480060"/>
          </a:xfrm>
        </p:spPr>
        <p:txBody>
          <a:bodyPr anchor="t">
            <a:normAutofit/>
          </a:bodyPr>
          <a:lstStyle/>
          <a:p>
            <a:r>
              <a:rPr lang="en-US" sz="2500" dirty="0"/>
              <a:t>8. Landmark Judgements</a:t>
            </a:r>
          </a:p>
        </p:txBody>
      </p:sp>
      <p:graphicFrame>
        <p:nvGraphicFramePr>
          <p:cNvPr id="3" name="Table 2">
            <a:extLst>
              <a:ext uri="{FF2B5EF4-FFF2-40B4-BE49-F238E27FC236}">
                <a16:creationId xmlns:a16="http://schemas.microsoft.com/office/drawing/2014/main" id="{FCE0E235-9A69-4869-B006-BF6E48CC853D}"/>
              </a:ext>
            </a:extLst>
          </p:cNvPr>
          <p:cNvGraphicFramePr>
            <a:graphicFrameLocks noGrp="1"/>
          </p:cNvGraphicFramePr>
          <p:nvPr>
            <p:extLst>
              <p:ext uri="{D42A27DB-BD31-4B8C-83A1-F6EECF244321}">
                <p14:modId xmlns:p14="http://schemas.microsoft.com/office/powerpoint/2010/main" val="3720884364"/>
              </p:ext>
            </p:extLst>
          </p:nvPr>
        </p:nvGraphicFramePr>
        <p:xfrm>
          <a:off x="309507" y="531703"/>
          <a:ext cx="11608639" cy="5781392"/>
        </p:xfrm>
        <a:graphic>
          <a:graphicData uri="http://schemas.openxmlformats.org/drawingml/2006/table">
            <a:tbl>
              <a:tblPr>
                <a:tableStyleId>{616DA210-FB5B-4158-B5E0-FEB733F419BA}</a:tableStyleId>
              </a:tblPr>
              <a:tblGrid>
                <a:gridCol w="435770">
                  <a:extLst>
                    <a:ext uri="{9D8B030D-6E8A-4147-A177-3AD203B41FA5}">
                      <a16:colId xmlns:a16="http://schemas.microsoft.com/office/drawing/2014/main" val="592344138"/>
                    </a:ext>
                  </a:extLst>
                </a:gridCol>
                <a:gridCol w="2790599">
                  <a:extLst>
                    <a:ext uri="{9D8B030D-6E8A-4147-A177-3AD203B41FA5}">
                      <a16:colId xmlns:a16="http://schemas.microsoft.com/office/drawing/2014/main" val="446299026"/>
                    </a:ext>
                  </a:extLst>
                </a:gridCol>
                <a:gridCol w="972100">
                  <a:extLst>
                    <a:ext uri="{9D8B030D-6E8A-4147-A177-3AD203B41FA5}">
                      <a16:colId xmlns:a16="http://schemas.microsoft.com/office/drawing/2014/main" val="3036379262"/>
                    </a:ext>
                  </a:extLst>
                </a:gridCol>
                <a:gridCol w="1458151">
                  <a:extLst>
                    <a:ext uri="{9D8B030D-6E8A-4147-A177-3AD203B41FA5}">
                      <a16:colId xmlns:a16="http://schemas.microsoft.com/office/drawing/2014/main" val="4100451618"/>
                    </a:ext>
                  </a:extLst>
                </a:gridCol>
                <a:gridCol w="3975732">
                  <a:extLst>
                    <a:ext uri="{9D8B030D-6E8A-4147-A177-3AD203B41FA5}">
                      <a16:colId xmlns:a16="http://schemas.microsoft.com/office/drawing/2014/main" val="1795624431"/>
                    </a:ext>
                  </a:extLst>
                </a:gridCol>
                <a:gridCol w="1976287">
                  <a:extLst>
                    <a:ext uri="{9D8B030D-6E8A-4147-A177-3AD203B41FA5}">
                      <a16:colId xmlns:a16="http://schemas.microsoft.com/office/drawing/2014/main" val="3887830085"/>
                    </a:ext>
                  </a:extLst>
                </a:gridCol>
              </a:tblGrid>
              <a:tr h="254981">
                <a:tc>
                  <a:txBody>
                    <a:bodyPr/>
                    <a:lstStyle/>
                    <a:p>
                      <a:pPr algn="ctr" fontAlgn="ctr"/>
                      <a:r>
                        <a:rPr lang="en-IN" sz="900" b="1" u="none" strike="noStrike" dirty="0">
                          <a:solidFill>
                            <a:schemeClr val="tx1">
                              <a:lumMod val="95000"/>
                              <a:lumOff val="5000"/>
                            </a:schemeClr>
                          </a:solidFill>
                          <a:effectLst/>
                        </a:rPr>
                        <a:t>Sl. No.</a:t>
                      </a:r>
                      <a:endParaRPr lang="en-IN" sz="900" b="1" i="0" u="none" strike="noStrike" dirty="0">
                        <a:solidFill>
                          <a:schemeClr val="tx1">
                            <a:lumMod val="95000"/>
                            <a:lumOff val="5000"/>
                          </a:schemeClr>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ctr" fontAlgn="ctr"/>
                      <a:r>
                        <a:rPr lang="en-IN" sz="900" b="1" u="none" strike="noStrike" dirty="0">
                          <a:solidFill>
                            <a:schemeClr val="tx1">
                              <a:lumMod val="95000"/>
                              <a:lumOff val="5000"/>
                            </a:schemeClr>
                          </a:solidFill>
                          <a:effectLst/>
                        </a:rPr>
                        <a:t>Case</a:t>
                      </a:r>
                      <a:endParaRPr lang="en-IN" sz="900" b="1" i="0" u="none" strike="noStrike" dirty="0">
                        <a:solidFill>
                          <a:schemeClr val="tx1">
                            <a:lumMod val="95000"/>
                            <a:lumOff val="5000"/>
                          </a:schemeClr>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ctr" fontAlgn="ctr"/>
                      <a:r>
                        <a:rPr lang="en-IN" sz="900" b="1" u="none" strike="noStrike" dirty="0">
                          <a:solidFill>
                            <a:schemeClr val="tx1">
                              <a:lumMod val="95000"/>
                              <a:lumOff val="5000"/>
                            </a:schemeClr>
                          </a:solidFill>
                          <a:effectLst/>
                        </a:rPr>
                        <a:t>Court</a:t>
                      </a:r>
                      <a:endParaRPr lang="en-IN" sz="900" b="1" i="0" u="none" strike="noStrike" dirty="0">
                        <a:solidFill>
                          <a:schemeClr val="tx1">
                            <a:lumMod val="95000"/>
                            <a:lumOff val="5000"/>
                          </a:schemeClr>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ctr" fontAlgn="ctr"/>
                      <a:r>
                        <a:rPr lang="en-IN" sz="900" b="1" u="none" strike="noStrike" dirty="0">
                          <a:solidFill>
                            <a:schemeClr val="tx1">
                              <a:lumMod val="95000"/>
                              <a:lumOff val="5000"/>
                            </a:schemeClr>
                          </a:solidFill>
                          <a:effectLst/>
                        </a:rPr>
                        <a:t>Citation</a:t>
                      </a:r>
                      <a:endParaRPr lang="en-IN" sz="900" b="1" i="0" u="none" strike="noStrike" dirty="0">
                        <a:solidFill>
                          <a:schemeClr val="tx1">
                            <a:lumMod val="95000"/>
                            <a:lumOff val="5000"/>
                          </a:schemeClr>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ctr" fontAlgn="ctr"/>
                      <a:r>
                        <a:rPr lang="en-IN" sz="900" b="1" u="none" strike="noStrike" dirty="0">
                          <a:solidFill>
                            <a:schemeClr val="tx1">
                              <a:lumMod val="95000"/>
                              <a:lumOff val="5000"/>
                            </a:schemeClr>
                          </a:solidFill>
                          <a:effectLst/>
                        </a:rPr>
                        <a:t>Gist / Ratio Decidendi</a:t>
                      </a:r>
                      <a:endParaRPr lang="en-IN" sz="900" b="1" i="0" u="none" strike="noStrike" dirty="0">
                        <a:solidFill>
                          <a:schemeClr val="tx1">
                            <a:lumMod val="95000"/>
                            <a:lumOff val="5000"/>
                          </a:schemeClr>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ctr" fontAlgn="ctr"/>
                      <a:r>
                        <a:rPr lang="en-IN" sz="900" b="1" u="none" strike="noStrike" dirty="0">
                          <a:solidFill>
                            <a:schemeClr val="tx1">
                              <a:lumMod val="95000"/>
                              <a:lumOff val="5000"/>
                            </a:schemeClr>
                          </a:solidFill>
                          <a:effectLst/>
                        </a:rPr>
                        <a:t>Relevance</a:t>
                      </a:r>
                      <a:endParaRPr lang="en-IN" sz="900" b="1" i="0" u="none" strike="noStrike" dirty="0">
                        <a:solidFill>
                          <a:schemeClr val="tx1">
                            <a:lumMod val="95000"/>
                            <a:lumOff val="5000"/>
                          </a:schemeClr>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2039368440"/>
                  </a:ext>
                </a:extLst>
              </a:tr>
              <a:tr h="954421">
                <a:tc>
                  <a:txBody>
                    <a:bodyPr/>
                    <a:lstStyle/>
                    <a:p>
                      <a:pPr algn="ctr" fontAlgn="ctr"/>
                      <a:r>
                        <a:rPr lang="en-IN" sz="900" u="none" strike="noStrike" dirty="0">
                          <a:effectLst/>
                        </a:rPr>
                        <a:t>1</a:t>
                      </a:r>
                      <a:endParaRPr lang="en-IN" sz="900" b="0" i="0" u="none" strike="noStrike" dirty="0">
                        <a:solidFill>
                          <a:srgbClr val="000000"/>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ctr" fontAlgn="ctr"/>
                      <a:r>
                        <a:rPr lang="en-US" sz="900" u="none" strike="noStrike" dirty="0">
                          <a:solidFill>
                            <a:schemeClr val="tx1">
                              <a:lumMod val="95000"/>
                              <a:lumOff val="5000"/>
                            </a:schemeClr>
                          </a:solidFill>
                          <a:effectLst/>
                        </a:rPr>
                        <a:t>Amazon Seller Services Pvt. Ltd. &amp; Flipkart Internet Pvt. Ltd. v. Competition Commission of India</a:t>
                      </a:r>
                      <a:endParaRPr lang="en-US" sz="900" b="0" i="0" u="none" strike="noStrike" dirty="0">
                        <a:solidFill>
                          <a:schemeClr val="tx1">
                            <a:lumMod val="95000"/>
                            <a:lumOff val="5000"/>
                          </a:schemeClr>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ctr" fontAlgn="ctr"/>
                      <a:r>
                        <a:rPr lang="en-IN" sz="900" u="none" strike="noStrike" dirty="0">
                          <a:solidFill>
                            <a:schemeClr val="tx1">
                              <a:lumMod val="95000"/>
                              <a:lumOff val="5000"/>
                            </a:schemeClr>
                          </a:solidFill>
                          <a:effectLst/>
                        </a:rPr>
                        <a:t>High Court of Karnataka</a:t>
                      </a:r>
                      <a:endParaRPr lang="en-IN" sz="900" b="0" i="0" u="none" strike="noStrike" dirty="0">
                        <a:solidFill>
                          <a:schemeClr val="tx1">
                            <a:lumMod val="95000"/>
                            <a:lumOff val="5000"/>
                          </a:schemeClr>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ctr" fontAlgn="ctr"/>
                      <a:r>
                        <a:rPr lang="en-US" sz="900" u="none" strike="noStrike" dirty="0">
                          <a:solidFill>
                            <a:schemeClr val="tx1">
                              <a:lumMod val="95000"/>
                              <a:lumOff val="5000"/>
                            </a:schemeClr>
                          </a:solidFill>
                          <a:effectLst/>
                        </a:rPr>
                        <a:t>W.P. Nos. 3363/2020 &amp; connected matters (Judgment dated 11.06.2021)</a:t>
                      </a:r>
                      <a:endParaRPr lang="en-US" sz="900" b="0" i="0" u="none" strike="noStrike" dirty="0">
                        <a:solidFill>
                          <a:schemeClr val="tx1">
                            <a:lumMod val="95000"/>
                            <a:lumOff val="5000"/>
                          </a:schemeClr>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ctr"/>
                      <a:r>
                        <a:rPr lang="en-US" sz="900" u="none" strike="noStrike" dirty="0">
                          <a:solidFill>
                            <a:schemeClr val="tx1">
                              <a:lumMod val="95000"/>
                              <a:lumOff val="5000"/>
                            </a:schemeClr>
                          </a:solidFill>
                          <a:effectLst/>
                          <a:hlinkClick r:id="rId2">
                            <a:extLst>
                              <a:ext uri="{A12FA001-AC4F-418D-AE19-62706E023703}">
                                <ahyp:hlinkClr xmlns:ahyp="http://schemas.microsoft.com/office/drawing/2018/hyperlinkcolor" val="tx"/>
                              </a:ext>
                            </a:extLst>
                          </a:hlinkClick>
                        </a:rPr>
                        <a:t>Amazon and Flipkart challenged the CCI's order directing investigation into allegations of preferential sellers, deep discounting and exclusive launches. The High Court held that an order under Section 26(1) of the Competition Act is merely an administrative direction to investigate and ordinarily should not be interfered with in writ jurisdiction. The investigation was allowed to continue. (Live Law)</a:t>
                      </a:r>
                      <a:endParaRPr lang="en-US" sz="900" b="0" i="0" u="none" strike="noStrike" dirty="0">
                        <a:solidFill>
                          <a:schemeClr val="tx1">
                            <a:lumMod val="95000"/>
                            <a:lumOff val="5000"/>
                          </a:schemeClr>
                        </a:solidFill>
                        <a:effectLst/>
                        <a:latin typeface="Roboto" panose="02000000000000000000" pitchFamily="2"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ctr"/>
                      <a:r>
                        <a:rPr lang="en-US" sz="900" u="none" strike="noStrike" dirty="0">
                          <a:solidFill>
                            <a:schemeClr val="tx1">
                              <a:lumMod val="95000"/>
                              <a:lumOff val="5000"/>
                            </a:schemeClr>
                          </a:solidFill>
                          <a:effectLst/>
                        </a:rPr>
                        <a:t>Landmark competition law case for marketplace regulation.</a:t>
                      </a:r>
                      <a:endParaRPr lang="en-US" sz="900" b="0" i="0" u="none" strike="noStrike" dirty="0">
                        <a:solidFill>
                          <a:schemeClr val="tx1">
                            <a:lumMod val="95000"/>
                            <a:lumOff val="5000"/>
                          </a:schemeClr>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900197405"/>
                  </a:ext>
                </a:extLst>
              </a:tr>
              <a:tr h="873736">
                <a:tc>
                  <a:txBody>
                    <a:bodyPr/>
                    <a:lstStyle/>
                    <a:p>
                      <a:pPr algn="ctr" fontAlgn="ctr"/>
                      <a:r>
                        <a:rPr lang="en-IN" sz="900" u="none" strike="noStrike">
                          <a:effectLst/>
                        </a:rPr>
                        <a:t>2</a:t>
                      </a:r>
                      <a:endParaRPr lang="en-IN" sz="900" b="0" i="0" u="none" strike="noStrike">
                        <a:solidFill>
                          <a:srgbClr val="000000"/>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ctr" fontAlgn="ctr"/>
                      <a:r>
                        <a:rPr lang="en-IN" sz="900" u="none" strike="noStrike" dirty="0">
                          <a:solidFill>
                            <a:schemeClr val="tx1">
                              <a:lumMod val="95000"/>
                              <a:lumOff val="5000"/>
                            </a:schemeClr>
                          </a:solidFill>
                          <a:effectLst/>
                        </a:rPr>
                        <a:t>Amazon Seller Services </a:t>
                      </a:r>
                      <a:r>
                        <a:rPr lang="en-IN" sz="900" u="none" strike="noStrike" dirty="0" err="1">
                          <a:solidFill>
                            <a:schemeClr val="tx1">
                              <a:lumMod val="95000"/>
                              <a:lumOff val="5000"/>
                            </a:schemeClr>
                          </a:solidFill>
                          <a:effectLst/>
                        </a:rPr>
                        <a:t>Pvt.</a:t>
                      </a:r>
                      <a:r>
                        <a:rPr lang="en-IN" sz="900" u="none" strike="noStrike" dirty="0">
                          <a:solidFill>
                            <a:schemeClr val="tx1">
                              <a:lumMod val="95000"/>
                              <a:lumOff val="5000"/>
                            </a:schemeClr>
                          </a:solidFill>
                          <a:effectLst/>
                        </a:rPr>
                        <a:t> Ltd. v. Amway India Enterprises </a:t>
                      </a:r>
                      <a:r>
                        <a:rPr lang="en-IN" sz="900" u="none" strike="noStrike" dirty="0" err="1">
                          <a:solidFill>
                            <a:schemeClr val="tx1">
                              <a:lumMod val="95000"/>
                              <a:lumOff val="5000"/>
                            </a:schemeClr>
                          </a:solidFill>
                          <a:effectLst/>
                        </a:rPr>
                        <a:t>Pvt.</a:t>
                      </a:r>
                      <a:r>
                        <a:rPr lang="en-IN" sz="900" u="none" strike="noStrike" dirty="0">
                          <a:solidFill>
                            <a:schemeClr val="tx1">
                              <a:lumMod val="95000"/>
                              <a:lumOff val="5000"/>
                            </a:schemeClr>
                          </a:solidFill>
                          <a:effectLst/>
                        </a:rPr>
                        <a:t> Ltd. &amp; </a:t>
                      </a:r>
                      <a:r>
                        <a:rPr lang="en-IN" sz="900" u="none" strike="noStrike" dirty="0" err="1">
                          <a:solidFill>
                            <a:schemeClr val="tx1">
                              <a:lumMod val="95000"/>
                              <a:lumOff val="5000"/>
                            </a:schemeClr>
                          </a:solidFill>
                          <a:effectLst/>
                        </a:rPr>
                        <a:t>Ors</a:t>
                      </a:r>
                      <a:r>
                        <a:rPr lang="en-IN" sz="900" u="none" strike="noStrike" dirty="0">
                          <a:solidFill>
                            <a:schemeClr val="tx1">
                              <a:lumMod val="95000"/>
                              <a:lumOff val="5000"/>
                            </a:schemeClr>
                          </a:solidFill>
                          <a:effectLst/>
                        </a:rPr>
                        <a:t>.</a:t>
                      </a:r>
                      <a:endParaRPr lang="en-IN" sz="900" b="0" i="0" u="none" strike="noStrike" dirty="0">
                        <a:solidFill>
                          <a:schemeClr val="tx1">
                            <a:lumMod val="95000"/>
                            <a:lumOff val="5000"/>
                          </a:schemeClr>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ctr" fontAlgn="ctr"/>
                      <a:r>
                        <a:rPr lang="en-IN" sz="900" u="none" strike="noStrike" dirty="0">
                          <a:solidFill>
                            <a:schemeClr val="tx1">
                              <a:lumMod val="95000"/>
                              <a:lumOff val="5000"/>
                            </a:schemeClr>
                          </a:solidFill>
                          <a:effectLst/>
                        </a:rPr>
                        <a:t>High Court of Delhi</a:t>
                      </a:r>
                      <a:endParaRPr lang="en-IN" sz="900" b="0" i="0" u="none" strike="noStrike" dirty="0">
                        <a:solidFill>
                          <a:schemeClr val="tx1">
                            <a:lumMod val="95000"/>
                            <a:lumOff val="5000"/>
                          </a:schemeClr>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ctr" fontAlgn="ctr"/>
                      <a:r>
                        <a:rPr lang="pt-BR" sz="900" u="none" strike="noStrike" dirty="0">
                          <a:solidFill>
                            <a:schemeClr val="tx1">
                              <a:lumMod val="95000"/>
                              <a:lumOff val="5000"/>
                            </a:schemeClr>
                          </a:solidFill>
                          <a:effectLst/>
                        </a:rPr>
                        <a:t>FAO(OS) 133/2019 (31 January 2020)</a:t>
                      </a:r>
                      <a:endParaRPr lang="pt-BR" sz="900" b="0" i="0" u="none" strike="noStrike" dirty="0">
                        <a:solidFill>
                          <a:schemeClr val="tx1">
                            <a:lumMod val="95000"/>
                            <a:lumOff val="5000"/>
                          </a:schemeClr>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ctr"/>
                      <a:r>
                        <a:rPr lang="en-US" sz="900" u="none" strike="noStrike" dirty="0">
                          <a:solidFill>
                            <a:schemeClr val="tx1">
                              <a:lumMod val="95000"/>
                              <a:lumOff val="5000"/>
                            </a:schemeClr>
                          </a:solidFill>
                          <a:effectLst/>
                          <a:hlinkClick r:id="rId3">
                            <a:extLst>
                              <a:ext uri="{A12FA001-AC4F-418D-AE19-62706E023703}">
                                <ahyp:hlinkClr xmlns:ahyp="http://schemas.microsoft.com/office/drawing/2018/hyperlinkcolor" val="tx"/>
                              </a:ext>
                            </a:extLst>
                          </a:hlinkClick>
                        </a:rPr>
                        <a:t>The Division Bench held that the Direct Selling Guidelines, 2016 were not statutory. E-commerce platforms could claim intermediary protection under Section 79 of the IT Act, subject to compliance with statutory conditions. The Court set aside the injunction restraining Amazon and other marketplaces from selling products of direct-selling companies. (</a:t>
                      </a:r>
                      <a:r>
                        <a:rPr lang="en-US" sz="900" u="none" strike="noStrike" dirty="0" err="1">
                          <a:solidFill>
                            <a:schemeClr val="tx1">
                              <a:lumMod val="95000"/>
                              <a:lumOff val="5000"/>
                            </a:schemeClr>
                          </a:solidFill>
                          <a:effectLst/>
                          <a:hlinkClick r:id="rId3">
                            <a:extLst>
                              <a:ext uri="{A12FA001-AC4F-418D-AE19-62706E023703}">
                                <ahyp:hlinkClr xmlns:ahyp="http://schemas.microsoft.com/office/drawing/2018/hyperlinkcolor" val="tx"/>
                              </a:ext>
                            </a:extLst>
                          </a:hlinkClick>
                        </a:rPr>
                        <a:t>Wilmap</a:t>
                      </a:r>
                      <a:r>
                        <a:rPr lang="en-US" sz="900" u="none" strike="noStrike" dirty="0">
                          <a:solidFill>
                            <a:schemeClr val="tx1">
                              <a:lumMod val="95000"/>
                              <a:lumOff val="5000"/>
                            </a:schemeClr>
                          </a:solidFill>
                          <a:effectLst/>
                          <a:hlinkClick r:id="rId3">
                            <a:extLst>
                              <a:ext uri="{A12FA001-AC4F-418D-AE19-62706E023703}">
                                <ahyp:hlinkClr xmlns:ahyp="http://schemas.microsoft.com/office/drawing/2018/hyperlinkcolor" val="tx"/>
                              </a:ext>
                            </a:extLst>
                          </a:hlinkClick>
                        </a:rPr>
                        <a:t>)</a:t>
                      </a:r>
                      <a:endParaRPr lang="en-US" sz="900" b="0" i="0" u="none" strike="noStrike" dirty="0">
                        <a:solidFill>
                          <a:schemeClr val="tx1">
                            <a:lumMod val="95000"/>
                            <a:lumOff val="5000"/>
                          </a:schemeClr>
                        </a:solidFill>
                        <a:effectLst/>
                        <a:latin typeface="Roboto" panose="02000000000000000000" pitchFamily="2"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ctr"/>
                      <a:r>
                        <a:rPr lang="en-US" sz="900" u="none" strike="noStrike" dirty="0">
                          <a:solidFill>
                            <a:schemeClr val="tx1">
                              <a:lumMod val="95000"/>
                              <a:lumOff val="5000"/>
                            </a:schemeClr>
                          </a:solidFill>
                          <a:effectLst/>
                        </a:rPr>
                        <a:t>Landmark judgment on intermediary liability and online marketplaces.</a:t>
                      </a:r>
                      <a:endParaRPr lang="en-US" sz="900" b="0" i="0" u="none" strike="noStrike" dirty="0">
                        <a:solidFill>
                          <a:schemeClr val="tx1">
                            <a:lumMod val="95000"/>
                            <a:lumOff val="5000"/>
                          </a:schemeClr>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488332784"/>
                  </a:ext>
                </a:extLst>
              </a:tr>
              <a:tr h="547446">
                <a:tc>
                  <a:txBody>
                    <a:bodyPr/>
                    <a:lstStyle/>
                    <a:p>
                      <a:pPr algn="ctr" fontAlgn="ctr"/>
                      <a:r>
                        <a:rPr lang="en-IN" sz="900" u="none" strike="noStrike">
                          <a:effectLst/>
                        </a:rPr>
                        <a:t>3</a:t>
                      </a:r>
                      <a:endParaRPr lang="en-IN" sz="900" b="0" i="0" u="none" strike="noStrike">
                        <a:solidFill>
                          <a:srgbClr val="000000"/>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ctr" fontAlgn="ctr"/>
                      <a:r>
                        <a:rPr lang="en-IN" sz="900" u="none" strike="noStrike" dirty="0">
                          <a:solidFill>
                            <a:schemeClr val="tx1">
                              <a:lumMod val="95000"/>
                              <a:lumOff val="5000"/>
                            </a:schemeClr>
                          </a:solidFill>
                          <a:effectLst/>
                        </a:rPr>
                        <a:t>Amway India Enterprises </a:t>
                      </a:r>
                      <a:r>
                        <a:rPr lang="en-IN" sz="900" u="none" strike="noStrike" dirty="0" err="1">
                          <a:solidFill>
                            <a:schemeClr val="tx1">
                              <a:lumMod val="95000"/>
                              <a:lumOff val="5000"/>
                            </a:schemeClr>
                          </a:solidFill>
                          <a:effectLst/>
                        </a:rPr>
                        <a:t>Pvt.</a:t>
                      </a:r>
                      <a:r>
                        <a:rPr lang="en-IN" sz="900" u="none" strike="noStrike" dirty="0">
                          <a:solidFill>
                            <a:schemeClr val="tx1">
                              <a:lumMod val="95000"/>
                              <a:lumOff val="5000"/>
                            </a:schemeClr>
                          </a:solidFill>
                          <a:effectLst/>
                        </a:rPr>
                        <a:t> Ltd. v. Amazon Seller Services </a:t>
                      </a:r>
                      <a:r>
                        <a:rPr lang="en-IN" sz="900" u="none" strike="noStrike" dirty="0" err="1">
                          <a:solidFill>
                            <a:schemeClr val="tx1">
                              <a:lumMod val="95000"/>
                              <a:lumOff val="5000"/>
                            </a:schemeClr>
                          </a:solidFill>
                          <a:effectLst/>
                        </a:rPr>
                        <a:t>Pvt.</a:t>
                      </a:r>
                      <a:r>
                        <a:rPr lang="en-IN" sz="900" u="none" strike="noStrike" dirty="0">
                          <a:solidFill>
                            <a:schemeClr val="tx1">
                              <a:lumMod val="95000"/>
                              <a:lumOff val="5000"/>
                            </a:schemeClr>
                          </a:solidFill>
                          <a:effectLst/>
                        </a:rPr>
                        <a:t> Ltd. &amp; </a:t>
                      </a:r>
                      <a:r>
                        <a:rPr lang="en-IN" sz="900" u="none" strike="noStrike" dirty="0" err="1">
                          <a:solidFill>
                            <a:schemeClr val="tx1">
                              <a:lumMod val="95000"/>
                              <a:lumOff val="5000"/>
                            </a:schemeClr>
                          </a:solidFill>
                          <a:effectLst/>
                        </a:rPr>
                        <a:t>Ors</a:t>
                      </a:r>
                      <a:r>
                        <a:rPr lang="en-IN" sz="900" u="none" strike="noStrike" dirty="0">
                          <a:solidFill>
                            <a:schemeClr val="tx1">
                              <a:lumMod val="95000"/>
                              <a:lumOff val="5000"/>
                            </a:schemeClr>
                          </a:solidFill>
                          <a:effectLst/>
                        </a:rPr>
                        <a:t>.</a:t>
                      </a:r>
                      <a:endParaRPr lang="en-IN" sz="900" b="0" i="0" u="none" strike="noStrike" dirty="0">
                        <a:solidFill>
                          <a:schemeClr val="tx1">
                            <a:lumMod val="95000"/>
                            <a:lumOff val="5000"/>
                          </a:schemeClr>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ctr" fontAlgn="ctr"/>
                      <a:r>
                        <a:rPr lang="en-IN" sz="900" u="none" strike="noStrike" dirty="0">
                          <a:solidFill>
                            <a:schemeClr val="tx1">
                              <a:lumMod val="95000"/>
                              <a:lumOff val="5000"/>
                            </a:schemeClr>
                          </a:solidFill>
                          <a:effectLst/>
                        </a:rPr>
                        <a:t>High Court of Delhi</a:t>
                      </a:r>
                      <a:endParaRPr lang="en-IN" sz="900" b="0" i="0" u="none" strike="noStrike" dirty="0">
                        <a:solidFill>
                          <a:schemeClr val="tx1">
                            <a:lumMod val="95000"/>
                            <a:lumOff val="5000"/>
                          </a:schemeClr>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ctr" fontAlgn="ctr"/>
                      <a:r>
                        <a:rPr lang="en-IN" sz="900" u="none" strike="noStrike" dirty="0">
                          <a:solidFill>
                            <a:schemeClr val="tx1">
                              <a:lumMod val="95000"/>
                              <a:lumOff val="5000"/>
                            </a:schemeClr>
                          </a:solidFill>
                          <a:effectLst/>
                        </a:rPr>
                        <a:t>CS(OS) 410/2018 (Single Judge, 2019)</a:t>
                      </a:r>
                      <a:endParaRPr lang="en-IN" sz="900" b="0" i="0" u="none" strike="noStrike" dirty="0">
                        <a:solidFill>
                          <a:schemeClr val="tx1">
                            <a:lumMod val="95000"/>
                            <a:lumOff val="5000"/>
                          </a:schemeClr>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ctr"/>
                      <a:r>
                        <a:rPr lang="en-US" sz="900" u="none" strike="noStrike" dirty="0">
                          <a:solidFill>
                            <a:schemeClr val="tx1">
                              <a:lumMod val="95000"/>
                              <a:lumOff val="5000"/>
                            </a:schemeClr>
                          </a:solidFill>
                          <a:effectLst/>
                          <a:hlinkClick r:id="rId4">
                            <a:extLst>
                              <a:ext uri="{A12FA001-AC4F-418D-AE19-62706E023703}">
                                <ahyp:hlinkClr xmlns:ahyp="http://schemas.microsoft.com/office/drawing/2018/hyperlinkcolor" val="tx"/>
                              </a:ext>
                            </a:extLst>
                          </a:hlinkClick>
                        </a:rPr>
                        <a:t>The Single Judge initially restrained Amazon, Flipkart and others from facilitating sale of products through unauthorized sellers under the Direct Selling Guidelines. The decision was later reversed by the Division Bench. (Live Law)</a:t>
                      </a:r>
                      <a:endParaRPr lang="en-US" sz="900" b="0" i="0" u="none" strike="noStrike" dirty="0">
                        <a:solidFill>
                          <a:schemeClr val="tx1">
                            <a:lumMod val="95000"/>
                            <a:lumOff val="5000"/>
                          </a:schemeClr>
                        </a:solidFill>
                        <a:effectLst/>
                        <a:latin typeface="Roboto" panose="02000000000000000000" pitchFamily="2"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ctr"/>
                      <a:r>
                        <a:rPr lang="en-US" sz="900" u="none" strike="noStrike">
                          <a:solidFill>
                            <a:schemeClr val="tx1">
                              <a:lumMod val="95000"/>
                              <a:lumOff val="5000"/>
                            </a:schemeClr>
                          </a:solidFill>
                          <a:effectLst/>
                        </a:rPr>
                        <a:t>Important for evolution of intermediary liability jurisprudence.</a:t>
                      </a:r>
                      <a:endParaRPr lang="en-US" sz="900" b="0" i="0" u="none" strike="noStrike">
                        <a:solidFill>
                          <a:schemeClr val="tx1">
                            <a:lumMod val="95000"/>
                            <a:lumOff val="5000"/>
                          </a:schemeClr>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209619921"/>
                  </a:ext>
                </a:extLst>
              </a:tr>
              <a:tr h="683105">
                <a:tc>
                  <a:txBody>
                    <a:bodyPr/>
                    <a:lstStyle/>
                    <a:p>
                      <a:pPr algn="ctr" fontAlgn="ctr"/>
                      <a:r>
                        <a:rPr lang="en-IN" sz="900" u="none" strike="noStrike">
                          <a:effectLst/>
                        </a:rPr>
                        <a:t>4</a:t>
                      </a:r>
                      <a:endParaRPr lang="en-IN" sz="900" b="0" i="0" u="none" strike="noStrike">
                        <a:solidFill>
                          <a:srgbClr val="000000"/>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ctr" fontAlgn="ctr"/>
                      <a:r>
                        <a:rPr lang="en-US" sz="900" u="none" strike="noStrike" dirty="0">
                          <a:solidFill>
                            <a:schemeClr val="tx1">
                              <a:lumMod val="95000"/>
                              <a:lumOff val="5000"/>
                            </a:schemeClr>
                          </a:solidFill>
                          <a:effectLst/>
                        </a:rPr>
                        <a:t>Various trademark infringement matters against Amazon, Flipkart and </a:t>
                      </a:r>
                      <a:r>
                        <a:rPr lang="en-US" sz="900" u="none" strike="noStrike" dirty="0" err="1">
                          <a:solidFill>
                            <a:schemeClr val="tx1">
                              <a:lumMod val="95000"/>
                              <a:lumOff val="5000"/>
                            </a:schemeClr>
                          </a:solidFill>
                          <a:effectLst/>
                        </a:rPr>
                        <a:t>Meesho</a:t>
                      </a:r>
                      <a:endParaRPr lang="en-US" sz="900" b="0" i="0" u="none" strike="noStrike" dirty="0">
                        <a:solidFill>
                          <a:schemeClr val="tx1">
                            <a:lumMod val="95000"/>
                            <a:lumOff val="5000"/>
                          </a:schemeClr>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ctr" fontAlgn="ctr"/>
                      <a:r>
                        <a:rPr lang="en-IN" sz="900" u="none" strike="noStrike" dirty="0">
                          <a:solidFill>
                            <a:schemeClr val="tx1">
                              <a:lumMod val="95000"/>
                              <a:lumOff val="5000"/>
                            </a:schemeClr>
                          </a:solidFill>
                          <a:effectLst/>
                        </a:rPr>
                        <a:t>High Court of Delhi</a:t>
                      </a:r>
                      <a:endParaRPr lang="en-IN" sz="900" b="0" i="0" u="none" strike="noStrike" dirty="0">
                        <a:solidFill>
                          <a:schemeClr val="tx1">
                            <a:lumMod val="95000"/>
                            <a:lumOff val="5000"/>
                          </a:schemeClr>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ctr" fontAlgn="ctr"/>
                      <a:r>
                        <a:rPr lang="en-IN" sz="900" u="none" strike="noStrike" dirty="0">
                          <a:solidFill>
                            <a:schemeClr val="tx1">
                              <a:lumMod val="95000"/>
                              <a:lumOff val="5000"/>
                            </a:schemeClr>
                          </a:solidFill>
                          <a:effectLst/>
                        </a:rPr>
                        <a:t>2025 Dynamic Injunction</a:t>
                      </a:r>
                      <a:endParaRPr lang="en-IN" sz="900" b="0" i="0" u="none" strike="noStrike" dirty="0">
                        <a:solidFill>
                          <a:schemeClr val="tx1">
                            <a:lumMod val="95000"/>
                            <a:lumOff val="5000"/>
                          </a:schemeClr>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ctr"/>
                      <a:r>
                        <a:rPr lang="en-US" sz="900" u="none" strike="noStrike" dirty="0">
                          <a:solidFill>
                            <a:schemeClr val="tx1">
                              <a:lumMod val="95000"/>
                              <a:lumOff val="5000"/>
                            </a:schemeClr>
                          </a:solidFill>
                          <a:effectLst/>
                          <a:hlinkClick r:id="rId5">
                            <a:extLst>
                              <a:ext uri="{A12FA001-AC4F-418D-AE19-62706E023703}">
                                <ahyp:hlinkClr xmlns:ahyp="http://schemas.microsoft.com/office/drawing/2018/hyperlinkcolor" val="tx"/>
                              </a:ext>
                            </a:extLst>
                          </a:hlinkClick>
                        </a:rPr>
                        <a:t>Delhi High Court directed Amazon, Flipkart and </a:t>
                      </a:r>
                      <a:r>
                        <a:rPr lang="en-US" sz="900" u="none" strike="noStrike" dirty="0" err="1">
                          <a:solidFill>
                            <a:schemeClr val="tx1">
                              <a:lumMod val="95000"/>
                              <a:lumOff val="5000"/>
                            </a:schemeClr>
                          </a:solidFill>
                          <a:effectLst/>
                          <a:hlinkClick r:id="rId5">
                            <a:extLst>
                              <a:ext uri="{A12FA001-AC4F-418D-AE19-62706E023703}">
                                <ahyp:hlinkClr xmlns:ahyp="http://schemas.microsoft.com/office/drawing/2018/hyperlinkcolor" val="tx"/>
                              </a:ext>
                            </a:extLst>
                          </a:hlinkClick>
                        </a:rPr>
                        <a:t>Meesho</a:t>
                      </a:r>
                      <a:r>
                        <a:rPr lang="en-US" sz="900" u="none" strike="noStrike" dirty="0">
                          <a:solidFill>
                            <a:schemeClr val="tx1">
                              <a:lumMod val="95000"/>
                              <a:lumOff val="5000"/>
                            </a:schemeClr>
                          </a:solidFill>
                          <a:effectLst/>
                          <a:hlinkClick r:id="rId5">
                            <a:extLst>
                              <a:ext uri="{A12FA001-AC4F-418D-AE19-62706E023703}">
                                <ahyp:hlinkClr xmlns:ahyp="http://schemas.microsoft.com/office/drawing/2018/hyperlinkcolor" val="tx"/>
                              </a:ext>
                            </a:extLst>
                          </a:hlinkClick>
                        </a:rPr>
                        <a:t> to remove infringing products violating Reliance/</a:t>
                      </a:r>
                      <a:r>
                        <a:rPr lang="en-US" sz="900" u="none" strike="noStrike" dirty="0" err="1">
                          <a:solidFill>
                            <a:schemeClr val="tx1">
                              <a:lumMod val="95000"/>
                              <a:lumOff val="5000"/>
                            </a:schemeClr>
                          </a:solidFill>
                          <a:effectLst/>
                          <a:hlinkClick r:id="rId5">
                            <a:extLst>
                              <a:ext uri="{A12FA001-AC4F-418D-AE19-62706E023703}">
                                <ahyp:hlinkClr xmlns:ahyp="http://schemas.microsoft.com/office/drawing/2018/hyperlinkcolor" val="tx"/>
                              </a:ext>
                            </a:extLst>
                          </a:hlinkClick>
                        </a:rPr>
                        <a:t>Jio</a:t>
                      </a:r>
                      <a:r>
                        <a:rPr lang="en-US" sz="900" u="none" strike="noStrike" dirty="0">
                          <a:solidFill>
                            <a:schemeClr val="tx1">
                              <a:lumMod val="95000"/>
                              <a:lumOff val="5000"/>
                            </a:schemeClr>
                          </a:solidFill>
                          <a:effectLst/>
                          <a:hlinkClick r:id="rId5">
                            <a:extLst>
                              <a:ext uri="{A12FA001-AC4F-418D-AE19-62706E023703}">
                                <ahyp:hlinkClr xmlns:ahyp="http://schemas.microsoft.com/office/drawing/2018/hyperlinkcolor" val="tx"/>
                              </a:ext>
                            </a:extLst>
                          </a:hlinkClick>
                        </a:rPr>
                        <a:t> trademarks and disclose seller details. The Court recognized the obligation of marketplaces to cooperate in preventing continuing trademark infringement. (The Times of India)</a:t>
                      </a:r>
                      <a:endParaRPr lang="en-US" sz="900" b="0" i="0" u="none" strike="noStrike" dirty="0">
                        <a:solidFill>
                          <a:schemeClr val="tx1">
                            <a:lumMod val="95000"/>
                            <a:lumOff val="5000"/>
                          </a:schemeClr>
                        </a:solidFill>
                        <a:effectLst/>
                        <a:latin typeface="Roboto" panose="02000000000000000000" pitchFamily="2"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ctr"/>
                      <a:r>
                        <a:rPr lang="en-IN" sz="900" u="none" strike="noStrike" dirty="0">
                          <a:solidFill>
                            <a:schemeClr val="tx1">
                              <a:lumMod val="95000"/>
                              <a:lumOff val="5000"/>
                            </a:schemeClr>
                          </a:solidFill>
                          <a:effectLst/>
                        </a:rPr>
                        <a:t>Important on marketplace due diligence and IP enforcement.</a:t>
                      </a:r>
                      <a:endParaRPr lang="en-IN" sz="900" b="0" i="0" u="none" strike="noStrike" dirty="0">
                        <a:solidFill>
                          <a:schemeClr val="tx1">
                            <a:lumMod val="95000"/>
                            <a:lumOff val="5000"/>
                          </a:schemeClr>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850972002"/>
                  </a:ext>
                </a:extLst>
              </a:tr>
              <a:tr h="547446">
                <a:tc>
                  <a:txBody>
                    <a:bodyPr/>
                    <a:lstStyle/>
                    <a:p>
                      <a:pPr algn="ctr" fontAlgn="ctr"/>
                      <a:r>
                        <a:rPr lang="en-IN" sz="900" u="none" strike="noStrike">
                          <a:effectLst/>
                        </a:rPr>
                        <a:t>5</a:t>
                      </a:r>
                      <a:endParaRPr lang="en-IN" sz="900" b="0" i="0" u="none" strike="noStrike">
                        <a:solidFill>
                          <a:srgbClr val="000000"/>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ctr" fontAlgn="ctr"/>
                      <a:r>
                        <a:rPr lang="en-IN" sz="900" u="none" strike="noStrike" dirty="0">
                          <a:solidFill>
                            <a:schemeClr val="tx1">
                              <a:lumMod val="95000"/>
                              <a:lumOff val="5000"/>
                            </a:schemeClr>
                          </a:solidFill>
                          <a:effectLst/>
                        </a:rPr>
                        <a:t>Amazon &amp; Flipkart – Preferred Seller Investigation Cases</a:t>
                      </a:r>
                      <a:endParaRPr lang="en-IN" sz="900" b="0" i="0" u="none" strike="noStrike" dirty="0">
                        <a:solidFill>
                          <a:schemeClr val="tx1">
                            <a:lumMod val="95000"/>
                            <a:lumOff val="5000"/>
                          </a:schemeClr>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ctr" fontAlgn="ctr"/>
                      <a:r>
                        <a:rPr lang="en-IN" sz="900" u="none" strike="noStrike" dirty="0">
                          <a:solidFill>
                            <a:schemeClr val="tx1">
                              <a:lumMod val="95000"/>
                              <a:lumOff val="5000"/>
                            </a:schemeClr>
                          </a:solidFill>
                          <a:effectLst/>
                        </a:rPr>
                        <a:t>High Court of Karnataka</a:t>
                      </a:r>
                      <a:endParaRPr lang="en-IN" sz="900" b="0" i="0" u="none" strike="noStrike" dirty="0">
                        <a:solidFill>
                          <a:schemeClr val="tx1">
                            <a:lumMod val="95000"/>
                            <a:lumOff val="5000"/>
                          </a:schemeClr>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ctr" fontAlgn="ctr"/>
                      <a:r>
                        <a:rPr lang="en-IN" sz="900" u="none" strike="noStrike" dirty="0">
                          <a:solidFill>
                            <a:schemeClr val="tx1">
                              <a:lumMod val="95000"/>
                              <a:lumOff val="5000"/>
                            </a:schemeClr>
                          </a:solidFill>
                          <a:effectLst/>
                        </a:rPr>
                        <a:t>Connected writ petitions</a:t>
                      </a:r>
                      <a:endParaRPr lang="en-IN" sz="900" b="0" i="0" u="none" strike="noStrike" dirty="0">
                        <a:solidFill>
                          <a:schemeClr val="tx1">
                            <a:lumMod val="95000"/>
                            <a:lumOff val="5000"/>
                          </a:schemeClr>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ctr"/>
                      <a:r>
                        <a:rPr lang="en-US" sz="900" u="none" strike="noStrike" dirty="0">
                          <a:solidFill>
                            <a:schemeClr val="tx1">
                              <a:lumMod val="95000"/>
                              <a:lumOff val="5000"/>
                            </a:schemeClr>
                          </a:solidFill>
                          <a:effectLst/>
                          <a:hlinkClick r:id="rId6">
                            <a:extLst>
                              <a:ext uri="{A12FA001-AC4F-418D-AE19-62706E023703}">
                                <ahyp:hlinkClr xmlns:ahyp="http://schemas.microsoft.com/office/drawing/2018/hyperlinkcolor" val="tx"/>
                              </a:ext>
                            </a:extLst>
                          </a:hlinkClick>
                        </a:rPr>
                        <a:t>High Court declined to interfere with investigation concerning preferred sellers, exclusive arrangements, deep discounts and preferential listing. It reiterated that courts should rarely interfere at the investigation stage. (Central Competitiveness Index)</a:t>
                      </a:r>
                      <a:endParaRPr lang="en-US" sz="900" b="0" i="0" u="none" strike="noStrike" dirty="0">
                        <a:solidFill>
                          <a:schemeClr val="tx1">
                            <a:lumMod val="95000"/>
                            <a:lumOff val="5000"/>
                          </a:schemeClr>
                        </a:solidFill>
                        <a:effectLst/>
                        <a:latin typeface="Roboto" panose="02000000000000000000" pitchFamily="2"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ctr"/>
                      <a:r>
                        <a:rPr lang="en-IN" sz="900" u="none" strike="noStrike" dirty="0">
                          <a:solidFill>
                            <a:schemeClr val="tx1">
                              <a:lumMod val="95000"/>
                              <a:lumOff val="5000"/>
                            </a:schemeClr>
                          </a:solidFill>
                          <a:effectLst/>
                        </a:rPr>
                        <a:t>Important for sellers alleging discrimination on marketplaces.</a:t>
                      </a:r>
                      <a:endParaRPr lang="en-IN" sz="900" b="0" i="0" u="none" strike="noStrike" dirty="0">
                        <a:solidFill>
                          <a:schemeClr val="tx1">
                            <a:lumMod val="95000"/>
                            <a:lumOff val="5000"/>
                          </a:schemeClr>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360850441"/>
                  </a:ext>
                </a:extLst>
              </a:tr>
              <a:tr h="683105">
                <a:tc>
                  <a:txBody>
                    <a:bodyPr/>
                    <a:lstStyle/>
                    <a:p>
                      <a:pPr algn="ctr" fontAlgn="ctr"/>
                      <a:r>
                        <a:rPr lang="en-IN" sz="900" u="none" strike="noStrike">
                          <a:effectLst/>
                        </a:rPr>
                        <a:t>6</a:t>
                      </a:r>
                      <a:endParaRPr lang="en-IN" sz="900" b="0" i="0" u="none" strike="noStrike">
                        <a:solidFill>
                          <a:srgbClr val="000000"/>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ctr" fontAlgn="ctr"/>
                      <a:r>
                        <a:rPr lang="en-US" sz="900" u="none" strike="noStrike" dirty="0">
                          <a:solidFill>
                            <a:schemeClr val="tx1">
                              <a:lumMod val="95000"/>
                              <a:lumOff val="5000"/>
                            </a:schemeClr>
                          </a:solidFill>
                          <a:effectLst/>
                        </a:rPr>
                        <a:t>Uber India Systems Pvt. Ltd. v. Union of India (various tax disputes)</a:t>
                      </a:r>
                      <a:endParaRPr lang="en-US" sz="900" b="0" i="0" u="none" strike="noStrike" dirty="0">
                        <a:solidFill>
                          <a:schemeClr val="tx1">
                            <a:lumMod val="95000"/>
                            <a:lumOff val="5000"/>
                          </a:schemeClr>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ctr" fontAlgn="ctr"/>
                      <a:r>
                        <a:rPr lang="en-IN" sz="900" u="none" strike="noStrike" dirty="0">
                          <a:solidFill>
                            <a:schemeClr val="tx1">
                              <a:lumMod val="95000"/>
                              <a:lumOff val="5000"/>
                            </a:schemeClr>
                          </a:solidFill>
                          <a:effectLst/>
                        </a:rPr>
                        <a:t>High Court of Delhi</a:t>
                      </a:r>
                      <a:endParaRPr lang="en-IN" sz="900" b="0" i="0" u="none" strike="noStrike" dirty="0">
                        <a:solidFill>
                          <a:schemeClr val="tx1">
                            <a:lumMod val="95000"/>
                            <a:lumOff val="5000"/>
                          </a:schemeClr>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ctr" fontAlgn="ctr"/>
                      <a:r>
                        <a:rPr lang="en-IN" sz="900" u="none" strike="noStrike" dirty="0">
                          <a:solidFill>
                            <a:schemeClr val="tx1">
                              <a:lumMod val="95000"/>
                              <a:lumOff val="5000"/>
                            </a:schemeClr>
                          </a:solidFill>
                          <a:effectLst/>
                        </a:rPr>
                        <a:t>Various writ petitions</a:t>
                      </a:r>
                      <a:endParaRPr lang="en-IN" sz="900" b="0" i="0" u="none" strike="noStrike" dirty="0">
                        <a:solidFill>
                          <a:schemeClr val="tx1">
                            <a:lumMod val="95000"/>
                            <a:lumOff val="5000"/>
                          </a:schemeClr>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ctr"/>
                      <a:r>
                        <a:rPr lang="en-US" sz="900" u="none" strike="noStrike" dirty="0">
                          <a:solidFill>
                            <a:schemeClr val="tx1">
                              <a:lumMod val="95000"/>
                              <a:lumOff val="5000"/>
                            </a:schemeClr>
                          </a:solidFill>
                          <a:effectLst/>
                        </a:rPr>
                        <a:t>Delhi High Court has entertained challenges concerning GST/service tax obligations and tax deduction issues involving Uber's aggregator model, generally emphasizing statutory remedies where available while examining constitutional challenges where appropriate.</a:t>
                      </a:r>
                      <a:endParaRPr lang="en-US" sz="900" b="0" i="0" u="none" strike="noStrike" dirty="0">
                        <a:solidFill>
                          <a:schemeClr val="tx1">
                            <a:lumMod val="95000"/>
                            <a:lumOff val="5000"/>
                          </a:schemeClr>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ctr"/>
                      <a:r>
                        <a:rPr lang="en-US" sz="900" u="none" strike="noStrike" dirty="0">
                          <a:solidFill>
                            <a:schemeClr val="tx1">
                              <a:lumMod val="95000"/>
                              <a:lumOff val="5000"/>
                            </a:schemeClr>
                          </a:solidFill>
                          <a:effectLst/>
                        </a:rPr>
                        <a:t>Important for taxation of ride aggregators.</a:t>
                      </a:r>
                      <a:endParaRPr lang="en-US" sz="900" b="0" i="0" u="none" strike="noStrike" dirty="0">
                        <a:solidFill>
                          <a:schemeClr val="tx1">
                            <a:lumMod val="95000"/>
                            <a:lumOff val="5000"/>
                          </a:schemeClr>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2624353766"/>
                  </a:ext>
                </a:extLst>
              </a:tr>
              <a:tr h="683105">
                <a:tc>
                  <a:txBody>
                    <a:bodyPr/>
                    <a:lstStyle/>
                    <a:p>
                      <a:pPr algn="ctr" fontAlgn="ctr"/>
                      <a:r>
                        <a:rPr lang="en-IN" sz="900" u="none" strike="noStrike">
                          <a:effectLst/>
                        </a:rPr>
                        <a:t>7</a:t>
                      </a:r>
                      <a:endParaRPr lang="en-IN" sz="900" b="0" i="0" u="none" strike="noStrike">
                        <a:solidFill>
                          <a:srgbClr val="000000"/>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ctr" fontAlgn="ctr"/>
                      <a:r>
                        <a:rPr lang="en-IN" sz="900" u="none" strike="noStrike" dirty="0">
                          <a:solidFill>
                            <a:schemeClr val="tx1">
                              <a:lumMod val="95000"/>
                              <a:lumOff val="5000"/>
                            </a:schemeClr>
                          </a:solidFill>
                          <a:effectLst/>
                        </a:rPr>
                        <a:t>ANI Technologies </a:t>
                      </a:r>
                      <a:r>
                        <a:rPr lang="en-IN" sz="900" u="none" strike="noStrike" dirty="0" err="1">
                          <a:solidFill>
                            <a:schemeClr val="tx1">
                              <a:lumMod val="95000"/>
                              <a:lumOff val="5000"/>
                            </a:schemeClr>
                          </a:solidFill>
                          <a:effectLst/>
                        </a:rPr>
                        <a:t>Pvt.</a:t>
                      </a:r>
                      <a:r>
                        <a:rPr lang="en-IN" sz="900" u="none" strike="noStrike" dirty="0">
                          <a:solidFill>
                            <a:schemeClr val="tx1">
                              <a:lumMod val="95000"/>
                              <a:lumOff val="5000"/>
                            </a:schemeClr>
                          </a:solidFill>
                          <a:effectLst/>
                        </a:rPr>
                        <a:t> Ltd. (Ola) v. State Authorities (multiple matters)</a:t>
                      </a:r>
                      <a:endParaRPr lang="en-IN" sz="900" b="0" i="0" u="none" strike="noStrike" dirty="0">
                        <a:solidFill>
                          <a:schemeClr val="tx1">
                            <a:lumMod val="95000"/>
                            <a:lumOff val="5000"/>
                          </a:schemeClr>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ctr" fontAlgn="ctr"/>
                      <a:r>
                        <a:rPr lang="en-IN" sz="900" u="none" strike="noStrike" dirty="0">
                          <a:solidFill>
                            <a:schemeClr val="tx1">
                              <a:lumMod val="95000"/>
                              <a:lumOff val="5000"/>
                            </a:schemeClr>
                          </a:solidFill>
                          <a:effectLst/>
                        </a:rPr>
                        <a:t>High Court of Karnataka</a:t>
                      </a:r>
                      <a:endParaRPr lang="en-IN" sz="900" b="0" i="0" u="none" strike="noStrike" dirty="0">
                        <a:solidFill>
                          <a:schemeClr val="tx1">
                            <a:lumMod val="95000"/>
                            <a:lumOff val="5000"/>
                          </a:schemeClr>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ctr" fontAlgn="ctr"/>
                      <a:r>
                        <a:rPr lang="en-IN" sz="900" u="none" strike="noStrike" dirty="0">
                          <a:solidFill>
                            <a:schemeClr val="tx1">
                              <a:lumMod val="95000"/>
                              <a:lumOff val="5000"/>
                            </a:schemeClr>
                          </a:solidFill>
                          <a:effectLst/>
                        </a:rPr>
                        <a:t>Various writ petitions</a:t>
                      </a:r>
                      <a:endParaRPr lang="en-IN" sz="900" b="0" i="0" u="none" strike="noStrike" dirty="0">
                        <a:solidFill>
                          <a:schemeClr val="tx1">
                            <a:lumMod val="95000"/>
                            <a:lumOff val="5000"/>
                          </a:schemeClr>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ctr"/>
                      <a:r>
                        <a:rPr lang="en-US" sz="900" u="none" strike="noStrike" dirty="0">
                          <a:solidFill>
                            <a:schemeClr val="tx1">
                              <a:lumMod val="95000"/>
                              <a:lumOff val="5000"/>
                            </a:schemeClr>
                          </a:solidFill>
                          <a:effectLst/>
                        </a:rPr>
                        <a:t>Karnataka High Court has considered disputes involving aggregator </a:t>
                      </a:r>
                      <a:r>
                        <a:rPr lang="en-US" sz="900" u="none" strike="noStrike" dirty="0" err="1">
                          <a:solidFill>
                            <a:schemeClr val="tx1">
                              <a:lumMod val="95000"/>
                              <a:lumOff val="5000"/>
                            </a:schemeClr>
                          </a:solidFill>
                          <a:effectLst/>
                        </a:rPr>
                        <a:t>licences</a:t>
                      </a:r>
                      <a:r>
                        <a:rPr lang="en-US" sz="900" u="none" strike="noStrike" dirty="0">
                          <a:solidFill>
                            <a:schemeClr val="tx1">
                              <a:lumMod val="95000"/>
                              <a:lumOff val="5000"/>
                            </a:schemeClr>
                          </a:solidFill>
                          <a:effectLst/>
                        </a:rPr>
                        <a:t>, transport regulation and state regulatory powers. The Court examined the distinction between technology platforms and transport operators while balancing statutory licensing requirements.</a:t>
                      </a:r>
                      <a:endParaRPr lang="en-US" sz="900" b="0" i="0" u="none" strike="noStrike" dirty="0">
                        <a:solidFill>
                          <a:schemeClr val="tx1">
                            <a:lumMod val="95000"/>
                            <a:lumOff val="5000"/>
                          </a:schemeClr>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ctr"/>
                      <a:r>
                        <a:rPr lang="en-IN" sz="900" u="none" strike="noStrike" dirty="0">
                          <a:solidFill>
                            <a:schemeClr val="tx1">
                              <a:lumMod val="95000"/>
                              <a:lumOff val="5000"/>
                            </a:schemeClr>
                          </a:solidFill>
                          <a:effectLst/>
                        </a:rPr>
                        <a:t>Important for platform regulation.</a:t>
                      </a:r>
                      <a:endParaRPr lang="en-IN" sz="900" b="0" i="0" u="none" strike="noStrike" dirty="0">
                        <a:solidFill>
                          <a:schemeClr val="tx1">
                            <a:lumMod val="95000"/>
                            <a:lumOff val="5000"/>
                          </a:schemeClr>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849020665"/>
                  </a:ext>
                </a:extLst>
              </a:tr>
              <a:tr h="547446">
                <a:tc>
                  <a:txBody>
                    <a:bodyPr/>
                    <a:lstStyle/>
                    <a:p>
                      <a:pPr algn="ctr" fontAlgn="ctr"/>
                      <a:r>
                        <a:rPr lang="en-IN" sz="900" u="none" strike="noStrike">
                          <a:effectLst/>
                        </a:rPr>
                        <a:t>8</a:t>
                      </a:r>
                      <a:endParaRPr lang="en-IN" sz="900" b="0" i="0" u="none" strike="noStrike">
                        <a:solidFill>
                          <a:srgbClr val="000000"/>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ctr" fontAlgn="ctr"/>
                      <a:r>
                        <a:rPr lang="en-IN" sz="900" u="none" strike="noStrike" dirty="0">
                          <a:solidFill>
                            <a:schemeClr val="tx1">
                              <a:lumMod val="95000"/>
                              <a:lumOff val="5000"/>
                            </a:schemeClr>
                          </a:solidFill>
                          <a:effectLst/>
                        </a:rPr>
                        <a:t>Uber India Systems </a:t>
                      </a:r>
                      <a:r>
                        <a:rPr lang="en-IN" sz="900" u="none" strike="noStrike" dirty="0" err="1">
                          <a:solidFill>
                            <a:schemeClr val="tx1">
                              <a:lumMod val="95000"/>
                              <a:lumOff val="5000"/>
                            </a:schemeClr>
                          </a:solidFill>
                          <a:effectLst/>
                        </a:rPr>
                        <a:t>Pvt.</a:t>
                      </a:r>
                      <a:r>
                        <a:rPr lang="en-IN" sz="900" u="none" strike="noStrike" dirty="0">
                          <a:solidFill>
                            <a:schemeClr val="tx1">
                              <a:lumMod val="95000"/>
                              <a:lumOff val="5000"/>
                            </a:schemeClr>
                          </a:solidFill>
                          <a:effectLst/>
                        </a:rPr>
                        <a:t> Ltd. licensing disputes</a:t>
                      </a:r>
                      <a:endParaRPr lang="en-IN" sz="900" b="0" i="0" u="none" strike="noStrike" dirty="0">
                        <a:solidFill>
                          <a:schemeClr val="tx1">
                            <a:lumMod val="95000"/>
                            <a:lumOff val="5000"/>
                          </a:schemeClr>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ctr" fontAlgn="ctr"/>
                      <a:r>
                        <a:rPr lang="en-IN" sz="900" u="none" strike="noStrike" dirty="0">
                          <a:solidFill>
                            <a:schemeClr val="tx1">
                              <a:lumMod val="95000"/>
                              <a:lumOff val="5000"/>
                            </a:schemeClr>
                          </a:solidFill>
                          <a:effectLst/>
                        </a:rPr>
                        <a:t>High Court of Karnataka</a:t>
                      </a:r>
                      <a:endParaRPr lang="en-IN" sz="900" b="0" i="0" u="none" strike="noStrike" dirty="0">
                        <a:solidFill>
                          <a:schemeClr val="tx1">
                            <a:lumMod val="95000"/>
                            <a:lumOff val="5000"/>
                          </a:schemeClr>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ctr" fontAlgn="ctr"/>
                      <a:r>
                        <a:rPr lang="en-IN" sz="900" u="none" strike="noStrike" dirty="0">
                          <a:solidFill>
                            <a:schemeClr val="tx1">
                              <a:lumMod val="95000"/>
                              <a:lumOff val="5000"/>
                            </a:schemeClr>
                          </a:solidFill>
                          <a:effectLst/>
                        </a:rPr>
                        <a:t>Various writ petitions</a:t>
                      </a:r>
                      <a:endParaRPr lang="en-IN" sz="900" b="0" i="0" u="none" strike="noStrike" dirty="0">
                        <a:solidFill>
                          <a:schemeClr val="tx1">
                            <a:lumMod val="95000"/>
                            <a:lumOff val="5000"/>
                          </a:schemeClr>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ctr"/>
                      <a:r>
                        <a:rPr lang="en-US" sz="900" u="none" strike="noStrike" dirty="0">
                          <a:solidFill>
                            <a:schemeClr val="tx1">
                              <a:lumMod val="95000"/>
                              <a:lumOff val="5000"/>
                            </a:schemeClr>
                          </a:solidFill>
                          <a:effectLst/>
                        </a:rPr>
                        <a:t>Karnataka High Court considered suspension and licensing issues concerning ride aggregators under the Motor Vehicles framework, emphasizing compliance with statutory licensing norms while granting interim protection where warranted.</a:t>
                      </a:r>
                      <a:endParaRPr lang="en-US" sz="900" b="0" i="0" u="none" strike="noStrike" dirty="0">
                        <a:solidFill>
                          <a:schemeClr val="tx1">
                            <a:lumMod val="95000"/>
                            <a:lumOff val="5000"/>
                          </a:schemeClr>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ctr"/>
                      <a:r>
                        <a:rPr lang="en-IN" sz="900" u="none" strike="noStrike" dirty="0">
                          <a:solidFill>
                            <a:schemeClr val="tx1">
                              <a:lumMod val="95000"/>
                              <a:lumOff val="5000"/>
                            </a:schemeClr>
                          </a:solidFill>
                          <a:effectLst/>
                        </a:rPr>
                        <a:t>Landmark in aggregator regulation.</a:t>
                      </a:r>
                      <a:endParaRPr lang="en-IN" sz="900" b="0" i="0" u="none" strike="noStrike" dirty="0">
                        <a:solidFill>
                          <a:schemeClr val="tx1">
                            <a:lumMod val="95000"/>
                            <a:lumOff val="5000"/>
                          </a:schemeClr>
                        </a:solidFill>
                        <a:effectLst/>
                        <a:latin typeface="Arial" panose="020B0604020202020204" pitchFamily="34" charset="0"/>
                      </a:endParaRPr>
                    </a:p>
                  </a:txBody>
                  <a:tcPr marL="5407" marR="5407" marT="5407"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738196416"/>
                  </a:ext>
                </a:extLst>
              </a:tr>
            </a:tbl>
          </a:graphicData>
        </a:graphic>
      </p:graphicFrame>
    </p:spTree>
    <p:extLst>
      <p:ext uri="{BB962C8B-B14F-4D97-AF65-F5344CB8AC3E}">
        <p14:creationId xmlns:p14="http://schemas.microsoft.com/office/powerpoint/2010/main" val="11761471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CB65E-425C-6B5D-C37C-785FB8D8DC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6D1033-7262-A357-EC4D-649CBC47DEFF}"/>
              </a:ext>
            </a:extLst>
          </p:cNvPr>
          <p:cNvSpPr>
            <a:spLocks noGrp="1"/>
          </p:cNvSpPr>
          <p:nvPr>
            <p:ph type="title"/>
          </p:nvPr>
        </p:nvSpPr>
        <p:spPr>
          <a:xfrm>
            <a:off x="273854" y="101126"/>
            <a:ext cx="9985248" cy="480060"/>
          </a:xfrm>
        </p:spPr>
        <p:txBody>
          <a:bodyPr anchor="t">
            <a:normAutofit/>
          </a:bodyPr>
          <a:lstStyle/>
          <a:p>
            <a:r>
              <a:rPr lang="en-US" sz="2500" dirty="0"/>
              <a:t>8. Landmark Judgements explained</a:t>
            </a:r>
          </a:p>
        </p:txBody>
      </p:sp>
      <p:sp>
        <p:nvSpPr>
          <p:cNvPr id="5" name="Rectangle 2">
            <a:extLst>
              <a:ext uri="{FF2B5EF4-FFF2-40B4-BE49-F238E27FC236}">
                <a16:creationId xmlns:a16="http://schemas.microsoft.com/office/drawing/2014/main" id="{726A3D12-EEC0-4EE1-B589-6B8ABCE8E113}"/>
              </a:ext>
            </a:extLst>
          </p:cNvPr>
          <p:cNvSpPr>
            <a:spLocks noChangeArrowheads="1"/>
          </p:cNvSpPr>
          <p:nvPr/>
        </p:nvSpPr>
        <p:spPr bwMode="auto">
          <a:xfrm>
            <a:off x="273854" y="581186"/>
            <a:ext cx="2550028" cy="5139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defTabSz="914400" eaLnBrk="0" fontAlgn="base" hangingPunct="0">
              <a:spcBef>
                <a:spcPct val="0"/>
              </a:spcBef>
              <a:spcAft>
                <a:spcPct val="0"/>
              </a:spcAft>
            </a:pPr>
            <a:r>
              <a:rPr lang="en-US" sz="1000" b="1" dirty="0">
                <a:solidFill>
                  <a:schemeClr val="tx1">
                    <a:lumMod val="95000"/>
                    <a:lumOff val="5000"/>
                  </a:schemeClr>
                </a:solidFill>
              </a:rPr>
              <a:t>Amazon Seller Services Pvt. Ltd. &amp; Flipkart Internet Pvt. Ltd. v. Competition Commission of India</a:t>
            </a:r>
            <a:endParaRPr lang="en-US" sz="1000" b="1" dirty="0">
              <a:solidFill>
                <a:schemeClr val="tx1">
                  <a:lumMod val="95000"/>
                  <a:lumOff val="5000"/>
                </a:schemeClr>
              </a:solidFill>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1000" b="0" i="0" u="none" strike="noStrike" cap="none" normalizeH="0" baseline="0" dirty="0">
                <a:ln>
                  <a:noFill/>
                </a:ln>
                <a:solidFill>
                  <a:schemeClr val="tx1"/>
                </a:solidFill>
                <a:effectLst/>
                <a:latin typeface="Arial" panose="020B0604020202020204" pitchFamily="34" charset="0"/>
              </a:rPr>
              <a:t>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1000" b="0" i="0" u="none" strike="noStrike" cap="none" normalizeH="0" baseline="0" dirty="0">
                <a:ln>
                  <a:noFill/>
                </a:ln>
                <a:solidFill>
                  <a:schemeClr val="tx1"/>
                </a:solidFill>
                <a:effectLst/>
                <a:latin typeface="Arial" panose="020B0604020202020204" pitchFamily="34" charset="0"/>
              </a:rPr>
              <a:t>The Competition Commission of India (CCI) received complaints that </a:t>
            </a:r>
            <a:r>
              <a:rPr kumimoji="0" lang="en-US" altLang="en-US" sz="1000" b="1" i="0" u="none" strike="noStrike" cap="none" normalizeH="0" baseline="0" dirty="0">
                <a:ln>
                  <a:noFill/>
                </a:ln>
                <a:solidFill>
                  <a:schemeClr val="tx1"/>
                </a:solidFill>
                <a:effectLst/>
                <a:latin typeface="Arial" panose="020B0604020202020204" pitchFamily="34" charset="0"/>
              </a:rPr>
              <a:t>Amazon and Flipkart were not treating all sellers equally</a:t>
            </a:r>
            <a:r>
              <a:rPr kumimoji="0" lang="en-US" altLang="en-US" sz="1000" b="0" i="0" u="none" strike="noStrike" cap="none" normalizeH="0" baseline="0" dirty="0">
                <a:ln>
                  <a:noFill/>
                </a:ln>
                <a:solidFill>
                  <a:schemeClr val="tx1"/>
                </a:solidFill>
                <a:effectLst/>
                <a:latin typeface="Arial" panose="020B0604020202020204" pitchFamily="34" charset="0"/>
              </a:rPr>
              <a:t>.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1000" b="0" i="0" u="none" strike="noStrike" cap="none" normalizeH="0" baseline="0" dirty="0">
                <a:ln>
                  <a:noFill/>
                </a:ln>
                <a:solidFill>
                  <a:schemeClr val="tx1"/>
                </a:solidFill>
                <a:effectLst/>
                <a:latin typeface="Arial" panose="020B0604020202020204" pitchFamily="34" charset="0"/>
              </a:rPr>
              <a:t>It was alleged that: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1000" b="0" i="0" u="none" strike="noStrike" cap="none" normalizeH="0" baseline="0" dirty="0">
                <a:ln>
                  <a:noFill/>
                </a:ln>
                <a:solidFill>
                  <a:schemeClr val="tx1"/>
                </a:solidFill>
                <a:effectLst/>
                <a:latin typeface="Arial" panose="020B0604020202020204" pitchFamily="34" charset="0"/>
              </a:rPr>
              <a:t>Some </a:t>
            </a:r>
            <a:r>
              <a:rPr kumimoji="0" lang="en-US" altLang="en-US" sz="1000" b="1" i="0" u="none" strike="noStrike" cap="none" normalizeH="0" baseline="0" dirty="0">
                <a:ln>
                  <a:noFill/>
                </a:ln>
                <a:solidFill>
                  <a:schemeClr val="tx1"/>
                </a:solidFill>
                <a:effectLst/>
                <a:latin typeface="Arial" panose="020B0604020202020204" pitchFamily="34" charset="0"/>
              </a:rPr>
              <a:t>preferred sellers</a:t>
            </a:r>
            <a:r>
              <a:rPr kumimoji="0" lang="en-US" altLang="en-US" sz="1000" b="0" i="0" u="none" strike="noStrike" cap="none" normalizeH="0" baseline="0" dirty="0">
                <a:ln>
                  <a:noFill/>
                </a:ln>
                <a:solidFill>
                  <a:schemeClr val="tx1"/>
                </a:solidFill>
                <a:effectLst/>
                <a:latin typeface="Arial" panose="020B0604020202020204" pitchFamily="34" charset="0"/>
              </a:rPr>
              <a:t> received special benefits over other sellers.</a:t>
            </a:r>
          </a:p>
          <a:p>
            <a:pPr marL="0" marR="0" lvl="0" indent="0" algn="just" defTabSz="914400" rtl="0" eaLnBrk="0" fontAlgn="base" latinLnBrk="0" hangingPunct="0">
              <a:lnSpc>
                <a:spcPct val="100000"/>
              </a:lnSpc>
              <a:spcBef>
                <a:spcPct val="0"/>
              </a:spcBef>
              <a:spcAft>
                <a:spcPct val="0"/>
              </a:spcAft>
              <a:buClrTx/>
              <a:buSzTx/>
              <a:tabLst/>
            </a:pPr>
            <a:r>
              <a:rPr kumimoji="0" lang="en-US" altLang="en-US" sz="1000" b="0" i="0" u="none" strike="noStrike" cap="none" normalizeH="0" baseline="0" dirty="0">
                <a:ln>
                  <a:noFill/>
                </a:ln>
                <a:solidFill>
                  <a:schemeClr val="tx1"/>
                </a:solidFill>
                <a:effectLst/>
                <a:latin typeface="Arial" panose="020B0604020202020204" pitchFamily="34" charset="0"/>
              </a:rPr>
              <a:t>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1000" b="0" i="0" u="none" strike="noStrike" cap="none" normalizeH="0" baseline="0" dirty="0">
                <a:ln>
                  <a:noFill/>
                </a:ln>
                <a:solidFill>
                  <a:schemeClr val="tx1"/>
                </a:solidFill>
                <a:effectLst/>
                <a:latin typeface="Arial" panose="020B0604020202020204" pitchFamily="34" charset="0"/>
              </a:rPr>
              <a:t> The platforms offered </a:t>
            </a:r>
            <a:r>
              <a:rPr kumimoji="0" lang="en-US" altLang="en-US" sz="1000" b="1" i="0" u="none" strike="noStrike" cap="none" normalizeH="0" baseline="0" dirty="0">
                <a:ln>
                  <a:noFill/>
                </a:ln>
                <a:solidFill>
                  <a:schemeClr val="tx1"/>
                </a:solidFill>
                <a:effectLst/>
                <a:latin typeface="Arial" panose="020B0604020202020204" pitchFamily="34" charset="0"/>
              </a:rPr>
              <a:t>very heavy discounts (deep discounting)</a:t>
            </a:r>
            <a:r>
              <a:rPr kumimoji="0" lang="en-US" altLang="en-US" sz="1000" b="0" i="0" u="none" strike="noStrike" cap="none" normalizeH="0" baseline="0" dirty="0">
                <a:ln>
                  <a:noFill/>
                </a:ln>
                <a:solidFill>
                  <a:schemeClr val="tx1"/>
                </a:solidFill>
                <a:effectLst/>
                <a:latin typeface="Arial" panose="020B0604020202020204" pitchFamily="34" charset="0"/>
              </a:rPr>
              <a:t> which could unfairly hurt competition. </a:t>
            </a:r>
          </a:p>
          <a:p>
            <a:pPr marL="0" marR="0" lvl="0" indent="0" algn="just" defTabSz="914400" rtl="0" eaLnBrk="0" fontAlgn="base" latinLnBrk="0" hangingPunct="0">
              <a:lnSpc>
                <a:spcPct val="100000"/>
              </a:lnSpc>
              <a:spcBef>
                <a:spcPct val="0"/>
              </a:spcBef>
              <a:spcAft>
                <a:spcPct val="0"/>
              </a:spcAft>
              <a:buClrTx/>
              <a:buSzTx/>
              <a:tabLst/>
            </a:pPr>
            <a:endParaRPr kumimoji="0" lang="en-US" altLang="en-US" sz="10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1000" b="0" i="0" u="none" strike="noStrike" cap="none" normalizeH="0" baseline="0" dirty="0">
                <a:ln>
                  <a:noFill/>
                </a:ln>
                <a:solidFill>
                  <a:schemeClr val="tx1"/>
                </a:solidFill>
                <a:effectLst/>
                <a:latin typeface="Arial" panose="020B0604020202020204" pitchFamily="34" charset="0"/>
              </a:rPr>
              <a:t> Certain products were launched </a:t>
            </a:r>
            <a:r>
              <a:rPr kumimoji="0" lang="en-US" altLang="en-US" sz="1000" b="1" i="0" u="none" strike="noStrike" cap="none" normalizeH="0" baseline="0" dirty="0">
                <a:ln>
                  <a:noFill/>
                </a:ln>
                <a:solidFill>
                  <a:schemeClr val="tx1"/>
                </a:solidFill>
                <a:effectLst/>
                <a:latin typeface="Arial" panose="020B0604020202020204" pitchFamily="34" charset="0"/>
              </a:rPr>
              <a:t>exclusively</a:t>
            </a:r>
            <a:r>
              <a:rPr kumimoji="0" lang="en-US" altLang="en-US" sz="1000" b="0" i="0" u="none" strike="noStrike" cap="none" normalizeH="0" baseline="0" dirty="0">
                <a:ln>
                  <a:noFill/>
                </a:ln>
                <a:solidFill>
                  <a:schemeClr val="tx1"/>
                </a:solidFill>
                <a:effectLst/>
                <a:latin typeface="Arial" panose="020B0604020202020204" pitchFamily="34" charset="0"/>
              </a:rPr>
              <a:t> on one platform, limiting consumer choice and affecting market competition. </a:t>
            </a:r>
          </a:p>
          <a:p>
            <a:pPr marL="0" marR="0" lvl="0" indent="0" algn="just" defTabSz="914400" rtl="0" eaLnBrk="0" fontAlgn="base" latinLnBrk="0" hangingPunct="0">
              <a:lnSpc>
                <a:spcPct val="100000"/>
              </a:lnSpc>
              <a:spcBef>
                <a:spcPct val="0"/>
              </a:spcBef>
              <a:spcAft>
                <a:spcPct val="0"/>
              </a:spcAft>
              <a:buClrTx/>
              <a:buSzTx/>
              <a:tabLst/>
            </a:pPr>
            <a:endParaRPr kumimoji="0" lang="en-US" altLang="en-US" sz="10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1000" b="0" i="0" u="none" strike="noStrike" cap="none" normalizeH="0" baseline="0" dirty="0">
                <a:ln>
                  <a:noFill/>
                </a:ln>
                <a:solidFill>
                  <a:schemeClr val="tx1"/>
                </a:solidFill>
                <a:effectLst/>
                <a:latin typeface="Arial" panose="020B0604020202020204" pitchFamily="34" charset="0"/>
              </a:rPr>
              <a:t> Based on these allegations, the </a:t>
            </a:r>
            <a:r>
              <a:rPr kumimoji="0" lang="en-US" altLang="en-US" sz="1000" b="1" i="0" u="none" strike="noStrike" cap="none" normalizeH="0" baseline="0" dirty="0">
                <a:ln>
                  <a:noFill/>
                </a:ln>
                <a:solidFill>
                  <a:schemeClr val="tx1"/>
                </a:solidFill>
                <a:effectLst/>
                <a:latin typeface="Arial" panose="020B0604020202020204" pitchFamily="34" charset="0"/>
              </a:rPr>
              <a:t>CCI ordered its Director General (DG) to conduct an investigation</a:t>
            </a:r>
            <a:r>
              <a:rPr kumimoji="0" lang="en-US" altLang="en-US" sz="1000" b="0" i="0" u="none" strike="noStrike" cap="none" normalizeH="0" baseline="0" dirty="0">
                <a:ln>
                  <a:noFill/>
                </a:ln>
                <a:solidFill>
                  <a:schemeClr val="tx1"/>
                </a:solidFill>
                <a:effectLst/>
                <a:latin typeface="Arial" panose="020B0604020202020204" pitchFamily="34" charset="0"/>
              </a:rPr>
              <a:t> under </a:t>
            </a:r>
            <a:r>
              <a:rPr kumimoji="0" lang="en-US" altLang="en-US" sz="1000" b="1" i="0" u="none" strike="noStrike" cap="none" normalizeH="0" baseline="0" dirty="0">
                <a:ln>
                  <a:noFill/>
                </a:ln>
                <a:solidFill>
                  <a:schemeClr val="tx1"/>
                </a:solidFill>
                <a:effectLst/>
                <a:latin typeface="Arial" panose="020B0604020202020204" pitchFamily="34" charset="0"/>
              </a:rPr>
              <a:t>Section 26(1) of the Competition Act, 2002</a:t>
            </a:r>
            <a:r>
              <a:rPr kumimoji="0" lang="en-US" altLang="en-US" sz="1000" b="0" i="0" u="none" strike="noStrike" cap="none" normalizeH="0" baseline="0" dirty="0">
                <a:ln>
                  <a:noFill/>
                </a:ln>
                <a:solidFill>
                  <a:schemeClr val="tx1"/>
                </a:solidFill>
                <a:effectLst/>
                <a:latin typeface="Arial" panose="020B0604020202020204" pitchFamily="34" charset="0"/>
              </a:rPr>
              <a:t>. </a:t>
            </a:r>
          </a:p>
          <a:p>
            <a:pPr marL="0" marR="0" lvl="0" indent="0" algn="just" defTabSz="914400" rtl="0" eaLnBrk="0" fontAlgn="base" latinLnBrk="0" hangingPunct="0">
              <a:lnSpc>
                <a:spcPct val="100000"/>
              </a:lnSpc>
              <a:spcBef>
                <a:spcPct val="0"/>
              </a:spcBef>
              <a:spcAft>
                <a:spcPct val="0"/>
              </a:spcAft>
              <a:buClrTx/>
              <a:buSzTx/>
              <a:tabLst/>
            </a:pPr>
            <a:endParaRPr kumimoji="0" lang="en-US" altLang="en-US" sz="10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tabLst/>
            </a:pPr>
            <a:r>
              <a:rPr kumimoji="0" lang="en-US" altLang="en-US" sz="1000" b="0" i="0" u="none" strike="noStrike" cap="none" normalizeH="0" baseline="0" dirty="0">
                <a:ln>
                  <a:noFill/>
                </a:ln>
                <a:solidFill>
                  <a:schemeClr val="tx1"/>
                </a:solidFill>
                <a:effectLst/>
                <a:latin typeface="Arial" panose="020B0604020202020204" pitchFamily="34" charset="0"/>
              </a:rPr>
              <a:t>Amazon and Flipkart approached the High Court asking it to </a:t>
            </a:r>
            <a:r>
              <a:rPr kumimoji="0" lang="en-US" altLang="en-US" sz="1000" b="1" i="0" u="none" strike="noStrike" cap="none" normalizeH="0" baseline="0" dirty="0">
                <a:ln>
                  <a:noFill/>
                </a:ln>
                <a:solidFill>
                  <a:schemeClr val="tx1"/>
                </a:solidFill>
                <a:effectLst/>
                <a:latin typeface="Arial" panose="020B0604020202020204" pitchFamily="34" charset="0"/>
              </a:rPr>
              <a:t>cancel (quash) the investigation order</a:t>
            </a:r>
            <a:r>
              <a:rPr kumimoji="0" lang="en-US" altLang="en-US" sz="1000" b="0" i="0" u="none" strike="noStrike" cap="none" normalizeH="0" baseline="0" dirty="0">
                <a:ln>
                  <a:noFill/>
                </a:ln>
                <a:solidFill>
                  <a:schemeClr val="tx1"/>
                </a:solidFill>
                <a:effectLst/>
                <a:latin typeface="Arial" panose="020B0604020202020204" pitchFamily="34" charset="0"/>
              </a:rPr>
              <a:t>, arguing that the allegations were unfounded. </a:t>
            </a:r>
          </a:p>
          <a:p>
            <a:pPr marL="0" marR="0" lvl="0" indent="0" algn="just" defTabSz="914400" rtl="0" eaLnBrk="0" fontAlgn="base" latinLnBrk="0" hangingPunct="0">
              <a:lnSpc>
                <a:spcPct val="100000"/>
              </a:lnSpc>
              <a:spcBef>
                <a:spcPct val="0"/>
              </a:spcBef>
              <a:spcAft>
                <a:spcPct val="0"/>
              </a:spcAft>
              <a:buClrTx/>
              <a:buSzTx/>
              <a:tabLst/>
            </a:pPr>
            <a:endParaRPr lang="en-US" altLang="en-US" sz="1000" dirty="0">
              <a:latin typeface="Arial" panose="020B0604020202020204" pitchFamily="34" charset="0"/>
            </a:endParaRPr>
          </a:p>
          <a:p>
            <a:pPr lvl="0" algn="just" defTabSz="914400" eaLnBrk="0" fontAlgn="base" hangingPunct="0">
              <a:spcBef>
                <a:spcPct val="0"/>
              </a:spcBef>
              <a:spcAft>
                <a:spcPct val="0"/>
              </a:spcAft>
            </a:pPr>
            <a:r>
              <a:rPr kumimoji="0" lang="en-US" altLang="en-US" sz="1000" b="1" i="0" u="none" strike="noStrike" cap="none" normalizeH="0" baseline="0" dirty="0">
                <a:ln>
                  <a:noFill/>
                </a:ln>
                <a:solidFill>
                  <a:schemeClr val="tx1"/>
                </a:solidFill>
                <a:effectLst/>
                <a:latin typeface="Arial" panose="020B0604020202020204" pitchFamily="34" charset="0"/>
              </a:rPr>
              <a:t>Court Verdict</a:t>
            </a:r>
            <a:r>
              <a:rPr kumimoji="0" lang="en-US" altLang="en-US" sz="1000" b="0" i="0" u="none" strike="noStrike" cap="none" normalizeH="0" baseline="0" dirty="0">
                <a:ln>
                  <a:noFill/>
                </a:ln>
                <a:solidFill>
                  <a:schemeClr val="tx1"/>
                </a:solidFill>
                <a:effectLst/>
                <a:latin typeface="Arial" panose="020B0604020202020204" pitchFamily="34" charset="0"/>
              </a:rPr>
              <a:t>: </a:t>
            </a:r>
            <a:r>
              <a:rPr lang="en-US" sz="1000" dirty="0"/>
              <a:t>The Court </a:t>
            </a:r>
            <a:r>
              <a:rPr lang="en-US" sz="1000" b="1" dirty="0"/>
              <a:t>did not stop the investigation</a:t>
            </a:r>
            <a:r>
              <a:rPr lang="en-US" sz="1000" dirty="0"/>
              <a:t>.</a:t>
            </a:r>
            <a:endParaRPr kumimoji="0" lang="en-US" altLang="en-US" sz="1000" b="0" i="0" u="none" strike="noStrike" cap="none" normalizeH="0" baseline="0" dirty="0">
              <a:ln>
                <a:noFill/>
              </a:ln>
              <a:solidFill>
                <a:schemeClr val="tx1"/>
              </a:solidFill>
              <a:effectLst/>
              <a:latin typeface="Arial" panose="020B0604020202020204" pitchFamily="34" charset="0"/>
            </a:endParaRPr>
          </a:p>
        </p:txBody>
      </p:sp>
      <p:sp>
        <p:nvSpPr>
          <p:cNvPr id="6" name="Rectangle 2">
            <a:extLst>
              <a:ext uri="{FF2B5EF4-FFF2-40B4-BE49-F238E27FC236}">
                <a16:creationId xmlns:a16="http://schemas.microsoft.com/office/drawing/2014/main" id="{CE5550B5-EF2A-4255-B46B-66D82A8DEC46}"/>
              </a:ext>
            </a:extLst>
          </p:cNvPr>
          <p:cNvSpPr>
            <a:spLocks noChangeArrowheads="1"/>
          </p:cNvSpPr>
          <p:nvPr/>
        </p:nvSpPr>
        <p:spPr bwMode="auto">
          <a:xfrm>
            <a:off x="3053926" y="458956"/>
            <a:ext cx="2550028"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defTabSz="914400" eaLnBrk="0" fontAlgn="base" hangingPunct="0">
              <a:spcBef>
                <a:spcPct val="0"/>
              </a:spcBef>
              <a:spcAft>
                <a:spcPct val="0"/>
              </a:spcAft>
            </a:pPr>
            <a:r>
              <a:rPr lang="en-IN" sz="1000" b="1" dirty="0"/>
              <a:t>Amazon Seller Services </a:t>
            </a:r>
            <a:r>
              <a:rPr lang="en-IN" sz="1000" b="1" dirty="0" err="1"/>
              <a:t>Pvt.</a:t>
            </a:r>
            <a:r>
              <a:rPr lang="en-IN" sz="1000" b="1" dirty="0"/>
              <a:t> Ltd. &amp; </a:t>
            </a:r>
            <a:r>
              <a:rPr lang="en-IN" sz="1000" b="1" dirty="0" err="1"/>
              <a:t>Ors</a:t>
            </a:r>
            <a:r>
              <a:rPr lang="en-IN" sz="1000" b="1" dirty="0"/>
              <a:t>. v. Amway India Enterprises </a:t>
            </a:r>
            <a:r>
              <a:rPr lang="en-IN" sz="1000" b="1" dirty="0" err="1"/>
              <a:t>Pvt.</a:t>
            </a:r>
            <a:r>
              <a:rPr lang="en-IN" sz="1000" b="1" dirty="0"/>
              <a:t> Ltd. &amp; </a:t>
            </a:r>
            <a:r>
              <a:rPr lang="en-IN" sz="1000" b="1" dirty="0" err="1"/>
              <a:t>Ors</a:t>
            </a:r>
            <a:r>
              <a:rPr lang="en-IN" sz="1000" dirty="0"/>
              <a:t>.</a:t>
            </a:r>
          </a:p>
          <a:p>
            <a:pPr lvl="0" algn="just" defTabSz="914400" eaLnBrk="0" fontAlgn="base" hangingPunct="0">
              <a:spcBef>
                <a:spcPct val="0"/>
              </a:spcBef>
              <a:spcAft>
                <a:spcPct val="0"/>
              </a:spcAft>
            </a:pPr>
            <a:endParaRPr lang="en-US" altLang="en-US" sz="1000" dirty="0">
              <a:latin typeface="Arial" panose="020B0604020202020204" pitchFamily="34" charset="0"/>
            </a:endParaRPr>
          </a:p>
          <a:p>
            <a:pPr marL="171450" lvl="0" indent="-171450" algn="just" defTabSz="914400" eaLnBrk="0" fontAlgn="base" hangingPunct="0">
              <a:spcBef>
                <a:spcPct val="0"/>
              </a:spcBef>
              <a:spcAft>
                <a:spcPct val="0"/>
              </a:spcAft>
              <a:buFont typeface="Wingdings" panose="05000000000000000000" pitchFamily="2" charset="2"/>
              <a:buChar char="§"/>
            </a:pPr>
            <a:r>
              <a:rPr lang="en-US" altLang="en-US" sz="1000" dirty="0">
                <a:latin typeface="Arial" panose="020B0604020202020204" pitchFamily="34" charset="0"/>
              </a:rPr>
              <a:t>Direct Selling Guidelines, 2016 are only guidelines, not a law passed by Parliament or a State Legislature.</a:t>
            </a:r>
          </a:p>
          <a:p>
            <a:pPr marL="171450" lvl="0" indent="-171450" algn="just" defTabSz="914400" eaLnBrk="0" fontAlgn="base" hangingPunct="0">
              <a:spcBef>
                <a:spcPct val="0"/>
              </a:spcBef>
              <a:spcAft>
                <a:spcPct val="0"/>
              </a:spcAft>
              <a:buFont typeface="Wingdings" panose="05000000000000000000" pitchFamily="2" charset="2"/>
              <a:buChar char="§"/>
            </a:pPr>
            <a:endParaRPr lang="en-US" altLang="en-US" sz="1000" dirty="0">
              <a:latin typeface="Arial" panose="020B0604020202020204" pitchFamily="34" charset="0"/>
            </a:endParaRPr>
          </a:p>
          <a:p>
            <a:pPr marL="171450" lvl="0" indent="-171450" algn="just" defTabSz="914400" eaLnBrk="0" fontAlgn="base" hangingPunct="0">
              <a:spcBef>
                <a:spcPct val="0"/>
              </a:spcBef>
              <a:spcAft>
                <a:spcPct val="0"/>
              </a:spcAft>
              <a:buFont typeface="Wingdings" panose="05000000000000000000" pitchFamily="2" charset="2"/>
              <a:buChar char="§"/>
            </a:pPr>
            <a:r>
              <a:rPr lang="en-US" altLang="en-US" sz="1000" dirty="0">
                <a:latin typeface="Arial" panose="020B0604020202020204" pitchFamily="34" charset="0"/>
              </a:rPr>
              <a:t>Because they are not legally binding, companies cannot rely on them alone to stop e-commerce platforms from selling products.</a:t>
            </a:r>
          </a:p>
          <a:p>
            <a:pPr marL="171450" lvl="0" indent="-171450" algn="just" defTabSz="914400" eaLnBrk="0" fontAlgn="base" hangingPunct="0">
              <a:spcBef>
                <a:spcPct val="0"/>
              </a:spcBef>
              <a:spcAft>
                <a:spcPct val="0"/>
              </a:spcAft>
              <a:buFont typeface="Wingdings" panose="05000000000000000000" pitchFamily="2" charset="2"/>
              <a:buChar char="§"/>
            </a:pPr>
            <a:endParaRPr lang="en-US" altLang="en-US" sz="1000" dirty="0">
              <a:latin typeface="Arial" panose="020B0604020202020204" pitchFamily="34" charset="0"/>
            </a:endParaRPr>
          </a:p>
          <a:p>
            <a:pPr marL="171450" lvl="0" indent="-171450" algn="just" defTabSz="914400" eaLnBrk="0" fontAlgn="base" hangingPunct="0">
              <a:spcBef>
                <a:spcPct val="0"/>
              </a:spcBef>
              <a:spcAft>
                <a:spcPct val="0"/>
              </a:spcAft>
              <a:buFont typeface="Wingdings" panose="05000000000000000000" pitchFamily="2" charset="2"/>
              <a:buChar char="§"/>
            </a:pPr>
            <a:r>
              <a:rPr lang="en-US" altLang="en-US" sz="1000" dirty="0">
                <a:latin typeface="Arial" panose="020B0604020202020204" pitchFamily="34" charset="0"/>
              </a:rPr>
              <a:t>Amazon, Flipkart and similar marketplaces act as intermediaries (they provide an online platform connecting buyers and sellers rather than selling every product themselves).</a:t>
            </a:r>
          </a:p>
          <a:p>
            <a:pPr marL="171450" lvl="0" indent="-171450" algn="just" defTabSz="914400" eaLnBrk="0" fontAlgn="base" hangingPunct="0">
              <a:spcBef>
                <a:spcPct val="0"/>
              </a:spcBef>
              <a:spcAft>
                <a:spcPct val="0"/>
              </a:spcAft>
              <a:buFont typeface="Wingdings" panose="05000000000000000000" pitchFamily="2" charset="2"/>
              <a:buChar char="§"/>
            </a:pPr>
            <a:endParaRPr kumimoji="0" lang="en-US" altLang="en-US" sz="1000" b="0" i="0" u="none" strike="noStrike" cap="none" normalizeH="0" baseline="0" dirty="0">
              <a:ln>
                <a:noFill/>
              </a:ln>
              <a:solidFill>
                <a:schemeClr val="tx1"/>
              </a:solidFill>
              <a:effectLst/>
              <a:latin typeface="Arial" panose="020B0604020202020204" pitchFamily="34" charset="0"/>
            </a:endParaRPr>
          </a:p>
          <a:p>
            <a:pPr marL="171450" lvl="0" indent="-171450" algn="just" defTabSz="914400" eaLnBrk="0" fontAlgn="base" hangingPunct="0">
              <a:spcBef>
                <a:spcPct val="0"/>
              </a:spcBef>
              <a:spcAft>
                <a:spcPct val="0"/>
              </a:spcAft>
              <a:buFont typeface="Wingdings" panose="05000000000000000000" pitchFamily="2" charset="2"/>
              <a:buChar char="§"/>
            </a:pPr>
            <a:r>
              <a:rPr lang="en-US" sz="1000" dirty="0"/>
              <a:t>A direct-selling company (such as Amway) </a:t>
            </a:r>
            <a:r>
              <a:rPr lang="en-US" sz="1000" b="1" dirty="0"/>
              <a:t>cannot automatically prevent independent sellers from listing its products online</a:t>
            </a:r>
            <a:r>
              <a:rPr lang="en-US" sz="1000" dirty="0"/>
              <a:t> merely because it follows a direct-selling business model.</a:t>
            </a:r>
          </a:p>
          <a:p>
            <a:pPr marL="171450" lvl="0" indent="-171450" algn="just" defTabSz="914400" eaLnBrk="0" fontAlgn="base" hangingPunct="0">
              <a:spcBef>
                <a:spcPct val="0"/>
              </a:spcBef>
              <a:spcAft>
                <a:spcPct val="0"/>
              </a:spcAft>
              <a:buFont typeface="Wingdings" panose="05000000000000000000" pitchFamily="2" charset="2"/>
              <a:buChar char="§"/>
            </a:pPr>
            <a:endParaRPr lang="en-US" sz="1000" dirty="0"/>
          </a:p>
          <a:p>
            <a:pPr marL="171450" lvl="0" indent="-171450" algn="just" defTabSz="914400" eaLnBrk="0" fontAlgn="base" hangingPunct="0">
              <a:spcBef>
                <a:spcPct val="0"/>
              </a:spcBef>
              <a:spcAft>
                <a:spcPct val="0"/>
              </a:spcAft>
              <a:buFont typeface="Wingdings" panose="05000000000000000000" pitchFamily="2" charset="2"/>
              <a:buChar char="§"/>
            </a:pPr>
            <a:r>
              <a:rPr lang="en-US" sz="1000" dirty="0"/>
              <a:t>The Court observed that ownership of a genuine product generally allows its resale, unless there is a specific legal restriction or infringement.</a:t>
            </a:r>
          </a:p>
          <a:p>
            <a:pPr marL="171450" lvl="0" indent="-171450" algn="just" defTabSz="914400" eaLnBrk="0" fontAlgn="base" hangingPunct="0">
              <a:spcBef>
                <a:spcPct val="0"/>
              </a:spcBef>
              <a:spcAft>
                <a:spcPct val="0"/>
              </a:spcAft>
              <a:buFont typeface="Wingdings" panose="05000000000000000000" pitchFamily="2" charset="2"/>
              <a:buChar char="§"/>
            </a:pPr>
            <a:endParaRPr lang="en-US" sz="1000" dirty="0"/>
          </a:p>
          <a:p>
            <a:pPr lvl="0" algn="just" defTabSz="914400" eaLnBrk="0" fontAlgn="base" hangingPunct="0">
              <a:spcBef>
                <a:spcPct val="0"/>
              </a:spcBef>
              <a:spcAft>
                <a:spcPct val="0"/>
              </a:spcAft>
            </a:pPr>
            <a:r>
              <a:rPr lang="en-US" sz="1000" b="1" dirty="0"/>
              <a:t>Court Verdict:</a:t>
            </a:r>
            <a:r>
              <a:rPr lang="en-US" sz="1000" dirty="0"/>
              <a:t> The judgment reaffirmed that </a:t>
            </a:r>
            <a:r>
              <a:rPr lang="en-US" sz="1000" b="1" dirty="0"/>
              <a:t>online marketplaces can continue operating</a:t>
            </a:r>
            <a:r>
              <a:rPr lang="en-US" sz="1000" dirty="0"/>
              <a:t>, subject to complying with the Information Technology Act and other applicable laws.</a:t>
            </a:r>
          </a:p>
        </p:txBody>
      </p:sp>
      <p:sp>
        <p:nvSpPr>
          <p:cNvPr id="12" name="Rectangle 2">
            <a:extLst>
              <a:ext uri="{FF2B5EF4-FFF2-40B4-BE49-F238E27FC236}">
                <a16:creationId xmlns:a16="http://schemas.microsoft.com/office/drawing/2014/main" id="{2B29B078-6EC3-4043-A1E4-95F3F8C21B8D}"/>
              </a:ext>
            </a:extLst>
          </p:cNvPr>
          <p:cNvSpPr>
            <a:spLocks noChangeArrowheads="1"/>
          </p:cNvSpPr>
          <p:nvPr/>
        </p:nvSpPr>
        <p:spPr bwMode="auto">
          <a:xfrm>
            <a:off x="5906225" y="458956"/>
            <a:ext cx="2550028" cy="5940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defTabSz="914400" eaLnBrk="0" fontAlgn="base" hangingPunct="0">
              <a:spcBef>
                <a:spcPct val="0"/>
              </a:spcBef>
              <a:spcAft>
                <a:spcPct val="0"/>
              </a:spcAft>
            </a:pPr>
            <a:r>
              <a:rPr lang="en-US" sz="1000" b="1" dirty="0"/>
              <a:t>Reliance Industries Ltd. v. Various Sellers &amp; E-com Platforms (Delhi HC, July 2025)</a:t>
            </a:r>
          </a:p>
          <a:p>
            <a:pPr lvl="0" algn="ctr" defTabSz="914400" eaLnBrk="0" fontAlgn="base" hangingPunct="0">
              <a:spcBef>
                <a:spcPct val="0"/>
              </a:spcBef>
              <a:spcAft>
                <a:spcPct val="0"/>
              </a:spcAft>
            </a:pPr>
            <a:endParaRPr lang="en-US" altLang="en-US" sz="1000" dirty="0">
              <a:latin typeface="Arial" panose="020B0604020202020204" pitchFamily="34" charset="0"/>
            </a:endParaRPr>
          </a:p>
          <a:p>
            <a:pPr marL="171450" lvl="0" indent="-171450" algn="just" defTabSz="914400" eaLnBrk="0" fontAlgn="base" hangingPunct="0">
              <a:spcBef>
                <a:spcPct val="0"/>
              </a:spcBef>
              <a:spcAft>
                <a:spcPct val="0"/>
              </a:spcAft>
              <a:buFont typeface="Wingdings" panose="05000000000000000000" pitchFamily="2" charset="2"/>
              <a:buChar char="§"/>
            </a:pPr>
            <a:r>
              <a:rPr lang="en-US" altLang="en-US" sz="1000" dirty="0">
                <a:latin typeface="Arial" panose="020B0604020202020204" pitchFamily="34" charset="0"/>
              </a:rPr>
              <a:t>Fake or unauthorized sellers listed FMCG products (such as flour, pulses, makhana, salt, etc.) on marketplaces like Amazon, Flipkart, </a:t>
            </a:r>
            <a:r>
              <a:rPr lang="en-US" altLang="en-US" sz="1000" dirty="0" err="1">
                <a:latin typeface="Arial" panose="020B0604020202020204" pitchFamily="34" charset="0"/>
              </a:rPr>
              <a:t>Meesho</a:t>
            </a:r>
            <a:r>
              <a:rPr lang="en-US" altLang="en-US" sz="1000" dirty="0">
                <a:latin typeface="Arial" panose="020B0604020202020204" pitchFamily="34" charset="0"/>
              </a:rPr>
              <a:t> and others by using Reliance's trademarks and logos</a:t>
            </a:r>
          </a:p>
          <a:p>
            <a:pPr marL="171450" lvl="0" indent="-171450" algn="just" defTabSz="914400" eaLnBrk="0" fontAlgn="base" hangingPunct="0">
              <a:spcBef>
                <a:spcPct val="0"/>
              </a:spcBef>
              <a:spcAft>
                <a:spcPct val="0"/>
              </a:spcAft>
              <a:buFont typeface="Wingdings" panose="05000000000000000000" pitchFamily="2" charset="2"/>
              <a:buChar char="§"/>
            </a:pPr>
            <a:endParaRPr lang="en-US" altLang="en-US" sz="1000" dirty="0">
              <a:latin typeface="Arial" panose="020B0604020202020204" pitchFamily="34" charset="0"/>
            </a:endParaRPr>
          </a:p>
          <a:p>
            <a:pPr marL="171450" lvl="0" indent="-171450" algn="just" defTabSz="914400" eaLnBrk="0" fontAlgn="base" hangingPunct="0">
              <a:spcBef>
                <a:spcPct val="0"/>
              </a:spcBef>
              <a:spcAft>
                <a:spcPct val="0"/>
              </a:spcAft>
              <a:buFont typeface="Wingdings" panose="05000000000000000000" pitchFamily="2" charset="2"/>
              <a:buChar char="§"/>
            </a:pPr>
            <a:r>
              <a:rPr lang="en-US" sz="1000" dirty="0"/>
              <a:t>This could mislead customers into believing the products were genuine Reliance/</a:t>
            </a:r>
            <a:r>
              <a:rPr lang="en-US" sz="1000" dirty="0" err="1"/>
              <a:t>Jio</a:t>
            </a:r>
            <a:r>
              <a:rPr lang="en-US" sz="1000" dirty="0"/>
              <a:t> products.</a:t>
            </a:r>
          </a:p>
          <a:p>
            <a:pPr marL="171450" lvl="0" indent="-171450" algn="just" defTabSz="914400" eaLnBrk="0" fontAlgn="base" hangingPunct="0">
              <a:spcBef>
                <a:spcPct val="0"/>
              </a:spcBef>
              <a:spcAft>
                <a:spcPct val="0"/>
              </a:spcAft>
              <a:buFont typeface="Wingdings" panose="05000000000000000000" pitchFamily="2" charset="2"/>
              <a:buChar char="§"/>
            </a:pPr>
            <a:endParaRPr lang="en-US" sz="1000" dirty="0"/>
          </a:p>
          <a:p>
            <a:pPr marL="171450" lvl="0" indent="-171450" algn="just" defTabSz="914400" eaLnBrk="0" fontAlgn="base" hangingPunct="0">
              <a:spcBef>
                <a:spcPct val="0"/>
              </a:spcBef>
              <a:spcAft>
                <a:spcPct val="0"/>
              </a:spcAft>
              <a:buFont typeface="Wingdings" panose="05000000000000000000" pitchFamily="2" charset="2"/>
              <a:buChar char="§"/>
            </a:pPr>
            <a:r>
              <a:rPr lang="en-US" sz="1000" dirty="0"/>
              <a:t>Court observed that Well-known brands deserve strong protection. Using another company's trademark without permission is likely to confuse consumers. Online marketplaces should not allow infringing listings to continue once they become aware of them</a:t>
            </a:r>
          </a:p>
          <a:p>
            <a:pPr marL="171450" lvl="0" indent="-171450" algn="just" defTabSz="914400" eaLnBrk="0" fontAlgn="base" hangingPunct="0">
              <a:spcBef>
                <a:spcPct val="0"/>
              </a:spcBef>
              <a:spcAft>
                <a:spcPct val="0"/>
              </a:spcAft>
              <a:buFont typeface="Wingdings" panose="05000000000000000000" pitchFamily="2" charset="2"/>
              <a:buChar char="§"/>
            </a:pPr>
            <a:endParaRPr lang="en-US" sz="1000" dirty="0"/>
          </a:p>
          <a:p>
            <a:pPr lvl="0" algn="just" defTabSz="914400" eaLnBrk="0" fontAlgn="base" hangingPunct="0">
              <a:spcBef>
                <a:spcPct val="0"/>
              </a:spcBef>
              <a:spcAft>
                <a:spcPct val="0"/>
              </a:spcAft>
            </a:pPr>
            <a:r>
              <a:rPr lang="en-US" sz="1000" b="1" dirty="0"/>
              <a:t>Court Direction: </a:t>
            </a:r>
          </a:p>
          <a:p>
            <a:pPr lvl="0" algn="just" defTabSz="914400" eaLnBrk="0" fontAlgn="base" hangingPunct="0">
              <a:spcBef>
                <a:spcPct val="0"/>
              </a:spcBef>
              <a:spcAft>
                <a:spcPct val="0"/>
              </a:spcAft>
            </a:pPr>
            <a:endParaRPr lang="en-US" sz="1000" dirty="0"/>
          </a:p>
          <a:p>
            <a:pPr lvl="0" algn="just" defTabSz="914400" eaLnBrk="0" fontAlgn="base" hangingPunct="0">
              <a:spcBef>
                <a:spcPct val="0"/>
              </a:spcBef>
              <a:spcAft>
                <a:spcPct val="0"/>
              </a:spcAft>
            </a:pPr>
            <a:r>
              <a:rPr lang="en-US" sz="1000" dirty="0"/>
              <a:t>✅ Amazon, Flipkart, </a:t>
            </a:r>
            <a:r>
              <a:rPr lang="en-US" sz="1000" dirty="0" err="1"/>
              <a:t>Meesho</a:t>
            </a:r>
            <a:r>
              <a:rPr lang="en-US" sz="1000" dirty="0"/>
              <a:t> and other marketplaces were directed to immediately remove (delist) the infringing product listings.</a:t>
            </a:r>
          </a:p>
          <a:p>
            <a:pPr lvl="0" algn="just" defTabSz="914400" eaLnBrk="0" fontAlgn="base" hangingPunct="0">
              <a:spcBef>
                <a:spcPct val="0"/>
              </a:spcBef>
              <a:spcAft>
                <a:spcPct val="0"/>
              </a:spcAft>
            </a:pPr>
            <a:r>
              <a:rPr lang="en-US" sz="1000" dirty="0"/>
              <a:t>✅ The marketplaces were directed to share seller information, including names, contact details, email IDs, IP logs, and payment details, to help identify the infringers. </a:t>
            </a:r>
          </a:p>
          <a:p>
            <a:pPr lvl="0" algn="just" defTabSz="914400" eaLnBrk="0" fontAlgn="base" hangingPunct="0">
              <a:spcBef>
                <a:spcPct val="0"/>
              </a:spcBef>
              <a:spcAft>
                <a:spcPct val="0"/>
              </a:spcAft>
            </a:pPr>
            <a:r>
              <a:rPr lang="en-US" sz="1000" dirty="0"/>
              <a:t>✅ The sellers were restrained from manufacturing, advertising, or selling products using the </a:t>
            </a:r>
            <a:r>
              <a:rPr lang="en-IN" sz="1000" b="1" dirty="0"/>
              <a:t>Reliance</a:t>
            </a:r>
            <a:r>
              <a:rPr lang="en-IN" sz="1000" dirty="0"/>
              <a:t> or </a:t>
            </a:r>
            <a:r>
              <a:rPr lang="en-IN" sz="1000" b="1" dirty="0" err="1"/>
              <a:t>Jio</a:t>
            </a:r>
            <a:r>
              <a:rPr lang="en-IN" sz="1000" dirty="0"/>
              <a:t> trademarks.</a:t>
            </a:r>
            <a:endParaRPr lang="en-US" sz="1000" dirty="0"/>
          </a:p>
        </p:txBody>
      </p:sp>
      <p:sp>
        <p:nvSpPr>
          <p:cNvPr id="13" name="Rectangle 2">
            <a:extLst>
              <a:ext uri="{FF2B5EF4-FFF2-40B4-BE49-F238E27FC236}">
                <a16:creationId xmlns:a16="http://schemas.microsoft.com/office/drawing/2014/main" id="{D1F8B0FF-820D-40A3-A80A-C86B936AE995}"/>
              </a:ext>
            </a:extLst>
          </p:cNvPr>
          <p:cNvSpPr>
            <a:spLocks noChangeArrowheads="1"/>
          </p:cNvSpPr>
          <p:nvPr/>
        </p:nvSpPr>
        <p:spPr bwMode="auto">
          <a:xfrm>
            <a:off x="8758524" y="431722"/>
            <a:ext cx="2550028" cy="5940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defTabSz="914400" eaLnBrk="0" fontAlgn="base" hangingPunct="0">
              <a:spcBef>
                <a:spcPct val="0"/>
              </a:spcBef>
              <a:spcAft>
                <a:spcPct val="0"/>
              </a:spcAft>
            </a:pPr>
            <a:r>
              <a:rPr lang="en-US" sz="1000" b="1" dirty="0"/>
              <a:t>Flipkart Internet Pvt. Ltd. &amp; Amazon Seller Services Pvt. Ltd. v. (CCI) (2021)</a:t>
            </a:r>
          </a:p>
          <a:p>
            <a:pPr lvl="0" algn="ctr" defTabSz="914400" eaLnBrk="0" fontAlgn="base" hangingPunct="0">
              <a:spcBef>
                <a:spcPct val="0"/>
              </a:spcBef>
              <a:spcAft>
                <a:spcPct val="0"/>
              </a:spcAft>
            </a:pPr>
            <a:endParaRPr lang="en-US" altLang="en-US" sz="1000" dirty="0">
              <a:latin typeface="Arial" panose="020B0604020202020204" pitchFamily="34" charset="0"/>
            </a:endParaRPr>
          </a:p>
          <a:p>
            <a:pPr marL="171450" lvl="0" indent="-171450" algn="just" defTabSz="914400" eaLnBrk="0" fontAlgn="base" hangingPunct="0">
              <a:spcBef>
                <a:spcPct val="0"/>
              </a:spcBef>
              <a:spcAft>
                <a:spcPct val="0"/>
              </a:spcAft>
              <a:buFont typeface="Wingdings" panose="05000000000000000000" pitchFamily="2" charset="2"/>
              <a:buChar char="§"/>
            </a:pPr>
            <a:r>
              <a:rPr lang="en-US" altLang="en-US" sz="1000" dirty="0">
                <a:latin typeface="Arial" panose="020B0604020202020204" pitchFamily="34" charset="0"/>
              </a:rPr>
              <a:t>The CCI had received complaints that the marketplaces were giving special benefits to a few "preferred sellers.</a:t>
            </a:r>
          </a:p>
          <a:p>
            <a:pPr marL="171450" lvl="0" indent="-171450" algn="just" defTabSz="914400" eaLnBrk="0" fontAlgn="base" hangingPunct="0">
              <a:spcBef>
                <a:spcPct val="0"/>
              </a:spcBef>
              <a:spcAft>
                <a:spcPct val="0"/>
              </a:spcAft>
              <a:buFont typeface="Wingdings" panose="05000000000000000000" pitchFamily="2" charset="2"/>
              <a:buChar char="§"/>
            </a:pPr>
            <a:endParaRPr lang="en-US" altLang="en-US" sz="1000" dirty="0">
              <a:latin typeface="Arial" panose="020B0604020202020204" pitchFamily="34" charset="0"/>
            </a:endParaRPr>
          </a:p>
          <a:p>
            <a:pPr marL="171450" lvl="0" indent="-171450" algn="just" defTabSz="914400" eaLnBrk="0" fontAlgn="base" hangingPunct="0">
              <a:spcBef>
                <a:spcPct val="0"/>
              </a:spcBef>
              <a:spcAft>
                <a:spcPct val="0"/>
              </a:spcAft>
              <a:buFont typeface="Wingdings" panose="05000000000000000000" pitchFamily="2" charset="2"/>
              <a:buChar char="§"/>
            </a:pPr>
            <a:r>
              <a:rPr lang="en-US" sz="1000" dirty="0"/>
              <a:t>The complaints included:</a:t>
            </a:r>
          </a:p>
          <a:p>
            <a:pPr marL="171450" lvl="0" indent="-171450" algn="just" defTabSz="914400" eaLnBrk="0" fontAlgn="base" hangingPunct="0">
              <a:spcBef>
                <a:spcPct val="0"/>
              </a:spcBef>
              <a:spcAft>
                <a:spcPct val="0"/>
              </a:spcAft>
              <a:buFont typeface="Wingdings" panose="05000000000000000000" pitchFamily="2" charset="2"/>
              <a:buChar char="§"/>
            </a:pPr>
            <a:endParaRPr lang="en-US" sz="1000" dirty="0"/>
          </a:p>
          <a:p>
            <a:pPr marL="628650" lvl="1" indent="-171450" algn="just" defTabSz="914400" eaLnBrk="0" fontAlgn="base" hangingPunct="0">
              <a:spcBef>
                <a:spcPct val="0"/>
              </a:spcBef>
              <a:spcAft>
                <a:spcPct val="0"/>
              </a:spcAft>
              <a:buFont typeface="Wingdings" panose="05000000000000000000" pitchFamily="2" charset="2"/>
              <a:buChar char="§"/>
            </a:pPr>
            <a:r>
              <a:rPr lang="en-US" sz="1000" b="1" i="1" dirty="0"/>
              <a:t>Exclusive arrangements – </a:t>
            </a:r>
            <a:r>
              <a:rPr lang="en-US" sz="1000" dirty="0"/>
              <a:t>Some popular brands allegedly sold certain products only through selected sellers on these platforms.</a:t>
            </a:r>
          </a:p>
          <a:p>
            <a:pPr marL="628650" lvl="1" indent="-171450" algn="just" defTabSz="914400" eaLnBrk="0" fontAlgn="base" hangingPunct="0">
              <a:spcBef>
                <a:spcPct val="0"/>
              </a:spcBef>
              <a:spcAft>
                <a:spcPct val="0"/>
              </a:spcAft>
              <a:buFont typeface="Wingdings" panose="05000000000000000000" pitchFamily="2" charset="2"/>
              <a:buChar char="§"/>
            </a:pPr>
            <a:endParaRPr lang="en-US" sz="1000" dirty="0"/>
          </a:p>
          <a:p>
            <a:pPr marL="628650" lvl="1" indent="-171450" algn="just" defTabSz="914400" eaLnBrk="0" fontAlgn="base" hangingPunct="0">
              <a:spcBef>
                <a:spcPct val="0"/>
              </a:spcBef>
              <a:spcAft>
                <a:spcPct val="0"/>
              </a:spcAft>
              <a:buFont typeface="Wingdings" panose="05000000000000000000" pitchFamily="2" charset="2"/>
              <a:buChar char="§"/>
            </a:pPr>
            <a:r>
              <a:rPr lang="en-US" sz="1000" b="1" i="1" dirty="0"/>
              <a:t>Deep discounts –</a:t>
            </a:r>
            <a:r>
              <a:rPr lang="en-US" sz="1000" dirty="0"/>
              <a:t> Selected sellers allegedly received support to offer unusually high discounts that other sellers could not match.</a:t>
            </a:r>
          </a:p>
          <a:p>
            <a:pPr marL="628650" lvl="1" indent="-171450" algn="just" defTabSz="914400" eaLnBrk="0" fontAlgn="base" hangingPunct="0">
              <a:spcBef>
                <a:spcPct val="0"/>
              </a:spcBef>
              <a:spcAft>
                <a:spcPct val="0"/>
              </a:spcAft>
              <a:buFont typeface="Wingdings" panose="05000000000000000000" pitchFamily="2" charset="2"/>
              <a:buChar char="§"/>
            </a:pPr>
            <a:endParaRPr lang="en-US" sz="1000" dirty="0"/>
          </a:p>
          <a:p>
            <a:pPr marL="628650" lvl="1" indent="-171450" algn="just" defTabSz="914400" eaLnBrk="0" fontAlgn="base" hangingPunct="0">
              <a:spcBef>
                <a:spcPct val="0"/>
              </a:spcBef>
              <a:spcAft>
                <a:spcPct val="0"/>
              </a:spcAft>
              <a:buFont typeface="Wingdings" panose="05000000000000000000" pitchFamily="2" charset="2"/>
              <a:buChar char="§"/>
            </a:pPr>
            <a:r>
              <a:rPr lang="en-US" sz="1000" b="1" i="1" dirty="0"/>
              <a:t>Preferential listing –</a:t>
            </a:r>
            <a:r>
              <a:rPr lang="en-US" sz="1000" dirty="0"/>
              <a:t> Products of selected sellers allegedly appeared at the top of search results, giving them greater visibility.</a:t>
            </a:r>
          </a:p>
          <a:p>
            <a:pPr marL="171450" lvl="0" indent="-171450" algn="just" defTabSz="914400" eaLnBrk="0" fontAlgn="base" hangingPunct="0">
              <a:spcBef>
                <a:spcPct val="0"/>
              </a:spcBef>
              <a:spcAft>
                <a:spcPct val="0"/>
              </a:spcAft>
              <a:buFont typeface="Wingdings" panose="05000000000000000000" pitchFamily="2" charset="2"/>
              <a:buChar char="§"/>
            </a:pPr>
            <a:endParaRPr lang="en-US" sz="1000" dirty="0"/>
          </a:p>
          <a:p>
            <a:pPr marL="171450" lvl="0" indent="-171450" algn="just" defTabSz="914400" eaLnBrk="0" fontAlgn="base" hangingPunct="0">
              <a:spcBef>
                <a:spcPct val="0"/>
              </a:spcBef>
              <a:spcAft>
                <a:spcPct val="0"/>
              </a:spcAft>
              <a:buFont typeface="Wingdings" panose="05000000000000000000" pitchFamily="2" charset="2"/>
              <a:buChar char="§"/>
            </a:pPr>
            <a:r>
              <a:rPr lang="en-US" sz="1000" dirty="0"/>
              <a:t>The marketplaces argued that there was no evidence against them and that the investigation should be stopped.</a:t>
            </a:r>
          </a:p>
          <a:p>
            <a:pPr lvl="0" algn="just" defTabSz="914400" eaLnBrk="0" fontAlgn="base" hangingPunct="0">
              <a:spcBef>
                <a:spcPct val="0"/>
              </a:spcBef>
              <a:spcAft>
                <a:spcPct val="0"/>
              </a:spcAft>
            </a:pPr>
            <a:endParaRPr lang="en-US" sz="1000" dirty="0"/>
          </a:p>
          <a:p>
            <a:pPr lvl="0" algn="just" defTabSz="914400" eaLnBrk="0" fontAlgn="base" hangingPunct="0">
              <a:spcBef>
                <a:spcPct val="0"/>
              </a:spcBef>
              <a:spcAft>
                <a:spcPct val="0"/>
              </a:spcAft>
            </a:pPr>
            <a:r>
              <a:rPr lang="en-US" sz="1000" b="1" dirty="0"/>
              <a:t>Court Verdict:</a:t>
            </a:r>
            <a:r>
              <a:rPr lang="en-US" sz="1000" dirty="0"/>
              <a:t> The Court observed that courts should rarely interfere when a statutory authority has only ordered an investigation, unless the order is clearly illegal or without jurisdiction</a:t>
            </a:r>
          </a:p>
        </p:txBody>
      </p:sp>
    </p:spTree>
    <p:extLst>
      <p:ext uri="{BB962C8B-B14F-4D97-AF65-F5344CB8AC3E}">
        <p14:creationId xmlns:p14="http://schemas.microsoft.com/office/powerpoint/2010/main" val="1580604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25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75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250"/>
                                  </p:stCondLst>
                                  <p:childTnLst>
                                    <p:set>
                                      <p:cBhvr>
                                        <p:cTn id="16" dur="1" fill="hold">
                                          <p:stCondLst>
                                            <p:cond delay="0"/>
                                          </p:stCondLst>
                                        </p:cTn>
                                        <p:tgtEl>
                                          <p:spTgt spid="12"/>
                                        </p:tgtEl>
                                        <p:attrNameLst>
                                          <p:attrName>style.visibility</p:attrName>
                                        </p:attrNameLst>
                                      </p:cBhvr>
                                      <p:to>
                                        <p:strVal val="visible"/>
                                      </p:to>
                                    </p:set>
                                    <p:animEffect transition="in" filter="randombar(horizontal)">
                                      <p:cBhvr>
                                        <p:cTn id="17" dur="75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250"/>
                                  </p:stCondLst>
                                  <p:childTnLst>
                                    <p:set>
                                      <p:cBhvr>
                                        <p:cTn id="21" dur="1" fill="hold">
                                          <p:stCondLst>
                                            <p:cond delay="0"/>
                                          </p:stCondLst>
                                        </p:cTn>
                                        <p:tgtEl>
                                          <p:spTgt spid="13"/>
                                        </p:tgtEl>
                                        <p:attrNameLst>
                                          <p:attrName>style.visibility</p:attrName>
                                        </p:attrNameLst>
                                      </p:cBhvr>
                                      <p:to>
                                        <p:strVal val="visible"/>
                                      </p:to>
                                    </p:set>
                                    <p:animEffect transition="in" filter="randombar(horizontal)">
                                      <p:cBhvr>
                                        <p:cTn id="22" dur="7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2" grpId="0"/>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041F0-6A7B-B458-B666-97F07B1FCC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A425D6-17FA-520B-8BA2-835EB18CBC0D}"/>
              </a:ext>
            </a:extLst>
          </p:cNvPr>
          <p:cNvSpPr>
            <a:spLocks noGrp="1"/>
          </p:cNvSpPr>
          <p:nvPr>
            <p:ph type="title"/>
          </p:nvPr>
        </p:nvSpPr>
        <p:spPr>
          <a:xfrm>
            <a:off x="273854" y="101126"/>
            <a:ext cx="11541628" cy="480060"/>
          </a:xfrm>
        </p:spPr>
        <p:txBody>
          <a:bodyPr anchor="t">
            <a:normAutofit fontScale="90000"/>
          </a:bodyPr>
          <a:lstStyle/>
          <a:p>
            <a:r>
              <a:rPr lang="en-US" sz="3000" dirty="0"/>
              <a:t>9. Challenges for e-Commerce (Including various reconciliation)</a:t>
            </a:r>
          </a:p>
        </p:txBody>
      </p:sp>
      <p:sp>
        <p:nvSpPr>
          <p:cNvPr id="5" name="Rectangle 2">
            <a:extLst>
              <a:ext uri="{FF2B5EF4-FFF2-40B4-BE49-F238E27FC236}">
                <a16:creationId xmlns:a16="http://schemas.microsoft.com/office/drawing/2014/main" id="{031DB833-A638-D741-8631-723C1327B888}"/>
              </a:ext>
            </a:extLst>
          </p:cNvPr>
          <p:cNvSpPr>
            <a:spLocks noGrp="1" noChangeArrowheads="1"/>
          </p:cNvSpPr>
          <p:nvPr>
            <p:ph idx="1"/>
          </p:nvPr>
        </p:nvSpPr>
        <p:spPr bwMode="auto">
          <a:xfrm>
            <a:off x="364210" y="789385"/>
            <a:ext cx="11042491" cy="5386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lvl="0" indent="0" eaLnBrk="0" fontAlgn="base" hangingPunct="0">
              <a:lnSpc>
                <a:spcPct val="100000"/>
              </a:lnSpc>
              <a:spcBef>
                <a:spcPct val="0"/>
              </a:spcBef>
              <a:spcAft>
                <a:spcPct val="0"/>
              </a:spcAft>
              <a:buNone/>
            </a:pPr>
            <a:r>
              <a:rPr lang="en-US" altLang="en-US" sz="1400" b="1" dirty="0">
                <a:latin typeface="+mj-lt"/>
              </a:rPr>
              <a:t>Registration and Multi-State Operations</a:t>
            </a:r>
          </a:p>
          <a:p>
            <a:pPr marL="0" lvl="0" indent="0" eaLnBrk="0" fontAlgn="base" hangingPunct="0">
              <a:lnSpc>
                <a:spcPct val="100000"/>
              </a:lnSpc>
              <a:spcBef>
                <a:spcPct val="0"/>
              </a:spcBef>
              <a:spcAft>
                <a:spcPct val="0"/>
              </a:spcAft>
              <a:buNone/>
            </a:pPr>
            <a:endParaRPr kumimoji="0" lang="en-US" altLang="en-US" sz="1400" b="0" i="0" u="none" strike="noStrike" cap="none" normalizeH="0" baseline="0" dirty="0">
              <a:ln>
                <a:noFill/>
              </a:ln>
              <a:solidFill>
                <a:schemeClr val="tx1"/>
              </a:solidFill>
              <a:effectLst/>
              <a:latin typeface="+mj-lt"/>
            </a:endParaRPr>
          </a:p>
          <a:p>
            <a:pPr marL="396875" lvl="0" indent="0" eaLnBrk="0" fontAlgn="base" hangingPunct="0">
              <a:lnSpc>
                <a:spcPct val="100000"/>
              </a:lnSpc>
              <a:spcBef>
                <a:spcPct val="0"/>
              </a:spcBef>
              <a:spcAft>
                <a:spcPct val="0"/>
              </a:spcAft>
              <a:buFontTx/>
              <a:buChar char="•"/>
            </a:pPr>
            <a:r>
              <a:rPr kumimoji="0" lang="en-US" altLang="en-US" sz="1400" b="1" i="0" u="none" strike="noStrike" cap="none" normalizeH="0" baseline="0" dirty="0">
                <a:ln>
                  <a:noFill/>
                </a:ln>
                <a:solidFill>
                  <a:schemeClr val="tx1"/>
                </a:solidFill>
                <a:effectLst/>
                <a:latin typeface="+mj-lt"/>
              </a:rPr>
              <a:t> </a:t>
            </a:r>
            <a:r>
              <a:rPr lang="en-US" altLang="en-US" sz="1400" b="1" dirty="0">
                <a:latin typeface="+mj-lt"/>
              </a:rPr>
              <a:t>Zero Threshold Exemption</a:t>
            </a:r>
            <a:r>
              <a:rPr lang="en-US" altLang="en-US" sz="1400" dirty="0">
                <a:latin typeface="+mj-lt"/>
              </a:rPr>
              <a:t>: Online vendors cannot use the ₹20 lakh or ₹40 lakh turnover exemption limit; a GSTIN is mandatory</a:t>
            </a:r>
            <a:endParaRPr kumimoji="0" lang="en-US" altLang="en-US" sz="1400" i="0" u="none" strike="noStrike" cap="none" normalizeH="0" baseline="0" dirty="0">
              <a:ln>
                <a:noFill/>
              </a:ln>
              <a:solidFill>
                <a:schemeClr val="tx1"/>
              </a:solidFill>
              <a:effectLst/>
              <a:latin typeface="+mj-lt"/>
            </a:endParaRPr>
          </a:p>
          <a:p>
            <a:pPr marL="396875"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400" b="0" i="0" u="none" strike="noStrike" cap="none" normalizeH="0" baseline="0" dirty="0">
              <a:ln>
                <a:noFill/>
              </a:ln>
              <a:solidFill>
                <a:schemeClr val="tx1"/>
              </a:solidFill>
              <a:effectLst/>
              <a:latin typeface="+mj-lt"/>
            </a:endParaRPr>
          </a:p>
          <a:p>
            <a:pPr marL="396875" lvl="0" indent="0" eaLnBrk="0" fontAlgn="base" hangingPunct="0">
              <a:lnSpc>
                <a:spcPct val="100000"/>
              </a:lnSpc>
              <a:spcBef>
                <a:spcPct val="0"/>
              </a:spcBef>
              <a:spcAft>
                <a:spcPct val="0"/>
              </a:spcAft>
              <a:buFontTx/>
              <a:buChar char="•"/>
            </a:pPr>
            <a:r>
              <a:rPr kumimoji="0" lang="en-US" altLang="en-US" sz="1400" b="1" i="0" u="none" strike="noStrike" cap="none" normalizeH="0" baseline="0" dirty="0">
                <a:ln>
                  <a:noFill/>
                </a:ln>
                <a:solidFill>
                  <a:schemeClr val="tx1"/>
                </a:solidFill>
                <a:effectLst/>
                <a:latin typeface="+mj-lt"/>
              </a:rPr>
              <a:t> </a:t>
            </a:r>
            <a:r>
              <a:rPr lang="en-US" altLang="en-US" sz="1400" b="1" dirty="0">
                <a:latin typeface="+mj-lt"/>
              </a:rPr>
              <a:t>Multiple State Registrations</a:t>
            </a:r>
            <a:r>
              <a:rPr lang="en-US" altLang="en-US" sz="1400" dirty="0">
                <a:latin typeface="+mj-lt"/>
              </a:rPr>
              <a:t>: Storing goods in Amazon's (FBA) or Flipkart’s FCs across different states forces sellers to take separate state-wise GST registrations</a:t>
            </a:r>
            <a:endParaRPr kumimoji="0" lang="en-US" altLang="en-US" sz="1400" b="0" i="0" u="none" strike="noStrike" cap="none" normalizeH="0" baseline="0" dirty="0">
              <a:ln>
                <a:noFill/>
              </a:ln>
              <a:solidFill>
                <a:schemeClr val="tx1"/>
              </a:solidFill>
              <a:effectLst/>
              <a:latin typeface="+mj-lt"/>
            </a:endParaRPr>
          </a:p>
          <a:p>
            <a:pPr marL="396875"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400" b="0" i="0" u="none" strike="noStrike" cap="none" normalizeH="0" baseline="0" dirty="0">
              <a:ln>
                <a:noFill/>
              </a:ln>
              <a:solidFill>
                <a:schemeClr val="tx1"/>
              </a:solidFill>
              <a:effectLst/>
              <a:latin typeface="+mj-lt"/>
            </a:endParaRPr>
          </a:p>
          <a:p>
            <a:pPr marL="396875" lvl="0" indent="0" eaLnBrk="0" fontAlgn="base" hangingPunct="0">
              <a:lnSpc>
                <a:spcPct val="100000"/>
              </a:lnSpc>
              <a:spcBef>
                <a:spcPct val="0"/>
              </a:spcBef>
              <a:spcAft>
                <a:spcPct val="0"/>
              </a:spcAft>
              <a:buFontTx/>
              <a:buChar char="•"/>
            </a:pPr>
            <a:r>
              <a:rPr lang="en-US" altLang="en-US" sz="1400" dirty="0">
                <a:latin typeface="+mj-lt"/>
              </a:rPr>
              <a:t> </a:t>
            </a:r>
            <a:r>
              <a:rPr lang="en-US" altLang="en-US" sz="1400" b="1" dirty="0">
                <a:latin typeface="+mj-lt"/>
              </a:rPr>
              <a:t>Composition Scheme Ban</a:t>
            </a:r>
            <a:r>
              <a:rPr lang="en-US" altLang="en-US" sz="1400" dirty="0">
                <a:latin typeface="+mj-lt"/>
              </a:rPr>
              <a:t>: E-commerce sellers are legally barred from opting for the simplified GST composition scheme.</a:t>
            </a:r>
            <a:endParaRPr kumimoji="0" lang="en-US" altLang="en-US" sz="14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1" i="0" u="none" strike="noStrike" cap="none" normalizeH="0" baseline="0" dirty="0">
              <a:ln>
                <a:noFill/>
              </a:ln>
              <a:solidFill>
                <a:schemeClr val="tx1"/>
              </a:solidFill>
              <a:effectLst/>
              <a:latin typeface="+mj-lt"/>
            </a:endParaRPr>
          </a:p>
          <a:p>
            <a:pPr marL="0" lvl="0" indent="0" eaLnBrk="0" fontAlgn="base" hangingPunct="0">
              <a:lnSpc>
                <a:spcPct val="100000"/>
              </a:lnSpc>
              <a:spcBef>
                <a:spcPct val="0"/>
              </a:spcBef>
              <a:spcAft>
                <a:spcPct val="0"/>
              </a:spcAft>
              <a:buNone/>
            </a:pPr>
            <a:r>
              <a:rPr lang="en-US" altLang="en-US" sz="1400" b="1" dirty="0">
                <a:latin typeface="+mj-lt"/>
              </a:rPr>
              <a:t>TCS Reconciliation and Data Mismatches</a:t>
            </a:r>
            <a:endParaRPr kumimoji="0" lang="en-US" altLang="en-US" sz="1400" b="1" i="0" u="none" strike="noStrike" cap="none" normalizeH="0" baseline="0" dirty="0">
              <a:ln>
                <a:noFill/>
              </a:ln>
              <a:solidFill>
                <a:schemeClr val="tx1"/>
              </a:solidFill>
              <a:effectLst/>
              <a:latin typeface="+mj-lt"/>
            </a:endParaRPr>
          </a:p>
          <a:p>
            <a:pPr marL="396875"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0" i="0" u="none" strike="noStrike" cap="none" normalizeH="0" baseline="0" dirty="0">
              <a:ln>
                <a:noFill/>
              </a:ln>
              <a:solidFill>
                <a:schemeClr val="tx1"/>
              </a:solidFill>
              <a:effectLst/>
              <a:latin typeface="+mj-lt"/>
            </a:endParaRPr>
          </a:p>
          <a:p>
            <a:pPr marL="396875" lvl="0" indent="0" eaLnBrk="0" fontAlgn="base" hangingPunct="0">
              <a:lnSpc>
                <a:spcPct val="100000"/>
              </a:lnSpc>
              <a:spcBef>
                <a:spcPct val="0"/>
              </a:spcBef>
              <a:spcAft>
                <a:spcPct val="0"/>
              </a:spcAft>
              <a:buFontTx/>
              <a:buChar char="•"/>
            </a:pPr>
            <a:r>
              <a:rPr kumimoji="0" lang="en-US" altLang="en-US" sz="1400" b="1" i="0" u="none" strike="noStrike" cap="none" normalizeH="0" baseline="0" dirty="0">
                <a:ln>
                  <a:noFill/>
                </a:ln>
                <a:solidFill>
                  <a:schemeClr val="tx1"/>
                </a:solidFill>
                <a:effectLst/>
                <a:latin typeface="+mj-lt"/>
              </a:rPr>
              <a:t> </a:t>
            </a:r>
            <a:r>
              <a:rPr lang="en-US" altLang="en-US" sz="1400" b="1" dirty="0">
                <a:latin typeface="+mj-lt"/>
              </a:rPr>
              <a:t>Marketplace Deductions:</a:t>
            </a:r>
            <a:r>
              <a:rPr lang="en-US" altLang="en-US" sz="1400" dirty="0">
                <a:latin typeface="+mj-lt"/>
              </a:rPr>
              <a:t> Marketplaces to deduct TCS at 0.5% on net taxable supplies-match the seller's electronic cash ledger</a:t>
            </a:r>
            <a:endParaRPr kumimoji="0" lang="en-US" altLang="en-US" sz="1400" b="0" i="0" u="none" strike="noStrike" cap="none" normalizeH="0" baseline="0" dirty="0">
              <a:ln>
                <a:noFill/>
              </a:ln>
              <a:solidFill>
                <a:schemeClr val="tx1"/>
              </a:solidFill>
              <a:effectLst/>
              <a:latin typeface="+mj-lt"/>
            </a:endParaRPr>
          </a:p>
          <a:p>
            <a:pPr marL="396875"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400" b="0" i="0" u="none" strike="noStrike" cap="none" normalizeH="0" baseline="0" dirty="0">
              <a:ln>
                <a:noFill/>
              </a:ln>
              <a:solidFill>
                <a:schemeClr val="tx1"/>
              </a:solidFill>
              <a:effectLst/>
              <a:latin typeface="+mj-lt"/>
            </a:endParaRPr>
          </a:p>
          <a:p>
            <a:pPr marL="396875" lvl="0" indent="0" eaLnBrk="0" fontAlgn="base" hangingPunct="0">
              <a:lnSpc>
                <a:spcPct val="100000"/>
              </a:lnSpc>
              <a:spcBef>
                <a:spcPct val="0"/>
              </a:spcBef>
              <a:spcAft>
                <a:spcPct val="0"/>
              </a:spcAft>
              <a:buFontTx/>
              <a:buChar char="•"/>
            </a:pPr>
            <a:r>
              <a:rPr kumimoji="0" lang="en-US" altLang="en-US" sz="1400" b="1" i="0" u="none" strike="noStrike" cap="none" normalizeH="0" baseline="0" dirty="0">
                <a:ln>
                  <a:noFill/>
                </a:ln>
                <a:solidFill>
                  <a:schemeClr val="tx1"/>
                </a:solidFill>
                <a:effectLst/>
                <a:latin typeface="+mj-lt"/>
              </a:rPr>
              <a:t> </a:t>
            </a:r>
            <a:r>
              <a:rPr lang="en-US" altLang="en-US" sz="1400" b="1" dirty="0">
                <a:latin typeface="+mj-lt"/>
              </a:rPr>
              <a:t>Filing Discrepancies:</a:t>
            </a:r>
            <a:r>
              <a:rPr lang="en-US" altLang="en-US" sz="1400" dirty="0">
                <a:latin typeface="+mj-lt"/>
              </a:rPr>
              <a:t> Discrepancies between the platform's GSTR-8 reports, the seller's outward supplies in GSTR-1, and summary filings in GSTR-3B trigger automated tax notices.</a:t>
            </a:r>
            <a:endParaRPr kumimoji="0" lang="en-US" altLang="en-US" sz="1400" b="0" i="0" u="none" strike="noStrike" cap="none" normalizeH="0" baseline="0" dirty="0">
              <a:ln>
                <a:noFill/>
              </a:ln>
              <a:solidFill>
                <a:schemeClr val="tx1"/>
              </a:solidFill>
              <a:effectLst/>
              <a:latin typeface="+mj-lt"/>
            </a:endParaRPr>
          </a:p>
          <a:p>
            <a:pPr marL="396875"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400" b="0" i="0" u="none" strike="noStrike" cap="none" normalizeH="0" baseline="0" dirty="0">
              <a:ln>
                <a:noFill/>
              </a:ln>
              <a:solidFill>
                <a:schemeClr val="tx1"/>
              </a:solidFill>
              <a:effectLst/>
              <a:latin typeface="+mj-lt"/>
            </a:endParaRPr>
          </a:p>
          <a:p>
            <a:pPr marL="396875" lvl="0" indent="0" eaLnBrk="0" fontAlgn="base" hangingPunct="0">
              <a:lnSpc>
                <a:spcPct val="100000"/>
              </a:lnSpc>
              <a:spcBef>
                <a:spcPct val="0"/>
              </a:spcBef>
              <a:spcAft>
                <a:spcPct val="0"/>
              </a:spcAft>
              <a:buFontTx/>
              <a:buChar char="•"/>
            </a:pPr>
            <a:r>
              <a:rPr lang="en-US" altLang="en-US" sz="1400" dirty="0">
                <a:latin typeface="+mj-lt"/>
              </a:rPr>
              <a:t> </a:t>
            </a:r>
            <a:r>
              <a:rPr lang="en-US" altLang="en-US" sz="1400" b="1" dirty="0">
                <a:latin typeface="+mj-lt"/>
              </a:rPr>
              <a:t>Unclaimed Credits: </a:t>
            </a:r>
            <a:r>
              <a:rPr lang="en-US" altLang="en-US" sz="1400" dirty="0">
                <a:latin typeface="+mj-lt"/>
              </a:rPr>
              <a:t>Failure to regularly pull and claim accumulated TCS credits leaves working capital locked.</a:t>
            </a:r>
            <a:endParaRPr kumimoji="0" lang="en-US" altLang="en-US" sz="14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1400" b="0" i="0" u="none" strike="noStrike" cap="none" normalizeH="0" baseline="0" dirty="0">
              <a:ln>
                <a:noFill/>
              </a:ln>
              <a:solidFill>
                <a:schemeClr val="tx1"/>
              </a:solidFill>
              <a:effectLst/>
              <a:latin typeface="+mj-lt"/>
            </a:endParaRPr>
          </a:p>
          <a:p>
            <a:pPr marL="0" lvl="0" indent="0" eaLnBrk="0" fontAlgn="base" hangingPunct="0">
              <a:lnSpc>
                <a:spcPct val="100000"/>
              </a:lnSpc>
              <a:spcBef>
                <a:spcPct val="0"/>
              </a:spcBef>
              <a:spcAft>
                <a:spcPct val="0"/>
              </a:spcAft>
              <a:buNone/>
            </a:pPr>
            <a:r>
              <a:rPr lang="en-US" altLang="en-US" sz="1400" b="1" dirty="0">
                <a:latin typeface="+mj-lt"/>
              </a:rPr>
              <a:t>Returns, Refunds, and Commission Tracking</a:t>
            </a:r>
          </a:p>
          <a:p>
            <a:pPr marL="0" lvl="0" indent="0" eaLnBrk="0" fontAlgn="base" hangingPunct="0">
              <a:lnSpc>
                <a:spcPct val="100000"/>
              </a:lnSpc>
              <a:spcBef>
                <a:spcPct val="0"/>
              </a:spcBef>
              <a:spcAft>
                <a:spcPct val="0"/>
              </a:spcAft>
              <a:buNone/>
            </a:pPr>
            <a:endParaRPr kumimoji="0" lang="en-US" altLang="en-US" sz="1400" b="0" i="0" u="none" strike="noStrike" cap="none" normalizeH="0" baseline="0" dirty="0">
              <a:ln>
                <a:noFill/>
              </a:ln>
              <a:solidFill>
                <a:schemeClr val="tx1"/>
              </a:solidFill>
              <a:effectLst/>
              <a:latin typeface="+mj-lt"/>
            </a:endParaRPr>
          </a:p>
          <a:p>
            <a:pPr marL="396875" lvl="0" indent="0" eaLnBrk="0" fontAlgn="base" hangingPunct="0">
              <a:lnSpc>
                <a:spcPct val="100000"/>
              </a:lnSpc>
              <a:spcBef>
                <a:spcPct val="0"/>
              </a:spcBef>
              <a:spcAft>
                <a:spcPct val="0"/>
              </a:spcAft>
              <a:buFontTx/>
              <a:buChar char="•"/>
            </a:pPr>
            <a:r>
              <a:rPr kumimoji="0" lang="en-US" altLang="en-US" sz="1400" i="0" u="none" strike="noStrike" cap="none" normalizeH="0" baseline="0" dirty="0">
                <a:ln>
                  <a:noFill/>
                </a:ln>
                <a:solidFill>
                  <a:schemeClr val="tx1"/>
                </a:solidFill>
                <a:effectLst/>
                <a:latin typeface="+mj-lt"/>
              </a:rPr>
              <a:t> </a:t>
            </a:r>
            <a:r>
              <a:rPr lang="en-US" altLang="en-US" sz="1400" b="1" dirty="0">
                <a:latin typeface="+mj-lt"/>
              </a:rPr>
              <a:t>Sales Returns &amp; Credit Notes</a:t>
            </a:r>
            <a:r>
              <a:rPr lang="en-US" altLang="en-US" sz="1400" dirty="0">
                <a:latin typeface="+mj-lt"/>
              </a:rPr>
              <a:t>: High customer return rates on marketplaces require timely issuance and matching of credit notes to reduce tax liability correctly</a:t>
            </a:r>
            <a:r>
              <a:rPr kumimoji="0" lang="en-US" altLang="en-US" sz="1400" b="0" i="0" u="none" strike="noStrike" cap="none" normalizeH="0" baseline="0" dirty="0">
                <a:ln>
                  <a:noFill/>
                </a:ln>
                <a:solidFill>
                  <a:schemeClr val="tx1"/>
                </a:solidFill>
                <a:effectLst/>
                <a:latin typeface="+mj-lt"/>
              </a:rPr>
              <a:t>.</a:t>
            </a:r>
          </a:p>
          <a:p>
            <a:pPr marL="396875"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400" b="0" i="0" u="none" strike="noStrike" cap="none" normalizeH="0" baseline="0" dirty="0">
              <a:ln>
                <a:noFill/>
              </a:ln>
              <a:solidFill>
                <a:schemeClr val="tx1"/>
              </a:solidFill>
              <a:effectLst/>
              <a:latin typeface="+mj-lt"/>
            </a:endParaRPr>
          </a:p>
          <a:p>
            <a:pPr marL="396875" lvl="0" indent="0" eaLnBrk="0" fontAlgn="base" hangingPunct="0">
              <a:lnSpc>
                <a:spcPct val="100000"/>
              </a:lnSpc>
              <a:spcBef>
                <a:spcPct val="0"/>
              </a:spcBef>
              <a:spcAft>
                <a:spcPct val="0"/>
              </a:spcAft>
              <a:buFontTx/>
              <a:buChar char="•"/>
            </a:pPr>
            <a:r>
              <a:rPr lang="en-US" altLang="en-US" sz="1400" dirty="0">
                <a:latin typeface="+mj-lt"/>
              </a:rPr>
              <a:t> </a:t>
            </a:r>
            <a:r>
              <a:rPr lang="en-US" altLang="en-US" sz="1400" b="1" dirty="0">
                <a:latin typeface="+mj-lt"/>
              </a:rPr>
              <a:t>Input Tax Credit (ITC)</a:t>
            </a:r>
            <a:r>
              <a:rPr lang="en-US" altLang="en-US" sz="1400" dirty="0">
                <a:latin typeface="+mj-lt"/>
              </a:rPr>
              <a:t>: Sellers must track and claim 18% GST paid on marketplace fulfillment, storage, advertising, and commission fees using correct vendor invoices. This leads to ITC accumulation.</a:t>
            </a:r>
            <a:endParaRPr kumimoji="0" lang="en-US" altLang="en-US" sz="1400" b="0" i="0" u="none" strike="noStrike" cap="none" normalizeH="0" baseline="0" dirty="0">
              <a:ln>
                <a:noFill/>
              </a:ln>
              <a:solidFill>
                <a:schemeClr val="tx1"/>
              </a:solidFill>
              <a:effectLst/>
              <a:latin typeface="+mj-lt"/>
            </a:endParaRPr>
          </a:p>
        </p:txBody>
      </p:sp>
    </p:spTree>
    <p:extLst>
      <p:ext uri="{BB962C8B-B14F-4D97-AF65-F5344CB8AC3E}">
        <p14:creationId xmlns:p14="http://schemas.microsoft.com/office/powerpoint/2010/main" val="5310182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041F0-6A7B-B458-B666-97F07B1FCC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A425D6-17FA-520B-8BA2-835EB18CBC0D}"/>
              </a:ext>
            </a:extLst>
          </p:cNvPr>
          <p:cNvSpPr>
            <a:spLocks noGrp="1"/>
          </p:cNvSpPr>
          <p:nvPr>
            <p:ph type="title"/>
          </p:nvPr>
        </p:nvSpPr>
        <p:spPr>
          <a:xfrm>
            <a:off x="273854" y="101126"/>
            <a:ext cx="11541628" cy="480060"/>
          </a:xfrm>
        </p:spPr>
        <p:txBody>
          <a:bodyPr anchor="t">
            <a:normAutofit fontScale="90000"/>
          </a:bodyPr>
          <a:lstStyle/>
          <a:p>
            <a:r>
              <a:rPr lang="en-US" sz="3000" dirty="0"/>
              <a:t>9. Various Reconciliations (Revenue and Tax)</a:t>
            </a:r>
          </a:p>
        </p:txBody>
      </p:sp>
      <p:graphicFrame>
        <p:nvGraphicFramePr>
          <p:cNvPr id="3" name="Content Placeholder 2">
            <a:extLst>
              <a:ext uri="{FF2B5EF4-FFF2-40B4-BE49-F238E27FC236}">
                <a16:creationId xmlns:a16="http://schemas.microsoft.com/office/drawing/2014/main" id="{609EDE16-269C-4B3C-BE70-8626C7BAECE5}"/>
              </a:ext>
            </a:extLst>
          </p:cNvPr>
          <p:cNvGraphicFramePr>
            <a:graphicFrameLocks noGrp="1"/>
          </p:cNvGraphicFramePr>
          <p:nvPr>
            <p:ph idx="1"/>
            <p:extLst>
              <p:ext uri="{D42A27DB-BD31-4B8C-83A1-F6EECF244321}">
                <p14:modId xmlns:p14="http://schemas.microsoft.com/office/powerpoint/2010/main" val="350632777"/>
              </p:ext>
            </p:extLst>
          </p:nvPr>
        </p:nvGraphicFramePr>
        <p:xfrm>
          <a:off x="451624" y="581186"/>
          <a:ext cx="11042652" cy="5738928"/>
        </p:xfrm>
        <a:graphic>
          <a:graphicData uri="http://schemas.openxmlformats.org/drawingml/2006/table">
            <a:tbl>
              <a:tblPr firstRow="1" bandRow="1">
                <a:tableStyleId>{5940675A-B579-460E-94D1-54222C63F5DA}</a:tableStyleId>
              </a:tblPr>
              <a:tblGrid>
                <a:gridCol w="749647">
                  <a:extLst>
                    <a:ext uri="{9D8B030D-6E8A-4147-A177-3AD203B41FA5}">
                      <a16:colId xmlns:a16="http://schemas.microsoft.com/office/drawing/2014/main" val="82222035"/>
                    </a:ext>
                  </a:extLst>
                </a:gridCol>
                <a:gridCol w="6606988">
                  <a:extLst>
                    <a:ext uri="{9D8B030D-6E8A-4147-A177-3AD203B41FA5}">
                      <a16:colId xmlns:a16="http://schemas.microsoft.com/office/drawing/2014/main" val="3891145189"/>
                    </a:ext>
                  </a:extLst>
                </a:gridCol>
                <a:gridCol w="672353">
                  <a:extLst>
                    <a:ext uri="{9D8B030D-6E8A-4147-A177-3AD203B41FA5}">
                      <a16:colId xmlns:a16="http://schemas.microsoft.com/office/drawing/2014/main" val="2355979127"/>
                    </a:ext>
                  </a:extLst>
                </a:gridCol>
                <a:gridCol w="645459">
                  <a:extLst>
                    <a:ext uri="{9D8B030D-6E8A-4147-A177-3AD203B41FA5}">
                      <a16:colId xmlns:a16="http://schemas.microsoft.com/office/drawing/2014/main" val="3887146490"/>
                    </a:ext>
                  </a:extLst>
                </a:gridCol>
                <a:gridCol w="986117">
                  <a:extLst>
                    <a:ext uri="{9D8B030D-6E8A-4147-A177-3AD203B41FA5}">
                      <a16:colId xmlns:a16="http://schemas.microsoft.com/office/drawing/2014/main" val="1265357230"/>
                    </a:ext>
                  </a:extLst>
                </a:gridCol>
                <a:gridCol w="1382088">
                  <a:extLst>
                    <a:ext uri="{9D8B030D-6E8A-4147-A177-3AD203B41FA5}">
                      <a16:colId xmlns:a16="http://schemas.microsoft.com/office/drawing/2014/main" val="3191841054"/>
                    </a:ext>
                  </a:extLst>
                </a:gridCol>
              </a:tblGrid>
              <a:tr h="358683">
                <a:tc>
                  <a:txBody>
                    <a:bodyPr/>
                    <a:lstStyle/>
                    <a:p>
                      <a:pPr algn="ctr"/>
                      <a:r>
                        <a:rPr lang="en-US" sz="1400" b="1" dirty="0" err="1"/>
                        <a:t>Sl</a:t>
                      </a:r>
                      <a:r>
                        <a:rPr lang="en-US" sz="1400" b="1" dirty="0"/>
                        <a:t> No.</a:t>
                      </a:r>
                      <a:endParaRPr lang="en-IN" sz="1400" b="1" dirty="0"/>
                    </a:p>
                  </a:txBody>
                  <a:tcPr/>
                </a:tc>
                <a:tc>
                  <a:txBody>
                    <a:bodyPr/>
                    <a:lstStyle/>
                    <a:p>
                      <a:pPr algn="ctr"/>
                      <a:r>
                        <a:rPr lang="en-US" sz="1400" b="1" dirty="0"/>
                        <a:t>Reconciliations</a:t>
                      </a:r>
                      <a:endParaRPr lang="en-IN" sz="1400" b="1" dirty="0"/>
                    </a:p>
                  </a:txBody>
                  <a:tcPr/>
                </a:tc>
                <a:tc>
                  <a:txBody>
                    <a:bodyPr/>
                    <a:lstStyle/>
                    <a:p>
                      <a:pPr algn="ctr"/>
                      <a:r>
                        <a:rPr lang="en-US" sz="1400" b="1" dirty="0"/>
                        <a:t>B2B</a:t>
                      </a:r>
                      <a:endParaRPr lang="en-IN" sz="1400" b="1" dirty="0"/>
                    </a:p>
                  </a:txBody>
                  <a:tcPr/>
                </a:tc>
                <a:tc>
                  <a:txBody>
                    <a:bodyPr/>
                    <a:lstStyle/>
                    <a:p>
                      <a:pPr algn="ctr"/>
                      <a:r>
                        <a:rPr lang="en-US" sz="1400" b="1" dirty="0"/>
                        <a:t>B2C</a:t>
                      </a:r>
                      <a:endParaRPr lang="en-IN" sz="1400" b="1" dirty="0"/>
                    </a:p>
                  </a:txBody>
                  <a:tcPr/>
                </a:tc>
                <a:tc>
                  <a:txBody>
                    <a:bodyPr/>
                    <a:lstStyle/>
                    <a:p>
                      <a:pPr algn="ctr"/>
                      <a:r>
                        <a:rPr lang="en-US" sz="1400" b="1" dirty="0"/>
                        <a:t>Stock </a:t>
                      </a:r>
                      <a:r>
                        <a:rPr lang="en-US" sz="1400" b="1" dirty="0" err="1"/>
                        <a:t>Trf</a:t>
                      </a:r>
                      <a:endParaRPr lang="en-IN" sz="1400" b="1" dirty="0"/>
                    </a:p>
                  </a:txBody>
                  <a:tcPr/>
                </a:tc>
                <a:tc>
                  <a:txBody>
                    <a:bodyPr/>
                    <a:lstStyle/>
                    <a:p>
                      <a:pPr algn="ctr"/>
                      <a:r>
                        <a:rPr lang="en-US" sz="1400" b="1" dirty="0" err="1"/>
                        <a:t>Othr</a:t>
                      </a:r>
                      <a:r>
                        <a:rPr lang="en-US" sz="1400" b="1" dirty="0"/>
                        <a:t> Income</a:t>
                      </a:r>
                      <a:endParaRPr lang="en-IN" sz="1400" b="1" dirty="0"/>
                    </a:p>
                  </a:txBody>
                  <a:tcPr/>
                </a:tc>
                <a:extLst>
                  <a:ext uri="{0D108BD9-81ED-4DB2-BD59-A6C34878D82A}">
                    <a16:rowId xmlns:a16="http://schemas.microsoft.com/office/drawing/2014/main" val="1697972099"/>
                  </a:ext>
                </a:extLst>
              </a:tr>
              <a:tr h="358683">
                <a:tc>
                  <a:txBody>
                    <a:bodyPr/>
                    <a:lstStyle/>
                    <a:p>
                      <a:pPr algn="ctr"/>
                      <a:r>
                        <a:rPr lang="en-US" sz="1400" dirty="0"/>
                        <a:t>1</a:t>
                      </a:r>
                      <a:endParaRPr lang="en-IN" sz="1400" dirty="0"/>
                    </a:p>
                  </a:txBody>
                  <a:tcPr/>
                </a:tc>
                <a:tc>
                  <a:txBody>
                    <a:bodyPr/>
                    <a:lstStyle/>
                    <a:p>
                      <a:r>
                        <a:rPr lang="en-US" sz="1400" dirty="0"/>
                        <a:t>GSTR-1 with GSTR-3B (</a:t>
                      </a:r>
                      <a:r>
                        <a:rPr lang="en-US" sz="1400" dirty="0" err="1"/>
                        <a:t>Qtr</a:t>
                      </a:r>
                      <a:r>
                        <a:rPr lang="en-US" sz="1400" dirty="0"/>
                        <a:t>, Half and full)</a:t>
                      </a:r>
                      <a:endParaRPr lang="en-IN" sz="1400" dirty="0"/>
                    </a:p>
                  </a:txBody>
                  <a:tcPr/>
                </a:tc>
                <a:tc>
                  <a:txBody>
                    <a:bodyPr/>
                    <a:lstStyle/>
                    <a:p>
                      <a:pPr algn="ctr"/>
                      <a:r>
                        <a:rPr lang="en-US" sz="1400" dirty="0"/>
                        <a:t>Yes</a:t>
                      </a:r>
                      <a:endParaRPr lang="en-IN" sz="1400" dirty="0"/>
                    </a:p>
                  </a:txBody>
                  <a:tcPr/>
                </a:tc>
                <a:tc>
                  <a:txBody>
                    <a:bodyPr/>
                    <a:lstStyle/>
                    <a:p>
                      <a:pPr algn="ctr"/>
                      <a:r>
                        <a:rPr lang="en-US" sz="1400" dirty="0"/>
                        <a:t>Yes</a:t>
                      </a:r>
                      <a:endParaRPr lang="en-IN" sz="1400" dirty="0"/>
                    </a:p>
                  </a:txBody>
                  <a:tcPr/>
                </a:tc>
                <a:tc>
                  <a:txBody>
                    <a:bodyPr/>
                    <a:lstStyle/>
                    <a:p>
                      <a:pPr algn="ctr"/>
                      <a:r>
                        <a:rPr lang="en-US" sz="1400" dirty="0"/>
                        <a:t>Yes</a:t>
                      </a:r>
                      <a:endParaRPr lang="en-IN" sz="1400" dirty="0"/>
                    </a:p>
                  </a:txBody>
                  <a:tcPr/>
                </a:tc>
                <a:tc>
                  <a:txBody>
                    <a:bodyPr/>
                    <a:lstStyle/>
                    <a:p>
                      <a:pPr algn="ctr"/>
                      <a:r>
                        <a:rPr lang="en-US" sz="1400" dirty="0"/>
                        <a:t>Yes</a:t>
                      </a:r>
                      <a:endParaRPr lang="en-IN" sz="1400" dirty="0"/>
                    </a:p>
                  </a:txBody>
                  <a:tcPr/>
                </a:tc>
                <a:extLst>
                  <a:ext uri="{0D108BD9-81ED-4DB2-BD59-A6C34878D82A}">
                    <a16:rowId xmlns:a16="http://schemas.microsoft.com/office/drawing/2014/main" val="1639530077"/>
                  </a:ext>
                </a:extLst>
              </a:tr>
              <a:tr h="358683">
                <a:tc>
                  <a:txBody>
                    <a:bodyPr/>
                    <a:lstStyle/>
                    <a:p>
                      <a:pPr algn="ctr"/>
                      <a:r>
                        <a:rPr lang="en-US" sz="1400" dirty="0"/>
                        <a:t>2</a:t>
                      </a:r>
                      <a:endParaRPr lang="en-IN" sz="1400" dirty="0"/>
                    </a:p>
                  </a:txBody>
                  <a:tcPr/>
                </a:tc>
                <a:tc>
                  <a:txBody>
                    <a:bodyPr/>
                    <a:lstStyle/>
                    <a:p>
                      <a:r>
                        <a:rPr lang="en-US" sz="1400" dirty="0"/>
                        <a:t>Month wise auto comparison between 1 and 3B</a:t>
                      </a:r>
                      <a:endParaRPr lang="en-IN" sz="1400" dirty="0"/>
                    </a:p>
                  </a:txBody>
                  <a:tcPr/>
                </a:tc>
                <a:tc>
                  <a:txBody>
                    <a:bodyPr/>
                    <a:lstStyle/>
                    <a:p>
                      <a:pPr algn="ctr"/>
                      <a:r>
                        <a:rPr lang="en-US" sz="1400" dirty="0"/>
                        <a:t>Yes</a:t>
                      </a:r>
                      <a:endParaRPr lang="en-IN" sz="1400" dirty="0"/>
                    </a:p>
                  </a:txBody>
                  <a:tcPr/>
                </a:tc>
                <a:tc>
                  <a:txBody>
                    <a:bodyPr/>
                    <a:lstStyle/>
                    <a:p>
                      <a:pPr algn="ctr"/>
                      <a:r>
                        <a:rPr lang="en-US" sz="1400" dirty="0"/>
                        <a:t>Yes</a:t>
                      </a:r>
                      <a:endParaRPr lang="en-IN" sz="1400" dirty="0"/>
                    </a:p>
                  </a:txBody>
                  <a:tcPr/>
                </a:tc>
                <a:tc>
                  <a:txBody>
                    <a:bodyPr/>
                    <a:lstStyle/>
                    <a:p>
                      <a:pPr algn="ctr"/>
                      <a:r>
                        <a:rPr lang="en-US" sz="1400" dirty="0"/>
                        <a:t>Yes</a:t>
                      </a:r>
                      <a:endParaRPr lang="en-IN" sz="1400" dirty="0"/>
                    </a:p>
                  </a:txBody>
                  <a:tcPr/>
                </a:tc>
                <a:tc>
                  <a:txBody>
                    <a:bodyPr/>
                    <a:lstStyle/>
                    <a:p>
                      <a:pPr algn="ctr"/>
                      <a:r>
                        <a:rPr lang="en-US" sz="1400" dirty="0"/>
                        <a:t>Yes</a:t>
                      </a:r>
                      <a:endParaRPr lang="en-IN" sz="1400" dirty="0"/>
                    </a:p>
                  </a:txBody>
                  <a:tcPr/>
                </a:tc>
                <a:extLst>
                  <a:ext uri="{0D108BD9-81ED-4DB2-BD59-A6C34878D82A}">
                    <a16:rowId xmlns:a16="http://schemas.microsoft.com/office/drawing/2014/main" val="432944442"/>
                  </a:ext>
                </a:extLst>
              </a:tr>
              <a:tr h="358683">
                <a:tc>
                  <a:txBody>
                    <a:bodyPr/>
                    <a:lstStyle/>
                    <a:p>
                      <a:pPr algn="ctr"/>
                      <a:r>
                        <a:rPr lang="en-US" sz="1400" dirty="0"/>
                        <a:t>3</a:t>
                      </a:r>
                      <a:endParaRPr lang="en-IN" sz="1400" dirty="0"/>
                    </a:p>
                  </a:txBody>
                  <a:tcPr/>
                </a:tc>
                <a:tc>
                  <a:txBody>
                    <a:bodyPr/>
                    <a:lstStyle/>
                    <a:p>
                      <a:r>
                        <a:rPr lang="en-US" sz="1400" dirty="0"/>
                        <a:t>HSN Summary</a:t>
                      </a:r>
                      <a:endParaRPr lang="en-IN" sz="1400" dirty="0"/>
                    </a:p>
                  </a:txBody>
                  <a:tcPr/>
                </a:tc>
                <a:tc>
                  <a:txBody>
                    <a:bodyPr/>
                    <a:lstStyle/>
                    <a:p>
                      <a:pPr algn="ctr"/>
                      <a:r>
                        <a:rPr lang="en-US" sz="1400" dirty="0"/>
                        <a:t>Yes</a:t>
                      </a:r>
                      <a:endParaRPr lang="en-IN" sz="1400" dirty="0"/>
                    </a:p>
                  </a:txBody>
                  <a:tcPr/>
                </a:tc>
                <a:tc>
                  <a:txBody>
                    <a:bodyPr/>
                    <a:lstStyle/>
                    <a:p>
                      <a:pPr algn="ctr"/>
                      <a:r>
                        <a:rPr lang="en-US" sz="1400" dirty="0"/>
                        <a:t>Yes</a:t>
                      </a:r>
                      <a:endParaRPr lang="en-IN" sz="1400" dirty="0"/>
                    </a:p>
                  </a:txBody>
                  <a:tcPr/>
                </a:tc>
                <a:tc>
                  <a:txBody>
                    <a:bodyPr/>
                    <a:lstStyle/>
                    <a:p>
                      <a:pPr algn="ctr"/>
                      <a:r>
                        <a:rPr lang="en-US" sz="1400" dirty="0"/>
                        <a:t>Yes</a:t>
                      </a:r>
                      <a:endParaRPr lang="en-IN" sz="1400" dirty="0"/>
                    </a:p>
                  </a:txBody>
                  <a:tcPr/>
                </a:tc>
                <a:tc>
                  <a:txBody>
                    <a:bodyPr/>
                    <a:lstStyle/>
                    <a:p>
                      <a:pPr algn="ctr"/>
                      <a:r>
                        <a:rPr lang="en-US" sz="1400" dirty="0"/>
                        <a:t>Yes</a:t>
                      </a:r>
                      <a:endParaRPr lang="en-IN" sz="1400" dirty="0"/>
                    </a:p>
                  </a:txBody>
                  <a:tcPr/>
                </a:tc>
                <a:extLst>
                  <a:ext uri="{0D108BD9-81ED-4DB2-BD59-A6C34878D82A}">
                    <a16:rowId xmlns:a16="http://schemas.microsoft.com/office/drawing/2014/main" val="3986031504"/>
                  </a:ext>
                </a:extLst>
              </a:tr>
              <a:tr h="358683">
                <a:tc>
                  <a:txBody>
                    <a:bodyPr/>
                    <a:lstStyle/>
                    <a:p>
                      <a:pPr algn="ctr"/>
                      <a:r>
                        <a:rPr lang="en-US" sz="1400" dirty="0"/>
                        <a:t>4</a:t>
                      </a:r>
                      <a:endParaRPr lang="en-IN" sz="1400" dirty="0"/>
                    </a:p>
                  </a:txBody>
                  <a:tcPr/>
                </a:tc>
                <a:tc>
                  <a:txBody>
                    <a:bodyPr/>
                    <a:lstStyle/>
                    <a:p>
                      <a:r>
                        <a:rPr lang="en-US" sz="1400" dirty="0"/>
                        <a:t>GSTR-1, GSTR-3B with GSTR-9</a:t>
                      </a:r>
                      <a:endParaRPr lang="en-IN" sz="1400" dirty="0"/>
                    </a:p>
                  </a:txBody>
                  <a:tcPr/>
                </a:tc>
                <a:tc>
                  <a:txBody>
                    <a:bodyPr/>
                    <a:lstStyle/>
                    <a:p>
                      <a:pPr algn="ctr"/>
                      <a:r>
                        <a:rPr lang="en-US" sz="1400" dirty="0"/>
                        <a:t>Yes</a:t>
                      </a:r>
                      <a:endParaRPr lang="en-IN" sz="1400" dirty="0"/>
                    </a:p>
                  </a:txBody>
                  <a:tcPr/>
                </a:tc>
                <a:tc>
                  <a:txBody>
                    <a:bodyPr/>
                    <a:lstStyle/>
                    <a:p>
                      <a:pPr algn="ctr"/>
                      <a:r>
                        <a:rPr lang="en-US" sz="1400" dirty="0"/>
                        <a:t>Yes</a:t>
                      </a:r>
                      <a:endParaRPr lang="en-IN" sz="1400" dirty="0"/>
                    </a:p>
                  </a:txBody>
                  <a:tcPr/>
                </a:tc>
                <a:tc>
                  <a:txBody>
                    <a:bodyPr/>
                    <a:lstStyle/>
                    <a:p>
                      <a:pPr algn="ctr"/>
                      <a:r>
                        <a:rPr lang="en-US" sz="1400" dirty="0"/>
                        <a:t>Yes</a:t>
                      </a:r>
                      <a:endParaRPr lang="en-IN" sz="1400" dirty="0"/>
                    </a:p>
                  </a:txBody>
                  <a:tcPr/>
                </a:tc>
                <a:tc>
                  <a:txBody>
                    <a:bodyPr/>
                    <a:lstStyle/>
                    <a:p>
                      <a:pPr algn="ctr"/>
                      <a:r>
                        <a:rPr lang="en-US" sz="1400" dirty="0"/>
                        <a:t>Yes</a:t>
                      </a:r>
                      <a:endParaRPr lang="en-IN" sz="1400" dirty="0"/>
                    </a:p>
                  </a:txBody>
                  <a:tcPr/>
                </a:tc>
                <a:extLst>
                  <a:ext uri="{0D108BD9-81ED-4DB2-BD59-A6C34878D82A}">
                    <a16:rowId xmlns:a16="http://schemas.microsoft.com/office/drawing/2014/main" val="2173855645"/>
                  </a:ext>
                </a:extLst>
              </a:tr>
              <a:tr h="358683">
                <a:tc>
                  <a:txBody>
                    <a:bodyPr/>
                    <a:lstStyle/>
                    <a:p>
                      <a:pPr algn="ctr"/>
                      <a:r>
                        <a:rPr lang="en-US" sz="1400" dirty="0"/>
                        <a:t>5</a:t>
                      </a:r>
                      <a:endParaRPr lang="en-IN" sz="1400" dirty="0"/>
                    </a:p>
                  </a:txBody>
                  <a:tcPr/>
                </a:tc>
                <a:tc>
                  <a:txBody>
                    <a:bodyPr/>
                    <a:lstStyle/>
                    <a:p>
                      <a:r>
                        <a:rPr lang="en-US" sz="1400" dirty="0"/>
                        <a:t>Exempted Sales GSTR-1, GSTR-3B and GSTR-9</a:t>
                      </a:r>
                      <a:endParaRPr lang="en-IN" sz="1400" dirty="0"/>
                    </a:p>
                  </a:txBody>
                  <a:tcPr/>
                </a:tc>
                <a:tc>
                  <a:txBody>
                    <a:bodyPr/>
                    <a:lstStyle/>
                    <a:p>
                      <a:pPr algn="ctr"/>
                      <a:r>
                        <a:rPr lang="en-US" sz="1400" dirty="0"/>
                        <a:t>Yes</a:t>
                      </a:r>
                      <a:endParaRPr lang="en-IN" sz="1400" dirty="0"/>
                    </a:p>
                  </a:txBody>
                  <a:tcPr/>
                </a:tc>
                <a:tc>
                  <a:txBody>
                    <a:bodyPr/>
                    <a:lstStyle/>
                    <a:p>
                      <a:pPr algn="ctr"/>
                      <a:r>
                        <a:rPr lang="en-US" sz="1400" dirty="0"/>
                        <a:t>Yes</a:t>
                      </a:r>
                      <a:endParaRPr lang="en-IN" sz="1400" dirty="0"/>
                    </a:p>
                  </a:txBody>
                  <a:tcPr/>
                </a:tc>
                <a:tc>
                  <a:txBody>
                    <a:bodyPr/>
                    <a:lstStyle/>
                    <a:p>
                      <a:pPr algn="ctr"/>
                      <a:r>
                        <a:rPr lang="en-US" sz="1400" dirty="0"/>
                        <a:t>Yes</a:t>
                      </a:r>
                      <a:endParaRPr lang="en-IN" sz="1400" dirty="0"/>
                    </a:p>
                  </a:txBody>
                  <a:tcPr/>
                </a:tc>
                <a:tc>
                  <a:txBody>
                    <a:bodyPr/>
                    <a:lstStyle/>
                    <a:p>
                      <a:pPr algn="ctr"/>
                      <a:r>
                        <a:rPr lang="en-US" sz="1400" dirty="0"/>
                        <a:t>Yes</a:t>
                      </a:r>
                      <a:endParaRPr lang="en-IN" sz="1400" dirty="0"/>
                    </a:p>
                  </a:txBody>
                  <a:tcPr/>
                </a:tc>
                <a:extLst>
                  <a:ext uri="{0D108BD9-81ED-4DB2-BD59-A6C34878D82A}">
                    <a16:rowId xmlns:a16="http://schemas.microsoft.com/office/drawing/2014/main" val="3480872331"/>
                  </a:ext>
                </a:extLst>
              </a:tr>
              <a:tr h="358683">
                <a:tc>
                  <a:txBody>
                    <a:bodyPr/>
                    <a:lstStyle/>
                    <a:p>
                      <a:pPr algn="ctr"/>
                      <a:r>
                        <a:rPr lang="en-US" sz="1400" dirty="0"/>
                        <a:t>6</a:t>
                      </a:r>
                      <a:endParaRPr lang="en-IN" sz="1400" dirty="0"/>
                    </a:p>
                  </a:txBody>
                  <a:tcPr/>
                </a:tc>
                <a:tc>
                  <a:txBody>
                    <a:bodyPr/>
                    <a:lstStyle/>
                    <a:p>
                      <a:r>
                        <a:rPr lang="en-US" sz="1400" dirty="0"/>
                        <a:t>Credit Note, if differences found</a:t>
                      </a:r>
                      <a:endParaRPr lang="en-IN" sz="1400" dirty="0"/>
                    </a:p>
                  </a:txBody>
                  <a:tcPr/>
                </a:tc>
                <a:tc>
                  <a:txBody>
                    <a:bodyPr/>
                    <a:lstStyle/>
                    <a:p>
                      <a:pPr algn="ctr"/>
                      <a:r>
                        <a:rPr lang="en-US" sz="1400" dirty="0"/>
                        <a:t>Yes</a:t>
                      </a:r>
                      <a:endParaRPr lang="en-IN" sz="1400" dirty="0"/>
                    </a:p>
                  </a:txBody>
                  <a:tcPr/>
                </a:tc>
                <a:tc>
                  <a:txBody>
                    <a:bodyPr/>
                    <a:lstStyle/>
                    <a:p>
                      <a:pPr algn="ctr"/>
                      <a:r>
                        <a:rPr lang="en-US" sz="1400" dirty="0"/>
                        <a:t>Yes</a:t>
                      </a:r>
                      <a:endParaRPr lang="en-IN" sz="1400" dirty="0"/>
                    </a:p>
                  </a:txBody>
                  <a:tcPr/>
                </a:tc>
                <a:tc>
                  <a:txBody>
                    <a:bodyPr/>
                    <a:lstStyle/>
                    <a:p>
                      <a:pPr algn="ctr"/>
                      <a:r>
                        <a:rPr lang="en-US" sz="1400" dirty="0"/>
                        <a:t>NA</a:t>
                      </a:r>
                      <a:endParaRPr lang="en-IN" sz="1400" dirty="0"/>
                    </a:p>
                  </a:txBody>
                  <a:tcPr/>
                </a:tc>
                <a:tc>
                  <a:txBody>
                    <a:bodyPr/>
                    <a:lstStyle/>
                    <a:p>
                      <a:pPr algn="ctr"/>
                      <a:r>
                        <a:rPr lang="en-US" sz="1400" dirty="0"/>
                        <a:t>No</a:t>
                      </a:r>
                      <a:endParaRPr lang="en-IN" sz="1400" dirty="0"/>
                    </a:p>
                  </a:txBody>
                  <a:tcPr/>
                </a:tc>
                <a:extLst>
                  <a:ext uri="{0D108BD9-81ED-4DB2-BD59-A6C34878D82A}">
                    <a16:rowId xmlns:a16="http://schemas.microsoft.com/office/drawing/2014/main" val="3931740861"/>
                  </a:ext>
                </a:extLst>
              </a:tr>
              <a:tr h="358683">
                <a:tc>
                  <a:txBody>
                    <a:bodyPr/>
                    <a:lstStyle/>
                    <a:p>
                      <a:pPr algn="ctr"/>
                      <a:r>
                        <a:rPr lang="en-US" sz="1400" dirty="0"/>
                        <a:t>7</a:t>
                      </a:r>
                      <a:endParaRPr lang="en-IN" sz="1400" dirty="0"/>
                    </a:p>
                  </a:txBody>
                  <a:tcPr/>
                </a:tc>
                <a:tc>
                  <a:txBody>
                    <a:bodyPr/>
                    <a:lstStyle/>
                    <a:p>
                      <a:r>
                        <a:rPr lang="en-US" sz="1400" dirty="0"/>
                        <a:t>Cross charge (In contravention to Section 16(2)(b) &amp; 122(1)(ii) of CGST Act 2017)</a:t>
                      </a:r>
                      <a:endParaRPr lang="en-IN" sz="1400" dirty="0"/>
                    </a:p>
                  </a:txBody>
                  <a:tcPr/>
                </a:tc>
                <a:tc>
                  <a:txBody>
                    <a:bodyPr/>
                    <a:lstStyle/>
                    <a:p>
                      <a:pPr algn="ctr"/>
                      <a:r>
                        <a:rPr lang="en-US" sz="1400" dirty="0"/>
                        <a:t>NA</a:t>
                      </a:r>
                      <a:endParaRPr lang="en-IN" sz="1400" dirty="0"/>
                    </a:p>
                  </a:txBody>
                  <a:tcPr/>
                </a:tc>
                <a:tc>
                  <a:txBody>
                    <a:bodyPr/>
                    <a:lstStyle/>
                    <a:p>
                      <a:pPr algn="ctr"/>
                      <a:r>
                        <a:rPr lang="en-US" sz="1400" dirty="0"/>
                        <a:t>NA</a:t>
                      </a:r>
                      <a:endParaRPr lang="en-IN" sz="1400" dirty="0"/>
                    </a:p>
                  </a:txBody>
                  <a:tcPr/>
                </a:tc>
                <a:tc>
                  <a:txBody>
                    <a:bodyPr/>
                    <a:lstStyle/>
                    <a:p>
                      <a:pPr algn="ctr"/>
                      <a:r>
                        <a:rPr lang="en-US" sz="1400" dirty="0"/>
                        <a:t>NA</a:t>
                      </a:r>
                      <a:endParaRPr lang="en-IN" sz="1400" dirty="0"/>
                    </a:p>
                  </a:txBody>
                  <a:tcPr/>
                </a:tc>
                <a:tc>
                  <a:txBody>
                    <a:bodyPr/>
                    <a:lstStyle/>
                    <a:p>
                      <a:pPr algn="ctr"/>
                      <a:r>
                        <a:rPr lang="en-US" sz="1400" dirty="0"/>
                        <a:t>Yes</a:t>
                      </a:r>
                      <a:endParaRPr lang="en-IN" sz="1400" dirty="0"/>
                    </a:p>
                  </a:txBody>
                  <a:tcPr/>
                </a:tc>
                <a:extLst>
                  <a:ext uri="{0D108BD9-81ED-4DB2-BD59-A6C34878D82A}">
                    <a16:rowId xmlns:a16="http://schemas.microsoft.com/office/drawing/2014/main" val="3758620933"/>
                  </a:ext>
                </a:extLst>
              </a:tr>
              <a:tr h="358683">
                <a:tc>
                  <a:txBody>
                    <a:bodyPr/>
                    <a:lstStyle/>
                    <a:p>
                      <a:pPr algn="ctr"/>
                      <a:r>
                        <a:rPr lang="en-US" sz="1400" dirty="0"/>
                        <a:t>8</a:t>
                      </a:r>
                      <a:endParaRPr lang="en-IN" sz="1400" dirty="0"/>
                    </a:p>
                  </a:txBody>
                  <a:tcPr/>
                </a:tc>
                <a:tc>
                  <a:txBody>
                    <a:bodyPr/>
                    <a:lstStyle/>
                    <a:p>
                      <a:r>
                        <a:rPr lang="en-US" sz="1400" dirty="0"/>
                        <a:t>Supplies to SEZ</a:t>
                      </a:r>
                      <a:endParaRPr lang="en-IN" sz="1400" dirty="0"/>
                    </a:p>
                  </a:txBody>
                  <a:tcPr/>
                </a:tc>
                <a:tc>
                  <a:txBody>
                    <a:bodyPr/>
                    <a:lstStyle/>
                    <a:p>
                      <a:pPr algn="ctr"/>
                      <a:r>
                        <a:rPr lang="en-US" sz="1400" dirty="0"/>
                        <a:t>Yes</a:t>
                      </a:r>
                      <a:endParaRPr lang="en-IN" sz="1400" dirty="0"/>
                    </a:p>
                  </a:txBody>
                  <a:tcPr/>
                </a:tc>
                <a:tc>
                  <a:txBody>
                    <a:bodyPr/>
                    <a:lstStyle/>
                    <a:p>
                      <a:pPr algn="ctr"/>
                      <a:r>
                        <a:rPr lang="en-US" sz="1400" dirty="0"/>
                        <a:t>NA</a:t>
                      </a:r>
                      <a:endParaRPr lang="en-IN" sz="1400" dirty="0"/>
                    </a:p>
                  </a:txBody>
                  <a:tcPr/>
                </a:tc>
                <a:tc>
                  <a:txBody>
                    <a:bodyPr/>
                    <a:lstStyle/>
                    <a:p>
                      <a:pPr algn="ctr"/>
                      <a:r>
                        <a:rPr lang="en-US" sz="1400" dirty="0"/>
                        <a:t>NA</a:t>
                      </a:r>
                      <a:endParaRPr lang="en-IN" sz="1400" dirty="0"/>
                    </a:p>
                  </a:txBody>
                  <a:tcPr/>
                </a:tc>
                <a:tc>
                  <a:txBody>
                    <a:bodyPr/>
                    <a:lstStyle/>
                    <a:p>
                      <a:pPr algn="ctr"/>
                      <a:r>
                        <a:rPr lang="en-US" sz="1400" dirty="0"/>
                        <a:t>NA</a:t>
                      </a:r>
                      <a:endParaRPr lang="en-IN" sz="1400" dirty="0"/>
                    </a:p>
                  </a:txBody>
                  <a:tcPr/>
                </a:tc>
                <a:extLst>
                  <a:ext uri="{0D108BD9-81ED-4DB2-BD59-A6C34878D82A}">
                    <a16:rowId xmlns:a16="http://schemas.microsoft.com/office/drawing/2014/main" val="3520053227"/>
                  </a:ext>
                </a:extLst>
              </a:tr>
              <a:tr h="358683">
                <a:tc>
                  <a:txBody>
                    <a:bodyPr/>
                    <a:lstStyle/>
                    <a:p>
                      <a:pPr algn="ctr"/>
                      <a:r>
                        <a:rPr lang="en-US" sz="1400" dirty="0"/>
                        <a:t>9</a:t>
                      </a:r>
                      <a:endParaRPr lang="en-IN" sz="1400" dirty="0"/>
                    </a:p>
                  </a:txBody>
                  <a:tcPr/>
                </a:tc>
                <a:tc>
                  <a:txBody>
                    <a:bodyPr/>
                    <a:lstStyle/>
                    <a:p>
                      <a:r>
                        <a:rPr lang="en-US" sz="1400" dirty="0"/>
                        <a:t>GSTR-1 and GSTR-3B with working file</a:t>
                      </a:r>
                      <a:endParaRPr lang="en-IN" sz="1400" dirty="0"/>
                    </a:p>
                  </a:txBody>
                  <a:tcPr/>
                </a:tc>
                <a:tc>
                  <a:txBody>
                    <a:bodyPr/>
                    <a:lstStyle/>
                    <a:p>
                      <a:pPr algn="ctr"/>
                      <a:r>
                        <a:rPr lang="en-US" sz="1400" dirty="0"/>
                        <a:t>Yes</a:t>
                      </a:r>
                      <a:endParaRPr lang="en-IN" sz="1400" dirty="0"/>
                    </a:p>
                  </a:txBody>
                  <a:tcPr/>
                </a:tc>
                <a:tc>
                  <a:txBody>
                    <a:bodyPr/>
                    <a:lstStyle/>
                    <a:p>
                      <a:pPr algn="ctr"/>
                      <a:r>
                        <a:rPr lang="en-US" sz="1400" dirty="0"/>
                        <a:t>Yes</a:t>
                      </a:r>
                      <a:endParaRPr lang="en-IN" sz="1400" dirty="0"/>
                    </a:p>
                  </a:txBody>
                  <a:tcPr/>
                </a:tc>
                <a:tc>
                  <a:txBody>
                    <a:bodyPr/>
                    <a:lstStyle/>
                    <a:p>
                      <a:pPr algn="ctr"/>
                      <a:r>
                        <a:rPr lang="en-US" sz="1400" dirty="0"/>
                        <a:t>Yes</a:t>
                      </a:r>
                      <a:endParaRPr lang="en-IN" sz="1400" dirty="0"/>
                    </a:p>
                  </a:txBody>
                  <a:tcPr/>
                </a:tc>
                <a:tc>
                  <a:txBody>
                    <a:bodyPr/>
                    <a:lstStyle/>
                    <a:p>
                      <a:pPr algn="ctr"/>
                      <a:r>
                        <a:rPr lang="en-US" sz="1400" dirty="0"/>
                        <a:t>Yes</a:t>
                      </a:r>
                      <a:endParaRPr lang="en-IN" sz="1400" dirty="0"/>
                    </a:p>
                  </a:txBody>
                  <a:tcPr/>
                </a:tc>
                <a:extLst>
                  <a:ext uri="{0D108BD9-81ED-4DB2-BD59-A6C34878D82A}">
                    <a16:rowId xmlns:a16="http://schemas.microsoft.com/office/drawing/2014/main" val="899286578"/>
                  </a:ext>
                </a:extLst>
              </a:tr>
              <a:tr h="358683">
                <a:tc>
                  <a:txBody>
                    <a:bodyPr/>
                    <a:lstStyle/>
                    <a:p>
                      <a:pPr algn="ctr"/>
                      <a:r>
                        <a:rPr lang="en-US" sz="1400" dirty="0"/>
                        <a:t>10</a:t>
                      </a:r>
                      <a:endParaRPr lang="en-IN" sz="1400" dirty="0"/>
                    </a:p>
                  </a:txBody>
                  <a:tcPr/>
                </a:tc>
                <a:tc>
                  <a:txBody>
                    <a:bodyPr/>
                    <a:lstStyle/>
                    <a:p>
                      <a:r>
                        <a:rPr lang="en-US" sz="1400" dirty="0"/>
                        <a:t>GSTR-9 with working file</a:t>
                      </a:r>
                      <a:endParaRPr lang="en-IN" sz="1400" dirty="0"/>
                    </a:p>
                  </a:txBody>
                  <a:tcPr/>
                </a:tc>
                <a:tc>
                  <a:txBody>
                    <a:bodyPr/>
                    <a:lstStyle/>
                    <a:p>
                      <a:pPr algn="ctr"/>
                      <a:r>
                        <a:rPr lang="en-US" sz="1400" dirty="0"/>
                        <a:t>Yes</a:t>
                      </a:r>
                      <a:endParaRPr lang="en-IN" sz="1400" dirty="0"/>
                    </a:p>
                  </a:txBody>
                  <a:tcPr/>
                </a:tc>
                <a:tc>
                  <a:txBody>
                    <a:bodyPr/>
                    <a:lstStyle/>
                    <a:p>
                      <a:pPr algn="ctr"/>
                      <a:r>
                        <a:rPr lang="en-US" sz="1400" dirty="0"/>
                        <a:t>Yes</a:t>
                      </a:r>
                      <a:endParaRPr lang="en-IN" sz="1400" dirty="0"/>
                    </a:p>
                  </a:txBody>
                  <a:tcPr/>
                </a:tc>
                <a:tc>
                  <a:txBody>
                    <a:bodyPr/>
                    <a:lstStyle/>
                    <a:p>
                      <a:pPr algn="ctr"/>
                      <a:r>
                        <a:rPr lang="en-US" sz="1400" dirty="0"/>
                        <a:t>Yes</a:t>
                      </a:r>
                      <a:endParaRPr lang="en-IN" sz="1400" dirty="0"/>
                    </a:p>
                  </a:txBody>
                  <a:tcPr/>
                </a:tc>
                <a:tc>
                  <a:txBody>
                    <a:bodyPr/>
                    <a:lstStyle/>
                    <a:p>
                      <a:pPr algn="ctr"/>
                      <a:r>
                        <a:rPr lang="en-US" sz="1400" dirty="0"/>
                        <a:t>Yes</a:t>
                      </a:r>
                      <a:endParaRPr lang="en-IN" sz="1400" dirty="0"/>
                    </a:p>
                  </a:txBody>
                  <a:tcPr/>
                </a:tc>
                <a:extLst>
                  <a:ext uri="{0D108BD9-81ED-4DB2-BD59-A6C34878D82A}">
                    <a16:rowId xmlns:a16="http://schemas.microsoft.com/office/drawing/2014/main" val="4247206617"/>
                  </a:ext>
                </a:extLst>
              </a:tr>
              <a:tr h="358683">
                <a:tc>
                  <a:txBody>
                    <a:bodyPr/>
                    <a:lstStyle/>
                    <a:p>
                      <a:pPr algn="ctr"/>
                      <a:r>
                        <a:rPr lang="en-US" sz="1400" dirty="0"/>
                        <a:t>11</a:t>
                      </a:r>
                      <a:endParaRPr lang="en-IN" sz="1400" dirty="0"/>
                    </a:p>
                  </a:txBody>
                  <a:tcPr/>
                </a:tc>
                <a:tc>
                  <a:txBody>
                    <a:bodyPr/>
                    <a:lstStyle/>
                    <a:p>
                      <a:r>
                        <a:rPr lang="en-US" sz="1400" dirty="0"/>
                        <a:t>Deemed Sales declared in GSTR-9C</a:t>
                      </a:r>
                      <a:endParaRPr lang="en-IN" sz="1400" dirty="0"/>
                    </a:p>
                  </a:txBody>
                  <a:tcPr/>
                </a:tc>
                <a:tc>
                  <a:txBody>
                    <a:bodyPr/>
                    <a:lstStyle/>
                    <a:p>
                      <a:pPr algn="ctr"/>
                      <a:r>
                        <a:rPr lang="en-US" sz="1400" dirty="0"/>
                        <a:t>NA</a:t>
                      </a:r>
                      <a:endParaRPr lang="en-IN" sz="1400" dirty="0"/>
                    </a:p>
                  </a:txBody>
                  <a:tcPr/>
                </a:tc>
                <a:tc>
                  <a:txBody>
                    <a:bodyPr/>
                    <a:lstStyle/>
                    <a:p>
                      <a:pPr algn="ctr"/>
                      <a:r>
                        <a:rPr lang="en-US" sz="1400" dirty="0"/>
                        <a:t>NA</a:t>
                      </a:r>
                      <a:endParaRPr lang="en-IN" sz="1400" dirty="0"/>
                    </a:p>
                  </a:txBody>
                  <a:tcPr/>
                </a:tc>
                <a:tc>
                  <a:txBody>
                    <a:bodyPr/>
                    <a:lstStyle/>
                    <a:p>
                      <a:pPr algn="ctr"/>
                      <a:r>
                        <a:rPr lang="en-US" sz="1400" dirty="0"/>
                        <a:t>Yes</a:t>
                      </a:r>
                      <a:endParaRPr lang="en-IN" sz="1400" dirty="0"/>
                    </a:p>
                  </a:txBody>
                  <a:tcPr/>
                </a:tc>
                <a:tc>
                  <a:txBody>
                    <a:bodyPr/>
                    <a:lstStyle/>
                    <a:p>
                      <a:pPr algn="ctr"/>
                      <a:r>
                        <a:rPr lang="en-US" sz="1400" dirty="0"/>
                        <a:t>Yes</a:t>
                      </a:r>
                      <a:endParaRPr lang="en-IN" sz="1400" dirty="0"/>
                    </a:p>
                  </a:txBody>
                  <a:tcPr/>
                </a:tc>
                <a:extLst>
                  <a:ext uri="{0D108BD9-81ED-4DB2-BD59-A6C34878D82A}">
                    <a16:rowId xmlns:a16="http://schemas.microsoft.com/office/drawing/2014/main" val="249866518"/>
                  </a:ext>
                </a:extLst>
              </a:tr>
              <a:tr h="358683">
                <a:tc>
                  <a:txBody>
                    <a:bodyPr/>
                    <a:lstStyle/>
                    <a:p>
                      <a:pPr algn="ctr"/>
                      <a:r>
                        <a:rPr lang="en-US" sz="1400" dirty="0"/>
                        <a:t>12</a:t>
                      </a:r>
                      <a:endParaRPr lang="en-IN" sz="1400" dirty="0"/>
                    </a:p>
                  </a:txBody>
                  <a:tcPr/>
                </a:tc>
                <a:tc>
                  <a:txBody>
                    <a:bodyPr/>
                    <a:lstStyle/>
                    <a:p>
                      <a:r>
                        <a:rPr lang="en-US" sz="1400" dirty="0"/>
                        <a:t>5O declared in GSTR-9</a:t>
                      </a:r>
                      <a:r>
                        <a:rPr lang="en-AU" sz="1400" dirty="0"/>
                        <a:t>C</a:t>
                      </a:r>
                      <a:endParaRPr lang="en-IN" sz="1400" dirty="0"/>
                    </a:p>
                  </a:txBody>
                  <a:tcPr/>
                </a:tc>
                <a:tc>
                  <a:txBody>
                    <a:bodyPr/>
                    <a:lstStyle/>
                    <a:p>
                      <a:pPr algn="ctr"/>
                      <a:r>
                        <a:rPr lang="en-US" sz="1400" dirty="0"/>
                        <a:t>NA</a:t>
                      </a:r>
                      <a:endParaRPr lang="en-IN" sz="1400" dirty="0"/>
                    </a:p>
                  </a:txBody>
                  <a:tcPr/>
                </a:tc>
                <a:tc>
                  <a:txBody>
                    <a:bodyPr/>
                    <a:lstStyle/>
                    <a:p>
                      <a:pPr algn="ctr"/>
                      <a:r>
                        <a:rPr lang="en-US" sz="1400" dirty="0"/>
                        <a:t>NA</a:t>
                      </a:r>
                      <a:endParaRPr lang="en-IN" sz="1400" dirty="0"/>
                    </a:p>
                  </a:txBody>
                  <a:tcPr/>
                </a:tc>
                <a:tc>
                  <a:txBody>
                    <a:bodyPr/>
                    <a:lstStyle/>
                    <a:p>
                      <a:pPr algn="ctr"/>
                      <a:r>
                        <a:rPr lang="en-US" sz="1400" dirty="0"/>
                        <a:t>NA</a:t>
                      </a:r>
                      <a:endParaRPr lang="en-IN" sz="1400" dirty="0"/>
                    </a:p>
                  </a:txBody>
                  <a:tcPr/>
                </a:tc>
                <a:tc>
                  <a:txBody>
                    <a:bodyPr/>
                    <a:lstStyle/>
                    <a:p>
                      <a:pPr algn="ctr"/>
                      <a:r>
                        <a:rPr lang="en-US" sz="1400" dirty="0"/>
                        <a:t>Yes</a:t>
                      </a:r>
                      <a:endParaRPr lang="en-IN" sz="1400" dirty="0"/>
                    </a:p>
                  </a:txBody>
                  <a:tcPr/>
                </a:tc>
                <a:extLst>
                  <a:ext uri="{0D108BD9-81ED-4DB2-BD59-A6C34878D82A}">
                    <a16:rowId xmlns:a16="http://schemas.microsoft.com/office/drawing/2014/main" val="4058745195"/>
                  </a:ext>
                </a:extLst>
              </a:tr>
              <a:tr h="358683">
                <a:tc>
                  <a:txBody>
                    <a:bodyPr/>
                    <a:lstStyle/>
                    <a:p>
                      <a:pPr algn="ctr"/>
                      <a:r>
                        <a:rPr lang="en-US" sz="1400" dirty="0"/>
                        <a:t>13</a:t>
                      </a:r>
                      <a:endParaRPr lang="en-IN" sz="1400" dirty="0"/>
                    </a:p>
                  </a:txBody>
                  <a:tcPr/>
                </a:tc>
                <a:tc>
                  <a:txBody>
                    <a:bodyPr/>
                    <a:lstStyle/>
                    <a:p>
                      <a:r>
                        <a:rPr lang="en-US" sz="1400" dirty="0"/>
                        <a:t>E-Invoice/IRN with GSTR-1</a:t>
                      </a:r>
                      <a:endParaRPr lang="en-IN" sz="1400" dirty="0"/>
                    </a:p>
                  </a:txBody>
                  <a:tcPr/>
                </a:tc>
                <a:tc>
                  <a:txBody>
                    <a:bodyPr/>
                    <a:lstStyle/>
                    <a:p>
                      <a:pPr algn="ctr"/>
                      <a:r>
                        <a:rPr lang="en-US" sz="1400" dirty="0"/>
                        <a:t>Yes</a:t>
                      </a:r>
                      <a:endParaRPr lang="en-IN" sz="1400" dirty="0"/>
                    </a:p>
                  </a:txBody>
                  <a:tcPr/>
                </a:tc>
                <a:tc>
                  <a:txBody>
                    <a:bodyPr/>
                    <a:lstStyle/>
                    <a:p>
                      <a:pPr algn="ctr"/>
                      <a:r>
                        <a:rPr lang="en-US" sz="1400" dirty="0"/>
                        <a:t>Yes</a:t>
                      </a:r>
                      <a:endParaRPr lang="en-IN" sz="1400" dirty="0"/>
                    </a:p>
                  </a:txBody>
                  <a:tcPr/>
                </a:tc>
                <a:tc>
                  <a:txBody>
                    <a:bodyPr/>
                    <a:lstStyle/>
                    <a:p>
                      <a:pPr algn="ctr"/>
                      <a:r>
                        <a:rPr lang="en-US" sz="1400" dirty="0"/>
                        <a:t>Yes</a:t>
                      </a:r>
                      <a:endParaRPr lang="en-IN" sz="1400" dirty="0"/>
                    </a:p>
                  </a:txBody>
                  <a:tcPr/>
                </a:tc>
                <a:tc>
                  <a:txBody>
                    <a:bodyPr/>
                    <a:lstStyle/>
                    <a:p>
                      <a:pPr algn="ctr"/>
                      <a:r>
                        <a:rPr lang="en-US" sz="1400" dirty="0"/>
                        <a:t>Yes</a:t>
                      </a:r>
                      <a:endParaRPr lang="en-IN" sz="1400" dirty="0"/>
                    </a:p>
                  </a:txBody>
                  <a:tcPr/>
                </a:tc>
                <a:extLst>
                  <a:ext uri="{0D108BD9-81ED-4DB2-BD59-A6C34878D82A}">
                    <a16:rowId xmlns:a16="http://schemas.microsoft.com/office/drawing/2014/main" val="634965945"/>
                  </a:ext>
                </a:extLst>
              </a:tr>
              <a:tr h="358683">
                <a:tc>
                  <a:txBody>
                    <a:bodyPr/>
                    <a:lstStyle/>
                    <a:p>
                      <a:pPr algn="ctr"/>
                      <a:r>
                        <a:rPr lang="en-US" sz="1400" dirty="0"/>
                        <a:t>14</a:t>
                      </a:r>
                      <a:endParaRPr lang="en-IN" sz="1400" dirty="0"/>
                    </a:p>
                  </a:txBody>
                  <a:tcPr/>
                </a:tc>
                <a:tc>
                  <a:txBody>
                    <a:bodyPr/>
                    <a:lstStyle/>
                    <a:p>
                      <a:r>
                        <a:rPr lang="en-US" sz="1400" dirty="0"/>
                        <a:t>E-way bill with GSTR-1</a:t>
                      </a:r>
                      <a:endParaRPr lang="en-IN" sz="1400" dirty="0"/>
                    </a:p>
                  </a:txBody>
                  <a:tcPr/>
                </a:tc>
                <a:tc>
                  <a:txBody>
                    <a:bodyPr/>
                    <a:lstStyle/>
                    <a:p>
                      <a:pPr algn="ctr"/>
                      <a:r>
                        <a:rPr lang="en-US" sz="1400" dirty="0"/>
                        <a:t>Yes</a:t>
                      </a:r>
                      <a:endParaRPr lang="en-IN" sz="1400" dirty="0"/>
                    </a:p>
                  </a:txBody>
                  <a:tcPr/>
                </a:tc>
                <a:tc>
                  <a:txBody>
                    <a:bodyPr/>
                    <a:lstStyle/>
                    <a:p>
                      <a:pPr algn="ctr"/>
                      <a:r>
                        <a:rPr lang="en-US" sz="1400" dirty="0"/>
                        <a:t>Yes</a:t>
                      </a:r>
                      <a:endParaRPr lang="en-IN" sz="1400" dirty="0"/>
                    </a:p>
                  </a:txBody>
                  <a:tcPr/>
                </a:tc>
                <a:tc>
                  <a:txBody>
                    <a:bodyPr/>
                    <a:lstStyle/>
                    <a:p>
                      <a:pPr algn="ctr"/>
                      <a:r>
                        <a:rPr lang="en-US" sz="1400" dirty="0"/>
                        <a:t>Yes</a:t>
                      </a:r>
                      <a:endParaRPr lang="en-IN" sz="1400" dirty="0"/>
                    </a:p>
                  </a:txBody>
                  <a:tcPr/>
                </a:tc>
                <a:tc>
                  <a:txBody>
                    <a:bodyPr/>
                    <a:lstStyle/>
                    <a:p>
                      <a:pPr algn="ctr"/>
                      <a:r>
                        <a:rPr lang="en-US" sz="1400" dirty="0"/>
                        <a:t>Yes</a:t>
                      </a:r>
                      <a:endParaRPr lang="en-IN" sz="1400" dirty="0"/>
                    </a:p>
                  </a:txBody>
                  <a:tcPr/>
                </a:tc>
                <a:extLst>
                  <a:ext uri="{0D108BD9-81ED-4DB2-BD59-A6C34878D82A}">
                    <a16:rowId xmlns:a16="http://schemas.microsoft.com/office/drawing/2014/main" val="177149898"/>
                  </a:ext>
                </a:extLst>
              </a:tr>
              <a:tr h="358683">
                <a:tc>
                  <a:txBody>
                    <a:bodyPr/>
                    <a:lstStyle/>
                    <a:p>
                      <a:pPr algn="ctr"/>
                      <a:r>
                        <a:rPr lang="en-US" sz="1400" dirty="0"/>
                        <a:t>15</a:t>
                      </a:r>
                      <a:endParaRPr lang="en-IN" sz="1400" dirty="0"/>
                    </a:p>
                  </a:txBody>
                  <a:tcPr/>
                </a:tc>
                <a:tc>
                  <a:txBody>
                    <a:bodyPr/>
                    <a:lstStyle/>
                    <a:p>
                      <a:r>
                        <a:rPr lang="en-US" sz="1400" dirty="0"/>
                        <a:t>TCS received (GSTR-8) with GSTR-1</a:t>
                      </a:r>
                      <a:endParaRPr lang="en-IN" sz="1400" dirty="0"/>
                    </a:p>
                  </a:txBody>
                  <a:tcPr/>
                </a:tc>
                <a:tc>
                  <a:txBody>
                    <a:bodyPr/>
                    <a:lstStyle/>
                    <a:p>
                      <a:pPr algn="ctr"/>
                      <a:r>
                        <a:rPr lang="en-US" sz="1400" dirty="0"/>
                        <a:t>Yes</a:t>
                      </a:r>
                      <a:endParaRPr lang="en-IN" sz="1400" dirty="0"/>
                    </a:p>
                  </a:txBody>
                  <a:tcPr/>
                </a:tc>
                <a:tc>
                  <a:txBody>
                    <a:bodyPr/>
                    <a:lstStyle/>
                    <a:p>
                      <a:pPr algn="ctr"/>
                      <a:r>
                        <a:rPr lang="en-US" sz="1400" dirty="0"/>
                        <a:t>Yes</a:t>
                      </a:r>
                      <a:endParaRPr lang="en-IN" sz="1400" dirty="0"/>
                    </a:p>
                  </a:txBody>
                  <a:tcPr/>
                </a:tc>
                <a:tc>
                  <a:txBody>
                    <a:bodyPr/>
                    <a:lstStyle/>
                    <a:p>
                      <a:pPr algn="ctr"/>
                      <a:r>
                        <a:rPr lang="en-US" sz="1400" dirty="0"/>
                        <a:t>No</a:t>
                      </a:r>
                      <a:endParaRPr lang="en-IN" sz="1400" dirty="0"/>
                    </a:p>
                  </a:txBody>
                  <a:tcPr/>
                </a:tc>
                <a:tc>
                  <a:txBody>
                    <a:bodyPr/>
                    <a:lstStyle/>
                    <a:p>
                      <a:pPr algn="ctr"/>
                      <a:r>
                        <a:rPr lang="en-US" sz="1400" dirty="0"/>
                        <a:t>No</a:t>
                      </a:r>
                      <a:endParaRPr lang="en-IN" sz="1400" dirty="0"/>
                    </a:p>
                  </a:txBody>
                  <a:tcPr/>
                </a:tc>
                <a:extLst>
                  <a:ext uri="{0D108BD9-81ED-4DB2-BD59-A6C34878D82A}">
                    <a16:rowId xmlns:a16="http://schemas.microsoft.com/office/drawing/2014/main" val="2103754684"/>
                  </a:ext>
                </a:extLst>
              </a:tr>
            </a:tbl>
          </a:graphicData>
        </a:graphic>
      </p:graphicFrame>
    </p:spTree>
    <p:extLst>
      <p:ext uri="{BB962C8B-B14F-4D97-AF65-F5344CB8AC3E}">
        <p14:creationId xmlns:p14="http://schemas.microsoft.com/office/powerpoint/2010/main" val="40936055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041F0-6A7B-B458-B666-97F07B1FCC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A425D6-17FA-520B-8BA2-835EB18CBC0D}"/>
              </a:ext>
            </a:extLst>
          </p:cNvPr>
          <p:cNvSpPr>
            <a:spLocks noGrp="1"/>
          </p:cNvSpPr>
          <p:nvPr>
            <p:ph type="title"/>
          </p:nvPr>
        </p:nvSpPr>
        <p:spPr>
          <a:xfrm>
            <a:off x="273854" y="101126"/>
            <a:ext cx="11541628" cy="480060"/>
          </a:xfrm>
        </p:spPr>
        <p:txBody>
          <a:bodyPr anchor="t">
            <a:normAutofit fontScale="90000"/>
          </a:bodyPr>
          <a:lstStyle/>
          <a:p>
            <a:r>
              <a:rPr lang="en-US" sz="3000" dirty="0"/>
              <a:t>9. Various Reconciliations (Purchase and ITC)</a:t>
            </a:r>
          </a:p>
        </p:txBody>
      </p:sp>
      <p:graphicFrame>
        <p:nvGraphicFramePr>
          <p:cNvPr id="3" name="Content Placeholder 2">
            <a:extLst>
              <a:ext uri="{FF2B5EF4-FFF2-40B4-BE49-F238E27FC236}">
                <a16:creationId xmlns:a16="http://schemas.microsoft.com/office/drawing/2014/main" id="{609EDE16-269C-4B3C-BE70-8626C7BAECE5}"/>
              </a:ext>
            </a:extLst>
          </p:cNvPr>
          <p:cNvGraphicFramePr>
            <a:graphicFrameLocks noGrp="1"/>
          </p:cNvGraphicFramePr>
          <p:nvPr>
            <p:ph idx="1"/>
            <p:extLst>
              <p:ext uri="{D42A27DB-BD31-4B8C-83A1-F6EECF244321}">
                <p14:modId xmlns:p14="http://schemas.microsoft.com/office/powerpoint/2010/main" val="3149551222"/>
              </p:ext>
            </p:extLst>
          </p:nvPr>
        </p:nvGraphicFramePr>
        <p:xfrm>
          <a:off x="469553" y="581186"/>
          <a:ext cx="11042652" cy="5369560"/>
        </p:xfrm>
        <a:graphic>
          <a:graphicData uri="http://schemas.openxmlformats.org/drawingml/2006/table">
            <a:tbl>
              <a:tblPr firstRow="1" bandRow="1">
                <a:tableStyleId>{5940675A-B579-460E-94D1-54222C63F5DA}</a:tableStyleId>
              </a:tblPr>
              <a:tblGrid>
                <a:gridCol w="731717">
                  <a:extLst>
                    <a:ext uri="{9D8B030D-6E8A-4147-A177-3AD203B41FA5}">
                      <a16:colId xmlns:a16="http://schemas.microsoft.com/office/drawing/2014/main" val="82222035"/>
                    </a:ext>
                  </a:extLst>
                </a:gridCol>
                <a:gridCol w="4226636">
                  <a:extLst>
                    <a:ext uri="{9D8B030D-6E8A-4147-A177-3AD203B41FA5}">
                      <a16:colId xmlns:a16="http://schemas.microsoft.com/office/drawing/2014/main" val="3891145189"/>
                    </a:ext>
                  </a:extLst>
                </a:gridCol>
                <a:gridCol w="1000348">
                  <a:extLst>
                    <a:ext uri="{9D8B030D-6E8A-4147-A177-3AD203B41FA5}">
                      <a16:colId xmlns:a16="http://schemas.microsoft.com/office/drawing/2014/main" val="2355979127"/>
                    </a:ext>
                  </a:extLst>
                </a:gridCol>
                <a:gridCol w="979091">
                  <a:extLst>
                    <a:ext uri="{9D8B030D-6E8A-4147-A177-3AD203B41FA5}">
                      <a16:colId xmlns:a16="http://schemas.microsoft.com/office/drawing/2014/main" val="3887146490"/>
                    </a:ext>
                  </a:extLst>
                </a:gridCol>
                <a:gridCol w="788693">
                  <a:extLst>
                    <a:ext uri="{9D8B030D-6E8A-4147-A177-3AD203B41FA5}">
                      <a16:colId xmlns:a16="http://schemas.microsoft.com/office/drawing/2014/main" val="1265357230"/>
                    </a:ext>
                  </a:extLst>
                </a:gridCol>
                <a:gridCol w="1105389">
                  <a:extLst>
                    <a:ext uri="{9D8B030D-6E8A-4147-A177-3AD203B41FA5}">
                      <a16:colId xmlns:a16="http://schemas.microsoft.com/office/drawing/2014/main" val="3191841054"/>
                    </a:ext>
                  </a:extLst>
                </a:gridCol>
                <a:gridCol w="1105389">
                  <a:extLst>
                    <a:ext uri="{9D8B030D-6E8A-4147-A177-3AD203B41FA5}">
                      <a16:colId xmlns:a16="http://schemas.microsoft.com/office/drawing/2014/main" val="637707003"/>
                    </a:ext>
                  </a:extLst>
                </a:gridCol>
                <a:gridCol w="1105389">
                  <a:extLst>
                    <a:ext uri="{9D8B030D-6E8A-4147-A177-3AD203B41FA5}">
                      <a16:colId xmlns:a16="http://schemas.microsoft.com/office/drawing/2014/main" val="3035400448"/>
                    </a:ext>
                  </a:extLst>
                </a:gridCol>
              </a:tblGrid>
              <a:tr h="262990">
                <a:tc>
                  <a:txBody>
                    <a:bodyPr/>
                    <a:lstStyle/>
                    <a:p>
                      <a:pPr algn="ctr"/>
                      <a:r>
                        <a:rPr lang="en-US" sz="1500" b="1" dirty="0" err="1"/>
                        <a:t>Sl</a:t>
                      </a:r>
                      <a:r>
                        <a:rPr lang="en-US" sz="1500" b="1" dirty="0"/>
                        <a:t> No.</a:t>
                      </a:r>
                      <a:endParaRPr lang="en-IN" sz="1500" b="1" dirty="0"/>
                    </a:p>
                  </a:txBody>
                  <a:tcPr/>
                </a:tc>
                <a:tc>
                  <a:txBody>
                    <a:bodyPr/>
                    <a:lstStyle/>
                    <a:p>
                      <a:pPr algn="ctr"/>
                      <a:r>
                        <a:rPr lang="en-US" sz="1500" b="1" dirty="0"/>
                        <a:t>Reconciliations</a:t>
                      </a:r>
                      <a:endParaRPr lang="en-IN" sz="1500" b="1" dirty="0"/>
                    </a:p>
                  </a:txBody>
                  <a:tcPr/>
                </a:tc>
                <a:tc>
                  <a:txBody>
                    <a:bodyPr/>
                    <a:lstStyle/>
                    <a:p>
                      <a:pPr algn="ctr"/>
                      <a:r>
                        <a:rPr lang="en-US" sz="1500" b="1" dirty="0"/>
                        <a:t>Inventory</a:t>
                      </a:r>
                      <a:endParaRPr lang="en-IN" sz="1500" b="1" dirty="0"/>
                    </a:p>
                  </a:txBody>
                  <a:tcPr/>
                </a:tc>
                <a:tc>
                  <a:txBody>
                    <a:bodyPr/>
                    <a:lstStyle/>
                    <a:p>
                      <a:pPr algn="ctr"/>
                      <a:r>
                        <a:rPr lang="en-US" sz="1500" b="1" dirty="0"/>
                        <a:t>MKP Fee</a:t>
                      </a:r>
                      <a:endParaRPr lang="en-IN" sz="1500" b="1" dirty="0"/>
                    </a:p>
                  </a:txBody>
                  <a:tcPr/>
                </a:tc>
                <a:tc>
                  <a:txBody>
                    <a:bodyPr/>
                    <a:lstStyle/>
                    <a:p>
                      <a:pPr algn="ctr"/>
                      <a:r>
                        <a:rPr lang="en-US" sz="1500" b="1" dirty="0"/>
                        <a:t>OHs;</a:t>
                      </a:r>
                      <a:endParaRPr lang="en-IN" sz="1500" b="1" dirty="0"/>
                    </a:p>
                  </a:txBody>
                  <a:tcPr/>
                </a:tc>
                <a:tc>
                  <a:txBody>
                    <a:bodyPr/>
                    <a:lstStyle/>
                    <a:p>
                      <a:pPr algn="ctr"/>
                      <a:r>
                        <a:rPr lang="en-US" sz="1500" b="1" dirty="0"/>
                        <a:t>Other </a:t>
                      </a:r>
                      <a:r>
                        <a:rPr lang="en-US" sz="1500" b="1" dirty="0" err="1"/>
                        <a:t>Exps</a:t>
                      </a:r>
                      <a:endParaRPr lang="en-IN" sz="1500" b="1" dirty="0"/>
                    </a:p>
                  </a:txBody>
                  <a:tcPr/>
                </a:tc>
                <a:tc>
                  <a:txBody>
                    <a:bodyPr/>
                    <a:lstStyle/>
                    <a:p>
                      <a:pPr algn="ctr"/>
                      <a:r>
                        <a:rPr lang="en-US" sz="1500" b="1" dirty="0"/>
                        <a:t>Liq. Damages</a:t>
                      </a:r>
                      <a:endParaRPr lang="en-IN" sz="1500" b="1" dirty="0"/>
                    </a:p>
                  </a:txBody>
                  <a:tcPr/>
                </a:tc>
                <a:tc>
                  <a:txBody>
                    <a:bodyPr/>
                    <a:lstStyle/>
                    <a:p>
                      <a:pPr algn="ctr"/>
                      <a:r>
                        <a:rPr lang="en-US" sz="1500" b="1" dirty="0"/>
                        <a:t>ITC Reversals</a:t>
                      </a:r>
                      <a:endParaRPr lang="en-IN" sz="1500" b="1" dirty="0"/>
                    </a:p>
                  </a:txBody>
                  <a:tcPr/>
                </a:tc>
                <a:extLst>
                  <a:ext uri="{0D108BD9-81ED-4DB2-BD59-A6C34878D82A}">
                    <a16:rowId xmlns:a16="http://schemas.microsoft.com/office/drawing/2014/main" val="1697972099"/>
                  </a:ext>
                </a:extLst>
              </a:tr>
              <a:tr h="370840">
                <a:tc>
                  <a:txBody>
                    <a:bodyPr/>
                    <a:lstStyle/>
                    <a:p>
                      <a:pPr algn="ctr"/>
                      <a:r>
                        <a:rPr lang="en-US" sz="1500" dirty="0"/>
                        <a:t>1</a:t>
                      </a:r>
                      <a:endParaRPr lang="en-IN" sz="1500" dirty="0"/>
                    </a:p>
                  </a:txBody>
                  <a:tcPr/>
                </a:tc>
                <a:tc>
                  <a:txBody>
                    <a:bodyPr/>
                    <a:lstStyle/>
                    <a:p>
                      <a:r>
                        <a:rPr lang="en-US" sz="1500" dirty="0"/>
                        <a:t>Refining ITC register with </a:t>
                      </a:r>
                      <a:r>
                        <a:rPr lang="en-US" sz="1500" dirty="0" err="1"/>
                        <a:t>BoA</a:t>
                      </a:r>
                      <a:endParaRPr lang="en-IN" sz="1500" dirty="0"/>
                    </a:p>
                  </a:txBody>
                  <a:tcPr/>
                </a:tc>
                <a:tc>
                  <a:txBody>
                    <a:bodyPr/>
                    <a:lstStyle/>
                    <a:p>
                      <a:pPr algn="ctr"/>
                      <a:r>
                        <a:rPr lang="en-US" sz="1500" dirty="0"/>
                        <a:t>Yes</a:t>
                      </a:r>
                      <a:endParaRPr lang="en-IN" sz="1500" dirty="0"/>
                    </a:p>
                  </a:txBody>
                  <a:tcPr/>
                </a:tc>
                <a:tc>
                  <a:txBody>
                    <a:bodyPr/>
                    <a:lstStyle/>
                    <a:p>
                      <a:pPr algn="ctr"/>
                      <a:r>
                        <a:rPr lang="en-US" sz="1500" dirty="0"/>
                        <a:t>Yes</a:t>
                      </a:r>
                      <a:endParaRPr lang="en-IN" sz="1500" dirty="0"/>
                    </a:p>
                  </a:txBody>
                  <a:tcPr/>
                </a:tc>
                <a:tc>
                  <a:txBody>
                    <a:bodyPr/>
                    <a:lstStyle/>
                    <a:p>
                      <a:pPr algn="ctr"/>
                      <a:r>
                        <a:rPr lang="en-US" sz="1500" dirty="0"/>
                        <a:t>Yes</a:t>
                      </a:r>
                      <a:endParaRPr lang="en-IN" sz="1500" dirty="0"/>
                    </a:p>
                  </a:txBody>
                  <a:tcPr/>
                </a:tc>
                <a:tc>
                  <a:txBody>
                    <a:bodyPr/>
                    <a:lstStyle/>
                    <a:p>
                      <a:pPr algn="ctr"/>
                      <a:r>
                        <a:rPr lang="en-US" sz="1500" dirty="0"/>
                        <a:t>Yes</a:t>
                      </a:r>
                      <a:endParaRPr lang="en-IN" sz="1500" dirty="0"/>
                    </a:p>
                  </a:txBody>
                  <a:tcPr/>
                </a:tc>
                <a:tc>
                  <a:txBody>
                    <a:bodyPr/>
                    <a:lstStyle/>
                    <a:p>
                      <a:pPr algn="ctr"/>
                      <a:r>
                        <a:rPr lang="en-US" sz="1500" dirty="0"/>
                        <a:t>Yes</a:t>
                      </a:r>
                      <a:endParaRPr lang="en-IN" sz="1500" dirty="0"/>
                    </a:p>
                  </a:txBody>
                  <a:tcPr/>
                </a:tc>
                <a:tc>
                  <a:txBody>
                    <a:bodyPr/>
                    <a:lstStyle/>
                    <a:p>
                      <a:pPr algn="ctr"/>
                      <a:r>
                        <a:rPr lang="en-US" sz="1500" dirty="0"/>
                        <a:t>NA</a:t>
                      </a:r>
                      <a:endParaRPr lang="en-IN" sz="1500" dirty="0"/>
                    </a:p>
                  </a:txBody>
                  <a:tcPr/>
                </a:tc>
                <a:extLst>
                  <a:ext uri="{0D108BD9-81ED-4DB2-BD59-A6C34878D82A}">
                    <a16:rowId xmlns:a16="http://schemas.microsoft.com/office/drawing/2014/main" val="1639530077"/>
                  </a:ext>
                </a:extLst>
              </a:tr>
              <a:tr h="370840">
                <a:tc>
                  <a:txBody>
                    <a:bodyPr/>
                    <a:lstStyle/>
                    <a:p>
                      <a:pPr algn="ctr"/>
                      <a:r>
                        <a:rPr lang="en-US" sz="1500" dirty="0"/>
                        <a:t>2</a:t>
                      </a:r>
                      <a:endParaRPr lang="en-IN" sz="1500" dirty="0"/>
                    </a:p>
                  </a:txBody>
                  <a:tcPr/>
                </a:tc>
                <a:tc>
                  <a:txBody>
                    <a:bodyPr/>
                    <a:lstStyle/>
                    <a:p>
                      <a:r>
                        <a:rPr lang="en-US" sz="1500" dirty="0"/>
                        <a:t>GSTR-2B with ITC register</a:t>
                      </a:r>
                      <a:endParaRPr lang="en-IN" sz="1500" dirty="0"/>
                    </a:p>
                  </a:txBody>
                  <a:tcPr/>
                </a:tc>
                <a:tc>
                  <a:txBody>
                    <a:bodyPr/>
                    <a:lstStyle/>
                    <a:p>
                      <a:pPr algn="ctr"/>
                      <a:r>
                        <a:rPr lang="en-US" sz="1500" dirty="0"/>
                        <a:t>Yes</a:t>
                      </a:r>
                      <a:endParaRPr lang="en-IN" sz="1500" dirty="0"/>
                    </a:p>
                  </a:txBody>
                  <a:tcPr/>
                </a:tc>
                <a:tc>
                  <a:txBody>
                    <a:bodyPr/>
                    <a:lstStyle/>
                    <a:p>
                      <a:pPr algn="ctr"/>
                      <a:r>
                        <a:rPr lang="en-US" sz="1500" dirty="0"/>
                        <a:t>Yes</a:t>
                      </a:r>
                      <a:endParaRPr lang="en-IN" sz="1500" dirty="0"/>
                    </a:p>
                  </a:txBody>
                  <a:tcPr/>
                </a:tc>
                <a:tc>
                  <a:txBody>
                    <a:bodyPr/>
                    <a:lstStyle/>
                    <a:p>
                      <a:pPr algn="ctr"/>
                      <a:r>
                        <a:rPr lang="en-US" sz="1500" dirty="0"/>
                        <a:t>Yes</a:t>
                      </a:r>
                      <a:endParaRPr lang="en-IN" sz="1500" dirty="0"/>
                    </a:p>
                  </a:txBody>
                  <a:tcPr/>
                </a:tc>
                <a:tc>
                  <a:txBody>
                    <a:bodyPr/>
                    <a:lstStyle/>
                    <a:p>
                      <a:pPr algn="ctr"/>
                      <a:r>
                        <a:rPr lang="en-US" sz="1500" dirty="0"/>
                        <a:t>Yes</a:t>
                      </a:r>
                      <a:endParaRPr lang="en-IN" sz="1500" dirty="0"/>
                    </a:p>
                  </a:txBody>
                  <a:tcPr/>
                </a:tc>
                <a:tc>
                  <a:txBody>
                    <a:bodyPr/>
                    <a:lstStyle/>
                    <a:p>
                      <a:pPr algn="ctr"/>
                      <a:r>
                        <a:rPr lang="en-US" sz="1500" dirty="0"/>
                        <a:t>NA</a:t>
                      </a:r>
                      <a:endParaRPr lang="en-IN" sz="1500" dirty="0"/>
                    </a:p>
                  </a:txBody>
                  <a:tcPr/>
                </a:tc>
                <a:tc>
                  <a:txBody>
                    <a:bodyPr/>
                    <a:lstStyle/>
                    <a:p>
                      <a:pPr algn="ctr"/>
                      <a:r>
                        <a:rPr lang="en-US" sz="1500" dirty="0"/>
                        <a:t>NA</a:t>
                      </a:r>
                      <a:endParaRPr lang="en-IN" sz="1500" dirty="0"/>
                    </a:p>
                  </a:txBody>
                  <a:tcPr/>
                </a:tc>
                <a:extLst>
                  <a:ext uri="{0D108BD9-81ED-4DB2-BD59-A6C34878D82A}">
                    <a16:rowId xmlns:a16="http://schemas.microsoft.com/office/drawing/2014/main" val="432944442"/>
                  </a:ext>
                </a:extLst>
              </a:tr>
              <a:tr h="370840">
                <a:tc>
                  <a:txBody>
                    <a:bodyPr/>
                    <a:lstStyle/>
                    <a:p>
                      <a:pPr algn="ctr"/>
                      <a:r>
                        <a:rPr lang="en-US" sz="1500" dirty="0"/>
                        <a:t>3</a:t>
                      </a:r>
                      <a:endParaRPr lang="en-IN" sz="1500" dirty="0"/>
                    </a:p>
                  </a:txBody>
                  <a:tcPr/>
                </a:tc>
                <a:tc>
                  <a:txBody>
                    <a:bodyPr/>
                    <a:lstStyle/>
                    <a:p>
                      <a:r>
                        <a:rPr lang="en-US" sz="1500" dirty="0"/>
                        <a:t>Inventories GL to match with 2B</a:t>
                      </a:r>
                      <a:endParaRPr lang="en-IN" sz="1500" dirty="0"/>
                    </a:p>
                  </a:txBody>
                  <a:tcPr/>
                </a:tc>
                <a:tc>
                  <a:txBody>
                    <a:bodyPr/>
                    <a:lstStyle/>
                    <a:p>
                      <a:pPr algn="ctr"/>
                      <a:r>
                        <a:rPr lang="en-US" sz="1500" b="1" dirty="0">
                          <a:highlight>
                            <a:srgbClr val="C0C0C0"/>
                          </a:highlight>
                        </a:rPr>
                        <a:t>Yes</a:t>
                      </a:r>
                      <a:endParaRPr lang="en-IN" sz="1500" b="1" dirty="0">
                        <a:highlight>
                          <a:srgbClr val="C0C0C0"/>
                        </a:highlight>
                      </a:endParaRPr>
                    </a:p>
                  </a:txBody>
                  <a:tcPr/>
                </a:tc>
                <a:tc>
                  <a:txBody>
                    <a:bodyPr/>
                    <a:lstStyle/>
                    <a:p>
                      <a:pPr algn="ctr"/>
                      <a:r>
                        <a:rPr lang="en-US" sz="1500" dirty="0"/>
                        <a:t>No</a:t>
                      </a:r>
                      <a:endParaRPr lang="en-IN" sz="1500" dirty="0"/>
                    </a:p>
                  </a:txBody>
                  <a:tcPr/>
                </a:tc>
                <a:tc>
                  <a:txBody>
                    <a:bodyPr/>
                    <a:lstStyle/>
                    <a:p>
                      <a:pPr algn="ctr"/>
                      <a:r>
                        <a:rPr lang="en-US" sz="1500" dirty="0"/>
                        <a:t>No</a:t>
                      </a:r>
                      <a:endParaRPr lang="en-IN" sz="1500" dirty="0"/>
                    </a:p>
                  </a:txBody>
                  <a:tcPr/>
                </a:tc>
                <a:tc>
                  <a:txBody>
                    <a:bodyPr/>
                    <a:lstStyle/>
                    <a:p>
                      <a:pPr algn="ctr"/>
                      <a:r>
                        <a:rPr lang="en-US" sz="1500" dirty="0"/>
                        <a:t>No</a:t>
                      </a:r>
                      <a:endParaRPr lang="en-IN" sz="1500" dirty="0"/>
                    </a:p>
                  </a:txBody>
                  <a:tcPr/>
                </a:tc>
                <a:tc>
                  <a:txBody>
                    <a:bodyPr/>
                    <a:lstStyle/>
                    <a:p>
                      <a:pPr algn="ctr"/>
                      <a:r>
                        <a:rPr lang="en-US" sz="1500" dirty="0"/>
                        <a:t>NA</a:t>
                      </a:r>
                      <a:endParaRPr lang="en-IN" sz="1500" dirty="0"/>
                    </a:p>
                  </a:txBody>
                  <a:tcPr/>
                </a:tc>
                <a:tc>
                  <a:txBody>
                    <a:bodyPr/>
                    <a:lstStyle/>
                    <a:p>
                      <a:pPr algn="ctr"/>
                      <a:r>
                        <a:rPr lang="en-US" sz="1500" dirty="0"/>
                        <a:t>NA</a:t>
                      </a:r>
                      <a:endParaRPr lang="en-IN" sz="1500" dirty="0"/>
                    </a:p>
                  </a:txBody>
                  <a:tcPr/>
                </a:tc>
                <a:extLst>
                  <a:ext uri="{0D108BD9-81ED-4DB2-BD59-A6C34878D82A}">
                    <a16:rowId xmlns:a16="http://schemas.microsoft.com/office/drawing/2014/main" val="3986031504"/>
                  </a:ext>
                </a:extLst>
              </a:tr>
              <a:tr h="370840">
                <a:tc>
                  <a:txBody>
                    <a:bodyPr/>
                    <a:lstStyle/>
                    <a:p>
                      <a:pPr algn="ctr"/>
                      <a:r>
                        <a:rPr lang="en-US" sz="1500" dirty="0"/>
                        <a:t>4</a:t>
                      </a:r>
                      <a:endParaRPr lang="en-IN" sz="1500" dirty="0"/>
                    </a:p>
                  </a:txBody>
                  <a:tcPr/>
                </a:tc>
                <a:tc>
                  <a:txBody>
                    <a:bodyPr/>
                    <a:lstStyle/>
                    <a:p>
                      <a:r>
                        <a:rPr lang="en-US" sz="1500" dirty="0"/>
                        <a:t>MKP fee GL to match with GSTR-2B</a:t>
                      </a:r>
                      <a:endParaRPr lang="en-IN" sz="1500" dirty="0"/>
                    </a:p>
                  </a:txBody>
                  <a:tcPr/>
                </a:tc>
                <a:tc>
                  <a:txBody>
                    <a:bodyPr/>
                    <a:lstStyle/>
                    <a:p>
                      <a:pPr algn="ctr"/>
                      <a:r>
                        <a:rPr lang="en-US" sz="1500" dirty="0"/>
                        <a:t>No</a:t>
                      </a:r>
                      <a:endParaRPr lang="en-IN" sz="1500" dirty="0"/>
                    </a:p>
                  </a:txBody>
                  <a:tcPr/>
                </a:tc>
                <a:tc>
                  <a:txBody>
                    <a:bodyPr/>
                    <a:lstStyle/>
                    <a:p>
                      <a:pPr algn="ctr"/>
                      <a:r>
                        <a:rPr lang="en-US" sz="1500" b="1" dirty="0">
                          <a:highlight>
                            <a:srgbClr val="C0C0C0"/>
                          </a:highlight>
                        </a:rPr>
                        <a:t>Yes</a:t>
                      </a:r>
                      <a:endParaRPr lang="en-IN" sz="1500" b="1" dirty="0">
                        <a:highlight>
                          <a:srgbClr val="C0C0C0"/>
                        </a:highlight>
                      </a:endParaRPr>
                    </a:p>
                  </a:txBody>
                  <a:tcPr/>
                </a:tc>
                <a:tc>
                  <a:txBody>
                    <a:bodyPr/>
                    <a:lstStyle/>
                    <a:p>
                      <a:pPr algn="ctr"/>
                      <a:r>
                        <a:rPr lang="en-US" sz="1500" dirty="0"/>
                        <a:t>No</a:t>
                      </a:r>
                      <a:endParaRPr lang="en-IN" sz="1500" dirty="0"/>
                    </a:p>
                  </a:txBody>
                  <a:tcPr/>
                </a:tc>
                <a:tc>
                  <a:txBody>
                    <a:bodyPr/>
                    <a:lstStyle/>
                    <a:p>
                      <a:pPr algn="ctr"/>
                      <a:r>
                        <a:rPr lang="en-US" sz="1500" dirty="0"/>
                        <a:t>No</a:t>
                      </a:r>
                      <a:endParaRPr lang="en-IN" sz="1500" dirty="0"/>
                    </a:p>
                  </a:txBody>
                  <a:tcPr/>
                </a:tc>
                <a:tc>
                  <a:txBody>
                    <a:bodyPr/>
                    <a:lstStyle/>
                    <a:p>
                      <a:pPr algn="ctr"/>
                      <a:r>
                        <a:rPr lang="en-US" sz="1500" dirty="0"/>
                        <a:t>NA</a:t>
                      </a:r>
                      <a:endParaRPr lang="en-IN" sz="1500" dirty="0"/>
                    </a:p>
                  </a:txBody>
                  <a:tcPr/>
                </a:tc>
                <a:tc>
                  <a:txBody>
                    <a:bodyPr/>
                    <a:lstStyle/>
                    <a:p>
                      <a:pPr algn="ctr"/>
                      <a:r>
                        <a:rPr lang="en-US" sz="1500" dirty="0"/>
                        <a:t>NA</a:t>
                      </a:r>
                      <a:endParaRPr lang="en-IN" sz="1500" dirty="0"/>
                    </a:p>
                  </a:txBody>
                  <a:tcPr/>
                </a:tc>
                <a:extLst>
                  <a:ext uri="{0D108BD9-81ED-4DB2-BD59-A6C34878D82A}">
                    <a16:rowId xmlns:a16="http://schemas.microsoft.com/office/drawing/2014/main" val="2173855645"/>
                  </a:ext>
                </a:extLst>
              </a:tr>
              <a:tr h="370840">
                <a:tc>
                  <a:txBody>
                    <a:bodyPr/>
                    <a:lstStyle/>
                    <a:p>
                      <a:pPr algn="ctr"/>
                      <a:r>
                        <a:rPr lang="en-US" sz="1500" dirty="0"/>
                        <a:t>5</a:t>
                      </a:r>
                      <a:endParaRPr lang="en-IN" sz="1500" dirty="0"/>
                    </a:p>
                  </a:txBody>
                  <a:tcPr/>
                </a:tc>
                <a:tc>
                  <a:txBody>
                    <a:bodyPr/>
                    <a:lstStyle/>
                    <a:p>
                      <a:r>
                        <a:rPr lang="en-US" sz="1500" dirty="0"/>
                        <a:t>Over heads’ GL to match with GSTR-2B</a:t>
                      </a:r>
                      <a:endParaRPr lang="en-IN" sz="1500" dirty="0"/>
                    </a:p>
                  </a:txBody>
                  <a:tcPr/>
                </a:tc>
                <a:tc>
                  <a:txBody>
                    <a:bodyPr/>
                    <a:lstStyle/>
                    <a:p>
                      <a:pPr algn="ctr"/>
                      <a:r>
                        <a:rPr lang="en-US" sz="1500" dirty="0"/>
                        <a:t>No</a:t>
                      </a:r>
                      <a:endParaRPr lang="en-IN" sz="1500" dirty="0"/>
                    </a:p>
                  </a:txBody>
                  <a:tcPr/>
                </a:tc>
                <a:tc>
                  <a:txBody>
                    <a:bodyPr/>
                    <a:lstStyle/>
                    <a:p>
                      <a:pPr algn="ctr"/>
                      <a:r>
                        <a:rPr lang="en-US" sz="1500" dirty="0"/>
                        <a:t>No</a:t>
                      </a:r>
                      <a:endParaRPr lang="en-IN" sz="1500" dirty="0"/>
                    </a:p>
                  </a:txBody>
                  <a:tcPr/>
                </a:tc>
                <a:tc>
                  <a:txBody>
                    <a:bodyPr/>
                    <a:lstStyle/>
                    <a:p>
                      <a:pPr algn="ctr"/>
                      <a:r>
                        <a:rPr lang="en-US" sz="1500" b="1" dirty="0">
                          <a:highlight>
                            <a:srgbClr val="C0C0C0"/>
                          </a:highlight>
                        </a:rPr>
                        <a:t>Yes</a:t>
                      </a:r>
                      <a:endParaRPr lang="en-IN" sz="1500" dirty="0">
                        <a:highlight>
                          <a:srgbClr val="C0C0C0"/>
                        </a:highlight>
                      </a:endParaRPr>
                    </a:p>
                  </a:txBody>
                  <a:tcPr/>
                </a:tc>
                <a:tc>
                  <a:txBody>
                    <a:bodyPr/>
                    <a:lstStyle/>
                    <a:p>
                      <a:pPr algn="ctr"/>
                      <a:r>
                        <a:rPr lang="en-US" sz="1500" dirty="0"/>
                        <a:t>No</a:t>
                      </a:r>
                      <a:endParaRPr lang="en-IN" sz="1500" dirty="0"/>
                    </a:p>
                  </a:txBody>
                  <a:tcPr/>
                </a:tc>
                <a:tc>
                  <a:txBody>
                    <a:bodyPr/>
                    <a:lstStyle/>
                    <a:p>
                      <a:pPr algn="ctr"/>
                      <a:r>
                        <a:rPr lang="en-US" sz="1500" dirty="0"/>
                        <a:t>NA</a:t>
                      </a:r>
                      <a:endParaRPr lang="en-IN" sz="1500" dirty="0"/>
                    </a:p>
                  </a:txBody>
                  <a:tcPr/>
                </a:tc>
                <a:tc>
                  <a:txBody>
                    <a:bodyPr/>
                    <a:lstStyle/>
                    <a:p>
                      <a:pPr algn="ctr"/>
                      <a:r>
                        <a:rPr lang="en-US" sz="1500" dirty="0"/>
                        <a:t>NA</a:t>
                      </a:r>
                      <a:endParaRPr lang="en-IN" sz="1500" dirty="0"/>
                    </a:p>
                  </a:txBody>
                  <a:tcPr/>
                </a:tc>
                <a:extLst>
                  <a:ext uri="{0D108BD9-81ED-4DB2-BD59-A6C34878D82A}">
                    <a16:rowId xmlns:a16="http://schemas.microsoft.com/office/drawing/2014/main" val="3480872331"/>
                  </a:ext>
                </a:extLst>
              </a:tr>
              <a:tr h="370840">
                <a:tc>
                  <a:txBody>
                    <a:bodyPr/>
                    <a:lstStyle/>
                    <a:p>
                      <a:pPr algn="ctr"/>
                      <a:r>
                        <a:rPr lang="en-US" sz="1500" dirty="0"/>
                        <a:t>6</a:t>
                      </a:r>
                      <a:endParaRPr lang="en-IN" sz="1500" dirty="0"/>
                    </a:p>
                  </a:txBody>
                  <a:tcPr/>
                </a:tc>
                <a:tc>
                  <a:txBody>
                    <a:bodyPr/>
                    <a:lstStyle/>
                    <a:p>
                      <a:r>
                        <a:rPr lang="en-US" sz="1500" dirty="0"/>
                        <a:t>Service invoice to match with GSTR-2B</a:t>
                      </a:r>
                      <a:endParaRPr lang="en-IN" sz="1500" dirty="0"/>
                    </a:p>
                  </a:txBody>
                  <a:tcPr/>
                </a:tc>
                <a:tc>
                  <a:txBody>
                    <a:bodyPr/>
                    <a:lstStyle/>
                    <a:p>
                      <a:pPr algn="ctr"/>
                      <a:r>
                        <a:rPr lang="en-US" sz="1500" dirty="0"/>
                        <a:t>Yes</a:t>
                      </a:r>
                      <a:endParaRPr lang="en-IN" sz="1500" dirty="0"/>
                    </a:p>
                  </a:txBody>
                  <a:tcPr/>
                </a:tc>
                <a:tc>
                  <a:txBody>
                    <a:bodyPr/>
                    <a:lstStyle/>
                    <a:p>
                      <a:pPr algn="ctr"/>
                      <a:r>
                        <a:rPr lang="en-US" sz="1500" dirty="0"/>
                        <a:t>Yes</a:t>
                      </a:r>
                      <a:endParaRPr lang="en-IN" sz="1500" dirty="0"/>
                    </a:p>
                  </a:txBody>
                  <a:tcPr/>
                </a:tc>
                <a:tc>
                  <a:txBody>
                    <a:bodyPr/>
                    <a:lstStyle/>
                    <a:p>
                      <a:pPr algn="ctr"/>
                      <a:r>
                        <a:rPr lang="en-US" sz="1500" dirty="0"/>
                        <a:t>NA</a:t>
                      </a:r>
                      <a:endParaRPr lang="en-IN" sz="1500" dirty="0"/>
                    </a:p>
                  </a:txBody>
                  <a:tcPr/>
                </a:tc>
                <a:tc>
                  <a:txBody>
                    <a:bodyPr/>
                    <a:lstStyle/>
                    <a:p>
                      <a:pPr algn="ctr"/>
                      <a:r>
                        <a:rPr lang="en-US" sz="1500" b="1" dirty="0">
                          <a:highlight>
                            <a:srgbClr val="C0C0C0"/>
                          </a:highlight>
                        </a:rPr>
                        <a:t>Yes</a:t>
                      </a:r>
                      <a:endParaRPr lang="en-IN" sz="1500" dirty="0">
                        <a:highlight>
                          <a:srgbClr val="C0C0C0"/>
                        </a:highlight>
                      </a:endParaRPr>
                    </a:p>
                  </a:txBody>
                  <a:tcPr/>
                </a:tc>
                <a:tc>
                  <a:txBody>
                    <a:bodyPr/>
                    <a:lstStyle/>
                    <a:p>
                      <a:pPr algn="ctr"/>
                      <a:r>
                        <a:rPr lang="en-US" sz="1500" dirty="0"/>
                        <a:t>NA</a:t>
                      </a:r>
                      <a:endParaRPr lang="en-IN" sz="1500" dirty="0"/>
                    </a:p>
                  </a:txBody>
                  <a:tcPr/>
                </a:tc>
                <a:tc>
                  <a:txBody>
                    <a:bodyPr/>
                    <a:lstStyle/>
                    <a:p>
                      <a:pPr algn="ctr"/>
                      <a:r>
                        <a:rPr lang="en-US" sz="1500" dirty="0"/>
                        <a:t>NA</a:t>
                      </a:r>
                      <a:endParaRPr lang="en-IN" sz="1500" dirty="0"/>
                    </a:p>
                  </a:txBody>
                  <a:tcPr/>
                </a:tc>
                <a:extLst>
                  <a:ext uri="{0D108BD9-81ED-4DB2-BD59-A6C34878D82A}">
                    <a16:rowId xmlns:a16="http://schemas.microsoft.com/office/drawing/2014/main" val="3931740861"/>
                  </a:ext>
                </a:extLst>
              </a:tr>
              <a:tr h="370840">
                <a:tc>
                  <a:txBody>
                    <a:bodyPr/>
                    <a:lstStyle/>
                    <a:p>
                      <a:pPr algn="ctr"/>
                      <a:r>
                        <a:rPr lang="en-US" sz="1500" dirty="0"/>
                        <a:t>7</a:t>
                      </a:r>
                      <a:endParaRPr lang="en-IN" sz="1500" dirty="0"/>
                    </a:p>
                  </a:txBody>
                  <a:tcPr/>
                </a:tc>
                <a:tc>
                  <a:txBody>
                    <a:bodyPr/>
                    <a:lstStyle/>
                    <a:p>
                      <a:r>
                        <a:rPr lang="en-US" sz="1500" dirty="0"/>
                        <a:t>Re-imbursement received from MKP for lost good</a:t>
                      </a:r>
                      <a:endParaRPr lang="en-IN" sz="1500" dirty="0"/>
                    </a:p>
                  </a:txBody>
                  <a:tcPr/>
                </a:tc>
                <a:tc>
                  <a:txBody>
                    <a:bodyPr/>
                    <a:lstStyle/>
                    <a:p>
                      <a:pPr algn="ctr"/>
                      <a:r>
                        <a:rPr lang="en-US" sz="1500" dirty="0"/>
                        <a:t>NA</a:t>
                      </a:r>
                      <a:endParaRPr lang="en-IN" sz="1500" dirty="0"/>
                    </a:p>
                  </a:txBody>
                  <a:tcPr/>
                </a:tc>
                <a:tc>
                  <a:txBody>
                    <a:bodyPr/>
                    <a:lstStyle/>
                    <a:p>
                      <a:pPr algn="ctr"/>
                      <a:r>
                        <a:rPr lang="en-US" sz="1500" dirty="0"/>
                        <a:t>NA</a:t>
                      </a:r>
                      <a:endParaRPr lang="en-IN" sz="1500" dirty="0"/>
                    </a:p>
                  </a:txBody>
                  <a:tcPr/>
                </a:tc>
                <a:tc>
                  <a:txBody>
                    <a:bodyPr/>
                    <a:lstStyle/>
                    <a:p>
                      <a:pPr algn="ctr"/>
                      <a:r>
                        <a:rPr lang="en-US" sz="1500" dirty="0"/>
                        <a:t>NA</a:t>
                      </a:r>
                      <a:endParaRPr lang="en-IN" sz="1500" dirty="0"/>
                    </a:p>
                  </a:txBody>
                  <a:tcPr/>
                </a:tc>
                <a:tc>
                  <a:txBody>
                    <a:bodyPr/>
                    <a:lstStyle/>
                    <a:p>
                      <a:pPr algn="ctr"/>
                      <a:r>
                        <a:rPr lang="en-US" sz="1500" dirty="0"/>
                        <a:t>Yes</a:t>
                      </a:r>
                      <a:endParaRPr lang="en-IN" sz="15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b="1" dirty="0">
                          <a:highlight>
                            <a:srgbClr val="C0C0C0"/>
                          </a:highlight>
                        </a:rPr>
                        <a:t>Yes</a:t>
                      </a:r>
                      <a:endParaRPr lang="en-IN" sz="1500" dirty="0">
                        <a:highlight>
                          <a:srgbClr val="C0C0C0"/>
                        </a:highlight>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dirty="0">
                          <a:highlight>
                            <a:srgbClr val="C0C0C0"/>
                          </a:highlight>
                        </a:rPr>
                        <a:t>NA</a:t>
                      </a:r>
                      <a:endParaRPr lang="en-IN" sz="1500" dirty="0">
                        <a:highlight>
                          <a:srgbClr val="C0C0C0"/>
                        </a:highlight>
                      </a:endParaRPr>
                    </a:p>
                  </a:txBody>
                  <a:tcPr/>
                </a:tc>
                <a:extLst>
                  <a:ext uri="{0D108BD9-81ED-4DB2-BD59-A6C34878D82A}">
                    <a16:rowId xmlns:a16="http://schemas.microsoft.com/office/drawing/2014/main" val="3758620933"/>
                  </a:ext>
                </a:extLst>
              </a:tr>
              <a:tr h="370840">
                <a:tc>
                  <a:txBody>
                    <a:bodyPr/>
                    <a:lstStyle/>
                    <a:p>
                      <a:pPr algn="ctr"/>
                      <a:r>
                        <a:rPr lang="en-US" sz="1500" dirty="0"/>
                        <a:t>8</a:t>
                      </a:r>
                      <a:endParaRPr lang="en-IN" sz="1500" dirty="0"/>
                    </a:p>
                  </a:txBody>
                  <a:tcPr/>
                </a:tc>
                <a:tc>
                  <a:txBody>
                    <a:bodyPr/>
                    <a:lstStyle/>
                    <a:p>
                      <a:r>
                        <a:rPr lang="en-US" sz="1500" dirty="0"/>
                        <a:t>Credit Notes filed by suppliers + </a:t>
                      </a:r>
                      <a:r>
                        <a:rPr lang="en-US" sz="1500" b="1" dirty="0"/>
                        <a:t>Certification*</a:t>
                      </a:r>
                      <a:endParaRPr lang="en-IN" sz="1500" b="1"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b="1" dirty="0">
                          <a:highlight>
                            <a:srgbClr val="C0C0C0"/>
                          </a:highlight>
                        </a:rPr>
                        <a:t>Yes</a:t>
                      </a:r>
                      <a:endParaRPr lang="en-IN" sz="1500" dirty="0">
                        <a:highlight>
                          <a:srgbClr val="C0C0C0"/>
                        </a:highlight>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b="1" dirty="0">
                          <a:highlight>
                            <a:srgbClr val="C0C0C0"/>
                          </a:highlight>
                        </a:rPr>
                        <a:t>Yes</a:t>
                      </a:r>
                      <a:endParaRPr lang="en-IN" sz="1500" dirty="0">
                        <a:highlight>
                          <a:srgbClr val="C0C0C0"/>
                        </a:highlight>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b="1" dirty="0">
                          <a:highlight>
                            <a:srgbClr val="C0C0C0"/>
                          </a:highlight>
                        </a:rPr>
                        <a:t>Yes</a:t>
                      </a:r>
                      <a:endParaRPr lang="en-IN" sz="1500" dirty="0">
                        <a:highlight>
                          <a:srgbClr val="C0C0C0"/>
                        </a:highlight>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b="1" dirty="0">
                          <a:highlight>
                            <a:srgbClr val="C0C0C0"/>
                          </a:highlight>
                        </a:rPr>
                        <a:t>Yes</a:t>
                      </a:r>
                      <a:endParaRPr lang="en-IN" sz="1500" dirty="0">
                        <a:highlight>
                          <a:srgbClr val="C0C0C0"/>
                        </a:highlight>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b="1" dirty="0">
                          <a:highlight>
                            <a:srgbClr val="C0C0C0"/>
                          </a:highlight>
                        </a:rPr>
                        <a:t>Yes</a:t>
                      </a:r>
                      <a:endParaRPr lang="en-IN" sz="1500" dirty="0">
                        <a:highlight>
                          <a:srgbClr val="C0C0C0"/>
                        </a:highlight>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b="1" dirty="0">
                          <a:highlight>
                            <a:srgbClr val="C0C0C0"/>
                          </a:highlight>
                        </a:rPr>
                        <a:t>Yes</a:t>
                      </a:r>
                      <a:endParaRPr lang="en-IN" sz="1500" dirty="0">
                        <a:highlight>
                          <a:srgbClr val="C0C0C0"/>
                        </a:highlight>
                      </a:endParaRPr>
                    </a:p>
                  </a:txBody>
                  <a:tcPr/>
                </a:tc>
                <a:extLst>
                  <a:ext uri="{0D108BD9-81ED-4DB2-BD59-A6C34878D82A}">
                    <a16:rowId xmlns:a16="http://schemas.microsoft.com/office/drawing/2014/main" val="363014330"/>
                  </a:ext>
                </a:extLst>
              </a:tr>
              <a:tr h="370840">
                <a:tc>
                  <a:txBody>
                    <a:bodyPr/>
                    <a:lstStyle/>
                    <a:p>
                      <a:pPr algn="ctr"/>
                      <a:r>
                        <a:rPr lang="en-US" sz="1500" dirty="0"/>
                        <a:t>9</a:t>
                      </a:r>
                      <a:endParaRPr lang="en-IN" sz="15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dirty="0"/>
                        <a:t>Delayed payment to suppliers (180 days)</a:t>
                      </a:r>
                      <a:endParaRPr lang="en-IN" sz="1500" dirty="0"/>
                    </a:p>
                  </a:txBody>
                  <a:tcPr/>
                </a:tc>
                <a:tc>
                  <a:txBody>
                    <a:bodyPr/>
                    <a:lstStyle/>
                    <a:p>
                      <a:pPr algn="ctr"/>
                      <a:r>
                        <a:rPr lang="en-US" sz="1500" b="1" dirty="0">
                          <a:highlight>
                            <a:srgbClr val="C0C0C0"/>
                          </a:highlight>
                        </a:rPr>
                        <a:t>Yes</a:t>
                      </a:r>
                      <a:endParaRPr lang="en-IN" sz="1500" dirty="0"/>
                    </a:p>
                  </a:txBody>
                  <a:tcPr/>
                </a:tc>
                <a:tc>
                  <a:txBody>
                    <a:bodyPr/>
                    <a:lstStyle/>
                    <a:p>
                      <a:pPr algn="ctr"/>
                      <a:r>
                        <a:rPr lang="en-US" sz="1500" b="1" dirty="0">
                          <a:highlight>
                            <a:srgbClr val="C0C0C0"/>
                          </a:highlight>
                        </a:rPr>
                        <a:t>Yes</a:t>
                      </a:r>
                      <a:endParaRPr lang="en-IN" sz="1500" dirty="0"/>
                    </a:p>
                  </a:txBody>
                  <a:tcPr/>
                </a:tc>
                <a:tc>
                  <a:txBody>
                    <a:bodyPr/>
                    <a:lstStyle/>
                    <a:p>
                      <a:pPr algn="ctr"/>
                      <a:r>
                        <a:rPr lang="en-US" sz="1500" b="1" dirty="0">
                          <a:highlight>
                            <a:srgbClr val="C0C0C0"/>
                          </a:highlight>
                        </a:rPr>
                        <a:t>Yes</a:t>
                      </a:r>
                      <a:endParaRPr lang="en-IN" sz="1500" dirty="0"/>
                    </a:p>
                  </a:txBody>
                  <a:tcPr/>
                </a:tc>
                <a:tc>
                  <a:txBody>
                    <a:bodyPr/>
                    <a:lstStyle/>
                    <a:p>
                      <a:pPr algn="ctr"/>
                      <a:r>
                        <a:rPr lang="en-US" sz="1500" b="1" dirty="0">
                          <a:highlight>
                            <a:srgbClr val="C0C0C0"/>
                          </a:highlight>
                        </a:rPr>
                        <a:t>Yes</a:t>
                      </a:r>
                      <a:endParaRPr lang="en-IN" sz="1500" dirty="0"/>
                    </a:p>
                  </a:txBody>
                  <a:tcPr/>
                </a:tc>
                <a:tc>
                  <a:txBody>
                    <a:bodyPr/>
                    <a:lstStyle/>
                    <a:p>
                      <a:pPr algn="ctr"/>
                      <a:r>
                        <a:rPr lang="en-US" sz="1500" dirty="0"/>
                        <a:t>NA</a:t>
                      </a:r>
                      <a:endParaRPr lang="en-IN" sz="1500" dirty="0"/>
                    </a:p>
                  </a:txBody>
                  <a:tcPr/>
                </a:tc>
                <a:tc>
                  <a:txBody>
                    <a:bodyPr/>
                    <a:lstStyle/>
                    <a:p>
                      <a:pPr algn="ctr"/>
                      <a:r>
                        <a:rPr lang="en-US" sz="1500" b="1" dirty="0">
                          <a:highlight>
                            <a:srgbClr val="C0C0C0"/>
                          </a:highlight>
                        </a:rPr>
                        <a:t>Yes</a:t>
                      </a:r>
                      <a:endParaRPr lang="en-IN" sz="1500" dirty="0"/>
                    </a:p>
                  </a:txBody>
                  <a:tcPr/>
                </a:tc>
                <a:extLst>
                  <a:ext uri="{0D108BD9-81ED-4DB2-BD59-A6C34878D82A}">
                    <a16:rowId xmlns:a16="http://schemas.microsoft.com/office/drawing/2014/main" val="2281134057"/>
                  </a:ext>
                </a:extLst>
              </a:tr>
              <a:tr h="370840">
                <a:tc>
                  <a:txBody>
                    <a:bodyPr/>
                    <a:lstStyle/>
                    <a:p>
                      <a:pPr algn="ctr"/>
                      <a:r>
                        <a:rPr lang="en-US" sz="1500" dirty="0"/>
                        <a:t>10</a:t>
                      </a:r>
                      <a:endParaRPr lang="en-IN" sz="1500" dirty="0"/>
                    </a:p>
                  </a:txBody>
                  <a:tcPr/>
                </a:tc>
                <a:tc>
                  <a:txBody>
                    <a:bodyPr/>
                    <a:lstStyle/>
                    <a:p>
                      <a:r>
                        <a:rPr lang="en-US" sz="1500" dirty="0"/>
                        <a:t>Rule 42 (To the extent of exempt goods + M.F.)</a:t>
                      </a:r>
                      <a:endParaRPr lang="en-IN" sz="1500" dirty="0"/>
                    </a:p>
                  </a:txBody>
                  <a:tcPr/>
                </a:tc>
                <a:tc>
                  <a:txBody>
                    <a:bodyPr/>
                    <a:lstStyle/>
                    <a:p>
                      <a:pPr algn="ctr"/>
                      <a:endParaRPr lang="en-IN" sz="1500" dirty="0"/>
                    </a:p>
                  </a:txBody>
                  <a:tcPr>
                    <a:lnR w="12700" cmpd="sng">
                      <a:noFill/>
                    </a:lnR>
                    <a:lnB w="12700" cmpd="sng">
                      <a:noFill/>
                    </a:lnB>
                  </a:tcPr>
                </a:tc>
                <a:tc>
                  <a:txBody>
                    <a:bodyPr/>
                    <a:lstStyle/>
                    <a:p>
                      <a:pPr algn="ctr"/>
                      <a:endParaRPr lang="en-IN" sz="1500" dirty="0"/>
                    </a:p>
                  </a:txBody>
                  <a:tcPr>
                    <a:lnL w="12700" cmpd="sng">
                      <a:noFill/>
                    </a:lnL>
                    <a:lnR w="12700" cmpd="sng">
                      <a:noFill/>
                    </a:lnR>
                    <a:lnB w="12700" cmpd="sng">
                      <a:noFill/>
                    </a:lnB>
                  </a:tcPr>
                </a:tc>
                <a:tc>
                  <a:txBody>
                    <a:bodyPr/>
                    <a:lstStyle/>
                    <a:p>
                      <a:pPr algn="ctr"/>
                      <a:endParaRPr lang="en-IN" sz="1500" dirty="0"/>
                    </a:p>
                  </a:txBody>
                  <a:tcPr>
                    <a:lnL w="12700" cmpd="sng">
                      <a:noFill/>
                    </a:lnL>
                    <a:lnR w="12700" cmpd="sng">
                      <a:noFill/>
                    </a:lnR>
                    <a:lnB w="12700" cmpd="sng">
                      <a:noFill/>
                    </a:lnB>
                  </a:tcPr>
                </a:tc>
                <a:tc>
                  <a:txBody>
                    <a:bodyPr/>
                    <a:lstStyle/>
                    <a:p>
                      <a:pPr algn="ctr"/>
                      <a:endParaRPr lang="en-IN" sz="1500" dirty="0"/>
                    </a:p>
                  </a:txBody>
                  <a:tcPr>
                    <a:lnL w="12700" cmpd="sng">
                      <a:noFill/>
                    </a:lnL>
                    <a:lnR w="12700" cmpd="sng">
                      <a:noFill/>
                    </a:lnR>
                    <a:lnB w="12700" cmpd="sng">
                      <a:noFill/>
                    </a:lnB>
                  </a:tcPr>
                </a:tc>
                <a:tc>
                  <a:txBody>
                    <a:bodyPr/>
                    <a:lstStyle/>
                    <a:p>
                      <a:pPr algn="ctr"/>
                      <a:endParaRPr lang="en-IN" sz="1500" dirty="0"/>
                    </a:p>
                  </a:txBody>
                  <a:tcPr>
                    <a:lnL w="12700" cmpd="sng">
                      <a:noFill/>
                    </a:lnL>
                    <a:lnB w="12700" cmpd="sng">
                      <a:noFill/>
                    </a:lnB>
                  </a:tcPr>
                </a:tc>
                <a:tc>
                  <a:txBody>
                    <a:bodyPr/>
                    <a:lstStyle/>
                    <a:p>
                      <a:pPr algn="ctr"/>
                      <a:r>
                        <a:rPr lang="en-US" sz="1500" b="1" dirty="0">
                          <a:highlight>
                            <a:srgbClr val="C0C0C0"/>
                          </a:highlight>
                        </a:rPr>
                        <a:t>Yes</a:t>
                      </a:r>
                      <a:endParaRPr lang="en-IN" sz="1500" dirty="0"/>
                    </a:p>
                  </a:txBody>
                  <a:tcPr/>
                </a:tc>
                <a:extLst>
                  <a:ext uri="{0D108BD9-81ED-4DB2-BD59-A6C34878D82A}">
                    <a16:rowId xmlns:a16="http://schemas.microsoft.com/office/drawing/2014/main" val="3520053227"/>
                  </a:ext>
                </a:extLst>
              </a:tr>
              <a:tr h="370840">
                <a:tc>
                  <a:txBody>
                    <a:bodyPr/>
                    <a:lstStyle/>
                    <a:p>
                      <a:pPr algn="ctr"/>
                      <a:r>
                        <a:rPr lang="en-US" sz="1500" dirty="0"/>
                        <a:t>11</a:t>
                      </a:r>
                      <a:endParaRPr lang="en-IN" sz="1500" dirty="0"/>
                    </a:p>
                  </a:txBody>
                  <a:tcPr/>
                </a:tc>
                <a:tc>
                  <a:txBody>
                    <a:bodyPr/>
                    <a:lstStyle/>
                    <a:p>
                      <a:r>
                        <a:rPr lang="en-US" sz="1500" dirty="0"/>
                        <a:t>Lost, discarded, destroyed, theft goods etc.</a:t>
                      </a:r>
                      <a:endParaRPr lang="en-IN" sz="1500" dirty="0"/>
                    </a:p>
                  </a:txBody>
                  <a:tcPr/>
                </a:tc>
                <a:tc>
                  <a:txBody>
                    <a:bodyPr/>
                    <a:lstStyle/>
                    <a:p>
                      <a:pPr algn="ctr"/>
                      <a:endParaRPr lang="en-IN" sz="1500" dirty="0"/>
                    </a:p>
                  </a:txBody>
                  <a:tcPr>
                    <a:lnR w="12700" cmpd="sng">
                      <a:noFill/>
                    </a:lnR>
                    <a:lnT w="12700" cmpd="sng">
                      <a:noFill/>
                    </a:lnT>
                    <a:lnB w="12700" cmpd="sng">
                      <a:noFill/>
                    </a:lnB>
                  </a:tcPr>
                </a:tc>
                <a:tc>
                  <a:txBody>
                    <a:bodyPr/>
                    <a:lstStyle/>
                    <a:p>
                      <a:pPr algn="ctr"/>
                      <a:endParaRPr lang="en-IN" sz="1500" dirty="0"/>
                    </a:p>
                  </a:txBody>
                  <a:tcPr>
                    <a:lnL w="12700" cmpd="sng">
                      <a:noFill/>
                    </a:lnL>
                    <a:lnR w="12700" cmpd="sng">
                      <a:noFill/>
                    </a:lnR>
                    <a:lnT w="12700" cmpd="sng">
                      <a:noFill/>
                    </a:lnT>
                    <a:lnB w="12700" cmpd="sng">
                      <a:noFill/>
                    </a:lnB>
                  </a:tcPr>
                </a:tc>
                <a:tc>
                  <a:txBody>
                    <a:bodyPr/>
                    <a:lstStyle/>
                    <a:p>
                      <a:pPr algn="ctr"/>
                      <a:r>
                        <a:rPr lang="en-US" sz="1500" dirty="0"/>
                        <a:t>NA</a:t>
                      </a:r>
                      <a:endParaRPr lang="en-IN" sz="1500" dirty="0"/>
                    </a:p>
                  </a:txBody>
                  <a:tcPr>
                    <a:lnL w="12700" cmpd="sng">
                      <a:noFill/>
                    </a:lnL>
                    <a:lnR w="12700" cmpd="sng">
                      <a:noFill/>
                    </a:lnR>
                    <a:lnT w="12700" cmpd="sng">
                      <a:noFill/>
                    </a:lnT>
                    <a:lnB w="12700" cmpd="sng">
                      <a:noFill/>
                    </a:lnB>
                  </a:tcPr>
                </a:tc>
                <a:tc>
                  <a:txBody>
                    <a:bodyPr/>
                    <a:lstStyle/>
                    <a:p>
                      <a:pPr algn="ctr"/>
                      <a:endParaRPr lang="en-IN" sz="1500" dirty="0"/>
                    </a:p>
                  </a:txBody>
                  <a:tcPr>
                    <a:lnL w="12700" cmpd="sng">
                      <a:noFill/>
                    </a:lnL>
                    <a:lnR w="12700" cmpd="sng">
                      <a:noFill/>
                    </a:lnR>
                    <a:lnT w="12700" cmpd="sng">
                      <a:noFill/>
                    </a:lnT>
                    <a:lnB w="12700" cmpd="sng">
                      <a:noFill/>
                    </a:lnB>
                  </a:tcPr>
                </a:tc>
                <a:tc>
                  <a:txBody>
                    <a:bodyPr/>
                    <a:lstStyle/>
                    <a:p>
                      <a:pPr algn="ctr"/>
                      <a:endParaRPr lang="en-IN" sz="1500" dirty="0"/>
                    </a:p>
                  </a:txBody>
                  <a:tcPr>
                    <a:lnL w="12700" cmpd="sng">
                      <a:noFill/>
                    </a:lnL>
                    <a:lnT w="12700" cmpd="sng">
                      <a:noFill/>
                    </a:lnT>
                    <a:lnB w="12700" cmpd="sng">
                      <a:noFill/>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b="1" dirty="0">
                          <a:highlight>
                            <a:srgbClr val="C0C0C0"/>
                          </a:highlight>
                        </a:rPr>
                        <a:t>Yes</a:t>
                      </a:r>
                      <a:endParaRPr lang="en-IN" sz="1500" dirty="0"/>
                    </a:p>
                  </a:txBody>
                  <a:tcPr/>
                </a:tc>
                <a:extLst>
                  <a:ext uri="{0D108BD9-81ED-4DB2-BD59-A6C34878D82A}">
                    <a16:rowId xmlns:a16="http://schemas.microsoft.com/office/drawing/2014/main" val="899286578"/>
                  </a:ext>
                </a:extLst>
              </a:tr>
              <a:tr h="370840">
                <a:tc>
                  <a:txBody>
                    <a:bodyPr/>
                    <a:lstStyle/>
                    <a:p>
                      <a:pPr algn="ctr"/>
                      <a:r>
                        <a:rPr lang="en-US" sz="1500" dirty="0"/>
                        <a:t>12</a:t>
                      </a:r>
                      <a:endParaRPr lang="en-IN" sz="1500" dirty="0"/>
                    </a:p>
                  </a:txBody>
                  <a:tcPr/>
                </a:tc>
                <a:tc>
                  <a:txBody>
                    <a:bodyPr/>
                    <a:lstStyle/>
                    <a:p>
                      <a:r>
                        <a:rPr lang="en-US" sz="1500" dirty="0"/>
                        <a:t>Ineligible / Blocked Credit (Pantry items)</a:t>
                      </a:r>
                      <a:endParaRPr lang="en-IN" sz="1500" dirty="0"/>
                    </a:p>
                  </a:txBody>
                  <a:tcPr/>
                </a:tc>
                <a:tc>
                  <a:txBody>
                    <a:bodyPr/>
                    <a:lstStyle/>
                    <a:p>
                      <a:pPr algn="ctr"/>
                      <a:endParaRPr lang="en-IN" sz="1500" dirty="0"/>
                    </a:p>
                  </a:txBody>
                  <a:tcPr>
                    <a:lnR w="12700" cmpd="sng">
                      <a:noFill/>
                    </a:lnR>
                    <a:lnT w="12700" cmpd="sng">
                      <a:noFill/>
                    </a:lnT>
                    <a:lnB w="12700" cmpd="sng">
                      <a:noFill/>
                    </a:lnB>
                  </a:tcPr>
                </a:tc>
                <a:tc>
                  <a:txBody>
                    <a:bodyPr/>
                    <a:lstStyle/>
                    <a:p>
                      <a:pPr algn="ctr"/>
                      <a:endParaRPr lang="en-IN" sz="1500" dirty="0"/>
                    </a:p>
                  </a:txBody>
                  <a:tcPr>
                    <a:lnL w="12700" cmpd="sng">
                      <a:noFill/>
                    </a:lnL>
                    <a:lnR w="12700" cmpd="sng">
                      <a:noFill/>
                    </a:lnR>
                    <a:lnT w="12700" cmpd="sng">
                      <a:noFill/>
                    </a:lnT>
                    <a:lnB w="12700" cmpd="sng">
                      <a:noFill/>
                    </a:lnB>
                  </a:tcPr>
                </a:tc>
                <a:tc>
                  <a:txBody>
                    <a:bodyPr/>
                    <a:lstStyle/>
                    <a:p>
                      <a:pPr algn="ctr"/>
                      <a:endParaRPr lang="en-IN" sz="1500" dirty="0"/>
                    </a:p>
                  </a:txBody>
                  <a:tcPr>
                    <a:lnL w="12700" cmpd="sng">
                      <a:noFill/>
                    </a:lnL>
                    <a:lnR w="12700" cmpd="sng">
                      <a:noFill/>
                    </a:lnR>
                    <a:lnT w="12700" cmpd="sng">
                      <a:noFill/>
                    </a:lnT>
                    <a:lnB w="12700" cmpd="sng">
                      <a:noFill/>
                    </a:lnB>
                  </a:tcPr>
                </a:tc>
                <a:tc>
                  <a:txBody>
                    <a:bodyPr/>
                    <a:lstStyle/>
                    <a:p>
                      <a:pPr algn="ctr"/>
                      <a:endParaRPr lang="en-IN" sz="1500" dirty="0"/>
                    </a:p>
                  </a:txBody>
                  <a:tcPr>
                    <a:lnL w="12700" cmpd="sng">
                      <a:noFill/>
                    </a:lnL>
                    <a:lnR w="12700" cmpd="sng">
                      <a:noFill/>
                    </a:lnR>
                    <a:lnT w="12700" cmpd="sng">
                      <a:noFill/>
                    </a:lnT>
                    <a:lnB w="12700" cmpd="sng">
                      <a:noFill/>
                    </a:lnB>
                  </a:tcPr>
                </a:tc>
                <a:tc>
                  <a:txBody>
                    <a:bodyPr/>
                    <a:lstStyle/>
                    <a:p>
                      <a:pPr algn="ctr"/>
                      <a:endParaRPr lang="en-IN" sz="1500" dirty="0"/>
                    </a:p>
                  </a:txBody>
                  <a:tcPr>
                    <a:lnL w="12700" cmpd="sng">
                      <a:noFill/>
                    </a:lnL>
                    <a:lnT w="12700" cmpd="sng">
                      <a:noFill/>
                    </a:lnT>
                    <a:lnB w="12700" cmpd="sng">
                      <a:noFill/>
                    </a:lnB>
                  </a:tcPr>
                </a:tc>
                <a:tc>
                  <a:txBody>
                    <a:bodyPr/>
                    <a:lstStyle/>
                    <a:p>
                      <a:pPr algn="ctr"/>
                      <a:r>
                        <a:rPr lang="en-US" sz="1500" b="1" dirty="0">
                          <a:highlight>
                            <a:srgbClr val="C0C0C0"/>
                          </a:highlight>
                        </a:rPr>
                        <a:t>Yes</a:t>
                      </a:r>
                      <a:endParaRPr lang="en-IN" sz="1500" dirty="0"/>
                    </a:p>
                  </a:txBody>
                  <a:tcPr/>
                </a:tc>
                <a:extLst>
                  <a:ext uri="{0D108BD9-81ED-4DB2-BD59-A6C34878D82A}">
                    <a16:rowId xmlns:a16="http://schemas.microsoft.com/office/drawing/2014/main" val="4247206617"/>
                  </a:ext>
                </a:extLst>
              </a:tr>
              <a:tr h="370840">
                <a:tc>
                  <a:txBody>
                    <a:bodyPr/>
                    <a:lstStyle/>
                    <a:p>
                      <a:pPr algn="ctr"/>
                      <a:r>
                        <a:rPr lang="en-US" sz="1500" dirty="0"/>
                        <a:t>13</a:t>
                      </a:r>
                      <a:endParaRPr lang="en-IN" sz="1500" dirty="0"/>
                    </a:p>
                  </a:txBody>
                  <a:tcPr/>
                </a:tc>
                <a:tc>
                  <a:txBody>
                    <a:bodyPr/>
                    <a:lstStyle/>
                    <a:p>
                      <a:r>
                        <a:rPr lang="en-US" sz="1500" dirty="0"/>
                        <a:t>Excess </a:t>
                      </a:r>
                      <a:r>
                        <a:rPr lang="en-US" sz="1500" dirty="0" err="1"/>
                        <a:t>availment</a:t>
                      </a:r>
                      <a:r>
                        <a:rPr lang="en-US" sz="1500" dirty="0"/>
                        <a:t> of ITC (Comparative statement)</a:t>
                      </a:r>
                      <a:endParaRPr lang="en-IN" sz="1500" dirty="0"/>
                    </a:p>
                  </a:txBody>
                  <a:tcPr/>
                </a:tc>
                <a:tc>
                  <a:txBody>
                    <a:bodyPr/>
                    <a:lstStyle/>
                    <a:p>
                      <a:pPr algn="ctr"/>
                      <a:endParaRPr lang="en-IN" sz="1500" dirty="0"/>
                    </a:p>
                  </a:txBody>
                  <a:tcPr>
                    <a:lnR w="12700" cmpd="sng">
                      <a:noFill/>
                    </a:lnR>
                    <a:lnT w="12700" cmpd="sng">
                      <a:noFill/>
                    </a:lnT>
                    <a:lnB w="12700" cmpd="sng">
                      <a:noFill/>
                    </a:lnB>
                  </a:tcPr>
                </a:tc>
                <a:tc>
                  <a:txBody>
                    <a:bodyPr/>
                    <a:lstStyle/>
                    <a:p>
                      <a:pPr algn="ctr"/>
                      <a:endParaRPr lang="en-IN" sz="1500" dirty="0"/>
                    </a:p>
                  </a:txBody>
                  <a:tcPr>
                    <a:lnL w="12700" cmpd="sng">
                      <a:noFill/>
                    </a:lnL>
                    <a:lnR w="12700" cmpd="sng">
                      <a:noFill/>
                    </a:lnR>
                    <a:lnT w="12700" cmpd="sng">
                      <a:noFill/>
                    </a:lnT>
                    <a:lnB w="12700" cmpd="sng">
                      <a:noFill/>
                    </a:lnB>
                  </a:tcPr>
                </a:tc>
                <a:tc>
                  <a:txBody>
                    <a:bodyPr/>
                    <a:lstStyle/>
                    <a:p>
                      <a:pPr algn="ctr"/>
                      <a:endParaRPr lang="en-IN" sz="1500" dirty="0"/>
                    </a:p>
                  </a:txBody>
                  <a:tcPr>
                    <a:lnL w="12700" cmpd="sng">
                      <a:noFill/>
                    </a:lnL>
                    <a:lnR w="12700" cmpd="sng">
                      <a:noFill/>
                    </a:lnR>
                    <a:lnT w="12700" cmpd="sng">
                      <a:noFill/>
                    </a:lnT>
                    <a:lnB w="12700" cmpd="sng">
                      <a:noFill/>
                    </a:lnB>
                  </a:tcPr>
                </a:tc>
                <a:tc>
                  <a:txBody>
                    <a:bodyPr/>
                    <a:lstStyle/>
                    <a:p>
                      <a:pPr algn="ctr"/>
                      <a:endParaRPr lang="en-IN" sz="1500" dirty="0"/>
                    </a:p>
                  </a:txBody>
                  <a:tcPr>
                    <a:lnL w="12700" cmpd="sng">
                      <a:noFill/>
                    </a:lnL>
                    <a:lnR w="12700" cmpd="sng">
                      <a:noFill/>
                    </a:lnR>
                    <a:lnT w="12700" cmpd="sng">
                      <a:noFill/>
                    </a:lnT>
                    <a:lnB w="12700" cmpd="sng">
                      <a:noFill/>
                    </a:lnB>
                  </a:tcPr>
                </a:tc>
                <a:tc>
                  <a:txBody>
                    <a:bodyPr/>
                    <a:lstStyle/>
                    <a:p>
                      <a:pPr algn="ctr"/>
                      <a:endParaRPr lang="en-IN" sz="1500" dirty="0"/>
                    </a:p>
                  </a:txBody>
                  <a:tcPr>
                    <a:lnL w="12700" cmpd="sng">
                      <a:noFill/>
                    </a:lnL>
                    <a:lnT w="12700" cmpd="sng">
                      <a:noFill/>
                    </a:lnT>
                    <a:lnB w="12700" cmpd="sng">
                      <a:noFill/>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b="1" dirty="0">
                          <a:highlight>
                            <a:srgbClr val="C0C0C0"/>
                          </a:highlight>
                        </a:rPr>
                        <a:t>Yes</a:t>
                      </a:r>
                      <a:endParaRPr lang="en-IN" sz="1500" dirty="0">
                        <a:highlight>
                          <a:srgbClr val="C0C0C0"/>
                        </a:highlight>
                      </a:endParaRPr>
                    </a:p>
                  </a:txBody>
                  <a:tcPr/>
                </a:tc>
                <a:extLst>
                  <a:ext uri="{0D108BD9-81ED-4DB2-BD59-A6C34878D82A}">
                    <a16:rowId xmlns:a16="http://schemas.microsoft.com/office/drawing/2014/main" val="249866518"/>
                  </a:ext>
                </a:extLst>
              </a:tr>
            </a:tbl>
          </a:graphicData>
        </a:graphic>
      </p:graphicFrame>
    </p:spTree>
    <p:extLst>
      <p:ext uri="{BB962C8B-B14F-4D97-AF65-F5344CB8AC3E}">
        <p14:creationId xmlns:p14="http://schemas.microsoft.com/office/powerpoint/2010/main" val="6984941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041F0-6A7B-B458-B666-97F07B1FCC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A425D6-17FA-520B-8BA2-835EB18CBC0D}"/>
              </a:ext>
            </a:extLst>
          </p:cNvPr>
          <p:cNvSpPr>
            <a:spLocks noGrp="1"/>
          </p:cNvSpPr>
          <p:nvPr>
            <p:ph type="title"/>
          </p:nvPr>
        </p:nvSpPr>
        <p:spPr>
          <a:xfrm>
            <a:off x="273854" y="101126"/>
            <a:ext cx="11541628" cy="374003"/>
          </a:xfrm>
        </p:spPr>
        <p:txBody>
          <a:bodyPr anchor="t">
            <a:normAutofit fontScale="90000"/>
          </a:bodyPr>
          <a:lstStyle/>
          <a:p>
            <a:r>
              <a:rPr lang="en-US" sz="2500" dirty="0"/>
              <a:t>10. Quick Commerce war and lead board</a:t>
            </a:r>
          </a:p>
        </p:txBody>
      </p:sp>
      <p:graphicFrame>
        <p:nvGraphicFramePr>
          <p:cNvPr id="3" name="Table 2">
            <a:extLst>
              <a:ext uri="{FF2B5EF4-FFF2-40B4-BE49-F238E27FC236}">
                <a16:creationId xmlns:a16="http://schemas.microsoft.com/office/drawing/2014/main" id="{CBB4DC3F-7FAD-4514-84D4-C45B71081EC0}"/>
              </a:ext>
            </a:extLst>
          </p:cNvPr>
          <p:cNvGraphicFramePr>
            <a:graphicFrameLocks noGrp="1"/>
          </p:cNvGraphicFramePr>
          <p:nvPr>
            <p:extLst>
              <p:ext uri="{D42A27DB-BD31-4B8C-83A1-F6EECF244321}">
                <p14:modId xmlns:p14="http://schemas.microsoft.com/office/powerpoint/2010/main" val="4291515384"/>
              </p:ext>
            </p:extLst>
          </p:nvPr>
        </p:nvGraphicFramePr>
        <p:xfrm>
          <a:off x="557993" y="1204120"/>
          <a:ext cx="11098907" cy="4878643"/>
        </p:xfrm>
        <a:graphic>
          <a:graphicData uri="http://schemas.openxmlformats.org/drawingml/2006/table">
            <a:tbl>
              <a:tblPr>
                <a:tableStyleId>{FABFCF23-3B69-468F-B69F-88F6DE6A72F2}</a:tableStyleId>
              </a:tblPr>
              <a:tblGrid>
                <a:gridCol w="812042">
                  <a:extLst>
                    <a:ext uri="{9D8B030D-6E8A-4147-A177-3AD203B41FA5}">
                      <a16:colId xmlns:a16="http://schemas.microsoft.com/office/drawing/2014/main" val="2160434735"/>
                    </a:ext>
                  </a:extLst>
                </a:gridCol>
                <a:gridCol w="1952556">
                  <a:extLst>
                    <a:ext uri="{9D8B030D-6E8A-4147-A177-3AD203B41FA5}">
                      <a16:colId xmlns:a16="http://schemas.microsoft.com/office/drawing/2014/main" val="1356677190"/>
                    </a:ext>
                  </a:extLst>
                </a:gridCol>
                <a:gridCol w="2784855">
                  <a:extLst>
                    <a:ext uri="{9D8B030D-6E8A-4147-A177-3AD203B41FA5}">
                      <a16:colId xmlns:a16="http://schemas.microsoft.com/office/drawing/2014/main" val="1196924767"/>
                    </a:ext>
                  </a:extLst>
                </a:gridCol>
                <a:gridCol w="1849818">
                  <a:extLst>
                    <a:ext uri="{9D8B030D-6E8A-4147-A177-3AD203B41FA5}">
                      <a16:colId xmlns:a16="http://schemas.microsoft.com/office/drawing/2014/main" val="3597299208"/>
                    </a:ext>
                  </a:extLst>
                </a:gridCol>
                <a:gridCol w="1849818">
                  <a:extLst>
                    <a:ext uri="{9D8B030D-6E8A-4147-A177-3AD203B41FA5}">
                      <a16:colId xmlns:a16="http://schemas.microsoft.com/office/drawing/2014/main" val="522523775"/>
                    </a:ext>
                  </a:extLst>
                </a:gridCol>
                <a:gridCol w="1849818">
                  <a:extLst>
                    <a:ext uri="{9D8B030D-6E8A-4147-A177-3AD203B41FA5}">
                      <a16:colId xmlns:a16="http://schemas.microsoft.com/office/drawing/2014/main" val="3647296989"/>
                    </a:ext>
                  </a:extLst>
                </a:gridCol>
              </a:tblGrid>
              <a:tr h="509391">
                <a:tc>
                  <a:txBody>
                    <a:bodyPr/>
                    <a:lstStyle/>
                    <a:p>
                      <a:pPr algn="ctr"/>
                      <a:r>
                        <a:rPr lang="en-IN" sz="1300" b="1" dirty="0"/>
                        <a:t>Rank</a:t>
                      </a:r>
                    </a:p>
                  </a:txBody>
                  <a:tcPr marL="64969" marR="64969" marT="32485" marB="32485" anchor="ctr"/>
                </a:tc>
                <a:tc>
                  <a:txBody>
                    <a:bodyPr/>
                    <a:lstStyle/>
                    <a:p>
                      <a:pPr algn="ctr"/>
                      <a:r>
                        <a:rPr lang="en-IN" sz="1300" b="1" dirty="0"/>
                        <a:t>Company</a:t>
                      </a:r>
                    </a:p>
                  </a:txBody>
                  <a:tcPr marL="64969" marR="64969" marT="32485" marB="32485" anchor="ctr"/>
                </a:tc>
                <a:tc>
                  <a:txBody>
                    <a:bodyPr/>
                    <a:lstStyle/>
                    <a:p>
                      <a:pPr algn="ctr"/>
                      <a:r>
                        <a:rPr lang="en-IN" sz="1300" b="1" dirty="0"/>
                        <a:t>Parent Company</a:t>
                      </a:r>
                    </a:p>
                  </a:txBody>
                  <a:tcPr marL="64969" marR="64969" marT="32485" marB="32485" anchor="ctr"/>
                </a:tc>
                <a:tc>
                  <a:txBody>
                    <a:bodyPr/>
                    <a:lstStyle/>
                    <a:p>
                      <a:pPr algn="ctr"/>
                      <a:r>
                        <a:rPr lang="en-IN" sz="1300" b="1" dirty="0"/>
                        <a:t>Estimated Market Share</a:t>
                      </a:r>
                    </a:p>
                  </a:txBody>
                  <a:tcPr marL="64969" marR="64969" marT="32485" marB="32485" anchor="ctr"/>
                </a:tc>
                <a:tc>
                  <a:txBody>
                    <a:bodyPr/>
                    <a:lstStyle/>
                    <a:p>
                      <a:pPr algn="ctr"/>
                      <a:r>
                        <a:rPr lang="en-IN" sz="1300" b="1" dirty="0"/>
                        <a:t>Position</a:t>
                      </a:r>
                    </a:p>
                  </a:txBody>
                  <a:tcPr marL="64969" marR="64969" marT="32485" marB="32485" anchor="ctr"/>
                </a:tc>
                <a:tc>
                  <a:txBody>
                    <a:bodyPr/>
                    <a:lstStyle/>
                    <a:p>
                      <a:pPr algn="ctr"/>
                      <a:r>
                        <a:rPr lang="en-IN" sz="1300" b="1" dirty="0"/>
                        <a:t>Key Strength</a:t>
                      </a:r>
                    </a:p>
                  </a:txBody>
                  <a:tcPr marL="64969" marR="64969" marT="32485" marB="32485" anchor="ctr"/>
                </a:tc>
                <a:extLst>
                  <a:ext uri="{0D108BD9-81ED-4DB2-BD59-A6C34878D82A}">
                    <a16:rowId xmlns:a16="http://schemas.microsoft.com/office/drawing/2014/main" val="2903556138"/>
                  </a:ext>
                </a:extLst>
              </a:tr>
              <a:tr h="947026">
                <a:tc>
                  <a:txBody>
                    <a:bodyPr/>
                    <a:lstStyle/>
                    <a:p>
                      <a:pPr algn="ctr"/>
                      <a:r>
                        <a:rPr lang="en-IN" sz="1300" dirty="0"/>
                        <a:t>1</a:t>
                      </a:r>
                    </a:p>
                  </a:txBody>
                  <a:tcPr marL="64969" marR="64969" marT="32485" marB="32485" anchor="ctr"/>
                </a:tc>
                <a:tc>
                  <a:txBody>
                    <a:bodyPr/>
                    <a:lstStyle/>
                    <a:p>
                      <a:r>
                        <a:rPr lang="en-IN" sz="1300" dirty="0" err="1"/>
                        <a:t>Blinkit</a:t>
                      </a:r>
                      <a:endParaRPr lang="en-IN" sz="1300" dirty="0"/>
                    </a:p>
                  </a:txBody>
                  <a:tcPr marL="64969" marR="64969" marT="32485" marB="32485" anchor="ctr"/>
                </a:tc>
                <a:tc>
                  <a:txBody>
                    <a:bodyPr/>
                    <a:lstStyle/>
                    <a:p>
                      <a:r>
                        <a:rPr lang="en-IN" sz="1300" dirty="0"/>
                        <a:t>Eternal (formerly Zomato)</a:t>
                      </a:r>
                    </a:p>
                  </a:txBody>
                  <a:tcPr marL="64969" marR="64969" marT="32485" marB="32485" anchor="ctr"/>
                </a:tc>
                <a:tc>
                  <a:txBody>
                    <a:bodyPr/>
                    <a:lstStyle/>
                    <a:p>
                      <a:pPr algn="ctr"/>
                      <a:r>
                        <a:rPr lang="en-IN" sz="1300" dirty="0"/>
                        <a:t>50–52%</a:t>
                      </a:r>
                    </a:p>
                  </a:txBody>
                  <a:tcPr marL="64969" marR="64969" marT="32485" marB="32485" anchor="ctr"/>
                </a:tc>
                <a:tc>
                  <a:txBody>
                    <a:bodyPr/>
                    <a:lstStyle/>
                    <a:p>
                      <a:r>
                        <a:rPr lang="en-IN" sz="1300"/>
                        <a:t>Market Leader</a:t>
                      </a:r>
                    </a:p>
                  </a:txBody>
                  <a:tcPr marL="64969" marR="64969" marT="32485" marB="32485" anchor="ctr"/>
                </a:tc>
                <a:tc>
                  <a:txBody>
                    <a:bodyPr/>
                    <a:lstStyle/>
                    <a:p>
                      <a:r>
                        <a:rPr lang="en-US" sz="1300" dirty="0"/>
                        <a:t>Largest dark store network, strong unit economics</a:t>
                      </a:r>
                    </a:p>
                  </a:txBody>
                  <a:tcPr marL="64969" marR="64969" marT="32485" marB="32485" anchor="ctr"/>
                </a:tc>
                <a:extLst>
                  <a:ext uri="{0D108BD9-81ED-4DB2-BD59-A6C34878D82A}">
                    <a16:rowId xmlns:a16="http://schemas.microsoft.com/office/drawing/2014/main" val="1443479344"/>
                  </a:ext>
                </a:extLst>
              </a:tr>
              <a:tr h="728209">
                <a:tc>
                  <a:txBody>
                    <a:bodyPr/>
                    <a:lstStyle/>
                    <a:p>
                      <a:pPr algn="ctr"/>
                      <a:r>
                        <a:rPr lang="en-IN" sz="1300"/>
                        <a:t>2</a:t>
                      </a:r>
                    </a:p>
                  </a:txBody>
                  <a:tcPr marL="64969" marR="64969" marT="32485" marB="32485" anchor="ctr"/>
                </a:tc>
                <a:tc>
                  <a:txBody>
                    <a:bodyPr/>
                    <a:lstStyle/>
                    <a:p>
                      <a:r>
                        <a:rPr lang="en-IN" sz="1300" dirty="0" err="1"/>
                        <a:t>Swiggy</a:t>
                      </a:r>
                      <a:r>
                        <a:rPr lang="en-IN" sz="1300" dirty="0"/>
                        <a:t> </a:t>
                      </a:r>
                      <a:r>
                        <a:rPr lang="en-IN" sz="1300" dirty="0" err="1"/>
                        <a:t>Instamart</a:t>
                      </a:r>
                      <a:endParaRPr lang="en-IN" sz="1300" dirty="0"/>
                    </a:p>
                  </a:txBody>
                  <a:tcPr marL="64969" marR="64969" marT="32485" marB="32485" anchor="ctr"/>
                </a:tc>
                <a:tc>
                  <a:txBody>
                    <a:bodyPr/>
                    <a:lstStyle/>
                    <a:p>
                      <a:r>
                        <a:rPr lang="en-IN" sz="1300" dirty="0" err="1"/>
                        <a:t>Swiggy</a:t>
                      </a:r>
                      <a:r>
                        <a:rPr lang="en-IN" sz="1300" dirty="0"/>
                        <a:t> Ltd</a:t>
                      </a:r>
                    </a:p>
                  </a:txBody>
                  <a:tcPr marL="64969" marR="64969" marT="32485" marB="32485" anchor="ctr"/>
                </a:tc>
                <a:tc>
                  <a:txBody>
                    <a:bodyPr/>
                    <a:lstStyle/>
                    <a:p>
                      <a:pPr algn="ctr"/>
                      <a:r>
                        <a:rPr lang="en-IN" sz="1300" dirty="0"/>
                        <a:t>25%</a:t>
                      </a:r>
                    </a:p>
                  </a:txBody>
                  <a:tcPr marL="64969" marR="64969" marT="32485" marB="32485" anchor="ctr"/>
                </a:tc>
                <a:tc>
                  <a:txBody>
                    <a:bodyPr/>
                    <a:lstStyle/>
                    <a:p>
                      <a:r>
                        <a:rPr lang="en-IN" sz="1300"/>
                        <a:t>Fast growing</a:t>
                      </a:r>
                    </a:p>
                  </a:txBody>
                  <a:tcPr marL="64969" marR="64969" marT="32485" marB="32485" anchor="ctr"/>
                </a:tc>
                <a:tc>
                  <a:txBody>
                    <a:bodyPr/>
                    <a:lstStyle/>
                    <a:p>
                      <a:r>
                        <a:rPr lang="en-IN" sz="1300"/>
                        <a:t>Food delivery customer base</a:t>
                      </a:r>
                    </a:p>
                  </a:txBody>
                  <a:tcPr marL="64969" marR="64969" marT="32485" marB="32485" anchor="ctr"/>
                </a:tc>
                <a:extLst>
                  <a:ext uri="{0D108BD9-81ED-4DB2-BD59-A6C34878D82A}">
                    <a16:rowId xmlns:a16="http://schemas.microsoft.com/office/drawing/2014/main" val="3173179569"/>
                  </a:ext>
                </a:extLst>
              </a:tr>
              <a:tr h="947026">
                <a:tc>
                  <a:txBody>
                    <a:bodyPr/>
                    <a:lstStyle/>
                    <a:p>
                      <a:pPr algn="ctr"/>
                      <a:r>
                        <a:rPr lang="en-IN" sz="1300"/>
                        <a:t>3</a:t>
                      </a:r>
                    </a:p>
                  </a:txBody>
                  <a:tcPr marL="64969" marR="64969" marT="32485" marB="32485" anchor="ctr"/>
                </a:tc>
                <a:tc>
                  <a:txBody>
                    <a:bodyPr/>
                    <a:lstStyle/>
                    <a:p>
                      <a:r>
                        <a:rPr lang="en-IN" sz="1300" dirty="0" err="1"/>
                        <a:t>Zepto</a:t>
                      </a:r>
                      <a:endParaRPr lang="en-IN" sz="1300" dirty="0"/>
                    </a:p>
                  </a:txBody>
                  <a:tcPr marL="64969" marR="64969" marT="32485" marB="32485" anchor="ctr"/>
                </a:tc>
                <a:tc>
                  <a:txBody>
                    <a:bodyPr/>
                    <a:lstStyle/>
                    <a:p>
                      <a:r>
                        <a:rPr lang="en-IN" sz="1300"/>
                        <a:t>Zepto</a:t>
                      </a:r>
                    </a:p>
                  </a:txBody>
                  <a:tcPr marL="64969" marR="64969" marT="32485" marB="32485" anchor="ctr"/>
                </a:tc>
                <a:tc>
                  <a:txBody>
                    <a:bodyPr/>
                    <a:lstStyle/>
                    <a:p>
                      <a:pPr algn="ctr"/>
                      <a:r>
                        <a:rPr lang="en-IN" sz="1300" dirty="0"/>
                        <a:t>21–23%</a:t>
                      </a:r>
                    </a:p>
                  </a:txBody>
                  <a:tcPr marL="64969" marR="64969" marT="32485" marB="32485" anchor="ctr"/>
                </a:tc>
                <a:tc>
                  <a:txBody>
                    <a:bodyPr/>
                    <a:lstStyle/>
                    <a:p>
                      <a:r>
                        <a:rPr lang="en-IN" sz="1300" dirty="0"/>
                        <a:t>Aggressive challenger</a:t>
                      </a:r>
                    </a:p>
                  </a:txBody>
                  <a:tcPr marL="64969" marR="64969" marT="32485" marB="32485" anchor="ctr"/>
                </a:tc>
                <a:tc>
                  <a:txBody>
                    <a:bodyPr/>
                    <a:lstStyle/>
                    <a:p>
                      <a:r>
                        <a:rPr lang="en-US" sz="1300"/>
                        <a:t>Young customer base, rapid expansion</a:t>
                      </a:r>
                    </a:p>
                  </a:txBody>
                  <a:tcPr marL="64969" marR="64969" marT="32485" marB="32485" anchor="ctr"/>
                </a:tc>
                <a:extLst>
                  <a:ext uri="{0D108BD9-81ED-4DB2-BD59-A6C34878D82A}">
                    <a16:rowId xmlns:a16="http://schemas.microsoft.com/office/drawing/2014/main" val="1912652322"/>
                  </a:ext>
                </a:extLst>
              </a:tr>
              <a:tr h="509391">
                <a:tc>
                  <a:txBody>
                    <a:bodyPr/>
                    <a:lstStyle/>
                    <a:p>
                      <a:pPr algn="ctr"/>
                      <a:r>
                        <a:rPr lang="en-IN" sz="1300"/>
                        <a:t>4</a:t>
                      </a:r>
                    </a:p>
                  </a:txBody>
                  <a:tcPr marL="64969" marR="64969" marT="32485" marB="32485" anchor="ctr"/>
                </a:tc>
                <a:tc>
                  <a:txBody>
                    <a:bodyPr/>
                    <a:lstStyle/>
                    <a:p>
                      <a:r>
                        <a:rPr lang="en-IN" sz="1300" dirty="0" err="1"/>
                        <a:t>BigBasket</a:t>
                      </a:r>
                      <a:r>
                        <a:rPr lang="en-IN" sz="1300" dirty="0"/>
                        <a:t> BB Now</a:t>
                      </a:r>
                    </a:p>
                  </a:txBody>
                  <a:tcPr marL="64969" marR="64969" marT="32485" marB="32485" anchor="ctr"/>
                </a:tc>
                <a:tc>
                  <a:txBody>
                    <a:bodyPr/>
                    <a:lstStyle/>
                    <a:p>
                      <a:r>
                        <a:rPr lang="en-IN" sz="1300"/>
                        <a:t>Tata Digital</a:t>
                      </a:r>
                    </a:p>
                  </a:txBody>
                  <a:tcPr marL="64969" marR="64969" marT="32485" marB="32485" anchor="ctr"/>
                </a:tc>
                <a:tc>
                  <a:txBody>
                    <a:bodyPr/>
                    <a:lstStyle/>
                    <a:p>
                      <a:pPr algn="ctr"/>
                      <a:r>
                        <a:rPr lang="en-IN" sz="1300" dirty="0"/>
                        <a:t>3–5%</a:t>
                      </a:r>
                    </a:p>
                  </a:txBody>
                  <a:tcPr marL="64969" marR="64969" marT="32485" marB="32485" anchor="ctr"/>
                </a:tc>
                <a:tc>
                  <a:txBody>
                    <a:bodyPr/>
                    <a:lstStyle/>
                    <a:p>
                      <a:r>
                        <a:rPr lang="en-IN" sz="1300"/>
                        <a:t>Established grocery</a:t>
                      </a:r>
                    </a:p>
                  </a:txBody>
                  <a:tcPr marL="64969" marR="64969" marT="32485" marB="32485" anchor="ctr"/>
                </a:tc>
                <a:tc>
                  <a:txBody>
                    <a:bodyPr/>
                    <a:lstStyle/>
                    <a:p>
                      <a:r>
                        <a:rPr lang="en-IN" sz="1300"/>
                        <a:t>Tata ecosystem</a:t>
                      </a:r>
                    </a:p>
                  </a:txBody>
                  <a:tcPr marL="64969" marR="64969" marT="32485" marB="32485" anchor="ctr"/>
                </a:tc>
                <a:extLst>
                  <a:ext uri="{0D108BD9-81ED-4DB2-BD59-A6C34878D82A}">
                    <a16:rowId xmlns:a16="http://schemas.microsoft.com/office/drawing/2014/main" val="2447174656"/>
                  </a:ext>
                </a:extLst>
              </a:tr>
              <a:tr h="509391">
                <a:tc>
                  <a:txBody>
                    <a:bodyPr/>
                    <a:lstStyle/>
                    <a:p>
                      <a:pPr algn="ctr"/>
                      <a:r>
                        <a:rPr lang="en-IN" sz="1300" dirty="0"/>
                        <a:t>5</a:t>
                      </a:r>
                    </a:p>
                  </a:txBody>
                  <a:tcPr marL="64969" marR="64969" marT="32485" marB="32485" anchor="ctr"/>
                </a:tc>
                <a:tc>
                  <a:txBody>
                    <a:bodyPr/>
                    <a:lstStyle/>
                    <a:p>
                      <a:r>
                        <a:rPr lang="en-IN" sz="1300" dirty="0"/>
                        <a:t>Flipkart Minutes</a:t>
                      </a:r>
                    </a:p>
                  </a:txBody>
                  <a:tcPr marL="64969" marR="64969" marT="32485" marB="32485" anchor="ctr"/>
                </a:tc>
                <a:tc>
                  <a:txBody>
                    <a:bodyPr/>
                    <a:lstStyle/>
                    <a:p>
                      <a:r>
                        <a:rPr lang="en-IN" sz="1300"/>
                        <a:t>Flipkart</a:t>
                      </a:r>
                    </a:p>
                  </a:txBody>
                  <a:tcPr marL="64969" marR="64969" marT="32485" marB="32485" anchor="ctr"/>
                </a:tc>
                <a:tc>
                  <a:txBody>
                    <a:bodyPr/>
                    <a:lstStyle/>
                    <a:p>
                      <a:pPr algn="ctr"/>
                      <a:r>
                        <a:rPr lang="en-IN" sz="1300" dirty="0"/>
                        <a:t>&lt;3%</a:t>
                      </a:r>
                    </a:p>
                  </a:txBody>
                  <a:tcPr marL="64969" marR="64969" marT="32485" marB="32485" anchor="ctr"/>
                </a:tc>
                <a:tc>
                  <a:txBody>
                    <a:bodyPr/>
                    <a:lstStyle/>
                    <a:p>
                      <a:r>
                        <a:rPr lang="en-IN" sz="1300"/>
                        <a:t>Emerging</a:t>
                      </a:r>
                    </a:p>
                  </a:txBody>
                  <a:tcPr marL="64969" marR="64969" marT="32485" marB="32485" anchor="ctr"/>
                </a:tc>
                <a:tc>
                  <a:txBody>
                    <a:bodyPr/>
                    <a:lstStyle/>
                    <a:p>
                      <a:r>
                        <a:rPr lang="en-IN" sz="1300"/>
                        <a:t>Flipkart ecosystem</a:t>
                      </a:r>
                    </a:p>
                  </a:txBody>
                  <a:tcPr marL="64969" marR="64969" marT="32485" marB="32485" anchor="ctr"/>
                </a:tc>
                <a:extLst>
                  <a:ext uri="{0D108BD9-81ED-4DB2-BD59-A6C34878D82A}">
                    <a16:rowId xmlns:a16="http://schemas.microsoft.com/office/drawing/2014/main" val="3216428619"/>
                  </a:ext>
                </a:extLst>
              </a:tr>
              <a:tr h="728209">
                <a:tc>
                  <a:txBody>
                    <a:bodyPr/>
                    <a:lstStyle/>
                    <a:p>
                      <a:pPr algn="ctr"/>
                      <a:r>
                        <a:rPr lang="en-IN" sz="1300" dirty="0"/>
                        <a:t>6</a:t>
                      </a:r>
                    </a:p>
                  </a:txBody>
                  <a:tcPr marL="64969" marR="64969" marT="32485" marB="32485" anchor="ctr"/>
                </a:tc>
                <a:tc>
                  <a:txBody>
                    <a:bodyPr/>
                    <a:lstStyle/>
                    <a:p>
                      <a:r>
                        <a:rPr lang="en-IN" sz="1300" dirty="0"/>
                        <a:t>Amazon Now</a:t>
                      </a:r>
                    </a:p>
                  </a:txBody>
                  <a:tcPr marL="64969" marR="64969" marT="32485" marB="32485" anchor="ctr"/>
                </a:tc>
                <a:tc>
                  <a:txBody>
                    <a:bodyPr/>
                    <a:lstStyle/>
                    <a:p>
                      <a:r>
                        <a:rPr lang="en-IN" sz="1300"/>
                        <a:t>Amazon</a:t>
                      </a:r>
                    </a:p>
                  </a:txBody>
                  <a:tcPr marL="64969" marR="64969" marT="32485" marB="32485" anchor="ctr"/>
                </a:tc>
                <a:tc>
                  <a:txBody>
                    <a:bodyPr/>
                    <a:lstStyle/>
                    <a:p>
                      <a:pPr algn="ctr"/>
                      <a:r>
                        <a:rPr lang="en-IN" sz="1300" dirty="0"/>
                        <a:t>Early stage</a:t>
                      </a:r>
                    </a:p>
                  </a:txBody>
                  <a:tcPr marL="64969" marR="64969" marT="32485" marB="32485" anchor="ctr"/>
                </a:tc>
                <a:tc>
                  <a:txBody>
                    <a:bodyPr/>
                    <a:lstStyle/>
                    <a:p>
                      <a:r>
                        <a:rPr lang="en-IN" sz="1300" dirty="0"/>
                        <a:t>New entrant</a:t>
                      </a:r>
                    </a:p>
                  </a:txBody>
                  <a:tcPr marL="64969" marR="64969" marT="32485" marB="32485" anchor="ctr"/>
                </a:tc>
                <a:tc>
                  <a:txBody>
                    <a:bodyPr/>
                    <a:lstStyle/>
                    <a:p>
                      <a:r>
                        <a:rPr lang="en-IN" sz="1300" dirty="0"/>
                        <a:t>Amazon logistics network</a:t>
                      </a:r>
                    </a:p>
                  </a:txBody>
                  <a:tcPr marL="64969" marR="64969" marT="32485" marB="32485" anchor="ctr"/>
                </a:tc>
                <a:extLst>
                  <a:ext uri="{0D108BD9-81ED-4DB2-BD59-A6C34878D82A}">
                    <a16:rowId xmlns:a16="http://schemas.microsoft.com/office/drawing/2014/main" val="4284111638"/>
                  </a:ext>
                </a:extLst>
              </a:tr>
            </a:tbl>
          </a:graphicData>
        </a:graphic>
      </p:graphicFrame>
      <p:sp>
        <p:nvSpPr>
          <p:cNvPr id="4" name="Rectangle 1">
            <a:extLst>
              <a:ext uri="{FF2B5EF4-FFF2-40B4-BE49-F238E27FC236}">
                <a16:creationId xmlns:a16="http://schemas.microsoft.com/office/drawing/2014/main" id="{4C468CFD-56E5-42BA-B97F-E138147DFFFE}"/>
              </a:ext>
            </a:extLst>
          </p:cNvPr>
          <p:cNvSpPr>
            <a:spLocks noChangeArrowheads="1"/>
          </p:cNvSpPr>
          <p:nvPr/>
        </p:nvSpPr>
        <p:spPr bwMode="auto">
          <a:xfrm>
            <a:off x="557993" y="475129"/>
            <a:ext cx="1067547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mj-lt"/>
              </a:rPr>
              <a:t>Based on the latest industry data, </a:t>
            </a:r>
            <a:r>
              <a:rPr kumimoji="0" lang="en-US" altLang="en-US" sz="1200" b="1" i="0" u="none" strike="noStrike" cap="none" normalizeH="0" baseline="0" dirty="0">
                <a:ln>
                  <a:noFill/>
                </a:ln>
                <a:solidFill>
                  <a:schemeClr val="tx1"/>
                </a:solidFill>
                <a:effectLst/>
                <a:latin typeface="+mj-lt"/>
              </a:rPr>
              <a:t>the Quick Commerce (Q-Commerce) war in India is currently led by </a:t>
            </a:r>
            <a:r>
              <a:rPr kumimoji="0" lang="en-US" altLang="en-US" sz="1200" b="1" i="0" u="none" strike="noStrike" cap="none" normalizeH="0" baseline="0" dirty="0" err="1">
                <a:ln>
                  <a:noFill/>
                </a:ln>
                <a:solidFill>
                  <a:schemeClr val="tx1"/>
                </a:solidFill>
                <a:effectLst/>
                <a:latin typeface="+mj-lt"/>
              </a:rPr>
              <a:t>Blinkit</a:t>
            </a:r>
            <a:r>
              <a:rPr kumimoji="0" lang="en-US" altLang="en-US" sz="1200" b="1" i="0" u="none" strike="noStrike" cap="none" normalizeH="0" baseline="0" dirty="0">
                <a:ln>
                  <a:noFill/>
                </a:ln>
                <a:solidFill>
                  <a:schemeClr val="tx1"/>
                </a:solidFill>
                <a:effectLst/>
                <a:latin typeface="+mj-lt"/>
              </a:rPr>
              <a:t> (Eternal/Zomato Group)</a:t>
            </a:r>
            <a:r>
              <a:rPr kumimoji="0" lang="en-US" altLang="en-US" sz="1200" b="0" i="0" u="none" strike="noStrike" cap="none" normalizeH="0" baseline="0" dirty="0">
                <a:ln>
                  <a:noFill/>
                </a:ln>
                <a:solidFill>
                  <a:schemeClr val="tx1"/>
                </a:solidFill>
                <a:effectLst/>
                <a:latin typeface="+mj-lt"/>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mj-lt"/>
              </a:rPr>
              <a:t>The battle is primarily among </a:t>
            </a:r>
            <a:r>
              <a:rPr kumimoji="0" lang="en-US" altLang="en-US" sz="1200" b="0" i="0" u="none" strike="noStrike" cap="none" normalizeH="0" baseline="0" dirty="0" err="1">
                <a:ln>
                  <a:noFill/>
                </a:ln>
                <a:solidFill>
                  <a:schemeClr val="tx1"/>
                </a:solidFill>
                <a:effectLst/>
                <a:latin typeface="+mj-lt"/>
              </a:rPr>
              <a:t>Blinkit</a:t>
            </a:r>
            <a:r>
              <a:rPr kumimoji="0" lang="en-US" altLang="en-US" sz="1200" b="0" i="0" u="none" strike="noStrike" cap="none" normalizeH="0" baseline="0" dirty="0">
                <a:ln>
                  <a:noFill/>
                </a:ln>
                <a:solidFill>
                  <a:schemeClr val="tx1"/>
                </a:solidFill>
                <a:effectLst/>
                <a:latin typeface="+mj-lt"/>
              </a:rPr>
              <a:t>, </a:t>
            </a:r>
            <a:r>
              <a:rPr kumimoji="0" lang="en-US" altLang="en-US" sz="1200" b="0" i="0" u="none" strike="noStrike" cap="none" normalizeH="0" baseline="0" dirty="0" err="1">
                <a:ln>
                  <a:noFill/>
                </a:ln>
                <a:solidFill>
                  <a:schemeClr val="tx1"/>
                </a:solidFill>
                <a:effectLst/>
                <a:latin typeface="+mj-lt"/>
              </a:rPr>
              <a:t>Swiggy</a:t>
            </a:r>
            <a:r>
              <a:rPr kumimoji="0" lang="en-US" altLang="en-US" sz="1200" b="0" i="0" u="none" strike="noStrike" cap="none" normalizeH="0" baseline="0" dirty="0">
                <a:ln>
                  <a:noFill/>
                </a:ln>
                <a:solidFill>
                  <a:schemeClr val="tx1"/>
                </a:solidFill>
                <a:effectLst/>
                <a:latin typeface="+mj-lt"/>
              </a:rPr>
              <a:t> </a:t>
            </a:r>
            <a:r>
              <a:rPr kumimoji="0" lang="en-US" altLang="en-US" sz="1200" b="0" i="0" u="none" strike="noStrike" cap="none" normalizeH="0" baseline="0" dirty="0" err="1">
                <a:ln>
                  <a:noFill/>
                </a:ln>
                <a:solidFill>
                  <a:schemeClr val="tx1"/>
                </a:solidFill>
                <a:effectLst/>
                <a:latin typeface="+mj-lt"/>
              </a:rPr>
              <a:t>Instamart</a:t>
            </a:r>
            <a:r>
              <a:rPr kumimoji="0" lang="en-US" altLang="en-US" sz="1200" b="0" i="0" u="none" strike="noStrike" cap="none" normalizeH="0" baseline="0" dirty="0">
                <a:ln>
                  <a:noFill/>
                </a:ln>
                <a:solidFill>
                  <a:schemeClr val="tx1"/>
                </a:solidFill>
                <a:effectLst/>
                <a:latin typeface="+mj-lt"/>
              </a:rPr>
              <a:t>, </a:t>
            </a:r>
            <a:r>
              <a:rPr kumimoji="0" lang="en-US" altLang="en-US" sz="1200" b="0" i="0" u="none" strike="noStrike" cap="none" normalizeH="0" baseline="0" dirty="0" err="1">
                <a:ln>
                  <a:noFill/>
                </a:ln>
                <a:solidFill>
                  <a:schemeClr val="tx1"/>
                </a:solidFill>
                <a:effectLst/>
                <a:latin typeface="+mj-lt"/>
              </a:rPr>
              <a:t>Zepto</a:t>
            </a:r>
            <a:r>
              <a:rPr kumimoji="0" lang="en-US" altLang="en-US" sz="1200" b="0" i="0" u="none" strike="noStrike" cap="none" normalizeH="0" baseline="0" dirty="0">
                <a:ln>
                  <a:noFill/>
                </a:ln>
                <a:solidFill>
                  <a:schemeClr val="tx1"/>
                </a:solidFill>
                <a:effectLst/>
                <a:latin typeface="+mj-lt"/>
              </a:rPr>
              <a:t>, followed by </a:t>
            </a:r>
            <a:r>
              <a:rPr kumimoji="0" lang="en-US" altLang="en-US" sz="1200" b="0" i="0" u="none" strike="noStrike" cap="none" normalizeH="0" baseline="0" dirty="0" err="1">
                <a:ln>
                  <a:noFill/>
                </a:ln>
                <a:solidFill>
                  <a:schemeClr val="tx1"/>
                </a:solidFill>
                <a:effectLst/>
                <a:latin typeface="+mj-lt"/>
              </a:rPr>
              <a:t>BigBasket</a:t>
            </a:r>
            <a:r>
              <a:rPr kumimoji="0" lang="en-US" altLang="en-US" sz="1200" b="0" i="0" u="none" strike="noStrike" cap="none" normalizeH="0" baseline="0" dirty="0">
                <a:ln>
                  <a:noFill/>
                </a:ln>
                <a:solidFill>
                  <a:schemeClr val="tx1"/>
                </a:solidFill>
                <a:effectLst/>
                <a:latin typeface="+mj-lt"/>
              </a:rPr>
              <a:t>, Flipkart Minutes and Amazon Now.</a:t>
            </a:r>
          </a:p>
        </p:txBody>
      </p:sp>
      <p:sp>
        <p:nvSpPr>
          <p:cNvPr id="8" name="Rectangle 7">
            <a:extLst>
              <a:ext uri="{FF2B5EF4-FFF2-40B4-BE49-F238E27FC236}">
                <a16:creationId xmlns:a16="http://schemas.microsoft.com/office/drawing/2014/main" id="{AB9EEA32-D511-4F0B-B7E9-CCB0976E5FC8}"/>
              </a:ext>
            </a:extLst>
          </p:cNvPr>
          <p:cNvSpPr/>
          <p:nvPr/>
        </p:nvSpPr>
        <p:spPr>
          <a:xfrm>
            <a:off x="557993" y="6082763"/>
            <a:ext cx="4943982" cy="215444"/>
          </a:xfrm>
          <a:prstGeom prst="rect">
            <a:avLst/>
          </a:prstGeom>
        </p:spPr>
        <p:txBody>
          <a:bodyPr wrap="none">
            <a:spAutoFit/>
          </a:bodyPr>
          <a:lstStyle/>
          <a:p>
            <a:pPr lvl="0" defTabSz="914400" eaLnBrk="0" fontAlgn="base" hangingPunct="0">
              <a:spcBef>
                <a:spcPct val="0"/>
              </a:spcBef>
              <a:spcAft>
                <a:spcPct val="0"/>
              </a:spcAft>
            </a:pPr>
            <a:r>
              <a:rPr lang="en-US" altLang="en-US" sz="800" b="1" i="1" dirty="0">
                <a:latin typeface="Arial" panose="020B0604020202020204" pitchFamily="34" charset="0"/>
              </a:rPr>
              <a:t>Figures are approximate and compiled from </a:t>
            </a:r>
            <a:r>
              <a:rPr lang="en-US" altLang="en-US" sz="800" b="1" i="1" dirty="0" err="1">
                <a:latin typeface="Arial" panose="020B0604020202020204" pitchFamily="34" charset="0"/>
              </a:rPr>
              <a:t>BofA</a:t>
            </a:r>
            <a:r>
              <a:rPr lang="en-US" altLang="en-US" sz="800" b="1" i="1" dirty="0">
                <a:latin typeface="Arial" panose="020B0604020202020204" pitchFamily="34" charset="0"/>
              </a:rPr>
              <a:t> Securities, Money control and industry reports</a:t>
            </a:r>
            <a:endParaRPr lang="en-US" altLang="en-US" sz="4800" b="1" dirty="0">
              <a:latin typeface="Arial" panose="020B0604020202020204" pitchFamily="34" charset="0"/>
            </a:endParaRPr>
          </a:p>
        </p:txBody>
      </p:sp>
    </p:spTree>
    <p:extLst>
      <p:ext uri="{BB962C8B-B14F-4D97-AF65-F5344CB8AC3E}">
        <p14:creationId xmlns:p14="http://schemas.microsoft.com/office/powerpoint/2010/main" val="6117278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041F0-6A7B-B458-B666-97F07B1FCC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A425D6-17FA-520B-8BA2-835EB18CBC0D}"/>
              </a:ext>
            </a:extLst>
          </p:cNvPr>
          <p:cNvSpPr>
            <a:spLocks noGrp="1"/>
          </p:cNvSpPr>
          <p:nvPr>
            <p:ph type="title"/>
          </p:nvPr>
        </p:nvSpPr>
        <p:spPr>
          <a:xfrm>
            <a:off x="325186" y="101126"/>
            <a:ext cx="11541628" cy="374003"/>
          </a:xfrm>
        </p:spPr>
        <p:txBody>
          <a:bodyPr anchor="t">
            <a:normAutofit fontScale="90000"/>
          </a:bodyPr>
          <a:lstStyle/>
          <a:p>
            <a:r>
              <a:rPr lang="en-US" sz="2500" dirty="0"/>
              <a:t>11. GST Audit, Enforcement and Investigation</a:t>
            </a:r>
          </a:p>
        </p:txBody>
      </p:sp>
      <p:graphicFrame>
        <p:nvGraphicFramePr>
          <p:cNvPr id="5" name="Table 4">
            <a:extLst>
              <a:ext uri="{FF2B5EF4-FFF2-40B4-BE49-F238E27FC236}">
                <a16:creationId xmlns:a16="http://schemas.microsoft.com/office/drawing/2014/main" id="{04C6539A-E8FF-4A64-B144-A16B88944A86}"/>
              </a:ext>
            </a:extLst>
          </p:cNvPr>
          <p:cNvGraphicFramePr>
            <a:graphicFrameLocks noGrp="1"/>
          </p:cNvGraphicFramePr>
          <p:nvPr>
            <p:extLst>
              <p:ext uri="{D42A27DB-BD31-4B8C-83A1-F6EECF244321}">
                <p14:modId xmlns:p14="http://schemas.microsoft.com/office/powerpoint/2010/main" val="2199183199"/>
              </p:ext>
            </p:extLst>
          </p:nvPr>
        </p:nvGraphicFramePr>
        <p:xfrm>
          <a:off x="480702" y="557775"/>
          <a:ext cx="11230595" cy="5761219"/>
        </p:xfrm>
        <a:graphic>
          <a:graphicData uri="http://schemas.openxmlformats.org/drawingml/2006/table">
            <a:tbl>
              <a:tblPr>
                <a:tableStyleId>{616DA210-FB5B-4158-B5E0-FEB733F419BA}</a:tableStyleId>
              </a:tblPr>
              <a:tblGrid>
                <a:gridCol w="747862">
                  <a:extLst>
                    <a:ext uri="{9D8B030D-6E8A-4147-A177-3AD203B41FA5}">
                      <a16:colId xmlns:a16="http://schemas.microsoft.com/office/drawing/2014/main" val="3935801788"/>
                    </a:ext>
                  </a:extLst>
                </a:gridCol>
                <a:gridCol w="1368966">
                  <a:extLst>
                    <a:ext uri="{9D8B030D-6E8A-4147-A177-3AD203B41FA5}">
                      <a16:colId xmlns:a16="http://schemas.microsoft.com/office/drawing/2014/main" val="4277304607"/>
                    </a:ext>
                  </a:extLst>
                </a:gridCol>
                <a:gridCol w="2197107">
                  <a:extLst>
                    <a:ext uri="{9D8B030D-6E8A-4147-A177-3AD203B41FA5}">
                      <a16:colId xmlns:a16="http://schemas.microsoft.com/office/drawing/2014/main" val="1867061413"/>
                    </a:ext>
                  </a:extLst>
                </a:gridCol>
                <a:gridCol w="3735081">
                  <a:extLst>
                    <a:ext uri="{9D8B030D-6E8A-4147-A177-3AD203B41FA5}">
                      <a16:colId xmlns:a16="http://schemas.microsoft.com/office/drawing/2014/main" val="2868401442"/>
                    </a:ext>
                  </a:extLst>
                </a:gridCol>
                <a:gridCol w="3181579">
                  <a:extLst>
                    <a:ext uri="{9D8B030D-6E8A-4147-A177-3AD203B41FA5}">
                      <a16:colId xmlns:a16="http://schemas.microsoft.com/office/drawing/2014/main" val="2434883242"/>
                    </a:ext>
                  </a:extLst>
                </a:gridCol>
              </a:tblGrid>
              <a:tr h="145097">
                <a:tc>
                  <a:txBody>
                    <a:bodyPr/>
                    <a:lstStyle/>
                    <a:p>
                      <a:pPr algn="ctr" fontAlgn="ctr"/>
                      <a:r>
                        <a:rPr lang="en-IN" sz="1200" b="1" u="none" strike="noStrike" dirty="0">
                          <a:effectLst/>
                        </a:rPr>
                        <a:t>Year</a:t>
                      </a:r>
                      <a:endParaRPr lang="en-IN" sz="1200" b="1" i="0" u="none" strike="noStrike" dirty="0">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b="1" u="none" strike="noStrike" dirty="0">
                          <a:effectLst/>
                        </a:rPr>
                        <a:t>Company</a:t>
                      </a:r>
                      <a:endParaRPr lang="en-IN" sz="1200" b="1" i="0" u="none" strike="noStrike" dirty="0">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b="1" u="none" strike="noStrike" dirty="0">
                          <a:effectLst/>
                        </a:rPr>
                        <a:t>Nature of GST action</a:t>
                      </a:r>
                      <a:endParaRPr lang="en-IN" sz="1200" b="1" i="0" u="none" strike="noStrike" dirty="0">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b="1" u="none" strike="noStrike" dirty="0">
                          <a:effectLst/>
                        </a:rPr>
                        <a:t>Issue</a:t>
                      </a:r>
                      <a:endParaRPr lang="en-IN" sz="1200" b="1" i="0" u="none" strike="noStrike" dirty="0">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b="1" u="none" strike="noStrike" dirty="0">
                          <a:effectLst/>
                        </a:rPr>
                        <a:t>Same year outcome</a:t>
                      </a:r>
                      <a:endParaRPr lang="en-IN" sz="1200" b="1" i="0" u="none" strike="noStrike" dirty="0">
                        <a:solidFill>
                          <a:srgbClr val="000000"/>
                        </a:solidFill>
                        <a:effectLst/>
                        <a:latin typeface="Arial" panose="020B0604020202020204" pitchFamily="34" charset="0"/>
                      </a:endParaRPr>
                    </a:p>
                  </a:txBody>
                  <a:tcPr marL="8535" marR="8535" marT="8535" marB="0" anchor="ctr"/>
                </a:tc>
                <a:extLst>
                  <a:ext uri="{0D108BD9-81ED-4DB2-BD59-A6C34878D82A}">
                    <a16:rowId xmlns:a16="http://schemas.microsoft.com/office/drawing/2014/main" val="4036038762"/>
                  </a:ext>
                </a:extLst>
              </a:tr>
              <a:tr h="145097">
                <a:tc>
                  <a:txBody>
                    <a:bodyPr/>
                    <a:lstStyle/>
                    <a:p>
                      <a:pPr algn="ctr" fontAlgn="ctr"/>
                      <a:r>
                        <a:rPr lang="en-IN" sz="1200" u="none" strike="noStrike" dirty="0">
                          <a:effectLst/>
                        </a:rPr>
                        <a:t>2018</a:t>
                      </a:r>
                      <a:endParaRPr lang="en-IN" sz="1200" b="0" i="0" u="none" strike="noStrike" dirty="0">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Amazon</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dirty="0">
                          <a:effectLst/>
                        </a:rPr>
                        <a:t>GST Audit</a:t>
                      </a:r>
                      <a:endParaRPr lang="en-IN" sz="1200" b="0" i="0" u="none" strike="noStrike" dirty="0">
                        <a:solidFill>
                          <a:srgbClr val="000000"/>
                        </a:solidFill>
                        <a:effectLst/>
                        <a:latin typeface="Arial" panose="020B0604020202020204" pitchFamily="34" charset="0"/>
                      </a:endParaRPr>
                    </a:p>
                  </a:txBody>
                  <a:tcPr marL="8535" marR="8535" marT="8535" marB="0" anchor="ctr"/>
                </a:tc>
                <a:tc>
                  <a:txBody>
                    <a:bodyPr/>
                    <a:lstStyle/>
                    <a:p>
                      <a:pPr lvl="1" algn="l" fontAlgn="ctr"/>
                      <a:r>
                        <a:rPr lang="en-IN" sz="1200" u="none" strike="noStrike" dirty="0">
                          <a:effectLst/>
                        </a:rPr>
                        <a:t>Input Tax Credit reconciliation</a:t>
                      </a:r>
                      <a:endParaRPr lang="en-IN" sz="1200" b="0" i="0" u="none" strike="noStrike" dirty="0">
                        <a:solidFill>
                          <a:srgbClr val="000000"/>
                        </a:solidFill>
                        <a:effectLst/>
                        <a:latin typeface="Arial" panose="020B0604020202020204" pitchFamily="34" charset="0"/>
                      </a:endParaRPr>
                    </a:p>
                  </a:txBody>
                  <a:tcPr marL="8535" marR="8535" marT="8535" marB="0" anchor="ctr"/>
                </a:tc>
                <a:tc>
                  <a:txBody>
                    <a:bodyPr/>
                    <a:lstStyle/>
                    <a:p>
                      <a:pPr algn="l" fontAlgn="ctr"/>
                      <a:r>
                        <a:rPr lang="en-IN" sz="1200" u="none" strike="noStrike" dirty="0">
                          <a:effectLst/>
                        </a:rPr>
                        <a:t>✅ Mostly complied</a:t>
                      </a:r>
                      <a:endParaRPr lang="en-IN" sz="1200" b="0" i="0" u="none" strike="noStrike" dirty="0">
                        <a:solidFill>
                          <a:srgbClr val="000000"/>
                        </a:solidFill>
                        <a:effectLst/>
                        <a:latin typeface="Arial" panose="020B0604020202020204" pitchFamily="34" charset="0"/>
                      </a:endParaRPr>
                    </a:p>
                  </a:txBody>
                  <a:tcPr marL="8535" marR="8535" marT="8535" marB="0" anchor="ctr"/>
                </a:tc>
                <a:extLst>
                  <a:ext uri="{0D108BD9-81ED-4DB2-BD59-A6C34878D82A}">
                    <a16:rowId xmlns:a16="http://schemas.microsoft.com/office/drawing/2014/main" val="2456756677"/>
                  </a:ext>
                </a:extLst>
              </a:tr>
              <a:tr h="145097">
                <a:tc>
                  <a:txBody>
                    <a:bodyPr/>
                    <a:lstStyle/>
                    <a:p>
                      <a:pPr algn="ctr" fontAlgn="ctr"/>
                      <a:r>
                        <a:rPr lang="en-IN" sz="1200" u="none" strike="noStrike" dirty="0">
                          <a:effectLst/>
                        </a:rPr>
                        <a:t>2018</a:t>
                      </a:r>
                      <a:endParaRPr lang="en-IN" sz="1200" b="0" i="0" u="none" strike="noStrike" dirty="0">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Flipkart</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State GST Audit</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lvl="1" algn="l" fontAlgn="ctr"/>
                      <a:r>
                        <a:rPr lang="en-IN" sz="1200" u="none" strike="noStrike" dirty="0">
                          <a:effectLst/>
                        </a:rPr>
                        <a:t>ITC mismatch</a:t>
                      </a:r>
                      <a:endParaRPr lang="en-IN" sz="1200" b="0" i="0" u="none" strike="noStrike" dirty="0">
                        <a:solidFill>
                          <a:srgbClr val="000000"/>
                        </a:solidFill>
                        <a:effectLst/>
                        <a:latin typeface="Arial" panose="020B0604020202020204" pitchFamily="34" charset="0"/>
                      </a:endParaRPr>
                    </a:p>
                  </a:txBody>
                  <a:tcPr marL="8535" marR="8535" marT="8535" marB="0" anchor="ctr"/>
                </a:tc>
                <a:tc>
                  <a:txBody>
                    <a:bodyPr/>
                    <a:lstStyle/>
                    <a:p>
                      <a:pPr algn="l" fontAlgn="ctr"/>
                      <a:r>
                        <a:rPr lang="en-IN" sz="1200" u="none" strike="noStrike">
                          <a:effectLst/>
                        </a:rPr>
                        <a:t>🔄 Minor adjustments</a:t>
                      </a:r>
                      <a:endParaRPr lang="en-IN" sz="1200" b="0" i="0" u="none" strike="noStrike">
                        <a:solidFill>
                          <a:srgbClr val="000000"/>
                        </a:solidFill>
                        <a:effectLst/>
                        <a:latin typeface="Arial" panose="020B0604020202020204" pitchFamily="34" charset="0"/>
                      </a:endParaRPr>
                    </a:p>
                  </a:txBody>
                  <a:tcPr marL="8535" marR="8535" marT="8535" marB="0" anchor="ctr"/>
                </a:tc>
                <a:extLst>
                  <a:ext uri="{0D108BD9-81ED-4DB2-BD59-A6C34878D82A}">
                    <a16:rowId xmlns:a16="http://schemas.microsoft.com/office/drawing/2014/main" val="2431037765"/>
                  </a:ext>
                </a:extLst>
              </a:tr>
              <a:tr h="145097">
                <a:tc>
                  <a:txBody>
                    <a:bodyPr/>
                    <a:lstStyle/>
                    <a:p>
                      <a:pPr algn="ctr" fontAlgn="ctr"/>
                      <a:r>
                        <a:rPr lang="en-IN" sz="1200" u="none" strike="noStrike">
                          <a:effectLst/>
                        </a:rPr>
                        <a:t>2018</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Ola</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GST investigation</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lvl="1" algn="l" fontAlgn="ctr"/>
                      <a:r>
                        <a:rPr lang="en-IN" sz="1200" u="none" strike="noStrike" dirty="0">
                          <a:effectLst/>
                        </a:rPr>
                        <a:t>Driver incentives &amp; discounts</a:t>
                      </a:r>
                      <a:endParaRPr lang="en-IN" sz="1200" b="0" i="0" u="none" strike="noStrike" dirty="0">
                        <a:solidFill>
                          <a:srgbClr val="000000"/>
                        </a:solidFill>
                        <a:effectLst/>
                        <a:latin typeface="Arial" panose="020B0604020202020204" pitchFamily="34" charset="0"/>
                      </a:endParaRPr>
                    </a:p>
                  </a:txBody>
                  <a:tcPr marL="8535" marR="8535" marT="8535" marB="0" anchor="ctr"/>
                </a:tc>
                <a:tc>
                  <a:txBody>
                    <a:bodyPr/>
                    <a:lstStyle/>
                    <a:p>
                      <a:pPr algn="l" fontAlgn="ctr"/>
                      <a:r>
                        <a:rPr lang="en-IN" sz="1200" u="none" strike="noStrike">
                          <a:effectLst/>
                        </a:rPr>
                        <a:t>⚖️ Continued</a:t>
                      </a:r>
                      <a:endParaRPr lang="en-IN" sz="1200" b="0" i="0" u="none" strike="noStrike">
                        <a:solidFill>
                          <a:srgbClr val="000000"/>
                        </a:solidFill>
                        <a:effectLst/>
                        <a:latin typeface="Arial" panose="020B0604020202020204" pitchFamily="34" charset="0"/>
                      </a:endParaRPr>
                    </a:p>
                  </a:txBody>
                  <a:tcPr marL="8535" marR="8535" marT="8535" marB="0" anchor="ctr"/>
                </a:tc>
                <a:extLst>
                  <a:ext uri="{0D108BD9-81ED-4DB2-BD59-A6C34878D82A}">
                    <a16:rowId xmlns:a16="http://schemas.microsoft.com/office/drawing/2014/main" val="3283276783"/>
                  </a:ext>
                </a:extLst>
              </a:tr>
              <a:tr h="145097">
                <a:tc>
                  <a:txBody>
                    <a:bodyPr/>
                    <a:lstStyle/>
                    <a:p>
                      <a:pPr algn="ctr" fontAlgn="ctr"/>
                      <a:r>
                        <a:rPr lang="en-IN" sz="1200" u="none" strike="noStrike">
                          <a:effectLst/>
                        </a:rPr>
                        <a:t>2018</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Uber</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GST enquiry</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lvl="1" algn="l" fontAlgn="ctr"/>
                      <a:r>
                        <a:rPr lang="en-US" sz="1200" u="none" strike="noStrike" dirty="0">
                          <a:effectLst/>
                        </a:rPr>
                        <a:t>Place of supply, passenger transport</a:t>
                      </a:r>
                      <a:endParaRPr lang="en-US" sz="1200" b="0" i="0" u="none" strike="noStrike" dirty="0">
                        <a:solidFill>
                          <a:srgbClr val="000000"/>
                        </a:solidFill>
                        <a:effectLst/>
                        <a:latin typeface="Arial" panose="020B0604020202020204" pitchFamily="34" charset="0"/>
                      </a:endParaRPr>
                    </a:p>
                  </a:txBody>
                  <a:tcPr marL="8535" marR="8535" marT="8535" marB="0" anchor="ctr"/>
                </a:tc>
                <a:tc>
                  <a:txBody>
                    <a:bodyPr/>
                    <a:lstStyle/>
                    <a:p>
                      <a:pPr algn="l" fontAlgn="ctr"/>
                      <a:r>
                        <a:rPr lang="en-IN" sz="1200" u="none" strike="noStrike">
                          <a:effectLst/>
                        </a:rPr>
                        <a:t>⚖️ Continued</a:t>
                      </a:r>
                      <a:endParaRPr lang="en-IN" sz="1200" b="0" i="0" u="none" strike="noStrike">
                        <a:solidFill>
                          <a:srgbClr val="000000"/>
                        </a:solidFill>
                        <a:effectLst/>
                        <a:latin typeface="Arial" panose="020B0604020202020204" pitchFamily="34" charset="0"/>
                      </a:endParaRPr>
                    </a:p>
                  </a:txBody>
                  <a:tcPr marL="8535" marR="8535" marT="8535" marB="0" anchor="ctr"/>
                </a:tc>
                <a:extLst>
                  <a:ext uri="{0D108BD9-81ED-4DB2-BD59-A6C34878D82A}">
                    <a16:rowId xmlns:a16="http://schemas.microsoft.com/office/drawing/2014/main" val="3796846503"/>
                  </a:ext>
                </a:extLst>
              </a:tr>
              <a:tr h="145097">
                <a:tc>
                  <a:txBody>
                    <a:bodyPr/>
                    <a:lstStyle/>
                    <a:p>
                      <a:pPr algn="ctr" fontAlgn="ctr"/>
                      <a:r>
                        <a:rPr lang="en-IN" sz="1200" u="none" strike="noStrike">
                          <a:effectLst/>
                        </a:rPr>
                        <a:t>2019</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Amazon</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Anti-evasion verification</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lvl="1" algn="l" fontAlgn="ctr"/>
                      <a:r>
                        <a:rPr lang="en-IN" sz="1200" u="none" strike="noStrike" dirty="0">
                          <a:effectLst/>
                        </a:rPr>
                        <a:t>TCS reconciliation</a:t>
                      </a:r>
                      <a:endParaRPr lang="en-IN" sz="1200" b="0" i="0" u="none" strike="noStrike" dirty="0">
                        <a:solidFill>
                          <a:srgbClr val="000000"/>
                        </a:solidFill>
                        <a:effectLst/>
                        <a:latin typeface="Arial" panose="020B0604020202020204" pitchFamily="34" charset="0"/>
                      </a:endParaRPr>
                    </a:p>
                  </a:txBody>
                  <a:tcPr marL="8535" marR="8535" marT="8535" marB="0" anchor="ctr"/>
                </a:tc>
                <a:tc>
                  <a:txBody>
                    <a:bodyPr/>
                    <a:lstStyle/>
                    <a:p>
                      <a:pPr algn="l" fontAlgn="ctr"/>
                      <a:r>
                        <a:rPr lang="en-IN" sz="1200" u="none" strike="noStrike">
                          <a:effectLst/>
                        </a:rPr>
                        <a:t>✅ Closed after reconciliation</a:t>
                      </a:r>
                      <a:endParaRPr lang="en-IN" sz="1200" b="0" i="0" u="none" strike="noStrike">
                        <a:solidFill>
                          <a:srgbClr val="000000"/>
                        </a:solidFill>
                        <a:effectLst/>
                        <a:latin typeface="Arial" panose="020B0604020202020204" pitchFamily="34" charset="0"/>
                      </a:endParaRPr>
                    </a:p>
                  </a:txBody>
                  <a:tcPr marL="8535" marR="8535" marT="8535" marB="0" anchor="ctr"/>
                </a:tc>
                <a:extLst>
                  <a:ext uri="{0D108BD9-81ED-4DB2-BD59-A6C34878D82A}">
                    <a16:rowId xmlns:a16="http://schemas.microsoft.com/office/drawing/2014/main" val="55589629"/>
                  </a:ext>
                </a:extLst>
              </a:tr>
              <a:tr h="145097">
                <a:tc>
                  <a:txBody>
                    <a:bodyPr/>
                    <a:lstStyle/>
                    <a:p>
                      <a:pPr algn="ctr" fontAlgn="ctr"/>
                      <a:r>
                        <a:rPr lang="en-IN" sz="1200" u="none" strike="noStrike">
                          <a:effectLst/>
                        </a:rPr>
                        <a:t>2019</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Flipkart</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Anti-evasion</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lvl="1" algn="l" fontAlgn="ctr"/>
                      <a:r>
                        <a:rPr lang="en-IN" sz="1200" u="none" strike="noStrike" dirty="0">
                          <a:effectLst/>
                        </a:rPr>
                        <a:t>Warehousing transactions</a:t>
                      </a:r>
                      <a:endParaRPr lang="en-IN" sz="1200" b="0" i="0" u="none" strike="noStrike" dirty="0">
                        <a:solidFill>
                          <a:srgbClr val="000000"/>
                        </a:solidFill>
                        <a:effectLst/>
                        <a:latin typeface="Arial" panose="020B0604020202020204" pitchFamily="34" charset="0"/>
                      </a:endParaRPr>
                    </a:p>
                  </a:txBody>
                  <a:tcPr marL="8535" marR="8535" marT="8535" marB="0" anchor="ctr"/>
                </a:tc>
                <a:tc>
                  <a:txBody>
                    <a:bodyPr/>
                    <a:lstStyle/>
                    <a:p>
                      <a:pPr algn="l" fontAlgn="ctr"/>
                      <a:r>
                        <a:rPr lang="en-IN" sz="1200" u="none" strike="noStrike">
                          <a:effectLst/>
                        </a:rPr>
                        <a:t>✅ No major demand reported</a:t>
                      </a:r>
                      <a:endParaRPr lang="en-IN" sz="1200" b="0" i="0" u="none" strike="noStrike">
                        <a:solidFill>
                          <a:srgbClr val="000000"/>
                        </a:solidFill>
                        <a:effectLst/>
                        <a:latin typeface="Arial" panose="020B0604020202020204" pitchFamily="34" charset="0"/>
                      </a:endParaRPr>
                    </a:p>
                  </a:txBody>
                  <a:tcPr marL="8535" marR="8535" marT="8535" marB="0" anchor="ctr"/>
                </a:tc>
                <a:extLst>
                  <a:ext uri="{0D108BD9-81ED-4DB2-BD59-A6C34878D82A}">
                    <a16:rowId xmlns:a16="http://schemas.microsoft.com/office/drawing/2014/main" val="4209926798"/>
                  </a:ext>
                </a:extLst>
              </a:tr>
              <a:tr h="145097">
                <a:tc>
                  <a:txBody>
                    <a:bodyPr/>
                    <a:lstStyle/>
                    <a:p>
                      <a:pPr algn="ctr" fontAlgn="ctr"/>
                      <a:r>
                        <a:rPr lang="en-IN" sz="1200" u="none" strike="noStrike">
                          <a:effectLst/>
                        </a:rPr>
                        <a:t>2019</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Swiggy</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GST investigation</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lvl="1" algn="l" fontAlgn="ctr"/>
                      <a:r>
                        <a:rPr lang="en-IN" sz="1200" u="none" strike="noStrike" dirty="0">
                          <a:effectLst/>
                        </a:rPr>
                        <a:t>Section 9(5) liability</a:t>
                      </a:r>
                      <a:endParaRPr lang="en-IN" sz="1200" b="0" i="0" u="none" strike="noStrike" dirty="0">
                        <a:solidFill>
                          <a:srgbClr val="000000"/>
                        </a:solidFill>
                        <a:effectLst/>
                        <a:latin typeface="Arial" panose="020B0604020202020204" pitchFamily="34" charset="0"/>
                      </a:endParaRPr>
                    </a:p>
                  </a:txBody>
                  <a:tcPr marL="8535" marR="8535" marT="8535" marB="0" anchor="ctr"/>
                </a:tc>
                <a:tc>
                  <a:txBody>
                    <a:bodyPr/>
                    <a:lstStyle/>
                    <a:p>
                      <a:pPr algn="l" fontAlgn="ctr"/>
                      <a:r>
                        <a:rPr lang="en-IN" sz="1200" u="none" strike="noStrike">
                          <a:effectLst/>
                        </a:rPr>
                        <a:t>⚖️ Continued</a:t>
                      </a:r>
                      <a:endParaRPr lang="en-IN" sz="1200" b="0" i="0" u="none" strike="noStrike">
                        <a:solidFill>
                          <a:srgbClr val="000000"/>
                        </a:solidFill>
                        <a:effectLst/>
                        <a:latin typeface="Arial" panose="020B0604020202020204" pitchFamily="34" charset="0"/>
                      </a:endParaRPr>
                    </a:p>
                  </a:txBody>
                  <a:tcPr marL="8535" marR="8535" marT="8535" marB="0" anchor="ctr"/>
                </a:tc>
                <a:extLst>
                  <a:ext uri="{0D108BD9-81ED-4DB2-BD59-A6C34878D82A}">
                    <a16:rowId xmlns:a16="http://schemas.microsoft.com/office/drawing/2014/main" val="2577223196"/>
                  </a:ext>
                </a:extLst>
              </a:tr>
              <a:tr h="145097">
                <a:tc>
                  <a:txBody>
                    <a:bodyPr/>
                    <a:lstStyle/>
                    <a:p>
                      <a:pPr algn="ctr" fontAlgn="ctr"/>
                      <a:r>
                        <a:rPr lang="en-IN" sz="1200" u="none" strike="noStrike">
                          <a:effectLst/>
                        </a:rPr>
                        <a:t>2020</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Amazon</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Audit</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lvl="1" algn="l" fontAlgn="ctr"/>
                      <a:r>
                        <a:rPr lang="en-IN" sz="1200" u="none" strike="noStrike" dirty="0">
                          <a:effectLst/>
                        </a:rPr>
                        <a:t>GSTR-2A mismatch</a:t>
                      </a:r>
                      <a:endParaRPr lang="en-IN" sz="1200" b="0" i="0" u="none" strike="noStrike" dirty="0">
                        <a:solidFill>
                          <a:srgbClr val="000000"/>
                        </a:solidFill>
                        <a:effectLst/>
                        <a:latin typeface="Arial" panose="020B0604020202020204" pitchFamily="34" charset="0"/>
                      </a:endParaRPr>
                    </a:p>
                  </a:txBody>
                  <a:tcPr marL="8535" marR="8535" marT="8535" marB="0" anchor="ctr"/>
                </a:tc>
                <a:tc>
                  <a:txBody>
                    <a:bodyPr/>
                    <a:lstStyle/>
                    <a:p>
                      <a:pPr algn="l" fontAlgn="ctr"/>
                      <a:r>
                        <a:rPr lang="en-IN" sz="1200" u="none" strike="noStrike">
                          <a:effectLst/>
                        </a:rPr>
                        <a:t>🔄 Rectification</a:t>
                      </a:r>
                      <a:endParaRPr lang="en-IN" sz="1200" b="0" i="0" u="none" strike="noStrike">
                        <a:solidFill>
                          <a:srgbClr val="000000"/>
                        </a:solidFill>
                        <a:effectLst/>
                        <a:latin typeface="Arial" panose="020B0604020202020204" pitchFamily="34" charset="0"/>
                      </a:endParaRPr>
                    </a:p>
                  </a:txBody>
                  <a:tcPr marL="8535" marR="8535" marT="8535" marB="0" anchor="ctr"/>
                </a:tc>
                <a:extLst>
                  <a:ext uri="{0D108BD9-81ED-4DB2-BD59-A6C34878D82A}">
                    <a16:rowId xmlns:a16="http://schemas.microsoft.com/office/drawing/2014/main" val="1401825658"/>
                  </a:ext>
                </a:extLst>
              </a:tr>
              <a:tr h="210184">
                <a:tc>
                  <a:txBody>
                    <a:bodyPr/>
                    <a:lstStyle/>
                    <a:p>
                      <a:pPr algn="ctr" fontAlgn="ctr"/>
                      <a:r>
                        <a:rPr lang="en-IN" sz="1200" u="none" strike="noStrike">
                          <a:effectLst/>
                        </a:rPr>
                        <a:t>2020</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Flipkart</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GST audit</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lvl="1" algn="l" fontAlgn="ctr"/>
                      <a:r>
                        <a:rPr lang="en-IN" sz="1200" u="none" strike="noStrike" dirty="0">
                          <a:effectLst/>
                        </a:rPr>
                        <a:t>Input credit verification</a:t>
                      </a:r>
                      <a:endParaRPr lang="en-IN" sz="1200" b="0" i="0" u="none" strike="noStrike" dirty="0">
                        <a:solidFill>
                          <a:srgbClr val="000000"/>
                        </a:solidFill>
                        <a:effectLst/>
                        <a:latin typeface="Arial" panose="020B0604020202020204" pitchFamily="34" charset="0"/>
                      </a:endParaRPr>
                    </a:p>
                  </a:txBody>
                  <a:tcPr marL="8535" marR="8535" marT="8535" marB="0" anchor="ctr"/>
                </a:tc>
                <a:tc>
                  <a:txBody>
                    <a:bodyPr/>
                    <a:lstStyle/>
                    <a:p>
                      <a:pPr algn="l" fontAlgn="ctr"/>
                      <a:r>
                        <a:rPr lang="en-IN" sz="1200" u="none" strike="noStrike">
                          <a:effectLst/>
                        </a:rPr>
                        <a:t>✅ Closed</a:t>
                      </a:r>
                      <a:endParaRPr lang="en-IN" sz="1200" b="0" i="0" u="none" strike="noStrike">
                        <a:solidFill>
                          <a:srgbClr val="000000"/>
                        </a:solidFill>
                        <a:effectLst/>
                        <a:latin typeface="Arial" panose="020B0604020202020204" pitchFamily="34" charset="0"/>
                      </a:endParaRPr>
                    </a:p>
                  </a:txBody>
                  <a:tcPr marL="8535" marR="8535" marT="8535" marB="0" anchor="ctr"/>
                </a:tc>
                <a:extLst>
                  <a:ext uri="{0D108BD9-81ED-4DB2-BD59-A6C34878D82A}">
                    <a16:rowId xmlns:a16="http://schemas.microsoft.com/office/drawing/2014/main" val="730885050"/>
                  </a:ext>
                </a:extLst>
              </a:tr>
              <a:tr h="145097">
                <a:tc>
                  <a:txBody>
                    <a:bodyPr/>
                    <a:lstStyle/>
                    <a:p>
                      <a:pPr algn="ctr" fontAlgn="ctr"/>
                      <a:r>
                        <a:rPr lang="en-IN" sz="1200" u="none" strike="noStrike">
                          <a:effectLst/>
                        </a:rPr>
                        <a:t>2020</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Ola</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Investigation</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lvl="1" algn="l" fontAlgn="ctr"/>
                      <a:r>
                        <a:rPr lang="en-IN" sz="1200" u="none" strike="noStrike" dirty="0">
                          <a:effectLst/>
                        </a:rPr>
                        <a:t>Cancellation charges</a:t>
                      </a:r>
                      <a:endParaRPr lang="en-IN" sz="1200" b="0" i="0" u="none" strike="noStrike" dirty="0">
                        <a:solidFill>
                          <a:srgbClr val="000000"/>
                        </a:solidFill>
                        <a:effectLst/>
                        <a:latin typeface="Arial" panose="020B0604020202020204" pitchFamily="34" charset="0"/>
                      </a:endParaRPr>
                    </a:p>
                  </a:txBody>
                  <a:tcPr marL="8535" marR="8535" marT="8535" marB="0" anchor="ctr"/>
                </a:tc>
                <a:tc>
                  <a:txBody>
                    <a:bodyPr/>
                    <a:lstStyle/>
                    <a:p>
                      <a:pPr algn="l" fontAlgn="ctr"/>
                      <a:r>
                        <a:rPr lang="en-IN" sz="1200" u="none" strike="noStrike">
                          <a:effectLst/>
                        </a:rPr>
                        <a:t>⚖️ Continued</a:t>
                      </a:r>
                      <a:endParaRPr lang="en-IN" sz="1200" b="0" i="0" u="none" strike="noStrike">
                        <a:solidFill>
                          <a:srgbClr val="000000"/>
                        </a:solidFill>
                        <a:effectLst/>
                        <a:latin typeface="Arial" panose="020B0604020202020204" pitchFamily="34" charset="0"/>
                      </a:endParaRPr>
                    </a:p>
                  </a:txBody>
                  <a:tcPr marL="8535" marR="8535" marT="8535" marB="0" anchor="ctr"/>
                </a:tc>
                <a:extLst>
                  <a:ext uri="{0D108BD9-81ED-4DB2-BD59-A6C34878D82A}">
                    <a16:rowId xmlns:a16="http://schemas.microsoft.com/office/drawing/2014/main" val="3578521339"/>
                  </a:ext>
                </a:extLst>
              </a:tr>
              <a:tr h="145097">
                <a:tc>
                  <a:txBody>
                    <a:bodyPr/>
                    <a:lstStyle/>
                    <a:p>
                      <a:pPr algn="ctr" fontAlgn="ctr"/>
                      <a:r>
                        <a:rPr lang="en-IN" sz="1200" u="none" strike="noStrike">
                          <a:effectLst/>
                        </a:rPr>
                        <a:t>2021</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Amazon</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DGGI enquiry</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lvl="1" algn="l" fontAlgn="ctr"/>
                      <a:r>
                        <a:rPr lang="en-IN" sz="1200" u="none" strike="noStrike" dirty="0">
                          <a:effectLst/>
                        </a:rPr>
                        <a:t>Marketplace commission</a:t>
                      </a:r>
                      <a:endParaRPr lang="en-IN" sz="1200" b="0" i="0" u="none" strike="noStrike" dirty="0">
                        <a:solidFill>
                          <a:srgbClr val="000000"/>
                        </a:solidFill>
                        <a:effectLst/>
                        <a:latin typeface="Arial" panose="020B0604020202020204" pitchFamily="34" charset="0"/>
                      </a:endParaRPr>
                    </a:p>
                  </a:txBody>
                  <a:tcPr marL="8535" marR="8535" marT="8535" marB="0" anchor="ctr"/>
                </a:tc>
                <a:tc>
                  <a:txBody>
                    <a:bodyPr/>
                    <a:lstStyle/>
                    <a:p>
                      <a:pPr algn="l" fontAlgn="ctr"/>
                      <a:r>
                        <a:rPr lang="en-IN" sz="1200" u="none" strike="noStrike">
                          <a:effectLst/>
                        </a:rPr>
                        <a:t>🟡 Investigation</a:t>
                      </a:r>
                      <a:endParaRPr lang="en-IN" sz="1200" b="0" i="0" u="none" strike="noStrike">
                        <a:solidFill>
                          <a:srgbClr val="000000"/>
                        </a:solidFill>
                        <a:effectLst/>
                        <a:latin typeface="Arial" panose="020B0604020202020204" pitchFamily="34" charset="0"/>
                      </a:endParaRPr>
                    </a:p>
                  </a:txBody>
                  <a:tcPr marL="8535" marR="8535" marT="8535" marB="0" anchor="ctr"/>
                </a:tc>
                <a:extLst>
                  <a:ext uri="{0D108BD9-81ED-4DB2-BD59-A6C34878D82A}">
                    <a16:rowId xmlns:a16="http://schemas.microsoft.com/office/drawing/2014/main" val="3685788641"/>
                  </a:ext>
                </a:extLst>
              </a:tr>
              <a:tr h="145097">
                <a:tc>
                  <a:txBody>
                    <a:bodyPr/>
                    <a:lstStyle/>
                    <a:p>
                      <a:pPr algn="ctr" fontAlgn="ctr"/>
                      <a:r>
                        <a:rPr lang="en-IN" sz="1200" u="none" strike="noStrike">
                          <a:effectLst/>
                        </a:rPr>
                        <a:t>2021</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Flipkart</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GST audit</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lvl="1" algn="l" fontAlgn="ctr"/>
                      <a:r>
                        <a:rPr lang="en-IN" sz="1200" u="none" strike="noStrike" dirty="0">
                          <a:effectLst/>
                        </a:rPr>
                        <a:t>Cross-charge &amp; stock transfers</a:t>
                      </a:r>
                      <a:endParaRPr lang="en-IN" sz="1200" b="0" i="0" u="none" strike="noStrike" dirty="0">
                        <a:solidFill>
                          <a:srgbClr val="000000"/>
                        </a:solidFill>
                        <a:effectLst/>
                        <a:latin typeface="Arial" panose="020B0604020202020204" pitchFamily="34" charset="0"/>
                      </a:endParaRPr>
                    </a:p>
                  </a:txBody>
                  <a:tcPr marL="8535" marR="8535" marT="8535" marB="0" anchor="ctr"/>
                </a:tc>
                <a:tc>
                  <a:txBody>
                    <a:bodyPr/>
                    <a:lstStyle/>
                    <a:p>
                      <a:pPr algn="l" fontAlgn="ctr"/>
                      <a:r>
                        <a:rPr lang="en-IN" sz="1200" u="none" strike="noStrike">
                          <a:effectLst/>
                        </a:rPr>
                        <a:t>🟡 Continued</a:t>
                      </a:r>
                      <a:endParaRPr lang="en-IN" sz="1200" b="0" i="0" u="none" strike="noStrike">
                        <a:solidFill>
                          <a:srgbClr val="000000"/>
                        </a:solidFill>
                        <a:effectLst/>
                        <a:latin typeface="Arial" panose="020B0604020202020204" pitchFamily="34" charset="0"/>
                      </a:endParaRPr>
                    </a:p>
                  </a:txBody>
                  <a:tcPr marL="8535" marR="8535" marT="8535" marB="0" anchor="ctr"/>
                </a:tc>
                <a:extLst>
                  <a:ext uri="{0D108BD9-81ED-4DB2-BD59-A6C34878D82A}">
                    <a16:rowId xmlns:a16="http://schemas.microsoft.com/office/drawing/2014/main" val="1955208121"/>
                  </a:ext>
                </a:extLst>
              </a:tr>
              <a:tr h="145097">
                <a:tc>
                  <a:txBody>
                    <a:bodyPr/>
                    <a:lstStyle/>
                    <a:p>
                      <a:pPr algn="ctr" fontAlgn="ctr"/>
                      <a:r>
                        <a:rPr lang="en-IN" sz="1200" u="none" strike="noStrike">
                          <a:effectLst/>
                        </a:rPr>
                        <a:t>2021</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Meesho</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GST verification</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lvl="1" algn="l" fontAlgn="ctr"/>
                      <a:r>
                        <a:rPr lang="en-IN" sz="1200" u="none" strike="noStrike" dirty="0">
                          <a:effectLst/>
                        </a:rPr>
                        <a:t>Marketplace compliance</a:t>
                      </a:r>
                      <a:endParaRPr lang="en-IN" sz="1200" b="0" i="0" u="none" strike="noStrike" dirty="0">
                        <a:solidFill>
                          <a:srgbClr val="000000"/>
                        </a:solidFill>
                        <a:effectLst/>
                        <a:latin typeface="Arial" panose="020B0604020202020204" pitchFamily="34" charset="0"/>
                      </a:endParaRPr>
                    </a:p>
                  </a:txBody>
                  <a:tcPr marL="8535" marR="8535" marT="8535" marB="0" anchor="ctr"/>
                </a:tc>
                <a:tc>
                  <a:txBody>
                    <a:bodyPr/>
                    <a:lstStyle/>
                    <a:p>
                      <a:pPr algn="l" fontAlgn="ctr"/>
                      <a:r>
                        <a:rPr lang="en-IN" sz="1200" u="none" strike="noStrike">
                          <a:effectLst/>
                        </a:rPr>
                        <a:t>✅ Routine</a:t>
                      </a:r>
                      <a:endParaRPr lang="en-IN" sz="1200" b="0" i="0" u="none" strike="noStrike">
                        <a:solidFill>
                          <a:srgbClr val="000000"/>
                        </a:solidFill>
                        <a:effectLst/>
                        <a:latin typeface="Arial" panose="020B0604020202020204" pitchFamily="34" charset="0"/>
                      </a:endParaRPr>
                    </a:p>
                  </a:txBody>
                  <a:tcPr marL="8535" marR="8535" marT="8535" marB="0" anchor="ctr"/>
                </a:tc>
                <a:extLst>
                  <a:ext uri="{0D108BD9-81ED-4DB2-BD59-A6C34878D82A}">
                    <a16:rowId xmlns:a16="http://schemas.microsoft.com/office/drawing/2014/main" val="608373107"/>
                  </a:ext>
                </a:extLst>
              </a:tr>
              <a:tr h="145097">
                <a:tc>
                  <a:txBody>
                    <a:bodyPr/>
                    <a:lstStyle/>
                    <a:p>
                      <a:pPr algn="ctr" fontAlgn="ctr"/>
                      <a:r>
                        <a:rPr lang="en-IN" sz="1200" u="none" strike="noStrike">
                          <a:effectLst/>
                        </a:rPr>
                        <a:t>2022</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Meesho</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GST investigation</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lvl="1" algn="l" fontAlgn="ctr"/>
                      <a:r>
                        <a:rPr lang="en-IN" sz="1200" u="none" strike="noStrike" dirty="0">
                          <a:effectLst/>
                        </a:rPr>
                        <a:t>TCS reconciliation</a:t>
                      </a:r>
                      <a:endParaRPr lang="en-IN" sz="1200" b="0" i="0" u="none" strike="noStrike" dirty="0">
                        <a:solidFill>
                          <a:srgbClr val="000000"/>
                        </a:solidFill>
                        <a:effectLst/>
                        <a:latin typeface="Arial" panose="020B0604020202020204" pitchFamily="34" charset="0"/>
                      </a:endParaRPr>
                    </a:p>
                  </a:txBody>
                  <a:tcPr marL="8535" marR="8535" marT="8535" marB="0" anchor="ctr"/>
                </a:tc>
                <a:tc>
                  <a:txBody>
                    <a:bodyPr/>
                    <a:lstStyle/>
                    <a:p>
                      <a:pPr algn="l" fontAlgn="ctr"/>
                      <a:r>
                        <a:rPr lang="en-IN" sz="1200" u="none" strike="noStrike">
                          <a:effectLst/>
                        </a:rPr>
                        <a:t>🔄 Compliance completed</a:t>
                      </a:r>
                      <a:endParaRPr lang="en-IN" sz="1200" b="0" i="0" u="none" strike="noStrike">
                        <a:solidFill>
                          <a:srgbClr val="000000"/>
                        </a:solidFill>
                        <a:effectLst/>
                        <a:latin typeface="Arial" panose="020B0604020202020204" pitchFamily="34" charset="0"/>
                      </a:endParaRPr>
                    </a:p>
                  </a:txBody>
                  <a:tcPr marL="8535" marR="8535" marT="8535" marB="0" anchor="ctr"/>
                </a:tc>
                <a:extLst>
                  <a:ext uri="{0D108BD9-81ED-4DB2-BD59-A6C34878D82A}">
                    <a16:rowId xmlns:a16="http://schemas.microsoft.com/office/drawing/2014/main" val="1855645400"/>
                  </a:ext>
                </a:extLst>
              </a:tr>
              <a:tr h="145097">
                <a:tc>
                  <a:txBody>
                    <a:bodyPr/>
                    <a:lstStyle/>
                    <a:p>
                      <a:pPr algn="ctr" fontAlgn="ctr"/>
                      <a:r>
                        <a:rPr lang="en-IN" sz="1200" u="none" strike="noStrike">
                          <a:effectLst/>
                        </a:rPr>
                        <a:t>2022</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Amazon</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DGGI enquiry</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lvl="1" algn="l" fontAlgn="ctr"/>
                      <a:r>
                        <a:rPr lang="en-IN" sz="1200" u="none" strike="noStrike" dirty="0">
                          <a:effectLst/>
                        </a:rPr>
                        <a:t>GST on reimbursements</a:t>
                      </a:r>
                      <a:endParaRPr lang="en-IN" sz="1200" b="0" i="0" u="none" strike="noStrike" dirty="0">
                        <a:solidFill>
                          <a:srgbClr val="000000"/>
                        </a:solidFill>
                        <a:effectLst/>
                        <a:latin typeface="Arial" panose="020B0604020202020204" pitchFamily="34" charset="0"/>
                      </a:endParaRPr>
                    </a:p>
                  </a:txBody>
                  <a:tcPr marL="8535" marR="8535" marT="8535" marB="0" anchor="ctr"/>
                </a:tc>
                <a:tc>
                  <a:txBody>
                    <a:bodyPr/>
                    <a:lstStyle/>
                    <a:p>
                      <a:pPr algn="l" fontAlgn="ctr"/>
                      <a:r>
                        <a:rPr lang="en-IN" sz="1200" u="none" strike="noStrike">
                          <a:effectLst/>
                        </a:rPr>
                        <a:t>⚖️ Pending</a:t>
                      </a:r>
                      <a:endParaRPr lang="en-IN" sz="1200" b="0" i="0" u="none" strike="noStrike">
                        <a:solidFill>
                          <a:srgbClr val="000000"/>
                        </a:solidFill>
                        <a:effectLst/>
                        <a:latin typeface="Arial" panose="020B0604020202020204" pitchFamily="34" charset="0"/>
                      </a:endParaRPr>
                    </a:p>
                  </a:txBody>
                  <a:tcPr marL="8535" marR="8535" marT="8535" marB="0" anchor="ctr"/>
                </a:tc>
                <a:extLst>
                  <a:ext uri="{0D108BD9-81ED-4DB2-BD59-A6C34878D82A}">
                    <a16:rowId xmlns:a16="http://schemas.microsoft.com/office/drawing/2014/main" val="2840626640"/>
                  </a:ext>
                </a:extLst>
              </a:tr>
              <a:tr h="145097">
                <a:tc>
                  <a:txBody>
                    <a:bodyPr/>
                    <a:lstStyle/>
                    <a:p>
                      <a:pPr algn="ctr" fontAlgn="ctr"/>
                      <a:r>
                        <a:rPr lang="en-IN" sz="1200" u="none" strike="noStrike">
                          <a:effectLst/>
                        </a:rPr>
                        <a:t>2022</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Flipkart</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Audit</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lvl="1" algn="l" fontAlgn="ctr"/>
                      <a:r>
                        <a:rPr lang="en-IN" sz="1200" u="none" strike="noStrike" dirty="0">
                          <a:effectLst/>
                        </a:rPr>
                        <a:t>Warehousing valuation</a:t>
                      </a:r>
                      <a:endParaRPr lang="en-IN" sz="1200" b="0" i="0" u="none" strike="noStrike" dirty="0">
                        <a:solidFill>
                          <a:srgbClr val="000000"/>
                        </a:solidFill>
                        <a:effectLst/>
                        <a:latin typeface="Arial" panose="020B0604020202020204" pitchFamily="34" charset="0"/>
                      </a:endParaRPr>
                    </a:p>
                  </a:txBody>
                  <a:tcPr marL="8535" marR="8535" marT="8535" marB="0" anchor="ctr"/>
                </a:tc>
                <a:tc>
                  <a:txBody>
                    <a:bodyPr/>
                    <a:lstStyle/>
                    <a:p>
                      <a:pPr algn="l" fontAlgn="ctr"/>
                      <a:r>
                        <a:rPr lang="en-IN" sz="1200" u="none" strike="noStrike">
                          <a:effectLst/>
                        </a:rPr>
                        <a:t>⚖️ Pending</a:t>
                      </a:r>
                      <a:endParaRPr lang="en-IN" sz="1200" b="0" i="0" u="none" strike="noStrike">
                        <a:solidFill>
                          <a:srgbClr val="000000"/>
                        </a:solidFill>
                        <a:effectLst/>
                        <a:latin typeface="Arial" panose="020B0604020202020204" pitchFamily="34" charset="0"/>
                      </a:endParaRPr>
                    </a:p>
                  </a:txBody>
                  <a:tcPr marL="8535" marR="8535" marT="8535" marB="0" anchor="ctr"/>
                </a:tc>
                <a:extLst>
                  <a:ext uri="{0D108BD9-81ED-4DB2-BD59-A6C34878D82A}">
                    <a16:rowId xmlns:a16="http://schemas.microsoft.com/office/drawing/2014/main" val="1945443337"/>
                  </a:ext>
                </a:extLst>
              </a:tr>
              <a:tr h="145097">
                <a:tc>
                  <a:txBody>
                    <a:bodyPr/>
                    <a:lstStyle/>
                    <a:p>
                      <a:pPr algn="ctr" fontAlgn="ctr"/>
                      <a:r>
                        <a:rPr lang="en-IN" sz="1200" u="none" strike="noStrike">
                          <a:effectLst/>
                        </a:rPr>
                        <a:t>2023</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Ola</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DGGI Investigation</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lvl="1" algn="l" fontAlgn="ctr"/>
                      <a:r>
                        <a:rPr lang="en-IN" sz="1200" u="none" strike="noStrike" dirty="0">
                          <a:effectLst/>
                        </a:rPr>
                        <a:t>GST on cancellation charges</a:t>
                      </a:r>
                      <a:endParaRPr lang="en-IN" sz="1200" b="0" i="0" u="none" strike="noStrike" dirty="0">
                        <a:solidFill>
                          <a:srgbClr val="000000"/>
                        </a:solidFill>
                        <a:effectLst/>
                        <a:latin typeface="Arial" panose="020B0604020202020204" pitchFamily="34" charset="0"/>
                      </a:endParaRPr>
                    </a:p>
                  </a:txBody>
                  <a:tcPr marL="8535" marR="8535" marT="8535" marB="0" anchor="ctr"/>
                </a:tc>
                <a:tc>
                  <a:txBody>
                    <a:bodyPr/>
                    <a:lstStyle/>
                    <a:p>
                      <a:pPr algn="l" fontAlgn="ctr"/>
                      <a:r>
                        <a:rPr lang="en-IN" sz="1200" u="none" strike="noStrike">
                          <a:effectLst/>
                        </a:rPr>
                        <a:t>⚖️ Pending</a:t>
                      </a:r>
                      <a:endParaRPr lang="en-IN" sz="1200" b="0" i="0" u="none" strike="noStrike">
                        <a:solidFill>
                          <a:srgbClr val="000000"/>
                        </a:solidFill>
                        <a:effectLst/>
                        <a:latin typeface="Arial" panose="020B0604020202020204" pitchFamily="34" charset="0"/>
                      </a:endParaRPr>
                    </a:p>
                  </a:txBody>
                  <a:tcPr marL="8535" marR="8535" marT="8535" marB="0" anchor="ctr"/>
                </a:tc>
                <a:extLst>
                  <a:ext uri="{0D108BD9-81ED-4DB2-BD59-A6C34878D82A}">
                    <a16:rowId xmlns:a16="http://schemas.microsoft.com/office/drawing/2014/main" val="2223692149"/>
                  </a:ext>
                </a:extLst>
              </a:tr>
              <a:tr h="145097">
                <a:tc>
                  <a:txBody>
                    <a:bodyPr/>
                    <a:lstStyle/>
                    <a:p>
                      <a:pPr algn="ctr" fontAlgn="ctr"/>
                      <a:r>
                        <a:rPr lang="en-IN" sz="1200" u="none" strike="noStrike">
                          <a:effectLst/>
                        </a:rPr>
                        <a:t>2023</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Uber</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GST review</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lvl="1" algn="l" fontAlgn="ctr"/>
                      <a:r>
                        <a:rPr lang="en-IN" sz="1200" u="none" strike="noStrike" dirty="0">
                          <a:effectLst/>
                        </a:rPr>
                        <a:t>Cancellation charges</a:t>
                      </a:r>
                      <a:endParaRPr lang="en-IN" sz="1200" b="0" i="0" u="none" strike="noStrike" dirty="0">
                        <a:solidFill>
                          <a:srgbClr val="000000"/>
                        </a:solidFill>
                        <a:effectLst/>
                        <a:latin typeface="Arial" panose="020B0604020202020204" pitchFamily="34" charset="0"/>
                      </a:endParaRPr>
                    </a:p>
                  </a:txBody>
                  <a:tcPr marL="8535" marR="8535" marT="8535" marB="0" anchor="ctr"/>
                </a:tc>
                <a:tc>
                  <a:txBody>
                    <a:bodyPr/>
                    <a:lstStyle/>
                    <a:p>
                      <a:pPr algn="l" fontAlgn="ctr"/>
                      <a:r>
                        <a:rPr lang="en-IN" sz="1200" u="none" strike="noStrike">
                          <a:effectLst/>
                        </a:rPr>
                        <a:t>⚖️ Pending</a:t>
                      </a:r>
                      <a:endParaRPr lang="en-IN" sz="1200" b="0" i="0" u="none" strike="noStrike">
                        <a:solidFill>
                          <a:srgbClr val="000000"/>
                        </a:solidFill>
                        <a:effectLst/>
                        <a:latin typeface="Arial" panose="020B0604020202020204" pitchFamily="34" charset="0"/>
                      </a:endParaRPr>
                    </a:p>
                  </a:txBody>
                  <a:tcPr marL="8535" marR="8535" marT="8535" marB="0" anchor="ctr"/>
                </a:tc>
                <a:extLst>
                  <a:ext uri="{0D108BD9-81ED-4DB2-BD59-A6C34878D82A}">
                    <a16:rowId xmlns:a16="http://schemas.microsoft.com/office/drawing/2014/main" val="1039161310"/>
                  </a:ext>
                </a:extLst>
              </a:tr>
              <a:tr h="145097">
                <a:tc>
                  <a:txBody>
                    <a:bodyPr/>
                    <a:lstStyle/>
                    <a:p>
                      <a:pPr algn="ctr" fontAlgn="ctr"/>
                      <a:r>
                        <a:rPr lang="en-IN" sz="1200" u="none" strike="noStrike">
                          <a:effectLst/>
                        </a:rPr>
                        <a:t>2023</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Blinkit</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GST verification</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lvl="1" algn="l" fontAlgn="ctr"/>
                      <a:r>
                        <a:rPr lang="en-IN" sz="1200" u="none" strike="noStrike" dirty="0">
                          <a:effectLst/>
                        </a:rPr>
                        <a:t>Quick commerce operations</a:t>
                      </a:r>
                      <a:endParaRPr lang="en-IN" sz="1200" b="0" i="0" u="none" strike="noStrike" dirty="0">
                        <a:solidFill>
                          <a:srgbClr val="000000"/>
                        </a:solidFill>
                        <a:effectLst/>
                        <a:latin typeface="Arial" panose="020B0604020202020204" pitchFamily="34" charset="0"/>
                      </a:endParaRPr>
                    </a:p>
                  </a:txBody>
                  <a:tcPr marL="8535" marR="8535" marT="8535" marB="0" anchor="ctr"/>
                </a:tc>
                <a:tc>
                  <a:txBody>
                    <a:bodyPr/>
                    <a:lstStyle/>
                    <a:p>
                      <a:pPr algn="l" fontAlgn="ctr"/>
                      <a:r>
                        <a:rPr lang="en-IN" sz="1200" u="none" strike="noStrike">
                          <a:effectLst/>
                        </a:rPr>
                        <a:t>🟡 Routine</a:t>
                      </a:r>
                      <a:endParaRPr lang="en-IN" sz="1200" b="0" i="0" u="none" strike="noStrike">
                        <a:solidFill>
                          <a:srgbClr val="000000"/>
                        </a:solidFill>
                        <a:effectLst/>
                        <a:latin typeface="Arial" panose="020B0604020202020204" pitchFamily="34" charset="0"/>
                      </a:endParaRPr>
                    </a:p>
                  </a:txBody>
                  <a:tcPr marL="8535" marR="8535" marT="8535" marB="0" anchor="ctr"/>
                </a:tc>
                <a:extLst>
                  <a:ext uri="{0D108BD9-81ED-4DB2-BD59-A6C34878D82A}">
                    <a16:rowId xmlns:a16="http://schemas.microsoft.com/office/drawing/2014/main" val="129161827"/>
                  </a:ext>
                </a:extLst>
              </a:tr>
              <a:tr h="145097">
                <a:tc>
                  <a:txBody>
                    <a:bodyPr/>
                    <a:lstStyle/>
                    <a:p>
                      <a:pPr algn="ctr" fontAlgn="ctr"/>
                      <a:r>
                        <a:rPr lang="en-IN" sz="1200" u="none" strike="noStrike">
                          <a:effectLst/>
                        </a:rPr>
                        <a:t>2023</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Swiggy Instamart</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Audit</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lvl="1" algn="l" fontAlgn="ctr"/>
                      <a:r>
                        <a:rPr lang="en-IN" sz="1200" u="none" strike="noStrike" dirty="0">
                          <a:effectLst/>
                        </a:rPr>
                        <a:t>Quick commerce model</a:t>
                      </a:r>
                      <a:endParaRPr lang="en-IN" sz="1200" b="0" i="0" u="none" strike="noStrike" dirty="0">
                        <a:solidFill>
                          <a:srgbClr val="000000"/>
                        </a:solidFill>
                        <a:effectLst/>
                        <a:latin typeface="Arial" panose="020B0604020202020204" pitchFamily="34" charset="0"/>
                      </a:endParaRPr>
                    </a:p>
                  </a:txBody>
                  <a:tcPr marL="8535" marR="8535" marT="8535" marB="0" anchor="ctr"/>
                </a:tc>
                <a:tc>
                  <a:txBody>
                    <a:bodyPr/>
                    <a:lstStyle/>
                    <a:p>
                      <a:pPr algn="l" fontAlgn="ctr"/>
                      <a:r>
                        <a:rPr lang="en-IN" sz="1200" u="none" strike="noStrike">
                          <a:effectLst/>
                        </a:rPr>
                        <a:t>🟡 Ongoing</a:t>
                      </a:r>
                      <a:endParaRPr lang="en-IN" sz="1200" b="0" i="0" u="none" strike="noStrike">
                        <a:solidFill>
                          <a:srgbClr val="000000"/>
                        </a:solidFill>
                        <a:effectLst/>
                        <a:latin typeface="Arial" panose="020B0604020202020204" pitchFamily="34" charset="0"/>
                      </a:endParaRPr>
                    </a:p>
                  </a:txBody>
                  <a:tcPr marL="8535" marR="8535" marT="8535" marB="0" anchor="ctr"/>
                </a:tc>
                <a:extLst>
                  <a:ext uri="{0D108BD9-81ED-4DB2-BD59-A6C34878D82A}">
                    <a16:rowId xmlns:a16="http://schemas.microsoft.com/office/drawing/2014/main" val="1443336322"/>
                  </a:ext>
                </a:extLst>
              </a:tr>
              <a:tr h="145097">
                <a:tc>
                  <a:txBody>
                    <a:bodyPr/>
                    <a:lstStyle/>
                    <a:p>
                      <a:pPr algn="ctr" fontAlgn="ctr"/>
                      <a:r>
                        <a:rPr lang="en-IN" sz="1200" u="none" strike="noStrike">
                          <a:effectLst/>
                        </a:rPr>
                        <a:t>2024</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Amazon</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DGGI investigation</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lvl="1" algn="l" fontAlgn="ctr"/>
                      <a:r>
                        <a:rPr lang="en-IN" sz="1200" u="none" strike="noStrike" dirty="0">
                          <a:effectLst/>
                        </a:rPr>
                        <a:t>TCS, commission &amp; marketplace transactions</a:t>
                      </a:r>
                      <a:endParaRPr lang="en-IN" sz="1200" b="0" i="0" u="none" strike="noStrike" dirty="0">
                        <a:solidFill>
                          <a:srgbClr val="000000"/>
                        </a:solidFill>
                        <a:effectLst/>
                        <a:latin typeface="Arial" panose="020B0604020202020204" pitchFamily="34" charset="0"/>
                      </a:endParaRPr>
                    </a:p>
                  </a:txBody>
                  <a:tcPr marL="8535" marR="8535" marT="8535" marB="0" anchor="ctr"/>
                </a:tc>
                <a:tc>
                  <a:txBody>
                    <a:bodyPr/>
                    <a:lstStyle/>
                    <a:p>
                      <a:pPr algn="l" fontAlgn="ctr"/>
                      <a:r>
                        <a:rPr lang="en-IN" sz="1200" u="none" strike="noStrike">
                          <a:effectLst/>
                        </a:rPr>
                        <a:t>⚖️ Continuing</a:t>
                      </a:r>
                      <a:endParaRPr lang="en-IN" sz="1200" b="0" i="0" u="none" strike="noStrike">
                        <a:solidFill>
                          <a:srgbClr val="000000"/>
                        </a:solidFill>
                        <a:effectLst/>
                        <a:latin typeface="Arial" panose="020B0604020202020204" pitchFamily="34" charset="0"/>
                      </a:endParaRPr>
                    </a:p>
                  </a:txBody>
                  <a:tcPr marL="8535" marR="8535" marT="8535" marB="0" anchor="ctr"/>
                </a:tc>
                <a:extLst>
                  <a:ext uri="{0D108BD9-81ED-4DB2-BD59-A6C34878D82A}">
                    <a16:rowId xmlns:a16="http://schemas.microsoft.com/office/drawing/2014/main" val="3924033975"/>
                  </a:ext>
                </a:extLst>
              </a:tr>
              <a:tr h="145097">
                <a:tc>
                  <a:txBody>
                    <a:bodyPr/>
                    <a:lstStyle/>
                    <a:p>
                      <a:pPr algn="ctr" fontAlgn="ctr"/>
                      <a:r>
                        <a:rPr lang="en-IN" sz="1200" u="none" strike="noStrike">
                          <a:effectLst/>
                        </a:rPr>
                        <a:t>2024</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Flipkart</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GST verification</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lvl="1" algn="l" fontAlgn="ctr"/>
                      <a:r>
                        <a:rPr lang="en-IN" sz="1200" u="none" strike="noStrike" dirty="0">
                          <a:effectLst/>
                        </a:rPr>
                        <a:t>Marketplace transactions</a:t>
                      </a:r>
                      <a:endParaRPr lang="en-IN" sz="1200" b="0" i="0" u="none" strike="noStrike" dirty="0">
                        <a:solidFill>
                          <a:srgbClr val="000000"/>
                        </a:solidFill>
                        <a:effectLst/>
                        <a:latin typeface="Arial" panose="020B0604020202020204" pitchFamily="34" charset="0"/>
                      </a:endParaRPr>
                    </a:p>
                  </a:txBody>
                  <a:tcPr marL="8535" marR="8535" marT="8535" marB="0" anchor="ctr"/>
                </a:tc>
                <a:tc>
                  <a:txBody>
                    <a:bodyPr/>
                    <a:lstStyle/>
                    <a:p>
                      <a:pPr algn="l" fontAlgn="ctr"/>
                      <a:r>
                        <a:rPr lang="en-IN" sz="1200" u="none" strike="noStrike">
                          <a:effectLst/>
                        </a:rPr>
                        <a:t>⚖️ Continuing</a:t>
                      </a:r>
                      <a:endParaRPr lang="en-IN" sz="1200" b="0" i="0" u="none" strike="noStrike">
                        <a:solidFill>
                          <a:srgbClr val="000000"/>
                        </a:solidFill>
                        <a:effectLst/>
                        <a:latin typeface="Arial" panose="020B0604020202020204" pitchFamily="34" charset="0"/>
                      </a:endParaRPr>
                    </a:p>
                  </a:txBody>
                  <a:tcPr marL="8535" marR="8535" marT="8535" marB="0" anchor="ctr"/>
                </a:tc>
                <a:extLst>
                  <a:ext uri="{0D108BD9-81ED-4DB2-BD59-A6C34878D82A}">
                    <a16:rowId xmlns:a16="http://schemas.microsoft.com/office/drawing/2014/main" val="4241218584"/>
                  </a:ext>
                </a:extLst>
              </a:tr>
              <a:tr h="145097">
                <a:tc>
                  <a:txBody>
                    <a:bodyPr/>
                    <a:lstStyle/>
                    <a:p>
                      <a:pPr algn="ctr" fontAlgn="ctr"/>
                      <a:r>
                        <a:rPr lang="en-IN" sz="1200" u="none" strike="noStrike">
                          <a:effectLst/>
                        </a:rPr>
                        <a:t>2024</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Zepto</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GST verification</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lvl="1" algn="l" fontAlgn="ctr"/>
                      <a:r>
                        <a:rPr lang="en-IN" sz="1200" u="none" strike="noStrike" dirty="0">
                          <a:effectLst/>
                        </a:rPr>
                        <a:t>Quick commerce supplies</a:t>
                      </a:r>
                      <a:endParaRPr lang="en-IN" sz="1200" b="0" i="0" u="none" strike="noStrike" dirty="0">
                        <a:solidFill>
                          <a:srgbClr val="000000"/>
                        </a:solidFill>
                        <a:effectLst/>
                        <a:latin typeface="Arial" panose="020B0604020202020204" pitchFamily="34" charset="0"/>
                      </a:endParaRPr>
                    </a:p>
                  </a:txBody>
                  <a:tcPr marL="8535" marR="8535" marT="8535" marB="0" anchor="ctr"/>
                </a:tc>
                <a:tc>
                  <a:txBody>
                    <a:bodyPr/>
                    <a:lstStyle/>
                    <a:p>
                      <a:pPr algn="l" fontAlgn="ctr"/>
                      <a:r>
                        <a:rPr lang="en-IN" sz="1200" u="none" strike="noStrike">
                          <a:effectLst/>
                        </a:rPr>
                        <a:t>🟡 Ongoing</a:t>
                      </a:r>
                      <a:endParaRPr lang="en-IN" sz="1200" b="0" i="0" u="none" strike="noStrike">
                        <a:solidFill>
                          <a:srgbClr val="000000"/>
                        </a:solidFill>
                        <a:effectLst/>
                        <a:latin typeface="Arial" panose="020B0604020202020204" pitchFamily="34" charset="0"/>
                      </a:endParaRPr>
                    </a:p>
                  </a:txBody>
                  <a:tcPr marL="8535" marR="8535" marT="8535" marB="0" anchor="ctr"/>
                </a:tc>
                <a:extLst>
                  <a:ext uri="{0D108BD9-81ED-4DB2-BD59-A6C34878D82A}">
                    <a16:rowId xmlns:a16="http://schemas.microsoft.com/office/drawing/2014/main" val="299961749"/>
                  </a:ext>
                </a:extLst>
              </a:tr>
              <a:tr h="145097">
                <a:tc>
                  <a:txBody>
                    <a:bodyPr/>
                    <a:lstStyle/>
                    <a:p>
                      <a:pPr algn="ctr" fontAlgn="ctr"/>
                      <a:r>
                        <a:rPr lang="en-IN" sz="1200" u="none" strike="noStrike">
                          <a:effectLst/>
                        </a:rPr>
                        <a:t>2024</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Blinkit</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GST verification</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lvl="1" algn="l" fontAlgn="ctr"/>
                      <a:r>
                        <a:rPr lang="en-IN" sz="1200" u="none" strike="noStrike" dirty="0">
                          <a:effectLst/>
                        </a:rPr>
                        <a:t>Inventory &amp; warehousing</a:t>
                      </a:r>
                      <a:endParaRPr lang="en-IN" sz="1200" b="0" i="0" u="none" strike="noStrike" dirty="0">
                        <a:solidFill>
                          <a:srgbClr val="000000"/>
                        </a:solidFill>
                        <a:effectLst/>
                        <a:latin typeface="Arial" panose="020B0604020202020204" pitchFamily="34" charset="0"/>
                      </a:endParaRPr>
                    </a:p>
                  </a:txBody>
                  <a:tcPr marL="8535" marR="8535" marT="8535" marB="0" anchor="ctr"/>
                </a:tc>
                <a:tc>
                  <a:txBody>
                    <a:bodyPr/>
                    <a:lstStyle/>
                    <a:p>
                      <a:pPr algn="l" fontAlgn="ctr"/>
                      <a:r>
                        <a:rPr lang="en-IN" sz="1200" u="none" strike="noStrike">
                          <a:effectLst/>
                        </a:rPr>
                        <a:t>🟡 Ongoing</a:t>
                      </a:r>
                      <a:endParaRPr lang="en-IN" sz="1200" b="0" i="0" u="none" strike="noStrike">
                        <a:solidFill>
                          <a:srgbClr val="000000"/>
                        </a:solidFill>
                        <a:effectLst/>
                        <a:latin typeface="Arial" panose="020B0604020202020204" pitchFamily="34" charset="0"/>
                      </a:endParaRPr>
                    </a:p>
                  </a:txBody>
                  <a:tcPr marL="8535" marR="8535" marT="8535" marB="0" anchor="ctr"/>
                </a:tc>
                <a:extLst>
                  <a:ext uri="{0D108BD9-81ED-4DB2-BD59-A6C34878D82A}">
                    <a16:rowId xmlns:a16="http://schemas.microsoft.com/office/drawing/2014/main" val="874965352"/>
                  </a:ext>
                </a:extLst>
              </a:tr>
              <a:tr h="145097">
                <a:tc>
                  <a:txBody>
                    <a:bodyPr/>
                    <a:lstStyle/>
                    <a:p>
                      <a:pPr algn="ctr" fontAlgn="ctr"/>
                      <a:r>
                        <a:rPr lang="en-IN" sz="1200" u="none" strike="noStrike">
                          <a:effectLst/>
                        </a:rPr>
                        <a:t>2025</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Ola Consumer</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DGGI</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lvl="1" algn="l" fontAlgn="ctr"/>
                      <a:r>
                        <a:rPr lang="en-IN" sz="1200" u="none" strike="noStrike" dirty="0">
                          <a:effectLst/>
                        </a:rPr>
                        <a:t>GST on cancellation charges</a:t>
                      </a:r>
                      <a:endParaRPr lang="en-IN" sz="1200" b="0" i="0" u="none" strike="noStrike" dirty="0">
                        <a:solidFill>
                          <a:srgbClr val="000000"/>
                        </a:solidFill>
                        <a:effectLst/>
                        <a:latin typeface="Arial" panose="020B0604020202020204" pitchFamily="34" charset="0"/>
                      </a:endParaRPr>
                    </a:p>
                  </a:txBody>
                  <a:tcPr marL="8535" marR="8535" marT="8535" marB="0" anchor="ctr"/>
                </a:tc>
                <a:tc>
                  <a:txBody>
                    <a:bodyPr/>
                    <a:lstStyle/>
                    <a:p>
                      <a:pPr algn="l" fontAlgn="ctr"/>
                      <a:r>
                        <a:rPr lang="en-IN" sz="1200" u="none" strike="noStrike">
                          <a:effectLst/>
                        </a:rPr>
                        <a:t>⚖️ Reply filed</a:t>
                      </a:r>
                      <a:endParaRPr lang="en-IN" sz="1200" b="0" i="0" u="none" strike="noStrike">
                        <a:solidFill>
                          <a:srgbClr val="000000"/>
                        </a:solidFill>
                        <a:effectLst/>
                        <a:latin typeface="Arial" panose="020B0604020202020204" pitchFamily="34" charset="0"/>
                      </a:endParaRPr>
                    </a:p>
                  </a:txBody>
                  <a:tcPr marL="8535" marR="8535" marT="8535" marB="0" anchor="ctr"/>
                </a:tc>
                <a:extLst>
                  <a:ext uri="{0D108BD9-81ED-4DB2-BD59-A6C34878D82A}">
                    <a16:rowId xmlns:a16="http://schemas.microsoft.com/office/drawing/2014/main" val="4034892229"/>
                  </a:ext>
                </a:extLst>
              </a:tr>
              <a:tr h="145097">
                <a:tc>
                  <a:txBody>
                    <a:bodyPr/>
                    <a:lstStyle/>
                    <a:p>
                      <a:pPr algn="ctr" fontAlgn="ctr"/>
                      <a:r>
                        <a:rPr lang="en-IN" sz="1200" u="none" strike="noStrike">
                          <a:effectLst/>
                        </a:rPr>
                        <a:t>2025</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Uber</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GST review</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lvl="1" algn="l" fontAlgn="ctr"/>
                      <a:r>
                        <a:rPr lang="en-IN" sz="1200" u="none" strike="noStrike" dirty="0">
                          <a:effectLst/>
                        </a:rPr>
                        <a:t>Cancellation fee</a:t>
                      </a:r>
                      <a:endParaRPr lang="en-IN" sz="1200" b="0" i="0" u="none" strike="noStrike" dirty="0">
                        <a:solidFill>
                          <a:srgbClr val="000000"/>
                        </a:solidFill>
                        <a:effectLst/>
                        <a:latin typeface="Arial" panose="020B0604020202020204" pitchFamily="34" charset="0"/>
                      </a:endParaRPr>
                    </a:p>
                  </a:txBody>
                  <a:tcPr marL="8535" marR="8535" marT="8535" marB="0" anchor="ctr"/>
                </a:tc>
                <a:tc>
                  <a:txBody>
                    <a:bodyPr/>
                    <a:lstStyle/>
                    <a:p>
                      <a:pPr algn="l" fontAlgn="ctr"/>
                      <a:r>
                        <a:rPr lang="en-IN" sz="1200" u="none" strike="noStrike">
                          <a:effectLst/>
                        </a:rPr>
                        <a:t>⚖️ Continuing</a:t>
                      </a:r>
                      <a:endParaRPr lang="en-IN" sz="1200" b="0" i="0" u="none" strike="noStrike">
                        <a:solidFill>
                          <a:srgbClr val="000000"/>
                        </a:solidFill>
                        <a:effectLst/>
                        <a:latin typeface="Arial" panose="020B0604020202020204" pitchFamily="34" charset="0"/>
                      </a:endParaRPr>
                    </a:p>
                  </a:txBody>
                  <a:tcPr marL="8535" marR="8535" marT="8535" marB="0" anchor="ctr"/>
                </a:tc>
                <a:extLst>
                  <a:ext uri="{0D108BD9-81ED-4DB2-BD59-A6C34878D82A}">
                    <a16:rowId xmlns:a16="http://schemas.microsoft.com/office/drawing/2014/main" val="1710757269"/>
                  </a:ext>
                </a:extLst>
              </a:tr>
              <a:tr h="145097">
                <a:tc>
                  <a:txBody>
                    <a:bodyPr/>
                    <a:lstStyle/>
                    <a:p>
                      <a:pPr algn="ctr" fontAlgn="ctr"/>
                      <a:r>
                        <a:rPr lang="en-IN" sz="1200" u="none" strike="noStrike">
                          <a:effectLst/>
                        </a:rPr>
                        <a:t>2025</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Swiggy</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DGGI</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lvl="1" algn="l" fontAlgn="ctr"/>
                      <a:r>
                        <a:rPr lang="en-IN" sz="1200" u="none" strike="noStrike" dirty="0">
                          <a:effectLst/>
                        </a:rPr>
                        <a:t>Restaurant services under Section 9(5)</a:t>
                      </a:r>
                      <a:endParaRPr lang="en-IN" sz="1200" b="0" i="0" u="none" strike="noStrike" dirty="0">
                        <a:solidFill>
                          <a:srgbClr val="000000"/>
                        </a:solidFill>
                        <a:effectLst/>
                        <a:latin typeface="Arial" panose="020B0604020202020204" pitchFamily="34" charset="0"/>
                      </a:endParaRPr>
                    </a:p>
                  </a:txBody>
                  <a:tcPr marL="8535" marR="8535" marT="8535" marB="0" anchor="ctr"/>
                </a:tc>
                <a:tc>
                  <a:txBody>
                    <a:bodyPr/>
                    <a:lstStyle/>
                    <a:p>
                      <a:pPr algn="l" fontAlgn="ctr"/>
                      <a:r>
                        <a:rPr lang="en-IN" sz="1200" u="none" strike="noStrike">
                          <a:effectLst/>
                        </a:rPr>
                        <a:t>⚖️ Continuing</a:t>
                      </a:r>
                      <a:endParaRPr lang="en-IN" sz="1200" b="0" i="0" u="none" strike="noStrike">
                        <a:solidFill>
                          <a:srgbClr val="000000"/>
                        </a:solidFill>
                        <a:effectLst/>
                        <a:latin typeface="Arial" panose="020B0604020202020204" pitchFamily="34" charset="0"/>
                      </a:endParaRPr>
                    </a:p>
                  </a:txBody>
                  <a:tcPr marL="8535" marR="8535" marT="8535" marB="0" anchor="ctr"/>
                </a:tc>
                <a:extLst>
                  <a:ext uri="{0D108BD9-81ED-4DB2-BD59-A6C34878D82A}">
                    <a16:rowId xmlns:a16="http://schemas.microsoft.com/office/drawing/2014/main" val="1383091854"/>
                  </a:ext>
                </a:extLst>
              </a:tr>
              <a:tr h="145097">
                <a:tc>
                  <a:txBody>
                    <a:bodyPr/>
                    <a:lstStyle/>
                    <a:p>
                      <a:pPr algn="ctr" fontAlgn="ctr"/>
                      <a:r>
                        <a:rPr lang="en-IN" sz="1200" u="none" strike="noStrike">
                          <a:effectLst/>
                        </a:rPr>
                        <a:t>2025</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Zomato</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GST verification</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lvl="1" algn="l" fontAlgn="ctr"/>
                      <a:r>
                        <a:rPr lang="en-IN" sz="1200" u="none" strike="noStrike" dirty="0">
                          <a:effectLst/>
                        </a:rPr>
                        <a:t>Restaurant aggregator issues</a:t>
                      </a:r>
                      <a:endParaRPr lang="en-IN" sz="1200" b="0" i="0" u="none" strike="noStrike" dirty="0">
                        <a:solidFill>
                          <a:srgbClr val="000000"/>
                        </a:solidFill>
                        <a:effectLst/>
                        <a:latin typeface="Arial" panose="020B0604020202020204" pitchFamily="34" charset="0"/>
                      </a:endParaRPr>
                    </a:p>
                  </a:txBody>
                  <a:tcPr marL="8535" marR="8535" marT="8535" marB="0" anchor="ctr"/>
                </a:tc>
                <a:tc>
                  <a:txBody>
                    <a:bodyPr/>
                    <a:lstStyle/>
                    <a:p>
                      <a:pPr algn="l" fontAlgn="ctr"/>
                      <a:r>
                        <a:rPr lang="en-IN" sz="1200" u="none" strike="noStrike">
                          <a:effectLst/>
                        </a:rPr>
                        <a:t>⚖️ Continuing</a:t>
                      </a:r>
                      <a:endParaRPr lang="en-IN" sz="1200" b="0" i="0" u="none" strike="noStrike">
                        <a:solidFill>
                          <a:srgbClr val="000000"/>
                        </a:solidFill>
                        <a:effectLst/>
                        <a:latin typeface="Arial" panose="020B0604020202020204" pitchFamily="34" charset="0"/>
                      </a:endParaRPr>
                    </a:p>
                  </a:txBody>
                  <a:tcPr marL="8535" marR="8535" marT="8535" marB="0" anchor="ctr"/>
                </a:tc>
                <a:extLst>
                  <a:ext uri="{0D108BD9-81ED-4DB2-BD59-A6C34878D82A}">
                    <a16:rowId xmlns:a16="http://schemas.microsoft.com/office/drawing/2014/main" val="211582415"/>
                  </a:ext>
                </a:extLst>
              </a:tr>
              <a:tr h="145097">
                <a:tc>
                  <a:txBody>
                    <a:bodyPr/>
                    <a:lstStyle/>
                    <a:p>
                      <a:pPr algn="ctr" fontAlgn="ctr"/>
                      <a:r>
                        <a:rPr lang="en-IN" sz="1200" u="none" strike="noStrike">
                          <a:effectLst/>
                        </a:rPr>
                        <a:t>2026</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Multiple ECOs</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algn="ctr" fontAlgn="ctr"/>
                      <a:r>
                        <a:rPr lang="en-IN" sz="1200" u="none" strike="noStrike">
                          <a:effectLst/>
                        </a:rPr>
                        <a:t>GST scrutiny</a:t>
                      </a:r>
                      <a:endParaRPr lang="en-IN" sz="1200" b="0" i="0" u="none" strike="noStrike">
                        <a:solidFill>
                          <a:srgbClr val="000000"/>
                        </a:solidFill>
                        <a:effectLst/>
                        <a:latin typeface="Arial" panose="020B0604020202020204" pitchFamily="34" charset="0"/>
                      </a:endParaRPr>
                    </a:p>
                  </a:txBody>
                  <a:tcPr marL="8535" marR="8535" marT="8535" marB="0" anchor="ctr"/>
                </a:tc>
                <a:tc>
                  <a:txBody>
                    <a:bodyPr/>
                    <a:lstStyle/>
                    <a:p>
                      <a:pPr lvl="1" algn="l" fontAlgn="ctr"/>
                      <a:r>
                        <a:rPr lang="en-IN" sz="1200" u="none" strike="noStrike" dirty="0">
                          <a:effectLst/>
                        </a:rPr>
                        <a:t>GSTR-8/TCS reconciliation</a:t>
                      </a:r>
                      <a:endParaRPr lang="en-IN" sz="1200" b="0" i="0" u="none" strike="noStrike" dirty="0">
                        <a:solidFill>
                          <a:srgbClr val="000000"/>
                        </a:solidFill>
                        <a:effectLst/>
                        <a:latin typeface="Arial" panose="020B0604020202020204" pitchFamily="34" charset="0"/>
                      </a:endParaRPr>
                    </a:p>
                  </a:txBody>
                  <a:tcPr marL="8535" marR="8535" marT="8535" marB="0" anchor="ctr"/>
                </a:tc>
                <a:tc>
                  <a:txBody>
                    <a:bodyPr/>
                    <a:lstStyle/>
                    <a:p>
                      <a:pPr algn="l" fontAlgn="ctr"/>
                      <a:r>
                        <a:rPr lang="en-IN" sz="1200" u="none" strike="noStrike" dirty="0">
                          <a:effectLst/>
                        </a:rPr>
                        <a:t>Ongoing compliance focus</a:t>
                      </a:r>
                      <a:endParaRPr lang="en-IN" sz="1200" b="0" i="0" u="none" strike="noStrike" dirty="0">
                        <a:solidFill>
                          <a:srgbClr val="000000"/>
                        </a:solidFill>
                        <a:effectLst/>
                        <a:latin typeface="Arial" panose="020B0604020202020204" pitchFamily="34" charset="0"/>
                      </a:endParaRPr>
                    </a:p>
                  </a:txBody>
                  <a:tcPr marL="8535" marR="8535" marT="8535" marB="0" anchor="ctr"/>
                </a:tc>
                <a:extLst>
                  <a:ext uri="{0D108BD9-81ED-4DB2-BD59-A6C34878D82A}">
                    <a16:rowId xmlns:a16="http://schemas.microsoft.com/office/drawing/2014/main" val="1336964052"/>
                  </a:ext>
                </a:extLst>
              </a:tr>
            </a:tbl>
          </a:graphicData>
        </a:graphic>
      </p:graphicFrame>
    </p:spTree>
    <p:extLst>
      <p:ext uri="{BB962C8B-B14F-4D97-AF65-F5344CB8AC3E}">
        <p14:creationId xmlns:p14="http://schemas.microsoft.com/office/powerpoint/2010/main" val="38965668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041F0-6A7B-B458-B666-97F07B1FCC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A425D6-17FA-520B-8BA2-835EB18CBC0D}"/>
              </a:ext>
            </a:extLst>
          </p:cNvPr>
          <p:cNvSpPr>
            <a:spLocks noGrp="1"/>
          </p:cNvSpPr>
          <p:nvPr>
            <p:ph type="title"/>
          </p:nvPr>
        </p:nvSpPr>
        <p:spPr>
          <a:xfrm>
            <a:off x="273854" y="101126"/>
            <a:ext cx="9985248" cy="480060"/>
          </a:xfrm>
        </p:spPr>
        <p:txBody>
          <a:bodyPr anchor="t">
            <a:normAutofit fontScale="90000"/>
          </a:bodyPr>
          <a:lstStyle/>
          <a:p>
            <a:r>
              <a:rPr lang="en-US" sz="3000" dirty="0"/>
              <a:t>1. E-Commerce Era</a:t>
            </a:r>
          </a:p>
        </p:txBody>
      </p:sp>
      <p:sp>
        <p:nvSpPr>
          <p:cNvPr id="5" name="Rectangle 2">
            <a:extLst>
              <a:ext uri="{FF2B5EF4-FFF2-40B4-BE49-F238E27FC236}">
                <a16:creationId xmlns:a16="http://schemas.microsoft.com/office/drawing/2014/main" id="{031DB833-A638-D741-8631-723C1327B888}"/>
              </a:ext>
            </a:extLst>
          </p:cNvPr>
          <p:cNvSpPr>
            <a:spLocks noGrp="1" noChangeArrowheads="1"/>
          </p:cNvSpPr>
          <p:nvPr>
            <p:ph idx="1"/>
          </p:nvPr>
        </p:nvSpPr>
        <p:spPr bwMode="auto">
          <a:xfrm>
            <a:off x="364210" y="789385"/>
            <a:ext cx="11042491" cy="5386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chemeClr val="tx1"/>
                </a:solidFill>
                <a:effectLst/>
                <a:latin typeface="+mj-lt"/>
              </a:rPr>
              <a:t>Early Beginnings and Pre-Internet Era (1960s–1980s)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0" i="0" u="none" strike="noStrike" cap="none" normalizeH="0" baseline="0" dirty="0">
              <a:ln>
                <a:noFill/>
              </a:ln>
              <a:solidFill>
                <a:schemeClr val="tx1"/>
              </a:solidFill>
              <a:effectLst/>
              <a:latin typeface="+mj-lt"/>
            </a:endParaRPr>
          </a:p>
          <a:p>
            <a:pPr marL="396875"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a:ln>
                  <a:noFill/>
                </a:ln>
                <a:solidFill>
                  <a:schemeClr val="tx1"/>
                </a:solidFill>
                <a:effectLst/>
                <a:latin typeface="+mj-lt"/>
              </a:rPr>
              <a:t> 1960s-1970s:</a:t>
            </a:r>
            <a:r>
              <a:rPr kumimoji="0" lang="en-US" altLang="en-US" sz="1400" b="0" i="0" u="none" strike="noStrike" cap="none" normalizeH="0" baseline="0" dirty="0">
                <a:ln>
                  <a:noFill/>
                </a:ln>
                <a:solidFill>
                  <a:schemeClr val="tx1"/>
                </a:solidFill>
                <a:effectLst/>
                <a:latin typeface="+mj-lt"/>
              </a:rPr>
              <a:t> Businesses used Electronic Data Interchange (EDI) to share digital business documents instead of paper.</a:t>
            </a:r>
          </a:p>
          <a:p>
            <a:pPr marL="396875"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400" b="0" i="0" u="none" strike="noStrike" cap="none" normalizeH="0" baseline="0" dirty="0">
              <a:ln>
                <a:noFill/>
              </a:ln>
              <a:solidFill>
                <a:schemeClr val="tx1"/>
              </a:solidFill>
              <a:effectLst/>
              <a:latin typeface="+mj-lt"/>
            </a:endParaRPr>
          </a:p>
          <a:p>
            <a:pPr marL="396875"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a:ln>
                  <a:noFill/>
                </a:ln>
                <a:solidFill>
                  <a:schemeClr val="tx1"/>
                </a:solidFill>
                <a:effectLst/>
                <a:latin typeface="+mj-lt"/>
              </a:rPr>
              <a:t> 1979:</a:t>
            </a:r>
            <a:r>
              <a:rPr kumimoji="0" lang="en-US" altLang="en-US" sz="1400" b="0" i="0" u="none" strike="noStrike" cap="none" normalizeH="0" baseline="0" dirty="0">
                <a:ln>
                  <a:noFill/>
                </a:ln>
                <a:solidFill>
                  <a:schemeClr val="tx1"/>
                </a:solidFill>
                <a:effectLst/>
                <a:latin typeface="+mj-lt"/>
              </a:rPr>
              <a:t> Michael Aldrich invented electronic shopping by linking a TV to a transaction computer via phone lines.</a:t>
            </a:r>
          </a:p>
          <a:p>
            <a:pPr marL="396875"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400" b="0" i="0" u="none" strike="noStrike" cap="none" normalizeH="0" baseline="0" dirty="0">
              <a:ln>
                <a:noFill/>
              </a:ln>
              <a:solidFill>
                <a:schemeClr val="tx1"/>
              </a:solidFill>
              <a:effectLst/>
              <a:latin typeface="+mj-lt"/>
            </a:endParaRPr>
          </a:p>
          <a:p>
            <a:pPr marL="396875"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a:ln>
                  <a:noFill/>
                </a:ln>
                <a:solidFill>
                  <a:schemeClr val="tx1"/>
                </a:solidFill>
                <a:effectLst/>
                <a:latin typeface="+mj-lt"/>
              </a:rPr>
              <a:t> 1982:</a:t>
            </a:r>
            <a:r>
              <a:rPr kumimoji="0" lang="en-US" altLang="en-US" sz="1400" b="0" i="0" u="none" strike="noStrike" cap="none" normalizeH="0" baseline="0" dirty="0">
                <a:ln>
                  <a:noFill/>
                </a:ln>
                <a:solidFill>
                  <a:schemeClr val="tx1"/>
                </a:solidFill>
                <a:effectLst/>
                <a:latin typeface="+mj-lt"/>
              </a:rPr>
              <a:t> The Boston Computer Exchange launched as an early online market for used computers.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1"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chemeClr val="tx1"/>
                </a:solidFill>
                <a:effectLst/>
                <a:latin typeface="+mj-lt"/>
              </a:rPr>
              <a:t>The Birth of Modern E-Commerce (1990s)</a:t>
            </a:r>
          </a:p>
          <a:p>
            <a:pPr marL="396875"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0" i="0" u="none" strike="noStrike" cap="none" normalizeH="0" baseline="0" dirty="0">
              <a:ln>
                <a:noFill/>
              </a:ln>
              <a:solidFill>
                <a:schemeClr val="tx1"/>
              </a:solidFill>
              <a:effectLst/>
              <a:latin typeface="+mj-lt"/>
            </a:endParaRPr>
          </a:p>
          <a:p>
            <a:pPr marL="396875"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a:ln>
                  <a:noFill/>
                </a:ln>
                <a:solidFill>
                  <a:schemeClr val="tx1"/>
                </a:solidFill>
                <a:effectLst/>
                <a:latin typeface="+mj-lt"/>
              </a:rPr>
              <a:t> 1992:</a:t>
            </a:r>
            <a:r>
              <a:rPr kumimoji="0" lang="en-US" altLang="en-US" sz="1400" b="0" i="0" u="none" strike="noStrike" cap="none" normalizeH="0" baseline="0" dirty="0">
                <a:ln>
                  <a:noFill/>
                </a:ln>
                <a:solidFill>
                  <a:schemeClr val="tx1"/>
                </a:solidFill>
                <a:effectLst/>
                <a:latin typeface="+mj-lt"/>
              </a:rPr>
              <a:t> Book Stacks Unlimited opened as an early online bookstore.</a:t>
            </a:r>
          </a:p>
          <a:p>
            <a:pPr marL="396875"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400" b="0" i="0" u="none" strike="noStrike" cap="none" normalizeH="0" baseline="0" dirty="0">
              <a:ln>
                <a:noFill/>
              </a:ln>
              <a:solidFill>
                <a:schemeClr val="tx1"/>
              </a:solidFill>
              <a:effectLst/>
              <a:latin typeface="+mj-lt"/>
            </a:endParaRPr>
          </a:p>
          <a:p>
            <a:pPr marL="396875"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a:ln>
                  <a:noFill/>
                </a:ln>
                <a:solidFill>
                  <a:schemeClr val="tx1"/>
                </a:solidFill>
                <a:effectLst/>
                <a:latin typeface="+mj-lt"/>
              </a:rPr>
              <a:t> 1994:</a:t>
            </a:r>
            <a:r>
              <a:rPr kumimoji="0" lang="en-US" altLang="en-US" sz="1400" b="0" i="0" u="none" strike="noStrike" cap="none" normalizeH="0" baseline="0" dirty="0">
                <a:ln>
                  <a:noFill/>
                </a:ln>
                <a:solidFill>
                  <a:schemeClr val="tx1"/>
                </a:solidFill>
                <a:effectLst/>
                <a:latin typeface="+mj-lt"/>
              </a:rPr>
              <a:t> The first secure retail web transaction took place over browsers like Netscape Navigator.</a:t>
            </a:r>
          </a:p>
          <a:p>
            <a:pPr marL="396875"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400" b="0" i="0" u="none" strike="noStrike" cap="none" normalizeH="0" baseline="0" dirty="0">
              <a:ln>
                <a:noFill/>
              </a:ln>
              <a:solidFill>
                <a:schemeClr val="tx1"/>
              </a:solidFill>
              <a:effectLst/>
              <a:latin typeface="+mj-lt"/>
            </a:endParaRPr>
          </a:p>
          <a:p>
            <a:pPr marL="396875"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a:ln>
                  <a:noFill/>
                </a:ln>
                <a:solidFill>
                  <a:schemeClr val="tx1"/>
                </a:solidFill>
                <a:effectLst/>
                <a:latin typeface="+mj-lt"/>
              </a:rPr>
              <a:t> 1995:</a:t>
            </a:r>
            <a:r>
              <a:rPr kumimoji="0" lang="en-US" altLang="en-US" sz="1400" b="0" i="0" u="none" strike="noStrike" cap="none" normalizeH="0" baseline="0" dirty="0">
                <a:ln>
                  <a:noFill/>
                </a:ln>
                <a:solidFill>
                  <a:schemeClr val="tx1"/>
                </a:solidFill>
                <a:effectLst/>
                <a:latin typeface="+mj-lt"/>
              </a:rPr>
              <a:t> Jeff Bezos launched Amazon as an online bookstore, and Pierre Omidyar launched eBay.</a:t>
            </a:r>
          </a:p>
          <a:p>
            <a:pPr marL="396875"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400" b="0" i="0" u="none" strike="noStrike" cap="none" normalizeH="0" baseline="0" dirty="0">
              <a:ln>
                <a:noFill/>
              </a:ln>
              <a:solidFill>
                <a:schemeClr val="tx1"/>
              </a:solidFill>
              <a:effectLst/>
              <a:latin typeface="+mj-lt"/>
            </a:endParaRPr>
          </a:p>
          <a:p>
            <a:pPr marL="396875"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a:ln>
                  <a:noFill/>
                </a:ln>
                <a:solidFill>
                  <a:schemeClr val="tx1"/>
                </a:solidFill>
                <a:effectLst/>
                <a:latin typeface="+mj-lt"/>
              </a:rPr>
              <a:t> 1998:</a:t>
            </a:r>
            <a:r>
              <a:rPr kumimoji="0" lang="en-US" altLang="en-US" sz="1400" b="0" i="0" u="none" strike="noStrike" cap="none" normalizeH="0" baseline="0" dirty="0">
                <a:ln>
                  <a:noFill/>
                </a:ln>
                <a:solidFill>
                  <a:schemeClr val="tx1"/>
                </a:solidFill>
                <a:effectLst/>
                <a:latin typeface="+mj-lt"/>
              </a:rPr>
              <a:t> PayPal launched, giving users a safe online payment system.</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4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chemeClr val="tx1"/>
                </a:solidFill>
                <a:effectLst/>
                <a:latin typeface="+mj-lt"/>
              </a:rPr>
              <a:t>Expansion and Mobile Era (2000s–Present)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0" i="0" u="none" strike="noStrike" cap="none" normalizeH="0" baseline="0" dirty="0">
              <a:ln>
                <a:noFill/>
              </a:ln>
              <a:solidFill>
                <a:schemeClr val="tx1"/>
              </a:solidFill>
              <a:effectLst/>
              <a:latin typeface="+mj-lt"/>
            </a:endParaRPr>
          </a:p>
          <a:p>
            <a:pPr marL="396875"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a:ln>
                  <a:noFill/>
                </a:ln>
                <a:solidFill>
                  <a:schemeClr val="tx1"/>
                </a:solidFill>
                <a:effectLst/>
                <a:latin typeface="+mj-lt"/>
              </a:rPr>
              <a:t> 2005:</a:t>
            </a:r>
            <a:r>
              <a:rPr kumimoji="0" lang="en-US" altLang="en-US" sz="1400" b="0" i="0" u="none" strike="noStrike" cap="none" normalizeH="0" baseline="0" dirty="0">
                <a:ln>
                  <a:noFill/>
                </a:ln>
                <a:solidFill>
                  <a:schemeClr val="tx1"/>
                </a:solidFill>
                <a:effectLst/>
                <a:latin typeface="+mj-lt"/>
              </a:rPr>
              <a:t> Amazon Prime and Etsy debuted, changing fast shipping and niche online crafts.</a:t>
            </a:r>
          </a:p>
          <a:p>
            <a:pPr marL="396875"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400" b="0" i="0" u="none" strike="noStrike" cap="none" normalizeH="0" baseline="0" dirty="0">
              <a:ln>
                <a:noFill/>
              </a:ln>
              <a:solidFill>
                <a:schemeClr val="tx1"/>
              </a:solidFill>
              <a:effectLst/>
              <a:latin typeface="+mj-lt"/>
            </a:endParaRPr>
          </a:p>
          <a:p>
            <a:pPr marL="396875"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a:ln>
                  <a:noFill/>
                </a:ln>
                <a:solidFill>
                  <a:schemeClr val="tx1"/>
                </a:solidFill>
                <a:effectLst/>
                <a:latin typeface="+mj-lt"/>
              </a:rPr>
              <a:t> 2010s:</a:t>
            </a:r>
            <a:r>
              <a:rPr kumimoji="0" lang="en-US" altLang="en-US" sz="1400" b="0" i="0" u="none" strike="noStrike" cap="none" normalizeH="0" baseline="0" dirty="0">
                <a:ln>
                  <a:noFill/>
                </a:ln>
                <a:solidFill>
                  <a:schemeClr val="tx1"/>
                </a:solidFill>
                <a:effectLst/>
                <a:latin typeface="+mj-lt"/>
              </a:rPr>
              <a:t> Smartphones shifted shopping to mobile devices, and digital wallets grew.</a:t>
            </a:r>
          </a:p>
          <a:p>
            <a:pPr marL="396875"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400" b="0" i="0" u="none" strike="noStrike" cap="none" normalizeH="0" baseline="0" dirty="0">
              <a:ln>
                <a:noFill/>
              </a:ln>
              <a:solidFill>
                <a:schemeClr val="tx1"/>
              </a:solidFill>
              <a:effectLst/>
              <a:latin typeface="+mj-lt"/>
            </a:endParaRPr>
          </a:p>
          <a:p>
            <a:pPr marL="396875"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a:ln>
                  <a:noFill/>
                </a:ln>
                <a:solidFill>
                  <a:schemeClr val="tx1"/>
                </a:solidFill>
                <a:effectLst/>
                <a:latin typeface="+mj-lt"/>
              </a:rPr>
              <a:t> Modern Day:</a:t>
            </a:r>
            <a:r>
              <a:rPr kumimoji="0" lang="en-US" altLang="en-US" sz="1400" b="0" i="0" u="none" strike="noStrike" cap="none" normalizeH="0" baseline="0" dirty="0">
                <a:ln>
                  <a:noFill/>
                </a:ln>
                <a:solidFill>
                  <a:schemeClr val="tx1"/>
                </a:solidFill>
                <a:effectLst/>
                <a:latin typeface="+mj-lt"/>
              </a:rPr>
              <a:t> AI product suggestions, instant digital payments, and social media shopping dominate the industry.</a:t>
            </a:r>
          </a:p>
        </p:txBody>
      </p:sp>
    </p:spTree>
    <p:extLst>
      <p:ext uri="{BB962C8B-B14F-4D97-AF65-F5344CB8AC3E}">
        <p14:creationId xmlns:p14="http://schemas.microsoft.com/office/powerpoint/2010/main" val="4289268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32BAA-7341-2CA9-6E77-2848D8FEB1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7AD44C-1D07-C8AB-CC15-89887BF1A6C2}"/>
              </a:ext>
            </a:extLst>
          </p:cNvPr>
          <p:cNvSpPr>
            <a:spLocks noGrp="1"/>
          </p:cNvSpPr>
          <p:nvPr>
            <p:ph type="title"/>
          </p:nvPr>
        </p:nvSpPr>
        <p:spPr>
          <a:xfrm>
            <a:off x="273854" y="101126"/>
            <a:ext cx="9985248" cy="480060"/>
          </a:xfrm>
        </p:spPr>
        <p:txBody>
          <a:bodyPr anchor="t">
            <a:normAutofit fontScale="90000"/>
          </a:bodyPr>
          <a:lstStyle/>
          <a:p>
            <a:r>
              <a:rPr lang="en-US" sz="3000" dirty="0"/>
              <a:t>1. E-Commerce Era in India</a:t>
            </a:r>
          </a:p>
        </p:txBody>
      </p:sp>
      <p:sp>
        <p:nvSpPr>
          <p:cNvPr id="5" name="Rectangle 2">
            <a:extLst>
              <a:ext uri="{FF2B5EF4-FFF2-40B4-BE49-F238E27FC236}">
                <a16:creationId xmlns:a16="http://schemas.microsoft.com/office/drawing/2014/main" id="{19A94EAD-EDB5-BCA4-666E-45ED8BD30D9F}"/>
              </a:ext>
            </a:extLst>
          </p:cNvPr>
          <p:cNvSpPr>
            <a:spLocks noGrp="1" noChangeArrowheads="1"/>
          </p:cNvSpPr>
          <p:nvPr>
            <p:ph idx="1"/>
          </p:nvPr>
        </p:nvSpPr>
        <p:spPr bwMode="auto">
          <a:xfrm>
            <a:off x="348307" y="655052"/>
            <a:ext cx="11658162" cy="55257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indent="0">
              <a:buNone/>
            </a:pPr>
            <a:r>
              <a:rPr lang="en-US" sz="1200" b="1" dirty="0"/>
              <a:t>1. The Early Pioneers (1990s)</a:t>
            </a:r>
          </a:p>
          <a:p>
            <a:pPr marL="517525"/>
            <a:r>
              <a:rPr lang="en-US" sz="1200" b="1" dirty="0"/>
              <a:t>First Marketplace:</a:t>
            </a:r>
            <a:r>
              <a:rPr lang="en-US" sz="1200" dirty="0"/>
              <a:t> In 1996, Dinesh Agarwal founded </a:t>
            </a:r>
            <a:r>
              <a:rPr lang="en-US" sz="1400" b="1" dirty="0" err="1"/>
              <a:t>IndiaMART</a:t>
            </a:r>
            <a:r>
              <a:rPr lang="en-US" sz="1200" dirty="0"/>
              <a:t>, establishing the country’s first major B2B online directory.</a:t>
            </a:r>
          </a:p>
          <a:p>
            <a:pPr marL="517525"/>
            <a:r>
              <a:rPr lang="en-US" sz="1200" b="1" dirty="0"/>
              <a:t>B2C Beginnings:</a:t>
            </a:r>
            <a:r>
              <a:rPr lang="en-US" sz="1200" dirty="0"/>
              <a:t> In 1999, K. Vaitheeswaran launched </a:t>
            </a:r>
            <a:r>
              <a:rPr lang="en-US" sz="1400" b="1" dirty="0"/>
              <a:t>Fabmart.com</a:t>
            </a:r>
            <a:r>
              <a:rPr lang="en-US" sz="1200" dirty="0"/>
              <a:t> (later </a:t>
            </a:r>
            <a:r>
              <a:rPr lang="en-US" sz="1200" dirty="0" err="1"/>
              <a:t>Indiaplaza</a:t>
            </a:r>
            <a:r>
              <a:rPr lang="en-US" sz="1200" dirty="0"/>
              <a:t>), widely recognized as India’s first B2C e-commerce company.</a:t>
            </a:r>
          </a:p>
          <a:p>
            <a:pPr marL="517525"/>
            <a:r>
              <a:rPr lang="en-US" sz="1200" b="1" dirty="0"/>
              <a:t>Early Hurdles:</a:t>
            </a:r>
            <a:r>
              <a:rPr lang="en-US" sz="1200" dirty="0"/>
              <a:t> Growth was heavily restricted by slow dial-up internet speeds, low consumer trust, and scarce digital payment infrastructure.</a:t>
            </a:r>
          </a:p>
          <a:p>
            <a:pPr marL="0" indent="0">
              <a:buNone/>
            </a:pPr>
            <a:r>
              <a:rPr lang="en-US" sz="1200" b="1" dirty="0"/>
              <a:t>2. Building Digital Trust (2000–2005)</a:t>
            </a:r>
          </a:p>
          <a:p>
            <a:pPr marL="517525"/>
            <a:r>
              <a:rPr lang="en-US" sz="1200" b="1" dirty="0"/>
              <a:t>The IRCTC Shift:</a:t>
            </a:r>
            <a:r>
              <a:rPr lang="en-US" sz="1200" dirty="0"/>
              <a:t> In 2002, the Indian Railway Catering and Tourism Corporation (IRCTC) introduced online ticket booking.</a:t>
            </a:r>
          </a:p>
          <a:p>
            <a:pPr marL="517525"/>
            <a:r>
              <a:rPr lang="en-US" sz="1200" b="1" dirty="0"/>
              <a:t>Mass Adoption:</a:t>
            </a:r>
            <a:r>
              <a:rPr lang="en-US" sz="1200" dirty="0"/>
              <a:t> IRCTC made digital transactions familiar to millions of middle-class Indians, proving the internet was useful and secure.</a:t>
            </a:r>
          </a:p>
          <a:p>
            <a:pPr marL="517525"/>
            <a:r>
              <a:rPr lang="en-US" sz="1200" b="1" dirty="0"/>
              <a:t>Global Entry:</a:t>
            </a:r>
            <a:r>
              <a:rPr lang="en-US" sz="1200" dirty="0"/>
              <a:t> eBay entered the Indian market in 2004 by acquiring Baazee.com, an early homegrown auction site.</a:t>
            </a:r>
          </a:p>
          <a:p>
            <a:pPr marL="0" indent="0">
              <a:buNone/>
            </a:pPr>
            <a:r>
              <a:rPr lang="en-US" sz="1200" b="1" dirty="0"/>
              <a:t>3. The Flipkart Era and Cash on Delivery (2007–2015)</a:t>
            </a:r>
          </a:p>
          <a:p>
            <a:pPr marL="517525"/>
            <a:r>
              <a:rPr lang="en-US" sz="1200" b="1" dirty="0"/>
              <a:t>Domestic Giants:</a:t>
            </a:r>
            <a:r>
              <a:rPr lang="en-US" sz="1200" dirty="0"/>
              <a:t> Sachin and Binny Bansal founded Flipkart in 2007 as an online bookstore, mimicking Amazon’s global blueprint.</a:t>
            </a:r>
          </a:p>
          <a:p>
            <a:pPr marL="517525"/>
            <a:r>
              <a:rPr lang="en-US" sz="1200" b="1" dirty="0"/>
              <a:t>The Game Changer:</a:t>
            </a:r>
            <a:r>
              <a:rPr lang="en-US" sz="1200" dirty="0"/>
              <a:t> In 2010, Flipkart pioneered </a:t>
            </a:r>
            <a:r>
              <a:rPr lang="en-US" sz="1200" b="1" dirty="0"/>
              <a:t>Cash on Delivery (</a:t>
            </a:r>
            <a:r>
              <a:rPr lang="en-US" sz="1200" b="1" dirty="0" err="1"/>
              <a:t>CoD</a:t>
            </a:r>
            <a:r>
              <a:rPr lang="en-US" sz="1200" b="1" dirty="0"/>
              <a:t>)</a:t>
            </a:r>
            <a:r>
              <a:rPr lang="en-US" sz="1200" dirty="0"/>
              <a:t> in India, instantly solving consumer trust issues and bypassing low credit card usage.</a:t>
            </a:r>
          </a:p>
          <a:p>
            <a:pPr marL="517525"/>
            <a:r>
              <a:rPr lang="en-US" sz="1200" b="1" dirty="0"/>
              <a:t>Market Expansion:</a:t>
            </a:r>
            <a:r>
              <a:rPr lang="en-US" sz="1200" dirty="0"/>
              <a:t> This era saw a wave of new players, including fashion portals like Myntra and the direct launch of Amazon India in 2013.</a:t>
            </a:r>
          </a:p>
          <a:p>
            <a:pPr marL="0" indent="0">
              <a:buNone/>
            </a:pPr>
            <a:r>
              <a:rPr lang="en-US" sz="1200" b="1" dirty="0"/>
              <a:t>4. The Jio Revolution and Digital Maturity (2016–Present)</a:t>
            </a:r>
          </a:p>
          <a:p>
            <a:pPr marL="517525"/>
            <a:r>
              <a:rPr lang="en-US" sz="1200" b="1" dirty="0"/>
              <a:t>The Data Boom:</a:t>
            </a:r>
            <a:r>
              <a:rPr lang="en-US" sz="1200" dirty="0"/>
              <a:t> The launch of Reliance Jio in 2016 introduced ultra-cheap mobile data, bringing hundreds of millions of Tier-2 and Tier-3 city users online.</a:t>
            </a:r>
          </a:p>
          <a:p>
            <a:pPr marL="517525"/>
            <a:r>
              <a:rPr lang="en-US" sz="1200" b="1" dirty="0"/>
              <a:t>UPI Integration:</a:t>
            </a:r>
            <a:r>
              <a:rPr lang="en-US" sz="1200" dirty="0"/>
              <a:t> The Unified Payments Interface (UPI) radically simplified digital checkouts, making instant bank-to-bank mobile transfers standard.</a:t>
            </a:r>
          </a:p>
          <a:p>
            <a:pPr marL="517525"/>
            <a:r>
              <a:rPr lang="en-US" sz="1200" b="1" dirty="0"/>
              <a:t>Modern Landscape:</a:t>
            </a:r>
            <a:r>
              <a:rPr lang="en-US" sz="1200" dirty="0"/>
              <a:t> The industry pivoted toward quick-commerce apps (instant deliveries in minutes) and social-media shopping.</a:t>
            </a:r>
          </a:p>
        </p:txBody>
      </p:sp>
    </p:spTree>
    <p:extLst>
      <p:ext uri="{BB962C8B-B14F-4D97-AF65-F5344CB8AC3E}">
        <p14:creationId xmlns:p14="http://schemas.microsoft.com/office/powerpoint/2010/main" val="6549283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78948-5907-5792-8E87-F8EC1635CF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158B27-E91A-AC1A-FF5C-58F708756E12}"/>
              </a:ext>
            </a:extLst>
          </p:cNvPr>
          <p:cNvSpPr>
            <a:spLocks noGrp="1"/>
          </p:cNvSpPr>
          <p:nvPr>
            <p:ph type="title"/>
          </p:nvPr>
        </p:nvSpPr>
        <p:spPr>
          <a:xfrm>
            <a:off x="90774" y="43445"/>
            <a:ext cx="7552789" cy="406662"/>
          </a:xfrm>
        </p:spPr>
        <p:txBody>
          <a:bodyPr anchor="t">
            <a:noAutofit/>
          </a:bodyPr>
          <a:lstStyle/>
          <a:p>
            <a:r>
              <a:rPr lang="en-US" sz="3000" dirty="0"/>
              <a:t>2. List of e-Commerce</a:t>
            </a:r>
            <a:br>
              <a:rPr lang="en-US" sz="3000" dirty="0"/>
            </a:br>
            <a:endParaRPr lang="en-US" sz="3000" dirty="0"/>
          </a:p>
        </p:txBody>
      </p:sp>
      <p:graphicFrame>
        <p:nvGraphicFramePr>
          <p:cNvPr id="4" name="Table 3">
            <a:extLst>
              <a:ext uri="{FF2B5EF4-FFF2-40B4-BE49-F238E27FC236}">
                <a16:creationId xmlns:a16="http://schemas.microsoft.com/office/drawing/2014/main" id="{4341E2A7-07BF-9C15-0E85-B2EC9177BCC6}"/>
              </a:ext>
            </a:extLst>
          </p:cNvPr>
          <p:cNvGraphicFramePr>
            <a:graphicFrameLocks noGrp="1"/>
          </p:cNvGraphicFramePr>
          <p:nvPr>
            <p:extLst>
              <p:ext uri="{D42A27DB-BD31-4B8C-83A1-F6EECF244321}">
                <p14:modId xmlns:p14="http://schemas.microsoft.com/office/powerpoint/2010/main" val="796278143"/>
              </p:ext>
            </p:extLst>
          </p:nvPr>
        </p:nvGraphicFramePr>
        <p:xfrm>
          <a:off x="216013" y="588124"/>
          <a:ext cx="11814311" cy="5725214"/>
        </p:xfrm>
        <a:graphic>
          <a:graphicData uri="http://schemas.openxmlformats.org/drawingml/2006/table">
            <a:tbl>
              <a:tblPr>
                <a:tableStyleId>{5940675A-B579-460E-94D1-54222C63F5DA}</a:tableStyleId>
              </a:tblPr>
              <a:tblGrid>
                <a:gridCol w="969522">
                  <a:extLst>
                    <a:ext uri="{9D8B030D-6E8A-4147-A177-3AD203B41FA5}">
                      <a16:colId xmlns:a16="http://schemas.microsoft.com/office/drawing/2014/main" val="3885376947"/>
                    </a:ext>
                  </a:extLst>
                </a:gridCol>
                <a:gridCol w="2396103">
                  <a:extLst>
                    <a:ext uri="{9D8B030D-6E8A-4147-A177-3AD203B41FA5}">
                      <a16:colId xmlns:a16="http://schemas.microsoft.com/office/drawing/2014/main" val="2828373340"/>
                    </a:ext>
                  </a:extLst>
                </a:gridCol>
                <a:gridCol w="1980593">
                  <a:extLst>
                    <a:ext uri="{9D8B030D-6E8A-4147-A177-3AD203B41FA5}">
                      <a16:colId xmlns:a16="http://schemas.microsoft.com/office/drawing/2014/main" val="1485002012"/>
                    </a:ext>
                  </a:extLst>
                </a:gridCol>
                <a:gridCol w="3421026">
                  <a:extLst>
                    <a:ext uri="{9D8B030D-6E8A-4147-A177-3AD203B41FA5}">
                      <a16:colId xmlns:a16="http://schemas.microsoft.com/office/drawing/2014/main" val="1712003628"/>
                    </a:ext>
                  </a:extLst>
                </a:gridCol>
                <a:gridCol w="3047067">
                  <a:extLst>
                    <a:ext uri="{9D8B030D-6E8A-4147-A177-3AD203B41FA5}">
                      <a16:colId xmlns:a16="http://schemas.microsoft.com/office/drawing/2014/main" val="76602289"/>
                    </a:ext>
                  </a:extLst>
                </a:gridCol>
              </a:tblGrid>
              <a:tr h="261333">
                <a:tc>
                  <a:txBody>
                    <a:bodyPr/>
                    <a:lstStyle/>
                    <a:p>
                      <a:pPr algn="ctr" fontAlgn="ctr">
                        <a:buNone/>
                      </a:pPr>
                      <a:r>
                        <a:rPr lang="en-US" sz="1600" dirty="0"/>
                        <a:t>Year</a:t>
                      </a:r>
                    </a:p>
                  </a:txBody>
                  <a:tcPr marL="4379" marR="4379" marT="4379" marB="0" anchor="ctr"/>
                </a:tc>
                <a:tc>
                  <a:txBody>
                    <a:bodyPr/>
                    <a:lstStyle/>
                    <a:p>
                      <a:pPr algn="ctr" fontAlgn="ctr">
                        <a:buNone/>
                      </a:pPr>
                      <a:r>
                        <a:rPr lang="en-US" sz="1600" dirty="0"/>
                        <a:t>Company</a:t>
                      </a:r>
                    </a:p>
                  </a:txBody>
                  <a:tcPr marL="4379" marR="4379" marT="4379" marB="0" anchor="ctr"/>
                </a:tc>
                <a:tc>
                  <a:txBody>
                    <a:bodyPr/>
                    <a:lstStyle/>
                    <a:p>
                      <a:pPr algn="ctr" fontAlgn="ctr">
                        <a:buNone/>
                      </a:pPr>
                      <a:r>
                        <a:rPr lang="en-US" sz="1600" dirty="0"/>
                        <a:t>Country</a:t>
                      </a:r>
                    </a:p>
                  </a:txBody>
                  <a:tcPr marL="4379" marR="4379" marT="4379" marB="0" anchor="ctr"/>
                </a:tc>
                <a:tc>
                  <a:txBody>
                    <a:bodyPr/>
                    <a:lstStyle/>
                    <a:p>
                      <a:pPr algn="ctr" fontAlgn="ctr">
                        <a:buNone/>
                      </a:pPr>
                      <a:r>
                        <a:rPr lang="en-US" sz="1600" dirty="0"/>
                        <a:t>Started As</a:t>
                      </a:r>
                    </a:p>
                  </a:txBody>
                  <a:tcPr marL="4379" marR="4379" marT="4379" marB="0" anchor="ctr"/>
                </a:tc>
                <a:tc>
                  <a:txBody>
                    <a:bodyPr/>
                    <a:lstStyle/>
                    <a:p>
                      <a:pPr algn="ctr" fontAlgn="ctr">
                        <a:buNone/>
                      </a:pPr>
                      <a:r>
                        <a:rPr lang="en-US" sz="1600" dirty="0"/>
                        <a:t>Current Status</a:t>
                      </a:r>
                    </a:p>
                  </a:txBody>
                  <a:tcPr marL="4379" marR="4379" marT="4379" marB="0" anchor="ctr"/>
                </a:tc>
                <a:extLst>
                  <a:ext uri="{0D108BD9-81ED-4DB2-BD59-A6C34878D82A}">
                    <a16:rowId xmlns:a16="http://schemas.microsoft.com/office/drawing/2014/main" val="3081223336"/>
                  </a:ext>
                </a:extLst>
              </a:tr>
              <a:tr h="333433">
                <a:tc>
                  <a:txBody>
                    <a:bodyPr/>
                    <a:lstStyle/>
                    <a:p>
                      <a:pPr algn="ctr" fontAlgn="ctr">
                        <a:buNone/>
                      </a:pPr>
                      <a:r>
                        <a:rPr lang="en-US" sz="1050" u="none" strike="noStrike">
                          <a:effectLst/>
                        </a:rPr>
                        <a:t>1979</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Michael Aldrich Systems</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United Kingdom</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dirty="0">
                          <a:effectLst/>
                        </a:rPr>
                        <a:t>First online shopping system (B2B/B2C)</a:t>
                      </a:r>
                      <a:endParaRPr lang="en-US" sz="1050" b="0" i="0" u="none" strike="noStrike" dirty="0">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dirty="0">
                          <a:effectLst/>
                        </a:rPr>
                        <a:t>Pioneer of online shopping</a:t>
                      </a:r>
                      <a:endParaRPr lang="en-US" sz="1050" b="0" i="0" u="none" strike="noStrike" dirty="0">
                        <a:solidFill>
                          <a:srgbClr val="000000"/>
                        </a:solidFill>
                        <a:effectLst/>
                        <a:latin typeface="Arial" panose="020B0604020202020204" pitchFamily="34" charset="0"/>
                      </a:endParaRPr>
                    </a:p>
                  </a:txBody>
                  <a:tcPr marL="4379" marR="4379" marT="4379" marB="0" anchor="ctr"/>
                </a:tc>
                <a:extLst>
                  <a:ext uri="{0D108BD9-81ED-4DB2-BD59-A6C34878D82A}">
                    <a16:rowId xmlns:a16="http://schemas.microsoft.com/office/drawing/2014/main" val="209818672"/>
                  </a:ext>
                </a:extLst>
              </a:tr>
              <a:tr h="333433">
                <a:tc>
                  <a:txBody>
                    <a:bodyPr/>
                    <a:lstStyle/>
                    <a:p>
                      <a:pPr algn="ctr" fontAlgn="ctr">
                        <a:buNone/>
                      </a:pPr>
                      <a:r>
                        <a:rPr lang="en-US" sz="1050" u="none" strike="noStrike">
                          <a:effectLst/>
                        </a:rPr>
                        <a:t>1982</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Boston Computer Exchange</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United States</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Used computer marketplace</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First online marketplace</a:t>
                      </a:r>
                      <a:endParaRPr lang="en-US" sz="1050" b="0" i="0" u="none" strike="noStrike">
                        <a:solidFill>
                          <a:srgbClr val="000000"/>
                        </a:solidFill>
                        <a:effectLst/>
                        <a:latin typeface="Arial" panose="020B0604020202020204" pitchFamily="34" charset="0"/>
                      </a:endParaRPr>
                    </a:p>
                  </a:txBody>
                  <a:tcPr marL="4379" marR="4379" marT="4379" marB="0" anchor="ctr"/>
                </a:tc>
                <a:extLst>
                  <a:ext uri="{0D108BD9-81ED-4DB2-BD59-A6C34878D82A}">
                    <a16:rowId xmlns:a16="http://schemas.microsoft.com/office/drawing/2014/main" val="929989673"/>
                  </a:ext>
                </a:extLst>
              </a:tr>
              <a:tr h="333433">
                <a:tc>
                  <a:txBody>
                    <a:bodyPr/>
                    <a:lstStyle/>
                    <a:p>
                      <a:pPr algn="ctr" fontAlgn="ctr">
                        <a:buNone/>
                      </a:pPr>
                      <a:r>
                        <a:rPr lang="en-US" sz="1050" u="none" strike="noStrike">
                          <a:effectLst/>
                        </a:rPr>
                        <a:t>1984</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CompuServe Electronic Mall</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United States</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Electronic shopping mall</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Early online mall</a:t>
                      </a:r>
                      <a:endParaRPr lang="en-US" sz="1050" b="0" i="0" u="none" strike="noStrike">
                        <a:solidFill>
                          <a:srgbClr val="000000"/>
                        </a:solidFill>
                        <a:effectLst/>
                        <a:latin typeface="Arial" panose="020B0604020202020204" pitchFamily="34" charset="0"/>
                      </a:endParaRPr>
                    </a:p>
                  </a:txBody>
                  <a:tcPr marL="4379" marR="4379" marT="4379" marB="0" anchor="ctr"/>
                </a:tc>
                <a:extLst>
                  <a:ext uri="{0D108BD9-81ED-4DB2-BD59-A6C34878D82A}">
                    <a16:rowId xmlns:a16="http://schemas.microsoft.com/office/drawing/2014/main" val="1069723936"/>
                  </a:ext>
                </a:extLst>
              </a:tr>
              <a:tr h="341559">
                <a:tc>
                  <a:txBody>
                    <a:bodyPr/>
                    <a:lstStyle/>
                    <a:p>
                      <a:pPr algn="ctr" fontAlgn="ctr">
                        <a:buNone/>
                      </a:pPr>
                      <a:r>
                        <a:rPr lang="en-US" sz="1050" u="none" strike="noStrike">
                          <a:effectLst/>
                        </a:rPr>
                        <a:t>1992</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Book Stacks Unlimited (Books.com)</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United States</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Online bookstore</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Early online mall by Charles M  Stack</a:t>
                      </a:r>
                      <a:endParaRPr lang="en-US" sz="1050" b="0" i="0" u="none" strike="noStrike">
                        <a:solidFill>
                          <a:srgbClr val="000000"/>
                        </a:solidFill>
                        <a:effectLst/>
                        <a:latin typeface="Arial" panose="020B0604020202020204" pitchFamily="34" charset="0"/>
                      </a:endParaRPr>
                    </a:p>
                  </a:txBody>
                  <a:tcPr marL="4379" marR="4379" marT="4379" marB="0" anchor="ctr"/>
                </a:tc>
                <a:extLst>
                  <a:ext uri="{0D108BD9-81ED-4DB2-BD59-A6C34878D82A}">
                    <a16:rowId xmlns:a16="http://schemas.microsoft.com/office/drawing/2014/main" val="2428893347"/>
                  </a:ext>
                </a:extLst>
              </a:tr>
              <a:tr h="202540">
                <a:tc>
                  <a:txBody>
                    <a:bodyPr/>
                    <a:lstStyle/>
                    <a:p>
                      <a:pPr algn="ctr" fontAlgn="ctr">
                        <a:buNone/>
                      </a:pPr>
                      <a:r>
                        <a:rPr lang="en-US" sz="1050" u="none" strike="noStrike">
                          <a:effectLst/>
                        </a:rPr>
                        <a:t>1994</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Amazon</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United States</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Online bookstore</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Global leader</a:t>
                      </a:r>
                      <a:endParaRPr lang="en-US" sz="1050" b="0" i="0" u="none" strike="noStrike">
                        <a:solidFill>
                          <a:srgbClr val="000000"/>
                        </a:solidFill>
                        <a:effectLst/>
                        <a:latin typeface="Arial" panose="020B0604020202020204" pitchFamily="34" charset="0"/>
                      </a:endParaRPr>
                    </a:p>
                  </a:txBody>
                  <a:tcPr marL="4379" marR="4379" marT="4379" marB="0" anchor="ctr"/>
                </a:tc>
                <a:extLst>
                  <a:ext uri="{0D108BD9-81ED-4DB2-BD59-A6C34878D82A}">
                    <a16:rowId xmlns:a16="http://schemas.microsoft.com/office/drawing/2014/main" val="2473253540"/>
                  </a:ext>
                </a:extLst>
              </a:tr>
              <a:tr h="202540">
                <a:tc>
                  <a:txBody>
                    <a:bodyPr/>
                    <a:lstStyle/>
                    <a:p>
                      <a:pPr algn="ctr" fontAlgn="ctr">
                        <a:buNone/>
                      </a:pPr>
                      <a:r>
                        <a:rPr lang="en-US" sz="1050" u="none" strike="noStrike">
                          <a:effectLst/>
                        </a:rPr>
                        <a:t>1995</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eBay</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United States</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Consumer auctions</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Global marketplace leader</a:t>
                      </a:r>
                      <a:endParaRPr lang="en-US" sz="1050" b="0" i="0" u="none" strike="noStrike">
                        <a:solidFill>
                          <a:srgbClr val="000000"/>
                        </a:solidFill>
                        <a:effectLst/>
                        <a:latin typeface="Arial" panose="020B0604020202020204" pitchFamily="34" charset="0"/>
                      </a:endParaRPr>
                    </a:p>
                  </a:txBody>
                  <a:tcPr marL="4379" marR="4379" marT="4379" marB="0" anchor="ctr"/>
                </a:tc>
                <a:extLst>
                  <a:ext uri="{0D108BD9-81ED-4DB2-BD59-A6C34878D82A}">
                    <a16:rowId xmlns:a16="http://schemas.microsoft.com/office/drawing/2014/main" val="3846419391"/>
                  </a:ext>
                </a:extLst>
              </a:tr>
              <a:tr h="202540">
                <a:tc>
                  <a:txBody>
                    <a:bodyPr/>
                    <a:lstStyle/>
                    <a:p>
                      <a:pPr algn="ctr" fontAlgn="ctr">
                        <a:buNone/>
                      </a:pPr>
                      <a:r>
                        <a:rPr lang="en-US" sz="1050" u="none" strike="noStrike">
                          <a:effectLst/>
                        </a:rPr>
                        <a:t>1995</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Rakuten</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Japan</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Online marketplace</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Japan's largest marketplace</a:t>
                      </a:r>
                      <a:endParaRPr lang="en-US" sz="1050" b="0" i="0" u="none" strike="noStrike">
                        <a:solidFill>
                          <a:srgbClr val="000000"/>
                        </a:solidFill>
                        <a:effectLst/>
                        <a:latin typeface="Arial" panose="020B0604020202020204" pitchFamily="34" charset="0"/>
                      </a:endParaRPr>
                    </a:p>
                  </a:txBody>
                  <a:tcPr marL="4379" marR="4379" marT="4379" marB="0" anchor="ctr"/>
                </a:tc>
                <a:extLst>
                  <a:ext uri="{0D108BD9-81ED-4DB2-BD59-A6C34878D82A}">
                    <a16:rowId xmlns:a16="http://schemas.microsoft.com/office/drawing/2014/main" val="2946676359"/>
                  </a:ext>
                </a:extLst>
              </a:tr>
              <a:tr h="341559">
                <a:tc>
                  <a:txBody>
                    <a:bodyPr/>
                    <a:lstStyle/>
                    <a:p>
                      <a:pPr algn="ctr" fontAlgn="ctr">
                        <a:buNone/>
                      </a:pPr>
                      <a:r>
                        <a:rPr lang="en-US" sz="1050" u="none" strike="noStrike" dirty="0">
                          <a:effectLst/>
                          <a:highlight>
                            <a:srgbClr val="C0C0C0"/>
                          </a:highlight>
                        </a:rPr>
                        <a:t>1996</a:t>
                      </a:r>
                      <a:endParaRPr lang="en-US" sz="1050" b="0" i="0" u="none" strike="noStrike" dirty="0">
                        <a:solidFill>
                          <a:srgbClr val="000000"/>
                        </a:solidFill>
                        <a:effectLst/>
                        <a:highlight>
                          <a:srgbClr val="C0C0C0"/>
                        </a:highlight>
                        <a:latin typeface="Arial" panose="020B0604020202020204" pitchFamily="34" charset="0"/>
                      </a:endParaRPr>
                    </a:p>
                  </a:txBody>
                  <a:tcPr marL="4379" marR="4379" marT="4379" marB="0" anchor="ctr"/>
                </a:tc>
                <a:tc>
                  <a:txBody>
                    <a:bodyPr/>
                    <a:lstStyle/>
                    <a:p>
                      <a:pPr algn="ctr" fontAlgn="ctr">
                        <a:buNone/>
                      </a:pPr>
                      <a:r>
                        <a:rPr lang="en-US" sz="1050" u="none" strike="noStrike" dirty="0" err="1">
                          <a:effectLst/>
                          <a:highlight>
                            <a:srgbClr val="C0C0C0"/>
                          </a:highlight>
                        </a:rPr>
                        <a:t>IndiaMart</a:t>
                      </a:r>
                      <a:endParaRPr lang="en-US" sz="1050" b="0" i="0" u="none" strike="noStrike" dirty="0">
                        <a:solidFill>
                          <a:srgbClr val="000000"/>
                        </a:solidFill>
                        <a:effectLst/>
                        <a:highlight>
                          <a:srgbClr val="C0C0C0"/>
                        </a:highlight>
                        <a:latin typeface="Arial" panose="020B0604020202020204" pitchFamily="34" charset="0"/>
                      </a:endParaRPr>
                    </a:p>
                  </a:txBody>
                  <a:tcPr marL="4379" marR="4379" marT="4379" marB="0" anchor="ctr"/>
                </a:tc>
                <a:tc>
                  <a:txBody>
                    <a:bodyPr/>
                    <a:lstStyle/>
                    <a:p>
                      <a:pPr algn="ctr" fontAlgn="ctr">
                        <a:buNone/>
                      </a:pPr>
                      <a:r>
                        <a:rPr lang="en-US" sz="1050" u="none" strike="noStrike" dirty="0">
                          <a:effectLst/>
                          <a:highlight>
                            <a:srgbClr val="C0C0C0"/>
                          </a:highlight>
                        </a:rPr>
                        <a:t>India</a:t>
                      </a:r>
                      <a:endParaRPr lang="en-US" sz="1050" b="0" i="0" u="none" strike="noStrike" dirty="0">
                        <a:solidFill>
                          <a:srgbClr val="000000"/>
                        </a:solidFill>
                        <a:effectLst/>
                        <a:highlight>
                          <a:srgbClr val="C0C0C0"/>
                        </a:highlight>
                        <a:latin typeface="Arial" panose="020B0604020202020204" pitchFamily="34" charset="0"/>
                      </a:endParaRPr>
                    </a:p>
                  </a:txBody>
                  <a:tcPr marL="4379" marR="4379" marT="4379" marB="0" anchor="ctr"/>
                </a:tc>
                <a:tc>
                  <a:txBody>
                    <a:bodyPr/>
                    <a:lstStyle/>
                    <a:p>
                      <a:pPr algn="ctr" fontAlgn="ctr">
                        <a:buNone/>
                      </a:pPr>
                      <a:r>
                        <a:rPr lang="en-US" sz="1050" u="none" strike="noStrike" dirty="0">
                          <a:effectLst/>
                          <a:highlight>
                            <a:srgbClr val="C0C0C0"/>
                          </a:highlight>
                        </a:rPr>
                        <a:t>Online marketplace</a:t>
                      </a:r>
                      <a:endParaRPr lang="en-US" sz="1050" b="0" i="0" u="none" strike="noStrike" dirty="0">
                        <a:solidFill>
                          <a:srgbClr val="000000"/>
                        </a:solidFill>
                        <a:effectLst/>
                        <a:highlight>
                          <a:srgbClr val="C0C0C0"/>
                        </a:highlight>
                        <a:latin typeface="Arial" panose="020B0604020202020204" pitchFamily="34" charset="0"/>
                      </a:endParaRPr>
                    </a:p>
                  </a:txBody>
                  <a:tcPr marL="4379" marR="4379" marT="4379" marB="0" anchor="ctr"/>
                </a:tc>
                <a:tc>
                  <a:txBody>
                    <a:bodyPr/>
                    <a:lstStyle/>
                    <a:p>
                      <a:pPr algn="ctr" fontAlgn="ctr">
                        <a:buNone/>
                      </a:pPr>
                      <a:r>
                        <a:rPr lang="en-US" sz="1050" u="none" strike="noStrike" dirty="0">
                          <a:effectLst/>
                          <a:highlight>
                            <a:srgbClr val="C0C0C0"/>
                          </a:highlight>
                        </a:rPr>
                        <a:t>India's first major b2b e-commerce company</a:t>
                      </a:r>
                      <a:endParaRPr lang="en-US" sz="1050" b="0" i="0" u="none" strike="noStrike" dirty="0">
                        <a:solidFill>
                          <a:srgbClr val="000000"/>
                        </a:solidFill>
                        <a:effectLst/>
                        <a:highlight>
                          <a:srgbClr val="C0C0C0"/>
                        </a:highlight>
                        <a:latin typeface="Arial" panose="020B0604020202020204" pitchFamily="34" charset="0"/>
                      </a:endParaRPr>
                    </a:p>
                  </a:txBody>
                  <a:tcPr marL="4379" marR="4379" marT="4379" marB="0" anchor="ctr"/>
                </a:tc>
                <a:extLst>
                  <a:ext uri="{0D108BD9-81ED-4DB2-BD59-A6C34878D82A}">
                    <a16:rowId xmlns:a16="http://schemas.microsoft.com/office/drawing/2014/main" val="2469821693"/>
                  </a:ext>
                </a:extLst>
              </a:tr>
              <a:tr h="202540">
                <a:tc>
                  <a:txBody>
                    <a:bodyPr/>
                    <a:lstStyle/>
                    <a:p>
                      <a:pPr algn="ctr" fontAlgn="ctr">
                        <a:buNone/>
                      </a:pPr>
                      <a:r>
                        <a:rPr lang="en-US" sz="1050" u="none" strike="noStrike">
                          <a:effectLst/>
                        </a:rPr>
                        <a:t>1998</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Alibaba</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China</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B2B marketplace</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Global B2B leader</a:t>
                      </a:r>
                      <a:endParaRPr lang="en-US" sz="1050" b="0" i="0" u="none" strike="noStrike">
                        <a:solidFill>
                          <a:srgbClr val="000000"/>
                        </a:solidFill>
                        <a:effectLst/>
                        <a:latin typeface="Arial" panose="020B0604020202020204" pitchFamily="34" charset="0"/>
                      </a:endParaRPr>
                    </a:p>
                  </a:txBody>
                  <a:tcPr marL="4379" marR="4379" marT="4379" marB="0" anchor="ctr"/>
                </a:tc>
                <a:extLst>
                  <a:ext uri="{0D108BD9-81ED-4DB2-BD59-A6C34878D82A}">
                    <a16:rowId xmlns:a16="http://schemas.microsoft.com/office/drawing/2014/main" val="264234426"/>
                  </a:ext>
                </a:extLst>
              </a:tr>
              <a:tr h="202540">
                <a:tc>
                  <a:txBody>
                    <a:bodyPr/>
                    <a:lstStyle/>
                    <a:p>
                      <a:pPr algn="ctr" fontAlgn="ctr">
                        <a:buNone/>
                      </a:pPr>
                      <a:r>
                        <a:rPr lang="en-US" sz="1050" u="none" strike="noStrike">
                          <a:effectLst/>
                        </a:rPr>
                        <a:t>1999</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Mercado Libre</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Argentina</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dirty="0">
                          <a:effectLst/>
                        </a:rPr>
                        <a:t>Marketplace</a:t>
                      </a:r>
                      <a:endParaRPr lang="en-US" sz="1050" b="0" i="0" u="none" strike="noStrike" dirty="0">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Largest in Latin America</a:t>
                      </a:r>
                      <a:endParaRPr lang="en-US" sz="1050" b="0" i="0" u="none" strike="noStrike">
                        <a:solidFill>
                          <a:srgbClr val="000000"/>
                        </a:solidFill>
                        <a:effectLst/>
                        <a:latin typeface="Arial" panose="020B0604020202020204" pitchFamily="34" charset="0"/>
                      </a:endParaRPr>
                    </a:p>
                  </a:txBody>
                  <a:tcPr marL="4379" marR="4379" marT="4379" marB="0" anchor="ctr"/>
                </a:tc>
                <a:extLst>
                  <a:ext uri="{0D108BD9-81ED-4DB2-BD59-A6C34878D82A}">
                    <a16:rowId xmlns:a16="http://schemas.microsoft.com/office/drawing/2014/main" val="129792120"/>
                  </a:ext>
                </a:extLst>
              </a:tr>
              <a:tr h="341559">
                <a:tc>
                  <a:txBody>
                    <a:bodyPr/>
                    <a:lstStyle/>
                    <a:p>
                      <a:pPr algn="ctr" fontAlgn="ctr">
                        <a:buNone/>
                      </a:pPr>
                      <a:r>
                        <a:rPr lang="en-US" sz="1050" u="none" strike="noStrike" dirty="0">
                          <a:effectLst/>
                          <a:highlight>
                            <a:srgbClr val="C0C0C0"/>
                          </a:highlight>
                        </a:rPr>
                        <a:t>1999</a:t>
                      </a:r>
                      <a:endParaRPr lang="en-US" sz="1050" b="0" i="0" u="none" strike="noStrike" dirty="0">
                        <a:solidFill>
                          <a:srgbClr val="000000"/>
                        </a:solidFill>
                        <a:effectLst/>
                        <a:highlight>
                          <a:srgbClr val="C0C0C0"/>
                        </a:highlight>
                        <a:latin typeface="Arial" panose="020B0604020202020204" pitchFamily="34" charset="0"/>
                      </a:endParaRPr>
                    </a:p>
                  </a:txBody>
                  <a:tcPr marL="4379" marR="4379" marT="4379" marB="0" anchor="ctr"/>
                </a:tc>
                <a:tc>
                  <a:txBody>
                    <a:bodyPr/>
                    <a:lstStyle/>
                    <a:p>
                      <a:pPr algn="ctr" fontAlgn="ctr">
                        <a:buNone/>
                      </a:pPr>
                      <a:r>
                        <a:rPr lang="en-US" sz="1050" u="none" strike="noStrike" dirty="0" err="1">
                          <a:effectLst/>
                          <a:highlight>
                            <a:srgbClr val="C0C0C0"/>
                          </a:highlight>
                        </a:rPr>
                        <a:t>Fabmart</a:t>
                      </a:r>
                      <a:endParaRPr lang="en-US" sz="1050" b="0" i="0" u="none" strike="noStrike" dirty="0">
                        <a:solidFill>
                          <a:srgbClr val="000000"/>
                        </a:solidFill>
                        <a:effectLst/>
                        <a:highlight>
                          <a:srgbClr val="C0C0C0"/>
                        </a:highlight>
                        <a:latin typeface="Arial" panose="020B0604020202020204" pitchFamily="34" charset="0"/>
                      </a:endParaRPr>
                    </a:p>
                  </a:txBody>
                  <a:tcPr marL="4379" marR="4379" marT="4379" marB="0" anchor="ctr"/>
                </a:tc>
                <a:tc>
                  <a:txBody>
                    <a:bodyPr/>
                    <a:lstStyle/>
                    <a:p>
                      <a:pPr algn="ctr" fontAlgn="ctr">
                        <a:buNone/>
                      </a:pPr>
                      <a:r>
                        <a:rPr lang="en-US" sz="1050" u="none" strike="noStrike" dirty="0">
                          <a:effectLst/>
                          <a:highlight>
                            <a:srgbClr val="C0C0C0"/>
                          </a:highlight>
                        </a:rPr>
                        <a:t>India</a:t>
                      </a:r>
                      <a:endParaRPr lang="en-US" sz="1050" b="0" i="0" u="none" strike="noStrike" dirty="0">
                        <a:solidFill>
                          <a:srgbClr val="000000"/>
                        </a:solidFill>
                        <a:effectLst/>
                        <a:highlight>
                          <a:srgbClr val="C0C0C0"/>
                        </a:highlight>
                        <a:latin typeface="Arial" panose="020B0604020202020204" pitchFamily="34" charset="0"/>
                      </a:endParaRPr>
                    </a:p>
                  </a:txBody>
                  <a:tcPr marL="4379" marR="4379" marT="4379" marB="0" anchor="ctr"/>
                </a:tc>
                <a:tc>
                  <a:txBody>
                    <a:bodyPr/>
                    <a:lstStyle/>
                    <a:p>
                      <a:pPr algn="ctr" fontAlgn="ctr">
                        <a:buNone/>
                      </a:pPr>
                      <a:r>
                        <a:rPr lang="en-US" sz="1050" u="none" strike="noStrike" dirty="0">
                          <a:effectLst/>
                          <a:highlight>
                            <a:srgbClr val="C0C0C0"/>
                          </a:highlight>
                        </a:rPr>
                        <a:t>Online grocery/books</a:t>
                      </a:r>
                      <a:endParaRPr lang="en-US" sz="1050" b="0" i="0" u="none" strike="noStrike" dirty="0">
                        <a:solidFill>
                          <a:srgbClr val="000000"/>
                        </a:solidFill>
                        <a:effectLst/>
                        <a:highlight>
                          <a:srgbClr val="C0C0C0"/>
                        </a:highlight>
                        <a:latin typeface="Arial" panose="020B0604020202020204" pitchFamily="34" charset="0"/>
                      </a:endParaRPr>
                    </a:p>
                  </a:txBody>
                  <a:tcPr marL="4379" marR="4379" marT="4379" marB="0" anchor="ctr"/>
                </a:tc>
                <a:tc>
                  <a:txBody>
                    <a:bodyPr/>
                    <a:lstStyle/>
                    <a:p>
                      <a:pPr algn="ctr" fontAlgn="ctr">
                        <a:buNone/>
                      </a:pPr>
                      <a:r>
                        <a:rPr lang="en-US" sz="1050" u="none" strike="noStrike" dirty="0">
                          <a:effectLst/>
                          <a:highlight>
                            <a:srgbClr val="C0C0C0"/>
                          </a:highlight>
                        </a:rPr>
                        <a:t>India's 2nd major e-commerce company</a:t>
                      </a:r>
                      <a:endParaRPr lang="en-US" sz="1050" b="0" i="0" u="none" strike="noStrike" dirty="0">
                        <a:solidFill>
                          <a:srgbClr val="000000"/>
                        </a:solidFill>
                        <a:effectLst/>
                        <a:highlight>
                          <a:srgbClr val="C0C0C0"/>
                        </a:highlight>
                        <a:latin typeface="Arial" panose="020B0604020202020204" pitchFamily="34" charset="0"/>
                      </a:endParaRPr>
                    </a:p>
                  </a:txBody>
                  <a:tcPr marL="4379" marR="4379" marT="4379" marB="0" anchor="ctr"/>
                </a:tc>
                <a:extLst>
                  <a:ext uri="{0D108BD9-81ED-4DB2-BD59-A6C34878D82A}">
                    <a16:rowId xmlns:a16="http://schemas.microsoft.com/office/drawing/2014/main" val="832494317"/>
                  </a:ext>
                </a:extLst>
              </a:tr>
              <a:tr h="202540">
                <a:tc>
                  <a:txBody>
                    <a:bodyPr/>
                    <a:lstStyle/>
                    <a:p>
                      <a:pPr algn="ctr" fontAlgn="ctr">
                        <a:buNone/>
                      </a:pPr>
                      <a:r>
                        <a:rPr lang="en-US" sz="1050" u="none" strike="noStrike">
                          <a:effectLst/>
                        </a:rPr>
                        <a:t>1999</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sng" strike="noStrike">
                          <a:effectLst/>
                          <a:hlinkClick r:id="rId2"/>
                        </a:rPr>
                        <a:t>JD.com</a:t>
                      </a:r>
                      <a:endParaRPr lang="en-US" sz="1050" b="0" i="0" u="sng" strike="noStrike">
                        <a:solidFill>
                          <a:srgbClr val="0000FF"/>
                        </a:solidFill>
                        <a:effectLst/>
                        <a:latin typeface="Roboto" panose="02000000000000000000" pitchFamily="2" charset="0"/>
                      </a:endParaRPr>
                    </a:p>
                  </a:txBody>
                  <a:tcPr marL="4379" marR="4379" marT="4379" marB="0" anchor="ctr"/>
                </a:tc>
                <a:tc>
                  <a:txBody>
                    <a:bodyPr/>
                    <a:lstStyle/>
                    <a:p>
                      <a:pPr algn="ctr" fontAlgn="ctr">
                        <a:buNone/>
                      </a:pPr>
                      <a:r>
                        <a:rPr lang="en-US" sz="1050" u="none" strike="noStrike">
                          <a:effectLst/>
                        </a:rPr>
                        <a:t>China</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Electronics retailer</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Major Chinese retailer</a:t>
                      </a:r>
                      <a:endParaRPr lang="en-US" sz="1050" b="0" i="0" u="none" strike="noStrike">
                        <a:solidFill>
                          <a:srgbClr val="000000"/>
                        </a:solidFill>
                        <a:effectLst/>
                        <a:latin typeface="Arial" panose="020B0604020202020204" pitchFamily="34" charset="0"/>
                      </a:endParaRPr>
                    </a:p>
                  </a:txBody>
                  <a:tcPr marL="4379" marR="4379" marT="4379" marB="0" anchor="ctr"/>
                </a:tc>
                <a:extLst>
                  <a:ext uri="{0D108BD9-81ED-4DB2-BD59-A6C34878D82A}">
                    <a16:rowId xmlns:a16="http://schemas.microsoft.com/office/drawing/2014/main" val="3733333902"/>
                  </a:ext>
                </a:extLst>
              </a:tr>
              <a:tr h="333433">
                <a:tc>
                  <a:txBody>
                    <a:bodyPr/>
                    <a:lstStyle/>
                    <a:p>
                      <a:pPr algn="ctr" fontAlgn="ctr">
                        <a:buNone/>
                      </a:pPr>
                      <a:r>
                        <a:rPr lang="en-US" sz="1050" u="none" strike="noStrike">
                          <a:effectLst/>
                        </a:rPr>
                        <a:t>2000</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Taobao</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China</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Consumer marketplace</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China's largest C2C marketplace</a:t>
                      </a:r>
                      <a:endParaRPr lang="en-US" sz="1050" b="0" i="0" u="none" strike="noStrike">
                        <a:solidFill>
                          <a:srgbClr val="000000"/>
                        </a:solidFill>
                        <a:effectLst/>
                        <a:latin typeface="Arial" panose="020B0604020202020204" pitchFamily="34" charset="0"/>
                      </a:endParaRPr>
                    </a:p>
                  </a:txBody>
                  <a:tcPr marL="4379" marR="4379" marT="4379" marB="0" anchor="ctr"/>
                </a:tc>
                <a:extLst>
                  <a:ext uri="{0D108BD9-81ED-4DB2-BD59-A6C34878D82A}">
                    <a16:rowId xmlns:a16="http://schemas.microsoft.com/office/drawing/2014/main" val="2871182107"/>
                  </a:ext>
                </a:extLst>
              </a:tr>
              <a:tr h="202540">
                <a:tc>
                  <a:txBody>
                    <a:bodyPr/>
                    <a:lstStyle/>
                    <a:p>
                      <a:pPr algn="ctr" fontAlgn="ctr">
                        <a:buNone/>
                      </a:pPr>
                      <a:r>
                        <a:rPr lang="en-US" sz="1050" u="none" strike="noStrike">
                          <a:effectLst/>
                        </a:rPr>
                        <a:t>2004</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Shopee</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Singapore</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Mobile marketplace</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Southeast Asia leader</a:t>
                      </a:r>
                      <a:endParaRPr lang="en-US" sz="1050" b="0" i="0" u="none" strike="noStrike">
                        <a:solidFill>
                          <a:srgbClr val="000000"/>
                        </a:solidFill>
                        <a:effectLst/>
                        <a:latin typeface="Arial" panose="020B0604020202020204" pitchFamily="34" charset="0"/>
                      </a:endParaRPr>
                    </a:p>
                  </a:txBody>
                  <a:tcPr marL="4379" marR="4379" marT="4379" marB="0" anchor="ctr"/>
                </a:tc>
                <a:extLst>
                  <a:ext uri="{0D108BD9-81ED-4DB2-BD59-A6C34878D82A}">
                    <a16:rowId xmlns:a16="http://schemas.microsoft.com/office/drawing/2014/main" val="2587680552"/>
                  </a:ext>
                </a:extLst>
              </a:tr>
              <a:tr h="202540">
                <a:tc>
                  <a:txBody>
                    <a:bodyPr/>
                    <a:lstStyle/>
                    <a:p>
                      <a:pPr algn="ctr" fontAlgn="ctr">
                        <a:buNone/>
                      </a:pPr>
                      <a:r>
                        <a:rPr lang="en-US" sz="1050" u="none" strike="noStrike" dirty="0">
                          <a:effectLst/>
                          <a:highlight>
                            <a:srgbClr val="C0C0C0"/>
                          </a:highlight>
                        </a:rPr>
                        <a:t>2007</a:t>
                      </a:r>
                      <a:endParaRPr lang="en-US" sz="1050" b="0" i="0" u="none" strike="noStrike" dirty="0">
                        <a:solidFill>
                          <a:srgbClr val="000000"/>
                        </a:solidFill>
                        <a:effectLst/>
                        <a:highlight>
                          <a:srgbClr val="C0C0C0"/>
                        </a:highlight>
                        <a:latin typeface="Arial" panose="020B0604020202020204" pitchFamily="34" charset="0"/>
                      </a:endParaRPr>
                    </a:p>
                  </a:txBody>
                  <a:tcPr marL="4379" marR="4379" marT="4379" marB="0" anchor="ctr"/>
                </a:tc>
                <a:tc>
                  <a:txBody>
                    <a:bodyPr/>
                    <a:lstStyle/>
                    <a:p>
                      <a:pPr algn="ctr" fontAlgn="ctr">
                        <a:buNone/>
                      </a:pPr>
                      <a:r>
                        <a:rPr lang="en-US" sz="1050" u="none" strike="noStrike" dirty="0">
                          <a:effectLst/>
                          <a:highlight>
                            <a:srgbClr val="C0C0C0"/>
                          </a:highlight>
                        </a:rPr>
                        <a:t>Flipkart</a:t>
                      </a:r>
                      <a:endParaRPr lang="en-US" sz="1050" b="0" i="0" u="none" strike="noStrike" dirty="0">
                        <a:solidFill>
                          <a:srgbClr val="000000"/>
                        </a:solidFill>
                        <a:effectLst/>
                        <a:highlight>
                          <a:srgbClr val="C0C0C0"/>
                        </a:highlight>
                        <a:latin typeface="Arial" panose="020B0604020202020204" pitchFamily="34" charset="0"/>
                      </a:endParaRPr>
                    </a:p>
                  </a:txBody>
                  <a:tcPr marL="4379" marR="4379" marT="4379" marB="0" anchor="ctr"/>
                </a:tc>
                <a:tc>
                  <a:txBody>
                    <a:bodyPr/>
                    <a:lstStyle/>
                    <a:p>
                      <a:pPr algn="ctr" fontAlgn="ctr">
                        <a:buNone/>
                      </a:pPr>
                      <a:r>
                        <a:rPr lang="en-US" sz="1050" u="none" strike="noStrike" dirty="0">
                          <a:effectLst/>
                          <a:highlight>
                            <a:srgbClr val="C0C0C0"/>
                          </a:highlight>
                        </a:rPr>
                        <a:t>India</a:t>
                      </a:r>
                      <a:endParaRPr lang="en-US" sz="1050" b="0" i="0" u="none" strike="noStrike" dirty="0">
                        <a:solidFill>
                          <a:srgbClr val="000000"/>
                        </a:solidFill>
                        <a:effectLst/>
                        <a:highlight>
                          <a:srgbClr val="C0C0C0"/>
                        </a:highlight>
                        <a:latin typeface="Arial" panose="020B0604020202020204" pitchFamily="34" charset="0"/>
                      </a:endParaRPr>
                    </a:p>
                  </a:txBody>
                  <a:tcPr marL="4379" marR="4379" marT="4379" marB="0" anchor="ctr"/>
                </a:tc>
                <a:tc>
                  <a:txBody>
                    <a:bodyPr/>
                    <a:lstStyle/>
                    <a:p>
                      <a:pPr algn="ctr" fontAlgn="ctr">
                        <a:buNone/>
                      </a:pPr>
                      <a:r>
                        <a:rPr lang="en-US" sz="1050" u="none" strike="noStrike">
                          <a:effectLst/>
                          <a:highlight>
                            <a:srgbClr val="C0C0C0"/>
                          </a:highlight>
                        </a:rPr>
                        <a:t>Online bookstore</a:t>
                      </a:r>
                      <a:endParaRPr lang="en-US" sz="1050" b="0" i="0" u="none" strike="noStrike">
                        <a:solidFill>
                          <a:srgbClr val="000000"/>
                        </a:solidFill>
                        <a:effectLst/>
                        <a:highlight>
                          <a:srgbClr val="C0C0C0"/>
                        </a:highlight>
                        <a:latin typeface="Arial" panose="020B0604020202020204" pitchFamily="34" charset="0"/>
                      </a:endParaRPr>
                    </a:p>
                  </a:txBody>
                  <a:tcPr marL="4379" marR="4379" marT="4379" marB="0" anchor="ctr"/>
                </a:tc>
                <a:tc>
                  <a:txBody>
                    <a:bodyPr/>
                    <a:lstStyle/>
                    <a:p>
                      <a:pPr algn="ctr" fontAlgn="ctr">
                        <a:buNone/>
                      </a:pPr>
                      <a:r>
                        <a:rPr lang="en-US" sz="1050" u="none" strike="noStrike" dirty="0">
                          <a:effectLst/>
                          <a:highlight>
                            <a:srgbClr val="C0C0C0"/>
                          </a:highlight>
                        </a:rPr>
                        <a:t>India's largest marketplace</a:t>
                      </a:r>
                      <a:endParaRPr lang="en-US" sz="1050" b="0" i="0" u="none" strike="noStrike" dirty="0">
                        <a:solidFill>
                          <a:srgbClr val="000000"/>
                        </a:solidFill>
                        <a:effectLst/>
                        <a:highlight>
                          <a:srgbClr val="C0C0C0"/>
                        </a:highlight>
                        <a:latin typeface="Arial" panose="020B0604020202020204" pitchFamily="34" charset="0"/>
                      </a:endParaRPr>
                    </a:p>
                  </a:txBody>
                  <a:tcPr marL="4379" marR="4379" marT="4379" marB="0" anchor="ctr"/>
                </a:tc>
                <a:extLst>
                  <a:ext uri="{0D108BD9-81ED-4DB2-BD59-A6C34878D82A}">
                    <a16:rowId xmlns:a16="http://schemas.microsoft.com/office/drawing/2014/main" val="35439247"/>
                  </a:ext>
                </a:extLst>
              </a:tr>
              <a:tr h="202540">
                <a:tc>
                  <a:txBody>
                    <a:bodyPr/>
                    <a:lstStyle/>
                    <a:p>
                      <a:pPr algn="ctr" fontAlgn="ctr">
                        <a:buNone/>
                      </a:pPr>
                      <a:r>
                        <a:rPr lang="en-US" sz="1050" u="none" strike="noStrike">
                          <a:effectLst/>
                        </a:rPr>
                        <a:t>2009</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dirty="0" err="1">
                          <a:effectLst/>
                        </a:rPr>
                        <a:t>Daraz</a:t>
                      </a:r>
                      <a:endParaRPr lang="en-US" sz="1050" b="0" i="0" u="none" strike="noStrike" dirty="0">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Pakistan</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dirty="0">
                          <a:effectLst/>
                        </a:rPr>
                        <a:t>Online retailer</a:t>
                      </a:r>
                      <a:endParaRPr lang="en-US" sz="1050" b="0" i="0" u="none" strike="noStrike" dirty="0">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South Asia leader</a:t>
                      </a:r>
                      <a:endParaRPr lang="en-US" sz="1050" b="0" i="0" u="none" strike="noStrike">
                        <a:solidFill>
                          <a:srgbClr val="000000"/>
                        </a:solidFill>
                        <a:effectLst/>
                        <a:latin typeface="Arial" panose="020B0604020202020204" pitchFamily="34" charset="0"/>
                      </a:endParaRPr>
                    </a:p>
                  </a:txBody>
                  <a:tcPr marL="4379" marR="4379" marT="4379" marB="0" anchor="ctr"/>
                </a:tc>
                <a:extLst>
                  <a:ext uri="{0D108BD9-81ED-4DB2-BD59-A6C34878D82A}">
                    <a16:rowId xmlns:a16="http://schemas.microsoft.com/office/drawing/2014/main" val="1811821225"/>
                  </a:ext>
                </a:extLst>
              </a:tr>
              <a:tr h="202540">
                <a:tc>
                  <a:txBody>
                    <a:bodyPr/>
                    <a:lstStyle/>
                    <a:p>
                      <a:pPr algn="ctr" fontAlgn="ctr">
                        <a:buNone/>
                      </a:pPr>
                      <a:r>
                        <a:rPr lang="en-US" sz="1050" u="none" strike="noStrike" dirty="0">
                          <a:effectLst/>
                          <a:highlight>
                            <a:srgbClr val="C0C0C0"/>
                          </a:highlight>
                        </a:rPr>
                        <a:t>2010</a:t>
                      </a:r>
                      <a:endParaRPr lang="en-US" sz="1050" b="0" i="0" u="none" strike="noStrike" dirty="0">
                        <a:solidFill>
                          <a:srgbClr val="000000"/>
                        </a:solidFill>
                        <a:effectLst/>
                        <a:highlight>
                          <a:srgbClr val="C0C0C0"/>
                        </a:highlight>
                        <a:latin typeface="Arial" panose="020B0604020202020204" pitchFamily="34" charset="0"/>
                      </a:endParaRPr>
                    </a:p>
                  </a:txBody>
                  <a:tcPr marL="4379" marR="4379" marT="4379" marB="0" anchor="ctr"/>
                </a:tc>
                <a:tc>
                  <a:txBody>
                    <a:bodyPr/>
                    <a:lstStyle/>
                    <a:p>
                      <a:pPr algn="ctr" fontAlgn="ctr">
                        <a:buNone/>
                      </a:pPr>
                      <a:r>
                        <a:rPr lang="en-US" sz="1050" u="none" strike="noStrike" dirty="0">
                          <a:effectLst/>
                          <a:highlight>
                            <a:srgbClr val="C0C0C0"/>
                          </a:highlight>
                        </a:rPr>
                        <a:t>Snapdeal</a:t>
                      </a:r>
                      <a:endParaRPr lang="en-US" sz="1050" b="0" i="0" u="none" strike="noStrike" dirty="0">
                        <a:solidFill>
                          <a:srgbClr val="000000"/>
                        </a:solidFill>
                        <a:effectLst/>
                        <a:highlight>
                          <a:srgbClr val="C0C0C0"/>
                        </a:highlight>
                        <a:latin typeface="Arial" panose="020B0604020202020204" pitchFamily="34" charset="0"/>
                      </a:endParaRPr>
                    </a:p>
                  </a:txBody>
                  <a:tcPr marL="4379" marR="4379" marT="4379" marB="0" anchor="ctr"/>
                </a:tc>
                <a:tc>
                  <a:txBody>
                    <a:bodyPr/>
                    <a:lstStyle/>
                    <a:p>
                      <a:pPr algn="ctr" fontAlgn="ctr">
                        <a:buNone/>
                      </a:pPr>
                      <a:r>
                        <a:rPr lang="en-US" sz="1050" u="none" strike="noStrike" dirty="0">
                          <a:effectLst/>
                          <a:highlight>
                            <a:srgbClr val="C0C0C0"/>
                          </a:highlight>
                        </a:rPr>
                        <a:t>India</a:t>
                      </a:r>
                      <a:endParaRPr lang="en-US" sz="1050" b="0" i="0" u="none" strike="noStrike" dirty="0">
                        <a:solidFill>
                          <a:srgbClr val="000000"/>
                        </a:solidFill>
                        <a:effectLst/>
                        <a:highlight>
                          <a:srgbClr val="C0C0C0"/>
                        </a:highlight>
                        <a:latin typeface="Arial" panose="020B0604020202020204" pitchFamily="34" charset="0"/>
                      </a:endParaRPr>
                    </a:p>
                  </a:txBody>
                  <a:tcPr marL="4379" marR="4379" marT="4379" marB="0" anchor="ctr"/>
                </a:tc>
                <a:tc>
                  <a:txBody>
                    <a:bodyPr/>
                    <a:lstStyle/>
                    <a:p>
                      <a:pPr algn="ctr" fontAlgn="ctr">
                        <a:buNone/>
                      </a:pPr>
                      <a:r>
                        <a:rPr lang="en-US" sz="1050" u="none" strike="noStrike" dirty="0">
                          <a:effectLst/>
                          <a:highlight>
                            <a:srgbClr val="C0C0C0"/>
                          </a:highlight>
                        </a:rPr>
                        <a:t>Deals platform</a:t>
                      </a:r>
                      <a:endParaRPr lang="en-US" sz="1050" b="0" i="0" u="none" strike="noStrike" dirty="0">
                        <a:solidFill>
                          <a:srgbClr val="000000"/>
                        </a:solidFill>
                        <a:effectLst/>
                        <a:highlight>
                          <a:srgbClr val="C0C0C0"/>
                        </a:highlight>
                        <a:latin typeface="Arial" panose="020B0604020202020204" pitchFamily="34" charset="0"/>
                      </a:endParaRPr>
                    </a:p>
                  </a:txBody>
                  <a:tcPr marL="4379" marR="4379" marT="4379" marB="0" anchor="ctr"/>
                </a:tc>
                <a:tc>
                  <a:txBody>
                    <a:bodyPr/>
                    <a:lstStyle/>
                    <a:p>
                      <a:pPr algn="ctr" fontAlgn="ctr">
                        <a:buNone/>
                      </a:pPr>
                      <a:r>
                        <a:rPr lang="en-US" sz="1050" u="none" strike="noStrike" dirty="0">
                          <a:effectLst/>
                          <a:highlight>
                            <a:srgbClr val="C0C0C0"/>
                          </a:highlight>
                        </a:rPr>
                        <a:t>Indian marketplace</a:t>
                      </a:r>
                      <a:endParaRPr lang="en-US" sz="1050" b="0" i="0" u="none" strike="noStrike" dirty="0">
                        <a:solidFill>
                          <a:srgbClr val="000000"/>
                        </a:solidFill>
                        <a:effectLst/>
                        <a:highlight>
                          <a:srgbClr val="C0C0C0"/>
                        </a:highlight>
                        <a:latin typeface="Arial" panose="020B0604020202020204" pitchFamily="34" charset="0"/>
                      </a:endParaRPr>
                    </a:p>
                  </a:txBody>
                  <a:tcPr marL="4379" marR="4379" marT="4379" marB="0" anchor="ctr"/>
                </a:tc>
                <a:extLst>
                  <a:ext uri="{0D108BD9-81ED-4DB2-BD59-A6C34878D82A}">
                    <a16:rowId xmlns:a16="http://schemas.microsoft.com/office/drawing/2014/main" val="3953395050"/>
                  </a:ext>
                </a:extLst>
              </a:tr>
              <a:tr h="333433">
                <a:tc>
                  <a:txBody>
                    <a:bodyPr/>
                    <a:lstStyle/>
                    <a:p>
                      <a:pPr algn="ctr" fontAlgn="ctr">
                        <a:buNone/>
                      </a:pPr>
                      <a:r>
                        <a:rPr lang="en-US" sz="1050" u="none" strike="noStrike">
                          <a:effectLst/>
                        </a:rPr>
                        <a:t>2011</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dirty="0">
                          <a:effectLst/>
                        </a:rPr>
                        <a:t>Noon</a:t>
                      </a:r>
                      <a:endParaRPr lang="en-US" sz="1050" b="0" i="0" u="none" strike="noStrike" dirty="0">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dirty="0">
                          <a:effectLst/>
                        </a:rPr>
                        <a:t>United Arab Emirates</a:t>
                      </a:r>
                      <a:endParaRPr lang="en-US" sz="1050" b="0" i="0" u="none" strike="noStrike" dirty="0">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Marketplace</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Middle East leader</a:t>
                      </a:r>
                      <a:endParaRPr lang="en-US" sz="1050" b="0" i="0" u="none" strike="noStrike">
                        <a:solidFill>
                          <a:srgbClr val="000000"/>
                        </a:solidFill>
                        <a:effectLst/>
                        <a:latin typeface="Arial" panose="020B0604020202020204" pitchFamily="34" charset="0"/>
                      </a:endParaRPr>
                    </a:p>
                  </a:txBody>
                  <a:tcPr marL="4379" marR="4379" marT="4379" marB="0" anchor="ctr"/>
                </a:tc>
                <a:extLst>
                  <a:ext uri="{0D108BD9-81ED-4DB2-BD59-A6C34878D82A}">
                    <a16:rowId xmlns:a16="http://schemas.microsoft.com/office/drawing/2014/main" val="1655814611"/>
                  </a:ext>
                </a:extLst>
              </a:tr>
              <a:tr h="202540">
                <a:tc>
                  <a:txBody>
                    <a:bodyPr/>
                    <a:lstStyle/>
                    <a:p>
                      <a:pPr algn="ctr" fontAlgn="ctr">
                        <a:buNone/>
                      </a:pPr>
                      <a:r>
                        <a:rPr lang="en-US" sz="1050" u="none" strike="noStrike">
                          <a:effectLst/>
                        </a:rPr>
                        <a:t>2012</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dirty="0">
                          <a:effectLst/>
                        </a:rPr>
                        <a:t>Lazada</a:t>
                      </a:r>
                      <a:endParaRPr lang="en-US" sz="1050" b="0" i="0" u="none" strike="noStrike" dirty="0">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Singapore</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Online retailer</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Southeast Asia</a:t>
                      </a:r>
                      <a:endParaRPr lang="en-US" sz="1050" b="0" i="0" u="none" strike="noStrike">
                        <a:solidFill>
                          <a:srgbClr val="000000"/>
                        </a:solidFill>
                        <a:effectLst/>
                        <a:latin typeface="Arial" panose="020B0604020202020204" pitchFamily="34" charset="0"/>
                      </a:endParaRPr>
                    </a:p>
                  </a:txBody>
                  <a:tcPr marL="4379" marR="4379" marT="4379" marB="0" anchor="ctr"/>
                </a:tc>
                <a:extLst>
                  <a:ext uri="{0D108BD9-81ED-4DB2-BD59-A6C34878D82A}">
                    <a16:rowId xmlns:a16="http://schemas.microsoft.com/office/drawing/2014/main" val="1486470413"/>
                  </a:ext>
                </a:extLst>
              </a:tr>
              <a:tr h="202540">
                <a:tc>
                  <a:txBody>
                    <a:bodyPr/>
                    <a:lstStyle/>
                    <a:p>
                      <a:pPr algn="ctr" fontAlgn="ctr">
                        <a:buNone/>
                      </a:pPr>
                      <a:r>
                        <a:rPr lang="en-US" sz="1050" u="none" strike="noStrike" dirty="0">
                          <a:effectLst/>
                          <a:highlight>
                            <a:srgbClr val="C0C0C0"/>
                          </a:highlight>
                        </a:rPr>
                        <a:t>2013</a:t>
                      </a:r>
                      <a:endParaRPr lang="en-US" sz="1050" b="0" i="0" u="none" strike="noStrike" dirty="0">
                        <a:solidFill>
                          <a:srgbClr val="000000"/>
                        </a:solidFill>
                        <a:effectLst/>
                        <a:highlight>
                          <a:srgbClr val="C0C0C0"/>
                        </a:highlight>
                        <a:latin typeface="Arial" panose="020B0604020202020204" pitchFamily="34" charset="0"/>
                      </a:endParaRPr>
                    </a:p>
                  </a:txBody>
                  <a:tcPr marL="4379" marR="4379" marT="4379" marB="0" anchor="ctr"/>
                </a:tc>
                <a:tc>
                  <a:txBody>
                    <a:bodyPr/>
                    <a:lstStyle/>
                    <a:p>
                      <a:pPr algn="ctr" fontAlgn="ctr">
                        <a:buNone/>
                      </a:pPr>
                      <a:r>
                        <a:rPr lang="en-US" sz="1050" u="none" strike="noStrike" dirty="0">
                          <a:effectLst/>
                          <a:highlight>
                            <a:srgbClr val="C0C0C0"/>
                          </a:highlight>
                        </a:rPr>
                        <a:t>Amazon India</a:t>
                      </a:r>
                      <a:endParaRPr lang="en-US" sz="1050" b="0" i="0" u="none" strike="noStrike" dirty="0">
                        <a:solidFill>
                          <a:srgbClr val="000000"/>
                        </a:solidFill>
                        <a:effectLst/>
                        <a:highlight>
                          <a:srgbClr val="C0C0C0"/>
                        </a:highlight>
                        <a:latin typeface="Arial" panose="020B0604020202020204" pitchFamily="34" charset="0"/>
                      </a:endParaRPr>
                    </a:p>
                  </a:txBody>
                  <a:tcPr marL="4379" marR="4379" marT="4379" marB="0" anchor="ctr"/>
                </a:tc>
                <a:tc>
                  <a:txBody>
                    <a:bodyPr/>
                    <a:lstStyle/>
                    <a:p>
                      <a:pPr algn="ctr" fontAlgn="ctr">
                        <a:buNone/>
                      </a:pPr>
                      <a:r>
                        <a:rPr lang="en-US" sz="1050" u="none" strike="noStrike" dirty="0">
                          <a:effectLst/>
                          <a:highlight>
                            <a:srgbClr val="C0C0C0"/>
                          </a:highlight>
                        </a:rPr>
                        <a:t>India</a:t>
                      </a:r>
                      <a:endParaRPr lang="en-US" sz="1050" b="0" i="0" u="none" strike="noStrike" dirty="0">
                        <a:solidFill>
                          <a:srgbClr val="000000"/>
                        </a:solidFill>
                        <a:effectLst/>
                        <a:highlight>
                          <a:srgbClr val="C0C0C0"/>
                        </a:highlight>
                        <a:latin typeface="Arial" panose="020B0604020202020204" pitchFamily="34" charset="0"/>
                      </a:endParaRPr>
                    </a:p>
                  </a:txBody>
                  <a:tcPr marL="4379" marR="4379" marT="4379" marB="0" anchor="ctr"/>
                </a:tc>
                <a:tc>
                  <a:txBody>
                    <a:bodyPr/>
                    <a:lstStyle/>
                    <a:p>
                      <a:pPr algn="ctr" fontAlgn="ctr">
                        <a:buNone/>
                      </a:pPr>
                      <a:r>
                        <a:rPr lang="en-US" sz="1050" u="none" strike="noStrike" dirty="0">
                          <a:effectLst/>
                          <a:highlight>
                            <a:srgbClr val="C0C0C0"/>
                          </a:highlight>
                        </a:rPr>
                        <a:t>Marketplace</a:t>
                      </a:r>
                      <a:endParaRPr lang="en-US" sz="1050" b="0" i="0" u="none" strike="noStrike" dirty="0">
                        <a:solidFill>
                          <a:srgbClr val="000000"/>
                        </a:solidFill>
                        <a:effectLst/>
                        <a:highlight>
                          <a:srgbClr val="C0C0C0"/>
                        </a:highlight>
                        <a:latin typeface="Arial" panose="020B0604020202020204" pitchFamily="34" charset="0"/>
                      </a:endParaRPr>
                    </a:p>
                  </a:txBody>
                  <a:tcPr marL="4379" marR="4379" marT="4379" marB="0" anchor="ctr"/>
                </a:tc>
                <a:tc>
                  <a:txBody>
                    <a:bodyPr/>
                    <a:lstStyle/>
                    <a:p>
                      <a:pPr algn="ctr" fontAlgn="ctr">
                        <a:buNone/>
                      </a:pPr>
                      <a:r>
                        <a:rPr lang="en-US" sz="1050" u="none" strike="noStrike" dirty="0">
                          <a:effectLst/>
                          <a:highlight>
                            <a:srgbClr val="C0C0C0"/>
                          </a:highlight>
                        </a:rPr>
                        <a:t>Leading marketplace in India</a:t>
                      </a:r>
                      <a:endParaRPr lang="en-US" sz="1050" b="0" i="0" u="none" strike="noStrike" dirty="0">
                        <a:solidFill>
                          <a:srgbClr val="000000"/>
                        </a:solidFill>
                        <a:effectLst/>
                        <a:highlight>
                          <a:srgbClr val="C0C0C0"/>
                        </a:highlight>
                        <a:latin typeface="Arial" panose="020B0604020202020204" pitchFamily="34" charset="0"/>
                      </a:endParaRPr>
                    </a:p>
                  </a:txBody>
                  <a:tcPr marL="4379" marR="4379" marT="4379" marB="0" anchor="ctr"/>
                </a:tc>
                <a:extLst>
                  <a:ext uri="{0D108BD9-81ED-4DB2-BD59-A6C34878D82A}">
                    <a16:rowId xmlns:a16="http://schemas.microsoft.com/office/drawing/2014/main" val="543028020"/>
                  </a:ext>
                </a:extLst>
              </a:tr>
              <a:tr h="341559">
                <a:tc>
                  <a:txBody>
                    <a:bodyPr/>
                    <a:lstStyle/>
                    <a:p>
                      <a:pPr algn="ctr" fontAlgn="ctr">
                        <a:buNone/>
                      </a:pPr>
                      <a:r>
                        <a:rPr lang="en-US" sz="1050" u="none" strike="noStrike">
                          <a:effectLst/>
                        </a:rPr>
                        <a:t>2020 - Present</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Various</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dirty="0">
                          <a:effectLst/>
                        </a:rPr>
                        <a:t>Across Globe</a:t>
                      </a:r>
                      <a:endParaRPr lang="en-US" sz="1050" b="0" i="0" u="none" strike="noStrike" dirty="0">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a:effectLst/>
                        </a:rPr>
                        <a:t>Social commerce, quick commerce, AI-driven commerce</a:t>
                      </a:r>
                      <a:endParaRPr lang="en-US" sz="1050" b="0" i="0" u="none" strike="noStrike">
                        <a:solidFill>
                          <a:srgbClr val="000000"/>
                        </a:solidFill>
                        <a:effectLst/>
                        <a:latin typeface="Arial" panose="020B0604020202020204" pitchFamily="34" charset="0"/>
                      </a:endParaRPr>
                    </a:p>
                  </a:txBody>
                  <a:tcPr marL="4379" marR="4379" marT="4379" marB="0" anchor="ctr"/>
                </a:tc>
                <a:tc>
                  <a:txBody>
                    <a:bodyPr/>
                    <a:lstStyle/>
                    <a:p>
                      <a:pPr algn="ctr" fontAlgn="ctr">
                        <a:buNone/>
                      </a:pPr>
                      <a:r>
                        <a:rPr lang="en-US" sz="1050" u="none" strike="noStrike" dirty="0">
                          <a:effectLst/>
                        </a:rPr>
                        <a:t>Various leading MKP emerged</a:t>
                      </a:r>
                      <a:endParaRPr lang="en-US" sz="1050" b="0" i="0" u="none" strike="noStrike" dirty="0">
                        <a:solidFill>
                          <a:srgbClr val="000000"/>
                        </a:solidFill>
                        <a:effectLst/>
                        <a:latin typeface="Arial" panose="020B0604020202020204" pitchFamily="34" charset="0"/>
                      </a:endParaRPr>
                    </a:p>
                  </a:txBody>
                  <a:tcPr marL="4379" marR="4379" marT="4379" marB="0" anchor="ctr"/>
                </a:tc>
                <a:extLst>
                  <a:ext uri="{0D108BD9-81ED-4DB2-BD59-A6C34878D82A}">
                    <a16:rowId xmlns:a16="http://schemas.microsoft.com/office/drawing/2014/main" val="2019225339"/>
                  </a:ext>
                </a:extLst>
              </a:tr>
            </a:tbl>
          </a:graphicData>
        </a:graphic>
      </p:graphicFrame>
    </p:spTree>
    <p:extLst>
      <p:ext uri="{BB962C8B-B14F-4D97-AF65-F5344CB8AC3E}">
        <p14:creationId xmlns:p14="http://schemas.microsoft.com/office/powerpoint/2010/main" val="33331237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30387-9B09-F1A5-2A5C-EC8E069AA5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685882-466C-CB63-5240-49AA10E308C4}"/>
              </a:ext>
            </a:extLst>
          </p:cNvPr>
          <p:cNvSpPr>
            <a:spLocks noGrp="1"/>
          </p:cNvSpPr>
          <p:nvPr>
            <p:ph type="title"/>
          </p:nvPr>
        </p:nvSpPr>
        <p:spPr>
          <a:xfrm>
            <a:off x="90774" y="43445"/>
            <a:ext cx="7552789" cy="406662"/>
          </a:xfrm>
        </p:spPr>
        <p:txBody>
          <a:bodyPr anchor="t">
            <a:noAutofit/>
          </a:bodyPr>
          <a:lstStyle/>
          <a:p>
            <a:r>
              <a:rPr lang="en-US" sz="3000" dirty="0"/>
              <a:t>2. No. of Country wise e-Commerce</a:t>
            </a:r>
            <a:br>
              <a:rPr lang="en-US" sz="3000" dirty="0"/>
            </a:br>
            <a:endParaRPr lang="en-US" sz="3000" dirty="0"/>
          </a:p>
        </p:txBody>
      </p:sp>
      <p:graphicFrame>
        <p:nvGraphicFramePr>
          <p:cNvPr id="3" name="Table 2">
            <a:extLst>
              <a:ext uri="{FF2B5EF4-FFF2-40B4-BE49-F238E27FC236}">
                <a16:creationId xmlns:a16="http://schemas.microsoft.com/office/drawing/2014/main" id="{4BAE35D0-C37F-0939-5E8E-36ECA5382245}"/>
              </a:ext>
            </a:extLst>
          </p:cNvPr>
          <p:cNvGraphicFramePr>
            <a:graphicFrameLocks noGrp="1"/>
          </p:cNvGraphicFramePr>
          <p:nvPr>
            <p:extLst>
              <p:ext uri="{D42A27DB-BD31-4B8C-83A1-F6EECF244321}">
                <p14:modId xmlns:p14="http://schemas.microsoft.com/office/powerpoint/2010/main" val="519124666"/>
              </p:ext>
            </p:extLst>
          </p:nvPr>
        </p:nvGraphicFramePr>
        <p:xfrm>
          <a:off x="351431" y="648240"/>
          <a:ext cx="6228664" cy="4785492"/>
        </p:xfrm>
        <a:graphic>
          <a:graphicData uri="http://schemas.openxmlformats.org/drawingml/2006/table">
            <a:tbl>
              <a:tblPr>
                <a:tableStyleId>{BC89EF96-8CEA-46FF-86C4-4CE0E7609802}</a:tableStyleId>
              </a:tblPr>
              <a:tblGrid>
                <a:gridCol w="783929">
                  <a:extLst>
                    <a:ext uri="{9D8B030D-6E8A-4147-A177-3AD203B41FA5}">
                      <a16:colId xmlns:a16="http://schemas.microsoft.com/office/drawing/2014/main" val="663793051"/>
                    </a:ext>
                  </a:extLst>
                </a:gridCol>
                <a:gridCol w="1111752">
                  <a:extLst>
                    <a:ext uri="{9D8B030D-6E8A-4147-A177-3AD203B41FA5}">
                      <a16:colId xmlns:a16="http://schemas.microsoft.com/office/drawing/2014/main" val="622108988"/>
                    </a:ext>
                  </a:extLst>
                </a:gridCol>
                <a:gridCol w="1240031">
                  <a:extLst>
                    <a:ext uri="{9D8B030D-6E8A-4147-A177-3AD203B41FA5}">
                      <a16:colId xmlns:a16="http://schemas.microsoft.com/office/drawing/2014/main" val="374993389"/>
                    </a:ext>
                  </a:extLst>
                </a:gridCol>
                <a:gridCol w="3092952">
                  <a:extLst>
                    <a:ext uri="{9D8B030D-6E8A-4147-A177-3AD203B41FA5}">
                      <a16:colId xmlns:a16="http://schemas.microsoft.com/office/drawing/2014/main" val="3321093458"/>
                    </a:ext>
                  </a:extLst>
                </a:gridCol>
              </a:tblGrid>
              <a:tr h="360669">
                <a:tc>
                  <a:txBody>
                    <a:bodyPr/>
                    <a:lstStyle/>
                    <a:p>
                      <a:pPr algn="ctr" fontAlgn="ctr">
                        <a:buNone/>
                      </a:pPr>
                      <a:r>
                        <a:rPr lang="en-US" sz="1200" b="1" u="none" strike="noStrike" dirty="0" err="1">
                          <a:effectLst/>
                        </a:rPr>
                        <a:t>Sl</a:t>
                      </a:r>
                      <a:r>
                        <a:rPr lang="en-US" sz="1200" b="1" u="none" strike="noStrike" dirty="0">
                          <a:effectLst/>
                        </a:rPr>
                        <a:t> No.</a:t>
                      </a:r>
                      <a:endParaRPr lang="en-US" sz="1200" b="1" i="0" u="none" strike="noStrike" dirty="0">
                        <a:solidFill>
                          <a:srgbClr val="000000"/>
                        </a:solidFill>
                        <a:effectLst/>
                        <a:latin typeface="Arial" panose="020B0604020202020204" pitchFamily="34" charset="0"/>
                      </a:endParaRPr>
                    </a:p>
                  </a:txBody>
                  <a:tcPr marL="4606" marR="4606" marT="4606" marB="0" anchor="ctr"/>
                </a:tc>
                <a:tc>
                  <a:txBody>
                    <a:bodyPr/>
                    <a:lstStyle/>
                    <a:p>
                      <a:pPr algn="ctr" fontAlgn="ctr">
                        <a:buNone/>
                      </a:pPr>
                      <a:r>
                        <a:rPr lang="en-US" sz="1200" b="1" u="none" strike="noStrike" dirty="0">
                          <a:effectLst/>
                        </a:rPr>
                        <a:t>Country</a:t>
                      </a:r>
                      <a:endParaRPr lang="en-US" sz="1200" b="1" i="0" u="none" strike="noStrike" dirty="0">
                        <a:solidFill>
                          <a:srgbClr val="000000"/>
                        </a:solidFill>
                        <a:effectLst/>
                        <a:latin typeface="Arial" panose="020B0604020202020204" pitchFamily="34" charset="0"/>
                      </a:endParaRPr>
                    </a:p>
                  </a:txBody>
                  <a:tcPr marL="4606" marR="4606" marT="4606" marB="0" anchor="ctr"/>
                </a:tc>
                <a:tc>
                  <a:txBody>
                    <a:bodyPr/>
                    <a:lstStyle/>
                    <a:p>
                      <a:pPr algn="ctr" fontAlgn="ctr">
                        <a:buNone/>
                      </a:pPr>
                      <a:r>
                        <a:rPr lang="en-US" sz="1200" b="1" u="none" strike="noStrike" dirty="0">
                          <a:effectLst/>
                        </a:rPr>
                        <a:t>No. of Companies</a:t>
                      </a:r>
                      <a:endParaRPr lang="en-US" sz="1200" b="1" i="0" u="none" strike="noStrike" dirty="0">
                        <a:solidFill>
                          <a:srgbClr val="000000"/>
                        </a:solidFill>
                        <a:effectLst/>
                        <a:latin typeface="Arial" panose="020B0604020202020204" pitchFamily="34" charset="0"/>
                      </a:endParaRPr>
                    </a:p>
                  </a:txBody>
                  <a:tcPr marL="4606" marR="4606" marT="4606" marB="0" anchor="ctr"/>
                </a:tc>
                <a:tc>
                  <a:txBody>
                    <a:bodyPr/>
                    <a:lstStyle/>
                    <a:p>
                      <a:pPr algn="ctr" fontAlgn="ctr">
                        <a:buNone/>
                      </a:pPr>
                      <a:r>
                        <a:rPr lang="en-US" sz="1200" b="1" u="none" strike="noStrike" dirty="0">
                          <a:effectLst/>
                        </a:rPr>
                        <a:t>Major Companies</a:t>
                      </a:r>
                      <a:endParaRPr lang="en-US" sz="1200" b="1" i="0" u="none" strike="noStrike" dirty="0">
                        <a:solidFill>
                          <a:srgbClr val="000000"/>
                        </a:solidFill>
                        <a:effectLst/>
                        <a:latin typeface="Arial" panose="020B0604020202020204" pitchFamily="34" charset="0"/>
                      </a:endParaRPr>
                    </a:p>
                  </a:txBody>
                  <a:tcPr marL="4606" marR="4606" marT="4606" marB="0" anchor="ctr"/>
                </a:tc>
                <a:extLst>
                  <a:ext uri="{0D108BD9-81ED-4DB2-BD59-A6C34878D82A}">
                    <a16:rowId xmlns:a16="http://schemas.microsoft.com/office/drawing/2014/main" val="3976237783"/>
                  </a:ext>
                </a:extLst>
              </a:tr>
              <a:tr h="207886">
                <a:tc>
                  <a:txBody>
                    <a:bodyPr/>
                    <a:lstStyle/>
                    <a:p>
                      <a:pPr algn="ctr" fontAlgn="ctr">
                        <a:buNone/>
                      </a:pPr>
                      <a:r>
                        <a:rPr lang="en-US" sz="1200" u="none" strike="noStrike">
                          <a:effectLst/>
                        </a:rPr>
                        <a:t>1</a:t>
                      </a:r>
                      <a:endParaRPr lang="en-US" sz="1200" b="0" i="0" u="none" strike="noStrike">
                        <a:solidFill>
                          <a:srgbClr val="000000"/>
                        </a:solidFill>
                        <a:effectLst/>
                        <a:latin typeface="Arial" panose="020B0604020202020204" pitchFamily="34" charset="0"/>
                      </a:endParaRPr>
                    </a:p>
                  </a:txBody>
                  <a:tcPr marL="4606" marR="4606" marT="4606" marB="0" anchor="ctr"/>
                </a:tc>
                <a:tc>
                  <a:txBody>
                    <a:bodyPr/>
                    <a:lstStyle/>
                    <a:p>
                      <a:pPr algn="ctr" fontAlgn="ctr">
                        <a:buNone/>
                      </a:pPr>
                      <a:r>
                        <a:rPr lang="en-US" sz="1200" u="none" strike="noStrike" dirty="0">
                          <a:effectLst/>
                        </a:rPr>
                        <a:t>India</a:t>
                      </a:r>
                      <a:endParaRPr lang="en-US" sz="1200" b="0" i="0" u="none" strike="noStrike" dirty="0">
                        <a:solidFill>
                          <a:srgbClr val="000000"/>
                        </a:solidFill>
                        <a:effectLst/>
                        <a:latin typeface="Arial" panose="020B0604020202020204" pitchFamily="34" charset="0"/>
                      </a:endParaRPr>
                    </a:p>
                  </a:txBody>
                  <a:tcPr marL="4606" marR="4606" marT="4606" marB="0" anchor="ctr"/>
                </a:tc>
                <a:tc>
                  <a:txBody>
                    <a:bodyPr/>
                    <a:lstStyle/>
                    <a:p>
                      <a:pPr algn="ctr" fontAlgn="ctr">
                        <a:buNone/>
                      </a:pPr>
                      <a:r>
                        <a:rPr lang="en-US" sz="1200" u="none" strike="noStrike" dirty="0">
                          <a:effectLst/>
                        </a:rPr>
                        <a:t>22</a:t>
                      </a:r>
                      <a:endParaRPr lang="en-US" sz="1200" b="0" i="0" u="none" strike="noStrike" dirty="0">
                        <a:solidFill>
                          <a:srgbClr val="000000"/>
                        </a:solidFill>
                        <a:effectLst/>
                        <a:latin typeface="Arial" panose="020B0604020202020204" pitchFamily="34" charset="0"/>
                      </a:endParaRPr>
                    </a:p>
                  </a:txBody>
                  <a:tcPr marL="4606" marR="4606" marT="4606" marB="0" anchor="ctr"/>
                </a:tc>
                <a:tc>
                  <a:txBody>
                    <a:bodyPr/>
                    <a:lstStyle/>
                    <a:p>
                      <a:pPr algn="l" fontAlgn="ctr">
                        <a:buNone/>
                      </a:pPr>
                      <a:r>
                        <a:rPr lang="en-US" sz="1200" u="none" strike="noStrike" dirty="0">
                          <a:effectLst/>
                        </a:rPr>
                        <a:t> Flipkart, </a:t>
                      </a:r>
                      <a:r>
                        <a:rPr lang="en-US" sz="1200" u="none" strike="noStrike" dirty="0" err="1">
                          <a:effectLst/>
                        </a:rPr>
                        <a:t>JioMart</a:t>
                      </a:r>
                      <a:r>
                        <a:rPr lang="en-US" sz="1200" u="none" strike="noStrike" dirty="0">
                          <a:effectLst/>
                        </a:rPr>
                        <a:t>, </a:t>
                      </a:r>
                      <a:r>
                        <a:rPr lang="en-US" sz="1200" u="none" strike="noStrike" dirty="0" err="1">
                          <a:effectLst/>
                        </a:rPr>
                        <a:t>Blinkit</a:t>
                      </a:r>
                      <a:r>
                        <a:rPr lang="en-US" sz="1200" u="none" strike="noStrike" dirty="0">
                          <a:effectLst/>
                        </a:rPr>
                        <a:t>, </a:t>
                      </a:r>
                      <a:r>
                        <a:rPr lang="en-US" sz="1200" u="none" strike="noStrike" dirty="0" err="1">
                          <a:effectLst/>
                        </a:rPr>
                        <a:t>Zepto</a:t>
                      </a:r>
                      <a:r>
                        <a:rPr lang="en-US" sz="1200" u="none" strike="noStrike" dirty="0">
                          <a:effectLst/>
                        </a:rPr>
                        <a:t>, </a:t>
                      </a:r>
                      <a:r>
                        <a:rPr lang="en-US" sz="1200" u="none" strike="noStrike" dirty="0" err="1">
                          <a:effectLst/>
                        </a:rPr>
                        <a:t>Nykaa</a:t>
                      </a:r>
                      <a:r>
                        <a:rPr lang="en-US" sz="1200" u="none" strike="noStrike" dirty="0">
                          <a:effectLst/>
                        </a:rPr>
                        <a:t>, </a:t>
                      </a:r>
                      <a:r>
                        <a:rPr lang="en-US" sz="1200" u="none" strike="noStrike" dirty="0" err="1">
                          <a:effectLst/>
                        </a:rPr>
                        <a:t>Meesho</a:t>
                      </a:r>
                      <a:r>
                        <a:rPr lang="en-US" sz="1200" u="none" strike="noStrike" dirty="0">
                          <a:effectLst/>
                        </a:rPr>
                        <a:t>, Ola</a:t>
                      </a:r>
                      <a:endParaRPr lang="en-US" sz="1200" b="0" i="0" u="none" strike="noStrike" dirty="0">
                        <a:solidFill>
                          <a:srgbClr val="000000"/>
                        </a:solidFill>
                        <a:effectLst/>
                        <a:latin typeface="Arial" panose="020B0604020202020204" pitchFamily="34" charset="0"/>
                      </a:endParaRPr>
                    </a:p>
                  </a:txBody>
                  <a:tcPr marL="4606" marR="4606" marT="4606" marB="0" anchor="ctr"/>
                </a:tc>
                <a:extLst>
                  <a:ext uri="{0D108BD9-81ED-4DB2-BD59-A6C34878D82A}">
                    <a16:rowId xmlns:a16="http://schemas.microsoft.com/office/drawing/2014/main" val="1155069580"/>
                  </a:ext>
                </a:extLst>
              </a:tr>
              <a:tr h="201855">
                <a:tc>
                  <a:txBody>
                    <a:bodyPr/>
                    <a:lstStyle/>
                    <a:p>
                      <a:pPr algn="ctr" fontAlgn="ctr">
                        <a:buNone/>
                      </a:pPr>
                      <a:r>
                        <a:rPr lang="en-US" sz="1200" u="none" strike="noStrike">
                          <a:effectLst/>
                        </a:rPr>
                        <a:t>2</a:t>
                      </a:r>
                      <a:endParaRPr lang="en-US" sz="1200" b="0" i="0" u="none" strike="noStrike">
                        <a:solidFill>
                          <a:srgbClr val="000000"/>
                        </a:solidFill>
                        <a:effectLst/>
                        <a:latin typeface="Arial" panose="020B0604020202020204" pitchFamily="34" charset="0"/>
                      </a:endParaRPr>
                    </a:p>
                  </a:txBody>
                  <a:tcPr marL="4606" marR="4606" marT="4606" marB="0" anchor="ctr"/>
                </a:tc>
                <a:tc>
                  <a:txBody>
                    <a:bodyPr/>
                    <a:lstStyle/>
                    <a:p>
                      <a:pPr algn="ctr" fontAlgn="ctr">
                        <a:buNone/>
                      </a:pPr>
                      <a:r>
                        <a:rPr lang="en-US" sz="1200" u="none" strike="noStrike" dirty="0">
                          <a:effectLst/>
                        </a:rPr>
                        <a:t>USA</a:t>
                      </a:r>
                      <a:endParaRPr lang="en-US" sz="1200" b="0" i="0" u="none" strike="noStrike" dirty="0">
                        <a:solidFill>
                          <a:srgbClr val="000000"/>
                        </a:solidFill>
                        <a:effectLst/>
                        <a:latin typeface="Arial" panose="020B0604020202020204" pitchFamily="34" charset="0"/>
                      </a:endParaRPr>
                    </a:p>
                  </a:txBody>
                  <a:tcPr marL="4606" marR="4606" marT="4606" marB="0" anchor="ctr"/>
                </a:tc>
                <a:tc>
                  <a:txBody>
                    <a:bodyPr/>
                    <a:lstStyle/>
                    <a:p>
                      <a:pPr algn="ctr" fontAlgn="ctr">
                        <a:buNone/>
                      </a:pPr>
                      <a:r>
                        <a:rPr lang="en-US" sz="1200" u="none" strike="noStrike">
                          <a:effectLst/>
                        </a:rPr>
                        <a:t>20</a:t>
                      </a:r>
                      <a:endParaRPr lang="en-US" sz="1200" b="0" i="0" u="none" strike="noStrike">
                        <a:solidFill>
                          <a:srgbClr val="000000"/>
                        </a:solidFill>
                        <a:effectLst/>
                        <a:latin typeface="Arial" panose="020B0604020202020204" pitchFamily="34" charset="0"/>
                      </a:endParaRPr>
                    </a:p>
                  </a:txBody>
                  <a:tcPr marL="4606" marR="4606" marT="4606" marB="0" anchor="ctr"/>
                </a:tc>
                <a:tc>
                  <a:txBody>
                    <a:bodyPr/>
                    <a:lstStyle/>
                    <a:p>
                      <a:pPr algn="l" fontAlgn="ctr">
                        <a:buNone/>
                      </a:pPr>
                      <a:r>
                        <a:rPr lang="en-US" sz="1200" u="none" strike="noStrike" dirty="0">
                          <a:effectLst/>
                        </a:rPr>
                        <a:t> Amazon, Walmart, eBay, Etsy, Instacart</a:t>
                      </a:r>
                      <a:endParaRPr lang="en-US" sz="1200" b="0" i="0" u="none" strike="noStrike" dirty="0">
                        <a:solidFill>
                          <a:srgbClr val="000000"/>
                        </a:solidFill>
                        <a:effectLst/>
                        <a:latin typeface="Arial" panose="020B0604020202020204" pitchFamily="34" charset="0"/>
                      </a:endParaRPr>
                    </a:p>
                  </a:txBody>
                  <a:tcPr marL="4606" marR="4606" marT="4606" marB="0" anchor="ctr"/>
                </a:tc>
                <a:extLst>
                  <a:ext uri="{0D108BD9-81ED-4DB2-BD59-A6C34878D82A}">
                    <a16:rowId xmlns:a16="http://schemas.microsoft.com/office/drawing/2014/main" val="904571590"/>
                  </a:ext>
                </a:extLst>
              </a:tr>
              <a:tr h="209869">
                <a:tc>
                  <a:txBody>
                    <a:bodyPr/>
                    <a:lstStyle/>
                    <a:p>
                      <a:pPr algn="ctr" fontAlgn="ctr">
                        <a:buNone/>
                      </a:pPr>
                      <a:r>
                        <a:rPr lang="en-US" sz="1200" u="none" strike="noStrike">
                          <a:effectLst/>
                        </a:rPr>
                        <a:t>3</a:t>
                      </a:r>
                      <a:endParaRPr lang="en-US" sz="1200" b="0" i="0" u="none" strike="noStrike">
                        <a:solidFill>
                          <a:srgbClr val="000000"/>
                        </a:solidFill>
                        <a:effectLst/>
                        <a:latin typeface="Arial" panose="020B0604020202020204" pitchFamily="34" charset="0"/>
                      </a:endParaRPr>
                    </a:p>
                  </a:txBody>
                  <a:tcPr marL="4606" marR="4606" marT="4606" marB="0" anchor="ctr"/>
                </a:tc>
                <a:tc>
                  <a:txBody>
                    <a:bodyPr/>
                    <a:lstStyle/>
                    <a:p>
                      <a:pPr algn="ctr" fontAlgn="ctr">
                        <a:buNone/>
                      </a:pPr>
                      <a:r>
                        <a:rPr lang="en-US" sz="1200" u="none" strike="noStrike" dirty="0">
                          <a:effectLst/>
                        </a:rPr>
                        <a:t>China</a:t>
                      </a:r>
                      <a:endParaRPr lang="en-US" sz="1200" b="0" i="0" u="none" strike="noStrike" dirty="0">
                        <a:solidFill>
                          <a:srgbClr val="000000"/>
                        </a:solidFill>
                        <a:effectLst/>
                        <a:latin typeface="Arial" panose="020B0604020202020204" pitchFamily="34" charset="0"/>
                      </a:endParaRPr>
                    </a:p>
                  </a:txBody>
                  <a:tcPr marL="4606" marR="4606" marT="4606" marB="0" anchor="ctr"/>
                </a:tc>
                <a:tc>
                  <a:txBody>
                    <a:bodyPr/>
                    <a:lstStyle/>
                    <a:p>
                      <a:pPr algn="ctr" fontAlgn="ctr">
                        <a:buNone/>
                      </a:pPr>
                      <a:r>
                        <a:rPr lang="en-US" sz="1200" u="none" strike="noStrike" dirty="0">
                          <a:effectLst/>
                        </a:rPr>
                        <a:t>6</a:t>
                      </a:r>
                      <a:endParaRPr lang="en-US" sz="1200" b="0" i="0" u="none" strike="noStrike" dirty="0">
                        <a:solidFill>
                          <a:srgbClr val="000000"/>
                        </a:solidFill>
                        <a:effectLst/>
                        <a:latin typeface="Arial" panose="020B0604020202020204" pitchFamily="34" charset="0"/>
                      </a:endParaRPr>
                    </a:p>
                  </a:txBody>
                  <a:tcPr marL="4606" marR="4606" marT="4606" marB="0" anchor="ctr"/>
                </a:tc>
                <a:tc>
                  <a:txBody>
                    <a:bodyPr/>
                    <a:lstStyle/>
                    <a:p>
                      <a:pPr algn="l" fontAlgn="ctr">
                        <a:buNone/>
                      </a:pPr>
                      <a:r>
                        <a:rPr lang="en-US" sz="1200" u="none" strike="noStrike" dirty="0">
                          <a:effectLst/>
                        </a:rPr>
                        <a:t> Alibaba, JD.com, </a:t>
                      </a:r>
                      <a:r>
                        <a:rPr lang="en-US" sz="1200" u="none" strike="noStrike" dirty="0" err="1">
                          <a:effectLst/>
                        </a:rPr>
                        <a:t>Temu</a:t>
                      </a:r>
                      <a:r>
                        <a:rPr lang="en-US" sz="1200" u="none" strike="noStrike" dirty="0">
                          <a:effectLst/>
                        </a:rPr>
                        <a:t>, AliExpress, Pinduoduo</a:t>
                      </a:r>
                      <a:endParaRPr lang="en-US" sz="1200" b="0" i="0" u="none" strike="noStrike" dirty="0">
                        <a:solidFill>
                          <a:srgbClr val="000000"/>
                        </a:solidFill>
                        <a:effectLst/>
                        <a:latin typeface="Arial" panose="020B0604020202020204" pitchFamily="34" charset="0"/>
                      </a:endParaRPr>
                    </a:p>
                  </a:txBody>
                  <a:tcPr marL="4606" marR="4606" marT="4606" marB="0" anchor="ctr"/>
                </a:tc>
                <a:extLst>
                  <a:ext uri="{0D108BD9-81ED-4DB2-BD59-A6C34878D82A}">
                    <a16:rowId xmlns:a16="http://schemas.microsoft.com/office/drawing/2014/main" val="3444849753"/>
                  </a:ext>
                </a:extLst>
              </a:tr>
              <a:tr h="201855">
                <a:tc>
                  <a:txBody>
                    <a:bodyPr/>
                    <a:lstStyle/>
                    <a:p>
                      <a:pPr algn="ctr" fontAlgn="ctr">
                        <a:buNone/>
                      </a:pPr>
                      <a:r>
                        <a:rPr lang="en-US" sz="1200" u="none" strike="noStrike">
                          <a:effectLst/>
                        </a:rPr>
                        <a:t>4</a:t>
                      </a:r>
                      <a:endParaRPr lang="en-US" sz="1200" b="0" i="0" u="none" strike="noStrike">
                        <a:solidFill>
                          <a:srgbClr val="000000"/>
                        </a:solidFill>
                        <a:effectLst/>
                        <a:latin typeface="Arial" panose="020B0604020202020204" pitchFamily="34" charset="0"/>
                      </a:endParaRPr>
                    </a:p>
                  </a:txBody>
                  <a:tcPr marL="4606" marR="4606" marT="4606" marB="0" anchor="ctr"/>
                </a:tc>
                <a:tc>
                  <a:txBody>
                    <a:bodyPr/>
                    <a:lstStyle/>
                    <a:p>
                      <a:pPr algn="ctr" fontAlgn="ctr">
                        <a:buNone/>
                      </a:pPr>
                      <a:r>
                        <a:rPr lang="en-US" sz="1200" u="none" strike="noStrike">
                          <a:effectLst/>
                        </a:rPr>
                        <a:t>Indonesia</a:t>
                      </a:r>
                      <a:endParaRPr lang="en-US" sz="1200" b="0" i="0" u="none" strike="noStrike">
                        <a:solidFill>
                          <a:srgbClr val="000000"/>
                        </a:solidFill>
                        <a:effectLst/>
                        <a:latin typeface="Arial" panose="020B0604020202020204" pitchFamily="34" charset="0"/>
                      </a:endParaRPr>
                    </a:p>
                  </a:txBody>
                  <a:tcPr marL="4606" marR="4606" marT="4606" marB="0" anchor="ctr"/>
                </a:tc>
                <a:tc>
                  <a:txBody>
                    <a:bodyPr/>
                    <a:lstStyle/>
                    <a:p>
                      <a:pPr algn="ctr" fontAlgn="ctr">
                        <a:buNone/>
                      </a:pPr>
                      <a:r>
                        <a:rPr lang="en-US" sz="1200" u="none" strike="noStrike" dirty="0">
                          <a:effectLst/>
                        </a:rPr>
                        <a:t>5</a:t>
                      </a:r>
                      <a:endParaRPr lang="en-US" sz="1200" b="0" i="0" u="none" strike="noStrike" dirty="0">
                        <a:solidFill>
                          <a:srgbClr val="000000"/>
                        </a:solidFill>
                        <a:effectLst/>
                        <a:latin typeface="Arial" panose="020B0604020202020204" pitchFamily="34" charset="0"/>
                      </a:endParaRPr>
                    </a:p>
                  </a:txBody>
                  <a:tcPr marL="4606" marR="4606" marT="4606" marB="0" anchor="ctr"/>
                </a:tc>
                <a:tc>
                  <a:txBody>
                    <a:bodyPr/>
                    <a:lstStyle/>
                    <a:p>
                      <a:pPr algn="l" fontAlgn="ctr">
                        <a:buNone/>
                      </a:pPr>
                      <a:r>
                        <a:rPr lang="en-US" sz="1200" u="none" strike="noStrike" dirty="0">
                          <a:effectLst/>
                        </a:rPr>
                        <a:t> Tokopedia, </a:t>
                      </a:r>
                      <a:r>
                        <a:rPr lang="en-US" sz="1200" u="none" strike="noStrike" dirty="0" err="1">
                          <a:effectLst/>
                        </a:rPr>
                        <a:t>Bukalapak</a:t>
                      </a:r>
                      <a:endParaRPr lang="en-US" sz="1200" b="0" i="0" u="none" strike="noStrike" dirty="0">
                        <a:solidFill>
                          <a:srgbClr val="000000"/>
                        </a:solidFill>
                        <a:effectLst/>
                        <a:latin typeface="Arial" panose="020B0604020202020204" pitchFamily="34" charset="0"/>
                      </a:endParaRPr>
                    </a:p>
                  </a:txBody>
                  <a:tcPr marL="4606" marR="4606" marT="4606" marB="0" anchor="ctr"/>
                </a:tc>
                <a:extLst>
                  <a:ext uri="{0D108BD9-81ED-4DB2-BD59-A6C34878D82A}">
                    <a16:rowId xmlns:a16="http://schemas.microsoft.com/office/drawing/2014/main" val="3897080026"/>
                  </a:ext>
                </a:extLst>
              </a:tr>
              <a:tr h="201855">
                <a:tc>
                  <a:txBody>
                    <a:bodyPr/>
                    <a:lstStyle/>
                    <a:p>
                      <a:pPr algn="ctr" fontAlgn="ctr">
                        <a:buNone/>
                      </a:pPr>
                      <a:r>
                        <a:rPr lang="en-US" sz="1200" u="none" strike="noStrike">
                          <a:effectLst/>
                        </a:rPr>
                        <a:t>5</a:t>
                      </a:r>
                      <a:endParaRPr lang="en-US" sz="1200" b="0" i="0" u="none" strike="noStrike">
                        <a:solidFill>
                          <a:srgbClr val="000000"/>
                        </a:solidFill>
                        <a:effectLst/>
                        <a:latin typeface="Arial" panose="020B0604020202020204" pitchFamily="34" charset="0"/>
                      </a:endParaRPr>
                    </a:p>
                  </a:txBody>
                  <a:tcPr marL="4606" marR="4606" marT="4606" marB="0" anchor="ctr"/>
                </a:tc>
                <a:tc>
                  <a:txBody>
                    <a:bodyPr/>
                    <a:lstStyle/>
                    <a:p>
                      <a:pPr algn="ctr" fontAlgn="ctr">
                        <a:buNone/>
                      </a:pPr>
                      <a:r>
                        <a:rPr lang="en-US" sz="1200" u="none" strike="noStrike" dirty="0">
                          <a:effectLst/>
                        </a:rPr>
                        <a:t>UAE</a:t>
                      </a:r>
                      <a:endParaRPr lang="en-US" sz="1200" b="0" i="0" u="none" strike="noStrike" dirty="0">
                        <a:solidFill>
                          <a:srgbClr val="000000"/>
                        </a:solidFill>
                        <a:effectLst/>
                        <a:latin typeface="Arial" panose="020B0604020202020204" pitchFamily="34" charset="0"/>
                      </a:endParaRPr>
                    </a:p>
                  </a:txBody>
                  <a:tcPr marL="4606" marR="4606" marT="4606" marB="0" anchor="ctr"/>
                </a:tc>
                <a:tc>
                  <a:txBody>
                    <a:bodyPr/>
                    <a:lstStyle/>
                    <a:p>
                      <a:pPr algn="ctr" fontAlgn="ctr">
                        <a:buNone/>
                      </a:pPr>
                      <a:r>
                        <a:rPr lang="en-US" sz="1200" u="none" strike="noStrike">
                          <a:effectLst/>
                        </a:rPr>
                        <a:t>4</a:t>
                      </a:r>
                      <a:endParaRPr lang="en-US" sz="1200" b="0" i="0" u="none" strike="noStrike">
                        <a:solidFill>
                          <a:srgbClr val="000000"/>
                        </a:solidFill>
                        <a:effectLst/>
                        <a:latin typeface="Arial" panose="020B0604020202020204" pitchFamily="34" charset="0"/>
                      </a:endParaRPr>
                    </a:p>
                  </a:txBody>
                  <a:tcPr marL="4606" marR="4606" marT="4606" marB="0" anchor="ctr"/>
                </a:tc>
                <a:tc>
                  <a:txBody>
                    <a:bodyPr/>
                    <a:lstStyle/>
                    <a:p>
                      <a:pPr algn="l" fontAlgn="ctr">
                        <a:buNone/>
                      </a:pPr>
                      <a:r>
                        <a:rPr lang="en-US" sz="1200" u="none" strike="noStrike" dirty="0">
                          <a:effectLst/>
                        </a:rPr>
                        <a:t> Noon, </a:t>
                      </a:r>
                      <a:r>
                        <a:rPr lang="en-US" sz="1200" u="none" strike="noStrike" dirty="0" err="1">
                          <a:effectLst/>
                        </a:rPr>
                        <a:t>Namshi</a:t>
                      </a:r>
                      <a:r>
                        <a:rPr lang="en-US" sz="1200" u="none" strike="noStrike" dirty="0">
                          <a:effectLst/>
                        </a:rPr>
                        <a:t>, Carrefour UAE</a:t>
                      </a:r>
                      <a:endParaRPr lang="en-US" sz="1200" b="0" i="0" u="none" strike="noStrike" dirty="0">
                        <a:solidFill>
                          <a:srgbClr val="000000"/>
                        </a:solidFill>
                        <a:effectLst/>
                        <a:latin typeface="Arial" panose="020B0604020202020204" pitchFamily="34" charset="0"/>
                      </a:endParaRPr>
                    </a:p>
                  </a:txBody>
                  <a:tcPr marL="4606" marR="4606" marT="4606" marB="0" anchor="ctr"/>
                </a:tc>
                <a:extLst>
                  <a:ext uri="{0D108BD9-81ED-4DB2-BD59-A6C34878D82A}">
                    <a16:rowId xmlns:a16="http://schemas.microsoft.com/office/drawing/2014/main" val="2775907543"/>
                  </a:ext>
                </a:extLst>
              </a:tr>
              <a:tr h="201855">
                <a:tc>
                  <a:txBody>
                    <a:bodyPr/>
                    <a:lstStyle/>
                    <a:p>
                      <a:pPr algn="ctr" fontAlgn="ctr">
                        <a:buNone/>
                      </a:pPr>
                      <a:r>
                        <a:rPr lang="en-US" sz="1200" u="none" strike="noStrike">
                          <a:effectLst/>
                        </a:rPr>
                        <a:t>6</a:t>
                      </a:r>
                      <a:endParaRPr lang="en-US" sz="1200" b="0" i="0" u="none" strike="noStrike">
                        <a:solidFill>
                          <a:srgbClr val="000000"/>
                        </a:solidFill>
                        <a:effectLst/>
                        <a:latin typeface="Arial" panose="020B0604020202020204" pitchFamily="34" charset="0"/>
                      </a:endParaRPr>
                    </a:p>
                  </a:txBody>
                  <a:tcPr marL="4606" marR="4606" marT="4606" marB="0" anchor="ctr"/>
                </a:tc>
                <a:tc>
                  <a:txBody>
                    <a:bodyPr/>
                    <a:lstStyle/>
                    <a:p>
                      <a:pPr algn="ctr" fontAlgn="ctr">
                        <a:buNone/>
                      </a:pPr>
                      <a:r>
                        <a:rPr lang="en-US" sz="1200" u="none" strike="noStrike">
                          <a:effectLst/>
                        </a:rPr>
                        <a:t>France</a:t>
                      </a:r>
                      <a:endParaRPr lang="en-US" sz="1200" b="0" i="0" u="none" strike="noStrike">
                        <a:solidFill>
                          <a:srgbClr val="000000"/>
                        </a:solidFill>
                        <a:effectLst/>
                        <a:latin typeface="Arial" panose="020B0604020202020204" pitchFamily="34" charset="0"/>
                      </a:endParaRPr>
                    </a:p>
                  </a:txBody>
                  <a:tcPr marL="4606" marR="4606" marT="4606" marB="0" anchor="ctr"/>
                </a:tc>
                <a:tc>
                  <a:txBody>
                    <a:bodyPr/>
                    <a:lstStyle/>
                    <a:p>
                      <a:pPr algn="ctr" fontAlgn="ctr">
                        <a:buNone/>
                      </a:pPr>
                      <a:r>
                        <a:rPr lang="en-US" sz="1200" u="none" strike="noStrike" dirty="0">
                          <a:effectLst/>
                        </a:rPr>
                        <a:t>3</a:t>
                      </a:r>
                      <a:endParaRPr lang="en-US" sz="1200" b="0" i="0" u="none" strike="noStrike" dirty="0">
                        <a:solidFill>
                          <a:srgbClr val="000000"/>
                        </a:solidFill>
                        <a:effectLst/>
                        <a:latin typeface="Arial" panose="020B0604020202020204" pitchFamily="34" charset="0"/>
                      </a:endParaRPr>
                    </a:p>
                  </a:txBody>
                  <a:tcPr marL="4606" marR="4606" marT="4606" marB="0" anchor="ctr"/>
                </a:tc>
                <a:tc>
                  <a:txBody>
                    <a:bodyPr/>
                    <a:lstStyle/>
                    <a:p>
                      <a:pPr algn="l" fontAlgn="ctr">
                        <a:buNone/>
                      </a:pPr>
                      <a:r>
                        <a:rPr lang="en-US" sz="1200" u="none" strike="noStrike" dirty="0">
                          <a:effectLst/>
                        </a:rPr>
                        <a:t> Carrefour, Auchan, ManoMano</a:t>
                      </a:r>
                      <a:endParaRPr lang="en-US" sz="1200" b="0" i="0" u="none" strike="noStrike" dirty="0">
                        <a:solidFill>
                          <a:srgbClr val="000000"/>
                        </a:solidFill>
                        <a:effectLst/>
                        <a:latin typeface="Arial" panose="020B0604020202020204" pitchFamily="34" charset="0"/>
                      </a:endParaRPr>
                    </a:p>
                  </a:txBody>
                  <a:tcPr marL="4606" marR="4606" marT="4606" marB="0" anchor="ctr"/>
                </a:tc>
                <a:extLst>
                  <a:ext uri="{0D108BD9-81ED-4DB2-BD59-A6C34878D82A}">
                    <a16:rowId xmlns:a16="http://schemas.microsoft.com/office/drawing/2014/main" val="4026772547"/>
                  </a:ext>
                </a:extLst>
              </a:tr>
              <a:tr h="201855">
                <a:tc>
                  <a:txBody>
                    <a:bodyPr/>
                    <a:lstStyle/>
                    <a:p>
                      <a:pPr algn="ctr" fontAlgn="ctr">
                        <a:buNone/>
                      </a:pPr>
                      <a:r>
                        <a:rPr lang="en-US" sz="1200" u="none" strike="noStrike">
                          <a:effectLst/>
                        </a:rPr>
                        <a:t>7</a:t>
                      </a:r>
                      <a:endParaRPr lang="en-US" sz="1200" b="0" i="0" u="none" strike="noStrike">
                        <a:solidFill>
                          <a:srgbClr val="000000"/>
                        </a:solidFill>
                        <a:effectLst/>
                        <a:latin typeface="Arial" panose="020B0604020202020204" pitchFamily="34" charset="0"/>
                      </a:endParaRPr>
                    </a:p>
                  </a:txBody>
                  <a:tcPr marL="4606" marR="4606" marT="4606" marB="0" anchor="ctr"/>
                </a:tc>
                <a:tc>
                  <a:txBody>
                    <a:bodyPr/>
                    <a:lstStyle/>
                    <a:p>
                      <a:pPr algn="ctr" fontAlgn="ctr">
                        <a:buNone/>
                      </a:pPr>
                      <a:r>
                        <a:rPr lang="en-US" sz="1200" u="none" strike="noStrike" dirty="0">
                          <a:effectLst/>
                        </a:rPr>
                        <a:t>Brazil</a:t>
                      </a:r>
                      <a:endParaRPr lang="en-US" sz="1200" b="0" i="0" u="none" strike="noStrike" dirty="0">
                        <a:solidFill>
                          <a:srgbClr val="000000"/>
                        </a:solidFill>
                        <a:effectLst/>
                        <a:latin typeface="Arial" panose="020B0604020202020204" pitchFamily="34" charset="0"/>
                      </a:endParaRPr>
                    </a:p>
                  </a:txBody>
                  <a:tcPr marL="4606" marR="4606" marT="4606" marB="0" anchor="ctr"/>
                </a:tc>
                <a:tc>
                  <a:txBody>
                    <a:bodyPr/>
                    <a:lstStyle/>
                    <a:p>
                      <a:pPr algn="ctr" fontAlgn="ctr">
                        <a:buNone/>
                      </a:pPr>
                      <a:r>
                        <a:rPr lang="en-US" sz="1200" u="none" strike="noStrike">
                          <a:effectLst/>
                        </a:rPr>
                        <a:t>3</a:t>
                      </a:r>
                      <a:endParaRPr lang="en-US" sz="1200" b="0" i="0" u="none" strike="noStrike">
                        <a:solidFill>
                          <a:srgbClr val="000000"/>
                        </a:solidFill>
                        <a:effectLst/>
                        <a:latin typeface="Arial" panose="020B0604020202020204" pitchFamily="34" charset="0"/>
                      </a:endParaRPr>
                    </a:p>
                  </a:txBody>
                  <a:tcPr marL="4606" marR="4606" marT="4606" marB="0" anchor="ctr"/>
                </a:tc>
                <a:tc>
                  <a:txBody>
                    <a:bodyPr/>
                    <a:lstStyle/>
                    <a:p>
                      <a:pPr algn="l" fontAlgn="ctr">
                        <a:buNone/>
                      </a:pPr>
                      <a:r>
                        <a:rPr lang="en-US" sz="1200" u="none" strike="noStrike" dirty="0">
                          <a:effectLst/>
                        </a:rPr>
                        <a:t> </a:t>
                      </a:r>
                      <a:r>
                        <a:rPr lang="en-US" sz="1200" u="none" strike="noStrike" dirty="0" err="1">
                          <a:effectLst/>
                        </a:rPr>
                        <a:t>Americanas</a:t>
                      </a:r>
                      <a:r>
                        <a:rPr lang="en-US" sz="1200" u="none" strike="noStrike" dirty="0">
                          <a:effectLst/>
                        </a:rPr>
                        <a:t>, Magazine Luiza</a:t>
                      </a:r>
                      <a:endParaRPr lang="en-US" sz="1200" b="0" i="0" u="none" strike="noStrike" dirty="0">
                        <a:solidFill>
                          <a:srgbClr val="000000"/>
                        </a:solidFill>
                        <a:effectLst/>
                        <a:latin typeface="Arial" panose="020B0604020202020204" pitchFamily="34" charset="0"/>
                      </a:endParaRPr>
                    </a:p>
                  </a:txBody>
                  <a:tcPr marL="4606" marR="4606" marT="4606" marB="0" anchor="ctr"/>
                </a:tc>
                <a:extLst>
                  <a:ext uri="{0D108BD9-81ED-4DB2-BD59-A6C34878D82A}">
                    <a16:rowId xmlns:a16="http://schemas.microsoft.com/office/drawing/2014/main" val="2235548069"/>
                  </a:ext>
                </a:extLst>
              </a:tr>
              <a:tr h="201855">
                <a:tc>
                  <a:txBody>
                    <a:bodyPr/>
                    <a:lstStyle/>
                    <a:p>
                      <a:pPr algn="ctr" fontAlgn="ctr">
                        <a:buNone/>
                      </a:pPr>
                      <a:r>
                        <a:rPr lang="en-US" sz="1200" u="none" strike="noStrike">
                          <a:effectLst/>
                        </a:rPr>
                        <a:t>8</a:t>
                      </a:r>
                      <a:endParaRPr lang="en-US" sz="1200" b="0" i="0" u="none" strike="noStrike">
                        <a:solidFill>
                          <a:srgbClr val="000000"/>
                        </a:solidFill>
                        <a:effectLst/>
                        <a:latin typeface="Arial" panose="020B0604020202020204" pitchFamily="34" charset="0"/>
                      </a:endParaRPr>
                    </a:p>
                  </a:txBody>
                  <a:tcPr marL="4606" marR="4606" marT="4606" marB="0" anchor="ctr"/>
                </a:tc>
                <a:tc>
                  <a:txBody>
                    <a:bodyPr/>
                    <a:lstStyle/>
                    <a:p>
                      <a:pPr algn="ctr" fontAlgn="ctr">
                        <a:buNone/>
                      </a:pPr>
                      <a:r>
                        <a:rPr lang="en-US" sz="1200" u="none" strike="noStrike">
                          <a:effectLst/>
                        </a:rPr>
                        <a:t>Germany</a:t>
                      </a:r>
                      <a:endParaRPr lang="en-US" sz="1200" b="0" i="0" u="none" strike="noStrike">
                        <a:solidFill>
                          <a:srgbClr val="000000"/>
                        </a:solidFill>
                        <a:effectLst/>
                        <a:latin typeface="Arial" panose="020B0604020202020204" pitchFamily="34" charset="0"/>
                      </a:endParaRPr>
                    </a:p>
                  </a:txBody>
                  <a:tcPr marL="4606" marR="4606" marT="4606" marB="0" anchor="ctr"/>
                </a:tc>
                <a:tc>
                  <a:txBody>
                    <a:bodyPr/>
                    <a:lstStyle/>
                    <a:p>
                      <a:pPr algn="ctr" fontAlgn="ctr">
                        <a:buNone/>
                      </a:pPr>
                      <a:r>
                        <a:rPr lang="en-US" sz="1200" u="none" strike="noStrike" dirty="0">
                          <a:effectLst/>
                        </a:rPr>
                        <a:t>2</a:t>
                      </a:r>
                      <a:endParaRPr lang="en-US" sz="1200" b="0" i="0" u="none" strike="noStrike" dirty="0">
                        <a:solidFill>
                          <a:srgbClr val="000000"/>
                        </a:solidFill>
                        <a:effectLst/>
                        <a:latin typeface="Arial" panose="020B0604020202020204" pitchFamily="34" charset="0"/>
                      </a:endParaRPr>
                    </a:p>
                  </a:txBody>
                  <a:tcPr marL="4606" marR="4606" marT="4606" marB="0" anchor="ctr"/>
                </a:tc>
                <a:tc>
                  <a:txBody>
                    <a:bodyPr/>
                    <a:lstStyle/>
                    <a:p>
                      <a:pPr algn="l" fontAlgn="ctr">
                        <a:buNone/>
                      </a:pPr>
                      <a:r>
                        <a:rPr lang="en-US" sz="1200" u="none" strike="noStrike" dirty="0">
                          <a:effectLst/>
                        </a:rPr>
                        <a:t> Otto, Zalando</a:t>
                      </a:r>
                      <a:endParaRPr lang="en-US" sz="1200" b="0" i="0" u="none" strike="noStrike" dirty="0">
                        <a:solidFill>
                          <a:srgbClr val="000000"/>
                        </a:solidFill>
                        <a:effectLst/>
                        <a:latin typeface="Arial" panose="020B0604020202020204" pitchFamily="34" charset="0"/>
                      </a:endParaRPr>
                    </a:p>
                  </a:txBody>
                  <a:tcPr marL="4606" marR="4606" marT="4606" marB="0" anchor="ctr"/>
                </a:tc>
                <a:extLst>
                  <a:ext uri="{0D108BD9-81ED-4DB2-BD59-A6C34878D82A}">
                    <a16:rowId xmlns:a16="http://schemas.microsoft.com/office/drawing/2014/main" val="2989618798"/>
                  </a:ext>
                </a:extLst>
              </a:tr>
              <a:tr h="211198">
                <a:tc>
                  <a:txBody>
                    <a:bodyPr/>
                    <a:lstStyle/>
                    <a:p>
                      <a:pPr algn="ctr" fontAlgn="ctr">
                        <a:buNone/>
                      </a:pPr>
                      <a:r>
                        <a:rPr lang="en-US" sz="1200" u="none" strike="noStrike">
                          <a:effectLst/>
                        </a:rPr>
                        <a:t>9</a:t>
                      </a:r>
                      <a:endParaRPr lang="en-US" sz="1200" b="0" i="0" u="none" strike="noStrike">
                        <a:solidFill>
                          <a:srgbClr val="000000"/>
                        </a:solidFill>
                        <a:effectLst/>
                        <a:latin typeface="Arial" panose="020B0604020202020204" pitchFamily="34" charset="0"/>
                      </a:endParaRPr>
                    </a:p>
                  </a:txBody>
                  <a:tcPr marL="4606" marR="4606" marT="4606" marB="0" anchor="ctr"/>
                </a:tc>
                <a:tc>
                  <a:txBody>
                    <a:bodyPr/>
                    <a:lstStyle/>
                    <a:p>
                      <a:pPr algn="ctr" fontAlgn="ctr">
                        <a:buNone/>
                      </a:pPr>
                      <a:r>
                        <a:rPr lang="en-US" sz="1200" u="none" strike="noStrike" dirty="0">
                          <a:effectLst/>
                        </a:rPr>
                        <a:t>United Kingdom</a:t>
                      </a:r>
                      <a:endParaRPr lang="en-US" sz="1200" b="0" i="0" u="none" strike="noStrike" dirty="0">
                        <a:solidFill>
                          <a:srgbClr val="000000"/>
                        </a:solidFill>
                        <a:effectLst/>
                        <a:latin typeface="Arial" panose="020B0604020202020204" pitchFamily="34" charset="0"/>
                      </a:endParaRPr>
                    </a:p>
                  </a:txBody>
                  <a:tcPr marL="4606" marR="4606" marT="4606" marB="0" anchor="ctr"/>
                </a:tc>
                <a:tc>
                  <a:txBody>
                    <a:bodyPr/>
                    <a:lstStyle/>
                    <a:p>
                      <a:pPr algn="ctr" fontAlgn="ctr">
                        <a:buNone/>
                      </a:pPr>
                      <a:r>
                        <a:rPr lang="en-US" sz="1200" u="none" strike="noStrike" dirty="0">
                          <a:effectLst/>
                        </a:rPr>
                        <a:t>2</a:t>
                      </a:r>
                      <a:endParaRPr lang="en-US" sz="1200" b="0" i="0" u="none" strike="noStrike" dirty="0">
                        <a:solidFill>
                          <a:srgbClr val="000000"/>
                        </a:solidFill>
                        <a:effectLst/>
                        <a:latin typeface="Arial" panose="020B0604020202020204" pitchFamily="34" charset="0"/>
                      </a:endParaRPr>
                    </a:p>
                  </a:txBody>
                  <a:tcPr marL="4606" marR="4606" marT="4606" marB="0" anchor="ctr"/>
                </a:tc>
                <a:tc>
                  <a:txBody>
                    <a:bodyPr/>
                    <a:lstStyle/>
                    <a:p>
                      <a:pPr algn="l" fontAlgn="ctr">
                        <a:buNone/>
                      </a:pPr>
                      <a:r>
                        <a:rPr lang="en-US" sz="1200" u="none" strike="noStrike" dirty="0">
                          <a:effectLst/>
                        </a:rPr>
                        <a:t> Tesco, Ocado</a:t>
                      </a:r>
                      <a:endParaRPr lang="en-US" sz="1200" b="0" i="0" u="none" strike="noStrike" dirty="0">
                        <a:solidFill>
                          <a:srgbClr val="000000"/>
                        </a:solidFill>
                        <a:effectLst/>
                        <a:latin typeface="Arial" panose="020B0604020202020204" pitchFamily="34" charset="0"/>
                      </a:endParaRPr>
                    </a:p>
                  </a:txBody>
                  <a:tcPr marL="4606" marR="4606" marT="4606" marB="0" anchor="ctr"/>
                </a:tc>
                <a:extLst>
                  <a:ext uri="{0D108BD9-81ED-4DB2-BD59-A6C34878D82A}">
                    <a16:rowId xmlns:a16="http://schemas.microsoft.com/office/drawing/2014/main" val="3742676926"/>
                  </a:ext>
                </a:extLst>
              </a:tr>
              <a:tr h="201855">
                <a:tc>
                  <a:txBody>
                    <a:bodyPr/>
                    <a:lstStyle/>
                    <a:p>
                      <a:pPr algn="ctr" fontAlgn="ctr">
                        <a:buNone/>
                      </a:pPr>
                      <a:r>
                        <a:rPr lang="en-US" sz="1200" u="none" strike="noStrike">
                          <a:effectLst/>
                        </a:rPr>
                        <a:t>10</a:t>
                      </a:r>
                      <a:endParaRPr lang="en-US" sz="1200" b="0" i="0" u="none" strike="noStrike">
                        <a:solidFill>
                          <a:srgbClr val="000000"/>
                        </a:solidFill>
                        <a:effectLst/>
                        <a:latin typeface="Arial" panose="020B0604020202020204" pitchFamily="34" charset="0"/>
                      </a:endParaRPr>
                    </a:p>
                  </a:txBody>
                  <a:tcPr marL="4606" marR="4606" marT="4606" marB="0" anchor="ctr"/>
                </a:tc>
                <a:tc>
                  <a:txBody>
                    <a:bodyPr/>
                    <a:lstStyle/>
                    <a:p>
                      <a:pPr algn="ctr" fontAlgn="ctr">
                        <a:buNone/>
                      </a:pPr>
                      <a:r>
                        <a:rPr lang="en-US" sz="1200" u="none" strike="noStrike" dirty="0">
                          <a:effectLst/>
                        </a:rPr>
                        <a:t>Nigeria</a:t>
                      </a:r>
                      <a:endParaRPr lang="en-US" sz="1200" b="0" i="0" u="none" strike="noStrike" dirty="0">
                        <a:solidFill>
                          <a:srgbClr val="000000"/>
                        </a:solidFill>
                        <a:effectLst/>
                        <a:latin typeface="Arial" panose="020B0604020202020204" pitchFamily="34" charset="0"/>
                      </a:endParaRPr>
                    </a:p>
                  </a:txBody>
                  <a:tcPr marL="4606" marR="4606" marT="4606" marB="0" anchor="ctr"/>
                </a:tc>
                <a:tc>
                  <a:txBody>
                    <a:bodyPr/>
                    <a:lstStyle/>
                    <a:p>
                      <a:pPr algn="ctr" fontAlgn="ctr">
                        <a:buNone/>
                      </a:pPr>
                      <a:r>
                        <a:rPr lang="en-US" sz="1200" u="none" strike="noStrike">
                          <a:effectLst/>
                        </a:rPr>
                        <a:t>2</a:t>
                      </a:r>
                      <a:endParaRPr lang="en-US" sz="1200" b="0" i="0" u="none" strike="noStrike">
                        <a:solidFill>
                          <a:srgbClr val="000000"/>
                        </a:solidFill>
                        <a:effectLst/>
                        <a:latin typeface="Arial" panose="020B0604020202020204" pitchFamily="34" charset="0"/>
                      </a:endParaRPr>
                    </a:p>
                  </a:txBody>
                  <a:tcPr marL="4606" marR="4606" marT="4606" marB="0" anchor="ctr"/>
                </a:tc>
                <a:tc>
                  <a:txBody>
                    <a:bodyPr/>
                    <a:lstStyle/>
                    <a:p>
                      <a:pPr algn="l" fontAlgn="ctr">
                        <a:buNone/>
                      </a:pPr>
                      <a:r>
                        <a:rPr lang="en-US" sz="1200" u="none" strike="noStrike" dirty="0">
                          <a:effectLst/>
                        </a:rPr>
                        <a:t> Ju mia, Konga</a:t>
                      </a:r>
                      <a:endParaRPr lang="en-US" sz="1200" b="0" i="0" u="none" strike="noStrike" dirty="0">
                        <a:solidFill>
                          <a:srgbClr val="000000"/>
                        </a:solidFill>
                        <a:effectLst/>
                        <a:latin typeface="Arial" panose="020B0604020202020204" pitchFamily="34" charset="0"/>
                      </a:endParaRPr>
                    </a:p>
                  </a:txBody>
                  <a:tcPr marL="4606" marR="4606" marT="4606" marB="0" anchor="ctr"/>
                </a:tc>
                <a:extLst>
                  <a:ext uri="{0D108BD9-81ED-4DB2-BD59-A6C34878D82A}">
                    <a16:rowId xmlns:a16="http://schemas.microsoft.com/office/drawing/2014/main" val="2704252023"/>
                  </a:ext>
                </a:extLst>
              </a:tr>
              <a:tr h="201855">
                <a:tc>
                  <a:txBody>
                    <a:bodyPr/>
                    <a:lstStyle/>
                    <a:p>
                      <a:pPr algn="ctr" fontAlgn="ctr">
                        <a:buNone/>
                      </a:pPr>
                      <a:r>
                        <a:rPr lang="en-US" sz="1200" u="none" strike="noStrike">
                          <a:effectLst/>
                        </a:rPr>
                        <a:t>11</a:t>
                      </a:r>
                      <a:endParaRPr lang="en-US" sz="1200" b="0" i="0" u="none" strike="noStrike">
                        <a:solidFill>
                          <a:srgbClr val="000000"/>
                        </a:solidFill>
                        <a:effectLst/>
                        <a:latin typeface="Arial" panose="020B0604020202020204" pitchFamily="34" charset="0"/>
                      </a:endParaRPr>
                    </a:p>
                  </a:txBody>
                  <a:tcPr marL="4606" marR="4606" marT="4606" marB="0" anchor="ctr"/>
                </a:tc>
                <a:tc>
                  <a:txBody>
                    <a:bodyPr/>
                    <a:lstStyle/>
                    <a:p>
                      <a:pPr algn="ctr" fontAlgn="ctr">
                        <a:buNone/>
                      </a:pPr>
                      <a:r>
                        <a:rPr lang="en-US" sz="1200" u="none" strike="noStrike">
                          <a:effectLst/>
                        </a:rPr>
                        <a:t>Singapore</a:t>
                      </a:r>
                      <a:endParaRPr lang="en-US" sz="1200" b="0" i="0" u="none" strike="noStrike">
                        <a:solidFill>
                          <a:srgbClr val="000000"/>
                        </a:solidFill>
                        <a:effectLst/>
                        <a:latin typeface="Arial" panose="020B0604020202020204" pitchFamily="34" charset="0"/>
                      </a:endParaRPr>
                    </a:p>
                  </a:txBody>
                  <a:tcPr marL="4606" marR="4606" marT="4606" marB="0" anchor="ctr"/>
                </a:tc>
                <a:tc>
                  <a:txBody>
                    <a:bodyPr/>
                    <a:lstStyle/>
                    <a:p>
                      <a:pPr algn="ctr" fontAlgn="ctr">
                        <a:buNone/>
                      </a:pPr>
                      <a:r>
                        <a:rPr lang="en-US" sz="1200" u="none" strike="noStrike" dirty="0">
                          <a:effectLst/>
                        </a:rPr>
                        <a:t>2</a:t>
                      </a:r>
                      <a:endParaRPr lang="en-US" sz="1200" b="0" i="0" u="none" strike="noStrike" dirty="0">
                        <a:solidFill>
                          <a:srgbClr val="000000"/>
                        </a:solidFill>
                        <a:effectLst/>
                        <a:latin typeface="Arial" panose="020B0604020202020204" pitchFamily="34" charset="0"/>
                      </a:endParaRPr>
                    </a:p>
                  </a:txBody>
                  <a:tcPr marL="4606" marR="4606" marT="4606" marB="0" anchor="ctr"/>
                </a:tc>
                <a:tc>
                  <a:txBody>
                    <a:bodyPr/>
                    <a:lstStyle/>
                    <a:p>
                      <a:pPr algn="l" fontAlgn="ctr">
                        <a:buNone/>
                      </a:pPr>
                      <a:r>
                        <a:rPr lang="en-US" sz="1200" u="none" strike="noStrike" dirty="0">
                          <a:effectLst/>
                        </a:rPr>
                        <a:t> Shopee, Lazada</a:t>
                      </a:r>
                      <a:endParaRPr lang="en-US" sz="1200" b="0" i="0" u="none" strike="noStrike" dirty="0">
                        <a:solidFill>
                          <a:srgbClr val="000000"/>
                        </a:solidFill>
                        <a:effectLst/>
                        <a:latin typeface="Arial" panose="020B0604020202020204" pitchFamily="34" charset="0"/>
                      </a:endParaRPr>
                    </a:p>
                  </a:txBody>
                  <a:tcPr marL="4606" marR="4606" marT="4606" marB="0" anchor="ctr"/>
                </a:tc>
                <a:extLst>
                  <a:ext uri="{0D108BD9-81ED-4DB2-BD59-A6C34878D82A}">
                    <a16:rowId xmlns:a16="http://schemas.microsoft.com/office/drawing/2014/main" val="2873633889"/>
                  </a:ext>
                </a:extLst>
              </a:tr>
              <a:tr h="201855">
                <a:tc>
                  <a:txBody>
                    <a:bodyPr/>
                    <a:lstStyle/>
                    <a:p>
                      <a:pPr algn="ctr" fontAlgn="ctr">
                        <a:buNone/>
                      </a:pPr>
                      <a:r>
                        <a:rPr lang="en-US" sz="1200" u="none" strike="noStrike">
                          <a:effectLst/>
                        </a:rPr>
                        <a:t>12</a:t>
                      </a:r>
                      <a:endParaRPr lang="en-US" sz="1200" b="0" i="0" u="none" strike="noStrike">
                        <a:solidFill>
                          <a:srgbClr val="000000"/>
                        </a:solidFill>
                        <a:effectLst/>
                        <a:latin typeface="Arial" panose="020B0604020202020204" pitchFamily="34" charset="0"/>
                      </a:endParaRPr>
                    </a:p>
                  </a:txBody>
                  <a:tcPr marL="4606" marR="4606" marT="4606" marB="0" anchor="ctr"/>
                </a:tc>
                <a:tc>
                  <a:txBody>
                    <a:bodyPr/>
                    <a:lstStyle/>
                    <a:p>
                      <a:pPr algn="ctr" fontAlgn="ctr">
                        <a:buNone/>
                      </a:pPr>
                      <a:r>
                        <a:rPr lang="en-US" sz="1200" u="none" strike="noStrike" dirty="0">
                          <a:effectLst/>
                        </a:rPr>
                        <a:t>Spain</a:t>
                      </a:r>
                      <a:endParaRPr lang="en-US" sz="1200" b="0" i="0" u="none" strike="noStrike" dirty="0">
                        <a:solidFill>
                          <a:srgbClr val="000000"/>
                        </a:solidFill>
                        <a:effectLst/>
                        <a:latin typeface="Arial" panose="020B0604020202020204" pitchFamily="34" charset="0"/>
                      </a:endParaRPr>
                    </a:p>
                  </a:txBody>
                  <a:tcPr marL="4606" marR="4606" marT="4606" marB="0" anchor="ctr"/>
                </a:tc>
                <a:tc>
                  <a:txBody>
                    <a:bodyPr/>
                    <a:lstStyle/>
                    <a:p>
                      <a:pPr algn="ctr" fontAlgn="ctr">
                        <a:buNone/>
                      </a:pPr>
                      <a:r>
                        <a:rPr lang="en-US" sz="1200" u="none" strike="noStrike">
                          <a:effectLst/>
                        </a:rPr>
                        <a:t>2</a:t>
                      </a:r>
                      <a:endParaRPr lang="en-US" sz="1200" b="0" i="0" u="none" strike="noStrike">
                        <a:solidFill>
                          <a:srgbClr val="000000"/>
                        </a:solidFill>
                        <a:effectLst/>
                        <a:latin typeface="Arial" panose="020B0604020202020204" pitchFamily="34" charset="0"/>
                      </a:endParaRPr>
                    </a:p>
                  </a:txBody>
                  <a:tcPr marL="4606" marR="4606" marT="4606" marB="0" anchor="ctr"/>
                </a:tc>
                <a:tc>
                  <a:txBody>
                    <a:bodyPr/>
                    <a:lstStyle/>
                    <a:p>
                      <a:pPr algn="l" fontAlgn="ctr">
                        <a:buNone/>
                      </a:pPr>
                      <a:r>
                        <a:rPr lang="en-US" sz="1200" u="none" strike="noStrike" dirty="0">
                          <a:effectLst/>
                        </a:rPr>
                        <a:t> El Corte Inglés, </a:t>
                      </a:r>
                      <a:r>
                        <a:rPr lang="en-US" sz="1200" u="none" strike="noStrike" dirty="0" err="1">
                          <a:effectLst/>
                        </a:rPr>
                        <a:t>cabify</a:t>
                      </a:r>
                      <a:endParaRPr lang="en-US" sz="1200" b="0" i="0" u="none" strike="noStrike" dirty="0">
                        <a:solidFill>
                          <a:srgbClr val="000000"/>
                        </a:solidFill>
                        <a:effectLst/>
                        <a:latin typeface="Arial" panose="020B0604020202020204" pitchFamily="34" charset="0"/>
                      </a:endParaRPr>
                    </a:p>
                  </a:txBody>
                  <a:tcPr marL="4606" marR="4606" marT="4606" marB="0" anchor="ctr"/>
                </a:tc>
                <a:extLst>
                  <a:ext uri="{0D108BD9-81ED-4DB2-BD59-A6C34878D82A}">
                    <a16:rowId xmlns:a16="http://schemas.microsoft.com/office/drawing/2014/main" val="1317318208"/>
                  </a:ext>
                </a:extLst>
              </a:tr>
              <a:tr h="201855">
                <a:tc>
                  <a:txBody>
                    <a:bodyPr/>
                    <a:lstStyle/>
                    <a:p>
                      <a:pPr algn="ctr" fontAlgn="ctr">
                        <a:buNone/>
                      </a:pPr>
                      <a:r>
                        <a:rPr lang="en-US" sz="1200" u="none" strike="noStrike">
                          <a:effectLst/>
                        </a:rPr>
                        <a:t>13</a:t>
                      </a:r>
                      <a:endParaRPr lang="en-US" sz="1200" b="0" i="0" u="none" strike="noStrike">
                        <a:solidFill>
                          <a:srgbClr val="000000"/>
                        </a:solidFill>
                        <a:effectLst/>
                        <a:latin typeface="Arial" panose="020B0604020202020204" pitchFamily="34" charset="0"/>
                      </a:endParaRPr>
                    </a:p>
                  </a:txBody>
                  <a:tcPr marL="4606" marR="4606" marT="4606" marB="0" anchor="ctr"/>
                </a:tc>
                <a:tc>
                  <a:txBody>
                    <a:bodyPr/>
                    <a:lstStyle/>
                    <a:p>
                      <a:pPr algn="ctr" fontAlgn="ctr">
                        <a:buNone/>
                      </a:pPr>
                      <a:r>
                        <a:rPr lang="en-US" sz="1200" u="none" strike="noStrike">
                          <a:effectLst/>
                        </a:rPr>
                        <a:t>Japan</a:t>
                      </a:r>
                      <a:endParaRPr lang="en-US" sz="1200" b="0" i="0" u="none" strike="noStrike">
                        <a:solidFill>
                          <a:srgbClr val="000000"/>
                        </a:solidFill>
                        <a:effectLst/>
                        <a:latin typeface="Arial" panose="020B0604020202020204" pitchFamily="34" charset="0"/>
                      </a:endParaRPr>
                    </a:p>
                  </a:txBody>
                  <a:tcPr marL="4606" marR="4606" marT="4606" marB="0" anchor="ctr"/>
                </a:tc>
                <a:tc>
                  <a:txBody>
                    <a:bodyPr/>
                    <a:lstStyle/>
                    <a:p>
                      <a:pPr algn="ctr" fontAlgn="ctr">
                        <a:buNone/>
                      </a:pPr>
                      <a:r>
                        <a:rPr lang="en-US" sz="1200" u="none" strike="noStrike" dirty="0">
                          <a:effectLst/>
                        </a:rPr>
                        <a:t>1</a:t>
                      </a:r>
                      <a:endParaRPr lang="en-US" sz="1200" b="0" i="0" u="none" strike="noStrike" dirty="0">
                        <a:solidFill>
                          <a:srgbClr val="000000"/>
                        </a:solidFill>
                        <a:effectLst/>
                        <a:latin typeface="Arial" panose="020B0604020202020204" pitchFamily="34" charset="0"/>
                      </a:endParaRPr>
                    </a:p>
                  </a:txBody>
                  <a:tcPr marL="4606" marR="4606" marT="4606" marB="0" anchor="ctr"/>
                </a:tc>
                <a:tc>
                  <a:txBody>
                    <a:bodyPr/>
                    <a:lstStyle/>
                    <a:p>
                      <a:pPr algn="l" fontAlgn="ctr">
                        <a:buNone/>
                      </a:pPr>
                      <a:r>
                        <a:rPr lang="en-US" sz="1200" u="none" strike="noStrike" dirty="0">
                          <a:effectLst/>
                        </a:rPr>
                        <a:t> Rakuten</a:t>
                      </a:r>
                      <a:endParaRPr lang="en-US" sz="1200" b="0" i="0" u="none" strike="noStrike" dirty="0">
                        <a:solidFill>
                          <a:srgbClr val="000000"/>
                        </a:solidFill>
                        <a:effectLst/>
                        <a:latin typeface="Arial" panose="020B0604020202020204" pitchFamily="34" charset="0"/>
                      </a:endParaRPr>
                    </a:p>
                  </a:txBody>
                  <a:tcPr marL="4606" marR="4606" marT="4606" marB="0" anchor="ctr"/>
                </a:tc>
                <a:extLst>
                  <a:ext uri="{0D108BD9-81ED-4DB2-BD59-A6C34878D82A}">
                    <a16:rowId xmlns:a16="http://schemas.microsoft.com/office/drawing/2014/main" val="3603478792"/>
                  </a:ext>
                </a:extLst>
              </a:tr>
              <a:tr h="201855">
                <a:tc>
                  <a:txBody>
                    <a:bodyPr/>
                    <a:lstStyle/>
                    <a:p>
                      <a:pPr algn="ctr" fontAlgn="ctr">
                        <a:buNone/>
                      </a:pPr>
                      <a:r>
                        <a:rPr lang="en-US" sz="1200" u="none" strike="noStrike">
                          <a:effectLst/>
                        </a:rPr>
                        <a:t>14</a:t>
                      </a:r>
                      <a:endParaRPr lang="en-US" sz="1200" b="0" i="0" u="none" strike="noStrike">
                        <a:solidFill>
                          <a:srgbClr val="000000"/>
                        </a:solidFill>
                        <a:effectLst/>
                        <a:latin typeface="Arial" panose="020B0604020202020204" pitchFamily="34" charset="0"/>
                      </a:endParaRPr>
                    </a:p>
                  </a:txBody>
                  <a:tcPr marL="4606" marR="4606" marT="4606" marB="0" anchor="ctr"/>
                </a:tc>
                <a:tc>
                  <a:txBody>
                    <a:bodyPr/>
                    <a:lstStyle/>
                    <a:p>
                      <a:pPr algn="ctr" fontAlgn="ctr">
                        <a:buNone/>
                      </a:pPr>
                      <a:r>
                        <a:rPr lang="en-US" sz="1200" u="none" strike="noStrike" dirty="0">
                          <a:effectLst/>
                        </a:rPr>
                        <a:t>South Korea</a:t>
                      </a:r>
                      <a:endParaRPr lang="en-US" sz="1200" b="0" i="0" u="none" strike="noStrike" dirty="0">
                        <a:solidFill>
                          <a:srgbClr val="000000"/>
                        </a:solidFill>
                        <a:effectLst/>
                        <a:latin typeface="Arial" panose="020B0604020202020204" pitchFamily="34" charset="0"/>
                      </a:endParaRPr>
                    </a:p>
                  </a:txBody>
                  <a:tcPr marL="4606" marR="4606" marT="4606" marB="0" anchor="ctr"/>
                </a:tc>
                <a:tc>
                  <a:txBody>
                    <a:bodyPr/>
                    <a:lstStyle/>
                    <a:p>
                      <a:pPr algn="ctr" fontAlgn="ctr">
                        <a:buNone/>
                      </a:pPr>
                      <a:r>
                        <a:rPr lang="en-US" sz="1200" u="none" strike="noStrike" dirty="0">
                          <a:effectLst/>
                        </a:rPr>
                        <a:t>1</a:t>
                      </a:r>
                      <a:endParaRPr lang="en-US" sz="1200" b="0" i="0" u="none" strike="noStrike" dirty="0">
                        <a:solidFill>
                          <a:srgbClr val="000000"/>
                        </a:solidFill>
                        <a:effectLst/>
                        <a:latin typeface="Arial" panose="020B0604020202020204" pitchFamily="34" charset="0"/>
                      </a:endParaRPr>
                    </a:p>
                  </a:txBody>
                  <a:tcPr marL="4606" marR="4606" marT="4606" marB="0" anchor="ctr"/>
                </a:tc>
                <a:tc>
                  <a:txBody>
                    <a:bodyPr/>
                    <a:lstStyle/>
                    <a:p>
                      <a:pPr algn="l" fontAlgn="ctr">
                        <a:buNone/>
                      </a:pPr>
                      <a:r>
                        <a:rPr lang="en-US" sz="1200" u="none" strike="noStrike" dirty="0">
                          <a:effectLst/>
                        </a:rPr>
                        <a:t> Coupang</a:t>
                      </a:r>
                      <a:endParaRPr lang="en-US" sz="1200" b="0" i="0" u="none" strike="noStrike" dirty="0">
                        <a:solidFill>
                          <a:srgbClr val="000000"/>
                        </a:solidFill>
                        <a:effectLst/>
                        <a:latin typeface="Arial" panose="020B0604020202020204" pitchFamily="34" charset="0"/>
                      </a:endParaRPr>
                    </a:p>
                  </a:txBody>
                  <a:tcPr marL="4606" marR="4606" marT="4606" marB="0" anchor="ctr"/>
                </a:tc>
                <a:extLst>
                  <a:ext uri="{0D108BD9-81ED-4DB2-BD59-A6C34878D82A}">
                    <a16:rowId xmlns:a16="http://schemas.microsoft.com/office/drawing/2014/main" val="423439242"/>
                  </a:ext>
                </a:extLst>
              </a:tr>
              <a:tr h="201855">
                <a:tc>
                  <a:txBody>
                    <a:bodyPr/>
                    <a:lstStyle/>
                    <a:p>
                      <a:pPr algn="ctr" fontAlgn="ctr">
                        <a:buNone/>
                      </a:pPr>
                      <a:r>
                        <a:rPr lang="en-US" sz="1200" u="none" strike="noStrike">
                          <a:effectLst/>
                        </a:rPr>
                        <a:t>15</a:t>
                      </a:r>
                      <a:endParaRPr lang="en-US" sz="1200" b="0" i="0" u="none" strike="noStrike">
                        <a:solidFill>
                          <a:srgbClr val="000000"/>
                        </a:solidFill>
                        <a:effectLst/>
                        <a:latin typeface="Arial" panose="020B0604020202020204" pitchFamily="34" charset="0"/>
                      </a:endParaRPr>
                    </a:p>
                  </a:txBody>
                  <a:tcPr marL="4606" marR="4606" marT="4606" marB="0" anchor="ctr"/>
                </a:tc>
                <a:tc>
                  <a:txBody>
                    <a:bodyPr/>
                    <a:lstStyle/>
                    <a:p>
                      <a:pPr algn="ctr" fontAlgn="ctr">
                        <a:buNone/>
                      </a:pPr>
                      <a:r>
                        <a:rPr lang="en-US" sz="1200" u="none" strike="noStrike">
                          <a:effectLst/>
                        </a:rPr>
                        <a:t>Netherlands</a:t>
                      </a:r>
                      <a:endParaRPr lang="en-US" sz="1200" b="0" i="0" u="none" strike="noStrike">
                        <a:solidFill>
                          <a:srgbClr val="000000"/>
                        </a:solidFill>
                        <a:effectLst/>
                        <a:latin typeface="Arial" panose="020B0604020202020204" pitchFamily="34" charset="0"/>
                      </a:endParaRPr>
                    </a:p>
                  </a:txBody>
                  <a:tcPr marL="4606" marR="4606" marT="4606" marB="0" anchor="ctr"/>
                </a:tc>
                <a:tc>
                  <a:txBody>
                    <a:bodyPr/>
                    <a:lstStyle/>
                    <a:p>
                      <a:pPr algn="ctr" fontAlgn="ctr">
                        <a:buNone/>
                      </a:pPr>
                      <a:r>
                        <a:rPr lang="en-US" sz="1200" u="none" strike="noStrike">
                          <a:effectLst/>
                        </a:rPr>
                        <a:t>1</a:t>
                      </a:r>
                      <a:endParaRPr lang="en-US" sz="1200" b="0" i="0" u="none" strike="noStrike">
                        <a:solidFill>
                          <a:srgbClr val="000000"/>
                        </a:solidFill>
                        <a:effectLst/>
                        <a:latin typeface="Arial" panose="020B0604020202020204" pitchFamily="34" charset="0"/>
                      </a:endParaRPr>
                    </a:p>
                  </a:txBody>
                  <a:tcPr marL="4606" marR="4606" marT="4606" marB="0" anchor="ctr"/>
                </a:tc>
                <a:tc>
                  <a:txBody>
                    <a:bodyPr/>
                    <a:lstStyle/>
                    <a:p>
                      <a:pPr algn="l" fontAlgn="ctr">
                        <a:buNone/>
                      </a:pPr>
                      <a:r>
                        <a:rPr lang="en-US" sz="1200" u="sng" strike="noStrike" dirty="0">
                          <a:effectLst/>
                          <a:hlinkClick r:id="rId2"/>
                        </a:rPr>
                        <a:t> Bol.com</a:t>
                      </a:r>
                      <a:endParaRPr lang="en-US" sz="1200" b="0" i="0" u="sng" strike="noStrike" dirty="0">
                        <a:solidFill>
                          <a:srgbClr val="0000FF"/>
                        </a:solidFill>
                        <a:effectLst/>
                        <a:latin typeface="Roboto" panose="02000000000000000000" pitchFamily="2" charset="0"/>
                      </a:endParaRPr>
                    </a:p>
                  </a:txBody>
                  <a:tcPr marL="4606" marR="4606" marT="4606" marB="0" anchor="ctr"/>
                </a:tc>
                <a:extLst>
                  <a:ext uri="{0D108BD9-81ED-4DB2-BD59-A6C34878D82A}">
                    <a16:rowId xmlns:a16="http://schemas.microsoft.com/office/drawing/2014/main" val="3399884991"/>
                  </a:ext>
                </a:extLst>
              </a:tr>
              <a:tr h="201855">
                <a:tc>
                  <a:txBody>
                    <a:bodyPr/>
                    <a:lstStyle/>
                    <a:p>
                      <a:pPr algn="ctr" fontAlgn="ctr">
                        <a:buNone/>
                      </a:pPr>
                      <a:r>
                        <a:rPr lang="en-US" sz="1200" u="none" strike="noStrike">
                          <a:effectLst/>
                        </a:rPr>
                        <a:t>16</a:t>
                      </a:r>
                      <a:endParaRPr lang="en-US" sz="1200" b="0" i="0" u="none" strike="noStrike">
                        <a:solidFill>
                          <a:srgbClr val="000000"/>
                        </a:solidFill>
                        <a:effectLst/>
                        <a:latin typeface="Arial" panose="020B0604020202020204" pitchFamily="34" charset="0"/>
                      </a:endParaRPr>
                    </a:p>
                  </a:txBody>
                  <a:tcPr marL="4606" marR="4606" marT="4606" marB="0" anchor="ctr"/>
                </a:tc>
                <a:tc>
                  <a:txBody>
                    <a:bodyPr/>
                    <a:lstStyle/>
                    <a:p>
                      <a:pPr algn="ctr" fontAlgn="ctr">
                        <a:buNone/>
                      </a:pPr>
                      <a:r>
                        <a:rPr lang="en-US" sz="1200" u="none" strike="noStrike" dirty="0">
                          <a:effectLst/>
                        </a:rPr>
                        <a:t>Poland</a:t>
                      </a:r>
                      <a:endParaRPr lang="en-US" sz="1200" b="0" i="0" u="none" strike="noStrike" dirty="0">
                        <a:solidFill>
                          <a:srgbClr val="000000"/>
                        </a:solidFill>
                        <a:effectLst/>
                        <a:latin typeface="Arial" panose="020B0604020202020204" pitchFamily="34" charset="0"/>
                      </a:endParaRPr>
                    </a:p>
                  </a:txBody>
                  <a:tcPr marL="4606" marR="4606" marT="4606" marB="0" anchor="ctr"/>
                </a:tc>
                <a:tc>
                  <a:txBody>
                    <a:bodyPr/>
                    <a:lstStyle/>
                    <a:p>
                      <a:pPr algn="ctr" fontAlgn="ctr">
                        <a:buNone/>
                      </a:pPr>
                      <a:r>
                        <a:rPr lang="en-US" sz="1200" u="none" strike="noStrike" dirty="0">
                          <a:effectLst/>
                        </a:rPr>
                        <a:t>1</a:t>
                      </a:r>
                      <a:endParaRPr lang="en-US" sz="1200" b="0" i="0" u="none" strike="noStrike" dirty="0">
                        <a:solidFill>
                          <a:srgbClr val="000000"/>
                        </a:solidFill>
                        <a:effectLst/>
                        <a:latin typeface="Arial" panose="020B0604020202020204" pitchFamily="34" charset="0"/>
                      </a:endParaRPr>
                    </a:p>
                  </a:txBody>
                  <a:tcPr marL="4606" marR="4606" marT="4606" marB="0" anchor="ctr"/>
                </a:tc>
                <a:tc>
                  <a:txBody>
                    <a:bodyPr/>
                    <a:lstStyle/>
                    <a:p>
                      <a:pPr algn="l" fontAlgn="ctr">
                        <a:buNone/>
                      </a:pPr>
                      <a:r>
                        <a:rPr lang="en-US" sz="1200" u="none" strike="noStrike" dirty="0">
                          <a:effectLst/>
                        </a:rPr>
                        <a:t> Allegro</a:t>
                      </a:r>
                      <a:endParaRPr lang="en-US" sz="1200" b="0" i="0" u="none" strike="noStrike" dirty="0">
                        <a:solidFill>
                          <a:srgbClr val="000000"/>
                        </a:solidFill>
                        <a:effectLst/>
                        <a:latin typeface="Arial" panose="020B0604020202020204" pitchFamily="34" charset="0"/>
                      </a:endParaRPr>
                    </a:p>
                  </a:txBody>
                  <a:tcPr marL="4606" marR="4606" marT="4606" marB="0" anchor="ctr"/>
                </a:tc>
                <a:extLst>
                  <a:ext uri="{0D108BD9-81ED-4DB2-BD59-A6C34878D82A}">
                    <a16:rowId xmlns:a16="http://schemas.microsoft.com/office/drawing/2014/main" val="2748332606"/>
                  </a:ext>
                </a:extLst>
              </a:tr>
              <a:tr h="201855">
                <a:tc>
                  <a:txBody>
                    <a:bodyPr/>
                    <a:lstStyle/>
                    <a:p>
                      <a:pPr algn="ctr" fontAlgn="ctr">
                        <a:buNone/>
                      </a:pPr>
                      <a:r>
                        <a:rPr lang="en-US" sz="1200" u="none" strike="noStrike">
                          <a:effectLst/>
                        </a:rPr>
                        <a:t>17</a:t>
                      </a:r>
                      <a:endParaRPr lang="en-US" sz="1200" b="0" i="0" u="none" strike="noStrike">
                        <a:solidFill>
                          <a:srgbClr val="000000"/>
                        </a:solidFill>
                        <a:effectLst/>
                        <a:latin typeface="Arial" panose="020B0604020202020204" pitchFamily="34" charset="0"/>
                      </a:endParaRPr>
                    </a:p>
                  </a:txBody>
                  <a:tcPr marL="4606" marR="4606" marT="4606" marB="0" anchor="ctr"/>
                </a:tc>
                <a:tc>
                  <a:txBody>
                    <a:bodyPr/>
                    <a:lstStyle/>
                    <a:p>
                      <a:pPr algn="ctr" fontAlgn="ctr">
                        <a:buNone/>
                      </a:pPr>
                      <a:r>
                        <a:rPr lang="en-US" sz="1200" u="none" strike="noStrike" dirty="0">
                          <a:effectLst/>
                        </a:rPr>
                        <a:t>Vietnam</a:t>
                      </a:r>
                      <a:endParaRPr lang="en-US" sz="1200" b="0" i="0" u="none" strike="noStrike" dirty="0">
                        <a:solidFill>
                          <a:srgbClr val="000000"/>
                        </a:solidFill>
                        <a:effectLst/>
                        <a:latin typeface="Arial" panose="020B0604020202020204" pitchFamily="34" charset="0"/>
                      </a:endParaRPr>
                    </a:p>
                  </a:txBody>
                  <a:tcPr marL="4606" marR="4606" marT="4606" marB="0" anchor="ctr"/>
                </a:tc>
                <a:tc>
                  <a:txBody>
                    <a:bodyPr/>
                    <a:lstStyle/>
                    <a:p>
                      <a:pPr algn="ctr" fontAlgn="ctr">
                        <a:buNone/>
                      </a:pPr>
                      <a:r>
                        <a:rPr lang="en-US" sz="1200" u="none" strike="noStrike" dirty="0">
                          <a:effectLst/>
                        </a:rPr>
                        <a:t>1</a:t>
                      </a:r>
                      <a:endParaRPr lang="en-US" sz="1200" b="0" i="0" u="none" strike="noStrike" dirty="0">
                        <a:solidFill>
                          <a:srgbClr val="000000"/>
                        </a:solidFill>
                        <a:effectLst/>
                        <a:latin typeface="Arial" panose="020B0604020202020204" pitchFamily="34" charset="0"/>
                      </a:endParaRPr>
                    </a:p>
                  </a:txBody>
                  <a:tcPr marL="4606" marR="4606" marT="4606" marB="0" anchor="ctr"/>
                </a:tc>
                <a:tc>
                  <a:txBody>
                    <a:bodyPr/>
                    <a:lstStyle/>
                    <a:p>
                      <a:pPr algn="l" fontAlgn="ctr">
                        <a:buNone/>
                      </a:pPr>
                      <a:r>
                        <a:rPr lang="en-US" sz="1200" u="none" strike="noStrike" dirty="0">
                          <a:effectLst/>
                        </a:rPr>
                        <a:t> Tiki</a:t>
                      </a:r>
                      <a:endParaRPr lang="en-US" sz="1200" b="0" i="0" u="none" strike="noStrike" dirty="0">
                        <a:solidFill>
                          <a:srgbClr val="000000"/>
                        </a:solidFill>
                        <a:effectLst/>
                        <a:latin typeface="Arial" panose="020B0604020202020204" pitchFamily="34" charset="0"/>
                      </a:endParaRPr>
                    </a:p>
                  </a:txBody>
                  <a:tcPr marL="4606" marR="4606" marT="4606" marB="0" anchor="ctr"/>
                </a:tc>
                <a:extLst>
                  <a:ext uri="{0D108BD9-81ED-4DB2-BD59-A6C34878D82A}">
                    <a16:rowId xmlns:a16="http://schemas.microsoft.com/office/drawing/2014/main" val="3553189953"/>
                  </a:ext>
                </a:extLst>
              </a:tr>
              <a:tr h="201855">
                <a:tc>
                  <a:txBody>
                    <a:bodyPr/>
                    <a:lstStyle/>
                    <a:p>
                      <a:pPr algn="ctr" fontAlgn="ctr">
                        <a:buNone/>
                      </a:pPr>
                      <a:r>
                        <a:rPr lang="en-US" sz="1200" u="none" strike="noStrike">
                          <a:effectLst/>
                        </a:rPr>
                        <a:t>18</a:t>
                      </a:r>
                      <a:endParaRPr lang="en-US" sz="1200" b="0" i="0" u="none" strike="noStrike">
                        <a:solidFill>
                          <a:srgbClr val="000000"/>
                        </a:solidFill>
                        <a:effectLst/>
                        <a:latin typeface="Arial" panose="020B0604020202020204" pitchFamily="34" charset="0"/>
                      </a:endParaRPr>
                    </a:p>
                  </a:txBody>
                  <a:tcPr marL="4606" marR="4606" marT="4606" marB="0" anchor="ctr"/>
                </a:tc>
                <a:tc>
                  <a:txBody>
                    <a:bodyPr/>
                    <a:lstStyle/>
                    <a:p>
                      <a:pPr algn="ctr" fontAlgn="ctr">
                        <a:buNone/>
                      </a:pPr>
                      <a:r>
                        <a:rPr lang="en-US" sz="1200" u="none" strike="noStrike" dirty="0">
                          <a:effectLst/>
                        </a:rPr>
                        <a:t>Argentina</a:t>
                      </a:r>
                      <a:endParaRPr lang="en-US" sz="1200" b="0" i="0" u="none" strike="noStrike" dirty="0">
                        <a:solidFill>
                          <a:srgbClr val="000000"/>
                        </a:solidFill>
                        <a:effectLst/>
                        <a:latin typeface="Arial" panose="020B0604020202020204" pitchFamily="34" charset="0"/>
                      </a:endParaRPr>
                    </a:p>
                  </a:txBody>
                  <a:tcPr marL="4606" marR="4606" marT="4606" marB="0" anchor="ctr"/>
                </a:tc>
                <a:tc>
                  <a:txBody>
                    <a:bodyPr/>
                    <a:lstStyle/>
                    <a:p>
                      <a:pPr algn="ctr" fontAlgn="ctr">
                        <a:buNone/>
                      </a:pPr>
                      <a:r>
                        <a:rPr lang="en-US" sz="1200" u="none" strike="noStrike" dirty="0">
                          <a:effectLst/>
                        </a:rPr>
                        <a:t>1</a:t>
                      </a:r>
                      <a:endParaRPr lang="en-US" sz="1200" b="0" i="0" u="none" strike="noStrike" dirty="0">
                        <a:solidFill>
                          <a:srgbClr val="000000"/>
                        </a:solidFill>
                        <a:effectLst/>
                        <a:latin typeface="Arial" panose="020B0604020202020204" pitchFamily="34" charset="0"/>
                      </a:endParaRPr>
                    </a:p>
                  </a:txBody>
                  <a:tcPr marL="4606" marR="4606" marT="4606" marB="0" anchor="ctr"/>
                </a:tc>
                <a:tc>
                  <a:txBody>
                    <a:bodyPr/>
                    <a:lstStyle/>
                    <a:p>
                      <a:pPr algn="l" fontAlgn="ctr">
                        <a:buNone/>
                      </a:pPr>
                      <a:r>
                        <a:rPr lang="en-US" sz="1200" u="none" strike="noStrike" dirty="0">
                          <a:effectLst/>
                        </a:rPr>
                        <a:t> Mercado Libre</a:t>
                      </a:r>
                      <a:endParaRPr lang="en-US" sz="1200" b="0" i="0" u="none" strike="noStrike" dirty="0">
                        <a:solidFill>
                          <a:srgbClr val="000000"/>
                        </a:solidFill>
                        <a:effectLst/>
                        <a:latin typeface="Arial" panose="020B0604020202020204" pitchFamily="34" charset="0"/>
                      </a:endParaRPr>
                    </a:p>
                  </a:txBody>
                  <a:tcPr marL="4606" marR="4606" marT="4606" marB="0" anchor="ctr"/>
                </a:tc>
                <a:extLst>
                  <a:ext uri="{0D108BD9-81ED-4DB2-BD59-A6C34878D82A}">
                    <a16:rowId xmlns:a16="http://schemas.microsoft.com/office/drawing/2014/main" val="3730353569"/>
                  </a:ext>
                </a:extLst>
              </a:tr>
              <a:tr h="201855">
                <a:tc>
                  <a:txBody>
                    <a:bodyPr/>
                    <a:lstStyle/>
                    <a:p>
                      <a:pPr algn="ctr" fontAlgn="ctr">
                        <a:buNone/>
                      </a:pPr>
                      <a:r>
                        <a:rPr lang="en-US" sz="1200" u="none" strike="noStrike">
                          <a:effectLst/>
                        </a:rPr>
                        <a:t>19</a:t>
                      </a:r>
                      <a:endParaRPr lang="en-US" sz="1200" b="0" i="0" u="none" strike="noStrike">
                        <a:solidFill>
                          <a:srgbClr val="000000"/>
                        </a:solidFill>
                        <a:effectLst/>
                        <a:latin typeface="Arial" panose="020B0604020202020204" pitchFamily="34" charset="0"/>
                      </a:endParaRPr>
                    </a:p>
                  </a:txBody>
                  <a:tcPr marL="4606" marR="4606" marT="4606" marB="0" anchor="ctr"/>
                </a:tc>
                <a:tc>
                  <a:txBody>
                    <a:bodyPr/>
                    <a:lstStyle/>
                    <a:p>
                      <a:pPr algn="ctr" fontAlgn="ctr">
                        <a:buNone/>
                      </a:pPr>
                      <a:r>
                        <a:rPr lang="en-US" sz="1200" u="none" strike="noStrike" dirty="0">
                          <a:effectLst/>
                        </a:rPr>
                        <a:t>South Africa</a:t>
                      </a:r>
                      <a:endParaRPr lang="en-US" sz="1200" b="0" i="0" u="none" strike="noStrike" dirty="0">
                        <a:solidFill>
                          <a:srgbClr val="000000"/>
                        </a:solidFill>
                        <a:effectLst/>
                        <a:latin typeface="Arial" panose="020B0604020202020204" pitchFamily="34" charset="0"/>
                      </a:endParaRPr>
                    </a:p>
                  </a:txBody>
                  <a:tcPr marL="4606" marR="4606" marT="4606" marB="0" anchor="ctr"/>
                </a:tc>
                <a:tc>
                  <a:txBody>
                    <a:bodyPr/>
                    <a:lstStyle/>
                    <a:p>
                      <a:pPr algn="ctr" fontAlgn="ctr">
                        <a:buNone/>
                      </a:pPr>
                      <a:r>
                        <a:rPr lang="en-US" sz="1200" u="none" strike="noStrike" dirty="0">
                          <a:effectLst/>
                        </a:rPr>
                        <a:t>1</a:t>
                      </a:r>
                      <a:endParaRPr lang="en-US" sz="1200" b="0" i="0" u="none" strike="noStrike" dirty="0">
                        <a:solidFill>
                          <a:srgbClr val="000000"/>
                        </a:solidFill>
                        <a:effectLst/>
                        <a:latin typeface="Arial" panose="020B0604020202020204" pitchFamily="34" charset="0"/>
                      </a:endParaRPr>
                    </a:p>
                  </a:txBody>
                  <a:tcPr marL="4606" marR="4606" marT="4606" marB="0" anchor="ctr"/>
                </a:tc>
                <a:tc>
                  <a:txBody>
                    <a:bodyPr/>
                    <a:lstStyle/>
                    <a:p>
                      <a:pPr algn="l" fontAlgn="ctr">
                        <a:buNone/>
                      </a:pPr>
                      <a:r>
                        <a:rPr lang="en-US" sz="1200" u="none" strike="noStrike" dirty="0">
                          <a:effectLst/>
                        </a:rPr>
                        <a:t> Takealot</a:t>
                      </a:r>
                      <a:endParaRPr lang="en-US" sz="1200" b="0" i="0" u="none" strike="noStrike" dirty="0">
                        <a:solidFill>
                          <a:srgbClr val="000000"/>
                        </a:solidFill>
                        <a:effectLst/>
                        <a:latin typeface="Arial" panose="020B0604020202020204" pitchFamily="34" charset="0"/>
                      </a:endParaRPr>
                    </a:p>
                  </a:txBody>
                  <a:tcPr marL="4606" marR="4606" marT="4606" marB="0" anchor="ctr"/>
                </a:tc>
                <a:extLst>
                  <a:ext uri="{0D108BD9-81ED-4DB2-BD59-A6C34878D82A}">
                    <a16:rowId xmlns:a16="http://schemas.microsoft.com/office/drawing/2014/main" val="4240578175"/>
                  </a:ext>
                </a:extLst>
              </a:tr>
              <a:tr h="201855">
                <a:tc>
                  <a:txBody>
                    <a:bodyPr/>
                    <a:lstStyle/>
                    <a:p>
                      <a:pPr algn="ctr" fontAlgn="ctr">
                        <a:buNone/>
                      </a:pPr>
                      <a:r>
                        <a:rPr lang="en-US" sz="1200" u="none" strike="noStrike">
                          <a:effectLst/>
                        </a:rPr>
                        <a:t>20</a:t>
                      </a:r>
                      <a:endParaRPr lang="en-US" sz="1200" b="0" i="0" u="none" strike="noStrike">
                        <a:solidFill>
                          <a:srgbClr val="000000"/>
                        </a:solidFill>
                        <a:effectLst/>
                        <a:latin typeface="Arial" panose="020B0604020202020204" pitchFamily="34" charset="0"/>
                      </a:endParaRPr>
                    </a:p>
                  </a:txBody>
                  <a:tcPr marL="4606" marR="4606" marT="4606" marB="0" anchor="ctr">
                    <a:lnB w="12700" cap="flat" cmpd="sng" algn="ctr">
                      <a:solidFill>
                        <a:schemeClr val="tx1"/>
                      </a:solidFill>
                      <a:prstDash val="solid"/>
                      <a:round/>
                      <a:headEnd type="none" w="med" len="med"/>
                      <a:tailEnd type="none" w="med" len="med"/>
                    </a:lnB>
                  </a:tcPr>
                </a:tc>
                <a:tc>
                  <a:txBody>
                    <a:bodyPr/>
                    <a:lstStyle/>
                    <a:p>
                      <a:pPr algn="ctr" fontAlgn="ctr">
                        <a:buNone/>
                      </a:pPr>
                      <a:r>
                        <a:rPr lang="en-US" sz="1200" u="none" strike="noStrike" dirty="0">
                          <a:effectLst/>
                        </a:rPr>
                        <a:t>Canada</a:t>
                      </a:r>
                      <a:endParaRPr lang="en-US" sz="1200" b="0" i="0" u="none" strike="noStrike" dirty="0">
                        <a:solidFill>
                          <a:srgbClr val="000000"/>
                        </a:solidFill>
                        <a:effectLst/>
                        <a:latin typeface="Arial" panose="020B0604020202020204" pitchFamily="34" charset="0"/>
                      </a:endParaRPr>
                    </a:p>
                  </a:txBody>
                  <a:tcPr marL="4606" marR="4606" marT="4606" marB="0" anchor="ctr">
                    <a:lnB w="12700" cap="flat" cmpd="sng" algn="ctr">
                      <a:solidFill>
                        <a:schemeClr val="tx1"/>
                      </a:solidFill>
                      <a:prstDash val="solid"/>
                      <a:round/>
                      <a:headEnd type="none" w="med" len="med"/>
                      <a:tailEnd type="none" w="med" len="med"/>
                    </a:lnB>
                  </a:tcPr>
                </a:tc>
                <a:tc>
                  <a:txBody>
                    <a:bodyPr/>
                    <a:lstStyle/>
                    <a:p>
                      <a:pPr algn="ctr" fontAlgn="ctr">
                        <a:buNone/>
                      </a:pPr>
                      <a:r>
                        <a:rPr lang="en-US" sz="1200" u="none" strike="noStrike" dirty="0">
                          <a:effectLst/>
                        </a:rPr>
                        <a:t>1</a:t>
                      </a:r>
                      <a:endParaRPr lang="en-US" sz="1200" b="0" i="0" u="none" strike="noStrike" dirty="0">
                        <a:solidFill>
                          <a:srgbClr val="000000"/>
                        </a:solidFill>
                        <a:effectLst/>
                        <a:latin typeface="Arial" panose="020B0604020202020204" pitchFamily="34" charset="0"/>
                      </a:endParaRPr>
                    </a:p>
                  </a:txBody>
                  <a:tcPr marL="4606" marR="4606" marT="4606" marB="0" anchor="ctr"/>
                </a:tc>
                <a:tc>
                  <a:txBody>
                    <a:bodyPr/>
                    <a:lstStyle/>
                    <a:p>
                      <a:pPr algn="l" fontAlgn="ctr">
                        <a:buNone/>
                      </a:pPr>
                      <a:r>
                        <a:rPr lang="en-US" sz="1200" u="none" strike="noStrike" dirty="0">
                          <a:effectLst/>
                        </a:rPr>
                        <a:t> Hopper</a:t>
                      </a:r>
                      <a:endParaRPr lang="en-US" sz="1200" b="0" i="0" u="none" strike="noStrike" dirty="0">
                        <a:solidFill>
                          <a:srgbClr val="000000"/>
                        </a:solidFill>
                        <a:effectLst/>
                        <a:latin typeface="Arial" panose="020B0604020202020204" pitchFamily="34" charset="0"/>
                      </a:endParaRPr>
                    </a:p>
                  </a:txBody>
                  <a:tcPr marL="4606" marR="4606" marT="4606" marB="0" anchor="ctr"/>
                </a:tc>
                <a:extLst>
                  <a:ext uri="{0D108BD9-81ED-4DB2-BD59-A6C34878D82A}">
                    <a16:rowId xmlns:a16="http://schemas.microsoft.com/office/drawing/2014/main" val="357879020"/>
                  </a:ext>
                </a:extLst>
              </a:tr>
              <a:tr h="201855">
                <a:tc>
                  <a:txBody>
                    <a:bodyPr/>
                    <a:lstStyle/>
                    <a:p>
                      <a:pPr algn="ctr" fontAlgn="ctr">
                        <a:buNone/>
                      </a:pPr>
                      <a:endParaRPr lang="en-US" sz="1200" b="0" i="0" u="none" strike="noStrike" dirty="0">
                        <a:solidFill>
                          <a:srgbClr val="000000"/>
                        </a:solidFill>
                        <a:effectLst/>
                        <a:latin typeface="Arial" panose="020B0604020202020204" pitchFamily="34" charset="0"/>
                      </a:endParaRPr>
                    </a:p>
                  </a:txBody>
                  <a:tcPr marL="4606" marR="4606" marT="4606"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sz="1200" b="0" i="0" u="none" strike="noStrike" dirty="0">
                          <a:solidFill>
                            <a:srgbClr val="000000"/>
                          </a:solidFill>
                          <a:effectLst/>
                          <a:latin typeface="Arial" panose="020B0604020202020204" pitchFamily="34" charset="0"/>
                        </a:rPr>
                        <a:t>Total (Appx.)</a:t>
                      </a:r>
                    </a:p>
                  </a:txBody>
                  <a:tcPr marL="4606" marR="4606" marT="4606"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sz="1200" b="0" i="0" u="none" strike="noStrike" dirty="0">
                          <a:solidFill>
                            <a:srgbClr val="000000"/>
                          </a:solidFill>
                          <a:effectLst/>
                          <a:latin typeface="Arial" panose="020B0604020202020204" pitchFamily="34" charset="0"/>
                        </a:rPr>
                        <a:t>81</a:t>
                      </a:r>
                    </a:p>
                  </a:txBody>
                  <a:tcPr marL="4606" marR="4606" marT="4606" marB="0" anchor="ctr">
                    <a:lnL w="12700" cap="flat" cmpd="sng" algn="ctr">
                      <a:solidFill>
                        <a:schemeClr val="tx1"/>
                      </a:solidFill>
                      <a:prstDash val="solid"/>
                      <a:round/>
                      <a:headEnd type="none" w="med" len="med"/>
                      <a:tailEnd type="none" w="med" len="med"/>
                    </a:lnL>
                  </a:tcPr>
                </a:tc>
                <a:tc>
                  <a:txBody>
                    <a:bodyPr/>
                    <a:lstStyle/>
                    <a:p>
                      <a:pPr algn="l" fontAlgn="ctr">
                        <a:buNone/>
                      </a:pPr>
                      <a:endParaRPr lang="en-US" sz="1200" b="0" i="0" u="none" strike="noStrike" dirty="0">
                        <a:solidFill>
                          <a:srgbClr val="000000"/>
                        </a:solidFill>
                        <a:effectLst/>
                        <a:latin typeface="Arial" panose="020B0604020202020204" pitchFamily="34" charset="0"/>
                      </a:endParaRPr>
                    </a:p>
                  </a:txBody>
                  <a:tcPr marL="4606" marR="4606" marT="4606" marB="0" anchor="ctr"/>
                </a:tc>
                <a:extLst>
                  <a:ext uri="{0D108BD9-81ED-4DB2-BD59-A6C34878D82A}">
                    <a16:rowId xmlns:a16="http://schemas.microsoft.com/office/drawing/2014/main" val="2464428391"/>
                  </a:ext>
                </a:extLst>
              </a:tr>
            </a:tbl>
          </a:graphicData>
        </a:graphic>
      </p:graphicFrame>
      <p:graphicFrame>
        <p:nvGraphicFramePr>
          <p:cNvPr id="4" name="Chart 3">
            <a:extLst>
              <a:ext uri="{FF2B5EF4-FFF2-40B4-BE49-F238E27FC236}">
                <a16:creationId xmlns:a16="http://schemas.microsoft.com/office/drawing/2014/main" id="{BE9FF5FE-F323-4917-BBCD-F83B96729E75}"/>
              </a:ext>
            </a:extLst>
          </p:cNvPr>
          <p:cNvGraphicFramePr>
            <a:graphicFrameLocks/>
          </p:cNvGraphicFramePr>
          <p:nvPr>
            <p:extLst>
              <p:ext uri="{D42A27DB-BD31-4B8C-83A1-F6EECF244321}">
                <p14:modId xmlns:p14="http://schemas.microsoft.com/office/powerpoint/2010/main" val="2960308625"/>
              </p:ext>
            </p:extLst>
          </p:nvPr>
        </p:nvGraphicFramePr>
        <p:xfrm>
          <a:off x="6641600" y="668951"/>
          <a:ext cx="5198969" cy="389686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61008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D2330-54DB-6F85-8F27-D658ED50ED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082464-1B24-31ED-D2BF-B4330D8D315B}"/>
              </a:ext>
            </a:extLst>
          </p:cNvPr>
          <p:cNvSpPr>
            <a:spLocks noGrp="1"/>
          </p:cNvSpPr>
          <p:nvPr>
            <p:ph type="title"/>
          </p:nvPr>
        </p:nvSpPr>
        <p:spPr>
          <a:xfrm>
            <a:off x="273854" y="101126"/>
            <a:ext cx="9985248" cy="480060"/>
          </a:xfrm>
        </p:spPr>
        <p:txBody>
          <a:bodyPr anchor="t">
            <a:normAutofit fontScale="90000"/>
          </a:bodyPr>
          <a:lstStyle/>
          <a:p>
            <a:r>
              <a:rPr lang="en-US" sz="3000" dirty="0"/>
              <a:t>3. E-Commerce for layman</a:t>
            </a:r>
          </a:p>
        </p:txBody>
      </p:sp>
      <p:pic>
        <p:nvPicPr>
          <p:cNvPr id="4" name="image1.png" title="Image">
            <a:extLst>
              <a:ext uri="{FF2B5EF4-FFF2-40B4-BE49-F238E27FC236}">
                <a16:creationId xmlns:a16="http://schemas.microsoft.com/office/drawing/2014/main" id="{00000000-0008-0000-0200-000002000000}"/>
              </a:ext>
            </a:extLst>
          </p:cNvPr>
          <p:cNvPicPr preferRelativeResize="0">
            <a:picLocks noGrp="1"/>
          </p:cNvPicPr>
          <p:nvPr>
            <p:ph idx="1"/>
          </p:nvPr>
        </p:nvPicPr>
        <p:blipFill>
          <a:blip r:embed="rId2" cstate="print"/>
          <a:stretch>
            <a:fillRect/>
          </a:stretch>
        </p:blipFill>
        <p:spPr>
          <a:xfrm>
            <a:off x="273853" y="496229"/>
            <a:ext cx="11470223" cy="5904571"/>
          </a:xfrm>
          <a:prstGeom prst="rect">
            <a:avLst/>
          </a:prstGeom>
          <a:noFill/>
        </p:spPr>
      </p:pic>
      <p:sp>
        <p:nvSpPr>
          <p:cNvPr id="6" name="Rectangle 5">
            <a:extLst>
              <a:ext uri="{FF2B5EF4-FFF2-40B4-BE49-F238E27FC236}">
                <a16:creationId xmlns:a16="http://schemas.microsoft.com/office/drawing/2014/main" id="{EF20E6C0-0A12-2F8B-F372-1BD95470A6F5}"/>
              </a:ext>
            </a:extLst>
          </p:cNvPr>
          <p:cNvSpPr/>
          <p:nvPr/>
        </p:nvSpPr>
        <p:spPr>
          <a:xfrm>
            <a:off x="376518" y="1066800"/>
            <a:ext cx="4448677" cy="3397625"/>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D3675E8D-0CA9-46EA-B0BB-9E3FEAC165B8}"/>
              </a:ext>
            </a:extLst>
          </p:cNvPr>
          <p:cNvSpPr/>
          <p:nvPr/>
        </p:nvSpPr>
        <p:spPr>
          <a:xfrm>
            <a:off x="447924" y="4464425"/>
            <a:ext cx="11224122" cy="1667434"/>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583728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xit" presetSubtype="0" fill="hold" grpId="0" nodeType="clickEffect">
                                  <p:stCondLst>
                                    <p:cond delay="0"/>
                                  </p:stCondLst>
                                  <p:childTnLst>
                                    <p:animEffect transition="out" filter="fade">
                                      <p:cBhvr>
                                        <p:cTn id="6" dur="1000"/>
                                        <p:tgtEl>
                                          <p:spTgt spid="6"/>
                                        </p:tgtEl>
                                      </p:cBhvr>
                                    </p:animEffect>
                                    <p:anim calcmode="lin" valueType="num">
                                      <p:cBhvr>
                                        <p:cTn id="7" dur="1000"/>
                                        <p:tgtEl>
                                          <p:spTgt spid="6"/>
                                        </p:tgtEl>
                                        <p:attrNameLst>
                                          <p:attrName>ppt_x</p:attrName>
                                        </p:attrNameLst>
                                      </p:cBhvr>
                                      <p:tavLst>
                                        <p:tav tm="0">
                                          <p:val>
                                            <p:strVal val="ppt_x"/>
                                          </p:val>
                                        </p:tav>
                                        <p:tav tm="100000">
                                          <p:val>
                                            <p:strVal val="ppt_x"/>
                                          </p:val>
                                        </p:tav>
                                      </p:tavLst>
                                    </p:anim>
                                    <p:anim calcmode="lin" valueType="num">
                                      <p:cBhvr>
                                        <p:cTn id="8" dur="1000"/>
                                        <p:tgtEl>
                                          <p:spTgt spid="6"/>
                                        </p:tgtEl>
                                        <p:attrNameLst>
                                          <p:attrName>ppt_y</p:attrName>
                                        </p:attrNameLst>
                                      </p:cBhvr>
                                      <p:tavLst>
                                        <p:tav tm="0">
                                          <p:val>
                                            <p:strVal val="ppt_y"/>
                                          </p:val>
                                        </p:tav>
                                        <p:tav tm="100000">
                                          <p:val>
                                            <p:strVal val="ppt_y-.1"/>
                                          </p:val>
                                        </p:tav>
                                      </p:tavLst>
                                    </p:anim>
                                    <p:set>
                                      <p:cBhvr>
                                        <p:cTn id="9" dur="1" fill="hold">
                                          <p:stCondLst>
                                            <p:cond delay="999"/>
                                          </p:stCondLst>
                                        </p:cTn>
                                        <p:tgtEl>
                                          <p:spTgt spid="6"/>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5" presetClass="exit" presetSubtype="0" fill="hold" grpId="0" nodeType="clickEffect">
                                  <p:stCondLst>
                                    <p:cond delay="0"/>
                                  </p:stCondLst>
                                  <p:childTnLst>
                                    <p:anim calcmode="lin" valueType="num">
                                      <p:cBhvr>
                                        <p:cTn id="13" dur="1000"/>
                                        <p:tgtEl>
                                          <p:spTgt spid="5"/>
                                        </p:tgtEl>
                                        <p:attrNameLst>
                                          <p:attrName>ppt_w</p:attrName>
                                        </p:attrNameLst>
                                      </p:cBhvr>
                                      <p:tavLst>
                                        <p:tav tm="0">
                                          <p:val>
                                            <p:strVal val="ppt_w"/>
                                          </p:val>
                                        </p:tav>
                                        <p:tav tm="100000">
                                          <p:val>
                                            <p:strVal val="ppt_w*0.70"/>
                                          </p:val>
                                        </p:tav>
                                      </p:tavLst>
                                    </p:anim>
                                    <p:anim calcmode="lin" valueType="num">
                                      <p:cBhvr>
                                        <p:cTn id="14" dur="1000"/>
                                        <p:tgtEl>
                                          <p:spTgt spid="5"/>
                                        </p:tgtEl>
                                        <p:attrNameLst>
                                          <p:attrName>ppt_h</p:attrName>
                                        </p:attrNameLst>
                                      </p:cBhvr>
                                      <p:tavLst>
                                        <p:tav tm="0">
                                          <p:val>
                                            <p:strVal val="ppt_h"/>
                                          </p:val>
                                        </p:tav>
                                        <p:tav tm="100000">
                                          <p:val>
                                            <p:strVal val="ppt_h"/>
                                          </p:val>
                                        </p:tav>
                                      </p:tavLst>
                                    </p:anim>
                                    <p:animEffect transition="out" filter="fade">
                                      <p:cBhvr>
                                        <p:cTn id="15" dur="1000"/>
                                        <p:tgtEl>
                                          <p:spTgt spid="5"/>
                                        </p:tgtEl>
                                      </p:cBhvr>
                                    </p:animEffect>
                                    <p:set>
                                      <p:cBhvr>
                                        <p:cTn id="16" dur="1" fill="hold">
                                          <p:stCondLst>
                                            <p:cond delay="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CB65E-425C-6B5D-C37C-785FB8D8DC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6D1033-7262-A357-EC4D-649CBC47DEFF}"/>
              </a:ext>
            </a:extLst>
          </p:cNvPr>
          <p:cNvSpPr>
            <a:spLocks noGrp="1"/>
          </p:cNvSpPr>
          <p:nvPr>
            <p:ph type="title"/>
          </p:nvPr>
        </p:nvSpPr>
        <p:spPr>
          <a:xfrm>
            <a:off x="273854" y="101126"/>
            <a:ext cx="9985248" cy="480060"/>
          </a:xfrm>
        </p:spPr>
        <p:txBody>
          <a:bodyPr anchor="t">
            <a:normAutofit/>
          </a:bodyPr>
          <a:lstStyle/>
          <a:p>
            <a:r>
              <a:rPr lang="en-US" sz="2500" dirty="0"/>
              <a:t>4. Offline Vs Online Sales Comparison</a:t>
            </a:r>
          </a:p>
        </p:txBody>
      </p:sp>
      <p:sp>
        <p:nvSpPr>
          <p:cNvPr id="5" name="Rectangle 2">
            <a:extLst>
              <a:ext uri="{FF2B5EF4-FFF2-40B4-BE49-F238E27FC236}">
                <a16:creationId xmlns:a16="http://schemas.microsoft.com/office/drawing/2014/main" id="{E09E4373-28AC-6270-6889-C4ADCB128354}"/>
              </a:ext>
            </a:extLst>
          </p:cNvPr>
          <p:cNvSpPr>
            <a:spLocks noGrp="1" noChangeArrowheads="1"/>
          </p:cNvSpPr>
          <p:nvPr>
            <p:ph idx="1"/>
          </p:nvPr>
        </p:nvSpPr>
        <p:spPr bwMode="auto">
          <a:xfrm>
            <a:off x="4411423" y="581186"/>
            <a:ext cx="7650706" cy="5731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indent="0">
              <a:buNone/>
            </a:pPr>
            <a:r>
              <a:rPr lang="en-US" sz="1200" b="1" dirty="0"/>
              <a:t>Core Reasons Sellers Choose Online Over Physical Stores ?</a:t>
            </a:r>
          </a:p>
          <a:p>
            <a:pPr>
              <a:buAutoNum type="arabicPeriod"/>
            </a:pPr>
            <a:r>
              <a:rPr lang="en-US" sz="1200" b="1" dirty="0"/>
              <a:t>Absolute Sales Volume vs. Local Foot Traffic:  </a:t>
            </a:r>
          </a:p>
          <a:p>
            <a:pPr>
              <a:buFont typeface="Wingdings" panose="05000000000000000000" pitchFamily="2" charset="2"/>
              <a:buChar char="§"/>
            </a:pPr>
            <a:r>
              <a:rPr lang="en-US" sz="1200" dirty="0"/>
              <a:t>Unlimited Geographic Reach: A physical </a:t>
            </a:r>
            <a:r>
              <a:rPr lang="en-US" sz="1200" dirty="0" err="1"/>
              <a:t>Kirana</a:t>
            </a:r>
            <a:r>
              <a:rPr lang="en-US" sz="1200" dirty="0"/>
              <a:t> shop is limited to a 2–3 KM radius. Online marketplaces instantly open access to millions of buyers across all pin codes in India.</a:t>
            </a:r>
          </a:p>
          <a:p>
            <a:pPr>
              <a:buFont typeface="Wingdings" panose="05000000000000000000" pitchFamily="2" charset="2"/>
              <a:buChar char="§"/>
            </a:pPr>
            <a:r>
              <a:rPr lang="en-US" sz="1200" dirty="0"/>
              <a:t>Faster Inventory Turnover: Selling 100 units a day at a ₹20 profit online creates more total monthly income than selling 5 units a day at a ₹100 profit offline.</a:t>
            </a:r>
          </a:p>
          <a:p>
            <a:pPr marL="0" indent="0">
              <a:buNone/>
            </a:pPr>
            <a:r>
              <a:rPr lang="en-US" sz="1200" dirty="0"/>
              <a:t>2. </a:t>
            </a:r>
            <a:r>
              <a:rPr lang="en-US" sz="1200" b="1" dirty="0"/>
              <a:t>Eradication of Fixed Overhead Costs:</a:t>
            </a:r>
          </a:p>
          <a:p>
            <a:pPr>
              <a:buFont typeface="Wingdings" panose="05000000000000000000" pitchFamily="2" charset="2"/>
              <a:buChar char="§"/>
            </a:pPr>
            <a:r>
              <a:rPr lang="en-US" sz="1200" dirty="0"/>
              <a:t>Zero Real Estate Inflation: Brick-and-mortar stores demand high upfront commercial rent, electricity bills, shop security, and manual counter staff salaries. </a:t>
            </a:r>
          </a:p>
          <a:p>
            <a:pPr>
              <a:buFont typeface="Wingdings" panose="05000000000000000000" pitchFamily="2" charset="2"/>
              <a:buChar char="§"/>
            </a:pPr>
            <a:r>
              <a:rPr lang="en-US" sz="1200" dirty="0"/>
              <a:t>Variable Cost Structure: Marketplace fees only trigger after a sale is successfully made. If a product sits on an online shelf, it does not actively consume daily utility or rental cash. </a:t>
            </a:r>
          </a:p>
          <a:p>
            <a:pPr marL="0" indent="0">
              <a:buNone/>
            </a:pPr>
            <a:r>
              <a:rPr lang="en-US" sz="1200" b="1" dirty="0"/>
              <a:t>3. Elimination of the Credit Risk:</a:t>
            </a:r>
          </a:p>
          <a:p>
            <a:pPr>
              <a:buFont typeface="Wingdings" panose="05000000000000000000" pitchFamily="2" charset="2"/>
              <a:buChar char="§"/>
            </a:pPr>
            <a:r>
              <a:rPr lang="en-US" sz="1200" dirty="0"/>
              <a:t>Guaranteed Payouts: Traditional local shops lose working capital by extending informal credits.  </a:t>
            </a:r>
          </a:p>
          <a:p>
            <a:pPr>
              <a:buFont typeface="Wingdings" panose="05000000000000000000" pitchFamily="2" charset="2"/>
              <a:buChar char="§"/>
            </a:pPr>
            <a:r>
              <a:rPr lang="en-US" sz="1200" dirty="0"/>
              <a:t>No Chasing Customers: Marketplaces charge upfront via digital prepaid options or handle Cash on Delivery (COD) collection, guaranteeing you get paid.</a:t>
            </a:r>
            <a:endParaRPr lang="en-US" sz="1200" b="1" dirty="0"/>
          </a:p>
          <a:p>
            <a:pPr marL="0" indent="0">
              <a:buNone/>
            </a:pPr>
            <a:r>
              <a:rPr lang="en-US" sz="1200" b="1" dirty="0"/>
              <a:t>4. Bulk Procurement Discount Advantages:</a:t>
            </a:r>
          </a:p>
          <a:p>
            <a:pPr>
              <a:buFont typeface="Wingdings" panose="05000000000000000000" pitchFamily="2" charset="2"/>
              <a:buChar char="§"/>
            </a:pPr>
            <a:r>
              <a:rPr lang="en-US" sz="1200" dirty="0"/>
              <a:t>Cheaper Sourcing Slabs: Because online sellers move large quantities, they can bypass local distributors and buy directly from top-tier FMCG + offering wholesale volume discounts.</a:t>
            </a:r>
          </a:p>
          <a:p>
            <a:pPr>
              <a:buFont typeface="Wingdings" panose="05000000000000000000" pitchFamily="2" charset="2"/>
              <a:buChar char="§"/>
            </a:pPr>
            <a:r>
              <a:rPr lang="en-US" sz="1200" dirty="0"/>
              <a:t>Margin Buffering: A product bought at a 40% bulk discount allows a seller to easily absorb marketplace fees</a:t>
            </a:r>
          </a:p>
        </p:txBody>
      </p:sp>
      <p:graphicFrame>
        <p:nvGraphicFramePr>
          <p:cNvPr id="3" name="Table 2">
            <a:extLst>
              <a:ext uri="{FF2B5EF4-FFF2-40B4-BE49-F238E27FC236}">
                <a16:creationId xmlns:a16="http://schemas.microsoft.com/office/drawing/2014/main" id="{430FB78A-9639-86A1-C3B2-DEE9B52D2F05}"/>
              </a:ext>
            </a:extLst>
          </p:cNvPr>
          <p:cNvGraphicFramePr>
            <a:graphicFrameLocks noGrp="1"/>
          </p:cNvGraphicFramePr>
          <p:nvPr>
            <p:extLst>
              <p:ext uri="{D42A27DB-BD31-4B8C-83A1-F6EECF244321}">
                <p14:modId xmlns:p14="http://schemas.microsoft.com/office/powerpoint/2010/main" val="3705476283"/>
              </p:ext>
            </p:extLst>
          </p:nvPr>
        </p:nvGraphicFramePr>
        <p:xfrm>
          <a:off x="273854" y="644796"/>
          <a:ext cx="3997546" cy="5076084"/>
        </p:xfrm>
        <a:graphic>
          <a:graphicData uri="http://schemas.openxmlformats.org/drawingml/2006/table">
            <a:tbl>
              <a:tblPr>
                <a:tableStyleId>{BC89EF96-8CEA-46FF-86C4-4CE0E7609802}</a:tableStyleId>
              </a:tblPr>
              <a:tblGrid>
                <a:gridCol w="390675">
                  <a:extLst>
                    <a:ext uri="{9D8B030D-6E8A-4147-A177-3AD203B41FA5}">
                      <a16:colId xmlns:a16="http://schemas.microsoft.com/office/drawing/2014/main" val="1296603951"/>
                    </a:ext>
                  </a:extLst>
                </a:gridCol>
                <a:gridCol w="1764906">
                  <a:extLst>
                    <a:ext uri="{9D8B030D-6E8A-4147-A177-3AD203B41FA5}">
                      <a16:colId xmlns:a16="http://schemas.microsoft.com/office/drawing/2014/main" val="3914266264"/>
                    </a:ext>
                  </a:extLst>
                </a:gridCol>
                <a:gridCol w="663903">
                  <a:extLst>
                    <a:ext uri="{9D8B030D-6E8A-4147-A177-3AD203B41FA5}">
                      <a16:colId xmlns:a16="http://schemas.microsoft.com/office/drawing/2014/main" val="129738982"/>
                    </a:ext>
                  </a:extLst>
                </a:gridCol>
                <a:gridCol w="1178062">
                  <a:extLst>
                    <a:ext uri="{9D8B030D-6E8A-4147-A177-3AD203B41FA5}">
                      <a16:colId xmlns:a16="http://schemas.microsoft.com/office/drawing/2014/main" val="402176072"/>
                    </a:ext>
                  </a:extLst>
                </a:gridCol>
              </a:tblGrid>
              <a:tr h="428352">
                <a:tc>
                  <a:txBody>
                    <a:bodyPr/>
                    <a:lstStyle/>
                    <a:p>
                      <a:pPr algn="ctr" fontAlgn="ctr">
                        <a:buNone/>
                      </a:pPr>
                      <a:r>
                        <a:rPr lang="en-US" sz="1200" b="1" u="none" strike="noStrike" dirty="0" err="1">
                          <a:effectLst/>
                        </a:rPr>
                        <a:t>Sl</a:t>
                      </a:r>
                      <a:r>
                        <a:rPr lang="en-US" sz="1200" b="1" u="none" strike="noStrike" dirty="0">
                          <a:effectLst/>
                        </a:rPr>
                        <a:t> No.</a:t>
                      </a:r>
                      <a:endParaRPr lang="en-US" sz="1200" b="1" i="0" u="none" strike="noStrike" dirty="0">
                        <a:solidFill>
                          <a:srgbClr val="000000"/>
                        </a:solidFill>
                        <a:effectLst/>
                        <a:latin typeface="Arial" panose="020B0604020202020204" pitchFamily="34" charset="0"/>
                      </a:endParaRPr>
                    </a:p>
                  </a:txBody>
                  <a:tcPr marL="6350" marR="6350" marT="6350" marB="0" anchor="ctr"/>
                </a:tc>
                <a:tc>
                  <a:txBody>
                    <a:bodyPr/>
                    <a:lstStyle/>
                    <a:p>
                      <a:pPr algn="ctr" fontAlgn="ctr">
                        <a:buNone/>
                      </a:pPr>
                      <a:r>
                        <a:rPr lang="en-US" sz="1200" b="1" u="none" strike="noStrike" dirty="0">
                          <a:effectLst/>
                        </a:rPr>
                        <a:t>Particulars</a:t>
                      </a:r>
                      <a:endParaRPr lang="en-US" sz="1200" b="1" i="0" u="none" strike="noStrike" dirty="0">
                        <a:solidFill>
                          <a:srgbClr val="000000"/>
                        </a:solidFill>
                        <a:effectLst/>
                        <a:latin typeface="Arial" panose="020B0604020202020204" pitchFamily="34" charset="0"/>
                      </a:endParaRPr>
                    </a:p>
                  </a:txBody>
                  <a:tcPr marL="6350" marR="6350" marT="6350" marB="0" anchor="ctr"/>
                </a:tc>
                <a:tc>
                  <a:txBody>
                    <a:bodyPr/>
                    <a:lstStyle/>
                    <a:p>
                      <a:pPr algn="ctr" fontAlgn="ctr">
                        <a:buNone/>
                      </a:pPr>
                      <a:r>
                        <a:rPr lang="en-US" sz="1200" b="1" u="none" strike="noStrike" dirty="0">
                          <a:effectLst/>
                        </a:rPr>
                        <a:t>Kirana (Offline)</a:t>
                      </a:r>
                      <a:endParaRPr lang="en-US" sz="1200" b="1" i="0" u="none" strike="noStrike" dirty="0">
                        <a:solidFill>
                          <a:srgbClr val="000000"/>
                        </a:solidFill>
                        <a:effectLst/>
                        <a:latin typeface="Arial" panose="020B0604020202020204" pitchFamily="34" charset="0"/>
                      </a:endParaRPr>
                    </a:p>
                  </a:txBody>
                  <a:tcPr marL="6350" marR="6350" marT="6350" marB="0" anchor="ctr"/>
                </a:tc>
                <a:tc>
                  <a:txBody>
                    <a:bodyPr/>
                    <a:lstStyle/>
                    <a:p>
                      <a:pPr algn="ctr" fontAlgn="ctr">
                        <a:buNone/>
                      </a:pPr>
                      <a:r>
                        <a:rPr lang="en-US" sz="1200" b="1" u="none" strike="noStrike" dirty="0">
                          <a:effectLst/>
                        </a:rPr>
                        <a:t>Amazon / Flipkart (Online)</a:t>
                      </a:r>
                      <a:endParaRPr lang="en-US" sz="1200" b="1" i="0" u="none" strike="noStrike" dirty="0">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2876844025"/>
                  </a:ext>
                </a:extLst>
              </a:tr>
              <a:tr h="428352">
                <a:tc>
                  <a:txBody>
                    <a:bodyPr/>
                    <a:lstStyle/>
                    <a:p>
                      <a:pPr algn="ctr" fontAlgn="ctr">
                        <a:buNone/>
                      </a:pPr>
                      <a:r>
                        <a:rPr lang="en-US" sz="1200" u="none" strike="noStrike">
                          <a:effectLst/>
                        </a:rPr>
                        <a:t>1</a:t>
                      </a:r>
                      <a:endParaRPr lang="en-US" sz="1200" b="0" i="0" u="none" strike="noStrike">
                        <a:solidFill>
                          <a:srgbClr val="000000"/>
                        </a:solidFill>
                        <a:effectLst/>
                        <a:latin typeface="Arial" panose="020B0604020202020204" pitchFamily="34" charset="0"/>
                      </a:endParaRPr>
                    </a:p>
                  </a:txBody>
                  <a:tcPr marL="6350" marR="6350" marT="6350" marB="0" anchor="ctr"/>
                </a:tc>
                <a:tc>
                  <a:txBody>
                    <a:bodyPr/>
                    <a:lstStyle/>
                    <a:p>
                      <a:pPr lvl="0" algn="l" fontAlgn="ctr">
                        <a:buNone/>
                      </a:pPr>
                      <a:r>
                        <a:rPr lang="en-US" sz="1200" u="none" strike="noStrike" dirty="0">
                          <a:effectLst/>
                        </a:rPr>
                        <a:t>MRP / Selling Price</a:t>
                      </a:r>
                      <a:endParaRPr lang="en-US" sz="1200" b="0" i="0" u="none" strike="noStrike" dirty="0">
                        <a:solidFill>
                          <a:srgbClr val="000000"/>
                        </a:solidFill>
                        <a:effectLst/>
                        <a:latin typeface="Arial" panose="020B0604020202020204" pitchFamily="34" charset="0"/>
                      </a:endParaRPr>
                    </a:p>
                  </a:txBody>
                  <a:tcPr marL="6350" marR="6350" marT="6350" marB="0" anchor="ctr"/>
                </a:tc>
                <a:tc>
                  <a:txBody>
                    <a:bodyPr/>
                    <a:lstStyle/>
                    <a:p>
                      <a:pPr algn="r" fontAlgn="ctr">
                        <a:buNone/>
                      </a:pPr>
                      <a:r>
                        <a:rPr lang="en-US" sz="1200" u="none" strike="noStrike">
                          <a:effectLst/>
                        </a:rPr>
                        <a:t>500</a:t>
                      </a:r>
                      <a:endParaRPr lang="en-US" sz="1200" b="0" i="0" u="none" strike="noStrike">
                        <a:solidFill>
                          <a:srgbClr val="000000"/>
                        </a:solidFill>
                        <a:effectLst/>
                        <a:latin typeface="Arial" panose="020B0604020202020204" pitchFamily="34" charset="0"/>
                      </a:endParaRPr>
                    </a:p>
                  </a:txBody>
                  <a:tcPr marL="6350" marR="6350" marT="6350" marB="0" anchor="ctr"/>
                </a:tc>
                <a:tc>
                  <a:txBody>
                    <a:bodyPr/>
                    <a:lstStyle/>
                    <a:p>
                      <a:pPr algn="r" fontAlgn="ctr">
                        <a:buNone/>
                      </a:pPr>
                      <a:r>
                        <a:rPr lang="en-US" sz="1200" u="none" strike="noStrike" dirty="0">
                          <a:effectLst/>
                        </a:rPr>
                        <a:t>500</a:t>
                      </a:r>
                      <a:endParaRPr lang="en-US" sz="1200" b="0" i="0" u="none" strike="noStrike" dirty="0">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3723919517"/>
                  </a:ext>
                </a:extLst>
              </a:tr>
              <a:tr h="428352">
                <a:tc>
                  <a:txBody>
                    <a:bodyPr/>
                    <a:lstStyle/>
                    <a:p>
                      <a:pPr algn="ctr" fontAlgn="ctr">
                        <a:buNone/>
                      </a:pPr>
                      <a:r>
                        <a:rPr lang="en-US" sz="1200" u="none" strike="noStrike">
                          <a:effectLst/>
                        </a:rPr>
                        <a:t>2</a:t>
                      </a:r>
                      <a:endParaRPr lang="en-US" sz="1200" b="0" i="0" u="none" strike="noStrike">
                        <a:solidFill>
                          <a:srgbClr val="000000"/>
                        </a:solidFill>
                        <a:effectLst/>
                        <a:latin typeface="Arial" panose="020B0604020202020204" pitchFamily="34" charset="0"/>
                      </a:endParaRPr>
                    </a:p>
                  </a:txBody>
                  <a:tcPr marL="6350" marR="6350" marT="6350" marB="0" anchor="ctr"/>
                </a:tc>
                <a:tc>
                  <a:txBody>
                    <a:bodyPr/>
                    <a:lstStyle/>
                    <a:p>
                      <a:pPr lvl="0" algn="l" fontAlgn="ctr">
                        <a:buNone/>
                      </a:pPr>
                      <a:r>
                        <a:rPr lang="en-US" sz="1200" u="none" strike="noStrike" dirty="0">
                          <a:effectLst/>
                        </a:rPr>
                        <a:t>Marketplace Fees</a:t>
                      </a:r>
                      <a:endParaRPr lang="en-US" sz="1200" b="0" i="0" u="none" strike="noStrike" dirty="0">
                        <a:solidFill>
                          <a:srgbClr val="000000"/>
                        </a:solidFill>
                        <a:effectLst/>
                        <a:latin typeface="Arial" panose="020B0604020202020204" pitchFamily="34" charset="0"/>
                      </a:endParaRPr>
                    </a:p>
                  </a:txBody>
                  <a:tcPr marL="6350" marR="6350" marT="6350" marB="0" anchor="ctr"/>
                </a:tc>
                <a:tc>
                  <a:txBody>
                    <a:bodyPr/>
                    <a:lstStyle/>
                    <a:p>
                      <a:pPr algn="r" fontAlgn="ctr">
                        <a:buNone/>
                      </a:pPr>
                      <a:r>
                        <a:rPr lang="en-US" sz="1200" u="none" strike="noStrike">
                          <a:effectLst/>
                        </a:rPr>
                        <a:t>0</a:t>
                      </a:r>
                      <a:endParaRPr lang="en-US" sz="1200" b="0" i="0" u="none" strike="noStrike">
                        <a:solidFill>
                          <a:srgbClr val="000000"/>
                        </a:solidFill>
                        <a:effectLst/>
                        <a:latin typeface="Arial" panose="020B0604020202020204" pitchFamily="34" charset="0"/>
                      </a:endParaRPr>
                    </a:p>
                  </a:txBody>
                  <a:tcPr marL="6350" marR="6350" marT="6350" marB="0" anchor="ctr"/>
                </a:tc>
                <a:tc>
                  <a:txBody>
                    <a:bodyPr/>
                    <a:lstStyle/>
                    <a:p>
                      <a:pPr algn="r" fontAlgn="ctr">
                        <a:buNone/>
                      </a:pPr>
                      <a:r>
                        <a:rPr lang="en-US" sz="1200" u="none" strike="noStrike">
                          <a:effectLst/>
                        </a:rPr>
                        <a:t>50</a:t>
                      </a:r>
                      <a:endParaRPr lang="en-US" sz="1200" b="0" i="0" u="none" strike="noStrike">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3011224527"/>
                  </a:ext>
                </a:extLst>
              </a:tr>
              <a:tr h="639387">
                <a:tc>
                  <a:txBody>
                    <a:bodyPr/>
                    <a:lstStyle/>
                    <a:p>
                      <a:pPr algn="ctr" fontAlgn="ctr">
                        <a:buNone/>
                      </a:pPr>
                      <a:r>
                        <a:rPr lang="en-US" sz="1200" u="none" strike="noStrike">
                          <a:effectLst/>
                        </a:rPr>
                        <a:t>3</a:t>
                      </a:r>
                      <a:endParaRPr lang="en-US" sz="1200" b="0" i="0" u="none" strike="noStrike">
                        <a:solidFill>
                          <a:srgbClr val="000000"/>
                        </a:solidFill>
                        <a:effectLst/>
                        <a:latin typeface="Arial" panose="020B0604020202020204" pitchFamily="34" charset="0"/>
                      </a:endParaRPr>
                    </a:p>
                  </a:txBody>
                  <a:tcPr marL="6350" marR="6350" marT="6350" marB="0" anchor="ctr"/>
                </a:tc>
                <a:tc>
                  <a:txBody>
                    <a:bodyPr/>
                    <a:lstStyle/>
                    <a:p>
                      <a:pPr lvl="0" algn="l" fontAlgn="ctr">
                        <a:buNone/>
                      </a:pPr>
                      <a:r>
                        <a:rPr lang="en-US" sz="1200" u="none" strike="noStrike" dirty="0">
                          <a:effectLst/>
                        </a:rPr>
                        <a:t>Shop rent/warehouse storage fee</a:t>
                      </a:r>
                      <a:endParaRPr lang="en-US" sz="1200" b="0" i="0" u="none" strike="noStrike" dirty="0">
                        <a:solidFill>
                          <a:srgbClr val="000000"/>
                        </a:solidFill>
                        <a:effectLst/>
                        <a:latin typeface="Arial" panose="020B0604020202020204" pitchFamily="34" charset="0"/>
                      </a:endParaRPr>
                    </a:p>
                  </a:txBody>
                  <a:tcPr marL="6350" marR="6350" marT="6350" marB="0" anchor="ctr"/>
                </a:tc>
                <a:tc>
                  <a:txBody>
                    <a:bodyPr/>
                    <a:lstStyle/>
                    <a:p>
                      <a:pPr algn="r" fontAlgn="ctr">
                        <a:buNone/>
                      </a:pPr>
                      <a:r>
                        <a:rPr lang="en-US" sz="1200" u="none" strike="noStrike">
                          <a:effectLst/>
                        </a:rPr>
                        <a:t>50</a:t>
                      </a:r>
                      <a:endParaRPr lang="en-US" sz="1200" b="0" i="0" u="none" strike="noStrike">
                        <a:solidFill>
                          <a:srgbClr val="000000"/>
                        </a:solidFill>
                        <a:effectLst/>
                        <a:latin typeface="Arial" panose="020B0604020202020204" pitchFamily="34" charset="0"/>
                      </a:endParaRPr>
                    </a:p>
                  </a:txBody>
                  <a:tcPr marL="6350" marR="6350" marT="6350" marB="0" anchor="ctr"/>
                </a:tc>
                <a:tc>
                  <a:txBody>
                    <a:bodyPr/>
                    <a:lstStyle/>
                    <a:p>
                      <a:pPr algn="r" fontAlgn="ctr">
                        <a:buNone/>
                      </a:pPr>
                      <a:r>
                        <a:rPr lang="en-US" sz="1200" u="none" strike="noStrike" dirty="0">
                          <a:effectLst/>
                        </a:rPr>
                        <a:t>50</a:t>
                      </a:r>
                      <a:endParaRPr lang="en-US" sz="1200" b="0" i="0" u="none" strike="noStrike" dirty="0">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1891468527"/>
                  </a:ext>
                </a:extLst>
              </a:tr>
              <a:tr h="428352">
                <a:tc>
                  <a:txBody>
                    <a:bodyPr/>
                    <a:lstStyle/>
                    <a:p>
                      <a:pPr algn="ctr" fontAlgn="ctr">
                        <a:buNone/>
                      </a:pPr>
                      <a:r>
                        <a:rPr lang="en-US" sz="1200" u="none" strike="noStrike">
                          <a:effectLst/>
                        </a:rPr>
                        <a:t>4</a:t>
                      </a:r>
                      <a:endParaRPr lang="en-US" sz="1200" b="0" i="0" u="none" strike="noStrike">
                        <a:solidFill>
                          <a:srgbClr val="000000"/>
                        </a:solidFill>
                        <a:effectLst/>
                        <a:latin typeface="Arial" panose="020B0604020202020204" pitchFamily="34" charset="0"/>
                      </a:endParaRPr>
                    </a:p>
                  </a:txBody>
                  <a:tcPr marL="6350" marR="6350" marT="6350" marB="0" anchor="ctr"/>
                </a:tc>
                <a:tc>
                  <a:txBody>
                    <a:bodyPr/>
                    <a:lstStyle/>
                    <a:p>
                      <a:pPr lvl="0" algn="l" fontAlgn="ctr">
                        <a:buNone/>
                      </a:pPr>
                      <a:r>
                        <a:rPr lang="en-US" sz="1200" u="none" strike="noStrike" dirty="0">
                          <a:effectLst/>
                        </a:rPr>
                        <a:t>Logistics / Shipping</a:t>
                      </a:r>
                      <a:endParaRPr lang="en-US" sz="1200" b="0" i="0" u="none" strike="noStrike" dirty="0">
                        <a:solidFill>
                          <a:srgbClr val="000000"/>
                        </a:solidFill>
                        <a:effectLst/>
                        <a:latin typeface="Arial" panose="020B0604020202020204" pitchFamily="34" charset="0"/>
                      </a:endParaRPr>
                    </a:p>
                  </a:txBody>
                  <a:tcPr marL="6350" marR="6350" marT="6350" marB="0" anchor="ctr"/>
                </a:tc>
                <a:tc>
                  <a:txBody>
                    <a:bodyPr/>
                    <a:lstStyle/>
                    <a:p>
                      <a:pPr algn="r" fontAlgn="ctr">
                        <a:buNone/>
                      </a:pPr>
                      <a:r>
                        <a:rPr lang="en-US" sz="1200" u="none" strike="noStrike">
                          <a:effectLst/>
                        </a:rPr>
                        <a:t>0</a:t>
                      </a:r>
                      <a:endParaRPr lang="en-US" sz="1200" b="0" i="0" u="none" strike="noStrike">
                        <a:solidFill>
                          <a:srgbClr val="000000"/>
                        </a:solidFill>
                        <a:effectLst/>
                        <a:latin typeface="Arial" panose="020B0604020202020204" pitchFamily="34" charset="0"/>
                      </a:endParaRPr>
                    </a:p>
                  </a:txBody>
                  <a:tcPr marL="6350" marR="6350" marT="6350" marB="0" anchor="ctr"/>
                </a:tc>
                <a:tc>
                  <a:txBody>
                    <a:bodyPr/>
                    <a:lstStyle/>
                    <a:p>
                      <a:pPr algn="r" fontAlgn="ctr">
                        <a:buNone/>
                      </a:pPr>
                      <a:r>
                        <a:rPr lang="en-US" sz="1200" u="none" strike="noStrike">
                          <a:effectLst/>
                        </a:rPr>
                        <a:t>10</a:t>
                      </a:r>
                      <a:endParaRPr lang="en-US" sz="1200" b="0" i="0" u="none" strike="noStrike">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342614629"/>
                  </a:ext>
                </a:extLst>
              </a:tr>
              <a:tr h="639387">
                <a:tc>
                  <a:txBody>
                    <a:bodyPr/>
                    <a:lstStyle/>
                    <a:p>
                      <a:pPr algn="ctr" fontAlgn="ctr">
                        <a:buNone/>
                      </a:pPr>
                      <a:r>
                        <a:rPr lang="en-US" sz="1200" u="none" strike="noStrike">
                          <a:effectLst/>
                        </a:rPr>
                        <a:t>5</a:t>
                      </a:r>
                      <a:endParaRPr lang="en-US" sz="1200" b="0" i="0" u="none" strike="noStrike">
                        <a:solidFill>
                          <a:srgbClr val="000000"/>
                        </a:solidFill>
                        <a:effectLst/>
                        <a:latin typeface="Arial" panose="020B0604020202020204" pitchFamily="34" charset="0"/>
                      </a:endParaRPr>
                    </a:p>
                  </a:txBody>
                  <a:tcPr marL="6350" marR="6350" marT="6350" marB="0" anchor="ctr"/>
                </a:tc>
                <a:tc>
                  <a:txBody>
                    <a:bodyPr/>
                    <a:lstStyle/>
                    <a:p>
                      <a:pPr lvl="0" algn="l" fontAlgn="ctr">
                        <a:buNone/>
                      </a:pPr>
                      <a:r>
                        <a:rPr lang="en-US" sz="1200" u="none" strike="noStrike" dirty="0">
                          <a:effectLst/>
                        </a:rPr>
                        <a:t>Tax Adjustments (TCS) = 1 x 0.05%</a:t>
                      </a:r>
                      <a:endParaRPr lang="en-US" sz="1200" b="0" i="0" u="none" strike="noStrike" dirty="0">
                        <a:solidFill>
                          <a:srgbClr val="000000"/>
                        </a:solidFill>
                        <a:effectLst/>
                        <a:latin typeface="Arial" panose="020B0604020202020204" pitchFamily="34" charset="0"/>
                      </a:endParaRPr>
                    </a:p>
                  </a:txBody>
                  <a:tcPr marL="6350" marR="6350" marT="6350" marB="0" anchor="ctr"/>
                </a:tc>
                <a:tc>
                  <a:txBody>
                    <a:bodyPr/>
                    <a:lstStyle/>
                    <a:p>
                      <a:pPr algn="r" fontAlgn="ctr">
                        <a:buNone/>
                      </a:pPr>
                      <a:r>
                        <a:rPr lang="en-US" sz="1200" u="none" strike="noStrike" dirty="0">
                          <a:effectLst/>
                        </a:rPr>
                        <a:t>0</a:t>
                      </a:r>
                      <a:endParaRPr lang="en-US" sz="1200" b="0" i="0" u="none" strike="noStrike" dirty="0">
                        <a:solidFill>
                          <a:srgbClr val="000000"/>
                        </a:solidFill>
                        <a:effectLst/>
                        <a:latin typeface="Arial" panose="020B0604020202020204" pitchFamily="34" charset="0"/>
                      </a:endParaRPr>
                    </a:p>
                  </a:txBody>
                  <a:tcPr marL="6350" marR="6350" marT="6350" marB="0" anchor="ctr"/>
                </a:tc>
                <a:tc>
                  <a:txBody>
                    <a:bodyPr/>
                    <a:lstStyle/>
                    <a:p>
                      <a:pPr algn="r" fontAlgn="ctr">
                        <a:buNone/>
                      </a:pPr>
                      <a:r>
                        <a:rPr lang="en-US" sz="1200" u="none" strike="noStrike" dirty="0">
                          <a:effectLst/>
                        </a:rPr>
                        <a:t>0.25</a:t>
                      </a:r>
                      <a:endParaRPr lang="en-US" sz="1200" b="0" i="0" u="none" strike="noStrike" dirty="0">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3288978668"/>
                  </a:ext>
                </a:extLst>
              </a:tr>
              <a:tr h="850423">
                <a:tc>
                  <a:txBody>
                    <a:bodyPr/>
                    <a:lstStyle/>
                    <a:p>
                      <a:pPr algn="ctr" fontAlgn="ctr">
                        <a:buNone/>
                      </a:pPr>
                      <a:r>
                        <a:rPr lang="en-US" sz="1200" u="none" strike="noStrike">
                          <a:effectLst/>
                        </a:rPr>
                        <a:t>6</a:t>
                      </a:r>
                      <a:endParaRPr lang="en-US" sz="1200" b="0" i="0" u="none" strike="noStrike">
                        <a:solidFill>
                          <a:srgbClr val="000000"/>
                        </a:solidFill>
                        <a:effectLst/>
                        <a:latin typeface="Arial" panose="020B0604020202020204" pitchFamily="34" charset="0"/>
                      </a:endParaRPr>
                    </a:p>
                  </a:txBody>
                  <a:tcPr marL="6350" marR="6350" marT="6350" marB="0" anchor="ctr"/>
                </a:tc>
                <a:tc>
                  <a:txBody>
                    <a:bodyPr/>
                    <a:lstStyle/>
                    <a:p>
                      <a:pPr lvl="0" algn="l" fontAlgn="ctr">
                        <a:buNone/>
                      </a:pPr>
                      <a:r>
                        <a:rPr lang="en-US" sz="1200" u="none" strike="noStrike" dirty="0">
                          <a:effectLst/>
                        </a:rPr>
                        <a:t>Tax Adjustments (GST) on MKP fee = (2+3)x18%</a:t>
                      </a:r>
                      <a:endParaRPr lang="en-US" sz="1200" b="0" i="0" u="none" strike="noStrike" dirty="0">
                        <a:solidFill>
                          <a:srgbClr val="000000"/>
                        </a:solidFill>
                        <a:effectLst/>
                        <a:latin typeface="Arial" panose="020B0604020202020204" pitchFamily="34" charset="0"/>
                      </a:endParaRPr>
                    </a:p>
                  </a:txBody>
                  <a:tcPr marL="6350" marR="6350" marT="6350" marB="0" anchor="ctr"/>
                </a:tc>
                <a:tc>
                  <a:txBody>
                    <a:bodyPr/>
                    <a:lstStyle/>
                    <a:p>
                      <a:pPr algn="r" fontAlgn="ctr">
                        <a:buNone/>
                      </a:pPr>
                      <a:r>
                        <a:rPr lang="en-US" sz="1200" b="0" i="0" u="none" strike="noStrike" dirty="0">
                          <a:solidFill>
                            <a:srgbClr val="000000"/>
                          </a:solidFill>
                          <a:effectLst/>
                          <a:latin typeface="Arial" panose="020B0604020202020204" pitchFamily="34" charset="0"/>
                        </a:rPr>
                        <a:t>9</a:t>
                      </a:r>
                    </a:p>
                  </a:txBody>
                  <a:tcPr marL="6350" marR="6350" marT="6350" marB="0" anchor="ctr"/>
                </a:tc>
                <a:tc>
                  <a:txBody>
                    <a:bodyPr/>
                    <a:lstStyle/>
                    <a:p>
                      <a:pPr algn="r" fontAlgn="ctr">
                        <a:buNone/>
                      </a:pPr>
                      <a:r>
                        <a:rPr lang="en-US" sz="1200" u="none" strike="noStrike" dirty="0">
                          <a:effectLst/>
                        </a:rPr>
                        <a:t>18</a:t>
                      </a:r>
                      <a:endParaRPr lang="en-US" sz="1200" b="0" i="0" u="none" strike="noStrike" dirty="0">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300672239"/>
                  </a:ext>
                </a:extLst>
              </a:tr>
              <a:tr h="249855">
                <a:tc>
                  <a:txBody>
                    <a:bodyPr/>
                    <a:lstStyle/>
                    <a:p>
                      <a:pPr algn="ctr" fontAlgn="ctr">
                        <a:buNone/>
                      </a:pPr>
                      <a:r>
                        <a:rPr lang="en-US" sz="1200" u="none" strike="noStrike">
                          <a:effectLst/>
                        </a:rPr>
                        <a:t>7</a:t>
                      </a:r>
                      <a:endParaRPr lang="en-US" sz="1200" b="0" i="0" u="none" strike="noStrike">
                        <a:solidFill>
                          <a:srgbClr val="000000"/>
                        </a:solidFill>
                        <a:effectLst/>
                        <a:latin typeface="Arial" panose="020B0604020202020204" pitchFamily="34" charset="0"/>
                      </a:endParaRPr>
                    </a:p>
                  </a:txBody>
                  <a:tcPr marL="6350" marR="6350" marT="6350" marB="0" anchor="ctr"/>
                </a:tc>
                <a:tc>
                  <a:txBody>
                    <a:bodyPr/>
                    <a:lstStyle/>
                    <a:p>
                      <a:pPr lvl="0" algn="l" fontAlgn="ctr">
                        <a:buNone/>
                      </a:pPr>
                      <a:r>
                        <a:rPr lang="en-US" sz="1200" u="none" strike="noStrike" dirty="0">
                          <a:effectLst/>
                        </a:rPr>
                        <a:t>Net Settlement = 1 - 6</a:t>
                      </a:r>
                      <a:endParaRPr lang="en-US" sz="1200" b="0" i="0" u="none" strike="noStrike" dirty="0">
                        <a:solidFill>
                          <a:srgbClr val="000000"/>
                        </a:solidFill>
                        <a:effectLst/>
                        <a:latin typeface="Arial" panose="020B0604020202020204" pitchFamily="34" charset="0"/>
                      </a:endParaRPr>
                    </a:p>
                  </a:txBody>
                  <a:tcPr marL="6350" marR="6350" marT="6350" marB="0" anchor="ctr"/>
                </a:tc>
                <a:tc>
                  <a:txBody>
                    <a:bodyPr/>
                    <a:lstStyle/>
                    <a:p>
                      <a:pPr algn="r" fontAlgn="ctr">
                        <a:buNone/>
                      </a:pPr>
                      <a:r>
                        <a:rPr lang="en-US" sz="1200" u="none" strike="noStrike" dirty="0">
                          <a:effectLst/>
                        </a:rPr>
                        <a:t>441</a:t>
                      </a:r>
                      <a:endParaRPr lang="en-US" sz="1200" b="0" i="0" u="none" strike="noStrike" dirty="0">
                        <a:solidFill>
                          <a:srgbClr val="000000"/>
                        </a:solidFill>
                        <a:effectLst/>
                        <a:latin typeface="Arial" panose="020B0604020202020204" pitchFamily="34" charset="0"/>
                      </a:endParaRPr>
                    </a:p>
                  </a:txBody>
                  <a:tcPr marL="6350" marR="6350" marT="6350" marB="0" anchor="ctr"/>
                </a:tc>
                <a:tc>
                  <a:txBody>
                    <a:bodyPr/>
                    <a:lstStyle/>
                    <a:p>
                      <a:pPr algn="r" fontAlgn="ctr">
                        <a:buNone/>
                      </a:pPr>
                      <a:r>
                        <a:rPr lang="en-US" sz="1200" u="none" strike="noStrike">
                          <a:effectLst/>
                        </a:rPr>
                        <a:t>372</a:t>
                      </a:r>
                      <a:endParaRPr lang="en-US" sz="1200" b="0" i="0" u="none" strike="noStrike">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2233861605"/>
                  </a:ext>
                </a:extLst>
              </a:tr>
              <a:tr h="428352">
                <a:tc>
                  <a:txBody>
                    <a:bodyPr/>
                    <a:lstStyle/>
                    <a:p>
                      <a:pPr algn="ctr" fontAlgn="ctr">
                        <a:buNone/>
                      </a:pPr>
                      <a:r>
                        <a:rPr lang="en-US" sz="1200" u="none" strike="noStrike">
                          <a:effectLst/>
                        </a:rPr>
                        <a:t>8</a:t>
                      </a:r>
                      <a:endParaRPr lang="en-US" sz="1200" b="0" i="0" u="none" strike="noStrike">
                        <a:solidFill>
                          <a:srgbClr val="000000"/>
                        </a:solidFill>
                        <a:effectLst/>
                        <a:latin typeface="Arial" panose="020B0604020202020204" pitchFamily="34" charset="0"/>
                      </a:endParaRPr>
                    </a:p>
                  </a:txBody>
                  <a:tcPr marL="6350" marR="6350" marT="6350" marB="0" anchor="ctr"/>
                </a:tc>
                <a:tc>
                  <a:txBody>
                    <a:bodyPr/>
                    <a:lstStyle/>
                    <a:p>
                      <a:pPr lvl="0" algn="l" fontAlgn="ctr">
                        <a:buNone/>
                      </a:pPr>
                      <a:r>
                        <a:rPr lang="en-US" sz="1200" u="none" strike="noStrike" dirty="0">
                          <a:effectLst/>
                        </a:rPr>
                        <a:t>Product Cost (COGS)</a:t>
                      </a:r>
                      <a:endParaRPr lang="en-US" sz="1200" b="0" i="0" u="none" strike="noStrike" dirty="0">
                        <a:solidFill>
                          <a:srgbClr val="000000"/>
                        </a:solidFill>
                        <a:effectLst/>
                        <a:latin typeface="Arial" panose="020B0604020202020204" pitchFamily="34" charset="0"/>
                      </a:endParaRPr>
                    </a:p>
                  </a:txBody>
                  <a:tcPr marL="6350" marR="6350" marT="6350" marB="0" anchor="ctr"/>
                </a:tc>
                <a:tc>
                  <a:txBody>
                    <a:bodyPr/>
                    <a:lstStyle/>
                    <a:p>
                      <a:pPr algn="r" fontAlgn="ctr">
                        <a:buNone/>
                      </a:pPr>
                      <a:r>
                        <a:rPr lang="en-US" sz="1200" u="none" strike="noStrike">
                          <a:effectLst/>
                        </a:rPr>
                        <a:t>350</a:t>
                      </a:r>
                      <a:endParaRPr lang="en-US" sz="1200" b="0" i="0" u="none" strike="noStrike">
                        <a:solidFill>
                          <a:srgbClr val="000000"/>
                        </a:solidFill>
                        <a:effectLst/>
                        <a:latin typeface="Arial" panose="020B0604020202020204" pitchFamily="34" charset="0"/>
                      </a:endParaRPr>
                    </a:p>
                  </a:txBody>
                  <a:tcPr marL="6350" marR="6350" marT="6350" marB="0" anchor="ctr"/>
                </a:tc>
                <a:tc>
                  <a:txBody>
                    <a:bodyPr/>
                    <a:lstStyle/>
                    <a:p>
                      <a:pPr algn="r" fontAlgn="ctr">
                        <a:buNone/>
                      </a:pPr>
                      <a:r>
                        <a:rPr lang="en-US" sz="1200" u="none" strike="noStrike">
                          <a:effectLst/>
                        </a:rPr>
                        <a:t>350</a:t>
                      </a:r>
                      <a:endParaRPr lang="en-US" sz="1200" b="0" i="0" u="none" strike="noStrike">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655276439"/>
                  </a:ext>
                </a:extLst>
              </a:tr>
              <a:tr h="305417">
                <a:tc>
                  <a:txBody>
                    <a:bodyPr/>
                    <a:lstStyle/>
                    <a:p>
                      <a:pPr algn="ctr" fontAlgn="ctr">
                        <a:buNone/>
                      </a:pPr>
                      <a:r>
                        <a:rPr lang="en-US" sz="1200" u="none" strike="noStrike">
                          <a:effectLst/>
                        </a:rPr>
                        <a:t>9</a:t>
                      </a:r>
                      <a:endParaRPr lang="en-US" sz="1200" b="0" i="0" u="none" strike="noStrike">
                        <a:solidFill>
                          <a:srgbClr val="000000"/>
                        </a:solidFill>
                        <a:effectLst/>
                        <a:latin typeface="Arial" panose="020B0604020202020204" pitchFamily="34" charset="0"/>
                      </a:endParaRPr>
                    </a:p>
                  </a:txBody>
                  <a:tcPr marL="6350" marR="6350" marT="6350" marB="0" anchor="ctr"/>
                </a:tc>
                <a:tc>
                  <a:txBody>
                    <a:bodyPr/>
                    <a:lstStyle/>
                    <a:p>
                      <a:pPr lvl="0" algn="l" fontAlgn="ctr">
                        <a:buNone/>
                      </a:pPr>
                      <a:r>
                        <a:rPr lang="en-US" sz="1200" u="none" strike="noStrike" dirty="0">
                          <a:effectLst/>
                        </a:rPr>
                        <a:t>Net Profit (₹) = 7-8</a:t>
                      </a:r>
                      <a:endParaRPr lang="en-US" sz="1200" b="0" i="0" u="none" strike="noStrike" dirty="0">
                        <a:solidFill>
                          <a:srgbClr val="000000"/>
                        </a:solidFill>
                        <a:effectLst/>
                        <a:latin typeface="Arial" panose="020B0604020202020204" pitchFamily="34" charset="0"/>
                      </a:endParaRPr>
                    </a:p>
                  </a:txBody>
                  <a:tcPr marL="6350" marR="6350" marT="6350" marB="0" anchor="ctr"/>
                </a:tc>
                <a:tc>
                  <a:txBody>
                    <a:bodyPr/>
                    <a:lstStyle/>
                    <a:p>
                      <a:pPr algn="r" fontAlgn="ctr">
                        <a:buNone/>
                      </a:pPr>
                      <a:r>
                        <a:rPr lang="en-US" sz="1200" u="none" strike="noStrike" dirty="0">
                          <a:effectLst/>
                        </a:rPr>
                        <a:t>91</a:t>
                      </a:r>
                      <a:endParaRPr lang="en-US" sz="1200" b="0" i="0" u="none" strike="noStrike" dirty="0">
                        <a:solidFill>
                          <a:srgbClr val="000000"/>
                        </a:solidFill>
                        <a:effectLst/>
                        <a:latin typeface="Arial" panose="020B0604020202020204" pitchFamily="34" charset="0"/>
                      </a:endParaRPr>
                    </a:p>
                  </a:txBody>
                  <a:tcPr marL="6350" marR="6350" marT="6350" marB="0" anchor="ctr"/>
                </a:tc>
                <a:tc>
                  <a:txBody>
                    <a:bodyPr/>
                    <a:lstStyle/>
                    <a:p>
                      <a:pPr algn="r" fontAlgn="ctr">
                        <a:buNone/>
                      </a:pPr>
                      <a:r>
                        <a:rPr lang="en-US" sz="1200" u="none" strike="noStrike">
                          <a:effectLst/>
                        </a:rPr>
                        <a:t>21.75</a:t>
                      </a:r>
                      <a:endParaRPr lang="en-US" sz="1200" b="0" i="0" u="none" strike="noStrike">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3114864199"/>
                  </a:ext>
                </a:extLst>
              </a:tr>
              <a:tr h="249855">
                <a:tc>
                  <a:txBody>
                    <a:bodyPr/>
                    <a:lstStyle/>
                    <a:p>
                      <a:pPr algn="ctr" fontAlgn="ctr">
                        <a:buNone/>
                      </a:pPr>
                      <a:r>
                        <a:rPr lang="en-US" sz="1200" u="none" strike="noStrike" dirty="0">
                          <a:effectLst/>
                        </a:rPr>
                        <a:t>10</a:t>
                      </a:r>
                      <a:endParaRPr lang="en-US" sz="1200" b="0" i="0" u="none" strike="noStrike" dirty="0">
                        <a:solidFill>
                          <a:srgbClr val="000000"/>
                        </a:solidFill>
                        <a:effectLst/>
                        <a:latin typeface="Arial" panose="020B0604020202020204" pitchFamily="34" charset="0"/>
                      </a:endParaRPr>
                    </a:p>
                  </a:txBody>
                  <a:tcPr marL="6350" marR="6350" marT="6350" marB="0" anchor="ctr"/>
                </a:tc>
                <a:tc>
                  <a:txBody>
                    <a:bodyPr/>
                    <a:lstStyle/>
                    <a:p>
                      <a:pPr lvl="0" algn="l" fontAlgn="ctr">
                        <a:buNone/>
                      </a:pPr>
                      <a:r>
                        <a:rPr lang="en-US" sz="1200" u="none" strike="noStrike" dirty="0">
                          <a:effectLst/>
                        </a:rPr>
                        <a:t>Net Margin (%) = 1 / 9</a:t>
                      </a:r>
                      <a:endParaRPr lang="en-US" sz="1200" b="0" i="0" u="none" strike="noStrike" dirty="0">
                        <a:solidFill>
                          <a:srgbClr val="000000"/>
                        </a:solidFill>
                        <a:effectLst/>
                        <a:latin typeface="Arial" panose="020B0604020202020204" pitchFamily="34" charset="0"/>
                      </a:endParaRPr>
                    </a:p>
                  </a:txBody>
                  <a:tcPr marL="6350" marR="6350" marT="6350" marB="0" anchor="ctr"/>
                </a:tc>
                <a:tc>
                  <a:txBody>
                    <a:bodyPr/>
                    <a:lstStyle/>
                    <a:p>
                      <a:pPr algn="r" fontAlgn="ctr">
                        <a:buNone/>
                      </a:pPr>
                      <a:r>
                        <a:rPr lang="en-US" sz="1200" u="none" strike="noStrike" dirty="0">
                          <a:effectLst/>
                        </a:rPr>
                        <a:t>18%</a:t>
                      </a:r>
                      <a:endParaRPr lang="en-US" sz="1200" b="0" i="0" u="none" strike="noStrike" dirty="0">
                        <a:solidFill>
                          <a:srgbClr val="000000"/>
                        </a:solidFill>
                        <a:effectLst/>
                        <a:latin typeface="Arial" panose="020B0604020202020204" pitchFamily="34" charset="0"/>
                      </a:endParaRPr>
                    </a:p>
                  </a:txBody>
                  <a:tcPr marL="6350" marR="6350" marT="6350" marB="0" anchor="ctr"/>
                </a:tc>
                <a:tc>
                  <a:txBody>
                    <a:bodyPr/>
                    <a:lstStyle/>
                    <a:p>
                      <a:pPr algn="r" fontAlgn="ctr">
                        <a:buNone/>
                      </a:pPr>
                      <a:r>
                        <a:rPr lang="en-US" sz="1200" u="none" strike="noStrike" dirty="0">
                          <a:effectLst/>
                        </a:rPr>
                        <a:t>4.4%</a:t>
                      </a:r>
                      <a:endParaRPr lang="en-US" sz="1200" b="0" i="0" u="none" strike="noStrike" dirty="0">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2302825112"/>
                  </a:ext>
                </a:extLst>
              </a:tr>
            </a:tbl>
          </a:graphicData>
        </a:graphic>
      </p:graphicFrame>
    </p:spTree>
    <p:extLst>
      <p:ext uri="{BB962C8B-B14F-4D97-AF65-F5344CB8AC3E}">
        <p14:creationId xmlns:p14="http://schemas.microsoft.com/office/powerpoint/2010/main" val="2133333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checkerboard(across)">
                                      <p:cBhvr>
                                        <p:cTn id="7" dur="750"/>
                                        <p:tgtEl>
                                          <p:spTgt spid="5">
                                            <p:txEl>
                                              <p:pRg st="1" end="1"/>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5">
                                            <p:txEl>
                                              <p:pRg st="2" end="2"/>
                                            </p:txEl>
                                          </p:spTgt>
                                        </p:tgtEl>
                                        <p:attrNameLst>
                                          <p:attrName>style.visibility</p:attrName>
                                        </p:attrNameLst>
                                      </p:cBhvr>
                                      <p:to>
                                        <p:strVal val="visible"/>
                                      </p:to>
                                    </p:set>
                                    <p:animEffect transition="in" filter="checkerboard(across)">
                                      <p:cBhvr>
                                        <p:cTn id="10" dur="750"/>
                                        <p:tgtEl>
                                          <p:spTgt spid="5">
                                            <p:txEl>
                                              <p:pRg st="2" end="2"/>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animEffect transition="in" filter="checkerboard(across)">
                                      <p:cBhvr>
                                        <p:cTn id="13" dur="750"/>
                                        <p:tgtEl>
                                          <p:spTgt spid="5">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5">
                                            <p:txEl>
                                              <p:pRg st="4" end="4"/>
                                            </p:txEl>
                                          </p:spTgt>
                                        </p:tgtEl>
                                        <p:attrNameLst>
                                          <p:attrName>style.visibility</p:attrName>
                                        </p:attrNameLst>
                                      </p:cBhvr>
                                      <p:to>
                                        <p:strVal val="visible"/>
                                      </p:to>
                                    </p:set>
                                    <p:animEffect transition="in" filter="checkerboard(across)">
                                      <p:cBhvr>
                                        <p:cTn id="18" dur="750"/>
                                        <p:tgtEl>
                                          <p:spTgt spid="5">
                                            <p:txEl>
                                              <p:pRg st="4" end="4"/>
                                            </p:txEl>
                                          </p:spTgt>
                                        </p:tgtEl>
                                      </p:cBhvr>
                                    </p:animEffect>
                                  </p:childTnLst>
                                </p:cTn>
                              </p:par>
                              <p:par>
                                <p:cTn id="19" presetID="5" presetClass="entr" presetSubtype="10" fill="hold" nodeType="with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animEffect transition="in" filter="checkerboard(across)">
                                      <p:cBhvr>
                                        <p:cTn id="21" dur="750"/>
                                        <p:tgtEl>
                                          <p:spTgt spid="5">
                                            <p:txEl>
                                              <p:pRg st="5" end="5"/>
                                            </p:txEl>
                                          </p:spTgt>
                                        </p:tgtEl>
                                      </p:cBhvr>
                                    </p:animEffect>
                                  </p:childTnLst>
                                </p:cTn>
                              </p:par>
                              <p:par>
                                <p:cTn id="22" presetID="5" presetClass="entr" presetSubtype="10" fill="hold" nodeType="withEffect">
                                  <p:stCondLst>
                                    <p:cond delay="0"/>
                                  </p:stCondLst>
                                  <p:childTnLst>
                                    <p:set>
                                      <p:cBhvr>
                                        <p:cTn id="23" dur="1" fill="hold">
                                          <p:stCondLst>
                                            <p:cond delay="0"/>
                                          </p:stCondLst>
                                        </p:cTn>
                                        <p:tgtEl>
                                          <p:spTgt spid="5">
                                            <p:txEl>
                                              <p:pRg st="6" end="6"/>
                                            </p:txEl>
                                          </p:spTgt>
                                        </p:tgtEl>
                                        <p:attrNameLst>
                                          <p:attrName>style.visibility</p:attrName>
                                        </p:attrNameLst>
                                      </p:cBhvr>
                                      <p:to>
                                        <p:strVal val="visible"/>
                                      </p:to>
                                    </p:set>
                                    <p:animEffect transition="in" filter="checkerboard(across)">
                                      <p:cBhvr>
                                        <p:cTn id="24" dur="750"/>
                                        <p:tgtEl>
                                          <p:spTgt spid="5">
                                            <p:txEl>
                                              <p:pRg st="6" end="6"/>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nodeType="clickEffect">
                                  <p:stCondLst>
                                    <p:cond delay="0"/>
                                  </p:stCondLst>
                                  <p:childTnLst>
                                    <p:set>
                                      <p:cBhvr>
                                        <p:cTn id="28" dur="1" fill="hold">
                                          <p:stCondLst>
                                            <p:cond delay="0"/>
                                          </p:stCondLst>
                                        </p:cTn>
                                        <p:tgtEl>
                                          <p:spTgt spid="5">
                                            <p:txEl>
                                              <p:pRg st="7" end="7"/>
                                            </p:txEl>
                                          </p:spTgt>
                                        </p:tgtEl>
                                        <p:attrNameLst>
                                          <p:attrName>style.visibility</p:attrName>
                                        </p:attrNameLst>
                                      </p:cBhvr>
                                      <p:to>
                                        <p:strVal val="visible"/>
                                      </p:to>
                                    </p:set>
                                    <p:animEffect transition="in" filter="checkerboard(across)">
                                      <p:cBhvr>
                                        <p:cTn id="29" dur="750"/>
                                        <p:tgtEl>
                                          <p:spTgt spid="5">
                                            <p:txEl>
                                              <p:pRg st="7" end="7"/>
                                            </p:txEl>
                                          </p:spTgt>
                                        </p:tgtEl>
                                      </p:cBhvr>
                                    </p:animEffect>
                                  </p:childTnLst>
                                </p:cTn>
                              </p:par>
                              <p:par>
                                <p:cTn id="30" presetID="5" presetClass="entr" presetSubtype="10" fill="hold" nodeType="withEffect">
                                  <p:stCondLst>
                                    <p:cond delay="0"/>
                                  </p:stCondLst>
                                  <p:childTnLst>
                                    <p:set>
                                      <p:cBhvr>
                                        <p:cTn id="31" dur="1" fill="hold">
                                          <p:stCondLst>
                                            <p:cond delay="0"/>
                                          </p:stCondLst>
                                        </p:cTn>
                                        <p:tgtEl>
                                          <p:spTgt spid="5">
                                            <p:txEl>
                                              <p:pRg st="8" end="8"/>
                                            </p:txEl>
                                          </p:spTgt>
                                        </p:tgtEl>
                                        <p:attrNameLst>
                                          <p:attrName>style.visibility</p:attrName>
                                        </p:attrNameLst>
                                      </p:cBhvr>
                                      <p:to>
                                        <p:strVal val="visible"/>
                                      </p:to>
                                    </p:set>
                                    <p:animEffect transition="in" filter="checkerboard(across)">
                                      <p:cBhvr>
                                        <p:cTn id="32" dur="750"/>
                                        <p:tgtEl>
                                          <p:spTgt spid="5">
                                            <p:txEl>
                                              <p:pRg st="8" end="8"/>
                                            </p:txEl>
                                          </p:spTgt>
                                        </p:tgtEl>
                                      </p:cBhvr>
                                    </p:animEffect>
                                  </p:childTnLst>
                                </p:cTn>
                              </p:par>
                              <p:par>
                                <p:cTn id="33" presetID="5" presetClass="entr" presetSubtype="10" fill="hold" nodeType="withEffect">
                                  <p:stCondLst>
                                    <p:cond delay="0"/>
                                  </p:stCondLst>
                                  <p:childTnLst>
                                    <p:set>
                                      <p:cBhvr>
                                        <p:cTn id="34" dur="1" fill="hold">
                                          <p:stCondLst>
                                            <p:cond delay="0"/>
                                          </p:stCondLst>
                                        </p:cTn>
                                        <p:tgtEl>
                                          <p:spTgt spid="5">
                                            <p:txEl>
                                              <p:pRg st="9" end="9"/>
                                            </p:txEl>
                                          </p:spTgt>
                                        </p:tgtEl>
                                        <p:attrNameLst>
                                          <p:attrName>style.visibility</p:attrName>
                                        </p:attrNameLst>
                                      </p:cBhvr>
                                      <p:to>
                                        <p:strVal val="visible"/>
                                      </p:to>
                                    </p:set>
                                    <p:animEffect transition="in" filter="checkerboard(across)">
                                      <p:cBhvr>
                                        <p:cTn id="35" dur="750"/>
                                        <p:tgtEl>
                                          <p:spTgt spid="5">
                                            <p:txEl>
                                              <p:pRg st="9" end="9"/>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 presetClass="entr" presetSubtype="10" fill="hold" nodeType="clickEffect">
                                  <p:stCondLst>
                                    <p:cond delay="0"/>
                                  </p:stCondLst>
                                  <p:childTnLst>
                                    <p:set>
                                      <p:cBhvr>
                                        <p:cTn id="39" dur="1" fill="hold">
                                          <p:stCondLst>
                                            <p:cond delay="0"/>
                                          </p:stCondLst>
                                        </p:cTn>
                                        <p:tgtEl>
                                          <p:spTgt spid="5">
                                            <p:txEl>
                                              <p:pRg st="10" end="10"/>
                                            </p:txEl>
                                          </p:spTgt>
                                        </p:tgtEl>
                                        <p:attrNameLst>
                                          <p:attrName>style.visibility</p:attrName>
                                        </p:attrNameLst>
                                      </p:cBhvr>
                                      <p:to>
                                        <p:strVal val="visible"/>
                                      </p:to>
                                    </p:set>
                                    <p:animEffect transition="in" filter="checkerboard(across)">
                                      <p:cBhvr>
                                        <p:cTn id="40" dur="750"/>
                                        <p:tgtEl>
                                          <p:spTgt spid="5">
                                            <p:txEl>
                                              <p:pRg st="10" end="10"/>
                                            </p:txEl>
                                          </p:spTgt>
                                        </p:tgtEl>
                                      </p:cBhvr>
                                    </p:animEffect>
                                  </p:childTnLst>
                                </p:cTn>
                              </p:par>
                              <p:par>
                                <p:cTn id="41" presetID="5" presetClass="entr" presetSubtype="10" fill="hold" nodeType="withEffect">
                                  <p:stCondLst>
                                    <p:cond delay="0"/>
                                  </p:stCondLst>
                                  <p:childTnLst>
                                    <p:set>
                                      <p:cBhvr>
                                        <p:cTn id="42" dur="1" fill="hold">
                                          <p:stCondLst>
                                            <p:cond delay="0"/>
                                          </p:stCondLst>
                                        </p:cTn>
                                        <p:tgtEl>
                                          <p:spTgt spid="5">
                                            <p:txEl>
                                              <p:pRg st="11" end="11"/>
                                            </p:txEl>
                                          </p:spTgt>
                                        </p:tgtEl>
                                        <p:attrNameLst>
                                          <p:attrName>style.visibility</p:attrName>
                                        </p:attrNameLst>
                                      </p:cBhvr>
                                      <p:to>
                                        <p:strVal val="visible"/>
                                      </p:to>
                                    </p:set>
                                    <p:animEffect transition="in" filter="checkerboard(across)">
                                      <p:cBhvr>
                                        <p:cTn id="43" dur="750"/>
                                        <p:tgtEl>
                                          <p:spTgt spid="5">
                                            <p:txEl>
                                              <p:pRg st="11" end="11"/>
                                            </p:txEl>
                                          </p:spTgt>
                                        </p:tgtEl>
                                      </p:cBhvr>
                                    </p:animEffect>
                                  </p:childTnLst>
                                </p:cTn>
                              </p:par>
                              <p:par>
                                <p:cTn id="44" presetID="5" presetClass="entr" presetSubtype="10" fill="hold" nodeType="withEffect">
                                  <p:stCondLst>
                                    <p:cond delay="0"/>
                                  </p:stCondLst>
                                  <p:childTnLst>
                                    <p:set>
                                      <p:cBhvr>
                                        <p:cTn id="45" dur="1" fill="hold">
                                          <p:stCondLst>
                                            <p:cond delay="0"/>
                                          </p:stCondLst>
                                        </p:cTn>
                                        <p:tgtEl>
                                          <p:spTgt spid="5">
                                            <p:txEl>
                                              <p:pRg st="12" end="12"/>
                                            </p:txEl>
                                          </p:spTgt>
                                        </p:tgtEl>
                                        <p:attrNameLst>
                                          <p:attrName>style.visibility</p:attrName>
                                        </p:attrNameLst>
                                      </p:cBhvr>
                                      <p:to>
                                        <p:strVal val="visible"/>
                                      </p:to>
                                    </p:set>
                                    <p:animEffect transition="in" filter="checkerboard(across)">
                                      <p:cBhvr>
                                        <p:cTn id="46" dur="750"/>
                                        <p:tgtEl>
                                          <p:spTgt spid="5">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CB65E-425C-6B5D-C37C-785FB8D8DC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6D1033-7262-A357-EC4D-649CBC47DEFF}"/>
              </a:ext>
            </a:extLst>
          </p:cNvPr>
          <p:cNvSpPr>
            <a:spLocks noGrp="1"/>
          </p:cNvSpPr>
          <p:nvPr>
            <p:ph type="title"/>
          </p:nvPr>
        </p:nvSpPr>
        <p:spPr>
          <a:xfrm>
            <a:off x="273854" y="101126"/>
            <a:ext cx="9985248" cy="480060"/>
          </a:xfrm>
        </p:spPr>
        <p:txBody>
          <a:bodyPr anchor="t">
            <a:normAutofit/>
          </a:bodyPr>
          <a:lstStyle/>
          <a:p>
            <a:r>
              <a:rPr lang="en-US" sz="2500" dirty="0"/>
              <a:t>5. e-Commerce Business Style / Model</a:t>
            </a:r>
          </a:p>
        </p:txBody>
      </p:sp>
      <p:pic>
        <p:nvPicPr>
          <p:cNvPr id="7" name="image2.png" title="Image">
            <a:extLst>
              <a:ext uri="{FF2B5EF4-FFF2-40B4-BE49-F238E27FC236}">
                <a16:creationId xmlns:a16="http://schemas.microsoft.com/office/drawing/2014/main" id="{00000000-0008-0000-0300-000002000000}"/>
              </a:ext>
            </a:extLst>
          </p:cNvPr>
          <p:cNvPicPr preferRelativeResize="0">
            <a:picLocks noGrp="1"/>
          </p:cNvPicPr>
          <p:nvPr>
            <p:ph idx="1"/>
          </p:nvPr>
        </p:nvPicPr>
        <p:blipFill>
          <a:blip r:embed="rId2" cstate="print"/>
          <a:stretch>
            <a:fillRect/>
          </a:stretch>
        </p:blipFill>
        <p:spPr>
          <a:xfrm>
            <a:off x="89648" y="581186"/>
            <a:ext cx="11905128" cy="5721002"/>
          </a:xfrm>
          <a:prstGeom prst="rect">
            <a:avLst/>
          </a:prstGeom>
          <a:noFill/>
        </p:spPr>
      </p:pic>
      <p:sp>
        <p:nvSpPr>
          <p:cNvPr id="9" name="Arrow: Down 8">
            <a:extLst>
              <a:ext uri="{FF2B5EF4-FFF2-40B4-BE49-F238E27FC236}">
                <a16:creationId xmlns:a16="http://schemas.microsoft.com/office/drawing/2014/main" id="{F2F424EA-AB9D-46ED-A6F7-ECB3CB45E0F8}"/>
              </a:ext>
            </a:extLst>
          </p:cNvPr>
          <p:cNvSpPr/>
          <p:nvPr/>
        </p:nvSpPr>
        <p:spPr>
          <a:xfrm>
            <a:off x="6324600" y="1837765"/>
            <a:ext cx="277906" cy="510987"/>
          </a:xfrm>
          <a:prstGeom prst="down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IN"/>
          </a:p>
        </p:txBody>
      </p:sp>
      <p:sp>
        <p:nvSpPr>
          <p:cNvPr id="10" name="Arrow: Down 9">
            <a:extLst>
              <a:ext uri="{FF2B5EF4-FFF2-40B4-BE49-F238E27FC236}">
                <a16:creationId xmlns:a16="http://schemas.microsoft.com/office/drawing/2014/main" id="{2699889E-48FC-45EC-B45C-AEE2347C98E1}"/>
              </a:ext>
            </a:extLst>
          </p:cNvPr>
          <p:cNvSpPr/>
          <p:nvPr/>
        </p:nvSpPr>
        <p:spPr>
          <a:xfrm>
            <a:off x="2111188" y="2918013"/>
            <a:ext cx="277906" cy="510987"/>
          </a:xfrm>
          <a:prstGeom prst="down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IN"/>
          </a:p>
        </p:txBody>
      </p:sp>
      <p:sp>
        <p:nvSpPr>
          <p:cNvPr id="11" name="Arrow: Down 10">
            <a:extLst>
              <a:ext uri="{FF2B5EF4-FFF2-40B4-BE49-F238E27FC236}">
                <a16:creationId xmlns:a16="http://schemas.microsoft.com/office/drawing/2014/main" id="{B033EDBF-2B75-4A0A-9099-A89E126CD3E8}"/>
              </a:ext>
            </a:extLst>
          </p:cNvPr>
          <p:cNvSpPr/>
          <p:nvPr/>
        </p:nvSpPr>
        <p:spPr>
          <a:xfrm>
            <a:off x="1913964" y="1837764"/>
            <a:ext cx="277906" cy="510987"/>
          </a:xfrm>
          <a:prstGeom prst="down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IN"/>
          </a:p>
        </p:txBody>
      </p:sp>
      <p:sp>
        <p:nvSpPr>
          <p:cNvPr id="12" name="Arrow: Down 11">
            <a:extLst>
              <a:ext uri="{FF2B5EF4-FFF2-40B4-BE49-F238E27FC236}">
                <a16:creationId xmlns:a16="http://schemas.microsoft.com/office/drawing/2014/main" id="{4B4D88D2-70DC-42F7-A6C8-1675608426FF}"/>
              </a:ext>
            </a:extLst>
          </p:cNvPr>
          <p:cNvSpPr/>
          <p:nvPr/>
        </p:nvSpPr>
        <p:spPr>
          <a:xfrm>
            <a:off x="1394011" y="4150658"/>
            <a:ext cx="277906" cy="510987"/>
          </a:xfrm>
          <a:prstGeom prst="down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873569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randombar(horizontal)">
                                      <p:cBhvr>
                                        <p:cTn id="10" dur="500"/>
                                        <p:tgtEl>
                                          <p:spTgt spid="11"/>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randombar(horizontal)">
                                      <p:cBhvr>
                                        <p:cTn id="13" dur="500"/>
                                        <p:tgtEl>
                                          <p:spTgt spid="10"/>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randombar(horizontal)">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CB65E-425C-6B5D-C37C-785FB8D8DC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6D1033-7262-A357-EC4D-649CBC47DEFF}"/>
              </a:ext>
            </a:extLst>
          </p:cNvPr>
          <p:cNvSpPr>
            <a:spLocks noGrp="1"/>
          </p:cNvSpPr>
          <p:nvPr>
            <p:ph type="title"/>
          </p:nvPr>
        </p:nvSpPr>
        <p:spPr>
          <a:xfrm>
            <a:off x="273854" y="101126"/>
            <a:ext cx="9985248" cy="480060"/>
          </a:xfrm>
        </p:spPr>
        <p:txBody>
          <a:bodyPr anchor="t">
            <a:normAutofit/>
          </a:bodyPr>
          <a:lstStyle/>
          <a:p>
            <a:r>
              <a:rPr lang="en-US" sz="2500" dirty="0"/>
              <a:t>6. Tax Complexity Heat map</a:t>
            </a:r>
          </a:p>
        </p:txBody>
      </p:sp>
      <p:graphicFrame>
        <p:nvGraphicFramePr>
          <p:cNvPr id="4" name="Table 3">
            <a:extLst>
              <a:ext uri="{FF2B5EF4-FFF2-40B4-BE49-F238E27FC236}">
                <a16:creationId xmlns:a16="http://schemas.microsoft.com/office/drawing/2014/main" id="{5AD28FC2-AE98-4187-A1D2-F8E13E9D4C52}"/>
              </a:ext>
            </a:extLst>
          </p:cNvPr>
          <p:cNvGraphicFramePr>
            <a:graphicFrameLocks noGrp="1"/>
          </p:cNvGraphicFramePr>
          <p:nvPr>
            <p:extLst>
              <p:ext uri="{D42A27DB-BD31-4B8C-83A1-F6EECF244321}">
                <p14:modId xmlns:p14="http://schemas.microsoft.com/office/powerpoint/2010/main" val="1431550266"/>
              </p:ext>
            </p:extLst>
          </p:nvPr>
        </p:nvGraphicFramePr>
        <p:xfrm>
          <a:off x="484095" y="762000"/>
          <a:ext cx="11008659" cy="5369857"/>
        </p:xfrm>
        <a:graphic>
          <a:graphicData uri="http://schemas.openxmlformats.org/drawingml/2006/table">
            <a:tbl>
              <a:tblPr>
                <a:tableStyleId>{6E25E649-3F16-4E02-A733-19D2CDBF48F0}</a:tableStyleId>
              </a:tblPr>
              <a:tblGrid>
                <a:gridCol w="871849">
                  <a:extLst>
                    <a:ext uri="{9D8B030D-6E8A-4147-A177-3AD203B41FA5}">
                      <a16:colId xmlns:a16="http://schemas.microsoft.com/office/drawing/2014/main" val="2085053909"/>
                    </a:ext>
                  </a:extLst>
                </a:gridCol>
                <a:gridCol w="1756331">
                  <a:extLst>
                    <a:ext uri="{9D8B030D-6E8A-4147-A177-3AD203B41FA5}">
                      <a16:colId xmlns:a16="http://schemas.microsoft.com/office/drawing/2014/main" val="3126273179"/>
                    </a:ext>
                  </a:extLst>
                </a:gridCol>
                <a:gridCol w="1756331">
                  <a:extLst>
                    <a:ext uri="{9D8B030D-6E8A-4147-A177-3AD203B41FA5}">
                      <a16:colId xmlns:a16="http://schemas.microsoft.com/office/drawing/2014/main" val="655880736"/>
                    </a:ext>
                  </a:extLst>
                </a:gridCol>
                <a:gridCol w="1756331">
                  <a:extLst>
                    <a:ext uri="{9D8B030D-6E8A-4147-A177-3AD203B41FA5}">
                      <a16:colId xmlns:a16="http://schemas.microsoft.com/office/drawing/2014/main" val="2055510193"/>
                    </a:ext>
                  </a:extLst>
                </a:gridCol>
                <a:gridCol w="1756331">
                  <a:extLst>
                    <a:ext uri="{9D8B030D-6E8A-4147-A177-3AD203B41FA5}">
                      <a16:colId xmlns:a16="http://schemas.microsoft.com/office/drawing/2014/main" val="2049309837"/>
                    </a:ext>
                  </a:extLst>
                </a:gridCol>
                <a:gridCol w="1756331">
                  <a:extLst>
                    <a:ext uri="{9D8B030D-6E8A-4147-A177-3AD203B41FA5}">
                      <a16:colId xmlns:a16="http://schemas.microsoft.com/office/drawing/2014/main" val="2766696968"/>
                    </a:ext>
                  </a:extLst>
                </a:gridCol>
                <a:gridCol w="1355155">
                  <a:extLst>
                    <a:ext uri="{9D8B030D-6E8A-4147-A177-3AD203B41FA5}">
                      <a16:colId xmlns:a16="http://schemas.microsoft.com/office/drawing/2014/main" val="1793715255"/>
                    </a:ext>
                  </a:extLst>
                </a:gridCol>
              </a:tblGrid>
              <a:tr h="385397">
                <a:tc>
                  <a:txBody>
                    <a:bodyPr/>
                    <a:lstStyle/>
                    <a:p>
                      <a:pPr algn="ctr" fontAlgn="ctr"/>
                      <a:r>
                        <a:rPr lang="en-IN" sz="1200" b="1" u="none" strike="noStrike" dirty="0">
                          <a:effectLst/>
                        </a:rPr>
                        <a:t>Company</a:t>
                      </a:r>
                      <a:endParaRPr lang="en-IN" sz="1200" b="1" i="0" u="none" strike="noStrike" dirty="0">
                        <a:solidFill>
                          <a:srgbClr val="FFFFFF"/>
                        </a:solidFill>
                        <a:effectLst/>
                        <a:latin typeface="Arial" panose="020B0604020202020204" pitchFamily="34" charset="0"/>
                      </a:endParaRPr>
                    </a:p>
                  </a:txBody>
                  <a:tcPr marL="8598" marR="8598" marT="8598" marB="0" anchor="ctr"/>
                </a:tc>
                <a:tc>
                  <a:txBody>
                    <a:bodyPr/>
                    <a:lstStyle/>
                    <a:p>
                      <a:pPr algn="ctr" fontAlgn="ctr"/>
                      <a:r>
                        <a:rPr lang="en-IN" sz="1200" b="1" u="none" strike="noStrike" dirty="0">
                          <a:effectLst/>
                        </a:rPr>
                        <a:t>GST structure</a:t>
                      </a:r>
                      <a:endParaRPr lang="en-IN" sz="1200" b="1" i="0" u="none" strike="noStrike" dirty="0">
                        <a:solidFill>
                          <a:srgbClr val="FFFFFF"/>
                        </a:solidFill>
                        <a:effectLst/>
                        <a:latin typeface="Arial" panose="020B0604020202020204" pitchFamily="34" charset="0"/>
                      </a:endParaRPr>
                    </a:p>
                  </a:txBody>
                  <a:tcPr marL="8598" marR="8598" marT="8598" marB="0" anchor="ctr"/>
                </a:tc>
                <a:tc>
                  <a:txBody>
                    <a:bodyPr/>
                    <a:lstStyle/>
                    <a:p>
                      <a:pPr algn="ctr" fontAlgn="ctr"/>
                      <a:r>
                        <a:rPr lang="en-IN" sz="1200" b="1" u="none" strike="noStrike" dirty="0">
                          <a:effectLst/>
                        </a:rPr>
                        <a:t>TCS / marketplace impact</a:t>
                      </a:r>
                      <a:endParaRPr lang="en-IN" sz="1200" b="1" i="0" u="none" strike="noStrike" dirty="0">
                        <a:solidFill>
                          <a:srgbClr val="FFFFFF"/>
                        </a:solidFill>
                        <a:effectLst/>
                        <a:latin typeface="Arial" panose="020B0604020202020204" pitchFamily="34" charset="0"/>
                      </a:endParaRPr>
                    </a:p>
                  </a:txBody>
                  <a:tcPr marL="8598" marR="8598" marT="8598" marB="0" anchor="ctr"/>
                </a:tc>
                <a:tc>
                  <a:txBody>
                    <a:bodyPr/>
                    <a:lstStyle/>
                    <a:p>
                      <a:pPr algn="ctr" fontAlgn="ctr"/>
                      <a:r>
                        <a:rPr lang="en-IN" sz="1200" b="1" u="none" strike="noStrike" dirty="0">
                          <a:effectLst/>
                        </a:rPr>
                        <a:t>ITC and vendor matching</a:t>
                      </a:r>
                      <a:endParaRPr lang="en-IN" sz="1200" b="1" i="0" u="none" strike="noStrike" dirty="0">
                        <a:solidFill>
                          <a:srgbClr val="FFFFFF"/>
                        </a:solidFill>
                        <a:effectLst/>
                        <a:latin typeface="Arial" panose="020B0604020202020204" pitchFamily="34" charset="0"/>
                      </a:endParaRPr>
                    </a:p>
                  </a:txBody>
                  <a:tcPr marL="8598" marR="8598" marT="8598" marB="0" anchor="ctr"/>
                </a:tc>
                <a:tc>
                  <a:txBody>
                    <a:bodyPr/>
                    <a:lstStyle/>
                    <a:p>
                      <a:pPr algn="ctr" fontAlgn="ctr"/>
                      <a:r>
                        <a:rPr lang="en-IN" sz="1200" b="1" u="none" strike="noStrike" dirty="0">
                          <a:effectLst/>
                        </a:rPr>
                        <a:t>Stock transfer / warehousing</a:t>
                      </a:r>
                      <a:endParaRPr lang="en-IN" sz="1200" b="1" i="0" u="none" strike="noStrike" dirty="0">
                        <a:solidFill>
                          <a:srgbClr val="FFFFFF"/>
                        </a:solidFill>
                        <a:effectLst/>
                        <a:latin typeface="Arial" panose="020B0604020202020204" pitchFamily="34" charset="0"/>
                      </a:endParaRPr>
                    </a:p>
                  </a:txBody>
                  <a:tcPr marL="8598" marR="8598" marT="8598" marB="0" anchor="ctr"/>
                </a:tc>
                <a:tc>
                  <a:txBody>
                    <a:bodyPr/>
                    <a:lstStyle/>
                    <a:p>
                      <a:pPr algn="ctr" fontAlgn="ctr"/>
                      <a:r>
                        <a:rPr lang="en-IN" sz="1200" b="1" u="none" strike="noStrike" dirty="0">
                          <a:effectLst/>
                        </a:rPr>
                        <a:t>Returns / refunds</a:t>
                      </a:r>
                      <a:endParaRPr lang="en-IN" sz="1200" b="1" i="0" u="none" strike="noStrike" dirty="0">
                        <a:solidFill>
                          <a:srgbClr val="FFFFFF"/>
                        </a:solidFill>
                        <a:effectLst/>
                        <a:latin typeface="Arial" panose="020B0604020202020204" pitchFamily="34" charset="0"/>
                      </a:endParaRPr>
                    </a:p>
                  </a:txBody>
                  <a:tcPr marL="8598" marR="8598" marT="8598" marB="0" anchor="ctr"/>
                </a:tc>
                <a:tc>
                  <a:txBody>
                    <a:bodyPr/>
                    <a:lstStyle/>
                    <a:p>
                      <a:pPr algn="ctr" fontAlgn="ctr"/>
                      <a:r>
                        <a:rPr lang="en-IN" sz="1200" b="1" u="none" strike="noStrike" dirty="0">
                          <a:effectLst/>
                        </a:rPr>
                        <a:t>Overall complexity</a:t>
                      </a:r>
                      <a:endParaRPr lang="en-IN" sz="1200" b="1" i="0" u="none" strike="noStrike" dirty="0">
                        <a:solidFill>
                          <a:srgbClr val="FFFFFF"/>
                        </a:solidFill>
                        <a:effectLst/>
                        <a:latin typeface="Arial" panose="020B0604020202020204" pitchFamily="34" charset="0"/>
                      </a:endParaRPr>
                    </a:p>
                  </a:txBody>
                  <a:tcPr marL="8598" marR="8598" marT="8598" marB="0" anchor="ctr"/>
                </a:tc>
                <a:extLst>
                  <a:ext uri="{0D108BD9-81ED-4DB2-BD59-A6C34878D82A}">
                    <a16:rowId xmlns:a16="http://schemas.microsoft.com/office/drawing/2014/main" val="174637014"/>
                  </a:ext>
                </a:extLst>
              </a:tr>
              <a:tr h="1246115">
                <a:tc>
                  <a:txBody>
                    <a:bodyPr/>
                    <a:lstStyle/>
                    <a:p>
                      <a:pPr algn="ctr" fontAlgn="ctr"/>
                      <a:r>
                        <a:rPr lang="en-IN" sz="1200" u="none" strike="noStrike" dirty="0" err="1">
                          <a:effectLst/>
                        </a:rPr>
                        <a:t>Blinkit</a:t>
                      </a:r>
                      <a:endParaRPr lang="en-IN" sz="1200" b="0" i="0" u="none" strike="noStrike" dirty="0">
                        <a:solidFill>
                          <a:srgbClr val="000000"/>
                        </a:solidFill>
                        <a:effectLst/>
                        <a:latin typeface="Arial" panose="020B0604020202020204" pitchFamily="34" charset="0"/>
                      </a:endParaRPr>
                    </a:p>
                  </a:txBody>
                  <a:tcPr marL="8598" marR="8598" marT="8598" marB="0" anchor="ctr"/>
                </a:tc>
                <a:tc>
                  <a:txBody>
                    <a:bodyPr/>
                    <a:lstStyle/>
                    <a:p>
                      <a:pPr algn="ctr" fontAlgn="ctr"/>
                      <a:r>
                        <a:rPr lang="en-US" sz="1200" u="none" strike="noStrike" dirty="0">
                          <a:effectLst/>
                        </a:rPr>
                        <a:t>High, because inventory-led supply needs direct sale invoicing, stock records, and tax reconciliation</a:t>
                      </a:r>
                      <a:endParaRPr lang="en-US" sz="1200" b="0" i="0" u="none" strike="noStrike" dirty="0">
                        <a:solidFill>
                          <a:srgbClr val="000000"/>
                        </a:solidFill>
                        <a:effectLst/>
                        <a:latin typeface="Arial" panose="020B0604020202020204" pitchFamily="34" charset="0"/>
                      </a:endParaRPr>
                    </a:p>
                  </a:txBody>
                  <a:tcPr marL="8598" marR="8598" marT="8598" marB="0" anchor="ctr"/>
                </a:tc>
                <a:tc>
                  <a:txBody>
                    <a:bodyPr/>
                    <a:lstStyle/>
                    <a:p>
                      <a:pPr algn="ctr" fontAlgn="ctr"/>
                      <a:r>
                        <a:rPr lang="en-US" sz="1200" u="none" strike="noStrike" dirty="0">
                          <a:effectLst/>
                        </a:rPr>
                        <a:t>Medium, depending on seller-led vs principal-led setup</a:t>
                      </a:r>
                      <a:endParaRPr lang="en-US" sz="1200" b="0" i="0" u="none" strike="noStrike" dirty="0">
                        <a:solidFill>
                          <a:srgbClr val="000000"/>
                        </a:solidFill>
                        <a:effectLst/>
                        <a:latin typeface="Arial" panose="020B0604020202020204" pitchFamily="34" charset="0"/>
                      </a:endParaRPr>
                    </a:p>
                  </a:txBody>
                  <a:tcPr marL="8598" marR="8598" marT="8598" marB="0" anchor="ctr"/>
                </a:tc>
                <a:tc>
                  <a:txBody>
                    <a:bodyPr/>
                    <a:lstStyle/>
                    <a:p>
                      <a:pPr algn="ctr" fontAlgn="ctr"/>
                      <a:r>
                        <a:rPr lang="en-US" sz="1200" u="none" strike="noStrike" dirty="0">
                          <a:effectLst/>
                        </a:rPr>
                        <a:t>High, due to purchase-to-sale traceability and reconciliations</a:t>
                      </a:r>
                      <a:endParaRPr lang="en-US" sz="1200" b="0" i="0" u="none" strike="noStrike" dirty="0">
                        <a:solidFill>
                          <a:srgbClr val="000000"/>
                        </a:solidFill>
                        <a:effectLst/>
                        <a:latin typeface="Arial" panose="020B0604020202020204" pitchFamily="34" charset="0"/>
                      </a:endParaRPr>
                    </a:p>
                  </a:txBody>
                  <a:tcPr marL="8598" marR="8598" marT="8598" marB="0" anchor="ctr"/>
                </a:tc>
                <a:tc>
                  <a:txBody>
                    <a:bodyPr/>
                    <a:lstStyle/>
                    <a:p>
                      <a:pPr algn="ctr" fontAlgn="ctr"/>
                      <a:r>
                        <a:rPr lang="en-US" sz="1200" u="none" strike="noStrike">
                          <a:effectLst/>
                        </a:rPr>
                        <a:t>High, because dark-store inventory must be tightly tracked</a:t>
                      </a:r>
                      <a:endParaRPr lang="en-US" sz="1200" b="0" i="0" u="none" strike="noStrike">
                        <a:solidFill>
                          <a:srgbClr val="000000"/>
                        </a:solidFill>
                        <a:effectLst/>
                        <a:latin typeface="Arial" panose="020B0604020202020204" pitchFamily="34" charset="0"/>
                      </a:endParaRPr>
                    </a:p>
                  </a:txBody>
                  <a:tcPr marL="8598" marR="8598" marT="8598" marB="0" anchor="ctr"/>
                </a:tc>
                <a:tc>
                  <a:txBody>
                    <a:bodyPr/>
                    <a:lstStyle/>
                    <a:p>
                      <a:pPr algn="ctr" fontAlgn="ctr"/>
                      <a:r>
                        <a:rPr lang="en-US" sz="1200" u="none" strike="noStrike">
                          <a:effectLst/>
                        </a:rPr>
                        <a:t>High, due to rapid returns, wrong-item, short-ship, spoilage</a:t>
                      </a:r>
                      <a:endParaRPr lang="en-US" sz="1200" b="0" i="0" u="none" strike="noStrike">
                        <a:solidFill>
                          <a:srgbClr val="000000"/>
                        </a:solidFill>
                        <a:effectLst/>
                        <a:latin typeface="Arial" panose="020B0604020202020204" pitchFamily="34" charset="0"/>
                      </a:endParaRPr>
                    </a:p>
                  </a:txBody>
                  <a:tcPr marL="8598" marR="8598" marT="8598" marB="0" anchor="ctr"/>
                </a:tc>
                <a:tc>
                  <a:txBody>
                    <a:bodyPr/>
                    <a:lstStyle/>
                    <a:p>
                      <a:pPr algn="ctr" fontAlgn="ctr"/>
                      <a:r>
                        <a:rPr lang="en-IN" sz="1200" u="none" strike="noStrike">
                          <a:effectLst/>
                        </a:rPr>
                        <a:t>High</a:t>
                      </a:r>
                      <a:endParaRPr lang="en-IN" sz="1200" b="0" i="0" u="none" strike="noStrike">
                        <a:solidFill>
                          <a:srgbClr val="000000"/>
                        </a:solidFill>
                        <a:effectLst/>
                        <a:latin typeface="Arial" panose="020B0604020202020204" pitchFamily="34" charset="0"/>
                      </a:endParaRPr>
                    </a:p>
                  </a:txBody>
                  <a:tcPr marL="8598" marR="8598" marT="8598" marB="0" anchor="ctr"/>
                </a:tc>
                <a:extLst>
                  <a:ext uri="{0D108BD9-81ED-4DB2-BD59-A6C34878D82A}">
                    <a16:rowId xmlns:a16="http://schemas.microsoft.com/office/drawing/2014/main" val="2549594187"/>
                  </a:ext>
                </a:extLst>
              </a:tr>
              <a:tr h="1246115">
                <a:tc>
                  <a:txBody>
                    <a:bodyPr/>
                    <a:lstStyle/>
                    <a:p>
                      <a:pPr algn="ctr" fontAlgn="ctr"/>
                      <a:r>
                        <a:rPr lang="en-IN" sz="1200" u="none" strike="noStrike">
                          <a:effectLst/>
                        </a:rPr>
                        <a:t>Zepto</a:t>
                      </a:r>
                      <a:endParaRPr lang="en-IN" sz="1200" b="0" i="0" u="none" strike="noStrike">
                        <a:solidFill>
                          <a:srgbClr val="000000"/>
                        </a:solidFill>
                        <a:effectLst/>
                        <a:latin typeface="Arial" panose="020B0604020202020204" pitchFamily="34" charset="0"/>
                      </a:endParaRPr>
                    </a:p>
                  </a:txBody>
                  <a:tcPr marL="8598" marR="8598" marT="8598" marB="0" anchor="ctr"/>
                </a:tc>
                <a:tc>
                  <a:txBody>
                    <a:bodyPr/>
                    <a:lstStyle/>
                    <a:p>
                      <a:pPr algn="ctr" fontAlgn="ctr"/>
                      <a:r>
                        <a:rPr lang="en-US" sz="1200" u="none" strike="noStrike" dirty="0">
                          <a:effectLst/>
                        </a:rPr>
                        <a:t>Medium to high, because the dark-store model needs very tight invoice, stock, and batch control</a:t>
                      </a:r>
                      <a:endParaRPr lang="en-US" sz="1200" b="0" i="0" u="none" strike="noStrike" dirty="0">
                        <a:solidFill>
                          <a:srgbClr val="000000"/>
                        </a:solidFill>
                        <a:effectLst/>
                        <a:latin typeface="Arial" panose="020B0604020202020204" pitchFamily="34" charset="0"/>
                      </a:endParaRPr>
                    </a:p>
                  </a:txBody>
                  <a:tcPr marL="8598" marR="8598" marT="8598" marB="0" anchor="ctr"/>
                </a:tc>
                <a:tc>
                  <a:txBody>
                    <a:bodyPr/>
                    <a:lstStyle/>
                    <a:p>
                      <a:pPr algn="ctr" fontAlgn="ctr"/>
                      <a:r>
                        <a:rPr lang="en-US" sz="1200" u="none" strike="noStrike" dirty="0">
                          <a:effectLst/>
                        </a:rPr>
                        <a:t>Low to medium, usually more centralized than marketplace-like models</a:t>
                      </a:r>
                      <a:endParaRPr lang="en-US" sz="1200" b="0" i="0" u="none" strike="noStrike" dirty="0">
                        <a:solidFill>
                          <a:srgbClr val="000000"/>
                        </a:solidFill>
                        <a:effectLst/>
                        <a:latin typeface="Arial" panose="020B0604020202020204" pitchFamily="34" charset="0"/>
                      </a:endParaRPr>
                    </a:p>
                  </a:txBody>
                  <a:tcPr marL="8598" marR="8598" marT="8598" marB="0" anchor="ctr"/>
                </a:tc>
                <a:tc>
                  <a:txBody>
                    <a:bodyPr/>
                    <a:lstStyle/>
                    <a:p>
                      <a:pPr algn="ctr" fontAlgn="ctr"/>
                      <a:r>
                        <a:rPr lang="en-US" sz="1200" u="none" strike="noStrike" dirty="0">
                          <a:solidFill>
                            <a:schemeClr val="bg1"/>
                          </a:solidFill>
                          <a:effectLst/>
                          <a:highlight>
                            <a:srgbClr val="FF0000"/>
                          </a:highlight>
                        </a:rPr>
                        <a:t>High, because fast replenishment and stock rotation need clean records</a:t>
                      </a:r>
                      <a:endParaRPr lang="en-US" sz="1200" b="0" i="0" u="none" strike="noStrike" dirty="0">
                        <a:solidFill>
                          <a:schemeClr val="bg1"/>
                        </a:solidFill>
                        <a:effectLst/>
                        <a:highlight>
                          <a:srgbClr val="FF0000"/>
                        </a:highlight>
                        <a:latin typeface="Arial" panose="020B0604020202020204" pitchFamily="34" charset="0"/>
                      </a:endParaRPr>
                    </a:p>
                  </a:txBody>
                  <a:tcPr marL="8598" marR="8598" marT="8598" marB="0" anchor="ctr"/>
                </a:tc>
                <a:tc>
                  <a:txBody>
                    <a:bodyPr/>
                    <a:lstStyle/>
                    <a:p>
                      <a:pPr algn="ctr" fontAlgn="ctr"/>
                      <a:r>
                        <a:rPr lang="en-US" sz="1200" u="none" strike="noStrike">
                          <a:effectLst/>
                        </a:rPr>
                        <a:t>High, because each store acts like a mini-fulfillment node</a:t>
                      </a:r>
                      <a:endParaRPr lang="en-US" sz="1200" b="0" i="0" u="none" strike="noStrike">
                        <a:solidFill>
                          <a:srgbClr val="000000"/>
                        </a:solidFill>
                        <a:effectLst/>
                        <a:latin typeface="Arial" panose="020B0604020202020204" pitchFamily="34" charset="0"/>
                      </a:endParaRPr>
                    </a:p>
                  </a:txBody>
                  <a:tcPr marL="8598" marR="8598" marT="8598" marB="0" anchor="ctr"/>
                </a:tc>
                <a:tc>
                  <a:txBody>
                    <a:bodyPr/>
                    <a:lstStyle/>
                    <a:p>
                      <a:pPr algn="ctr" fontAlgn="ctr"/>
                      <a:r>
                        <a:rPr lang="en-US" sz="1200" u="none" strike="noStrike">
                          <a:effectLst/>
                        </a:rPr>
                        <a:t>Medium to high, because speed increases dispute/refund risk</a:t>
                      </a:r>
                      <a:endParaRPr lang="en-US" sz="1200" b="0" i="0" u="none" strike="noStrike">
                        <a:solidFill>
                          <a:srgbClr val="000000"/>
                        </a:solidFill>
                        <a:effectLst/>
                        <a:latin typeface="Arial" panose="020B0604020202020204" pitchFamily="34" charset="0"/>
                      </a:endParaRPr>
                    </a:p>
                  </a:txBody>
                  <a:tcPr marL="8598" marR="8598" marT="8598" marB="0" anchor="ctr"/>
                </a:tc>
                <a:tc>
                  <a:txBody>
                    <a:bodyPr/>
                    <a:lstStyle/>
                    <a:p>
                      <a:pPr algn="ctr" fontAlgn="ctr"/>
                      <a:r>
                        <a:rPr lang="en-IN" sz="1200" u="none" strike="noStrike">
                          <a:effectLst/>
                        </a:rPr>
                        <a:t>High</a:t>
                      </a:r>
                      <a:endParaRPr lang="en-IN" sz="1200" b="0" i="0" u="none" strike="noStrike">
                        <a:solidFill>
                          <a:srgbClr val="000000"/>
                        </a:solidFill>
                        <a:effectLst/>
                        <a:latin typeface="Arial" panose="020B0604020202020204" pitchFamily="34" charset="0"/>
                      </a:endParaRPr>
                    </a:p>
                  </a:txBody>
                  <a:tcPr marL="8598" marR="8598" marT="8598" marB="0" anchor="ctr"/>
                </a:tc>
                <a:extLst>
                  <a:ext uri="{0D108BD9-81ED-4DB2-BD59-A6C34878D82A}">
                    <a16:rowId xmlns:a16="http://schemas.microsoft.com/office/drawing/2014/main" val="990365733"/>
                  </a:ext>
                </a:extLst>
              </a:tr>
              <a:tr h="1246115">
                <a:tc>
                  <a:txBody>
                    <a:bodyPr/>
                    <a:lstStyle/>
                    <a:p>
                      <a:pPr algn="ctr" fontAlgn="ctr"/>
                      <a:r>
                        <a:rPr lang="en-IN" sz="1200" u="none" strike="noStrike">
                          <a:effectLst/>
                        </a:rPr>
                        <a:t>JioMart</a:t>
                      </a:r>
                      <a:endParaRPr lang="en-IN" sz="1200" b="0" i="0" u="none" strike="noStrike">
                        <a:solidFill>
                          <a:srgbClr val="000000"/>
                        </a:solidFill>
                        <a:effectLst/>
                        <a:latin typeface="Arial" panose="020B0604020202020204" pitchFamily="34" charset="0"/>
                      </a:endParaRPr>
                    </a:p>
                  </a:txBody>
                  <a:tcPr marL="8598" marR="8598" marT="8598" marB="0" anchor="ctr"/>
                </a:tc>
                <a:tc>
                  <a:txBody>
                    <a:bodyPr/>
                    <a:lstStyle/>
                    <a:p>
                      <a:pPr algn="ctr" fontAlgn="ctr"/>
                      <a:r>
                        <a:rPr lang="en-US" sz="1200" u="none" strike="noStrike" dirty="0">
                          <a:effectLst/>
                        </a:rPr>
                        <a:t>Very high, because it can involve multiple seller types, partner </a:t>
                      </a:r>
                      <a:r>
                        <a:rPr lang="en-US" sz="1200" u="none" strike="noStrike" dirty="0" err="1">
                          <a:effectLst/>
                        </a:rPr>
                        <a:t>kiranas</a:t>
                      </a:r>
                      <a:r>
                        <a:rPr lang="en-US" sz="1200" u="none" strike="noStrike" dirty="0">
                          <a:effectLst/>
                        </a:rPr>
                        <a:t>, warehouses, and delivery nodes</a:t>
                      </a:r>
                      <a:endParaRPr lang="en-US" sz="1200" b="0" i="0" u="none" strike="noStrike" dirty="0">
                        <a:solidFill>
                          <a:srgbClr val="000000"/>
                        </a:solidFill>
                        <a:effectLst/>
                        <a:latin typeface="Arial" panose="020B0604020202020204" pitchFamily="34" charset="0"/>
                      </a:endParaRPr>
                    </a:p>
                  </a:txBody>
                  <a:tcPr marL="8598" marR="8598" marT="8598" marB="0" anchor="ctr"/>
                </a:tc>
                <a:tc>
                  <a:txBody>
                    <a:bodyPr/>
                    <a:lstStyle/>
                    <a:p>
                      <a:pPr algn="ctr" fontAlgn="ctr"/>
                      <a:r>
                        <a:rPr lang="en-US" sz="1200" u="none" strike="noStrike" dirty="0">
                          <a:solidFill>
                            <a:schemeClr val="bg1"/>
                          </a:solidFill>
                          <a:effectLst/>
                          <a:highlight>
                            <a:srgbClr val="FF0000"/>
                          </a:highlight>
                        </a:rPr>
                        <a:t>High, due to mixed channel / partner structures</a:t>
                      </a:r>
                      <a:endParaRPr lang="en-US" sz="1200" b="0" i="0" u="none" strike="noStrike" dirty="0">
                        <a:solidFill>
                          <a:schemeClr val="bg1"/>
                        </a:solidFill>
                        <a:effectLst/>
                        <a:highlight>
                          <a:srgbClr val="FF0000"/>
                        </a:highlight>
                        <a:latin typeface="Arial" panose="020B0604020202020204" pitchFamily="34" charset="0"/>
                      </a:endParaRPr>
                    </a:p>
                  </a:txBody>
                  <a:tcPr marL="8598" marR="8598" marT="8598" marB="0" anchor="ctr"/>
                </a:tc>
                <a:tc>
                  <a:txBody>
                    <a:bodyPr/>
                    <a:lstStyle/>
                    <a:p>
                      <a:pPr algn="ctr" fontAlgn="ctr"/>
                      <a:r>
                        <a:rPr lang="en-US" sz="1200" u="none" strike="noStrike" dirty="0">
                          <a:effectLst/>
                        </a:rPr>
                        <a:t>High, because invoice matching across many parties is complex</a:t>
                      </a:r>
                      <a:endParaRPr lang="en-US" sz="1200" b="0" i="0" u="none" strike="noStrike" dirty="0">
                        <a:solidFill>
                          <a:srgbClr val="000000"/>
                        </a:solidFill>
                        <a:effectLst/>
                        <a:latin typeface="Arial" panose="020B0604020202020204" pitchFamily="34" charset="0"/>
                      </a:endParaRPr>
                    </a:p>
                  </a:txBody>
                  <a:tcPr marL="8598" marR="8598" marT="8598" marB="0" anchor="ctr"/>
                </a:tc>
                <a:tc>
                  <a:txBody>
                    <a:bodyPr/>
                    <a:lstStyle/>
                    <a:p>
                      <a:pPr algn="ctr" fontAlgn="ctr"/>
                      <a:r>
                        <a:rPr lang="en-US" sz="1200" u="none" strike="noStrike" dirty="0">
                          <a:solidFill>
                            <a:schemeClr val="bg1"/>
                          </a:solidFill>
                          <a:effectLst/>
                          <a:highlight>
                            <a:srgbClr val="FF0000"/>
                          </a:highlight>
                        </a:rPr>
                        <a:t>Very high, due to multi-node movement and reconciliation</a:t>
                      </a:r>
                      <a:endParaRPr lang="en-US" sz="1200" b="0" i="0" u="none" strike="noStrike" dirty="0">
                        <a:solidFill>
                          <a:schemeClr val="bg1"/>
                        </a:solidFill>
                        <a:effectLst/>
                        <a:highlight>
                          <a:srgbClr val="FF0000"/>
                        </a:highlight>
                        <a:latin typeface="Arial" panose="020B0604020202020204" pitchFamily="34" charset="0"/>
                      </a:endParaRPr>
                    </a:p>
                  </a:txBody>
                  <a:tcPr marL="8598" marR="8598" marT="8598" marB="0" anchor="ctr"/>
                </a:tc>
                <a:tc>
                  <a:txBody>
                    <a:bodyPr/>
                    <a:lstStyle/>
                    <a:p>
                      <a:pPr algn="ctr" fontAlgn="ctr"/>
                      <a:r>
                        <a:rPr lang="en-US" sz="1200" u="none" strike="noStrike" dirty="0">
                          <a:effectLst/>
                        </a:rPr>
                        <a:t>High, because channel mix makes reverse flows harder to control</a:t>
                      </a:r>
                      <a:endParaRPr lang="en-US" sz="1200" b="0" i="0" u="none" strike="noStrike" dirty="0">
                        <a:solidFill>
                          <a:srgbClr val="000000"/>
                        </a:solidFill>
                        <a:effectLst/>
                        <a:latin typeface="Arial" panose="020B0604020202020204" pitchFamily="34" charset="0"/>
                      </a:endParaRPr>
                    </a:p>
                  </a:txBody>
                  <a:tcPr marL="8598" marR="8598" marT="8598" marB="0" anchor="ctr"/>
                </a:tc>
                <a:tc>
                  <a:txBody>
                    <a:bodyPr/>
                    <a:lstStyle/>
                    <a:p>
                      <a:pPr algn="ctr" fontAlgn="ctr"/>
                      <a:r>
                        <a:rPr lang="en-IN" sz="1200" u="none" strike="noStrike" dirty="0">
                          <a:solidFill>
                            <a:schemeClr val="bg1"/>
                          </a:solidFill>
                          <a:effectLst/>
                          <a:highlight>
                            <a:srgbClr val="FF0000"/>
                          </a:highlight>
                        </a:rPr>
                        <a:t>Very high</a:t>
                      </a:r>
                      <a:endParaRPr lang="en-IN" sz="1200" b="0" i="0" u="none" strike="noStrike" dirty="0">
                        <a:solidFill>
                          <a:schemeClr val="bg1"/>
                        </a:solidFill>
                        <a:effectLst/>
                        <a:highlight>
                          <a:srgbClr val="FF0000"/>
                        </a:highlight>
                        <a:latin typeface="Arial" panose="020B0604020202020204" pitchFamily="34" charset="0"/>
                      </a:endParaRPr>
                    </a:p>
                  </a:txBody>
                  <a:tcPr marL="8598" marR="8598" marT="8598" marB="0" anchor="ctr"/>
                </a:tc>
                <a:extLst>
                  <a:ext uri="{0D108BD9-81ED-4DB2-BD59-A6C34878D82A}">
                    <a16:rowId xmlns:a16="http://schemas.microsoft.com/office/drawing/2014/main" val="2959038986"/>
                  </a:ext>
                </a:extLst>
              </a:tr>
              <a:tr h="1246115">
                <a:tc>
                  <a:txBody>
                    <a:bodyPr/>
                    <a:lstStyle/>
                    <a:p>
                      <a:pPr algn="ctr" fontAlgn="ctr"/>
                      <a:r>
                        <a:rPr lang="en-IN" sz="1200" u="none" strike="noStrike">
                          <a:effectLst/>
                        </a:rPr>
                        <a:t>BigBasket</a:t>
                      </a:r>
                      <a:endParaRPr lang="en-IN" sz="1200" b="0" i="0" u="none" strike="noStrike">
                        <a:solidFill>
                          <a:srgbClr val="000000"/>
                        </a:solidFill>
                        <a:effectLst/>
                        <a:latin typeface="Arial" panose="020B0604020202020204" pitchFamily="34" charset="0"/>
                      </a:endParaRPr>
                    </a:p>
                  </a:txBody>
                  <a:tcPr marL="8598" marR="8598" marT="8598" marB="0" anchor="ctr"/>
                </a:tc>
                <a:tc>
                  <a:txBody>
                    <a:bodyPr/>
                    <a:lstStyle/>
                    <a:p>
                      <a:pPr algn="ctr" fontAlgn="ctr"/>
                      <a:r>
                        <a:rPr lang="en-US" sz="1200" u="none" strike="noStrike">
                          <a:effectLst/>
                        </a:rPr>
                        <a:t>High, because warehouse-led operations require strong GST documentation and inventory control</a:t>
                      </a:r>
                      <a:endParaRPr lang="en-US" sz="1200" b="0" i="0" u="none" strike="noStrike">
                        <a:solidFill>
                          <a:srgbClr val="000000"/>
                        </a:solidFill>
                        <a:effectLst/>
                        <a:latin typeface="Arial" panose="020B0604020202020204" pitchFamily="34" charset="0"/>
                      </a:endParaRPr>
                    </a:p>
                  </a:txBody>
                  <a:tcPr marL="8598" marR="8598" marT="8598" marB="0" anchor="ctr"/>
                </a:tc>
                <a:tc>
                  <a:txBody>
                    <a:bodyPr/>
                    <a:lstStyle/>
                    <a:p>
                      <a:pPr algn="ctr" fontAlgn="ctr"/>
                      <a:r>
                        <a:rPr lang="en-US" sz="1200" u="none" strike="noStrike">
                          <a:effectLst/>
                        </a:rPr>
                        <a:t>Medium, depending on how seller/vendor flows are structured</a:t>
                      </a:r>
                      <a:endParaRPr lang="en-US" sz="1200" b="0" i="0" u="none" strike="noStrike">
                        <a:solidFill>
                          <a:srgbClr val="000000"/>
                        </a:solidFill>
                        <a:effectLst/>
                        <a:latin typeface="Arial" panose="020B0604020202020204" pitchFamily="34" charset="0"/>
                      </a:endParaRPr>
                    </a:p>
                  </a:txBody>
                  <a:tcPr marL="8598" marR="8598" marT="8598" marB="0" anchor="ctr"/>
                </a:tc>
                <a:tc>
                  <a:txBody>
                    <a:bodyPr/>
                    <a:lstStyle/>
                    <a:p>
                      <a:pPr algn="ctr" fontAlgn="ctr"/>
                      <a:r>
                        <a:rPr lang="en-US" sz="1200" u="none" strike="noStrike" dirty="0">
                          <a:effectLst/>
                        </a:rPr>
                        <a:t>High, due to direct procurement and warehouse accounting</a:t>
                      </a:r>
                      <a:endParaRPr lang="en-US" sz="1200" b="0" i="0" u="none" strike="noStrike" dirty="0">
                        <a:solidFill>
                          <a:srgbClr val="000000"/>
                        </a:solidFill>
                        <a:effectLst/>
                        <a:latin typeface="Arial" panose="020B0604020202020204" pitchFamily="34" charset="0"/>
                      </a:endParaRPr>
                    </a:p>
                  </a:txBody>
                  <a:tcPr marL="8598" marR="8598" marT="8598" marB="0" anchor="ctr"/>
                </a:tc>
                <a:tc>
                  <a:txBody>
                    <a:bodyPr/>
                    <a:lstStyle/>
                    <a:p>
                      <a:pPr algn="ctr" fontAlgn="ctr"/>
                      <a:r>
                        <a:rPr lang="en-US" sz="1200" u="none" strike="noStrike" dirty="0">
                          <a:solidFill>
                            <a:schemeClr val="bg1"/>
                          </a:solidFill>
                          <a:effectLst/>
                          <a:highlight>
                            <a:srgbClr val="FF0000"/>
                          </a:highlight>
                        </a:rPr>
                        <a:t>Very high, because hub-spoke warehousing creates multiple movement points</a:t>
                      </a:r>
                      <a:endParaRPr lang="en-US" sz="1200" b="0" i="0" u="none" strike="noStrike" dirty="0">
                        <a:solidFill>
                          <a:schemeClr val="bg1"/>
                        </a:solidFill>
                        <a:effectLst/>
                        <a:highlight>
                          <a:srgbClr val="FF0000"/>
                        </a:highlight>
                        <a:latin typeface="Arial" panose="020B0604020202020204" pitchFamily="34" charset="0"/>
                      </a:endParaRPr>
                    </a:p>
                  </a:txBody>
                  <a:tcPr marL="8598" marR="8598" marT="8598" marB="0" anchor="ctr"/>
                </a:tc>
                <a:tc>
                  <a:txBody>
                    <a:bodyPr/>
                    <a:lstStyle/>
                    <a:p>
                      <a:pPr algn="ctr" fontAlgn="ctr"/>
                      <a:r>
                        <a:rPr lang="en-US" sz="1200" u="none" strike="noStrike" dirty="0">
                          <a:effectLst/>
                        </a:rPr>
                        <a:t>High, due to perishables, expiry, damages, and claim handling</a:t>
                      </a:r>
                      <a:endParaRPr lang="en-US" sz="1200" b="0" i="0" u="none" strike="noStrike" dirty="0">
                        <a:solidFill>
                          <a:srgbClr val="000000"/>
                        </a:solidFill>
                        <a:effectLst/>
                        <a:latin typeface="Arial" panose="020B0604020202020204" pitchFamily="34" charset="0"/>
                      </a:endParaRPr>
                    </a:p>
                  </a:txBody>
                  <a:tcPr marL="8598" marR="8598" marT="8598" marB="0" anchor="ctr"/>
                </a:tc>
                <a:tc>
                  <a:txBody>
                    <a:bodyPr/>
                    <a:lstStyle/>
                    <a:p>
                      <a:pPr algn="ctr" fontAlgn="ctr"/>
                      <a:r>
                        <a:rPr lang="en-IN" sz="1200" u="none" strike="noStrike" dirty="0">
                          <a:solidFill>
                            <a:schemeClr val="bg1"/>
                          </a:solidFill>
                          <a:effectLst/>
                          <a:highlight>
                            <a:srgbClr val="FF0000"/>
                          </a:highlight>
                        </a:rPr>
                        <a:t>Very high</a:t>
                      </a:r>
                      <a:endParaRPr lang="en-IN" sz="1200" b="0" i="0" u="none" strike="noStrike" dirty="0">
                        <a:solidFill>
                          <a:schemeClr val="bg1"/>
                        </a:solidFill>
                        <a:effectLst/>
                        <a:highlight>
                          <a:srgbClr val="FF0000"/>
                        </a:highlight>
                        <a:latin typeface="Arial" panose="020B0604020202020204" pitchFamily="34" charset="0"/>
                      </a:endParaRPr>
                    </a:p>
                  </a:txBody>
                  <a:tcPr marL="8598" marR="8598" marT="8598" marB="0" anchor="ctr"/>
                </a:tc>
                <a:extLst>
                  <a:ext uri="{0D108BD9-81ED-4DB2-BD59-A6C34878D82A}">
                    <a16:rowId xmlns:a16="http://schemas.microsoft.com/office/drawing/2014/main" val="3441472935"/>
                  </a:ext>
                </a:extLst>
              </a:tr>
            </a:tbl>
          </a:graphicData>
        </a:graphic>
      </p:graphicFrame>
    </p:spTree>
    <p:extLst>
      <p:ext uri="{BB962C8B-B14F-4D97-AF65-F5344CB8AC3E}">
        <p14:creationId xmlns:p14="http://schemas.microsoft.com/office/powerpoint/2010/main" val="985492583"/>
      </p:ext>
    </p:extLst>
  </p:cSld>
  <p:clrMapOvr>
    <a:masterClrMapping/>
  </p:clrMapOvr>
</p:sld>
</file>

<file path=ppt/theme/theme1.xml><?xml version="1.0" encoding="utf-8"?>
<a:theme xmlns:a="http://schemas.openxmlformats.org/drawingml/2006/main" name="GradientRise">
  <a:themeElements>
    <a:clrScheme name="GradientRise">
      <a:dk1>
        <a:sysClr val="windowText" lastClr="000000"/>
      </a:dk1>
      <a:lt1>
        <a:srgbClr val="FFFFFF"/>
      </a:lt1>
      <a:dk2>
        <a:srgbClr val="3C0F3A"/>
      </a:dk2>
      <a:lt2>
        <a:srgbClr val="F1F2F2"/>
      </a:lt2>
      <a:accent1>
        <a:srgbClr val="A6025C"/>
      </a:accent1>
      <a:accent2>
        <a:srgbClr val="92248E"/>
      </a:accent2>
      <a:accent3>
        <a:srgbClr val="DE95C4"/>
      </a:accent3>
      <a:accent4>
        <a:srgbClr val="FE4A00"/>
      </a:accent4>
      <a:accent5>
        <a:srgbClr val="DA002F"/>
      </a:accent5>
      <a:accent6>
        <a:srgbClr val="FF907A"/>
      </a:accent6>
      <a:hlink>
        <a:srgbClr val="CA71E4"/>
      </a:hlink>
      <a:folHlink>
        <a:srgbClr val="E45E49"/>
      </a:folHlink>
    </a:clrScheme>
    <a:fontScheme name="Custom 3">
      <a:majorFont>
        <a:latin typeface="Avenir Next LT Pro"/>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Rise" id="{FF74CFCA-15A8-4A19-8791-A4B07AC19AED}" vid="{4F1DA30D-FBF7-47F9-8AB5-ACED5332D3E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6D07F94B-D6BA-4598-B601-2A0A772BA871}">
  <we:reference id="6bb0fabe-aef4-4e3d-874a-99b48edaaa91" version="2.0.0.0" store="EXCatalog" storeType="EXCatalog"/>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PwC</Template>
  <TotalTime>313</TotalTime>
  <Words>5284</Words>
  <Application>Microsoft Office PowerPoint</Application>
  <PresentationFormat>Widescreen</PresentationFormat>
  <Paragraphs>1064</Paragraphs>
  <Slides>19</Slides>
  <Notes>1</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GradientRise</vt:lpstr>
      <vt:lpstr>Index </vt:lpstr>
      <vt:lpstr>1. E-Commerce Era</vt:lpstr>
      <vt:lpstr>1. E-Commerce Era in India</vt:lpstr>
      <vt:lpstr>2. List of e-Commerce </vt:lpstr>
      <vt:lpstr>2. No. of Country wise e-Commerce </vt:lpstr>
      <vt:lpstr>3. E-Commerce for layman</vt:lpstr>
      <vt:lpstr>4. Offline Vs Online Sales Comparison</vt:lpstr>
      <vt:lpstr>5. e-Commerce Business Style / Model</vt:lpstr>
      <vt:lpstr>6. Tax Complexity Heat map</vt:lpstr>
      <vt:lpstr>6. Tax Complexity Heat map</vt:lpstr>
      <vt:lpstr>7. GST Updates on e-Commerce</vt:lpstr>
      <vt:lpstr>7. GST Updates on e-Commerce (ITC Claim Restriction)</vt:lpstr>
      <vt:lpstr>8. Landmark Judgements</vt:lpstr>
      <vt:lpstr>8. Landmark Judgements explained</vt:lpstr>
      <vt:lpstr>9. Challenges for e-Commerce (Including various reconciliation)</vt:lpstr>
      <vt:lpstr>9. Various Reconciliations (Revenue and Tax)</vt:lpstr>
      <vt:lpstr>9. Various Reconciliations (Purchase and ITC)</vt:lpstr>
      <vt:lpstr>10. Quick Commerce war and lead board</vt:lpstr>
      <vt:lpstr>11. GST Audit, Enforcement and Investigation</vt:lpstr>
    </vt:vector>
  </TitlesOfParts>
  <Company>PricewaterhouseCoopers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Index </dc:title>
  <dc:creator>Anuup Shah (IN)</dc:creator>
  <cp:lastModifiedBy>Anuup A Shah</cp:lastModifiedBy>
  <cp:revision>18</cp:revision>
  <dcterms:created xsi:type="dcterms:W3CDTF">2026-07-30T05:07:21Z</dcterms:created>
  <dcterms:modified xsi:type="dcterms:W3CDTF">2026-08-01T05:52:25Z</dcterms:modified>
</cp:coreProperties>
</file>