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147482106" r:id="rId2"/>
    <p:sldId id="256" r:id="rId3"/>
    <p:sldId id="2147482111" r:id="rId4"/>
    <p:sldId id="2147482110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7315200" cy="96012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74" d="100"/>
          <a:sy n="74" d="100"/>
        </p:scale>
        <p:origin x="35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3612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3612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900113"/>
            <a:ext cx="4321175" cy="24304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3465433"/>
            <a:ext cx="5852160" cy="28353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839606"/>
            <a:ext cx="3169920" cy="3612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6839606"/>
            <a:ext cx="3169920" cy="3612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17B3FF-17D5-5546-A5DD-B9D7D2E8A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B34377B-3836-EB43-27EB-C5FAD59B71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37D93C8-CD05-CAD2-A415-4C427D8D5B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393552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8A76D-35D3-EB35-794E-6B793FE49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18BB06A-80E5-B79E-9DEC-CEA9064CD7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0171545-9F62-7149-BAB9-914632E430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385434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D3822F-4357-8478-3878-0221B15B63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AC02E2-0EA0-972A-A885-FBC33B2EFB3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BFF76-78C0-78F0-F7C0-FBB064C48AE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743359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ontent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345A52A-5FE7-400D-B4AF-4AFA3E0F4516}"/>
              </a:ext>
            </a:extLst>
          </p:cNvPr>
          <p:cNvSpPr/>
          <p:nvPr/>
        </p:nvSpPr>
        <p:spPr>
          <a:xfrm>
            <a:off x="1" y="2873938"/>
            <a:ext cx="12192000" cy="39840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3" tIns="41463" rIns="41463" bIns="414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>
              <a:solidFill>
                <a:schemeClr val="bg1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70508" y="394256"/>
            <a:ext cx="10684778" cy="724321"/>
          </a:xfrm>
        </p:spPr>
        <p:txBody>
          <a:bodyPr/>
          <a:lstStyle>
            <a:lvl1pPr marL="0" algn="l" defTabSz="1118355" rtl="0" eaLnBrk="1" latinLnBrk="0" hangingPunct="1">
              <a:spcBef>
                <a:spcPct val="0"/>
              </a:spcBef>
              <a:buNone/>
              <a:defRPr lang="en-GB" sz="2358" b="1" kern="1200" dirty="0">
                <a:solidFill>
                  <a:schemeClr val="accent1"/>
                </a:solidFill>
                <a:latin typeface="Arial Black" panose="020B0A04020102020204" pitchFamily="34" charset="0"/>
                <a:ea typeface="+mn-ea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Text Placeholder 52"/>
          <p:cNvSpPr>
            <a:spLocks noGrp="1"/>
          </p:cNvSpPr>
          <p:nvPr>
            <p:ph type="body" sz="quarter" idx="34" hasCustomPrompt="1"/>
          </p:nvPr>
        </p:nvSpPr>
        <p:spPr>
          <a:xfrm>
            <a:off x="570508" y="1171065"/>
            <a:ext cx="10684778" cy="24880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>
              <a:defRPr lang="en-GB" b="0" i="0" kern="800" spc="0" baseline="0" dirty="0">
                <a:solidFill>
                  <a:schemeClr val="bg1">
                    <a:lumMod val="65000"/>
                  </a:schemeClr>
                </a:solidFill>
                <a:ea typeface="Arial" charset="0"/>
                <a:cs typeface="Arial" charset="0"/>
              </a:defRPr>
            </a:lvl1pPr>
          </a:lstStyle>
          <a:p>
            <a:pPr lvl="0"/>
            <a:r>
              <a:rPr lang="en-GB"/>
              <a:t>Subtitle to slide goes here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EC1827D-D1EA-43AE-A219-DE6D4141EBE6}"/>
              </a:ext>
            </a:extLst>
          </p:cNvPr>
          <p:cNvSpPr/>
          <p:nvPr/>
        </p:nvSpPr>
        <p:spPr>
          <a:xfrm flipH="1">
            <a:off x="0" y="6334811"/>
            <a:ext cx="466250" cy="26953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9836" tIns="19917" rIns="39836" bIns="19917" rtlCol="0" anchor="ctr"/>
          <a:lstStyle/>
          <a:p>
            <a:pPr algn="ctr"/>
            <a:endParaRPr lang="en-GB" sz="691" b="1" dirty="0">
              <a:solidFill>
                <a:srgbClr val="2C9398"/>
              </a:solidFill>
              <a:latin typeface="Impact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5DEB777-0276-4A4C-95A8-4AECE94B1876}"/>
              </a:ext>
            </a:extLst>
          </p:cNvPr>
          <p:cNvSpPr>
            <a:spLocks noGrp="1"/>
          </p:cNvSpPr>
          <p:nvPr>
            <p:ph type="sldNum" sz="quarter" idx="36"/>
          </p:nvPr>
        </p:nvSpPr>
        <p:spPr>
          <a:xfrm>
            <a:off x="75296" y="6409069"/>
            <a:ext cx="315660" cy="121024"/>
          </a:xfrm>
        </p:spPr>
        <p:txBody>
          <a:bodyPr/>
          <a:lstStyle/>
          <a:p>
            <a:fld id="{D8F92E2B-3973-438D-9151-7BCE0611109E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27409458-DB8D-4C90-80FA-6E508EF652CF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59650" y="6409069"/>
            <a:ext cx="4699463" cy="121024"/>
          </a:xfrm>
        </p:spPr>
        <p:txBody>
          <a:bodyPr anchor="ctr"/>
          <a:lstStyle>
            <a:lvl1pPr>
              <a:defRPr sz="816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en-US"/>
              <a:t>Private &amp; Confidential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9A9CD18D-C1C0-4FCA-B083-36F0CCEEE3B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825791" y="2"/>
            <a:ext cx="366210" cy="6857998"/>
          </a:xfrm>
          <a:custGeom>
            <a:avLst/>
            <a:gdLst>
              <a:gd name="connsiteX0" fmla="*/ 0 w 403785"/>
              <a:gd name="connsiteY0" fmla="*/ 0 h 7561261"/>
              <a:gd name="connsiteX1" fmla="*/ 403785 w 403785"/>
              <a:gd name="connsiteY1" fmla="*/ 0 h 7561261"/>
              <a:gd name="connsiteX2" fmla="*/ 403785 w 403785"/>
              <a:gd name="connsiteY2" fmla="*/ 7561261 h 7561261"/>
              <a:gd name="connsiteX3" fmla="*/ 0 w 403785"/>
              <a:gd name="connsiteY3" fmla="*/ 7561261 h 75612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3785" h="7561261">
                <a:moveTo>
                  <a:pt x="0" y="0"/>
                </a:moveTo>
                <a:lnTo>
                  <a:pt x="403785" y="0"/>
                </a:lnTo>
                <a:lnTo>
                  <a:pt x="403785" y="7561261"/>
                </a:lnTo>
                <a:lnTo>
                  <a:pt x="0" y="7561261"/>
                </a:lnTo>
                <a:close/>
              </a:path>
            </a:pathLst>
          </a:cu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CF41DA73-EB1E-4BE3-BA68-C63DB953D2CC}"/>
              </a:ext>
            </a:extLst>
          </p:cNvPr>
          <p:cNvSpPr/>
          <p:nvPr/>
        </p:nvSpPr>
        <p:spPr>
          <a:xfrm>
            <a:off x="11825788" y="0"/>
            <a:ext cx="366212" cy="6858000"/>
          </a:xfrm>
          <a:prstGeom prst="rect">
            <a:avLst/>
          </a:prstGeom>
          <a:gradFill>
            <a:gsLst>
              <a:gs pos="0">
                <a:schemeClr val="accent1">
                  <a:alpha val="10000"/>
                </a:schemeClr>
              </a:gs>
              <a:gs pos="100000">
                <a:schemeClr val="accent2">
                  <a:lumMod val="75000"/>
                  <a:alpha val="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3" tIns="41463" rIns="41463" bIns="414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B03D79EE-66AF-45C5-9793-546A029D98CA}"/>
              </a:ext>
            </a:extLst>
          </p:cNvPr>
          <p:cNvSpPr/>
          <p:nvPr/>
        </p:nvSpPr>
        <p:spPr>
          <a:xfrm>
            <a:off x="11825791" y="0"/>
            <a:ext cx="366211" cy="6858000"/>
          </a:xfrm>
          <a:prstGeom prst="rect">
            <a:avLst/>
          </a:prstGeom>
          <a:solidFill>
            <a:srgbClr val="00000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3" tIns="41463" rIns="41463" bIns="41463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6449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.sv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4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6.sv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4C4000-3EA9-4ED7-5465-F3015231D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E574CEB2-510D-3510-84C3-7C360F74132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48285" y="1622"/>
          <a:ext cx="143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E574CEB2-510D-3510-84C3-7C360F7413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8285" y="1622"/>
                        <a:ext cx="143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 descr="Tools">
            <a:extLst>
              <a:ext uri="{FF2B5EF4-FFF2-40B4-BE49-F238E27FC236}">
                <a16:creationId xmlns:a16="http://schemas.microsoft.com/office/drawing/2014/main" id="{09E4870D-B640-E00B-8E22-829DE64C691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8131" y="165960"/>
            <a:ext cx="623073" cy="62307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B23957D-44E4-09D6-9DF7-65D18E528B71}"/>
              </a:ext>
            </a:extLst>
          </p:cNvPr>
          <p:cNvSpPr txBox="1"/>
          <p:nvPr/>
        </p:nvSpPr>
        <p:spPr>
          <a:xfrm>
            <a:off x="135005" y="6402240"/>
            <a:ext cx="501030" cy="13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</a:rPr>
              <a:t>01</a:t>
            </a:r>
            <a:endParaRPr lang="en-IN" sz="907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FA7D6B-DCCA-C9A7-8DB4-108F318176FC}"/>
              </a:ext>
            </a:extLst>
          </p:cNvPr>
          <p:cNvSpPr txBox="1"/>
          <p:nvPr/>
        </p:nvSpPr>
        <p:spPr>
          <a:xfrm>
            <a:off x="528659" y="1790169"/>
            <a:ext cx="9061336" cy="4531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Mr. Sengupta specializes in dispute advisory, expert witness support, litigation and mediation-related financial analysis. His industry experience spans infrastructure, oil &amp; gas, metal &amp; mining, renewables, healthcare, insurance, pharmaceuticals, ports, and technology sectors.</a:t>
            </a:r>
          </a:p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He has contributed as a co-author of the International Private Equity and Venture Capital Valuation Guidelines (IPEV) and as a contributor to the AICPA Fair Value Guidelines.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EA6E3C-8E2C-161F-AE54-71289698EE98}"/>
              </a:ext>
            </a:extLst>
          </p:cNvPr>
          <p:cNvSpPr txBox="1"/>
          <p:nvPr/>
        </p:nvSpPr>
        <p:spPr>
          <a:xfrm>
            <a:off x="10084491" y="2642890"/>
            <a:ext cx="1243964" cy="334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en-US" sz="1088" b="1" i="1" dirty="0"/>
              <a:t>Years of </a:t>
            </a:r>
          </a:p>
          <a:p>
            <a:pPr algn="ctr"/>
            <a:r>
              <a:rPr lang="en-US" sz="1088" b="1" i="1" dirty="0"/>
              <a:t>Experience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2F9E56-9B4B-B06C-EC43-144D5D89AA97}"/>
              </a:ext>
            </a:extLst>
          </p:cNvPr>
          <p:cNvSpPr txBox="1"/>
          <p:nvPr/>
        </p:nvSpPr>
        <p:spPr>
          <a:xfrm>
            <a:off x="10449234" y="2252100"/>
            <a:ext cx="653068" cy="39074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2539" b="1" i="1" dirty="0">
                <a:solidFill>
                  <a:schemeClr val="bg2"/>
                </a:solidFill>
              </a:rPr>
              <a:t>20+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79623C-4191-5A97-DE1D-9B6D5FA35CDE}"/>
              </a:ext>
            </a:extLst>
          </p:cNvPr>
          <p:cNvCxnSpPr>
            <a:cxnSpLocks/>
          </p:cNvCxnSpPr>
          <p:nvPr/>
        </p:nvCxnSpPr>
        <p:spPr>
          <a:xfrm>
            <a:off x="9795622" y="1495924"/>
            <a:ext cx="0" cy="4658804"/>
          </a:xfrm>
          <a:prstGeom prst="line">
            <a:avLst/>
          </a:prstGeom>
          <a:ln w="317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E12D0FEB-3215-EB34-7E16-EC5BB9636862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28659" y="6274907"/>
            <a:ext cx="4699463" cy="3942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Private &amp; Confidential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159522-C4EF-82DF-95C5-6A0C0FB93D90}"/>
              </a:ext>
            </a:extLst>
          </p:cNvPr>
          <p:cNvSpPr txBox="1"/>
          <p:nvPr/>
        </p:nvSpPr>
        <p:spPr>
          <a:xfrm>
            <a:off x="479401" y="1220887"/>
            <a:ext cx="9159852" cy="433160"/>
          </a:xfrm>
          <a:prstGeom prst="rect">
            <a:avLst/>
          </a:prstGeom>
          <a:solidFill>
            <a:srgbClr val="5E8AB4"/>
          </a:solidFill>
        </p:spPr>
        <p:txBody>
          <a:bodyPr vert="horz" wrap="square" lIns="0" tIns="0" rIns="0" bIns="0" rtlCol="0" anchor="ctr">
            <a:noAutofit/>
          </a:bodyPr>
          <a:lstStyle/>
          <a:p>
            <a:pPr algn="l"/>
            <a:r>
              <a:rPr lang="en-US" sz="2800" b="1">
                <a:solidFill>
                  <a:schemeClr val="bg1"/>
                </a:solidFill>
              </a:rPr>
              <a:t>Professional and Industry Experience</a:t>
            </a:r>
            <a:endParaRPr lang="en-IN" sz="2800" b="1" dirty="0" err="1">
              <a:solidFill>
                <a:schemeClr val="bg1"/>
              </a:solidFill>
            </a:endParaRP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3ABFCAD4-7D14-3B43-7DF6-95F3B0208685}"/>
              </a:ext>
            </a:extLst>
          </p:cNvPr>
          <p:cNvGrpSpPr/>
          <p:nvPr/>
        </p:nvGrpSpPr>
        <p:grpSpPr>
          <a:xfrm>
            <a:off x="9951712" y="3319647"/>
            <a:ext cx="1697190" cy="2835081"/>
            <a:chOff x="10937358" y="3267735"/>
            <a:chExt cx="1871329" cy="3125972"/>
          </a:xfrm>
        </p:grpSpPr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18ED783-A11C-1C98-97E8-B526356358C1}"/>
                </a:ext>
              </a:extLst>
            </p:cNvPr>
            <p:cNvSpPr/>
            <p:nvPr/>
          </p:nvSpPr>
          <p:spPr>
            <a:xfrm>
              <a:off x="10937358" y="3267735"/>
              <a:ext cx="1871329" cy="312597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41465" tIns="41465" rIns="41465" bIns="41465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440" algn="ctr">
                <a:spcAft>
                  <a:spcPts val="363"/>
                </a:spcAft>
              </a:pPr>
              <a:endParaRPr lang="en-US" sz="907" dirty="0" err="1">
                <a:solidFill>
                  <a:schemeClr val="bg1"/>
                </a:solidFill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5D12D98-E00C-AE4B-96F1-62E9A338F3FC}"/>
                </a:ext>
              </a:extLst>
            </p:cNvPr>
            <p:cNvSpPr txBox="1"/>
            <p:nvPr/>
          </p:nvSpPr>
          <p:spPr>
            <a:xfrm>
              <a:off x="11006177" y="3467563"/>
              <a:ext cx="1650871" cy="384815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/>
              <a:r>
                <a:rPr lang="en-US" sz="1270" b="1" dirty="0">
                  <a:solidFill>
                    <a:schemeClr val="accent1"/>
                  </a:solidFill>
                </a:rPr>
                <a:t>Areas of Expertise</a:t>
              </a:r>
            </a:p>
            <a:p>
              <a:pPr marL="48950"/>
              <a:endParaRPr lang="en-US" sz="998" u="sng" dirty="0">
                <a:solidFill>
                  <a:schemeClr val="accent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AB9D8DC-77A2-40CB-97AF-4086B4DD0024}"/>
                </a:ext>
              </a:extLst>
            </p:cNvPr>
            <p:cNvSpPr txBox="1"/>
            <p:nvPr/>
          </p:nvSpPr>
          <p:spPr>
            <a:xfrm>
              <a:off x="11006177" y="4974939"/>
              <a:ext cx="1650871" cy="33864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 algn="ctr"/>
              <a:r>
                <a:rPr lang="en-US" sz="998" b="1" dirty="0">
                  <a:solidFill>
                    <a:schemeClr val="accent3"/>
                  </a:solidFill>
                </a:rPr>
                <a:t>Transaction Advisory Services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4820DBB3-BC28-2F61-E2C5-3186481A0AE6}"/>
                </a:ext>
              </a:extLst>
            </p:cNvPr>
            <p:cNvSpPr txBox="1"/>
            <p:nvPr/>
          </p:nvSpPr>
          <p:spPr>
            <a:xfrm>
              <a:off x="11020530" y="5733170"/>
              <a:ext cx="1650871" cy="338648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 algn="ctr"/>
              <a:r>
                <a:rPr lang="en-US" sz="998" b="1" dirty="0">
                  <a:solidFill>
                    <a:schemeClr val="accent3"/>
                  </a:solidFill>
                </a:rPr>
                <a:t>Asset Valuations &amp; Fair Value Reporting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D08FBA2-3E64-48FA-C205-C71BD46EDCEA}"/>
                </a:ext>
              </a:extLst>
            </p:cNvPr>
            <p:cNvSpPr txBox="1"/>
            <p:nvPr/>
          </p:nvSpPr>
          <p:spPr>
            <a:xfrm>
              <a:off x="10999692" y="4047430"/>
              <a:ext cx="1539742" cy="507974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8950" algn="ctr"/>
              <a:r>
                <a:rPr lang="en-US" sz="998" b="1" dirty="0">
                  <a:solidFill>
                    <a:schemeClr val="accent3"/>
                  </a:solidFill>
                </a:rPr>
                <a:t>Expert Witness and Dispute Advisory Services</a:t>
              </a:r>
            </a:p>
          </p:txBody>
        </p:sp>
      </p:grpSp>
      <p:sp>
        <p:nvSpPr>
          <p:cNvPr id="31" name="Title 2">
            <a:extLst>
              <a:ext uri="{FF2B5EF4-FFF2-40B4-BE49-F238E27FC236}">
                <a16:creationId xmlns:a16="http://schemas.microsoft.com/office/drawing/2014/main" id="{38FF192F-CE86-6676-89A0-30BD497626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0508" y="394415"/>
            <a:ext cx="10684778" cy="724283"/>
          </a:xfrm>
        </p:spPr>
        <p:txBody>
          <a:bodyPr/>
          <a:lstStyle/>
          <a:p>
            <a:r>
              <a:rPr lang="en-US" sz="3600" dirty="0">
                <a:solidFill>
                  <a:srgbClr val="002060"/>
                </a:solidFill>
                <a:latin typeface="+mn-lt"/>
              </a:rPr>
              <a:t>Brief introduction – Pratik Sengupta	</a:t>
            </a:r>
            <a:endParaRPr lang="en-IN" sz="3600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8400D56C-24F8-EE72-131D-A44060B09E7A}"/>
              </a:ext>
            </a:extLst>
          </p:cNvPr>
          <p:cNvSpPr/>
          <p:nvPr/>
        </p:nvSpPr>
        <p:spPr>
          <a:xfrm>
            <a:off x="528659" y="1820665"/>
            <a:ext cx="9146712" cy="43340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41465" tIns="41465" rIns="41465" bIns="41465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440" algn="ctr">
              <a:spcAft>
                <a:spcPts val="363"/>
              </a:spcAft>
            </a:pPr>
            <a:endParaRPr lang="en-US" sz="907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0493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5943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Macro Factors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234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Interest rates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8059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Inflation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FX and country risk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Market liquidity</a:t>
            </a:r>
            <a:endParaRPr lang="en-US" sz="24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Limited Information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658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Triangulate methods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Scenario analysis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800531" y="23088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Separate facts from assumptions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800531" y="2887261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Disclose uncertainty</a:t>
            </a:r>
            <a:endParaRPr lang="en-US" sz="2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Key Takeaways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93465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Valuation disputes are often disputes about judgment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9257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Transparency and evidence are critical</a:t>
            </a:r>
            <a:endParaRPr lang="en-US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854015" y="1083477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Valuation in Disputes: Key challenges, expert disagreements and navigating uncertainty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1F4E79"/>
                </a:solidFill>
              </a:rPr>
              <a:t> 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1A30AFD-5ABD-E8C9-3664-F49CB1C2AF98}"/>
              </a:ext>
            </a:extLst>
          </p:cNvPr>
          <p:cNvSpPr txBox="1"/>
          <p:nvPr/>
        </p:nvSpPr>
        <p:spPr>
          <a:xfrm>
            <a:off x="854015" y="1902986"/>
            <a:ext cx="10972800" cy="36668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Valuation disputes rarely arise because experts use different valuation methodologies.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More often, they arise because experts disagree on facts, assumptions, definitions, and the interpretation of available evidence. </a:t>
            </a: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 a result, two well-qualified valuation professionals can arrive at materially different conclusions while applying the same valuation framework.</a:t>
            </a:r>
            <a:endParaRPr lang="en-IN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E36D3-CAA2-714D-8FB6-98C84C8D7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1731F51-8DCC-9789-8F60-5D63549179E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48285" y="1622"/>
          <a:ext cx="143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C1731F51-8DCC-9789-8F60-5D63549179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8285" y="1622"/>
                        <a:ext cx="143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 descr="Tools">
            <a:extLst>
              <a:ext uri="{FF2B5EF4-FFF2-40B4-BE49-F238E27FC236}">
                <a16:creationId xmlns:a16="http://schemas.microsoft.com/office/drawing/2014/main" id="{76AE091F-02F0-C5A7-E501-655B1839094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8131" y="165960"/>
            <a:ext cx="623073" cy="6230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3368FC2D-14A9-E1F7-3BC4-EA0C016030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338" y="405948"/>
            <a:ext cx="10684778" cy="724321"/>
          </a:xfrm>
        </p:spPr>
        <p:txBody>
          <a:bodyPr/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Illustrative case studies – 1&amp;2 </a:t>
            </a:r>
            <a:endParaRPr lang="en-IN" sz="3600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62AF01-1061-16FB-4832-338608413256}"/>
              </a:ext>
            </a:extLst>
          </p:cNvPr>
          <p:cNvSpPr txBox="1"/>
          <p:nvPr/>
        </p:nvSpPr>
        <p:spPr>
          <a:xfrm>
            <a:off x="135005" y="6407213"/>
            <a:ext cx="501030" cy="13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</a:rPr>
              <a:t>02</a:t>
            </a:r>
            <a:endParaRPr lang="en-IN" sz="907" dirty="0">
              <a:solidFill>
                <a:schemeClr val="bg1"/>
              </a:solidFill>
            </a:endParaRP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1445F0BC-FF8D-1CCE-D5A1-072934B65D02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30230" y="6218010"/>
            <a:ext cx="4699463" cy="3942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Private &amp; Confidential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DDE170-BF95-18D0-0795-18BC8872C250}"/>
              </a:ext>
            </a:extLst>
          </p:cNvPr>
          <p:cNvSpPr txBox="1"/>
          <p:nvPr/>
        </p:nvSpPr>
        <p:spPr>
          <a:xfrm>
            <a:off x="1521601" y="1047416"/>
            <a:ext cx="9439704" cy="1736454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as an expert to provide determination of financial quantum of losses arising from management actions at a listed </a:t>
            </a:r>
            <a:r>
              <a:rPr lang="en-US" sz="2400" b="1" dirty="0">
                <a:solidFill>
                  <a:srgbClr val="000000"/>
                </a:solidFill>
              </a:rPr>
              <a:t>renewable energy company</a:t>
            </a:r>
            <a:r>
              <a:rPr lang="en-US" sz="2400" dirty="0">
                <a:solidFill>
                  <a:srgbClr val="000000"/>
                </a:solidFill>
              </a:rPr>
              <a:t>. The operations of the company included multiple verticals across solar, wind, and hydro segments.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60B1BFA-3B86-EF49-A63A-89734E33F972}"/>
              </a:ext>
            </a:extLst>
          </p:cNvPr>
          <p:cNvSpPr txBox="1"/>
          <p:nvPr/>
        </p:nvSpPr>
        <p:spPr>
          <a:xfrm>
            <a:off x="533560" y="4509290"/>
            <a:ext cx="811090" cy="25409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Cross-border dispute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C54883A4-ECEA-170C-BA91-66D2320FAB07}"/>
              </a:ext>
            </a:extLst>
          </p:cNvPr>
          <p:cNvSpPr txBox="1"/>
          <p:nvPr/>
        </p:nvSpPr>
        <p:spPr>
          <a:xfrm>
            <a:off x="1521601" y="3545587"/>
            <a:ext cx="9439704" cy="1574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by an </a:t>
            </a:r>
            <a:r>
              <a:rPr lang="en-US" sz="2400" b="1" dirty="0">
                <a:solidFill>
                  <a:srgbClr val="000000"/>
                </a:solidFill>
              </a:rPr>
              <a:t>Indian conglomerate</a:t>
            </a:r>
            <a:r>
              <a:rPr lang="en-US" sz="2400" dirty="0">
                <a:solidFill>
                  <a:srgbClr val="000000"/>
                </a:solidFill>
              </a:rPr>
              <a:t> to provide independent valuation and </a:t>
            </a:r>
            <a:r>
              <a:rPr lang="en-US" sz="2400" b="1" dirty="0">
                <a:solidFill>
                  <a:srgbClr val="000000"/>
                </a:solidFill>
              </a:rPr>
              <a:t>quantum assessments </a:t>
            </a:r>
            <a:r>
              <a:rPr lang="en-US" sz="2400" dirty="0">
                <a:solidFill>
                  <a:srgbClr val="000000"/>
                </a:solidFill>
              </a:rPr>
              <a:t>in defense of </a:t>
            </a:r>
            <a:r>
              <a:rPr lang="en-US" sz="2400" b="1" dirty="0">
                <a:solidFill>
                  <a:srgbClr val="000000"/>
                </a:solidFill>
              </a:rPr>
              <a:t>breach of trust </a:t>
            </a:r>
            <a:r>
              <a:rPr lang="en-US" sz="2400" dirty="0">
                <a:solidFill>
                  <a:srgbClr val="000000"/>
                </a:solidFill>
              </a:rPr>
              <a:t>allegations and </a:t>
            </a:r>
            <a:r>
              <a:rPr lang="en-US" sz="2400" b="1" dirty="0">
                <a:solidFill>
                  <a:srgbClr val="000000"/>
                </a:solidFill>
              </a:rPr>
              <a:t>counterclaim</a:t>
            </a:r>
            <a:r>
              <a:rPr lang="en-US" sz="2400" dirty="0">
                <a:solidFill>
                  <a:srgbClr val="000000"/>
                </a:solidFill>
              </a:rPr>
              <a:t> proceedings in U.S. courts. The dispute was against the exclusive distributor of an Indian conglomerate. </a:t>
            </a:r>
          </a:p>
        </p:txBody>
      </p:sp>
      <p:pic>
        <p:nvPicPr>
          <p:cNvPr id="6" name="Graphic 5" descr="Renewable Energy with solid fill">
            <a:extLst>
              <a:ext uri="{FF2B5EF4-FFF2-40B4-BE49-F238E27FC236}">
                <a16:creationId xmlns:a16="http://schemas.microsoft.com/office/drawing/2014/main" id="{BCD841B3-7BDC-7355-2024-DCAAF3289D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33630" y="2054460"/>
            <a:ext cx="414655" cy="41465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62B2491A-7E57-1244-DC61-2F46BA6A3624}"/>
              </a:ext>
            </a:extLst>
          </p:cNvPr>
          <p:cNvSpPr txBox="1"/>
          <p:nvPr/>
        </p:nvSpPr>
        <p:spPr>
          <a:xfrm>
            <a:off x="636035" y="1659393"/>
            <a:ext cx="811090" cy="25409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Renewable Energy</a:t>
            </a:r>
          </a:p>
        </p:txBody>
      </p:sp>
      <p:pic>
        <p:nvPicPr>
          <p:cNvPr id="13" name="Graphic 12" descr="Earth globe: Americas with solid fill">
            <a:extLst>
              <a:ext uri="{FF2B5EF4-FFF2-40B4-BE49-F238E27FC236}">
                <a16:creationId xmlns:a16="http://schemas.microsoft.com/office/drawing/2014/main" id="{BF1AA439-FCB4-5147-D68C-07854F76779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1776" y="4868716"/>
            <a:ext cx="414655" cy="41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8129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F6DDE5-CDF4-2E0D-2DCC-D7CF062F8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2A5F1613-51CC-D52A-6AF5-E42EABE9B5C2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248285" y="1622"/>
          <a:ext cx="1439" cy="1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7" name="Object 6" hidden="1">
                        <a:extLst>
                          <a:ext uri="{FF2B5EF4-FFF2-40B4-BE49-F238E27FC236}">
                            <a16:creationId xmlns:a16="http://schemas.microsoft.com/office/drawing/2014/main" id="{2A5F1613-51CC-D52A-6AF5-E42EABE9B5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48285" y="1622"/>
                        <a:ext cx="1439" cy="143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0" name="Graphic 19" descr="Tools">
            <a:extLst>
              <a:ext uri="{FF2B5EF4-FFF2-40B4-BE49-F238E27FC236}">
                <a16:creationId xmlns:a16="http://schemas.microsoft.com/office/drawing/2014/main" id="{D1E0DA2F-FE6E-512F-4184-E0A806E678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828131" y="165960"/>
            <a:ext cx="623073" cy="623073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192E6573-95BC-9EA2-E5F6-A648777ED0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Illustrative case studies – 3&amp;4</a:t>
            </a:r>
            <a:endParaRPr lang="en-IN" sz="3600" dirty="0">
              <a:solidFill>
                <a:srgbClr val="00206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32F4F2A-6E20-6B76-FBE8-3E555FC9DC58}"/>
              </a:ext>
            </a:extLst>
          </p:cNvPr>
          <p:cNvSpPr txBox="1"/>
          <p:nvPr/>
        </p:nvSpPr>
        <p:spPr>
          <a:xfrm>
            <a:off x="135005" y="6407213"/>
            <a:ext cx="501030" cy="1395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r>
              <a:rPr lang="en-US" sz="907" dirty="0">
                <a:solidFill>
                  <a:schemeClr val="bg1"/>
                </a:solidFill>
              </a:rPr>
              <a:t>03</a:t>
            </a:r>
            <a:endParaRPr lang="en-IN" sz="907" dirty="0">
              <a:solidFill>
                <a:schemeClr val="bg1"/>
              </a:solidFill>
            </a:endParaRPr>
          </a:p>
        </p:txBody>
      </p:sp>
      <p:sp>
        <p:nvSpPr>
          <p:cNvPr id="25" name="Footer Placeholder 3">
            <a:extLst>
              <a:ext uri="{FF2B5EF4-FFF2-40B4-BE49-F238E27FC236}">
                <a16:creationId xmlns:a16="http://schemas.microsoft.com/office/drawing/2014/main" id="{9D3A8F79-5375-43C2-9588-67BBC95AFC40}"/>
              </a:ext>
            </a:extLst>
          </p:cNvPr>
          <p:cNvSpPr>
            <a:spLocks noGrp="1"/>
          </p:cNvSpPr>
          <p:nvPr>
            <p:ph type="ftr" sz="quarter" idx="35"/>
          </p:nvPr>
        </p:nvSpPr>
        <p:spPr>
          <a:xfrm>
            <a:off x="530230" y="6218010"/>
            <a:ext cx="4699463" cy="394235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Private &amp; Confidential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24" name="Graphic 23" descr="Crane with solid fill">
            <a:extLst>
              <a:ext uri="{FF2B5EF4-FFF2-40B4-BE49-F238E27FC236}">
                <a16:creationId xmlns:a16="http://schemas.microsoft.com/office/drawing/2014/main" id="{FB8147B3-98AB-0C12-C433-82C720DEBD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27783" y="4822622"/>
            <a:ext cx="414655" cy="414655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DFC0A98E-53E1-9E34-1444-9EB7B6B21CF4}"/>
              </a:ext>
            </a:extLst>
          </p:cNvPr>
          <p:cNvSpPr txBox="1"/>
          <p:nvPr/>
        </p:nvSpPr>
        <p:spPr>
          <a:xfrm>
            <a:off x="570508" y="2341784"/>
            <a:ext cx="811090" cy="479445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Life Sciences and Healthcare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F5E3557-3860-BB10-0C09-74923BDBBD09}"/>
              </a:ext>
            </a:extLst>
          </p:cNvPr>
          <p:cNvSpPr txBox="1"/>
          <p:nvPr/>
        </p:nvSpPr>
        <p:spPr>
          <a:xfrm>
            <a:off x="533560" y="4603041"/>
            <a:ext cx="811090" cy="254097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ctr"/>
            <a:r>
              <a:rPr lang="en-US" sz="907" b="1" dirty="0">
                <a:solidFill>
                  <a:srgbClr val="000000"/>
                </a:solidFill>
              </a:rPr>
              <a:t>Port Assets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4A782FF-3005-0707-FCD8-147D7AA0A089}"/>
              </a:ext>
            </a:extLst>
          </p:cNvPr>
          <p:cNvSpPr txBox="1"/>
          <p:nvPr/>
        </p:nvSpPr>
        <p:spPr>
          <a:xfrm>
            <a:off x="1815582" y="3556492"/>
            <a:ext cx="9439704" cy="1574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as an expert to provide a determination in a valuation dispute related to a </a:t>
            </a:r>
            <a:r>
              <a:rPr lang="en-US" sz="2400" b="1" dirty="0">
                <a:solidFill>
                  <a:srgbClr val="000000"/>
                </a:solidFill>
              </a:rPr>
              <a:t>Port Asset</a:t>
            </a:r>
            <a:r>
              <a:rPr lang="en-US" sz="2400" dirty="0">
                <a:solidFill>
                  <a:srgbClr val="000000"/>
                </a:solidFill>
              </a:rPr>
              <a:t>. The dispute involved the potential transfer of port assets between a </a:t>
            </a:r>
            <a:r>
              <a:rPr lang="en-US" sz="2400" b="1" dirty="0">
                <a:solidFill>
                  <a:srgbClr val="000000"/>
                </a:solidFill>
              </a:rPr>
              <a:t>state agency, private operator, and promoter</a:t>
            </a:r>
            <a:r>
              <a:rPr lang="en-US" sz="2400" dirty="0">
                <a:solidFill>
                  <a:srgbClr val="000000"/>
                </a:solidFill>
              </a:rPr>
              <a:t>. The valuation encompassed </a:t>
            </a:r>
            <a:r>
              <a:rPr lang="en-US" sz="2400" b="1" dirty="0">
                <a:solidFill>
                  <a:srgbClr val="000000"/>
                </a:solidFill>
              </a:rPr>
              <a:t>operational </a:t>
            </a:r>
            <a:r>
              <a:rPr lang="en-US" sz="2400" b="1" dirty="0" err="1">
                <a:solidFill>
                  <a:srgbClr val="000000"/>
                </a:solidFill>
              </a:rPr>
              <a:t>efficiency</a:t>
            </a:r>
            <a:r>
              <a:rPr lang="en-US" sz="2400" dirty="0" err="1">
                <a:solidFill>
                  <a:srgbClr val="000000"/>
                </a:solidFill>
              </a:rPr>
              <a:t>and</a:t>
            </a:r>
            <a:r>
              <a:rPr lang="en-US" sz="2400" dirty="0">
                <a:solidFill>
                  <a:srgbClr val="000000"/>
                </a:solidFill>
              </a:rPr>
              <a:t> market dynamics to ensure an equitable resolution. </a:t>
            </a:r>
          </a:p>
        </p:txBody>
      </p:sp>
      <p:pic>
        <p:nvPicPr>
          <p:cNvPr id="36" name="Graphic 35" descr="Hospital with solid fill">
            <a:extLst>
              <a:ext uri="{FF2B5EF4-FFF2-40B4-BE49-F238E27FC236}">
                <a16:creationId xmlns:a16="http://schemas.microsoft.com/office/drawing/2014/main" id="{02EC714D-D3E5-2971-79BD-AC462E64AB6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27784" y="2626155"/>
            <a:ext cx="414655" cy="4146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D89058C-38D7-68D7-9444-C9D8DD421B7C}"/>
              </a:ext>
            </a:extLst>
          </p:cNvPr>
          <p:cNvSpPr txBox="1"/>
          <p:nvPr/>
        </p:nvSpPr>
        <p:spPr>
          <a:xfrm>
            <a:off x="1815582" y="822895"/>
            <a:ext cx="9439704" cy="1574735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155488" indent="-155488" algn="just">
              <a:lnSpc>
                <a:spcPct val="150000"/>
              </a:lnSpc>
              <a:spcBef>
                <a:spcPts val="544"/>
              </a:spcBef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</a:rPr>
              <a:t>Pratik was appointed as a determination expert for financial quantum of losses contested in a claim filed by a global fund against a </a:t>
            </a:r>
            <a:r>
              <a:rPr lang="en-US" sz="2400" b="1" dirty="0">
                <a:solidFill>
                  <a:srgbClr val="000000"/>
                </a:solidFill>
              </a:rPr>
              <a:t>pharmaceutical company</a:t>
            </a:r>
            <a:r>
              <a:rPr lang="en-US" sz="2400" dirty="0">
                <a:solidFill>
                  <a:srgbClr val="000000"/>
                </a:solidFill>
              </a:rPr>
              <a:t>. This valuation supported litigation efforts, addressing complexities across diverse geographies and therapeutic segments.</a:t>
            </a:r>
          </a:p>
        </p:txBody>
      </p:sp>
    </p:spTree>
    <p:extLst>
      <p:ext uri="{BB962C8B-B14F-4D97-AF65-F5344CB8AC3E}">
        <p14:creationId xmlns:p14="http://schemas.microsoft.com/office/powerpoint/2010/main" val="3479375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429596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Key Types of Disputes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133511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Shareholder disputes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M&amp;A and post-acquisition disputes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Commercial damages claims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Investment arbitration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Tax and insolvency disputes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457200" y="2743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Why Experts Disagree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Facts and data quality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Definitions and standards of value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Forecast assumptions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Risk assessment and judgment</a:t>
            </a: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3152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Key Valuation Parameters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• Discount rates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Growth assumptions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Terminal value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Comparable multiples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731520" y="365760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Control and liquidity adjustments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802256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Common Rebuttal Challenges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Unsupported forecasts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Cherry-picked comparables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Methodological inconsistency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Ignoring contrary evidence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1" cy="1"/>
          <a:chOff x="0" y="0"/>
          <a:chExt cx="1" cy="1"/>
        </a:xfrm>
      </p:grpSpPr>
      <p:sp>
        <p:nvSpPr>
          <p:cNvPr id="2" name="Text 0"/>
          <p:cNvSpPr/>
          <p:nvPr/>
        </p:nvSpPr>
        <p:spPr>
          <a:xfrm>
            <a:off x="747048" y="50292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600" b="1" dirty="0">
                <a:solidFill>
                  <a:srgbClr val="1F4E79"/>
                </a:solidFill>
              </a:rPr>
              <a:t>Subject Matter Expertise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Industry dynamics</a:t>
            </a:r>
            <a:endParaRPr lang="en-US" sz="2400" dirty="0"/>
          </a:p>
        </p:txBody>
      </p:sp>
      <p:sp>
        <p:nvSpPr>
          <p:cNvPr id="4" name="Text 2"/>
          <p:cNvSpPr/>
          <p:nvPr/>
        </p:nvSpPr>
        <p:spPr>
          <a:xfrm>
            <a:off x="731520" y="173736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Regulatory considerations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237744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Commercial realities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731520" y="301752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</a:rPr>
              <a:t>• </a:t>
            </a:r>
            <a:r>
              <a:rPr lang="en-US" sz="2400" dirty="0">
                <a:solidFill>
                  <a:srgbClr val="000000"/>
                </a:solidFill>
              </a:rPr>
              <a:t>Operational drivers</a:t>
            </a:r>
            <a:endParaRPr lang="en-US" sz="2400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961</TotalTime>
  <Words>542</Words>
  <Application>Microsoft Office PowerPoint</Application>
  <PresentationFormat>Widescreen</PresentationFormat>
  <Paragraphs>81</Paragraphs>
  <Slides>12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Calibri</vt:lpstr>
      <vt:lpstr>Impact</vt:lpstr>
      <vt:lpstr>Office Theme</vt:lpstr>
      <vt:lpstr>think-cell Slide</vt:lpstr>
      <vt:lpstr>Brief introduction – Pratik Sengupta </vt:lpstr>
      <vt:lpstr>PowerPoint Presentation</vt:lpstr>
      <vt:lpstr>Illustrative case studies – 1&amp;2 </vt:lpstr>
      <vt:lpstr>Illustrative case studies – 3&amp;4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Valuation in Disputes</dc:title>
  <dc:subject>Valuation in Disputes</dc:subject>
  <dc:creator>Sengupta, Pratik</dc:creator>
  <cp:lastModifiedBy>Sengupta, Pratik</cp:lastModifiedBy>
  <cp:revision>5</cp:revision>
  <dcterms:created xsi:type="dcterms:W3CDTF">2026-08-07T17:20:13Z</dcterms:created>
  <dcterms:modified xsi:type="dcterms:W3CDTF">2026-08-08T09:24:16Z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1f81cae-2cc7-434f-b11d-39789e497bf2_Enabled">
    <vt:lpwstr>true</vt:lpwstr>
  </property>
  <property fmtid="{D5CDD505-2E9C-101B-9397-08002B2CF9AE}" pid="3" name="MSIP_Label_31f81cae-2cc7-434f-b11d-39789e497bf2_SetDate">
    <vt:lpwstr>2026-08-07T17:20:30Z</vt:lpwstr>
  </property>
  <property fmtid="{D5CDD505-2E9C-101B-9397-08002B2CF9AE}" pid="4" name="MSIP_Label_31f81cae-2cc7-434f-b11d-39789e497bf2_Method">
    <vt:lpwstr>Standard</vt:lpwstr>
  </property>
  <property fmtid="{D5CDD505-2E9C-101B-9397-08002B2CF9AE}" pid="5" name="MSIP_Label_31f81cae-2cc7-434f-b11d-39789e497bf2_Name">
    <vt:lpwstr>Confidential</vt:lpwstr>
  </property>
  <property fmtid="{D5CDD505-2E9C-101B-9397-08002B2CF9AE}" pid="6" name="MSIP_Label_31f81cae-2cc7-434f-b11d-39789e497bf2_SiteId">
    <vt:lpwstr>dd5e230f-c165-49c4-957f-e203458fffab</vt:lpwstr>
  </property>
  <property fmtid="{D5CDD505-2E9C-101B-9397-08002B2CF9AE}" pid="7" name="MSIP_Label_31f81cae-2cc7-434f-b11d-39789e497bf2_ActionId">
    <vt:lpwstr>4afe9dee-cd60-4b8b-87b8-6ee6356b1e47</vt:lpwstr>
  </property>
  <property fmtid="{D5CDD505-2E9C-101B-9397-08002B2CF9AE}" pid="8" name="MSIP_Label_31f81cae-2cc7-434f-b11d-39789e497bf2_ContentBits">
    <vt:lpwstr>0</vt:lpwstr>
  </property>
  <property fmtid="{D5CDD505-2E9C-101B-9397-08002B2CF9AE}" pid="9" name="MSIP_Label_31f81cae-2cc7-434f-b11d-39789e497bf2_Tag">
    <vt:lpwstr>10, 3, 0, 2</vt:lpwstr>
  </property>
</Properties>
</file>