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1004" r:id="rId2"/>
    <p:sldId id="1010" r:id="rId3"/>
    <p:sldId id="804" r:id="rId4"/>
    <p:sldId id="1005" r:id="rId5"/>
    <p:sldId id="972" r:id="rId6"/>
    <p:sldId id="878" r:id="rId7"/>
    <p:sldId id="798" r:id="rId8"/>
    <p:sldId id="923" r:id="rId9"/>
    <p:sldId id="1003" r:id="rId10"/>
    <p:sldId id="977" r:id="rId11"/>
    <p:sldId id="965" r:id="rId12"/>
    <p:sldId id="1006" r:id="rId13"/>
    <p:sldId id="1007" r:id="rId14"/>
    <p:sldId id="440" r:id="rId15"/>
    <p:sldId id="989" r:id="rId16"/>
    <p:sldId id="979" r:id="rId17"/>
    <p:sldId id="1008" r:id="rId18"/>
    <p:sldId id="952" r:id="rId19"/>
    <p:sldId id="995" r:id="rId20"/>
    <p:sldId id="960" r:id="rId21"/>
    <p:sldId id="981" r:id="rId22"/>
    <p:sldId id="983" r:id="rId23"/>
    <p:sldId id="990" r:id="rId24"/>
    <p:sldId id="546" r:id="rId25"/>
    <p:sldId id="450" r:id="rId26"/>
    <p:sldId id="451" r:id="rId27"/>
    <p:sldId id="452" r:id="rId28"/>
    <p:sldId id="536" r:id="rId29"/>
    <p:sldId id="537" r:id="rId30"/>
    <p:sldId id="538" r:id="rId31"/>
    <p:sldId id="539" r:id="rId32"/>
    <p:sldId id="540" r:id="rId33"/>
    <p:sldId id="465" r:id="rId34"/>
    <p:sldId id="471" r:id="rId35"/>
    <p:sldId id="488" r:id="rId36"/>
    <p:sldId id="547" r:id="rId37"/>
    <p:sldId id="548" r:id="rId38"/>
    <p:sldId id="549" r:id="rId39"/>
    <p:sldId id="550" r:id="rId40"/>
    <p:sldId id="377" r:id="rId41"/>
    <p:sldId id="559" r:id="rId42"/>
    <p:sldId id="392" r:id="rId43"/>
    <p:sldId id="1011" r:id="rId44"/>
    <p:sldId id="1014" r:id="rId45"/>
    <p:sldId id="1012" r:id="rId46"/>
    <p:sldId id="1013" r:id="rId47"/>
    <p:sldId id="947" r:id="rId48"/>
  </p:sldIdLst>
  <p:sldSz cx="9144000" cy="6858000" type="screen4x3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mrish Garg" initials="Amrish" lastIdx="1" clrIdx="0"/>
  <p:cmAuthor id="1" name="SVC" initials="SVC" lastIdx="1" clrIdx="1">
    <p:extLst>
      <p:ext uri="{19B8F6BF-5375-455C-9EA6-DF929625EA0E}">
        <p15:presenceInfo xmlns:p15="http://schemas.microsoft.com/office/powerpoint/2012/main" userId="SV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5B"/>
    <a:srgbClr val="3BB3C3"/>
    <a:srgbClr val="DBE7EE"/>
    <a:srgbClr val="86D0DA"/>
    <a:srgbClr val="FFFFFF"/>
    <a:srgbClr val="C0504D"/>
    <a:srgbClr val="DFA7A6"/>
    <a:srgbClr val="D3E3EB"/>
    <a:srgbClr val="00335A"/>
    <a:srgbClr val="DDD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77" autoAdjust="0"/>
    <p:restoredTop sz="94864" autoAdjust="0"/>
  </p:normalViewPr>
  <p:slideViewPr>
    <p:cSldViewPr snapToGrid="0" snapToObjects="1">
      <p:cViewPr varScale="1">
        <p:scale>
          <a:sx n="119" d="100"/>
          <a:sy n="119" d="100"/>
        </p:scale>
        <p:origin x="1392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C76ED5-5632-48C5-A13B-16B2105641AB}" type="doc">
      <dgm:prSet loTypeId="urn:microsoft.com/office/officeart/2005/8/layout/default" loCatId="list" qsTypeId="urn:microsoft.com/office/officeart/2005/8/quickstyle/simple1" qsCatId="simple" csTypeId="urn:microsoft.com/office/officeart/2005/8/colors/accent0_3" csCatId="mainScheme" phldr="1"/>
      <dgm:spPr/>
    </dgm:pt>
    <dgm:pt modelId="{F6776106-6B24-4108-B9B7-F303E4A4C33B}">
      <dgm:prSet custT="1"/>
      <dgm:spPr>
        <a:solidFill>
          <a:srgbClr val="00345B"/>
        </a:solidFill>
      </dgm:spPr>
      <dgm:t>
        <a:bodyPr/>
        <a:lstStyle/>
        <a:p>
          <a:pPr>
            <a:buNone/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Share Warrants</a:t>
          </a:r>
        </a:p>
      </dgm:t>
    </dgm:pt>
    <dgm:pt modelId="{E30843AB-6353-4108-899F-B306BD8E7C31}" type="parTrans" cxnId="{EB231FE7-10A6-42AA-94C4-635613C2B005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A7309F-CFD4-4104-B202-DE1C567B6E1A}" type="sibTrans" cxnId="{EB231FE7-10A6-42AA-94C4-635613C2B005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EB7B65-338C-4B36-9CC0-64EE9A970EC9}">
      <dgm:prSet custT="1"/>
      <dgm:spPr>
        <a:solidFill>
          <a:srgbClr val="00345B"/>
        </a:solidFill>
      </dgm:spPr>
      <dgm:t>
        <a:bodyPr/>
        <a:lstStyle/>
        <a:p>
          <a:pPr>
            <a:buNone/>
          </a:pP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OCRPS / CCPS</a:t>
          </a:r>
        </a:p>
      </dgm:t>
    </dgm:pt>
    <dgm:pt modelId="{40505DF7-CD75-4C49-A03C-2D4F96E768D0}" type="parTrans" cxnId="{5859E36E-F17B-479F-8B48-AF336BAF0389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078FF4-1B60-43C8-94C1-B287C96D4C9A}" type="sibTrans" cxnId="{5859E36E-F17B-479F-8B48-AF336BAF0389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AF6808-3A5C-46A1-AD4A-EA9550A6EA5B}">
      <dgm:prSet custT="1"/>
      <dgm:spPr>
        <a:solidFill>
          <a:srgbClr val="00345B"/>
        </a:solidFill>
      </dgm:spPr>
      <dgm:t>
        <a:bodyPr/>
        <a:lstStyle/>
        <a:p>
          <a:pPr>
            <a:buNone/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Performance-linked CCPS</a:t>
          </a:r>
        </a:p>
      </dgm:t>
    </dgm:pt>
    <dgm:pt modelId="{F023EBF1-D6D1-479A-8741-57E77D6B4713}" type="parTrans" cxnId="{B47293F0-21EC-4B5E-985C-21A9533F4DE1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F5A034-720C-4DF4-9C59-AF2853A67FAF}" type="sibTrans" cxnId="{B47293F0-21EC-4B5E-985C-21A9533F4DE1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A16D37-B787-4EE3-848F-81123186DFBC}">
      <dgm:prSet custT="1"/>
      <dgm:spPr>
        <a:solidFill>
          <a:srgbClr val="00345B"/>
        </a:solidFill>
      </dgm:spPr>
      <dgm:t>
        <a:bodyPr/>
        <a:lstStyle/>
        <a:p>
          <a:pPr>
            <a:buNone/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Compulsorily Convertible Debentures (CCDs)</a:t>
          </a:r>
        </a:p>
      </dgm:t>
    </dgm:pt>
    <dgm:pt modelId="{D232B0B6-F109-4D31-9AA2-3A9917BFD969}" type="parTrans" cxnId="{9A443033-4F1A-49A6-A7B7-E29CA9167CF7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D070BC-7F2B-4AF2-9A8F-83436335ED2A}" type="sibTrans" cxnId="{9A443033-4F1A-49A6-A7B7-E29CA9167CF7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9539FB-7ACB-4F97-8B83-BCF58F042D0B}">
      <dgm:prSet custT="1"/>
      <dgm:spPr>
        <a:solidFill>
          <a:srgbClr val="00345B"/>
        </a:solidFill>
      </dgm:spPr>
      <dgm:t>
        <a:bodyPr/>
        <a:lstStyle/>
        <a:p>
          <a:pPr>
            <a:buNone/>
          </a:pP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Exit-linked structured instruments</a:t>
          </a:r>
        </a:p>
      </dgm:t>
    </dgm:pt>
    <dgm:pt modelId="{8043FA32-1F06-460F-B848-12D8B207DEB9}" type="parTrans" cxnId="{AD0676D3-F003-4BCF-9384-7ED33B533CF0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526626-D3F2-48EF-A296-FAF1ABC77B50}" type="sibTrans" cxnId="{AD0676D3-F003-4BCF-9384-7ED33B533CF0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291E8E-3149-4AB2-94E0-0F32B57FC7B2}" type="pres">
      <dgm:prSet presAssocID="{EDC76ED5-5632-48C5-A13B-16B2105641AB}" presName="diagram" presStyleCnt="0">
        <dgm:presLayoutVars>
          <dgm:dir/>
          <dgm:resizeHandles val="exact"/>
        </dgm:presLayoutVars>
      </dgm:prSet>
      <dgm:spPr/>
    </dgm:pt>
    <dgm:pt modelId="{76F38401-7273-48FA-8127-787D1F4CDFE6}" type="pres">
      <dgm:prSet presAssocID="{F6776106-6B24-4108-B9B7-F303E4A4C33B}" presName="node" presStyleLbl="node1" presStyleIdx="0" presStyleCnt="5">
        <dgm:presLayoutVars>
          <dgm:bulletEnabled val="1"/>
        </dgm:presLayoutVars>
      </dgm:prSet>
      <dgm:spPr/>
    </dgm:pt>
    <dgm:pt modelId="{6FA1F4CC-41CB-4049-AA11-2557131464EC}" type="pres">
      <dgm:prSet presAssocID="{2BA7309F-CFD4-4104-B202-DE1C567B6E1A}" presName="sibTrans" presStyleCnt="0"/>
      <dgm:spPr/>
    </dgm:pt>
    <dgm:pt modelId="{7968340D-2EF3-4812-874C-5E0138A2D90D}" type="pres">
      <dgm:prSet presAssocID="{9EEB7B65-338C-4B36-9CC0-64EE9A970EC9}" presName="node" presStyleLbl="node1" presStyleIdx="1" presStyleCnt="5">
        <dgm:presLayoutVars>
          <dgm:bulletEnabled val="1"/>
        </dgm:presLayoutVars>
      </dgm:prSet>
      <dgm:spPr/>
    </dgm:pt>
    <dgm:pt modelId="{42908CC0-B76B-4310-A742-DE8D521C6C58}" type="pres">
      <dgm:prSet presAssocID="{F7078FF4-1B60-43C8-94C1-B287C96D4C9A}" presName="sibTrans" presStyleCnt="0"/>
      <dgm:spPr/>
    </dgm:pt>
    <dgm:pt modelId="{82A6A3DA-EE21-44CC-B618-9AF4AC3A2509}" type="pres">
      <dgm:prSet presAssocID="{B4AF6808-3A5C-46A1-AD4A-EA9550A6EA5B}" presName="node" presStyleLbl="node1" presStyleIdx="2" presStyleCnt="5">
        <dgm:presLayoutVars>
          <dgm:bulletEnabled val="1"/>
        </dgm:presLayoutVars>
      </dgm:prSet>
      <dgm:spPr/>
    </dgm:pt>
    <dgm:pt modelId="{E1246F03-F10D-459C-A11E-318BE66D1EF2}" type="pres">
      <dgm:prSet presAssocID="{16F5A034-720C-4DF4-9C59-AF2853A67FAF}" presName="sibTrans" presStyleCnt="0"/>
      <dgm:spPr/>
    </dgm:pt>
    <dgm:pt modelId="{E128AA23-86CE-4DE1-B46E-82F37B3350A8}" type="pres">
      <dgm:prSet presAssocID="{61A16D37-B787-4EE3-848F-81123186DFBC}" presName="node" presStyleLbl="node1" presStyleIdx="3" presStyleCnt="5">
        <dgm:presLayoutVars>
          <dgm:bulletEnabled val="1"/>
        </dgm:presLayoutVars>
      </dgm:prSet>
      <dgm:spPr/>
    </dgm:pt>
    <dgm:pt modelId="{CD748E85-3CC4-4CB9-A86E-F8D21E5C7181}" type="pres">
      <dgm:prSet presAssocID="{16D070BC-7F2B-4AF2-9A8F-83436335ED2A}" presName="sibTrans" presStyleCnt="0"/>
      <dgm:spPr/>
    </dgm:pt>
    <dgm:pt modelId="{78DC62D1-FC16-4FA4-8BAD-43657A89898E}" type="pres">
      <dgm:prSet presAssocID="{6C9539FB-7ACB-4F97-8B83-BCF58F042D0B}" presName="node" presStyleLbl="node1" presStyleIdx="4" presStyleCnt="5">
        <dgm:presLayoutVars>
          <dgm:bulletEnabled val="1"/>
        </dgm:presLayoutVars>
      </dgm:prSet>
      <dgm:spPr/>
    </dgm:pt>
  </dgm:ptLst>
  <dgm:cxnLst>
    <dgm:cxn modelId="{61005725-EB16-498E-9C12-AB8ABF0303A1}" type="presOf" srcId="{B4AF6808-3A5C-46A1-AD4A-EA9550A6EA5B}" destId="{82A6A3DA-EE21-44CC-B618-9AF4AC3A2509}" srcOrd="0" destOrd="0" presId="urn:microsoft.com/office/officeart/2005/8/layout/default"/>
    <dgm:cxn modelId="{DA54122D-9113-4A89-A11B-7E7008271F41}" type="presOf" srcId="{6C9539FB-7ACB-4F97-8B83-BCF58F042D0B}" destId="{78DC62D1-FC16-4FA4-8BAD-43657A89898E}" srcOrd="0" destOrd="0" presId="urn:microsoft.com/office/officeart/2005/8/layout/default"/>
    <dgm:cxn modelId="{9A443033-4F1A-49A6-A7B7-E29CA9167CF7}" srcId="{EDC76ED5-5632-48C5-A13B-16B2105641AB}" destId="{61A16D37-B787-4EE3-848F-81123186DFBC}" srcOrd="3" destOrd="0" parTransId="{D232B0B6-F109-4D31-9AA2-3A9917BFD969}" sibTransId="{16D070BC-7F2B-4AF2-9A8F-83436335ED2A}"/>
    <dgm:cxn modelId="{1F4C9242-E73D-4A36-8D4C-AF0CCD6E6BC0}" type="presOf" srcId="{F6776106-6B24-4108-B9B7-F303E4A4C33B}" destId="{76F38401-7273-48FA-8127-787D1F4CDFE6}" srcOrd="0" destOrd="0" presId="urn:microsoft.com/office/officeart/2005/8/layout/default"/>
    <dgm:cxn modelId="{A5C99D5B-5909-4537-86D7-9A2097BF823C}" type="presOf" srcId="{9EEB7B65-338C-4B36-9CC0-64EE9A970EC9}" destId="{7968340D-2EF3-4812-874C-5E0138A2D90D}" srcOrd="0" destOrd="0" presId="urn:microsoft.com/office/officeart/2005/8/layout/default"/>
    <dgm:cxn modelId="{5859E36E-F17B-479F-8B48-AF336BAF0389}" srcId="{EDC76ED5-5632-48C5-A13B-16B2105641AB}" destId="{9EEB7B65-338C-4B36-9CC0-64EE9A970EC9}" srcOrd="1" destOrd="0" parTransId="{40505DF7-CD75-4C49-A03C-2D4F96E768D0}" sibTransId="{F7078FF4-1B60-43C8-94C1-B287C96D4C9A}"/>
    <dgm:cxn modelId="{CFB2B1B4-485C-4F50-97B6-4B3DFD397FE2}" type="presOf" srcId="{61A16D37-B787-4EE3-848F-81123186DFBC}" destId="{E128AA23-86CE-4DE1-B46E-82F37B3350A8}" srcOrd="0" destOrd="0" presId="urn:microsoft.com/office/officeart/2005/8/layout/default"/>
    <dgm:cxn modelId="{AD0676D3-F003-4BCF-9384-7ED33B533CF0}" srcId="{EDC76ED5-5632-48C5-A13B-16B2105641AB}" destId="{6C9539FB-7ACB-4F97-8B83-BCF58F042D0B}" srcOrd="4" destOrd="0" parTransId="{8043FA32-1F06-460F-B848-12D8B207DEB9}" sibTransId="{89526626-D3F2-48EF-A296-FAF1ABC77B50}"/>
    <dgm:cxn modelId="{CAA024E4-1A7F-40BB-AE9E-1C54DD7BE4E1}" type="presOf" srcId="{EDC76ED5-5632-48C5-A13B-16B2105641AB}" destId="{49291E8E-3149-4AB2-94E0-0F32B57FC7B2}" srcOrd="0" destOrd="0" presId="urn:microsoft.com/office/officeart/2005/8/layout/default"/>
    <dgm:cxn modelId="{EB231FE7-10A6-42AA-94C4-635613C2B005}" srcId="{EDC76ED5-5632-48C5-A13B-16B2105641AB}" destId="{F6776106-6B24-4108-B9B7-F303E4A4C33B}" srcOrd="0" destOrd="0" parTransId="{E30843AB-6353-4108-899F-B306BD8E7C31}" sibTransId="{2BA7309F-CFD4-4104-B202-DE1C567B6E1A}"/>
    <dgm:cxn modelId="{B47293F0-21EC-4B5E-985C-21A9533F4DE1}" srcId="{EDC76ED5-5632-48C5-A13B-16B2105641AB}" destId="{B4AF6808-3A5C-46A1-AD4A-EA9550A6EA5B}" srcOrd="2" destOrd="0" parTransId="{F023EBF1-D6D1-479A-8741-57E77D6B4713}" sibTransId="{16F5A034-720C-4DF4-9C59-AF2853A67FAF}"/>
    <dgm:cxn modelId="{C0D83E69-D418-47EE-93F7-3C9B1A7DC6C2}" type="presParOf" srcId="{49291E8E-3149-4AB2-94E0-0F32B57FC7B2}" destId="{76F38401-7273-48FA-8127-787D1F4CDFE6}" srcOrd="0" destOrd="0" presId="urn:microsoft.com/office/officeart/2005/8/layout/default"/>
    <dgm:cxn modelId="{3ABB8972-C67C-4730-99C6-C215DD946BED}" type="presParOf" srcId="{49291E8E-3149-4AB2-94E0-0F32B57FC7B2}" destId="{6FA1F4CC-41CB-4049-AA11-2557131464EC}" srcOrd="1" destOrd="0" presId="urn:microsoft.com/office/officeart/2005/8/layout/default"/>
    <dgm:cxn modelId="{09E88E8C-F888-4F90-9A5E-A5BA71497E0F}" type="presParOf" srcId="{49291E8E-3149-4AB2-94E0-0F32B57FC7B2}" destId="{7968340D-2EF3-4812-874C-5E0138A2D90D}" srcOrd="2" destOrd="0" presId="urn:microsoft.com/office/officeart/2005/8/layout/default"/>
    <dgm:cxn modelId="{1E2F7EF0-7BB9-489F-BDC6-E6B11867CDFF}" type="presParOf" srcId="{49291E8E-3149-4AB2-94E0-0F32B57FC7B2}" destId="{42908CC0-B76B-4310-A742-DE8D521C6C58}" srcOrd="3" destOrd="0" presId="urn:microsoft.com/office/officeart/2005/8/layout/default"/>
    <dgm:cxn modelId="{670F9EE9-D012-4576-A26A-CD4EDE946146}" type="presParOf" srcId="{49291E8E-3149-4AB2-94E0-0F32B57FC7B2}" destId="{82A6A3DA-EE21-44CC-B618-9AF4AC3A2509}" srcOrd="4" destOrd="0" presId="urn:microsoft.com/office/officeart/2005/8/layout/default"/>
    <dgm:cxn modelId="{6C1182D2-89FA-44FC-8A4D-FC3BA26E1F90}" type="presParOf" srcId="{49291E8E-3149-4AB2-94E0-0F32B57FC7B2}" destId="{E1246F03-F10D-459C-A11E-318BE66D1EF2}" srcOrd="5" destOrd="0" presId="urn:microsoft.com/office/officeart/2005/8/layout/default"/>
    <dgm:cxn modelId="{A6FFD843-99E1-49AF-806B-59EB2435136D}" type="presParOf" srcId="{49291E8E-3149-4AB2-94E0-0F32B57FC7B2}" destId="{E128AA23-86CE-4DE1-B46E-82F37B3350A8}" srcOrd="6" destOrd="0" presId="urn:microsoft.com/office/officeart/2005/8/layout/default"/>
    <dgm:cxn modelId="{DDEFE6BB-2BE2-4986-A53A-8BC1E90E4381}" type="presParOf" srcId="{49291E8E-3149-4AB2-94E0-0F32B57FC7B2}" destId="{CD748E85-3CC4-4CB9-A86E-F8D21E5C7181}" srcOrd="7" destOrd="0" presId="urn:microsoft.com/office/officeart/2005/8/layout/default"/>
    <dgm:cxn modelId="{55C4EFFF-8181-4E4A-A7EF-30E33E2BDF08}" type="presParOf" srcId="{49291E8E-3149-4AB2-94E0-0F32B57FC7B2}" destId="{78DC62D1-FC16-4FA4-8BAD-43657A89898E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DC76ED5-5632-48C5-A13B-16B2105641AB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BFE1A64-5659-41D8-AB14-20045ECEF510}">
      <dgm:prSet phldrT="[Text]" custT="1"/>
      <dgm:spPr/>
      <dgm:t>
        <a:bodyPr/>
        <a:lstStyle/>
        <a:p>
          <a:pPr>
            <a:buNone/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ESOP &amp; Management Incentive Valuation (Grant &amp; Remeasurement)</a:t>
          </a:r>
        </a:p>
      </dgm:t>
    </dgm:pt>
    <dgm:pt modelId="{D572F0DB-8DA2-4522-88B3-76035CDC8F89}" type="parTrans" cxnId="{A6E79E5E-0AE4-4A41-A893-61D3905621FE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536498-F4B4-4378-AAC3-EE632D49DDBF}" type="sibTrans" cxnId="{A6E79E5E-0AE4-4A41-A893-61D3905621FE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EF1115-7329-49BD-80E7-EB90A196E7CB}">
      <dgm:prSet custT="1"/>
      <dgm:spPr/>
      <dgm:t>
        <a:bodyPr/>
        <a:lstStyle/>
        <a:p>
          <a:pPr>
            <a:buNone/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Pre-Round Independent Price Discovery</a:t>
          </a:r>
        </a:p>
      </dgm:t>
    </dgm:pt>
    <dgm:pt modelId="{59695DA0-D1D0-4701-A5EE-222D8D2445A0}" type="parTrans" cxnId="{A0596971-FDAE-4634-AC94-07D563481295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CB0331-64F4-4B5F-9B37-AFA6E2B15086}" type="sibTrans" cxnId="{A0596971-FDAE-4634-AC94-07D563481295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EFB3FA-09DD-4A6F-BDF4-3BC047103562}">
      <dgm:prSet custT="1"/>
      <dgm:spPr/>
      <dgm:t>
        <a:bodyPr/>
        <a:lstStyle/>
        <a:p>
          <a:pPr>
            <a:buNone/>
          </a:pPr>
          <a:r>
            <a:rPr lang="en-IN" sz="1400">
              <a:latin typeface="Arial" panose="020B0604020202020204" pitchFamily="34" charset="0"/>
              <a:cs typeface="Arial" panose="020B0604020202020204" pitchFamily="34" charset="0"/>
            </a:rPr>
            <a:t>Purchase Price Allocation (PPA) under Ind AS / IFRS / US GAAP</a:t>
          </a:r>
        </a:p>
      </dgm:t>
    </dgm:pt>
    <dgm:pt modelId="{41A00BB3-F5C0-4168-B739-F5E2899D25CB}" type="parTrans" cxnId="{C892C50E-4012-4C51-ADF8-65A1673E0337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91BA82-841C-45CD-B164-CE67E18FF0A3}" type="sibTrans" cxnId="{C892C50E-4012-4C51-ADF8-65A1673E0337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848890-1D02-4EF2-975D-8CA51A09C263}">
      <dgm:prSet custT="1"/>
      <dgm:spPr/>
      <dgm:t>
        <a:bodyPr/>
        <a:lstStyle/>
        <a:p>
          <a:pPr>
            <a:buNone/>
          </a:pPr>
          <a:r>
            <a:rPr lang="en-IN" sz="1400">
              <a:latin typeface="Arial" panose="020B0604020202020204" pitchFamily="34" charset="0"/>
              <a:cs typeface="Arial" panose="020B0604020202020204" pitchFamily="34" charset="0"/>
            </a:rPr>
            <a:t>Valuation of Warrants, Convertibles &amp; Structured Instruments</a:t>
          </a:r>
        </a:p>
      </dgm:t>
    </dgm:pt>
    <dgm:pt modelId="{20DB11F2-7477-492A-9790-4627BC3D1FC1}" type="parTrans" cxnId="{2286C2E4-BD81-42DF-94A4-1AA0A69C850F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E27F22-5B9F-40F0-B89F-08C384300938}" type="sibTrans" cxnId="{2286C2E4-BD81-42DF-94A4-1AA0A69C850F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765520-0EC1-4A09-B7FA-A9486523B752}">
      <dgm:prSet custT="1"/>
      <dgm:spPr/>
      <dgm:t>
        <a:bodyPr/>
        <a:lstStyle/>
        <a:p>
          <a:pPr>
            <a:buNone/>
          </a:pPr>
          <a:r>
            <a:rPr lang="en-US" sz="1400">
              <a:latin typeface="Arial" panose="020B0604020202020204" pitchFamily="34" charset="0"/>
              <a:cs typeface="Arial" panose="020B0604020202020204" pitchFamily="34" charset="0"/>
            </a:rPr>
            <a:t>Contingent Consideration &amp; Earn-out Valuation</a:t>
          </a:r>
        </a:p>
      </dgm:t>
    </dgm:pt>
    <dgm:pt modelId="{DB74885F-DD19-433E-B0F8-D25236A81B42}" type="parTrans" cxnId="{A52E7B7D-8C18-44C5-9B06-D430CE78279D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08B1F8-5CF7-4FA8-AA48-7FC56C0E65E5}" type="sibTrans" cxnId="{A52E7B7D-8C18-44C5-9B06-D430CE78279D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7FCF4-8966-4BF3-AE49-0AE7907F62CC}">
      <dgm:prSet custT="1"/>
      <dgm:spPr/>
      <dgm:t>
        <a:bodyPr/>
        <a:lstStyle/>
        <a:p>
          <a:pPr>
            <a:buNone/>
          </a:pPr>
          <a:r>
            <a:rPr lang="en-IN" sz="1400" dirty="0">
              <a:latin typeface="Arial" panose="020B0604020202020204" pitchFamily="34" charset="0"/>
              <a:cs typeface="Arial" panose="020B0604020202020204" pitchFamily="34" charset="0"/>
            </a:rPr>
            <a:t>Exit Readiness &amp; Strategic Transaction Support</a:t>
          </a:r>
        </a:p>
      </dgm:t>
    </dgm:pt>
    <dgm:pt modelId="{CA26D620-8077-4A5C-8F38-CC6024D81284}" type="parTrans" cxnId="{5DB4D707-2618-48F5-8CE1-D9E36D90B263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BEA399-850B-440C-B6F9-E2E198F831AA}" type="sibTrans" cxnId="{5DB4D707-2618-48F5-8CE1-D9E36D90B263}">
      <dgm:prSet/>
      <dgm:spPr/>
      <dgm:t>
        <a:bodyPr/>
        <a:lstStyle/>
        <a:p>
          <a:endParaRPr lang="en-US" sz="14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93C8A54-FBDB-4612-9FB4-BB5D5E893760}">
      <dgm:prSet custT="1"/>
      <dgm:spPr/>
      <dgm:t>
        <a:bodyPr/>
        <a:lstStyle/>
        <a:p>
          <a:pPr>
            <a:buNone/>
          </a:pPr>
          <a:r>
            <a:rPr lang="en-IN" sz="1400">
              <a:latin typeface="Arial" panose="020B0604020202020204" pitchFamily="34" charset="0"/>
              <a:cs typeface="Arial" panose="020B0604020202020204" pitchFamily="34" charset="0"/>
            </a:rPr>
            <a:t>Portfolio Valuation</a:t>
          </a:r>
          <a:endParaRPr lang="en-IN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D7106-1C4B-43C9-8DA4-01119686DBBA}" type="parTrans" cxnId="{EFC65265-9537-4452-9C2A-71B676EF9596}">
      <dgm:prSet/>
      <dgm:spPr/>
      <dgm:t>
        <a:bodyPr/>
        <a:lstStyle/>
        <a:p>
          <a:endParaRPr lang="en-US"/>
        </a:p>
      </dgm:t>
    </dgm:pt>
    <dgm:pt modelId="{8A455638-1004-486E-81DC-77A0EEF780A3}" type="sibTrans" cxnId="{EFC65265-9537-4452-9C2A-71B676EF9596}">
      <dgm:prSet/>
      <dgm:spPr/>
      <dgm:t>
        <a:bodyPr/>
        <a:lstStyle/>
        <a:p>
          <a:endParaRPr lang="en-US"/>
        </a:p>
      </dgm:t>
    </dgm:pt>
    <dgm:pt modelId="{49291E8E-3149-4AB2-94E0-0F32B57FC7B2}" type="pres">
      <dgm:prSet presAssocID="{EDC76ED5-5632-48C5-A13B-16B2105641AB}" presName="diagram" presStyleCnt="0">
        <dgm:presLayoutVars>
          <dgm:dir/>
          <dgm:resizeHandles val="exact"/>
        </dgm:presLayoutVars>
      </dgm:prSet>
      <dgm:spPr/>
    </dgm:pt>
    <dgm:pt modelId="{F748A48F-3760-4850-A94A-BC9826A7E996}" type="pres">
      <dgm:prSet presAssocID="{ABFE1A64-5659-41D8-AB14-20045ECEF510}" presName="node" presStyleLbl="node1" presStyleIdx="0" presStyleCnt="7">
        <dgm:presLayoutVars>
          <dgm:bulletEnabled val="1"/>
        </dgm:presLayoutVars>
      </dgm:prSet>
      <dgm:spPr/>
    </dgm:pt>
    <dgm:pt modelId="{10C80707-D542-4AE6-8D4B-EF846DA2982B}" type="pres">
      <dgm:prSet presAssocID="{D2536498-F4B4-4378-AAC3-EE632D49DDBF}" presName="sibTrans" presStyleCnt="0"/>
      <dgm:spPr/>
    </dgm:pt>
    <dgm:pt modelId="{F4B355F9-BF44-4877-9A80-2E4C4F3BAE11}" type="pres">
      <dgm:prSet presAssocID="{F3EF1115-7329-49BD-80E7-EB90A196E7CB}" presName="node" presStyleLbl="node1" presStyleIdx="1" presStyleCnt="7">
        <dgm:presLayoutVars>
          <dgm:bulletEnabled val="1"/>
        </dgm:presLayoutVars>
      </dgm:prSet>
      <dgm:spPr/>
    </dgm:pt>
    <dgm:pt modelId="{B9E6C91E-9BFF-4109-9B06-78EB7E23BBDC}" type="pres">
      <dgm:prSet presAssocID="{81CB0331-64F4-4B5F-9B37-AFA6E2B15086}" presName="sibTrans" presStyleCnt="0"/>
      <dgm:spPr/>
    </dgm:pt>
    <dgm:pt modelId="{E7BF0E50-3F68-455E-B20D-DB8257FBAB16}" type="pres">
      <dgm:prSet presAssocID="{69EFB3FA-09DD-4A6F-BDF4-3BC047103562}" presName="node" presStyleLbl="node1" presStyleIdx="2" presStyleCnt="7">
        <dgm:presLayoutVars>
          <dgm:bulletEnabled val="1"/>
        </dgm:presLayoutVars>
      </dgm:prSet>
      <dgm:spPr/>
    </dgm:pt>
    <dgm:pt modelId="{6FD7E203-6BF4-4BBA-9D82-0B00E015C3BA}" type="pres">
      <dgm:prSet presAssocID="{AF91BA82-841C-45CD-B164-CE67E18FF0A3}" presName="sibTrans" presStyleCnt="0"/>
      <dgm:spPr/>
    </dgm:pt>
    <dgm:pt modelId="{70A01A6A-E6E9-4A87-AA26-B4C0347155DB}" type="pres">
      <dgm:prSet presAssocID="{CD848890-1D02-4EF2-975D-8CA51A09C263}" presName="node" presStyleLbl="node1" presStyleIdx="3" presStyleCnt="7">
        <dgm:presLayoutVars>
          <dgm:bulletEnabled val="1"/>
        </dgm:presLayoutVars>
      </dgm:prSet>
      <dgm:spPr/>
    </dgm:pt>
    <dgm:pt modelId="{ECABDCF3-A820-4D44-BC21-5734F80D62FB}" type="pres">
      <dgm:prSet presAssocID="{5BE27F22-5B9F-40F0-B89F-08C384300938}" presName="sibTrans" presStyleCnt="0"/>
      <dgm:spPr/>
    </dgm:pt>
    <dgm:pt modelId="{D0AFA8B9-E61F-487D-9B1C-E9373C6E1F44}" type="pres">
      <dgm:prSet presAssocID="{E3765520-0EC1-4A09-B7FA-A9486523B752}" presName="node" presStyleLbl="node1" presStyleIdx="4" presStyleCnt="7">
        <dgm:presLayoutVars>
          <dgm:bulletEnabled val="1"/>
        </dgm:presLayoutVars>
      </dgm:prSet>
      <dgm:spPr/>
    </dgm:pt>
    <dgm:pt modelId="{50BF9E8A-02AD-4D99-9DBC-D6ADA9E41185}" type="pres">
      <dgm:prSet presAssocID="{6E08B1F8-5CF7-4FA8-AA48-7FC56C0E65E5}" presName="sibTrans" presStyleCnt="0"/>
      <dgm:spPr/>
    </dgm:pt>
    <dgm:pt modelId="{9BE0E4AA-9D06-4F3E-B5D7-C93930F384F1}" type="pres">
      <dgm:prSet presAssocID="{1BA7FCF4-8966-4BF3-AE49-0AE7907F62CC}" presName="node" presStyleLbl="node1" presStyleIdx="5" presStyleCnt="7">
        <dgm:presLayoutVars>
          <dgm:bulletEnabled val="1"/>
        </dgm:presLayoutVars>
      </dgm:prSet>
      <dgm:spPr/>
    </dgm:pt>
    <dgm:pt modelId="{26BE64E4-417A-48F0-AA9C-89C20A34849A}" type="pres">
      <dgm:prSet presAssocID="{ACBEA399-850B-440C-B6F9-E2E198F831AA}" presName="sibTrans" presStyleCnt="0"/>
      <dgm:spPr/>
    </dgm:pt>
    <dgm:pt modelId="{9134511C-8C9F-4F9D-BB10-E6D37FF558B2}" type="pres">
      <dgm:prSet presAssocID="{D93C8A54-FBDB-4612-9FB4-BB5D5E893760}" presName="node" presStyleLbl="node1" presStyleIdx="6" presStyleCnt="7">
        <dgm:presLayoutVars>
          <dgm:bulletEnabled val="1"/>
        </dgm:presLayoutVars>
      </dgm:prSet>
      <dgm:spPr/>
    </dgm:pt>
  </dgm:ptLst>
  <dgm:cxnLst>
    <dgm:cxn modelId="{5DB4D707-2618-48F5-8CE1-D9E36D90B263}" srcId="{EDC76ED5-5632-48C5-A13B-16B2105641AB}" destId="{1BA7FCF4-8966-4BF3-AE49-0AE7907F62CC}" srcOrd="5" destOrd="0" parTransId="{CA26D620-8077-4A5C-8F38-CC6024D81284}" sibTransId="{ACBEA399-850B-440C-B6F9-E2E198F831AA}"/>
    <dgm:cxn modelId="{C892C50E-4012-4C51-ADF8-65A1673E0337}" srcId="{EDC76ED5-5632-48C5-A13B-16B2105641AB}" destId="{69EFB3FA-09DD-4A6F-BDF4-3BC047103562}" srcOrd="2" destOrd="0" parTransId="{41A00BB3-F5C0-4168-B739-F5E2899D25CB}" sibTransId="{AF91BA82-841C-45CD-B164-CE67E18FF0A3}"/>
    <dgm:cxn modelId="{81BE0D51-CC2F-4940-85FD-7BACE07A92B1}" type="presOf" srcId="{CD848890-1D02-4EF2-975D-8CA51A09C263}" destId="{70A01A6A-E6E9-4A87-AA26-B4C0347155DB}" srcOrd="0" destOrd="0" presId="urn:microsoft.com/office/officeart/2005/8/layout/default"/>
    <dgm:cxn modelId="{A6E79E5E-0AE4-4A41-A893-61D3905621FE}" srcId="{EDC76ED5-5632-48C5-A13B-16B2105641AB}" destId="{ABFE1A64-5659-41D8-AB14-20045ECEF510}" srcOrd="0" destOrd="0" parTransId="{D572F0DB-8DA2-4522-88B3-76035CDC8F89}" sibTransId="{D2536498-F4B4-4378-AAC3-EE632D49DDBF}"/>
    <dgm:cxn modelId="{EFC65265-9537-4452-9C2A-71B676EF9596}" srcId="{EDC76ED5-5632-48C5-A13B-16B2105641AB}" destId="{D93C8A54-FBDB-4612-9FB4-BB5D5E893760}" srcOrd="6" destOrd="0" parTransId="{AE9D7106-1C4B-43C9-8DA4-01119686DBBA}" sibTransId="{8A455638-1004-486E-81DC-77A0EEF780A3}"/>
    <dgm:cxn modelId="{A0596971-FDAE-4634-AC94-07D563481295}" srcId="{EDC76ED5-5632-48C5-A13B-16B2105641AB}" destId="{F3EF1115-7329-49BD-80E7-EB90A196E7CB}" srcOrd="1" destOrd="0" parTransId="{59695DA0-D1D0-4701-A5EE-222D8D2445A0}" sibTransId="{81CB0331-64F4-4B5F-9B37-AFA6E2B15086}"/>
    <dgm:cxn modelId="{A52E7B7D-8C18-44C5-9B06-D430CE78279D}" srcId="{EDC76ED5-5632-48C5-A13B-16B2105641AB}" destId="{E3765520-0EC1-4A09-B7FA-A9486523B752}" srcOrd="4" destOrd="0" parTransId="{DB74885F-DD19-433E-B0F8-D25236A81B42}" sibTransId="{6E08B1F8-5CF7-4FA8-AA48-7FC56C0E65E5}"/>
    <dgm:cxn modelId="{521F1197-906B-4FF1-9EFD-7AB7D855C613}" type="presOf" srcId="{E3765520-0EC1-4A09-B7FA-A9486523B752}" destId="{D0AFA8B9-E61F-487D-9B1C-E9373C6E1F44}" srcOrd="0" destOrd="0" presId="urn:microsoft.com/office/officeart/2005/8/layout/default"/>
    <dgm:cxn modelId="{0D8E95B6-1FA1-417A-9BFC-DFE75369D22A}" type="presOf" srcId="{69EFB3FA-09DD-4A6F-BDF4-3BC047103562}" destId="{E7BF0E50-3F68-455E-B20D-DB8257FBAB16}" srcOrd="0" destOrd="0" presId="urn:microsoft.com/office/officeart/2005/8/layout/default"/>
    <dgm:cxn modelId="{D81C0FCD-36C6-40AB-BFE6-560FBD95E71A}" type="presOf" srcId="{F3EF1115-7329-49BD-80E7-EB90A196E7CB}" destId="{F4B355F9-BF44-4877-9A80-2E4C4F3BAE11}" srcOrd="0" destOrd="0" presId="urn:microsoft.com/office/officeart/2005/8/layout/default"/>
    <dgm:cxn modelId="{16EA0CD2-2BC6-4BC1-8FA7-CACE04F037DD}" type="presOf" srcId="{1BA7FCF4-8966-4BF3-AE49-0AE7907F62CC}" destId="{9BE0E4AA-9D06-4F3E-B5D7-C93930F384F1}" srcOrd="0" destOrd="0" presId="urn:microsoft.com/office/officeart/2005/8/layout/default"/>
    <dgm:cxn modelId="{70DC18D2-C026-4A38-9C46-0CFC96C0A874}" type="presOf" srcId="{D93C8A54-FBDB-4612-9FB4-BB5D5E893760}" destId="{9134511C-8C9F-4F9D-BB10-E6D37FF558B2}" srcOrd="0" destOrd="0" presId="urn:microsoft.com/office/officeart/2005/8/layout/default"/>
    <dgm:cxn modelId="{CAA024E4-1A7F-40BB-AE9E-1C54DD7BE4E1}" type="presOf" srcId="{EDC76ED5-5632-48C5-A13B-16B2105641AB}" destId="{49291E8E-3149-4AB2-94E0-0F32B57FC7B2}" srcOrd="0" destOrd="0" presId="urn:microsoft.com/office/officeart/2005/8/layout/default"/>
    <dgm:cxn modelId="{2286C2E4-BD81-42DF-94A4-1AA0A69C850F}" srcId="{EDC76ED5-5632-48C5-A13B-16B2105641AB}" destId="{CD848890-1D02-4EF2-975D-8CA51A09C263}" srcOrd="3" destOrd="0" parTransId="{20DB11F2-7477-492A-9790-4627BC3D1FC1}" sibTransId="{5BE27F22-5B9F-40F0-B89F-08C384300938}"/>
    <dgm:cxn modelId="{70644FFC-95D8-45B5-9B2A-3815DA17DDF3}" type="presOf" srcId="{ABFE1A64-5659-41D8-AB14-20045ECEF510}" destId="{F748A48F-3760-4850-A94A-BC9826A7E996}" srcOrd="0" destOrd="0" presId="urn:microsoft.com/office/officeart/2005/8/layout/default"/>
    <dgm:cxn modelId="{6DD7C726-A057-445E-94B4-8740DB2B4DFA}" type="presParOf" srcId="{49291E8E-3149-4AB2-94E0-0F32B57FC7B2}" destId="{F748A48F-3760-4850-A94A-BC9826A7E996}" srcOrd="0" destOrd="0" presId="urn:microsoft.com/office/officeart/2005/8/layout/default"/>
    <dgm:cxn modelId="{666AE603-5683-4D34-B760-0CDC376C4870}" type="presParOf" srcId="{49291E8E-3149-4AB2-94E0-0F32B57FC7B2}" destId="{10C80707-D542-4AE6-8D4B-EF846DA2982B}" srcOrd="1" destOrd="0" presId="urn:microsoft.com/office/officeart/2005/8/layout/default"/>
    <dgm:cxn modelId="{B54EBDE1-0F9E-4F7A-BA89-1E945728A1AF}" type="presParOf" srcId="{49291E8E-3149-4AB2-94E0-0F32B57FC7B2}" destId="{F4B355F9-BF44-4877-9A80-2E4C4F3BAE11}" srcOrd="2" destOrd="0" presId="urn:microsoft.com/office/officeart/2005/8/layout/default"/>
    <dgm:cxn modelId="{BFCD55E4-70C5-4608-AC71-140D313FEC3D}" type="presParOf" srcId="{49291E8E-3149-4AB2-94E0-0F32B57FC7B2}" destId="{B9E6C91E-9BFF-4109-9B06-78EB7E23BBDC}" srcOrd="3" destOrd="0" presId="urn:microsoft.com/office/officeart/2005/8/layout/default"/>
    <dgm:cxn modelId="{928F1D3A-C135-4EBB-85FB-893D42902547}" type="presParOf" srcId="{49291E8E-3149-4AB2-94E0-0F32B57FC7B2}" destId="{E7BF0E50-3F68-455E-B20D-DB8257FBAB16}" srcOrd="4" destOrd="0" presId="urn:microsoft.com/office/officeart/2005/8/layout/default"/>
    <dgm:cxn modelId="{61F00204-41CD-4870-BBAF-79E41CEFB553}" type="presParOf" srcId="{49291E8E-3149-4AB2-94E0-0F32B57FC7B2}" destId="{6FD7E203-6BF4-4BBA-9D82-0B00E015C3BA}" srcOrd="5" destOrd="0" presId="urn:microsoft.com/office/officeart/2005/8/layout/default"/>
    <dgm:cxn modelId="{0C924D5C-7AD4-4425-9392-16370EBEA703}" type="presParOf" srcId="{49291E8E-3149-4AB2-94E0-0F32B57FC7B2}" destId="{70A01A6A-E6E9-4A87-AA26-B4C0347155DB}" srcOrd="6" destOrd="0" presId="urn:microsoft.com/office/officeart/2005/8/layout/default"/>
    <dgm:cxn modelId="{F91CEB3C-1F96-4FD4-95E1-28805907390C}" type="presParOf" srcId="{49291E8E-3149-4AB2-94E0-0F32B57FC7B2}" destId="{ECABDCF3-A820-4D44-BC21-5734F80D62FB}" srcOrd="7" destOrd="0" presId="urn:microsoft.com/office/officeart/2005/8/layout/default"/>
    <dgm:cxn modelId="{5BBA6F16-B313-4F1E-BAFF-A66E3B0713EA}" type="presParOf" srcId="{49291E8E-3149-4AB2-94E0-0F32B57FC7B2}" destId="{D0AFA8B9-E61F-487D-9B1C-E9373C6E1F44}" srcOrd="8" destOrd="0" presId="urn:microsoft.com/office/officeart/2005/8/layout/default"/>
    <dgm:cxn modelId="{6B4D330F-F3D7-40A5-8C6A-FF6BF2F50458}" type="presParOf" srcId="{49291E8E-3149-4AB2-94E0-0F32B57FC7B2}" destId="{50BF9E8A-02AD-4D99-9DBC-D6ADA9E41185}" srcOrd="9" destOrd="0" presId="urn:microsoft.com/office/officeart/2005/8/layout/default"/>
    <dgm:cxn modelId="{7507D325-CBCE-4B39-96E6-EFE31DDB229B}" type="presParOf" srcId="{49291E8E-3149-4AB2-94E0-0F32B57FC7B2}" destId="{9BE0E4AA-9D06-4F3E-B5D7-C93930F384F1}" srcOrd="10" destOrd="0" presId="urn:microsoft.com/office/officeart/2005/8/layout/default"/>
    <dgm:cxn modelId="{75A8A14F-D739-42E5-A3FA-EB7067466F7C}" type="presParOf" srcId="{49291E8E-3149-4AB2-94E0-0F32B57FC7B2}" destId="{26BE64E4-417A-48F0-AA9C-89C20A34849A}" srcOrd="11" destOrd="0" presId="urn:microsoft.com/office/officeart/2005/8/layout/default"/>
    <dgm:cxn modelId="{1BB502C4-D7E6-47DC-A4EE-7DD5F6B61E59}" type="presParOf" srcId="{49291E8E-3149-4AB2-94E0-0F32B57FC7B2}" destId="{9134511C-8C9F-4F9D-BB10-E6D37FF558B2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38401-7273-48FA-8127-787D1F4CDFE6}">
      <dsp:nvSpPr>
        <dsp:cNvPr id="0" name=""/>
        <dsp:cNvSpPr/>
      </dsp:nvSpPr>
      <dsp:spPr>
        <a:xfrm>
          <a:off x="2948" y="543273"/>
          <a:ext cx="1596392" cy="957835"/>
        </a:xfrm>
        <a:prstGeom prst="rect">
          <a:avLst/>
        </a:prstGeom>
        <a:solidFill>
          <a:srgbClr val="00345B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Share Warrants</a:t>
          </a:r>
        </a:p>
      </dsp:txBody>
      <dsp:txXfrm>
        <a:off x="2948" y="543273"/>
        <a:ext cx="1596392" cy="957835"/>
      </dsp:txXfrm>
    </dsp:sp>
    <dsp:sp modelId="{7968340D-2EF3-4812-874C-5E0138A2D90D}">
      <dsp:nvSpPr>
        <dsp:cNvPr id="0" name=""/>
        <dsp:cNvSpPr/>
      </dsp:nvSpPr>
      <dsp:spPr>
        <a:xfrm>
          <a:off x="1758980" y="543273"/>
          <a:ext cx="1596392" cy="957835"/>
        </a:xfrm>
        <a:prstGeom prst="rect">
          <a:avLst/>
        </a:prstGeom>
        <a:solidFill>
          <a:srgbClr val="00345B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OCRPS / CCPS</a:t>
          </a:r>
        </a:p>
      </dsp:txBody>
      <dsp:txXfrm>
        <a:off x="1758980" y="543273"/>
        <a:ext cx="1596392" cy="957835"/>
      </dsp:txXfrm>
    </dsp:sp>
    <dsp:sp modelId="{82A6A3DA-EE21-44CC-B618-9AF4AC3A2509}">
      <dsp:nvSpPr>
        <dsp:cNvPr id="0" name=""/>
        <dsp:cNvSpPr/>
      </dsp:nvSpPr>
      <dsp:spPr>
        <a:xfrm>
          <a:off x="3515012" y="543273"/>
          <a:ext cx="1596392" cy="957835"/>
        </a:xfrm>
        <a:prstGeom prst="rect">
          <a:avLst/>
        </a:prstGeom>
        <a:solidFill>
          <a:srgbClr val="00345B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Performance-linked CCPS</a:t>
          </a:r>
        </a:p>
      </dsp:txBody>
      <dsp:txXfrm>
        <a:off x="3515012" y="543273"/>
        <a:ext cx="1596392" cy="957835"/>
      </dsp:txXfrm>
    </dsp:sp>
    <dsp:sp modelId="{E128AA23-86CE-4DE1-B46E-82F37B3350A8}">
      <dsp:nvSpPr>
        <dsp:cNvPr id="0" name=""/>
        <dsp:cNvSpPr/>
      </dsp:nvSpPr>
      <dsp:spPr>
        <a:xfrm>
          <a:off x="5271044" y="543273"/>
          <a:ext cx="1596392" cy="957835"/>
        </a:xfrm>
        <a:prstGeom prst="rect">
          <a:avLst/>
        </a:prstGeom>
        <a:solidFill>
          <a:srgbClr val="00345B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Compulsorily Convertible Debentures (CCDs)</a:t>
          </a:r>
        </a:p>
      </dsp:txBody>
      <dsp:txXfrm>
        <a:off x="5271044" y="543273"/>
        <a:ext cx="1596392" cy="957835"/>
      </dsp:txXfrm>
    </dsp:sp>
    <dsp:sp modelId="{78DC62D1-FC16-4FA4-8BAD-43657A89898E}">
      <dsp:nvSpPr>
        <dsp:cNvPr id="0" name=""/>
        <dsp:cNvSpPr/>
      </dsp:nvSpPr>
      <dsp:spPr>
        <a:xfrm>
          <a:off x="7027075" y="543273"/>
          <a:ext cx="1596392" cy="957835"/>
        </a:xfrm>
        <a:prstGeom prst="rect">
          <a:avLst/>
        </a:prstGeom>
        <a:solidFill>
          <a:srgbClr val="00345B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Exit-linked structured instruments</a:t>
          </a:r>
        </a:p>
      </dsp:txBody>
      <dsp:txXfrm>
        <a:off x="7027075" y="543273"/>
        <a:ext cx="1596392" cy="9578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48A48F-3760-4850-A94A-BC9826A7E996}">
      <dsp:nvSpPr>
        <dsp:cNvPr id="0" name=""/>
        <dsp:cNvSpPr/>
      </dsp:nvSpPr>
      <dsp:spPr>
        <a:xfrm>
          <a:off x="672546" y="1187"/>
          <a:ext cx="1762805" cy="105768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ESOP &amp; Management Incentive Valuation (Grant &amp; Remeasurement)</a:t>
          </a:r>
        </a:p>
      </dsp:txBody>
      <dsp:txXfrm>
        <a:off x="672546" y="1187"/>
        <a:ext cx="1762805" cy="1057683"/>
      </dsp:txXfrm>
    </dsp:sp>
    <dsp:sp modelId="{F4B355F9-BF44-4877-9A80-2E4C4F3BAE11}">
      <dsp:nvSpPr>
        <dsp:cNvPr id="0" name=""/>
        <dsp:cNvSpPr/>
      </dsp:nvSpPr>
      <dsp:spPr>
        <a:xfrm>
          <a:off x="2611631" y="1187"/>
          <a:ext cx="1762805" cy="1057683"/>
        </a:xfrm>
        <a:prstGeom prst="rect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Pre-Round Independent Price Discovery</a:t>
          </a:r>
        </a:p>
      </dsp:txBody>
      <dsp:txXfrm>
        <a:off x="2611631" y="1187"/>
        <a:ext cx="1762805" cy="1057683"/>
      </dsp:txXfrm>
    </dsp:sp>
    <dsp:sp modelId="{E7BF0E50-3F68-455E-B20D-DB8257FBAB16}">
      <dsp:nvSpPr>
        <dsp:cNvPr id="0" name=""/>
        <dsp:cNvSpPr/>
      </dsp:nvSpPr>
      <dsp:spPr>
        <a:xfrm>
          <a:off x="4550717" y="1187"/>
          <a:ext cx="1762805" cy="1057683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>
              <a:latin typeface="Arial" panose="020B0604020202020204" pitchFamily="34" charset="0"/>
              <a:cs typeface="Arial" panose="020B0604020202020204" pitchFamily="34" charset="0"/>
            </a:rPr>
            <a:t>Purchase Price Allocation (PPA) under Ind AS / IFRS / US GAAP</a:t>
          </a:r>
        </a:p>
      </dsp:txBody>
      <dsp:txXfrm>
        <a:off x="4550717" y="1187"/>
        <a:ext cx="1762805" cy="1057683"/>
      </dsp:txXfrm>
    </dsp:sp>
    <dsp:sp modelId="{70A01A6A-E6E9-4A87-AA26-B4C0347155DB}">
      <dsp:nvSpPr>
        <dsp:cNvPr id="0" name=""/>
        <dsp:cNvSpPr/>
      </dsp:nvSpPr>
      <dsp:spPr>
        <a:xfrm>
          <a:off x="6489802" y="1187"/>
          <a:ext cx="1762805" cy="1057683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>
              <a:latin typeface="Arial" panose="020B0604020202020204" pitchFamily="34" charset="0"/>
              <a:cs typeface="Arial" panose="020B0604020202020204" pitchFamily="34" charset="0"/>
            </a:rPr>
            <a:t>Valuation of Warrants, Convertibles &amp; Structured Instruments</a:t>
          </a:r>
        </a:p>
      </dsp:txBody>
      <dsp:txXfrm>
        <a:off x="6489802" y="1187"/>
        <a:ext cx="1762805" cy="1057683"/>
      </dsp:txXfrm>
    </dsp:sp>
    <dsp:sp modelId="{D0AFA8B9-E61F-487D-9B1C-E9373C6E1F44}">
      <dsp:nvSpPr>
        <dsp:cNvPr id="0" name=""/>
        <dsp:cNvSpPr/>
      </dsp:nvSpPr>
      <dsp:spPr>
        <a:xfrm>
          <a:off x="1642088" y="1235151"/>
          <a:ext cx="1762805" cy="1057683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Contingent Consideration &amp; Earn-out Valuation</a:t>
          </a:r>
        </a:p>
      </dsp:txBody>
      <dsp:txXfrm>
        <a:off x="1642088" y="1235151"/>
        <a:ext cx="1762805" cy="1057683"/>
      </dsp:txXfrm>
    </dsp:sp>
    <dsp:sp modelId="{9BE0E4AA-9D06-4F3E-B5D7-C93930F384F1}">
      <dsp:nvSpPr>
        <dsp:cNvPr id="0" name=""/>
        <dsp:cNvSpPr/>
      </dsp:nvSpPr>
      <dsp:spPr>
        <a:xfrm>
          <a:off x="3581174" y="1235151"/>
          <a:ext cx="1762805" cy="1057683"/>
        </a:xfrm>
        <a:prstGeom prst="rect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>
              <a:latin typeface="Arial" panose="020B0604020202020204" pitchFamily="34" charset="0"/>
              <a:cs typeface="Arial" panose="020B0604020202020204" pitchFamily="34" charset="0"/>
            </a:rPr>
            <a:t>Exit Readiness &amp; Strategic Transaction Support</a:t>
          </a:r>
        </a:p>
      </dsp:txBody>
      <dsp:txXfrm>
        <a:off x="3581174" y="1235151"/>
        <a:ext cx="1762805" cy="1057683"/>
      </dsp:txXfrm>
    </dsp:sp>
    <dsp:sp modelId="{9134511C-8C9F-4F9D-BB10-E6D37FF558B2}">
      <dsp:nvSpPr>
        <dsp:cNvPr id="0" name=""/>
        <dsp:cNvSpPr/>
      </dsp:nvSpPr>
      <dsp:spPr>
        <a:xfrm>
          <a:off x="5520260" y="1235151"/>
          <a:ext cx="1762805" cy="1057683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>
              <a:latin typeface="Arial" panose="020B0604020202020204" pitchFamily="34" charset="0"/>
              <a:cs typeface="Arial" panose="020B0604020202020204" pitchFamily="34" charset="0"/>
            </a:rPr>
            <a:t>Portfolio Valuation</a:t>
          </a:r>
          <a:endParaRPr lang="en-IN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20260" y="1235151"/>
        <a:ext cx="1762805" cy="10576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6914EE80-6516-0841-99CD-3190EA654501}" type="datetimeFigureOut">
              <a:rPr lang="en-US" smtClean="0"/>
              <a:t>8/7/26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6089D86C-DD42-1842-9767-786F7A3157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5954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1BA1EE59-DA32-4816-B624-D28B28DBA96C}" type="datetimeFigureOut">
              <a:rPr lang="en-US" smtClean="0"/>
              <a:pPr/>
              <a:t>8/7/26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15790"/>
            <a:ext cx="5505450" cy="4183380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C0BF0D17-9D1C-496F-8665-27E38C18120D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167049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C8CF6-CC33-DF35-6AF1-600E954BF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8BC5D9-F662-8EDF-ABA2-FC8A33FDDD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188B754-4AA0-27AE-BD9A-EAA729373A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https://bettermarketing.pub/the-rise-of-startups-in-india-story-until-now-11d143e2ff64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F9B051-B733-F1E4-5CD9-A655D11053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25067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https://bettermarketing.pub/the-rise-of-startups-in-india-story-until-now-11d143e2ff64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0441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https://bettermarketing.pub/the-rise-of-startups-in-india-story-until-now-11d143e2ff64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104411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0AFE2-9893-1AC4-70E1-1249D48F5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CF50E6-29C1-B4A6-020C-F37C009EF7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3850CC-DA0D-4C6D-6718-2AC2C3DE72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https://bettermarketing.pub/the-rise-of-startups-in-india-story-until-now-11d143e2ff64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F558BC-BDEC-8EC3-CA74-8F7398BDF9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7375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20820-1812-8BA7-50F5-AE95DC9DC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F474CB-47CB-7932-4A47-06D673B03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CC38E6-1B32-E02A-3C7E-5C877A0E8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https://bettermarketing.pub/the-rise-of-startups-in-india-story-until-now-11d143e2ff64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C1A69C-4D40-9C9F-9F95-614BDD12EF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77872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481F2-66F9-6B9A-8BFA-66D706039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693D9D-44B4-70FF-BB14-71BB259EF9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B025C2-EF96-8837-494B-C005F63810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https://bettermarketing.pub/the-rise-of-startups-in-india-story-until-now-11d143e2ff64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EFA542-66C4-0B6F-4047-AA747ADD5B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12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4002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39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6822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BF0D17-9D1C-496F-8665-27E38C18120D}" type="slidenum">
              <a:rPr lang="en-IN" smtClean="0"/>
              <a:pPr/>
              <a:t>42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48108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213A4-FB38-634B-902E-0D35D5802502}" type="datetime1">
              <a:rPr lang="en-IN" smtClean="0"/>
              <a:t>07/08/26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1.jpg">
            <a:extLst>
              <a:ext uri="{FF2B5EF4-FFF2-40B4-BE49-F238E27FC236}">
                <a16:creationId xmlns:a16="http://schemas.microsoft.com/office/drawing/2014/main" id="{925ABE52-86F9-49FA-16F8-C6E3A8151D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73" y="1873"/>
            <a:ext cx="9218520" cy="69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940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3855F-67B6-0649-B684-78676D08DC38}" type="datetime1">
              <a:rPr lang="en-IN" smtClean="0"/>
              <a:t>07/08/26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52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DB021-E41A-2A4D-ADAE-3709A1ABBDEE}" type="datetime1">
              <a:rPr lang="en-IN" smtClean="0"/>
              <a:t>07/08/26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314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4627-0642-F743-9BA5-D3F31DED923A}" type="datetime1">
              <a:rPr lang="en-IN" smtClean="0"/>
              <a:t>07/08/26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276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E2F3E-320C-9C4A-AB02-F4F38360C10D}" type="datetime1">
              <a:rPr lang="en-IN" smtClean="0"/>
              <a:t>07/08/26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3.jpg">
            <a:extLst>
              <a:ext uri="{FF2B5EF4-FFF2-40B4-BE49-F238E27FC236}">
                <a16:creationId xmlns:a16="http://schemas.microsoft.com/office/drawing/2014/main" id="{C1B6CDD9-C6BD-0552-72B9-71088FB1FCEC}"/>
              </a:ext>
            </a:extLst>
          </p:cNvPr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"/>
          <a:stretch/>
        </p:blipFill>
        <p:spPr>
          <a:xfrm>
            <a:off x="0" y="12577"/>
            <a:ext cx="9144000" cy="683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38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F31B4-C0A2-DE4B-A91B-70500834F0FA}" type="datetime1">
              <a:rPr lang="en-IN" smtClean="0"/>
              <a:t>07/08/26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3.jpg">
            <a:extLst>
              <a:ext uri="{FF2B5EF4-FFF2-40B4-BE49-F238E27FC236}">
                <a16:creationId xmlns:a16="http://schemas.microsoft.com/office/drawing/2014/main" id="{30CFAD37-64E2-BBBB-489D-07E2EF71F44A}"/>
              </a:ext>
            </a:extLst>
          </p:cNvPr>
          <p:cNvPicPr>
            <a:picLocks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6"/>
          <a:stretch/>
        </p:blipFill>
        <p:spPr>
          <a:xfrm>
            <a:off x="0" y="12577"/>
            <a:ext cx="9144000" cy="683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7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90716-6082-1245-A693-ECF9CC50D945}" type="datetime1">
              <a:rPr lang="en-IN" smtClean="0"/>
              <a:t>07/08/26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A0E67D-BBBE-46A8-B5A8-CEC0B3AD97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5177" t="50575" b="36074"/>
          <a:stretch/>
        </p:blipFill>
        <p:spPr>
          <a:xfrm>
            <a:off x="219456" y="3660013"/>
            <a:ext cx="3196776" cy="921131"/>
          </a:xfrm>
          <a:prstGeom prst="rect">
            <a:avLst/>
          </a:prstGeom>
        </p:spPr>
      </p:pic>
      <p:pic>
        <p:nvPicPr>
          <p:cNvPr id="11" name="Picture 10" descr="PPT - Last Page Updated.jpg">
            <a:extLst>
              <a:ext uri="{FF2B5EF4-FFF2-40B4-BE49-F238E27FC236}">
                <a16:creationId xmlns:a16="http://schemas.microsoft.com/office/drawing/2014/main" id="{89508D7B-54B9-3F70-7950-648ED307C3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61"/>
          <a:stretch/>
        </p:blipFill>
        <p:spPr>
          <a:xfrm>
            <a:off x="0" y="0"/>
            <a:ext cx="9180000" cy="688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847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41CD2-BF22-F743-9BCA-697B339ED540}" type="datetime1">
              <a:rPr lang="en-IN" smtClean="0"/>
              <a:t>07/08/26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183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D70CE-37AF-4C41-B952-490012F3BE66}" type="datetime1">
              <a:rPr lang="en-IN" smtClean="0"/>
              <a:t>07/08/26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47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E140D-5F36-9F4A-A284-756EEF58B053}" type="datetime1">
              <a:rPr lang="en-IN" smtClean="0"/>
              <a:t>07/08/26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036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FAC37-6E75-3345-A9E1-C8226286909B}" type="datetime1">
              <a:rPr lang="en-IN" smtClean="0"/>
              <a:t>07/08/26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113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CD168-52B0-8C4B-AA99-B77AFF1EE28E}" type="datetime1">
              <a:rPr lang="en-IN" smtClean="0"/>
              <a:t>07/08/26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Privileged &amp;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8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10A9D-9A16-974E-9E11-5ECE4A16AC20}" type="datetime1">
              <a:rPr lang="en-IN" smtClean="0"/>
              <a:t>07/08/26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5341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Privileged &amp; Confidential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6900" y="65341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i="1">
                <a:solidFill>
                  <a:srgbClr val="FFFFFF"/>
                </a:solidFill>
              </a:defRPr>
            </a:lvl1pPr>
          </a:lstStyle>
          <a:p>
            <a:fld id="{BC6C6F90-24A2-5E47-B903-ED66EE2451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434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microsoft.com/office/2007/relationships/hdphoto" Target="../media/hdphoto3.wdp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1.png"/><Relationship Id="rId4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www.news18.com/business/meet-akriti-chopra-employee-turned-founder-of-zomato-who-earned-149-crore-in-esop-7711411.html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bsintelligence.com/ibsi-news/perfios-enables-esops-employee-wealth-creation-worth-18-5-million/" TargetMode="External"/><Relationship Id="rId5" Type="http://schemas.openxmlformats.org/officeDocument/2006/relationships/hyperlink" Target="https://www.reuters.com/article/technology/as-ipo-nears-alibaba-preps-employees-for-40-billion-windfall-idUSKBN0EF29J/" TargetMode="External"/><Relationship Id="rId10" Type="http://schemas.openxmlformats.org/officeDocument/2006/relationships/image" Target="../media/image10.png"/><Relationship Id="rId4" Type="http://schemas.openxmlformats.org/officeDocument/2006/relationships/hyperlink" Target="https://www.moneycontrol.com/news/business/ipo/swiggys-dollar-millionaires-70-employees-pocket-over-1-million-each-as-company-delivers-ipo-12866149.html" TargetMode="Externa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fo.economictimes.indiatimes.com/news/oyo-offers-to-buy-shares-from-employees-ex-workers-for-up-to-rs-50-cr/67286794" TargetMode="External"/><Relationship Id="rId11" Type="http://schemas.openxmlformats.org/officeDocument/2006/relationships/hyperlink" Target="https://retail.economictimes.indiatimes.com/news/e-commerce/e-tailing/flipkart-launches-50m-esop-buyback-to-retain-7500-employees-ahead-of-ipo/122398846" TargetMode="External"/><Relationship Id="rId5" Type="http://schemas.openxmlformats.org/officeDocument/2006/relationships/image" Target="../media/image12.png"/><Relationship Id="rId10" Type="http://schemas.openxmlformats.org/officeDocument/2006/relationships/hyperlink" Target="https://inc42.com/buzz/paytm-valuation-secondary-shares-sale/" TargetMode="External"/><Relationship Id="rId4" Type="http://schemas.microsoft.com/office/2007/relationships/hdphoto" Target="../media/hdphoto1.wdp"/><Relationship Id="rId9" Type="http://schemas.openxmlformats.org/officeDocument/2006/relationships/hyperlink" Target="https://entrackr.com/2021/09/exclusive-ola-facilitates-esop-encashment-to-existing-and-former-executiv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158227-1EC2-27BC-DDE8-B8346B5F1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6">
            <a:extLst>
              <a:ext uri="{FF2B5EF4-FFF2-40B4-BE49-F238E27FC236}">
                <a16:creationId xmlns:a16="http://schemas.microsoft.com/office/drawing/2014/main" id="{A0BA42D5-5962-A0D6-8F9F-BD67A97694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9063" y="1236001"/>
            <a:ext cx="8690707" cy="1334929"/>
          </a:xfrm>
        </p:spPr>
        <p:txBody>
          <a:bodyPr>
            <a:normAutofit/>
          </a:bodyPr>
          <a:lstStyle/>
          <a:p>
            <a:pPr algn="l"/>
            <a:r>
              <a:rPr lang="en-IN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ESOPs &amp; Management Incentives</a:t>
            </a:r>
          </a:p>
          <a:p>
            <a:pPr algn="l"/>
            <a:r>
              <a:rPr lang="en-IN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Concepts, Structures and the Role of Valuation</a:t>
            </a:r>
            <a:endParaRPr lang="en-US" dirty="0">
              <a:solidFill>
                <a:srgbClr val="0033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162946-9368-5742-B156-A38DD1920085}"/>
              </a:ext>
            </a:extLst>
          </p:cNvPr>
          <p:cNvSpPr txBox="1"/>
          <p:nvPr/>
        </p:nvSpPr>
        <p:spPr>
          <a:xfrm>
            <a:off x="187084" y="2713429"/>
            <a:ext cx="31561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b="1" dirty="0">
              <a:solidFill>
                <a:srgbClr val="0032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b="1" dirty="0">
                <a:solidFill>
                  <a:srgbClr val="0032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 7, 2026</a:t>
            </a:r>
          </a:p>
          <a:p>
            <a:endParaRPr lang="en-IN" b="1" dirty="0">
              <a:solidFill>
                <a:srgbClr val="0032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b="1" dirty="0">
              <a:solidFill>
                <a:srgbClr val="0032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b="1" dirty="0">
                <a:solidFill>
                  <a:srgbClr val="00325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CA. Gandharv Jain</a:t>
            </a:r>
          </a:p>
          <a:p>
            <a:endParaRPr lang="en-IN" b="1" dirty="0">
              <a:solidFill>
                <a:srgbClr val="00325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289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33A1AB-857E-C1D1-9080-19CFF926CC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5A40FD37-D22D-78CB-443D-763A129F47AE}"/>
              </a:ext>
            </a:extLst>
          </p:cNvPr>
          <p:cNvSpPr txBox="1">
            <a:spLocks/>
          </p:cNvSpPr>
          <p:nvPr/>
        </p:nvSpPr>
        <p:spPr>
          <a:xfrm>
            <a:off x="132090" y="136830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Why Stock Options Are On The Rise?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0D9841-93E5-BBE2-39C3-6C94246A7E01}"/>
              </a:ext>
            </a:extLst>
          </p:cNvPr>
          <p:cNvSpPr/>
          <p:nvPr/>
        </p:nvSpPr>
        <p:spPr>
          <a:xfrm>
            <a:off x="181967" y="1862665"/>
            <a:ext cx="2685923" cy="132992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8C0C1F-17D2-2EFC-8F00-C7860F7FA65B}"/>
              </a:ext>
            </a:extLst>
          </p:cNvPr>
          <p:cNvSpPr/>
          <p:nvPr/>
        </p:nvSpPr>
        <p:spPr>
          <a:xfrm>
            <a:off x="181968" y="1214795"/>
            <a:ext cx="2685922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Talent Attraction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A8B94CE-8BDA-8438-B68C-C2AA455E715E}"/>
              </a:ext>
            </a:extLst>
          </p:cNvPr>
          <p:cNvSpPr txBox="1"/>
          <p:nvPr/>
        </p:nvSpPr>
        <p:spPr>
          <a:xfrm>
            <a:off x="184045" y="1863279"/>
            <a:ext cx="269344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Top talent is scarce, and every company is competing to hire them; equity incentives enable   companies to attract good talent.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677958-7FDB-DEB9-24DA-31395543B482}"/>
              </a:ext>
            </a:extLst>
          </p:cNvPr>
          <p:cNvSpPr/>
          <p:nvPr/>
        </p:nvSpPr>
        <p:spPr>
          <a:xfrm>
            <a:off x="3203047" y="1863279"/>
            <a:ext cx="2688336" cy="13293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6C5143E-C8F7-A75C-AE45-09EB70C95B44}"/>
              </a:ext>
            </a:extLst>
          </p:cNvPr>
          <p:cNvSpPr/>
          <p:nvPr/>
        </p:nvSpPr>
        <p:spPr>
          <a:xfrm>
            <a:off x="3203047" y="1215409"/>
            <a:ext cx="2688336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Employee Retention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2B78B9-C0A6-C6AF-2B72-7FD602F0A579}"/>
              </a:ext>
            </a:extLst>
          </p:cNvPr>
          <p:cNvSpPr txBox="1"/>
          <p:nvPr/>
        </p:nvSpPr>
        <p:spPr>
          <a:xfrm>
            <a:off x="3212649" y="1910031"/>
            <a:ext cx="267873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Multi-year vesting (typically 3 - 4 years) and offering additional grants over the years tie employees to long-term value creation,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lowering churn.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CF44B93-48E4-AC6F-645B-D1CBE43FCE81}"/>
              </a:ext>
            </a:extLst>
          </p:cNvPr>
          <p:cNvSpPr/>
          <p:nvPr/>
        </p:nvSpPr>
        <p:spPr>
          <a:xfrm>
            <a:off x="6226540" y="1851259"/>
            <a:ext cx="2688336" cy="132930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`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9F75E48-7FE6-16D3-1095-9394C2FD09D3}"/>
              </a:ext>
            </a:extLst>
          </p:cNvPr>
          <p:cNvSpPr/>
          <p:nvPr/>
        </p:nvSpPr>
        <p:spPr>
          <a:xfrm>
            <a:off x="6226540" y="1211090"/>
            <a:ext cx="2688336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Cash Optimization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8017909-F205-9530-C63B-E274BC10C170}"/>
              </a:ext>
            </a:extLst>
          </p:cNvPr>
          <p:cNvSpPr txBox="1"/>
          <p:nvPr/>
        </p:nvSpPr>
        <p:spPr>
          <a:xfrm>
            <a:off x="6451150" y="1910031"/>
            <a:ext cx="2243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Companies trade equity for lower cash burn, extending runway in tighter funding cycles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EA47F797-4014-6C31-64BB-A26389FB8C4E}"/>
              </a:ext>
            </a:extLst>
          </p:cNvPr>
          <p:cNvSpPr/>
          <p:nvPr/>
        </p:nvSpPr>
        <p:spPr>
          <a:xfrm>
            <a:off x="184045" y="3952956"/>
            <a:ext cx="2685923" cy="152964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250FB9E-8540-DE0D-D836-BBA14F5D2FD9}"/>
              </a:ext>
            </a:extLst>
          </p:cNvPr>
          <p:cNvSpPr/>
          <p:nvPr/>
        </p:nvSpPr>
        <p:spPr>
          <a:xfrm>
            <a:off x="184046" y="3305086"/>
            <a:ext cx="2685922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Wealth Creation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38CC38A-7826-DDAF-0603-4F6634CF5F8F}"/>
              </a:ext>
            </a:extLst>
          </p:cNvPr>
          <p:cNvSpPr txBox="1"/>
          <p:nvPr/>
        </p:nvSpPr>
        <p:spPr>
          <a:xfrm>
            <a:off x="186123" y="3953570"/>
            <a:ext cx="26883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High-visibility windfalls (IPOs, acquisitions, buybacks) have created millionaires across levels, amplifying employee interest and employer adoption.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0A799D6-AEC8-ADFD-4AB7-900785448274}"/>
              </a:ext>
            </a:extLst>
          </p:cNvPr>
          <p:cNvSpPr/>
          <p:nvPr/>
        </p:nvSpPr>
        <p:spPr>
          <a:xfrm>
            <a:off x="3205125" y="3953570"/>
            <a:ext cx="2688336" cy="152902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4C24417B-BAAC-2E76-63EA-E935A754FFB0}"/>
              </a:ext>
            </a:extLst>
          </p:cNvPr>
          <p:cNvSpPr/>
          <p:nvPr/>
        </p:nvSpPr>
        <p:spPr>
          <a:xfrm>
            <a:off x="3205125" y="3305700"/>
            <a:ext cx="2688336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Business Growth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C856C9-6976-AE6C-3FEC-3CA7BC22CFD2}"/>
              </a:ext>
            </a:extLst>
          </p:cNvPr>
          <p:cNvSpPr txBox="1"/>
          <p:nvPr/>
        </p:nvSpPr>
        <p:spPr>
          <a:xfrm>
            <a:off x="3214727" y="4097602"/>
            <a:ext cx="26787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VCs increasingly advocate structured equity programs (option pools, refreshers, performance-based grants) as core to scaling teams responsibly.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D77BBCC-0110-6BA1-3DEE-4E29046F559D}"/>
              </a:ext>
            </a:extLst>
          </p:cNvPr>
          <p:cNvSpPr/>
          <p:nvPr/>
        </p:nvSpPr>
        <p:spPr>
          <a:xfrm>
            <a:off x="6228618" y="3941550"/>
            <a:ext cx="2688336" cy="154104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`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55096C5-499D-234D-2CF5-87ED25F7F1CC}"/>
              </a:ext>
            </a:extLst>
          </p:cNvPr>
          <p:cNvSpPr/>
          <p:nvPr/>
        </p:nvSpPr>
        <p:spPr>
          <a:xfrm>
            <a:off x="6228618" y="3301381"/>
            <a:ext cx="2688336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Global Benchmarking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0F29E23-04E1-56B4-E16C-164AEE666AB3}"/>
              </a:ext>
            </a:extLst>
          </p:cNvPr>
          <p:cNvSpPr txBox="1"/>
          <p:nvPr/>
        </p:nvSpPr>
        <p:spPr>
          <a:xfrm>
            <a:off x="6451150" y="4097602"/>
            <a:ext cx="22432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With the globalization of the economy, incentive plans have become a crucial component of a company’s cap table</a:t>
            </a:r>
          </a:p>
        </p:txBody>
      </p:sp>
    </p:spTree>
    <p:extLst>
      <p:ext uri="{BB962C8B-B14F-4D97-AF65-F5344CB8AC3E}">
        <p14:creationId xmlns:p14="http://schemas.microsoft.com/office/powerpoint/2010/main" val="862855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23FEF7-B508-485C-B3B8-4820BF2D42E7}"/>
              </a:ext>
            </a:extLst>
          </p:cNvPr>
          <p:cNvSpPr/>
          <p:nvPr/>
        </p:nvSpPr>
        <p:spPr>
          <a:xfrm>
            <a:off x="-1588" y="-15875"/>
            <a:ext cx="9537701" cy="7040563"/>
          </a:xfrm>
          <a:prstGeom prst="rect">
            <a:avLst/>
          </a:prstGeom>
          <a:solidFill>
            <a:srgbClr val="3BB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9" tIns="45662" rIns="91319" bIns="45662" anchor="ctr"/>
          <a:lstStyle/>
          <a:p>
            <a:pPr algn="ctr" defTabSz="913193">
              <a:defRPr/>
            </a:pPr>
            <a:endParaRPr lang="en-US" dirty="0"/>
          </a:p>
        </p:txBody>
      </p:sp>
      <p:grpSp>
        <p:nvGrpSpPr>
          <p:cNvPr id="19458" name="Group 6">
            <a:extLst>
              <a:ext uri="{FF2B5EF4-FFF2-40B4-BE49-F238E27FC236}">
                <a16:creationId xmlns:a16="http://schemas.microsoft.com/office/drawing/2014/main" id="{F99C5DFF-4928-4A15-A2E5-F0E9986AA6F1}"/>
              </a:ext>
            </a:extLst>
          </p:cNvPr>
          <p:cNvGrpSpPr>
            <a:grpSpLocks/>
          </p:cNvGrpSpPr>
          <p:nvPr/>
        </p:nvGrpSpPr>
        <p:grpSpPr bwMode="auto">
          <a:xfrm>
            <a:off x="4135438" y="2973388"/>
            <a:ext cx="4874160" cy="4692650"/>
            <a:chOff x="4135609" y="2972682"/>
            <a:chExt cx="4874160" cy="4693709"/>
          </a:xfrm>
        </p:grpSpPr>
        <p:sp>
          <p:nvSpPr>
            <p:cNvPr id="19459" name="Oval 7">
              <a:extLst>
                <a:ext uri="{FF2B5EF4-FFF2-40B4-BE49-F238E27FC236}">
                  <a16:creationId xmlns:a16="http://schemas.microsoft.com/office/drawing/2014/main" id="{C3348F66-A223-490E-A2E3-B3EB0AC39F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35609" y="2972682"/>
              <a:ext cx="4768850" cy="469370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4679" tIns="47339" rIns="94679" bIns="47339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500" dirty="0">
                <a:solidFill>
                  <a:srgbClr val="4C545B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460" name="Title 1">
              <a:extLst>
                <a:ext uri="{FF2B5EF4-FFF2-40B4-BE49-F238E27FC236}">
                  <a16:creationId xmlns:a16="http://schemas.microsoft.com/office/drawing/2014/main" id="{30AE24A6-4821-499B-A4D1-7A1D6A0808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79111" y="4896113"/>
              <a:ext cx="3130658" cy="735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 anchor="ctr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 Based VS Performance Based Stock Options</a:t>
              </a:r>
            </a:p>
          </p:txBody>
        </p:sp>
        <p:sp>
          <p:nvSpPr>
            <p:cNvPr id="19461" name="TextBox 9">
              <a:extLst>
                <a:ext uri="{FF2B5EF4-FFF2-40B4-BE49-F238E27FC236}">
                  <a16:creationId xmlns:a16="http://schemas.microsoft.com/office/drawing/2014/main" id="{7A368053-14BD-4281-AD2B-99198B556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118" y="3800011"/>
              <a:ext cx="1033251" cy="274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>
              <a:spAutoFit/>
            </a:bodyPr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7200" dirty="0">
                  <a:solidFill>
                    <a:srgbClr val="00335A"/>
                  </a:solidFill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3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1A5467-75E6-40F4-94BF-D7912A6915D9}"/>
                </a:ext>
              </a:extLst>
            </p:cNvPr>
            <p:cNvCxnSpPr/>
            <p:nvPr/>
          </p:nvCxnSpPr>
          <p:spPr>
            <a:xfrm>
              <a:off x="5831059" y="4174690"/>
              <a:ext cx="0" cy="2223002"/>
            </a:xfrm>
            <a:prstGeom prst="line">
              <a:avLst/>
            </a:prstGeom>
            <a:ln w="57150" cap="rnd" cmpd="sng">
              <a:solidFill>
                <a:srgbClr val="00335A"/>
              </a:solidFill>
              <a:prstDash val="sysDot"/>
              <a:round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63267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D6586-6E80-325B-80C5-8701E3E19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262FDFCB-E2AA-9D68-8676-C66F22077388}"/>
              </a:ext>
            </a:extLst>
          </p:cNvPr>
          <p:cNvSpPr txBox="1">
            <a:spLocks/>
          </p:cNvSpPr>
          <p:nvPr/>
        </p:nvSpPr>
        <p:spPr>
          <a:xfrm>
            <a:off x="140041" y="188126"/>
            <a:ext cx="7683189" cy="73917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en-US" altLang="en-US" sz="2400" dirty="0">
                <a:solidFill>
                  <a:srgbClr val="00335A"/>
                </a:solidFill>
              </a:rPr>
              <a:t>Time Based vs Performance Based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B68FBA-976E-855F-0969-F350A6BAD058}"/>
              </a:ext>
            </a:extLst>
          </p:cNvPr>
          <p:cNvSpPr txBox="1"/>
          <p:nvPr/>
        </p:nvSpPr>
        <p:spPr>
          <a:xfrm>
            <a:off x="51750" y="1180577"/>
            <a:ext cx="9035689" cy="584775"/>
          </a:xfrm>
          <a:prstGeom prst="rect">
            <a:avLst/>
          </a:prstGeom>
          <a:solidFill>
            <a:srgbClr val="39B4C2"/>
          </a:solidFill>
          <a:ln>
            <a:noFill/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1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Incentive Plans are equity-linked rights granted to senior executives, key employees, and vendors of the company enabling them to enjoy equity upside. These units include: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75EBBE-86ED-A553-E879-71D407F8DC94}"/>
              </a:ext>
            </a:extLst>
          </p:cNvPr>
          <p:cNvSpPr/>
          <p:nvPr/>
        </p:nvSpPr>
        <p:spPr>
          <a:xfrm>
            <a:off x="395968" y="2557575"/>
            <a:ext cx="4040381" cy="31645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0A5CCB5-250E-2787-F6AD-D46300AF4B6D}"/>
              </a:ext>
            </a:extLst>
          </p:cNvPr>
          <p:cNvSpPr/>
          <p:nvPr/>
        </p:nvSpPr>
        <p:spPr>
          <a:xfrm>
            <a:off x="4707652" y="2557575"/>
            <a:ext cx="4040381" cy="316451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835308-6FCC-A10F-BF1D-B8247DAE54D7}"/>
              </a:ext>
            </a:extLst>
          </p:cNvPr>
          <p:cNvSpPr/>
          <p:nvPr/>
        </p:nvSpPr>
        <p:spPr>
          <a:xfrm>
            <a:off x="395967" y="1903988"/>
            <a:ext cx="4040381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Time Based Units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B305D4-FF1A-FE3C-EC5F-EEC7B02041CC}"/>
              </a:ext>
            </a:extLst>
          </p:cNvPr>
          <p:cNvSpPr/>
          <p:nvPr/>
        </p:nvSpPr>
        <p:spPr>
          <a:xfrm>
            <a:off x="4707650" y="1910837"/>
            <a:ext cx="4040381" cy="539804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Performance/Exit-Based Units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22A1C8-31C2-1120-21BE-0D52C69A060B}"/>
              </a:ext>
            </a:extLst>
          </p:cNvPr>
          <p:cNvSpPr txBox="1"/>
          <p:nvPr/>
        </p:nvSpPr>
        <p:spPr>
          <a:xfrm>
            <a:off x="395967" y="2696211"/>
            <a:ext cx="4040381" cy="25853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1" indent="-285750" algn="ctr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Right to purchase company shares at a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predefined price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within a defined period.</a:t>
            </a:r>
          </a:p>
          <a:p>
            <a:pPr marL="285750" lvl="1" indent="-285750" algn="ctr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ctr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They provide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shares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rewards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algn="ctr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ctr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Typically subject to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enabling gradual ownership.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56F9880-092D-BE46-28CF-5AB182E95EAA}"/>
              </a:ext>
            </a:extLst>
          </p:cNvPr>
          <p:cNvSpPr txBox="1"/>
          <p:nvPr/>
        </p:nvSpPr>
        <p:spPr>
          <a:xfrm>
            <a:off x="4707651" y="2634313"/>
            <a:ext cx="4040381" cy="2970044"/>
          </a:xfrm>
          <a:prstGeom prst="rect">
            <a:avLst/>
          </a:prstGeom>
          <a:solidFill>
            <a:srgbClr val="DDD9C3"/>
          </a:solidFill>
          <a:ln>
            <a:noFill/>
          </a:ln>
        </p:spPr>
        <p:txBody>
          <a:bodyPr wrap="square">
            <a:spAutoFit/>
          </a:bodyPr>
          <a:lstStyle/>
          <a:p>
            <a:pPr marL="285750" lvl="1" indent="-285750" algn="ctr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Performance-based units are generally </a:t>
            </a:r>
            <a:r>
              <a:rPr lang="en-US" sz="17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granted to senior management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1" algn="ctr"/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ctr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They provide </a:t>
            </a:r>
            <a:r>
              <a:rPr lang="en-US" sz="17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shares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sz="17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rewards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lvl="1" indent="-285750" algn="ctr">
              <a:buFont typeface="Arial" panose="020B0604020202020204" pitchFamily="34" charset="0"/>
              <a:buChar char="•"/>
            </a:pPr>
            <a:endParaRPr 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ctr">
              <a:buFont typeface="Arial" panose="020B0604020202020204" pitchFamily="34" charset="0"/>
              <a:buChar char="•"/>
            </a:pP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Payouts are </a:t>
            </a:r>
            <a:r>
              <a:rPr lang="en-US" sz="17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triggered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when defined </a:t>
            </a:r>
            <a:r>
              <a:rPr lang="en-US" sz="17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targets are achieved or upon liquidity event</a:t>
            </a:r>
            <a:r>
              <a:rPr lang="en-US" sz="17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dirty="0">
                <a:latin typeface="Arial" panose="020B0604020202020204" pitchFamily="34" charset="0"/>
                <a:cs typeface="Arial" panose="020B0604020202020204" pitchFamily="34" charset="0"/>
              </a:rPr>
              <a:t>such as an IPO, trade sale, or recapitalization.</a:t>
            </a:r>
          </a:p>
        </p:txBody>
      </p:sp>
    </p:spTree>
    <p:extLst>
      <p:ext uri="{BB962C8B-B14F-4D97-AF65-F5344CB8AC3E}">
        <p14:creationId xmlns:p14="http://schemas.microsoft.com/office/powerpoint/2010/main" val="906431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23FEF7-B508-485C-B3B8-4820BF2D42E7}"/>
              </a:ext>
            </a:extLst>
          </p:cNvPr>
          <p:cNvSpPr/>
          <p:nvPr/>
        </p:nvSpPr>
        <p:spPr>
          <a:xfrm>
            <a:off x="-1588" y="-15875"/>
            <a:ext cx="9537701" cy="7040563"/>
          </a:xfrm>
          <a:prstGeom prst="rect">
            <a:avLst/>
          </a:prstGeom>
          <a:solidFill>
            <a:srgbClr val="3BB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9" tIns="45662" rIns="91319" bIns="45662" anchor="ctr"/>
          <a:lstStyle/>
          <a:p>
            <a:pPr algn="ctr" defTabSz="913193">
              <a:defRPr/>
            </a:pPr>
            <a:endParaRPr lang="en-US" dirty="0"/>
          </a:p>
        </p:txBody>
      </p:sp>
      <p:grpSp>
        <p:nvGrpSpPr>
          <p:cNvPr id="19458" name="Group 6">
            <a:extLst>
              <a:ext uri="{FF2B5EF4-FFF2-40B4-BE49-F238E27FC236}">
                <a16:creationId xmlns:a16="http://schemas.microsoft.com/office/drawing/2014/main" id="{F99C5DFF-4928-4A15-A2E5-F0E9986AA6F1}"/>
              </a:ext>
            </a:extLst>
          </p:cNvPr>
          <p:cNvGrpSpPr>
            <a:grpSpLocks/>
          </p:cNvGrpSpPr>
          <p:nvPr/>
        </p:nvGrpSpPr>
        <p:grpSpPr bwMode="auto">
          <a:xfrm>
            <a:off x="4135438" y="2973388"/>
            <a:ext cx="4768850" cy="4692650"/>
            <a:chOff x="4135609" y="2972682"/>
            <a:chExt cx="4768850" cy="4693709"/>
          </a:xfrm>
        </p:grpSpPr>
        <p:sp>
          <p:nvSpPr>
            <p:cNvPr id="19459" name="Oval 7">
              <a:extLst>
                <a:ext uri="{FF2B5EF4-FFF2-40B4-BE49-F238E27FC236}">
                  <a16:creationId xmlns:a16="http://schemas.microsoft.com/office/drawing/2014/main" id="{C3348F66-A223-490E-A2E3-B3EB0AC39F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35609" y="2972682"/>
              <a:ext cx="4768850" cy="469370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4679" tIns="47339" rIns="94679" bIns="47339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500" dirty="0">
                <a:solidFill>
                  <a:srgbClr val="4C545B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460" name="Title 1">
              <a:extLst>
                <a:ext uri="{FF2B5EF4-FFF2-40B4-BE49-F238E27FC236}">
                  <a16:creationId xmlns:a16="http://schemas.microsoft.com/office/drawing/2014/main" id="{30AE24A6-4821-499B-A4D1-7A1D6A0808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4430" y="4867231"/>
              <a:ext cx="2920021" cy="735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 anchor="ctr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Regulatory Scope</a:t>
              </a:r>
            </a:p>
          </p:txBody>
        </p:sp>
        <p:sp>
          <p:nvSpPr>
            <p:cNvPr id="19461" name="TextBox 9">
              <a:extLst>
                <a:ext uri="{FF2B5EF4-FFF2-40B4-BE49-F238E27FC236}">
                  <a16:creationId xmlns:a16="http://schemas.microsoft.com/office/drawing/2014/main" id="{7A368053-14BD-4281-AD2B-99198B556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118" y="3800011"/>
              <a:ext cx="1033251" cy="274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>
              <a:spAutoFit/>
            </a:bodyPr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7200" dirty="0">
                  <a:solidFill>
                    <a:srgbClr val="00335A"/>
                  </a:solidFill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4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1A5467-75E6-40F4-94BF-D7912A6915D9}"/>
                </a:ext>
              </a:extLst>
            </p:cNvPr>
            <p:cNvCxnSpPr/>
            <p:nvPr/>
          </p:nvCxnSpPr>
          <p:spPr>
            <a:xfrm>
              <a:off x="5831059" y="4174690"/>
              <a:ext cx="0" cy="2223002"/>
            </a:xfrm>
            <a:prstGeom prst="line">
              <a:avLst/>
            </a:prstGeom>
            <a:ln w="57150" cap="rnd" cmpd="sng">
              <a:solidFill>
                <a:srgbClr val="00335A"/>
              </a:solidFill>
              <a:prstDash val="sysDot"/>
              <a:round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229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Privileged &amp; Confidential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D6CF41B-A7EF-9293-DF82-6481EB7B7F6C}"/>
              </a:ext>
            </a:extLst>
          </p:cNvPr>
          <p:cNvSpPr txBox="1">
            <a:spLocks/>
          </p:cNvSpPr>
          <p:nvPr/>
        </p:nvSpPr>
        <p:spPr>
          <a:xfrm>
            <a:off x="122663" y="154668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solidFill>
                  <a:srgbClr val="00335A"/>
                </a:solidFill>
              </a:rPr>
              <a:t>Empoloyee</a:t>
            </a:r>
            <a:r>
              <a:rPr lang="en-US" dirty="0">
                <a:solidFill>
                  <a:srgbClr val="00335A"/>
                </a:solidFill>
              </a:rPr>
              <a:t>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Regulatory Scope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563E7C-F727-D15B-EA7D-01CE1A129BC0}"/>
              </a:ext>
            </a:extLst>
          </p:cNvPr>
          <p:cNvSpPr txBox="1"/>
          <p:nvPr/>
        </p:nvSpPr>
        <p:spPr>
          <a:xfrm>
            <a:off x="122663" y="1275196"/>
            <a:ext cx="84366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185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Indian Accounting Standard 102: Shared Based Payment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F006123-C917-E608-55E3-EF1D64B972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4173" y="2214907"/>
            <a:ext cx="4323092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3185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Objective: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Specifies the 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recognition for </a:t>
            </a:r>
            <a:r>
              <a:rPr lang="en-US" sz="16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share-based-payment transaction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Requires entities to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335A"/>
                </a:solidFill>
                <a:effectLst/>
                <a:latin typeface="Arial" panose="020B0604020202020204" pitchFamily="34" charset="0"/>
              </a:rPr>
              <a:t>reflect the impact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of such transactions in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335A"/>
                </a:solidFill>
                <a:effectLst/>
                <a:latin typeface="Arial" panose="020B0604020202020204" pitchFamily="34" charset="0"/>
              </a:rPr>
              <a:t>profit or loss and financial position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285750" marR="0" lvl="0" indent="-28575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Includes </a:t>
            </a: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335A"/>
                </a:solidFill>
                <a:effectLst/>
                <a:latin typeface="Arial" panose="020B0604020202020204" pitchFamily="34" charset="0"/>
              </a:rPr>
              <a:t>recognition of expenses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related to share options granted to employees.</a:t>
            </a: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FAE26B77-C6AE-4655-9D3B-5F26A5478A9A}"/>
              </a:ext>
            </a:extLst>
          </p:cNvPr>
          <p:cNvSpPr/>
          <p:nvPr/>
        </p:nvSpPr>
        <p:spPr>
          <a:xfrm>
            <a:off x="5990167" y="2496146"/>
            <a:ext cx="39406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600" dirty="0">
                <a:latin typeface="Arial" panose="020B0604020202020204" pitchFamily="34" charset="0"/>
                <a:ea typeface="IBM Plex Sans Medium" pitchFamily="34" charset="-122"/>
                <a:cs typeface="Arial" panose="020B0604020202020204" pitchFamily="34" charset="0"/>
              </a:rPr>
              <a:t>Share-based payment granted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 1" descr="preencoded.png">
            <a:extLst>
              <a:ext uri="{FF2B5EF4-FFF2-40B4-BE49-F238E27FC236}">
                <a16:creationId xmlns:a16="http://schemas.microsoft.com/office/drawing/2014/main" id="{72A8E17F-7A1F-CFE1-CD6B-03BE3BC26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8918" y="3379840"/>
            <a:ext cx="937248" cy="1124697"/>
          </a:xfrm>
          <a:prstGeom prst="rect">
            <a:avLst/>
          </a:prstGeom>
        </p:spPr>
      </p:pic>
      <p:sp>
        <p:nvSpPr>
          <p:cNvPr id="23" name="Text 7">
            <a:extLst>
              <a:ext uri="{FF2B5EF4-FFF2-40B4-BE49-F238E27FC236}">
                <a16:creationId xmlns:a16="http://schemas.microsoft.com/office/drawing/2014/main" id="{8B49FF2D-D229-8582-1469-3682F49F86EF}"/>
              </a:ext>
            </a:extLst>
          </p:cNvPr>
          <p:cNvSpPr/>
          <p:nvPr/>
        </p:nvSpPr>
        <p:spPr>
          <a:xfrm>
            <a:off x="6019800" y="3656672"/>
            <a:ext cx="347757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600" dirty="0">
                <a:latin typeface="Arial" panose="020B0604020202020204" pitchFamily="34" charset="0"/>
                <a:ea typeface="IBM Plex Sans Medium" pitchFamily="34" charset="-122"/>
                <a:cs typeface="Arial" panose="020B0604020202020204" pitchFamily="34" charset="0"/>
              </a:rPr>
              <a:t>Expense recognized in P&amp;L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 2" descr="preencoded.png">
            <a:extLst>
              <a:ext uri="{FF2B5EF4-FFF2-40B4-BE49-F238E27FC236}">
                <a16:creationId xmlns:a16="http://schemas.microsoft.com/office/drawing/2014/main" id="{3F92B818-AE21-F08E-E6F4-97A1FC59E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8918" y="4591472"/>
            <a:ext cx="937248" cy="1124697"/>
          </a:xfrm>
          <a:prstGeom prst="rect">
            <a:avLst/>
          </a:prstGeom>
        </p:spPr>
      </p:pic>
      <p:sp>
        <p:nvSpPr>
          <p:cNvPr id="25" name="Text 8">
            <a:extLst>
              <a:ext uri="{FF2B5EF4-FFF2-40B4-BE49-F238E27FC236}">
                <a16:creationId xmlns:a16="http://schemas.microsoft.com/office/drawing/2014/main" id="{AA8BF5A7-BE8F-85A2-2DED-11CDE2B343B6}"/>
              </a:ext>
            </a:extLst>
          </p:cNvPr>
          <p:cNvSpPr/>
          <p:nvPr/>
        </p:nvSpPr>
        <p:spPr>
          <a:xfrm>
            <a:off x="6090730" y="4719650"/>
            <a:ext cx="3335718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600" dirty="0">
                <a:latin typeface="Arial" panose="020B0604020202020204" pitchFamily="34" charset="0"/>
                <a:ea typeface="IBM Plex Sans Medium" pitchFamily="34" charset="-122"/>
                <a:cs typeface="Arial" panose="020B0604020202020204" pitchFamily="34" charset="0"/>
              </a:rPr>
              <a:t>Equity or liability recognized on balance sheet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Image 0" descr="preencoded.png">
            <a:extLst>
              <a:ext uri="{FF2B5EF4-FFF2-40B4-BE49-F238E27FC236}">
                <a16:creationId xmlns:a16="http://schemas.microsoft.com/office/drawing/2014/main" id="{5E9ACB09-184B-AF7A-35C7-5423BAB43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28918" y="2160802"/>
            <a:ext cx="937248" cy="112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490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1A7690-E6EB-E965-DF6A-CE6A045877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DC59197A-255F-119F-F4F2-B6B542667F08}"/>
              </a:ext>
            </a:extLst>
          </p:cNvPr>
          <p:cNvSpPr txBox="1">
            <a:spLocks/>
          </p:cNvSpPr>
          <p:nvPr/>
        </p:nvSpPr>
        <p:spPr>
          <a:xfrm>
            <a:off x="122663" y="146576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Regulatory Scope</a:t>
            </a:r>
          </a:p>
        </p:txBody>
      </p:sp>
      <p:sp>
        <p:nvSpPr>
          <p:cNvPr id="53" name="Shape 2">
            <a:extLst>
              <a:ext uri="{FF2B5EF4-FFF2-40B4-BE49-F238E27FC236}">
                <a16:creationId xmlns:a16="http://schemas.microsoft.com/office/drawing/2014/main" id="{5DABDBDD-B8E8-D3F9-02F4-4844DE00064D}"/>
              </a:ext>
            </a:extLst>
          </p:cNvPr>
          <p:cNvSpPr/>
          <p:nvPr/>
        </p:nvSpPr>
        <p:spPr>
          <a:xfrm rot="16200000">
            <a:off x="-321523" y="2555574"/>
            <a:ext cx="1903438" cy="110836"/>
          </a:xfrm>
          <a:prstGeom prst="roundRect">
            <a:avLst>
              <a:gd name="adj" fmla="val 27907"/>
            </a:avLst>
          </a:prstGeom>
          <a:solidFill>
            <a:srgbClr val="0034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3">
            <a:extLst>
              <a:ext uri="{FF2B5EF4-FFF2-40B4-BE49-F238E27FC236}">
                <a16:creationId xmlns:a16="http://schemas.microsoft.com/office/drawing/2014/main" id="{A29380A1-9FA7-D0E3-2208-1D59DF025D30}"/>
              </a:ext>
            </a:extLst>
          </p:cNvPr>
          <p:cNvSpPr/>
          <p:nvPr/>
        </p:nvSpPr>
        <p:spPr>
          <a:xfrm rot="16200000">
            <a:off x="403300" y="2295034"/>
            <a:ext cx="464753" cy="511226"/>
          </a:xfrm>
          <a:prstGeom prst="roundRect">
            <a:avLst>
              <a:gd name="adj" fmla="val 134383"/>
            </a:avLst>
          </a:prstGeom>
          <a:solidFill>
            <a:srgbClr val="0034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5" name="Text 16">
            <a:extLst>
              <a:ext uri="{FF2B5EF4-FFF2-40B4-BE49-F238E27FC236}">
                <a16:creationId xmlns:a16="http://schemas.microsoft.com/office/drawing/2014/main" id="{11E63944-44D0-A83C-BA2F-60F6E2E47946}"/>
              </a:ext>
            </a:extLst>
          </p:cNvPr>
          <p:cNvSpPr/>
          <p:nvPr/>
        </p:nvSpPr>
        <p:spPr>
          <a:xfrm>
            <a:off x="213939" y="1134228"/>
            <a:ext cx="8908423" cy="3539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3185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Recognition: 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3185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7D975A7-0DB1-BE1C-C1B5-3A7D8696C479}"/>
              </a:ext>
            </a:extLst>
          </p:cNvPr>
          <p:cNvSpPr txBox="1"/>
          <p:nvPr/>
        </p:nvSpPr>
        <p:spPr>
          <a:xfrm>
            <a:off x="1057413" y="1544952"/>
            <a:ext cx="7983070" cy="2384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b="1" dirty="0">
                <a:solidFill>
                  <a:srgbClr val="3185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Equity-Settled Share-Based Payment Transactions</a:t>
            </a:r>
          </a:p>
          <a:p>
            <a:pPr>
              <a:lnSpc>
                <a:spcPct val="114000"/>
              </a:lnSpc>
            </a:pPr>
            <a:endParaRPr lang="en-US" sz="1600" b="1" dirty="0">
              <a:solidFill>
                <a:srgbClr val="3185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Goods or services received are measured at fair value of goods/services, with a corresponding increase in equity.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If fair value of goods/services cannot be estimated reliably, measure indirectly by reference to the fair value of equity instruments granted.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For such transactions, measure the fair value of equity instruments at the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measurement date, which is the date of grant.</a:t>
            </a: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3B92E8C0-D41F-587E-476F-58594B0FD4C8}"/>
              </a:ext>
            </a:extLst>
          </p:cNvPr>
          <p:cNvSpPr/>
          <p:nvPr/>
        </p:nvSpPr>
        <p:spPr>
          <a:xfrm rot="16200000">
            <a:off x="-212903" y="4878463"/>
            <a:ext cx="1697277" cy="121920"/>
          </a:xfrm>
          <a:prstGeom prst="roundRect">
            <a:avLst>
              <a:gd name="adj" fmla="val 27907"/>
            </a:avLst>
          </a:prstGeom>
          <a:solidFill>
            <a:srgbClr val="0034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4FA0312F-363F-6573-A2A1-35EE1B8F3608}"/>
              </a:ext>
            </a:extLst>
          </p:cNvPr>
          <p:cNvSpPr/>
          <p:nvPr/>
        </p:nvSpPr>
        <p:spPr>
          <a:xfrm rot="16200000">
            <a:off x="389065" y="4670275"/>
            <a:ext cx="464753" cy="511226"/>
          </a:xfrm>
          <a:prstGeom prst="roundRect">
            <a:avLst>
              <a:gd name="adj" fmla="val 134383"/>
            </a:avLst>
          </a:prstGeom>
          <a:solidFill>
            <a:srgbClr val="00345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D6C83A-3AA4-CF71-16FD-8BC1C7192DF0}"/>
              </a:ext>
            </a:extLst>
          </p:cNvPr>
          <p:cNvSpPr txBox="1"/>
          <p:nvPr/>
        </p:nvSpPr>
        <p:spPr>
          <a:xfrm>
            <a:off x="1057413" y="4052369"/>
            <a:ext cx="7983070" cy="1753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en-US" sz="1600" b="1" dirty="0">
                <a:solidFill>
                  <a:srgbClr val="3185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Cash-Settled Share-Based Payment Transactions</a:t>
            </a:r>
          </a:p>
          <a:p>
            <a:pPr>
              <a:lnSpc>
                <a:spcPct val="114000"/>
              </a:lnSpc>
            </a:pPr>
            <a:endParaRPr lang="en-US" sz="1600" b="1" dirty="0">
              <a:solidFill>
                <a:srgbClr val="3185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Measure goods/services acquired and related liability at the fair value on the transaction date.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Remeasure liability at </a:t>
            </a:r>
            <a:r>
              <a:rPr lang="en-US" sz="1600" b="1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each reporting date and settlement date </a:t>
            </a:r>
            <a:r>
              <a:rPr lang="en-US" sz="16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until settled.</a:t>
            </a:r>
          </a:p>
          <a:p>
            <a:pPr marL="285750" indent="-28575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Recognize changes in fair value in profit or loss for the period.</a:t>
            </a:r>
            <a:endParaRPr lang="en-US" sz="1600" b="1" dirty="0">
              <a:solidFill>
                <a:srgbClr val="31859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043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C0E0F6-D195-2B18-426D-D72DFFE24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7997029-256F-B92C-4911-52BAFD46A1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3906784-B1C6-FE07-0CA0-554CD12162B6}"/>
              </a:ext>
            </a:extLst>
          </p:cNvPr>
          <p:cNvSpPr/>
          <p:nvPr/>
        </p:nvSpPr>
        <p:spPr>
          <a:xfrm>
            <a:off x="1932481" y="1267631"/>
            <a:ext cx="1936242" cy="655204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IN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Date Valuation</a:t>
            </a:r>
            <a:endParaRPr lang="en-IN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6345D1-F295-CFC9-6E71-3D5D79D3257E}"/>
              </a:ext>
            </a:extLst>
          </p:cNvPr>
          <p:cNvSpPr/>
          <p:nvPr/>
        </p:nvSpPr>
        <p:spPr>
          <a:xfrm>
            <a:off x="4068914" y="1267631"/>
            <a:ext cx="2342853" cy="655204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b="1" dirty="0">
                <a:latin typeface="Arial" panose="020B0604020202020204" pitchFamily="34" charset="0"/>
                <a:cs typeface="Arial" panose="020B0604020202020204" pitchFamily="34" charset="0"/>
              </a:rPr>
              <a:t>Revaluation Requirement</a:t>
            </a:r>
            <a:endParaRPr lang="en-IN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319E57D-8D63-AB90-FD41-9CDFE95A62C2}"/>
              </a:ext>
            </a:extLst>
          </p:cNvPr>
          <p:cNvSpPr/>
          <p:nvPr/>
        </p:nvSpPr>
        <p:spPr>
          <a:xfrm>
            <a:off x="6611958" y="1267631"/>
            <a:ext cx="2342853" cy="655204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Accounting Treatment under IND AS 102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6F2A1C-D89E-B029-0093-A9CF6573C384}"/>
              </a:ext>
            </a:extLst>
          </p:cNvPr>
          <p:cNvSpPr/>
          <p:nvPr/>
        </p:nvSpPr>
        <p:spPr>
          <a:xfrm>
            <a:off x="132090" y="1267631"/>
            <a:ext cx="1600200" cy="655204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N" sz="15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of Award</a:t>
            </a:r>
            <a:endParaRPr lang="en-IN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2F1F1A-21D4-1E24-AA3A-45EED3F6E352}"/>
              </a:ext>
            </a:extLst>
          </p:cNvPr>
          <p:cNvCxnSpPr>
            <a:cxnSpLocks/>
          </p:cNvCxnSpPr>
          <p:nvPr/>
        </p:nvCxnSpPr>
        <p:spPr>
          <a:xfrm>
            <a:off x="122663" y="3283542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BB0A67E-352E-0F08-1ED9-4811EF1DC14F}"/>
              </a:ext>
            </a:extLst>
          </p:cNvPr>
          <p:cNvSpPr txBox="1"/>
          <p:nvPr/>
        </p:nvSpPr>
        <p:spPr>
          <a:xfrm>
            <a:off x="0" y="2142448"/>
            <a:ext cx="1947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Equity-Settled Awards</a:t>
            </a:r>
            <a:r>
              <a:rPr lang="en-US" sz="1400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(e.g., ESOPs, Share-settled RSUs)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A4C1DF-36AC-C85D-6605-97E8F438BB6A}"/>
              </a:ext>
            </a:extLst>
          </p:cNvPr>
          <p:cNvSpPr txBox="1"/>
          <p:nvPr/>
        </p:nvSpPr>
        <p:spPr>
          <a:xfrm>
            <a:off x="132090" y="3504861"/>
            <a:ext cx="16548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Cash-Settled Awards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(e.g., Phantom Shares, Cash-settled SARs, MIUs)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2905ACF-BBA5-003F-BEC1-9CC9FA45217B}"/>
              </a:ext>
            </a:extLst>
          </p:cNvPr>
          <p:cNvCxnSpPr>
            <a:cxnSpLocks/>
          </p:cNvCxnSpPr>
          <p:nvPr/>
        </p:nvCxnSpPr>
        <p:spPr>
          <a:xfrm>
            <a:off x="143175" y="4803427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3EF54558-C210-6AD2-A105-B315CDB5028F}"/>
              </a:ext>
            </a:extLst>
          </p:cNvPr>
          <p:cNvSpPr txBox="1"/>
          <p:nvPr/>
        </p:nvSpPr>
        <p:spPr>
          <a:xfrm>
            <a:off x="122664" y="4851614"/>
            <a:ext cx="18020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/ Exit-Linked Awards</a:t>
            </a:r>
            <a:r>
              <a:rPr lang="en-US" sz="1400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(Performance Shares, Exit-based MIUs)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595A2AE-046D-A8A7-7696-A74BBD5D3E61}"/>
              </a:ext>
            </a:extLst>
          </p:cNvPr>
          <p:cNvSpPr txBox="1"/>
          <p:nvPr/>
        </p:nvSpPr>
        <p:spPr>
          <a:xfrm>
            <a:off x="1857572" y="2376446"/>
            <a:ext cx="20275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Fair value measured at grant date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A96D817-7B45-571A-E1AB-83B39C0C9500}"/>
              </a:ext>
            </a:extLst>
          </p:cNvPr>
          <p:cNvSpPr txBox="1"/>
          <p:nvPr/>
        </p:nvSpPr>
        <p:spPr>
          <a:xfrm>
            <a:off x="3971034" y="2088072"/>
            <a:ext cx="2430311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revaluation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after grant date. Expense is based on grant-date fair value, recognized over vesting period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CF143C4-E654-5623-B690-CE9300471579}"/>
              </a:ext>
            </a:extLst>
          </p:cNvPr>
          <p:cNvSpPr txBox="1"/>
          <p:nvPr/>
        </p:nvSpPr>
        <p:spPr>
          <a:xfrm>
            <a:off x="6352849" y="2090879"/>
            <a:ext cx="286106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Cost recognized in P&amp;L over vesting. Equity (share-based payment reserve) credited.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136BE7B-BDBA-DD00-22BE-5AF340873B42}"/>
              </a:ext>
            </a:extLst>
          </p:cNvPr>
          <p:cNvSpPr txBox="1"/>
          <p:nvPr/>
        </p:nvSpPr>
        <p:spPr>
          <a:xfrm>
            <a:off x="1854156" y="3783495"/>
            <a:ext cx="20091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Fair value measured at grant date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A90E513-350D-4201-D236-21007A4D9251}"/>
              </a:ext>
            </a:extLst>
          </p:cNvPr>
          <p:cNvSpPr txBox="1"/>
          <p:nvPr/>
        </p:nvSpPr>
        <p:spPr>
          <a:xfrm>
            <a:off x="3930502" y="3638334"/>
            <a:ext cx="26009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Re-measured at each reporting date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until settlement, with changes flowing through P&amp;L </a:t>
            </a: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95F6D95-B6A3-E8E7-2701-B7719C51B69A}"/>
              </a:ext>
            </a:extLst>
          </p:cNvPr>
          <p:cNvSpPr txBox="1"/>
          <p:nvPr/>
        </p:nvSpPr>
        <p:spPr>
          <a:xfrm>
            <a:off x="6643852" y="3640066"/>
            <a:ext cx="23428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Recognized as a liability, adjusted to current fair value at each reporting date.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9C7630-FDC6-8CF8-E1DC-E6FEBFD3B974}"/>
              </a:ext>
            </a:extLst>
          </p:cNvPr>
          <p:cNvSpPr txBox="1"/>
          <p:nvPr/>
        </p:nvSpPr>
        <p:spPr>
          <a:xfrm>
            <a:off x="1947648" y="4925107"/>
            <a:ext cx="198285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Grant date fair value measured considering probability of meeting performance/exit conditions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EF77B6D-BB60-1534-2E91-3AD72D9101F8}"/>
              </a:ext>
            </a:extLst>
          </p:cNvPr>
          <p:cNvSpPr txBox="1"/>
          <p:nvPr/>
        </p:nvSpPr>
        <p:spPr>
          <a:xfrm>
            <a:off x="4044631" y="5032828"/>
            <a:ext cx="23428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Reassessed at each reporting date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to update likelihood of meeting conditions</a:t>
            </a: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08A7021-5DF5-3DDE-E2A4-ABD63B26863A}"/>
              </a:ext>
            </a:extLst>
          </p:cNvPr>
          <p:cNvSpPr txBox="1"/>
          <p:nvPr/>
        </p:nvSpPr>
        <p:spPr>
          <a:xfrm>
            <a:off x="6611958" y="4866585"/>
            <a:ext cx="234285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If conditions become unlikely, previously recognized expense is reversed; if likely, expense continues/amplifies.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6CFBDB1B-9F76-8950-42F6-DC4720E569FC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Valuation Requirement under IND AS 102</a:t>
            </a:r>
          </a:p>
        </p:txBody>
      </p:sp>
    </p:spTree>
    <p:extLst>
      <p:ext uri="{BB962C8B-B14F-4D97-AF65-F5344CB8AC3E}">
        <p14:creationId xmlns:p14="http://schemas.microsoft.com/office/powerpoint/2010/main" val="3957693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23FEF7-B508-485C-B3B8-4820BF2D42E7}"/>
              </a:ext>
            </a:extLst>
          </p:cNvPr>
          <p:cNvSpPr/>
          <p:nvPr/>
        </p:nvSpPr>
        <p:spPr>
          <a:xfrm>
            <a:off x="-1588" y="-15875"/>
            <a:ext cx="9537701" cy="7040563"/>
          </a:xfrm>
          <a:prstGeom prst="rect">
            <a:avLst/>
          </a:prstGeom>
          <a:solidFill>
            <a:srgbClr val="3BB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9" tIns="45662" rIns="91319" bIns="45662" anchor="ctr"/>
          <a:lstStyle/>
          <a:p>
            <a:pPr algn="ctr" defTabSz="913193">
              <a:defRPr/>
            </a:pPr>
            <a:endParaRPr lang="en-US" dirty="0"/>
          </a:p>
        </p:txBody>
      </p:sp>
      <p:grpSp>
        <p:nvGrpSpPr>
          <p:cNvPr id="19458" name="Group 6">
            <a:extLst>
              <a:ext uri="{FF2B5EF4-FFF2-40B4-BE49-F238E27FC236}">
                <a16:creationId xmlns:a16="http://schemas.microsoft.com/office/drawing/2014/main" id="{F99C5DFF-4928-4A15-A2E5-F0E9986AA6F1}"/>
              </a:ext>
            </a:extLst>
          </p:cNvPr>
          <p:cNvGrpSpPr>
            <a:grpSpLocks/>
          </p:cNvGrpSpPr>
          <p:nvPr/>
        </p:nvGrpSpPr>
        <p:grpSpPr bwMode="auto">
          <a:xfrm>
            <a:off x="4135438" y="2973388"/>
            <a:ext cx="4768850" cy="4692650"/>
            <a:chOff x="4135609" y="2972682"/>
            <a:chExt cx="4768850" cy="4693709"/>
          </a:xfrm>
        </p:grpSpPr>
        <p:sp>
          <p:nvSpPr>
            <p:cNvPr id="19459" name="Oval 7">
              <a:extLst>
                <a:ext uri="{FF2B5EF4-FFF2-40B4-BE49-F238E27FC236}">
                  <a16:creationId xmlns:a16="http://schemas.microsoft.com/office/drawing/2014/main" id="{C3348F66-A223-490E-A2E3-B3EB0AC39F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35609" y="2972682"/>
              <a:ext cx="4768850" cy="469370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4679" tIns="47339" rIns="94679" bIns="47339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500" dirty="0">
                <a:solidFill>
                  <a:srgbClr val="4C545B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460" name="Title 1">
              <a:extLst>
                <a:ext uri="{FF2B5EF4-FFF2-40B4-BE49-F238E27FC236}">
                  <a16:creationId xmlns:a16="http://schemas.microsoft.com/office/drawing/2014/main" id="{30AE24A6-4821-499B-A4D1-7A1D6A0808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4430" y="4867231"/>
              <a:ext cx="2920021" cy="735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 anchor="ctr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Valuation Approaches and Methods</a:t>
              </a:r>
            </a:p>
          </p:txBody>
        </p:sp>
        <p:sp>
          <p:nvSpPr>
            <p:cNvPr id="19461" name="TextBox 9">
              <a:extLst>
                <a:ext uri="{FF2B5EF4-FFF2-40B4-BE49-F238E27FC236}">
                  <a16:creationId xmlns:a16="http://schemas.microsoft.com/office/drawing/2014/main" id="{7A368053-14BD-4281-AD2B-99198B556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118" y="3800011"/>
              <a:ext cx="1033251" cy="274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>
              <a:spAutoFit/>
            </a:bodyPr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7200" dirty="0">
                  <a:solidFill>
                    <a:srgbClr val="00335A"/>
                  </a:solidFill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5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1A5467-75E6-40F4-94BF-D7912A6915D9}"/>
                </a:ext>
              </a:extLst>
            </p:cNvPr>
            <p:cNvCxnSpPr/>
            <p:nvPr/>
          </p:nvCxnSpPr>
          <p:spPr>
            <a:xfrm>
              <a:off x="5831059" y="4174690"/>
              <a:ext cx="0" cy="2223002"/>
            </a:xfrm>
            <a:prstGeom prst="line">
              <a:avLst/>
            </a:prstGeom>
            <a:ln w="57150" cap="rnd" cmpd="sng">
              <a:solidFill>
                <a:srgbClr val="00335A"/>
              </a:solidFill>
              <a:prstDash val="sysDot"/>
              <a:round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7347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Privileged &amp; Confidential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18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129E85-89FE-4471-B68F-AC17CDB0F2A5}"/>
              </a:ext>
            </a:extLst>
          </p:cNvPr>
          <p:cNvSpPr/>
          <p:nvPr/>
        </p:nvSpPr>
        <p:spPr>
          <a:xfrm>
            <a:off x="353683" y="1250376"/>
            <a:ext cx="8364423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Incentive Plans, including </a:t>
            </a:r>
            <a:r>
              <a:rPr lang="en-US" sz="15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stock options and performance-based units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are option-like instruments that allow management or employees to participate once certain conditions are met, such as completion of the vesting period, exceeding a hurdle rate, achieving performance targets, or upon an exit event. As their payoff structure resembles financial options,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they are typically valued using option-pricing methodologies.</a:t>
            </a:r>
          </a:p>
          <a:p>
            <a:pPr algn="just"/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An option is a </a:t>
            </a:r>
            <a:r>
              <a:rPr lang="en-US" sz="15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derivative contract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provides the holder with the </a:t>
            </a:r>
            <a:r>
              <a:rPr lang="en-US" sz="15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 to buy or sell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specified quantity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of an </a:t>
            </a:r>
            <a:r>
              <a:rPr lang="en-US" sz="15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underlying asset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a fixed price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(called a strike price or an exercise price)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at or </a:t>
            </a:r>
            <a:r>
              <a:rPr lang="en-US" sz="15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the expiration date</a:t>
            </a:r>
            <a:r>
              <a:rPr lang="en-US" sz="15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of the option. </a:t>
            </a:r>
          </a:p>
          <a:p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Since </a:t>
            </a:r>
            <a:r>
              <a:rPr lang="en-US" sz="1500" b="1" i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 right and not </a:t>
            </a:r>
            <a:r>
              <a:rPr lang="en-US" sz="1500" b="1" i="1" dirty="0">
                <a:solidFill>
                  <a:srgbClr val="00345B"/>
                </a:solidFill>
                <a:latin typeface="Arial" charset="0"/>
                <a:ea typeface="Arial" charset="0"/>
                <a:cs typeface="Arial" charset="0"/>
              </a:rPr>
              <a:t>an obligation</a:t>
            </a:r>
            <a:r>
              <a:rPr lang="en-US" sz="1500" i="1" dirty="0">
                <a:latin typeface="Arial" charset="0"/>
                <a:ea typeface="Arial" charset="0"/>
                <a:cs typeface="Arial" charset="0"/>
              </a:rPr>
              <a:t>,</a:t>
            </a:r>
            <a:r>
              <a:rPr lang="en-US" sz="1500" dirty="0">
                <a:latin typeface="Arial" charset="0"/>
                <a:ea typeface="Arial" charset="0"/>
                <a:cs typeface="Arial" charset="0"/>
              </a:rPr>
              <a:t> the holder can choose not to exercise the right and allow the option to expire. The price of the right is known as </a:t>
            </a:r>
            <a:r>
              <a:rPr lang="en-US" sz="1500" b="1" dirty="0">
                <a:solidFill>
                  <a:srgbClr val="00335A"/>
                </a:solidFill>
                <a:latin typeface="Arial" charset="0"/>
                <a:ea typeface="Arial" charset="0"/>
                <a:cs typeface="Arial" charset="0"/>
              </a:rPr>
              <a:t>option premium.</a:t>
            </a:r>
            <a:endParaRPr lang="en-US" sz="1500" dirty="0">
              <a:solidFill>
                <a:srgbClr val="0033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DD6CF41B-A7EF-9293-DF82-6481EB7B7F6C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Stock Options as a Derivative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2B5E420-FB9D-A7E4-1A76-DD1D8F6DD7AB}"/>
              </a:ext>
            </a:extLst>
          </p:cNvPr>
          <p:cNvSpPr/>
          <p:nvPr/>
        </p:nvSpPr>
        <p:spPr>
          <a:xfrm>
            <a:off x="371612" y="4998782"/>
            <a:ext cx="8364423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>
                <a:solidFill>
                  <a:srgbClr val="31859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 styles: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European: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Gives owner the right to exercise the option </a:t>
            </a:r>
            <a:r>
              <a:rPr lang="en-US" sz="1500" i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on the expiration date.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American: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Gives owner the right to exercise the option </a:t>
            </a:r>
            <a:r>
              <a:rPr lang="en-US" sz="1500" i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or before the expiration date.</a:t>
            </a:r>
          </a:p>
        </p:txBody>
      </p:sp>
    </p:spTree>
    <p:extLst>
      <p:ext uri="{BB962C8B-B14F-4D97-AF65-F5344CB8AC3E}">
        <p14:creationId xmlns:p14="http://schemas.microsoft.com/office/powerpoint/2010/main" val="3923840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9AD26-7EE1-ACF3-404B-9336A3035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5739F8C-0B40-48C7-C941-3E79DB48E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Privileged &amp; 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48D366-6CA6-5A74-26E5-B7C6E85D3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19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76F42D-6062-63AE-0062-C02F828B5D5F}"/>
              </a:ext>
            </a:extLst>
          </p:cNvPr>
          <p:cNvSpPr/>
          <p:nvPr/>
        </p:nvSpPr>
        <p:spPr>
          <a:xfrm>
            <a:off x="353683" y="1171925"/>
            <a:ext cx="8364423" cy="62016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sz="1500" b="1" i="1" dirty="0">
                <a:latin typeface="Arial" panose="020B0604020202020204" pitchFamily="34" charset="0"/>
                <a:cs typeface="Arial" panose="020B0604020202020204" pitchFamily="34" charset="0"/>
              </a:rPr>
              <a:t>Options are broadly classified into two types:</a:t>
            </a:r>
            <a:endParaRPr lang="en-US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Call Options -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A buyer of a call option has </a:t>
            </a:r>
            <a:r>
              <a:rPr lang="en-US" sz="15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 to buy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the underlying asset for a certain price.</a:t>
            </a:r>
          </a:p>
          <a:p>
            <a:pPr algn="just"/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Put Options -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The buyer of a put option has </a:t>
            </a:r>
            <a:r>
              <a:rPr lang="en-US" sz="15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right to sell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the underlying asset for a certain price.</a:t>
            </a:r>
          </a:p>
          <a:p>
            <a:pPr algn="just"/>
            <a:endParaRPr lang="en-US" sz="15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Management Incentive Plans confer upon the employee or management the right to purchase company shares at a fixed exercise price in the future. Key characteristics include:</a:t>
            </a: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No obligation to exercise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: The employee may choose to let the option lapse if the market price is below the exercise price.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Right to buy, not sell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: Since the option allows buying (not selling), </a:t>
            </a:r>
            <a:r>
              <a:rPr 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Management Incentive Plans resemble call options.</a:t>
            </a: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Therefore, the valuation of Incentive plans is aligned with the valuation methodology for call options. The price of any asset in the world is Present Value (PV) of future cash flows.</a:t>
            </a: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Payoff from Call = S (Underlying Price) – E (Strike Price)</a:t>
            </a:r>
          </a:p>
          <a:p>
            <a:pPr algn="just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S is uncertain and we need to model how this evolves over time.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>
            <a:extLst>
              <a:ext uri="{FF2B5EF4-FFF2-40B4-BE49-F238E27FC236}">
                <a16:creationId xmlns:a16="http://schemas.microsoft.com/office/drawing/2014/main" id="{8F3CEA9F-C83E-A783-E2ED-0EB8CB8B5499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Nature: Call Option or Put Option?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A7A2EE0-318E-822D-D62B-6786CA1E4A20}"/>
              </a:ext>
            </a:extLst>
          </p:cNvPr>
          <p:cNvSpPr/>
          <p:nvPr/>
        </p:nvSpPr>
        <p:spPr>
          <a:xfrm>
            <a:off x="1942718" y="4968883"/>
            <a:ext cx="1823479" cy="632834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7F61706-DBF0-AC92-DFA7-6903D9346EB7}"/>
              </a:ext>
            </a:extLst>
          </p:cNvPr>
          <p:cNvCxnSpPr>
            <a:cxnSpLocks/>
          </p:cNvCxnSpPr>
          <p:nvPr/>
        </p:nvCxnSpPr>
        <p:spPr>
          <a:xfrm flipH="1">
            <a:off x="951736" y="5412985"/>
            <a:ext cx="1047750" cy="233538"/>
          </a:xfrm>
          <a:prstGeom prst="straightConnector1">
            <a:avLst/>
          </a:prstGeom>
          <a:ln w="57150">
            <a:solidFill>
              <a:srgbClr val="00335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382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21A5F-EAC9-8551-6B22-D8A965A84C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53">
            <a:extLst>
              <a:ext uri="{FF2B5EF4-FFF2-40B4-BE49-F238E27FC236}">
                <a16:creationId xmlns:a16="http://schemas.microsoft.com/office/drawing/2014/main" id="{E1DE22E3-D432-8E50-7FCB-02E99FAE93B2}"/>
              </a:ext>
            </a:extLst>
          </p:cNvPr>
          <p:cNvSpPr txBox="1"/>
          <p:nvPr/>
        </p:nvSpPr>
        <p:spPr>
          <a:xfrm>
            <a:off x="-26553" y="1310441"/>
            <a:ext cx="9200819" cy="611373"/>
          </a:xfrm>
          <a:prstGeom prst="rect">
            <a:avLst/>
          </a:prstGeom>
          <a:noFill/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rgbClr val="0033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US" sz="1600" dirty="0">
                <a:solidFill>
                  <a:sysClr val="windowText" lastClr="000000"/>
                </a:solidFill>
                <a:sym typeface="Roboto"/>
              </a:rPr>
              <a:t>Finvox Analytics </a:t>
            </a:r>
            <a:r>
              <a:rPr lang="en-US" sz="1600" b="0" dirty="0">
                <a:solidFill>
                  <a:sysClr val="windowText" lastClr="000000"/>
                </a:solidFill>
                <a:sym typeface="Roboto"/>
              </a:rPr>
              <a:t>is an </a:t>
            </a:r>
            <a:r>
              <a:rPr lang="en-US" sz="1600" dirty="0">
                <a:solidFill>
                  <a:sysClr val="windowText" lastClr="000000"/>
                </a:solidFill>
                <a:sym typeface="Roboto"/>
              </a:rPr>
              <a:t>international valuation advisory firm </a:t>
            </a:r>
            <a:r>
              <a:rPr lang="en-US" sz="1600" b="0" dirty="0">
                <a:solidFill>
                  <a:sysClr val="windowText" lastClr="000000"/>
                </a:solidFill>
                <a:sym typeface="Roboto"/>
              </a:rPr>
              <a:t>that combines the sophistication of global standards with the agility of a boutique practice.</a:t>
            </a: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A3AA64D-2CD4-6384-6981-9121A52327B2}"/>
              </a:ext>
            </a:extLst>
          </p:cNvPr>
          <p:cNvGrpSpPr/>
          <p:nvPr/>
        </p:nvGrpSpPr>
        <p:grpSpPr>
          <a:xfrm>
            <a:off x="312962" y="2270583"/>
            <a:ext cx="8441802" cy="3940146"/>
            <a:chOff x="686546" y="2169736"/>
            <a:chExt cx="7598382" cy="3256319"/>
          </a:xfrm>
        </p:grpSpPr>
        <p:grpSp>
          <p:nvGrpSpPr>
            <p:cNvPr id="12" name="Group 2">
              <a:extLst>
                <a:ext uri="{FF2B5EF4-FFF2-40B4-BE49-F238E27FC236}">
                  <a16:creationId xmlns:a16="http://schemas.microsoft.com/office/drawing/2014/main" id="{C7566BB5-DC82-25E0-CE63-E7032C2E0539}"/>
                </a:ext>
              </a:extLst>
            </p:cNvPr>
            <p:cNvGrpSpPr/>
            <p:nvPr/>
          </p:nvGrpSpPr>
          <p:grpSpPr>
            <a:xfrm>
              <a:off x="686546" y="2169736"/>
              <a:ext cx="3043832" cy="1255399"/>
              <a:chOff x="0" y="0"/>
              <a:chExt cx="1603335" cy="661280"/>
            </a:xfrm>
          </p:grpSpPr>
          <p:sp>
            <p:nvSpPr>
              <p:cNvPr id="13" name="Freeform 3">
                <a:extLst>
                  <a:ext uri="{FF2B5EF4-FFF2-40B4-BE49-F238E27FC236}">
                    <a16:creationId xmlns:a16="http://schemas.microsoft.com/office/drawing/2014/main" id="{3BE11C93-C73B-37A3-F01B-3D76ED8A31AF}"/>
                  </a:ext>
                </a:extLst>
              </p:cNvPr>
              <p:cNvSpPr/>
              <p:nvPr/>
            </p:nvSpPr>
            <p:spPr>
              <a:xfrm>
                <a:off x="0" y="0"/>
                <a:ext cx="1603335" cy="661280"/>
              </a:xfrm>
              <a:custGeom>
                <a:avLst/>
                <a:gdLst/>
                <a:ahLst/>
                <a:cxnLst/>
                <a:rect l="l" t="t" r="r" b="b"/>
                <a:pathLst>
                  <a:path w="1603335" h="661280">
                    <a:moveTo>
                      <a:pt x="17804" y="0"/>
                    </a:moveTo>
                    <a:lnTo>
                      <a:pt x="1585531" y="0"/>
                    </a:lnTo>
                    <a:cubicBezTo>
                      <a:pt x="1595364" y="0"/>
                      <a:pt x="1603335" y="7971"/>
                      <a:pt x="1603335" y="17804"/>
                    </a:cubicBezTo>
                    <a:lnTo>
                      <a:pt x="1603335" y="643476"/>
                    </a:lnTo>
                    <a:cubicBezTo>
                      <a:pt x="1603335" y="653309"/>
                      <a:pt x="1595364" y="661280"/>
                      <a:pt x="1585531" y="661280"/>
                    </a:cubicBezTo>
                    <a:lnTo>
                      <a:pt x="17804" y="661280"/>
                    </a:lnTo>
                    <a:cubicBezTo>
                      <a:pt x="7971" y="661280"/>
                      <a:pt x="0" y="653309"/>
                      <a:pt x="0" y="643476"/>
                    </a:cubicBezTo>
                    <a:lnTo>
                      <a:pt x="0" y="17804"/>
                    </a:lnTo>
                    <a:cubicBezTo>
                      <a:pt x="0" y="7971"/>
                      <a:pt x="7971" y="0"/>
                      <a:pt x="17804" y="0"/>
                    </a:cubicBezTo>
                    <a:close/>
                  </a:path>
                </a:pathLst>
              </a:custGeom>
              <a:solidFill>
                <a:srgbClr val="EF7147"/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4" name="TextBox 4">
                <a:extLst>
                  <a:ext uri="{FF2B5EF4-FFF2-40B4-BE49-F238E27FC236}">
                    <a16:creationId xmlns:a16="http://schemas.microsoft.com/office/drawing/2014/main" id="{3CE532C5-F6AB-E4C8-AA66-07B01496C5F3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603335" cy="651755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011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5" name="Group 5">
              <a:extLst>
                <a:ext uri="{FF2B5EF4-FFF2-40B4-BE49-F238E27FC236}">
                  <a16:creationId xmlns:a16="http://schemas.microsoft.com/office/drawing/2014/main" id="{8F4289C7-4F15-EFDB-F808-2CEE328C7E39}"/>
                </a:ext>
              </a:extLst>
            </p:cNvPr>
            <p:cNvGrpSpPr/>
            <p:nvPr/>
          </p:nvGrpSpPr>
          <p:grpSpPr>
            <a:xfrm>
              <a:off x="686546" y="3535647"/>
              <a:ext cx="2503553" cy="905849"/>
              <a:chOff x="0" y="0"/>
              <a:chExt cx="1318744" cy="477155"/>
            </a:xfrm>
          </p:grpSpPr>
          <p:sp>
            <p:nvSpPr>
              <p:cNvPr id="16" name="Freeform 6">
                <a:extLst>
                  <a:ext uri="{FF2B5EF4-FFF2-40B4-BE49-F238E27FC236}">
                    <a16:creationId xmlns:a16="http://schemas.microsoft.com/office/drawing/2014/main" id="{C839A17B-0388-55E7-72E4-844E11BE1BA7}"/>
                  </a:ext>
                </a:extLst>
              </p:cNvPr>
              <p:cNvSpPr/>
              <p:nvPr/>
            </p:nvSpPr>
            <p:spPr>
              <a:xfrm>
                <a:off x="0" y="0"/>
                <a:ext cx="1318744" cy="477155"/>
              </a:xfrm>
              <a:custGeom>
                <a:avLst/>
                <a:gdLst/>
                <a:ahLst/>
                <a:cxnLst/>
                <a:rect l="l" t="t" r="r" b="b"/>
                <a:pathLst>
                  <a:path w="1318744" h="477155">
                    <a:moveTo>
                      <a:pt x="21647" y="0"/>
                    </a:moveTo>
                    <a:lnTo>
                      <a:pt x="1297097" y="0"/>
                    </a:lnTo>
                    <a:cubicBezTo>
                      <a:pt x="1309052" y="0"/>
                      <a:pt x="1318744" y="9692"/>
                      <a:pt x="1318744" y="21647"/>
                    </a:cubicBezTo>
                    <a:lnTo>
                      <a:pt x="1318744" y="455508"/>
                    </a:lnTo>
                    <a:cubicBezTo>
                      <a:pt x="1318744" y="467463"/>
                      <a:pt x="1309052" y="477155"/>
                      <a:pt x="1297097" y="477155"/>
                    </a:cubicBezTo>
                    <a:lnTo>
                      <a:pt x="21647" y="477155"/>
                    </a:lnTo>
                    <a:cubicBezTo>
                      <a:pt x="9692" y="477155"/>
                      <a:pt x="0" y="467463"/>
                      <a:pt x="0" y="455508"/>
                    </a:cubicBezTo>
                    <a:lnTo>
                      <a:pt x="0" y="21647"/>
                    </a:lnTo>
                    <a:cubicBezTo>
                      <a:pt x="0" y="9692"/>
                      <a:pt x="9692" y="0"/>
                      <a:pt x="21647" y="0"/>
                    </a:cubicBezTo>
                    <a:close/>
                  </a:path>
                </a:pathLst>
              </a:custGeom>
              <a:solidFill>
                <a:srgbClr val="F0FDCF"/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42D39B53-0B90-7F4A-6042-510AF9F758F4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318744" cy="46763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011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8" name="Group 8">
              <a:extLst>
                <a:ext uri="{FF2B5EF4-FFF2-40B4-BE49-F238E27FC236}">
                  <a16:creationId xmlns:a16="http://schemas.microsoft.com/office/drawing/2014/main" id="{3AF4AD60-9ED0-48D6-3D5D-7B64DC4E2F52}"/>
                </a:ext>
              </a:extLst>
            </p:cNvPr>
            <p:cNvGrpSpPr/>
            <p:nvPr/>
          </p:nvGrpSpPr>
          <p:grpSpPr>
            <a:xfrm>
              <a:off x="3274460" y="3535647"/>
              <a:ext cx="2501173" cy="905849"/>
              <a:chOff x="0" y="0"/>
              <a:chExt cx="1317490" cy="477155"/>
            </a:xfrm>
          </p:grpSpPr>
          <p:sp>
            <p:nvSpPr>
              <p:cNvPr id="19" name="Freeform 9">
                <a:extLst>
                  <a:ext uri="{FF2B5EF4-FFF2-40B4-BE49-F238E27FC236}">
                    <a16:creationId xmlns:a16="http://schemas.microsoft.com/office/drawing/2014/main" id="{DDA4CD98-4B10-AEDE-E594-470A378A10D2}"/>
                  </a:ext>
                </a:extLst>
              </p:cNvPr>
              <p:cNvSpPr/>
              <p:nvPr/>
            </p:nvSpPr>
            <p:spPr>
              <a:xfrm>
                <a:off x="0" y="0"/>
                <a:ext cx="1317490" cy="477155"/>
              </a:xfrm>
              <a:custGeom>
                <a:avLst/>
                <a:gdLst/>
                <a:ahLst/>
                <a:cxnLst/>
                <a:rect l="l" t="t" r="r" b="b"/>
                <a:pathLst>
                  <a:path w="1317490" h="477155">
                    <a:moveTo>
                      <a:pt x="21667" y="0"/>
                    </a:moveTo>
                    <a:lnTo>
                      <a:pt x="1295823" y="0"/>
                    </a:lnTo>
                    <a:cubicBezTo>
                      <a:pt x="1307790" y="0"/>
                      <a:pt x="1317490" y="9701"/>
                      <a:pt x="1317490" y="21667"/>
                    </a:cubicBezTo>
                    <a:lnTo>
                      <a:pt x="1317490" y="455488"/>
                    </a:lnTo>
                    <a:cubicBezTo>
                      <a:pt x="1317490" y="461234"/>
                      <a:pt x="1315208" y="466745"/>
                      <a:pt x="1311144" y="470809"/>
                    </a:cubicBezTo>
                    <a:cubicBezTo>
                      <a:pt x="1307081" y="474872"/>
                      <a:pt x="1301570" y="477155"/>
                      <a:pt x="1295823" y="477155"/>
                    </a:cubicBezTo>
                    <a:lnTo>
                      <a:pt x="21667" y="477155"/>
                    </a:lnTo>
                    <a:cubicBezTo>
                      <a:pt x="9701" y="477155"/>
                      <a:pt x="0" y="467454"/>
                      <a:pt x="0" y="455488"/>
                    </a:cubicBezTo>
                    <a:lnTo>
                      <a:pt x="0" y="21667"/>
                    </a:lnTo>
                    <a:cubicBezTo>
                      <a:pt x="0" y="15921"/>
                      <a:pt x="2283" y="10410"/>
                      <a:pt x="6346" y="6346"/>
                    </a:cubicBezTo>
                    <a:cubicBezTo>
                      <a:pt x="10410" y="2283"/>
                      <a:pt x="15921" y="0"/>
                      <a:pt x="21667" y="0"/>
                    </a:cubicBezTo>
                    <a:close/>
                  </a:path>
                </a:pathLst>
              </a:custGeom>
              <a:solidFill>
                <a:srgbClr val="F8FAFC"/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0" name="TextBox 10">
                <a:extLst>
                  <a:ext uri="{FF2B5EF4-FFF2-40B4-BE49-F238E27FC236}">
                    <a16:creationId xmlns:a16="http://schemas.microsoft.com/office/drawing/2014/main" id="{68F62EF4-96BC-853E-0094-72F71F9B615D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317490" cy="46763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011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1" name="Group 11">
              <a:extLst>
                <a:ext uri="{FF2B5EF4-FFF2-40B4-BE49-F238E27FC236}">
                  <a16:creationId xmlns:a16="http://schemas.microsoft.com/office/drawing/2014/main" id="{581F2727-B397-9F81-1040-4F280C29291A}"/>
                </a:ext>
              </a:extLst>
            </p:cNvPr>
            <p:cNvGrpSpPr/>
            <p:nvPr/>
          </p:nvGrpSpPr>
          <p:grpSpPr>
            <a:xfrm>
              <a:off x="5916824" y="3555335"/>
              <a:ext cx="2368104" cy="875022"/>
              <a:chOff x="0" y="0"/>
              <a:chExt cx="1247396" cy="460917"/>
            </a:xfrm>
          </p:grpSpPr>
          <p:sp>
            <p:nvSpPr>
              <p:cNvPr id="22" name="Freeform 12">
                <a:extLst>
                  <a:ext uri="{FF2B5EF4-FFF2-40B4-BE49-F238E27FC236}">
                    <a16:creationId xmlns:a16="http://schemas.microsoft.com/office/drawing/2014/main" id="{1A43A65E-6800-BDA3-F8AA-C84C6BE23193}"/>
                  </a:ext>
                </a:extLst>
              </p:cNvPr>
              <p:cNvSpPr/>
              <p:nvPr/>
            </p:nvSpPr>
            <p:spPr>
              <a:xfrm>
                <a:off x="0" y="0"/>
                <a:ext cx="1247396" cy="460917"/>
              </a:xfrm>
              <a:custGeom>
                <a:avLst/>
                <a:gdLst/>
                <a:ahLst/>
                <a:cxnLst/>
                <a:rect l="l" t="t" r="r" b="b"/>
                <a:pathLst>
                  <a:path w="1247396" h="460917">
                    <a:moveTo>
                      <a:pt x="22885" y="0"/>
                    </a:moveTo>
                    <a:lnTo>
                      <a:pt x="1224512" y="0"/>
                    </a:lnTo>
                    <a:cubicBezTo>
                      <a:pt x="1230581" y="0"/>
                      <a:pt x="1236402" y="2411"/>
                      <a:pt x="1240694" y="6703"/>
                    </a:cubicBezTo>
                    <a:cubicBezTo>
                      <a:pt x="1244985" y="10995"/>
                      <a:pt x="1247396" y="16815"/>
                      <a:pt x="1247396" y="22885"/>
                    </a:cubicBezTo>
                    <a:lnTo>
                      <a:pt x="1247396" y="438032"/>
                    </a:lnTo>
                    <a:cubicBezTo>
                      <a:pt x="1247396" y="450671"/>
                      <a:pt x="1237151" y="460917"/>
                      <a:pt x="1224512" y="460917"/>
                    </a:cubicBezTo>
                    <a:lnTo>
                      <a:pt x="22885" y="460917"/>
                    </a:lnTo>
                    <a:cubicBezTo>
                      <a:pt x="16815" y="460917"/>
                      <a:pt x="10995" y="458506"/>
                      <a:pt x="6703" y="454214"/>
                    </a:cubicBezTo>
                    <a:cubicBezTo>
                      <a:pt x="2411" y="449922"/>
                      <a:pt x="0" y="444102"/>
                      <a:pt x="0" y="438032"/>
                    </a:cubicBezTo>
                    <a:lnTo>
                      <a:pt x="0" y="22885"/>
                    </a:lnTo>
                    <a:cubicBezTo>
                      <a:pt x="0" y="10246"/>
                      <a:pt x="10246" y="0"/>
                      <a:pt x="22885" y="0"/>
                    </a:cubicBezTo>
                    <a:close/>
                  </a:path>
                </a:pathLst>
              </a:custGeom>
              <a:solidFill>
                <a:srgbClr val="EE724A"/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3" name="TextBox 13">
                <a:extLst>
                  <a:ext uri="{FF2B5EF4-FFF2-40B4-BE49-F238E27FC236}">
                    <a16:creationId xmlns:a16="http://schemas.microsoft.com/office/drawing/2014/main" id="{BC596236-8D4B-97AE-10E7-719C7935094C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247396" cy="451392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011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4" name="Group 14">
              <a:extLst>
                <a:ext uri="{FF2B5EF4-FFF2-40B4-BE49-F238E27FC236}">
                  <a16:creationId xmlns:a16="http://schemas.microsoft.com/office/drawing/2014/main" id="{6957231A-4956-43BF-8036-D92565FAFCCC}"/>
                </a:ext>
              </a:extLst>
            </p:cNvPr>
            <p:cNvGrpSpPr/>
            <p:nvPr/>
          </p:nvGrpSpPr>
          <p:grpSpPr>
            <a:xfrm>
              <a:off x="688926" y="4551033"/>
              <a:ext cx="3710406" cy="875022"/>
              <a:chOff x="0" y="0"/>
              <a:chExt cx="1954452" cy="460917"/>
            </a:xfrm>
          </p:grpSpPr>
          <p:sp>
            <p:nvSpPr>
              <p:cNvPr id="25" name="Freeform 15">
                <a:extLst>
                  <a:ext uri="{FF2B5EF4-FFF2-40B4-BE49-F238E27FC236}">
                    <a16:creationId xmlns:a16="http://schemas.microsoft.com/office/drawing/2014/main" id="{273159E1-C580-3BAD-AD57-DFF3BB528232}"/>
                  </a:ext>
                </a:extLst>
              </p:cNvPr>
              <p:cNvSpPr/>
              <p:nvPr/>
            </p:nvSpPr>
            <p:spPr>
              <a:xfrm>
                <a:off x="0" y="0"/>
                <a:ext cx="1954452" cy="460917"/>
              </a:xfrm>
              <a:custGeom>
                <a:avLst/>
                <a:gdLst/>
                <a:ahLst/>
                <a:cxnLst/>
                <a:rect l="l" t="t" r="r" b="b"/>
                <a:pathLst>
                  <a:path w="1954452" h="460917">
                    <a:moveTo>
                      <a:pt x="14606" y="0"/>
                    </a:moveTo>
                    <a:lnTo>
                      <a:pt x="1939847" y="0"/>
                    </a:lnTo>
                    <a:cubicBezTo>
                      <a:pt x="1943720" y="0"/>
                      <a:pt x="1947435" y="1539"/>
                      <a:pt x="1950175" y="4278"/>
                    </a:cubicBezTo>
                    <a:cubicBezTo>
                      <a:pt x="1952914" y="7017"/>
                      <a:pt x="1954452" y="10732"/>
                      <a:pt x="1954452" y="14606"/>
                    </a:cubicBezTo>
                    <a:lnTo>
                      <a:pt x="1954452" y="446311"/>
                    </a:lnTo>
                    <a:cubicBezTo>
                      <a:pt x="1954452" y="454378"/>
                      <a:pt x="1947913" y="460917"/>
                      <a:pt x="1939847" y="460917"/>
                    </a:cubicBezTo>
                    <a:lnTo>
                      <a:pt x="14606" y="460917"/>
                    </a:lnTo>
                    <a:cubicBezTo>
                      <a:pt x="10732" y="460917"/>
                      <a:pt x="7017" y="459378"/>
                      <a:pt x="4278" y="456639"/>
                    </a:cubicBezTo>
                    <a:cubicBezTo>
                      <a:pt x="1539" y="453900"/>
                      <a:pt x="0" y="450185"/>
                      <a:pt x="0" y="446311"/>
                    </a:cubicBezTo>
                    <a:lnTo>
                      <a:pt x="0" y="14606"/>
                    </a:lnTo>
                    <a:cubicBezTo>
                      <a:pt x="0" y="10732"/>
                      <a:pt x="1539" y="7017"/>
                      <a:pt x="4278" y="4278"/>
                    </a:cubicBezTo>
                    <a:cubicBezTo>
                      <a:pt x="7017" y="1539"/>
                      <a:pt x="10732" y="0"/>
                      <a:pt x="14606" y="0"/>
                    </a:cubicBezTo>
                    <a:close/>
                  </a:path>
                </a:pathLst>
              </a:custGeom>
              <a:solidFill>
                <a:srgbClr val="FBFCFF"/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TextBox 16">
                <a:extLst>
                  <a:ext uri="{FF2B5EF4-FFF2-40B4-BE49-F238E27FC236}">
                    <a16:creationId xmlns:a16="http://schemas.microsoft.com/office/drawing/2014/main" id="{525485EB-4BD0-9BE5-04A6-59E207A4748B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954452" cy="451392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011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27" name="Group 17">
              <a:extLst>
                <a:ext uri="{FF2B5EF4-FFF2-40B4-BE49-F238E27FC236}">
                  <a16:creationId xmlns:a16="http://schemas.microsoft.com/office/drawing/2014/main" id="{AED81932-0917-602F-D425-CA2B947DFC38}"/>
                </a:ext>
              </a:extLst>
            </p:cNvPr>
            <p:cNvGrpSpPr/>
            <p:nvPr/>
          </p:nvGrpSpPr>
          <p:grpSpPr>
            <a:xfrm>
              <a:off x="4525047" y="4547441"/>
              <a:ext cx="3748531" cy="875022"/>
              <a:chOff x="0" y="0"/>
              <a:chExt cx="1974535" cy="460917"/>
            </a:xfrm>
          </p:grpSpPr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27E60D7E-E7FE-CB01-B8A9-55E770674D0D}"/>
                  </a:ext>
                </a:extLst>
              </p:cNvPr>
              <p:cNvSpPr/>
              <p:nvPr/>
            </p:nvSpPr>
            <p:spPr>
              <a:xfrm>
                <a:off x="0" y="0"/>
                <a:ext cx="1974535" cy="460917"/>
              </a:xfrm>
              <a:custGeom>
                <a:avLst/>
                <a:gdLst/>
                <a:ahLst/>
                <a:cxnLst/>
                <a:rect l="l" t="t" r="r" b="b"/>
                <a:pathLst>
                  <a:path w="1974535" h="460917">
                    <a:moveTo>
                      <a:pt x="14457" y="0"/>
                    </a:moveTo>
                    <a:lnTo>
                      <a:pt x="1960077" y="0"/>
                    </a:lnTo>
                    <a:cubicBezTo>
                      <a:pt x="1963912" y="0"/>
                      <a:pt x="1967589" y="1523"/>
                      <a:pt x="1970300" y="4234"/>
                    </a:cubicBezTo>
                    <a:cubicBezTo>
                      <a:pt x="1973012" y="6946"/>
                      <a:pt x="1974535" y="10623"/>
                      <a:pt x="1974535" y="14457"/>
                    </a:cubicBezTo>
                    <a:lnTo>
                      <a:pt x="1974535" y="446460"/>
                    </a:lnTo>
                    <a:cubicBezTo>
                      <a:pt x="1974535" y="450294"/>
                      <a:pt x="1973012" y="453971"/>
                      <a:pt x="1970300" y="456682"/>
                    </a:cubicBezTo>
                    <a:cubicBezTo>
                      <a:pt x="1967589" y="459394"/>
                      <a:pt x="1963912" y="460917"/>
                      <a:pt x="1960077" y="460917"/>
                    </a:cubicBezTo>
                    <a:lnTo>
                      <a:pt x="14457" y="460917"/>
                    </a:lnTo>
                    <a:cubicBezTo>
                      <a:pt x="10623" y="460917"/>
                      <a:pt x="6946" y="459394"/>
                      <a:pt x="4234" y="456682"/>
                    </a:cubicBezTo>
                    <a:cubicBezTo>
                      <a:pt x="1523" y="453971"/>
                      <a:pt x="0" y="450294"/>
                      <a:pt x="0" y="446460"/>
                    </a:cubicBezTo>
                    <a:lnTo>
                      <a:pt x="0" y="14457"/>
                    </a:lnTo>
                    <a:cubicBezTo>
                      <a:pt x="0" y="10623"/>
                      <a:pt x="1523" y="6946"/>
                      <a:pt x="4234" y="4234"/>
                    </a:cubicBezTo>
                    <a:cubicBezTo>
                      <a:pt x="6946" y="1523"/>
                      <a:pt x="10623" y="0"/>
                      <a:pt x="14457" y="0"/>
                    </a:cubicBezTo>
                    <a:close/>
                  </a:path>
                </a:pathLst>
              </a:custGeom>
              <a:solidFill>
                <a:srgbClr val="F0FDCF"/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9" name="TextBox 19">
                <a:extLst>
                  <a:ext uri="{FF2B5EF4-FFF2-40B4-BE49-F238E27FC236}">
                    <a16:creationId xmlns:a16="http://schemas.microsoft.com/office/drawing/2014/main" id="{43F04250-8B05-F3EB-7019-4DB973125392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1974535" cy="451392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1011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30" name="TextBox 20">
              <a:extLst>
                <a:ext uri="{FF2B5EF4-FFF2-40B4-BE49-F238E27FC236}">
                  <a16:creationId xmlns:a16="http://schemas.microsoft.com/office/drawing/2014/main" id="{88D23A77-1A51-3FE7-272A-5BD376B47662}"/>
                </a:ext>
              </a:extLst>
            </p:cNvPr>
            <p:cNvSpPr txBox="1"/>
            <p:nvPr/>
          </p:nvSpPr>
          <p:spPr>
            <a:xfrm>
              <a:off x="6839406" y="3707103"/>
              <a:ext cx="1340255" cy="5935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80"/>
                </a:lnSpc>
              </a:pPr>
              <a:r>
                <a:rPr lang="en-US" sz="1200" dirty="0">
                  <a:solidFill>
                    <a:srgbClr val="F9FAFC"/>
                  </a:solidFill>
                  <a:latin typeface="Roboto"/>
                  <a:ea typeface="Roboto"/>
                  <a:cs typeface="Roboto"/>
                  <a:sym typeface="Roboto"/>
                </a:rPr>
                <a:t>Years of experience in corporate finance, valuation and advisory</a:t>
              </a:r>
            </a:p>
          </p:txBody>
        </p:sp>
        <p:sp>
          <p:nvSpPr>
            <p:cNvPr id="31" name="TextBox 21">
              <a:extLst>
                <a:ext uri="{FF2B5EF4-FFF2-40B4-BE49-F238E27FC236}">
                  <a16:creationId xmlns:a16="http://schemas.microsoft.com/office/drawing/2014/main" id="{06A8DDE0-F9CB-8A5D-C1A7-15A28C2EF463}"/>
                </a:ext>
              </a:extLst>
            </p:cNvPr>
            <p:cNvSpPr txBox="1"/>
            <p:nvPr/>
          </p:nvSpPr>
          <p:spPr>
            <a:xfrm>
              <a:off x="1945896" y="4929845"/>
              <a:ext cx="2456334" cy="127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8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004990"/>
                  </a:solidFill>
                  <a:latin typeface="Roboto"/>
                  <a:ea typeface="Roboto"/>
                  <a:cs typeface="Roboto"/>
                  <a:sym typeface="Roboto"/>
                </a:rPr>
                <a:t>Clients including </a:t>
              </a:r>
              <a:r>
                <a:rPr lang="en-US" sz="1200" b="1" dirty="0">
                  <a:solidFill>
                    <a:srgbClr val="004990"/>
                  </a:solidFill>
                  <a:latin typeface="Roboto Bold"/>
                  <a:ea typeface="Roboto Bold"/>
                  <a:cs typeface="Roboto Bold"/>
                  <a:sym typeface="Roboto Bold"/>
                </a:rPr>
                <a:t>40+ Listed </a:t>
              </a:r>
              <a:r>
                <a:rPr lang="en-US" sz="1200" dirty="0">
                  <a:solidFill>
                    <a:srgbClr val="004990"/>
                  </a:solidFill>
                  <a:latin typeface="Roboto"/>
                  <a:ea typeface="Roboto"/>
                  <a:cs typeface="Roboto"/>
                  <a:sym typeface="Roboto"/>
                </a:rPr>
                <a:t>Companies</a:t>
              </a:r>
            </a:p>
          </p:txBody>
        </p:sp>
        <p:grpSp>
          <p:nvGrpSpPr>
            <p:cNvPr id="32" name="Group 22">
              <a:extLst>
                <a:ext uri="{FF2B5EF4-FFF2-40B4-BE49-F238E27FC236}">
                  <a16:creationId xmlns:a16="http://schemas.microsoft.com/office/drawing/2014/main" id="{72FD256B-7B5C-10EA-0B65-B9A5ED1D922C}"/>
                </a:ext>
              </a:extLst>
            </p:cNvPr>
            <p:cNvGrpSpPr/>
            <p:nvPr/>
          </p:nvGrpSpPr>
          <p:grpSpPr>
            <a:xfrm>
              <a:off x="3854924" y="2174645"/>
              <a:ext cx="4418654" cy="593255"/>
              <a:chOff x="0" y="0"/>
              <a:chExt cx="2327521" cy="312496"/>
            </a:xfrm>
          </p:grpSpPr>
          <p:sp>
            <p:nvSpPr>
              <p:cNvPr id="33" name="Freeform 23">
                <a:extLst>
                  <a:ext uri="{FF2B5EF4-FFF2-40B4-BE49-F238E27FC236}">
                    <a16:creationId xmlns:a16="http://schemas.microsoft.com/office/drawing/2014/main" id="{0BC0920A-EA11-BD58-A0CF-741B3D7813B6}"/>
                  </a:ext>
                </a:extLst>
              </p:cNvPr>
              <p:cNvSpPr/>
              <p:nvPr/>
            </p:nvSpPr>
            <p:spPr>
              <a:xfrm>
                <a:off x="0" y="0"/>
                <a:ext cx="2327521" cy="312496"/>
              </a:xfrm>
              <a:custGeom>
                <a:avLst/>
                <a:gdLst/>
                <a:ahLst/>
                <a:cxnLst/>
                <a:rect l="l" t="t" r="r" b="b"/>
                <a:pathLst>
                  <a:path w="2327521" h="312496">
                    <a:moveTo>
                      <a:pt x="12265" y="0"/>
                    </a:moveTo>
                    <a:lnTo>
                      <a:pt x="2315257" y="0"/>
                    </a:lnTo>
                    <a:cubicBezTo>
                      <a:pt x="2322030" y="0"/>
                      <a:pt x="2327521" y="5491"/>
                      <a:pt x="2327521" y="12265"/>
                    </a:cubicBezTo>
                    <a:lnTo>
                      <a:pt x="2327521" y="300232"/>
                    </a:lnTo>
                    <a:cubicBezTo>
                      <a:pt x="2327521" y="307005"/>
                      <a:pt x="2322030" y="312496"/>
                      <a:pt x="2315257" y="312496"/>
                    </a:cubicBezTo>
                    <a:lnTo>
                      <a:pt x="12265" y="312496"/>
                    </a:lnTo>
                    <a:cubicBezTo>
                      <a:pt x="5491" y="312496"/>
                      <a:pt x="0" y="307005"/>
                      <a:pt x="0" y="300232"/>
                    </a:cubicBezTo>
                    <a:lnTo>
                      <a:pt x="0" y="12265"/>
                    </a:lnTo>
                    <a:cubicBezTo>
                      <a:pt x="0" y="5491"/>
                      <a:pt x="5491" y="0"/>
                      <a:pt x="12265" y="0"/>
                    </a:cubicBezTo>
                    <a:close/>
                  </a:path>
                </a:pathLst>
              </a:custGeom>
              <a:solidFill>
                <a:srgbClr val="EBF2FF"/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4" name="TextBox 24">
                <a:extLst>
                  <a:ext uri="{FF2B5EF4-FFF2-40B4-BE49-F238E27FC236}">
                    <a16:creationId xmlns:a16="http://schemas.microsoft.com/office/drawing/2014/main" id="{C8474CA8-6EAD-C2ED-DF95-F2B741555C9C}"/>
                  </a:ext>
                </a:extLst>
              </p:cNvPr>
              <p:cNvSpPr txBox="1"/>
              <p:nvPr/>
            </p:nvSpPr>
            <p:spPr>
              <a:xfrm>
                <a:off x="0" y="9525"/>
                <a:ext cx="2327521" cy="30297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>
                  <a:lnSpc>
                    <a:spcPts val="1011"/>
                  </a:lnSpc>
                </a:pPr>
                <a:endParaRPr sz="9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35" name="Group 25">
              <a:extLst>
                <a:ext uri="{FF2B5EF4-FFF2-40B4-BE49-F238E27FC236}">
                  <a16:creationId xmlns:a16="http://schemas.microsoft.com/office/drawing/2014/main" id="{9FACFB39-F56F-CD30-C9D9-057DDA6E476D}"/>
                </a:ext>
              </a:extLst>
            </p:cNvPr>
            <p:cNvGrpSpPr/>
            <p:nvPr/>
          </p:nvGrpSpPr>
          <p:grpSpPr>
            <a:xfrm>
              <a:off x="4865830" y="2244555"/>
              <a:ext cx="974531" cy="453435"/>
              <a:chOff x="0" y="0"/>
              <a:chExt cx="1502375" cy="699033"/>
            </a:xfrm>
          </p:grpSpPr>
          <p:sp>
            <p:nvSpPr>
              <p:cNvPr id="36" name="Freeform 26">
                <a:extLst>
                  <a:ext uri="{FF2B5EF4-FFF2-40B4-BE49-F238E27FC236}">
                    <a16:creationId xmlns:a16="http://schemas.microsoft.com/office/drawing/2014/main" id="{912C51BF-3074-2C92-6CA1-372838219633}"/>
                  </a:ext>
                </a:extLst>
              </p:cNvPr>
              <p:cNvSpPr/>
              <p:nvPr/>
            </p:nvSpPr>
            <p:spPr>
              <a:xfrm>
                <a:off x="0" y="0"/>
                <a:ext cx="1502375" cy="699033"/>
              </a:xfrm>
              <a:custGeom>
                <a:avLst/>
                <a:gdLst/>
                <a:ahLst/>
                <a:cxnLst/>
                <a:rect l="l" t="t" r="r" b="b"/>
                <a:pathLst>
                  <a:path w="1502375" h="699033">
                    <a:moveTo>
                      <a:pt x="0" y="0"/>
                    </a:moveTo>
                    <a:lnTo>
                      <a:pt x="1502375" y="0"/>
                    </a:lnTo>
                    <a:lnTo>
                      <a:pt x="1502375" y="699033"/>
                    </a:lnTo>
                    <a:lnTo>
                      <a:pt x="0" y="699033"/>
                    </a:lnTo>
                    <a:close/>
                  </a:path>
                </a:pathLst>
              </a:custGeom>
              <a:solidFill>
                <a:srgbClr val="FFCB12">
                  <a:alpha val="0"/>
                </a:srgbClr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37" name="TextBox 27">
                <a:extLst>
                  <a:ext uri="{FF2B5EF4-FFF2-40B4-BE49-F238E27FC236}">
                    <a16:creationId xmlns:a16="http://schemas.microsoft.com/office/drawing/2014/main" id="{4B18BF6D-6BBB-FF4A-AD34-E062294E9735}"/>
                  </a:ext>
                </a:extLst>
              </p:cNvPr>
              <p:cNvSpPr txBox="1"/>
              <p:nvPr/>
            </p:nvSpPr>
            <p:spPr>
              <a:xfrm>
                <a:off x="0" y="0"/>
                <a:ext cx="1502375" cy="69903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220"/>
                  </a:lnSpc>
                </a:pPr>
                <a:r>
                  <a:rPr lang="en-US" sz="2000" b="1">
                    <a:solidFill>
                      <a:srgbClr val="00387A"/>
                    </a:solidFill>
                    <a:latin typeface="Nunito Sans Bold"/>
                    <a:ea typeface="Nunito Sans Bold"/>
                    <a:cs typeface="Nunito Sans Bold"/>
                    <a:sym typeface="Nunito Sans Bold"/>
                  </a:rPr>
                  <a:t>5,000+</a:t>
                </a:r>
              </a:p>
            </p:txBody>
          </p:sp>
        </p:grpSp>
        <p:sp>
          <p:nvSpPr>
            <p:cNvPr id="38" name="Freeform 28">
              <a:extLst>
                <a:ext uri="{FF2B5EF4-FFF2-40B4-BE49-F238E27FC236}">
                  <a16:creationId xmlns:a16="http://schemas.microsoft.com/office/drawing/2014/main" id="{64935E8A-CB9C-7F0E-E440-BB103C9FAEAA}"/>
                </a:ext>
              </a:extLst>
            </p:cNvPr>
            <p:cNvSpPr/>
            <p:nvPr/>
          </p:nvSpPr>
          <p:spPr>
            <a:xfrm>
              <a:off x="4387981" y="2256086"/>
              <a:ext cx="386171" cy="386171"/>
            </a:xfrm>
            <a:custGeom>
              <a:avLst/>
              <a:gdLst/>
              <a:ahLst/>
              <a:cxnLst/>
              <a:rect l="l" t="t" r="r" b="b"/>
              <a:pathLst>
                <a:path w="772341" h="772341">
                  <a:moveTo>
                    <a:pt x="0" y="0"/>
                  </a:moveTo>
                  <a:lnTo>
                    <a:pt x="772341" y="0"/>
                  </a:lnTo>
                  <a:lnTo>
                    <a:pt x="772341" y="772341"/>
                  </a:lnTo>
                  <a:lnTo>
                    <a:pt x="0" y="7723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TextBox 29">
              <a:extLst>
                <a:ext uri="{FF2B5EF4-FFF2-40B4-BE49-F238E27FC236}">
                  <a16:creationId xmlns:a16="http://schemas.microsoft.com/office/drawing/2014/main" id="{11C5CF1D-4901-3D70-A456-34A246CB1B38}"/>
                </a:ext>
              </a:extLst>
            </p:cNvPr>
            <p:cNvSpPr txBox="1"/>
            <p:nvPr/>
          </p:nvSpPr>
          <p:spPr>
            <a:xfrm>
              <a:off x="5930848" y="2339229"/>
              <a:ext cx="2104207" cy="2543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90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00387A"/>
                  </a:solidFill>
                  <a:latin typeface="Roboto"/>
                  <a:ea typeface="Roboto"/>
                  <a:cs typeface="Roboto"/>
                  <a:sym typeface="Roboto"/>
                </a:rPr>
                <a:t>Valuation engagements across industries and geographies</a:t>
              </a:r>
            </a:p>
          </p:txBody>
        </p:sp>
        <p:grpSp>
          <p:nvGrpSpPr>
            <p:cNvPr id="40" name="Group 30">
              <a:extLst>
                <a:ext uri="{FF2B5EF4-FFF2-40B4-BE49-F238E27FC236}">
                  <a16:creationId xmlns:a16="http://schemas.microsoft.com/office/drawing/2014/main" id="{AFDB33F4-879D-BD6E-DE09-2C3C1E034A08}"/>
                </a:ext>
              </a:extLst>
            </p:cNvPr>
            <p:cNvGrpSpPr/>
            <p:nvPr/>
          </p:nvGrpSpPr>
          <p:grpSpPr>
            <a:xfrm>
              <a:off x="1089520" y="2663696"/>
              <a:ext cx="784498" cy="448089"/>
              <a:chOff x="0" y="0"/>
              <a:chExt cx="1213645" cy="693208"/>
            </a:xfrm>
          </p:grpSpPr>
          <p:sp>
            <p:nvSpPr>
              <p:cNvPr id="41" name="Freeform 31">
                <a:extLst>
                  <a:ext uri="{FF2B5EF4-FFF2-40B4-BE49-F238E27FC236}">
                    <a16:creationId xmlns:a16="http://schemas.microsoft.com/office/drawing/2014/main" id="{39AA2068-A5A6-D1A7-C277-9682147D8B30}"/>
                  </a:ext>
                </a:extLst>
              </p:cNvPr>
              <p:cNvSpPr/>
              <p:nvPr/>
            </p:nvSpPr>
            <p:spPr>
              <a:xfrm>
                <a:off x="0" y="0"/>
                <a:ext cx="1213645" cy="693208"/>
              </a:xfrm>
              <a:custGeom>
                <a:avLst/>
                <a:gdLst/>
                <a:ahLst/>
                <a:cxnLst/>
                <a:rect l="l" t="t" r="r" b="b"/>
                <a:pathLst>
                  <a:path w="1213645" h="693208">
                    <a:moveTo>
                      <a:pt x="0" y="0"/>
                    </a:moveTo>
                    <a:lnTo>
                      <a:pt x="1213645" y="0"/>
                    </a:lnTo>
                    <a:lnTo>
                      <a:pt x="1213645" y="693208"/>
                    </a:lnTo>
                    <a:lnTo>
                      <a:pt x="0" y="693208"/>
                    </a:lnTo>
                    <a:close/>
                  </a:path>
                </a:pathLst>
              </a:custGeom>
              <a:solidFill>
                <a:srgbClr val="FFFFFF">
                  <a:alpha val="0"/>
                </a:srgbClr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2" name="TextBox 32">
                <a:extLst>
                  <a:ext uri="{FF2B5EF4-FFF2-40B4-BE49-F238E27FC236}">
                    <a16:creationId xmlns:a16="http://schemas.microsoft.com/office/drawing/2014/main" id="{0A460622-8A3E-F4BF-1B7C-82DC9D5C8AA1}"/>
                  </a:ext>
                </a:extLst>
              </p:cNvPr>
              <p:cNvSpPr txBox="1"/>
              <p:nvPr/>
            </p:nvSpPr>
            <p:spPr>
              <a:xfrm>
                <a:off x="0" y="0"/>
                <a:ext cx="1213645" cy="693208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80"/>
                  </a:lnSpc>
                </a:pPr>
                <a:r>
                  <a:rPr lang="en-US" sz="2150" b="1">
                    <a:solidFill>
                      <a:srgbClr val="FFFFFF"/>
                    </a:solidFill>
                    <a:latin typeface="Nunito Sans Bold"/>
                    <a:ea typeface="Nunito Sans Bold"/>
                    <a:cs typeface="Nunito Sans Bold"/>
                    <a:sym typeface="Nunito Sans Bold"/>
                  </a:rPr>
                  <a:t>2015</a:t>
                </a:r>
              </a:p>
            </p:txBody>
          </p:sp>
        </p:grpSp>
        <p:sp>
          <p:nvSpPr>
            <p:cNvPr id="43" name="TextBox 33">
              <a:extLst>
                <a:ext uri="{FF2B5EF4-FFF2-40B4-BE49-F238E27FC236}">
                  <a16:creationId xmlns:a16="http://schemas.microsoft.com/office/drawing/2014/main" id="{3F200E84-5904-5E23-4C89-5C215D2746F3}"/>
                </a:ext>
              </a:extLst>
            </p:cNvPr>
            <p:cNvSpPr txBox="1"/>
            <p:nvPr/>
          </p:nvSpPr>
          <p:spPr>
            <a:xfrm>
              <a:off x="2072652" y="2727610"/>
              <a:ext cx="1399820" cy="3523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100"/>
                </a:lnSpc>
              </a:pPr>
              <a:r>
                <a:rPr lang="en-US" sz="1200" dirty="0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Pioneers in India's specialized valuation firms</a:t>
              </a:r>
            </a:p>
          </p:txBody>
        </p:sp>
        <p:sp>
          <p:nvSpPr>
            <p:cNvPr id="44" name="TextBox 34">
              <a:extLst>
                <a:ext uri="{FF2B5EF4-FFF2-40B4-BE49-F238E27FC236}">
                  <a16:creationId xmlns:a16="http://schemas.microsoft.com/office/drawing/2014/main" id="{B55A59EC-3849-FD68-8BBC-85F3B5711B11}"/>
                </a:ext>
              </a:extLst>
            </p:cNvPr>
            <p:cNvSpPr txBox="1"/>
            <p:nvPr/>
          </p:nvSpPr>
          <p:spPr>
            <a:xfrm>
              <a:off x="890885" y="2479672"/>
              <a:ext cx="1181767" cy="1291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90"/>
                </a:lnSpc>
              </a:pPr>
              <a:r>
                <a:rPr lang="en-US" sz="1400" b="1" dirty="0">
                  <a:solidFill>
                    <a:srgbClr val="FFFFFF"/>
                  </a:solidFill>
                  <a:latin typeface="Nunito Sans Bold"/>
                  <a:ea typeface="Nunito Sans Bold"/>
                  <a:cs typeface="Nunito Sans Bold"/>
                  <a:sym typeface="Nunito Sans Bold"/>
                </a:rPr>
                <a:t>Established:</a:t>
              </a:r>
            </a:p>
          </p:txBody>
        </p:sp>
        <p:grpSp>
          <p:nvGrpSpPr>
            <p:cNvPr id="45" name="Group 35">
              <a:extLst>
                <a:ext uri="{FF2B5EF4-FFF2-40B4-BE49-F238E27FC236}">
                  <a16:creationId xmlns:a16="http://schemas.microsoft.com/office/drawing/2014/main" id="{1E68E192-D9C1-F5D6-1BD6-8FA5EC2F7E89}"/>
                </a:ext>
              </a:extLst>
            </p:cNvPr>
            <p:cNvGrpSpPr/>
            <p:nvPr/>
          </p:nvGrpSpPr>
          <p:grpSpPr>
            <a:xfrm>
              <a:off x="3843444" y="2855146"/>
              <a:ext cx="4418654" cy="593255"/>
              <a:chOff x="0" y="0"/>
              <a:chExt cx="11783076" cy="1582013"/>
            </a:xfrm>
          </p:grpSpPr>
          <p:grpSp>
            <p:nvGrpSpPr>
              <p:cNvPr id="46" name="Group 36">
                <a:extLst>
                  <a:ext uri="{FF2B5EF4-FFF2-40B4-BE49-F238E27FC236}">
                    <a16:creationId xmlns:a16="http://schemas.microsoft.com/office/drawing/2014/main" id="{3BEC83B6-77BA-029C-D0F9-4128AE9A7085}"/>
                  </a:ext>
                </a:extLst>
              </p:cNvPr>
              <p:cNvGrpSpPr/>
              <p:nvPr/>
            </p:nvGrpSpPr>
            <p:grpSpPr>
              <a:xfrm>
                <a:off x="0" y="0"/>
                <a:ext cx="11783076" cy="1582013"/>
                <a:chOff x="0" y="0"/>
                <a:chExt cx="2327521" cy="312496"/>
              </a:xfrm>
            </p:grpSpPr>
            <p:sp>
              <p:nvSpPr>
                <p:cNvPr id="52" name="Freeform 37">
                  <a:extLst>
                    <a:ext uri="{FF2B5EF4-FFF2-40B4-BE49-F238E27FC236}">
                      <a16:creationId xmlns:a16="http://schemas.microsoft.com/office/drawing/2014/main" id="{A81FF5FC-814E-25C8-4984-6E2ADED00657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2327521" cy="312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27521" h="312496">
                      <a:moveTo>
                        <a:pt x="12265" y="0"/>
                      </a:moveTo>
                      <a:lnTo>
                        <a:pt x="2315257" y="0"/>
                      </a:lnTo>
                      <a:cubicBezTo>
                        <a:pt x="2322030" y="0"/>
                        <a:pt x="2327521" y="5491"/>
                        <a:pt x="2327521" y="12265"/>
                      </a:cubicBezTo>
                      <a:lnTo>
                        <a:pt x="2327521" y="300232"/>
                      </a:lnTo>
                      <a:cubicBezTo>
                        <a:pt x="2327521" y="307005"/>
                        <a:pt x="2322030" y="312496"/>
                        <a:pt x="2315257" y="312496"/>
                      </a:cubicBezTo>
                      <a:lnTo>
                        <a:pt x="12265" y="312496"/>
                      </a:lnTo>
                      <a:cubicBezTo>
                        <a:pt x="5491" y="312496"/>
                        <a:pt x="0" y="307005"/>
                        <a:pt x="0" y="300232"/>
                      </a:cubicBezTo>
                      <a:lnTo>
                        <a:pt x="0" y="12265"/>
                      </a:lnTo>
                      <a:cubicBezTo>
                        <a:pt x="0" y="5491"/>
                        <a:pt x="5491" y="0"/>
                        <a:pt x="12265" y="0"/>
                      </a:cubicBezTo>
                      <a:close/>
                    </a:path>
                  </a:pathLst>
                </a:custGeom>
                <a:solidFill>
                  <a:srgbClr val="F0FDCF"/>
                </a:solidFill>
              </p:spPr>
              <p:txBody>
                <a:bodyPr/>
                <a:lstStyle/>
                <a:p>
                  <a:endParaRPr lang="en-US" sz="9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53" name="TextBox 38">
                  <a:extLst>
                    <a:ext uri="{FF2B5EF4-FFF2-40B4-BE49-F238E27FC236}">
                      <a16:creationId xmlns:a16="http://schemas.microsoft.com/office/drawing/2014/main" id="{53479C2B-7E36-696F-EB93-6BBDA0FB1DA3}"/>
                    </a:ext>
                  </a:extLst>
                </p:cNvPr>
                <p:cNvSpPr txBox="1"/>
                <p:nvPr/>
              </p:nvSpPr>
              <p:spPr>
                <a:xfrm>
                  <a:off x="0" y="9525"/>
                  <a:ext cx="2327521" cy="302971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>
                    <a:lnSpc>
                      <a:spcPts val="1011"/>
                    </a:lnSpc>
                  </a:pPr>
                  <a:endParaRPr sz="9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47" name="Group 39">
                <a:extLst>
                  <a:ext uri="{FF2B5EF4-FFF2-40B4-BE49-F238E27FC236}">
                    <a16:creationId xmlns:a16="http://schemas.microsoft.com/office/drawing/2014/main" id="{2BE54EBA-748A-A603-AD34-16B0AFA9ADF6}"/>
                  </a:ext>
                </a:extLst>
              </p:cNvPr>
              <p:cNvGrpSpPr/>
              <p:nvPr/>
            </p:nvGrpSpPr>
            <p:grpSpPr>
              <a:xfrm>
                <a:off x="2970988" y="181787"/>
                <a:ext cx="3955453" cy="1218439"/>
                <a:chOff x="0" y="0"/>
                <a:chExt cx="3496114" cy="1076944"/>
              </a:xfrm>
            </p:grpSpPr>
            <p:sp>
              <p:nvSpPr>
                <p:cNvPr id="50" name="Freeform 40">
                  <a:extLst>
                    <a:ext uri="{FF2B5EF4-FFF2-40B4-BE49-F238E27FC236}">
                      <a16:creationId xmlns:a16="http://schemas.microsoft.com/office/drawing/2014/main" id="{0BEF6CAD-8BF4-F958-9CA3-9629525CDA99}"/>
                    </a:ext>
                  </a:extLst>
                </p:cNvPr>
                <p:cNvSpPr/>
                <p:nvPr/>
              </p:nvSpPr>
              <p:spPr>
                <a:xfrm>
                  <a:off x="0" y="0"/>
                  <a:ext cx="3121543" cy="10769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21543" h="1076944">
                      <a:moveTo>
                        <a:pt x="0" y="0"/>
                      </a:moveTo>
                      <a:lnTo>
                        <a:pt x="3121543" y="0"/>
                      </a:lnTo>
                      <a:lnTo>
                        <a:pt x="3121543" y="1076944"/>
                      </a:lnTo>
                      <a:lnTo>
                        <a:pt x="0" y="1076944"/>
                      </a:lnTo>
                      <a:close/>
                    </a:path>
                  </a:pathLst>
                </a:custGeom>
                <a:solidFill>
                  <a:srgbClr val="8AAEFF">
                    <a:alpha val="0"/>
                  </a:srgbClr>
                </a:solidFill>
                <a:ln cap="sq">
                  <a:noFill/>
                  <a:prstDash val="solid"/>
                  <a:miter/>
                </a:ln>
              </p:spPr>
              <p:txBody>
                <a:bodyPr/>
                <a:lstStyle/>
                <a:p>
                  <a:endParaRPr lang="en-US" sz="900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51" name="TextBox 41">
                  <a:extLst>
                    <a:ext uri="{FF2B5EF4-FFF2-40B4-BE49-F238E27FC236}">
                      <a16:creationId xmlns:a16="http://schemas.microsoft.com/office/drawing/2014/main" id="{59ABF6A8-F007-5714-E04B-984DEB6A67F0}"/>
                    </a:ext>
                  </a:extLst>
                </p:cNvPr>
                <p:cNvSpPr txBox="1"/>
                <p:nvPr/>
              </p:nvSpPr>
              <p:spPr>
                <a:xfrm>
                  <a:off x="374571" y="0"/>
                  <a:ext cx="3121543" cy="1076944"/>
                </a:xfrm>
                <a:prstGeom prst="rect">
                  <a:avLst/>
                </a:prstGeom>
              </p:spPr>
              <p:txBody>
                <a:bodyPr lIns="0" tIns="0" rIns="0" bIns="0" rtlCol="0" anchor="ctr"/>
                <a:lstStyle/>
                <a:p>
                  <a:pPr algn="ctr">
                    <a:lnSpc>
                      <a:spcPts val="2100"/>
                    </a:lnSpc>
                    <a:spcBef>
                      <a:spcPct val="0"/>
                    </a:spcBef>
                  </a:pPr>
                  <a:r>
                    <a:rPr lang="en-US" sz="2000" b="1" dirty="0">
                      <a:solidFill>
                        <a:srgbClr val="00498F"/>
                      </a:solidFill>
                      <a:latin typeface="Nunito Sans Bold"/>
                      <a:ea typeface="Nunito Sans Bold"/>
                      <a:cs typeface="Nunito Sans Bold"/>
                      <a:sym typeface="Nunito Sans Bold"/>
                    </a:rPr>
                    <a:t>Top 10</a:t>
                  </a:r>
                </a:p>
              </p:txBody>
            </p:sp>
          </p:grpSp>
          <p:sp>
            <p:nvSpPr>
              <p:cNvPr id="48" name="TextBox 42">
                <a:extLst>
                  <a:ext uri="{FF2B5EF4-FFF2-40B4-BE49-F238E27FC236}">
                    <a16:creationId xmlns:a16="http://schemas.microsoft.com/office/drawing/2014/main" id="{0A691B52-7F03-7011-102A-5B2DEECD986A}"/>
                  </a:ext>
                </a:extLst>
              </p:cNvPr>
              <p:cNvSpPr txBox="1"/>
              <p:nvPr/>
            </p:nvSpPr>
            <p:spPr>
              <a:xfrm>
                <a:off x="6502658" y="443151"/>
                <a:ext cx="4870519" cy="734820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>
                  <a:lnSpc>
                    <a:spcPts val="1340"/>
                  </a:lnSpc>
                </a:pPr>
                <a:r>
                  <a:rPr lang="en-US" sz="1200" dirty="0">
                    <a:solidFill>
                      <a:srgbClr val="00498F"/>
                    </a:solidFill>
                    <a:latin typeface="Roboto"/>
                    <a:ea typeface="Roboto"/>
                    <a:cs typeface="Roboto"/>
                    <a:sym typeface="Roboto"/>
                  </a:rPr>
                  <a:t>Valuation Firm in Asia - Asia Business Outlook 2022</a:t>
                </a:r>
              </a:p>
            </p:txBody>
          </p:sp>
          <p:sp>
            <p:nvSpPr>
              <p:cNvPr id="49" name="TextBox 43">
                <a:extLst>
                  <a:ext uri="{FF2B5EF4-FFF2-40B4-BE49-F238E27FC236}">
                    <a16:creationId xmlns:a16="http://schemas.microsoft.com/office/drawing/2014/main" id="{EC0D5AC9-484D-3C65-C238-DD6DD21CA1B6}"/>
                  </a:ext>
                </a:extLst>
              </p:cNvPr>
              <p:cNvSpPr txBox="1"/>
              <p:nvPr/>
            </p:nvSpPr>
            <p:spPr>
              <a:xfrm>
                <a:off x="273216" y="588552"/>
                <a:ext cx="3213458" cy="410368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213"/>
                  </a:lnSpc>
                </a:pPr>
                <a:endParaRPr lang="en-US" sz="1020" b="1" dirty="0">
                  <a:solidFill>
                    <a:srgbClr val="00498F"/>
                  </a:solidFill>
                  <a:latin typeface="Nunito Sans Bold"/>
                  <a:ea typeface="Nunito Sans Bold"/>
                  <a:cs typeface="Nunito Sans Bold"/>
                  <a:sym typeface="Nunito Sans Bold"/>
                </a:endParaRPr>
              </a:p>
            </p:txBody>
          </p:sp>
        </p:grpSp>
        <p:grpSp>
          <p:nvGrpSpPr>
            <p:cNvPr id="54" name="Group 44">
              <a:extLst>
                <a:ext uri="{FF2B5EF4-FFF2-40B4-BE49-F238E27FC236}">
                  <a16:creationId xmlns:a16="http://schemas.microsoft.com/office/drawing/2014/main" id="{2A07691D-0B72-1C58-2210-458144438010}"/>
                </a:ext>
              </a:extLst>
            </p:cNvPr>
            <p:cNvGrpSpPr/>
            <p:nvPr/>
          </p:nvGrpSpPr>
          <p:grpSpPr>
            <a:xfrm>
              <a:off x="738883" y="3648463"/>
              <a:ext cx="931177" cy="688768"/>
              <a:chOff x="0" y="0"/>
              <a:chExt cx="2130968" cy="1576223"/>
            </a:xfrm>
          </p:grpSpPr>
          <p:sp>
            <p:nvSpPr>
              <p:cNvPr id="55" name="Freeform 45">
                <a:extLst>
                  <a:ext uri="{FF2B5EF4-FFF2-40B4-BE49-F238E27FC236}">
                    <a16:creationId xmlns:a16="http://schemas.microsoft.com/office/drawing/2014/main" id="{4ED60F52-4307-444E-5E2D-A14ADB5B7496}"/>
                  </a:ext>
                </a:extLst>
              </p:cNvPr>
              <p:cNvSpPr/>
              <p:nvPr/>
            </p:nvSpPr>
            <p:spPr>
              <a:xfrm>
                <a:off x="0" y="0"/>
                <a:ext cx="2130968" cy="1576223"/>
              </a:xfrm>
              <a:custGeom>
                <a:avLst/>
                <a:gdLst/>
                <a:ahLst/>
                <a:cxnLst/>
                <a:rect l="l" t="t" r="r" b="b"/>
                <a:pathLst>
                  <a:path w="2130968" h="1576223">
                    <a:moveTo>
                      <a:pt x="0" y="0"/>
                    </a:moveTo>
                    <a:lnTo>
                      <a:pt x="2130968" y="0"/>
                    </a:lnTo>
                    <a:lnTo>
                      <a:pt x="2130968" y="1576223"/>
                    </a:lnTo>
                    <a:lnTo>
                      <a:pt x="0" y="1576223"/>
                    </a:lnTo>
                    <a:close/>
                  </a:path>
                </a:pathLst>
              </a:custGeom>
              <a:solidFill>
                <a:srgbClr val="EF7147">
                  <a:alpha val="0"/>
                </a:srgbClr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6" name="TextBox 46">
                <a:extLst>
                  <a:ext uri="{FF2B5EF4-FFF2-40B4-BE49-F238E27FC236}">
                    <a16:creationId xmlns:a16="http://schemas.microsoft.com/office/drawing/2014/main" id="{93698DF0-F970-C7F1-BA7A-1051821DD7C4}"/>
                  </a:ext>
                </a:extLst>
              </p:cNvPr>
              <p:cNvSpPr txBox="1"/>
              <p:nvPr/>
            </p:nvSpPr>
            <p:spPr>
              <a:xfrm>
                <a:off x="0" y="0"/>
                <a:ext cx="2130968" cy="157622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400"/>
                  </a:lnSpc>
                </a:pPr>
                <a:r>
                  <a:rPr lang="en-US" sz="2400" b="1" dirty="0">
                    <a:solidFill>
                      <a:srgbClr val="004990"/>
                    </a:solidFill>
                    <a:latin typeface="Nunito Sans Bold"/>
                    <a:ea typeface="Nunito Sans Bold"/>
                    <a:cs typeface="Nunito Sans Bold"/>
                    <a:sym typeface="Nunito Sans Bold"/>
                  </a:rPr>
                  <a:t>50+</a:t>
                </a:r>
              </a:p>
            </p:txBody>
          </p:sp>
        </p:grpSp>
        <p:sp>
          <p:nvSpPr>
            <p:cNvPr id="57" name="TextBox 47">
              <a:extLst>
                <a:ext uri="{FF2B5EF4-FFF2-40B4-BE49-F238E27FC236}">
                  <a16:creationId xmlns:a16="http://schemas.microsoft.com/office/drawing/2014/main" id="{3DD284F3-A563-6341-4C71-4E3A6C8BD877}"/>
                </a:ext>
              </a:extLst>
            </p:cNvPr>
            <p:cNvSpPr txBox="1"/>
            <p:nvPr/>
          </p:nvSpPr>
          <p:spPr>
            <a:xfrm>
              <a:off x="1567575" y="3831325"/>
              <a:ext cx="1441577" cy="3815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8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004990"/>
                  </a:solidFill>
                  <a:latin typeface="Roboto"/>
                  <a:ea typeface="Roboto"/>
                  <a:cs typeface="Roboto"/>
                  <a:sym typeface="Roboto"/>
                </a:rPr>
                <a:t>Experienced Team (CAs, CFAs, CPAs, MBAs)</a:t>
              </a:r>
            </a:p>
          </p:txBody>
        </p:sp>
        <p:grpSp>
          <p:nvGrpSpPr>
            <p:cNvPr id="58" name="Group 48">
              <a:extLst>
                <a:ext uri="{FF2B5EF4-FFF2-40B4-BE49-F238E27FC236}">
                  <a16:creationId xmlns:a16="http://schemas.microsoft.com/office/drawing/2014/main" id="{2ADAC5F0-2D99-6F69-D937-251303D704E4}"/>
                </a:ext>
              </a:extLst>
            </p:cNvPr>
            <p:cNvGrpSpPr/>
            <p:nvPr/>
          </p:nvGrpSpPr>
          <p:grpSpPr>
            <a:xfrm>
              <a:off x="3478187" y="3784047"/>
              <a:ext cx="1093067" cy="417599"/>
              <a:chOff x="-99556" y="0"/>
              <a:chExt cx="2379979" cy="909255"/>
            </a:xfrm>
          </p:grpSpPr>
          <p:sp>
            <p:nvSpPr>
              <p:cNvPr id="59" name="Freeform 49">
                <a:extLst>
                  <a:ext uri="{FF2B5EF4-FFF2-40B4-BE49-F238E27FC236}">
                    <a16:creationId xmlns:a16="http://schemas.microsoft.com/office/drawing/2014/main" id="{19F983A4-C87A-5468-B138-FC20587C6904}"/>
                  </a:ext>
                </a:extLst>
              </p:cNvPr>
              <p:cNvSpPr/>
              <p:nvPr/>
            </p:nvSpPr>
            <p:spPr>
              <a:xfrm>
                <a:off x="0" y="0"/>
                <a:ext cx="2280423" cy="909255"/>
              </a:xfrm>
              <a:custGeom>
                <a:avLst/>
                <a:gdLst/>
                <a:ahLst/>
                <a:cxnLst/>
                <a:rect l="l" t="t" r="r" b="b"/>
                <a:pathLst>
                  <a:path w="2280423" h="909255">
                    <a:moveTo>
                      <a:pt x="0" y="0"/>
                    </a:moveTo>
                    <a:lnTo>
                      <a:pt x="2280423" y="0"/>
                    </a:lnTo>
                    <a:lnTo>
                      <a:pt x="2280423" y="909255"/>
                    </a:lnTo>
                    <a:lnTo>
                      <a:pt x="0" y="909255"/>
                    </a:lnTo>
                    <a:close/>
                  </a:path>
                </a:pathLst>
              </a:custGeom>
              <a:solidFill>
                <a:srgbClr val="FFCB12">
                  <a:alpha val="0"/>
                </a:srgbClr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0" name="TextBox 50">
                <a:extLst>
                  <a:ext uri="{FF2B5EF4-FFF2-40B4-BE49-F238E27FC236}">
                    <a16:creationId xmlns:a16="http://schemas.microsoft.com/office/drawing/2014/main" id="{4BFD3205-3E68-890E-C00E-3E822FB0A8A3}"/>
                  </a:ext>
                </a:extLst>
              </p:cNvPr>
              <p:cNvSpPr txBox="1"/>
              <p:nvPr/>
            </p:nvSpPr>
            <p:spPr>
              <a:xfrm>
                <a:off x="-99556" y="0"/>
                <a:ext cx="2280422" cy="909255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400"/>
                  </a:lnSpc>
                </a:pPr>
                <a:r>
                  <a:rPr lang="en-US" sz="2400" b="1">
                    <a:solidFill>
                      <a:srgbClr val="00498F"/>
                    </a:solidFill>
                    <a:latin typeface="Nunito Sans Bold"/>
                    <a:ea typeface="Nunito Sans Bold"/>
                    <a:cs typeface="Nunito Sans Bold"/>
                    <a:sym typeface="Nunito Sans Bold"/>
                  </a:rPr>
                  <a:t>$1Bn+</a:t>
                </a:r>
              </a:p>
            </p:txBody>
          </p:sp>
        </p:grpSp>
        <p:sp>
          <p:nvSpPr>
            <p:cNvPr id="61" name="TextBox 51">
              <a:extLst>
                <a:ext uri="{FF2B5EF4-FFF2-40B4-BE49-F238E27FC236}">
                  <a16:creationId xmlns:a16="http://schemas.microsoft.com/office/drawing/2014/main" id="{CBAA9432-7813-4898-38EC-62F5C767F048}"/>
                </a:ext>
              </a:extLst>
            </p:cNvPr>
            <p:cNvSpPr txBox="1"/>
            <p:nvPr/>
          </p:nvSpPr>
          <p:spPr>
            <a:xfrm>
              <a:off x="4581530" y="3939015"/>
              <a:ext cx="1031373" cy="127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213"/>
                </a:lnSpc>
              </a:pPr>
              <a:r>
                <a:rPr lang="en-US" sz="1200" dirty="0">
                  <a:solidFill>
                    <a:srgbClr val="00498F"/>
                  </a:solidFill>
                  <a:latin typeface="Roboto"/>
                  <a:ea typeface="Roboto"/>
                  <a:cs typeface="Roboto"/>
                  <a:sym typeface="Roboto"/>
                </a:rPr>
                <a:t>Deals executed</a:t>
              </a:r>
            </a:p>
          </p:txBody>
        </p:sp>
        <p:grpSp>
          <p:nvGrpSpPr>
            <p:cNvPr id="65" name="Group 59">
              <a:extLst>
                <a:ext uri="{FF2B5EF4-FFF2-40B4-BE49-F238E27FC236}">
                  <a16:creationId xmlns:a16="http://schemas.microsoft.com/office/drawing/2014/main" id="{C7C13D67-C1E8-A6F0-21CE-73F052D92968}"/>
                </a:ext>
              </a:extLst>
            </p:cNvPr>
            <p:cNvGrpSpPr/>
            <p:nvPr/>
          </p:nvGrpSpPr>
          <p:grpSpPr>
            <a:xfrm>
              <a:off x="6003632" y="3755360"/>
              <a:ext cx="835775" cy="534917"/>
              <a:chOff x="0" y="0"/>
              <a:chExt cx="1583053" cy="1013194"/>
            </a:xfrm>
          </p:grpSpPr>
          <p:sp>
            <p:nvSpPr>
              <p:cNvPr id="66" name="Freeform 60">
                <a:extLst>
                  <a:ext uri="{FF2B5EF4-FFF2-40B4-BE49-F238E27FC236}">
                    <a16:creationId xmlns:a16="http://schemas.microsoft.com/office/drawing/2014/main" id="{1F5746D5-94C9-1628-2336-09F96EAFA6EE}"/>
                  </a:ext>
                </a:extLst>
              </p:cNvPr>
              <p:cNvSpPr/>
              <p:nvPr/>
            </p:nvSpPr>
            <p:spPr>
              <a:xfrm>
                <a:off x="0" y="0"/>
                <a:ext cx="1583053" cy="1013194"/>
              </a:xfrm>
              <a:custGeom>
                <a:avLst/>
                <a:gdLst/>
                <a:ahLst/>
                <a:cxnLst/>
                <a:rect l="l" t="t" r="r" b="b"/>
                <a:pathLst>
                  <a:path w="1583053" h="1013194">
                    <a:moveTo>
                      <a:pt x="0" y="0"/>
                    </a:moveTo>
                    <a:lnTo>
                      <a:pt x="1583053" y="0"/>
                    </a:lnTo>
                    <a:lnTo>
                      <a:pt x="1583053" y="1013194"/>
                    </a:lnTo>
                    <a:lnTo>
                      <a:pt x="0" y="1013194"/>
                    </a:lnTo>
                    <a:close/>
                  </a:path>
                </a:pathLst>
              </a:custGeom>
              <a:solidFill>
                <a:srgbClr val="FFFFFF">
                  <a:alpha val="0"/>
                </a:srgbClr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67" name="TextBox 61">
                <a:extLst>
                  <a:ext uri="{FF2B5EF4-FFF2-40B4-BE49-F238E27FC236}">
                    <a16:creationId xmlns:a16="http://schemas.microsoft.com/office/drawing/2014/main" id="{64BD4E08-FEE7-443D-798A-F99D5EDAD221}"/>
                  </a:ext>
                </a:extLst>
              </p:cNvPr>
              <p:cNvSpPr txBox="1"/>
              <p:nvPr/>
            </p:nvSpPr>
            <p:spPr>
              <a:xfrm>
                <a:off x="0" y="0"/>
                <a:ext cx="1583053" cy="1013194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580"/>
                  </a:lnSpc>
                </a:pPr>
                <a:r>
                  <a:rPr lang="en-US" sz="2400" b="1" dirty="0">
                    <a:solidFill>
                      <a:srgbClr val="F9FAFC"/>
                    </a:solidFill>
                    <a:latin typeface="Nunito Sans Bold"/>
                    <a:ea typeface="Nunito Sans Bold"/>
                    <a:cs typeface="Nunito Sans Bold"/>
                    <a:sym typeface="Nunito Sans Bold"/>
                  </a:rPr>
                  <a:t>100+</a:t>
                </a:r>
              </a:p>
            </p:txBody>
          </p:sp>
        </p:grpSp>
        <p:grpSp>
          <p:nvGrpSpPr>
            <p:cNvPr id="68" name="Group 62">
              <a:extLst>
                <a:ext uri="{FF2B5EF4-FFF2-40B4-BE49-F238E27FC236}">
                  <a16:creationId xmlns:a16="http://schemas.microsoft.com/office/drawing/2014/main" id="{A53D27AB-3208-01B1-0994-C0F33F7C2F1F}"/>
                </a:ext>
              </a:extLst>
            </p:cNvPr>
            <p:cNvGrpSpPr/>
            <p:nvPr/>
          </p:nvGrpSpPr>
          <p:grpSpPr>
            <a:xfrm>
              <a:off x="834754" y="4647360"/>
              <a:ext cx="931177" cy="688768"/>
              <a:chOff x="0" y="0"/>
              <a:chExt cx="2130968" cy="1576223"/>
            </a:xfrm>
          </p:grpSpPr>
          <p:sp>
            <p:nvSpPr>
              <p:cNvPr id="69" name="Freeform 63">
                <a:extLst>
                  <a:ext uri="{FF2B5EF4-FFF2-40B4-BE49-F238E27FC236}">
                    <a16:creationId xmlns:a16="http://schemas.microsoft.com/office/drawing/2014/main" id="{06A733A7-E3BD-41FA-F3C5-40E46DEC2664}"/>
                  </a:ext>
                </a:extLst>
              </p:cNvPr>
              <p:cNvSpPr/>
              <p:nvPr/>
            </p:nvSpPr>
            <p:spPr>
              <a:xfrm>
                <a:off x="0" y="0"/>
                <a:ext cx="2130968" cy="1576223"/>
              </a:xfrm>
              <a:custGeom>
                <a:avLst/>
                <a:gdLst/>
                <a:ahLst/>
                <a:cxnLst/>
                <a:rect l="l" t="t" r="r" b="b"/>
                <a:pathLst>
                  <a:path w="2130968" h="1576223">
                    <a:moveTo>
                      <a:pt x="0" y="0"/>
                    </a:moveTo>
                    <a:lnTo>
                      <a:pt x="2130968" y="0"/>
                    </a:lnTo>
                    <a:lnTo>
                      <a:pt x="2130968" y="1576223"/>
                    </a:lnTo>
                    <a:lnTo>
                      <a:pt x="0" y="1576223"/>
                    </a:lnTo>
                    <a:close/>
                  </a:path>
                </a:pathLst>
              </a:custGeom>
              <a:solidFill>
                <a:srgbClr val="EF7147">
                  <a:alpha val="0"/>
                </a:srgbClr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0" name="TextBox 64">
                <a:extLst>
                  <a:ext uri="{FF2B5EF4-FFF2-40B4-BE49-F238E27FC236}">
                    <a16:creationId xmlns:a16="http://schemas.microsoft.com/office/drawing/2014/main" id="{E2992823-8A38-52F9-DB1E-F6BD28003323}"/>
                  </a:ext>
                </a:extLst>
              </p:cNvPr>
              <p:cNvSpPr txBox="1"/>
              <p:nvPr/>
            </p:nvSpPr>
            <p:spPr>
              <a:xfrm>
                <a:off x="0" y="0"/>
                <a:ext cx="2130968" cy="157622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400"/>
                  </a:lnSpc>
                </a:pPr>
                <a:r>
                  <a:rPr lang="en-US" sz="2400" b="1" dirty="0">
                    <a:solidFill>
                      <a:srgbClr val="004990"/>
                    </a:solidFill>
                    <a:latin typeface="Nunito Sans Bold"/>
                    <a:ea typeface="Nunito Sans Bold"/>
                    <a:cs typeface="Nunito Sans Bold"/>
                    <a:sym typeface="Nunito Sans Bold"/>
                  </a:rPr>
                  <a:t>500+</a:t>
                </a:r>
              </a:p>
            </p:txBody>
          </p:sp>
        </p:grpSp>
        <p:sp>
          <p:nvSpPr>
            <p:cNvPr id="71" name="TextBox 65">
              <a:extLst>
                <a:ext uri="{FF2B5EF4-FFF2-40B4-BE49-F238E27FC236}">
                  <a16:creationId xmlns:a16="http://schemas.microsoft.com/office/drawing/2014/main" id="{3E1A62C2-CAE5-68F3-2903-5F76A0A42EE1}"/>
                </a:ext>
              </a:extLst>
            </p:cNvPr>
            <p:cNvSpPr txBox="1"/>
            <p:nvPr/>
          </p:nvSpPr>
          <p:spPr>
            <a:xfrm>
              <a:off x="5751498" y="4936857"/>
              <a:ext cx="2046237" cy="1271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18"/>
                </a:lnSpc>
                <a:spcBef>
                  <a:spcPct val="0"/>
                </a:spcBef>
              </a:pPr>
              <a:r>
                <a:rPr lang="en-US" sz="1200" dirty="0">
                  <a:solidFill>
                    <a:srgbClr val="00498F"/>
                  </a:solidFill>
                  <a:latin typeface="Roboto"/>
                  <a:ea typeface="Roboto"/>
                  <a:cs typeface="Roboto"/>
                  <a:sym typeface="Roboto"/>
                </a:rPr>
                <a:t>Due diligence engagements</a:t>
              </a:r>
            </a:p>
          </p:txBody>
        </p:sp>
        <p:grpSp>
          <p:nvGrpSpPr>
            <p:cNvPr id="72" name="Group 66">
              <a:extLst>
                <a:ext uri="{FF2B5EF4-FFF2-40B4-BE49-F238E27FC236}">
                  <a16:creationId xmlns:a16="http://schemas.microsoft.com/office/drawing/2014/main" id="{85F66991-A483-F5CD-F486-578521D1D013}"/>
                </a:ext>
              </a:extLst>
            </p:cNvPr>
            <p:cNvGrpSpPr/>
            <p:nvPr/>
          </p:nvGrpSpPr>
          <p:grpSpPr>
            <a:xfrm>
              <a:off x="4761991" y="4647360"/>
              <a:ext cx="931177" cy="688768"/>
              <a:chOff x="0" y="0"/>
              <a:chExt cx="2130968" cy="1576223"/>
            </a:xfrm>
          </p:grpSpPr>
          <p:sp>
            <p:nvSpPr>
              <p:cNvPr id="73" name="Freeform 67">
                <a:extLst>
                  <a:ext uri="{FF2B5EF4-FFF2-40B4-BE49-F238E27FC236}">
                    <a16:creationId xmlns:a16="http://schemas.microsoft.com/office/drawing/2014/main" id="{E809D64B-0C90-084B-ADEB-06EDFBF408EE}"/>
                  </a:ext>
                </a:extLst>
              </p:cNvPr>
              <p:cNvSpPr/>
              <p:nvPr/>
            </p:nvSpPr>
            <p:spPr>
              <a:xfrm>
                <a:off x="0" y="0"/>
                <a:ext cx="2130968" cy="1576223"/>
              </a:xfrm>
              <a:custGeom>
                <a:avLst/>
                <a:gdLst/>
                <a:ahLst/>
                <a:cxnLst/>
                <a:rect l="l" t="t" r="r" b="b"/>
                <a:pathLst>
                  <a:path w="2130968" h="1576223">
                    <a:moveTo>
                      <a:pt x="0" y="0"/>
                    </a:moveTo>
                    <a:lnTo>
                      <a:pt x="2130968" y="0"/>
                    </a:lnTo>
                    <a:lnTo>
                      <a:pt x="2130968" y="1576223"/>
                    </a:lnTo>
                    <a:lnTo>
                      <a:pt x="0" y="1576223"/>
                    </a:lnTo>
                    <a:close/>
                  </a:path>
                </a:pathLst>
              </a:custGeom>
              <a:solidFill>
                <a:srgbClr val="EF7147">
                  <a:alpha val="0"/>
                </a:srgbClr>
              </a:solidFill>
            </p:spPr>
            <p:txBody>
              <a:bodyPr/>
              <a:lstStyle/>
              <a:p>
                <a:endParaRPr lang="en-US" sz="9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74" name="TextBox 68">
                <a:extLst>
                  <a:ext uri="{FF2B5EF4-FFF2-40B4-BE49-F238E27FC236}">
                    <a16:creationId xmlns:a16="http://schemas.microsoft.com/office/drawing/2014/main" id="{9FFE5F28-4D66-863D-A4ED-0A634452094A}"/>
                  </a:ext>
                </a:extLst>
              </p:cNvPr>
              <p:cNvSpPr txBox="1"/>
              <p:nvPr/>
            </p:nvSpPr>
            <p:spPr>
              <a:xfrm>
                <a:off x="0" y="0"/>
                <a:ext cx="2130968" cy="1576223"/>
              </a:xfrm>
              <a:prstGeom prst="rect">
                <a:avLst/>
              </a:prstGeom>
            </p:spPr>
            <p:txBody>
              <a:bodyPr lIns="0" tIns="0" rIns="0" bIns="0" rtlCol="0" anchor="ctr"/>
              <a:lstStyle/>
              <a:p>
                <a:pPr algn="ctr">
                  <a:lnSpc>
                    <a:spcPts val="2400"/>
                  </a:lnSpc>
                </a:pPr>
                <a:r>
                  <a:rPr lang="en-US" sz="2400" b="1">
                    <a:solidFill>
                      <a:srgbClr val="00498F"/>
                    </a:solidFill>
                    <a:latin typeface="Nunito Sans Bold"/>
                    <a:ea typeface="Nunito Sans Bold"/>
                    <a:cs typeface="Nunito Sans Bold"/>
                    <a:sym typeface="Nunito Sans Bold"/>
                  </a:rPr>
                  <a:t>250+</a:t>
                </a:r>
              </a:p>
            </p:txBody>
          </p:sp>
        </p:grpSp>
        <p:sp>
          <p:nvSpPr>
            <p:cNvPr id="75" name="Freeform 65">
              <a:extLst>
                <a:ext uri="{FF2B5EF4-FFF2-40B4-BE49-F238E27FC236}">
                  <a16:creationId xmlns:a16="http://schemas.microsoft.com/office/drawing/2014/main" id="{86EADEE2-9FB9-97AD-878A-85A19C43A5A6}"/>
                </a:ext>
              </a:extLst>
            </p:cNvPr>
            <p:cNvSpPr/>
            <p:nvPr/>
          </p:nvSpPr>
          <p:spPr>
            <a:xfrm>
              <a:off x="3871146" y="2979807"/>
              <a:ext cx="1544910" cy="312326"/>
            </a:xfrm>
            <a:custGeom>
              <a:avLst/>
              <a:gdLst/>
              <a:ahLst/>
              <a:cxnLst/>
              <a:rect l="l" t="t" r="r" b="b"/>
              <a:pathLst>
                <a:path w="2808927" h="516239">
                  <a:moveTo>
                    <a:pt x="0" y="0"/>
                  </a:moveTo>
                  <a:lnTo>
                    <a:pt x="2808927" y="0"/>
                  </a:lnTo>
                  <a:lnTo>
                    <a:pt x="2808927" y="516239"/>
                  </a:lnTo>
                  <a:lnTo>
                    <a:pt x="0" y="5162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89685" b="-82371"/>
              </a:stretch>
            </a:blipFill>
          </p:spPr>
          <p:txBody>
            <a:bodyPr/>
            <a:lstStyle/>
            <a:p>
              <a:endParaRPr lang="en-US"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" name="object 2">
            <a:extLst>
              <a:ext uri="{FF2B5EF4-FFF2-40B4-BE49-F238E27FC236}">
                <a16:creationId xmlns:a16="http://schemas.microsoft.com/office/drawing/2014/main" id="{BE8EAED3-386A-BBA9-90BC-91CC44AA8FF3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rgbClr val="00335A"/>
              </a:solidFill>
            </a:endParaRPr>
          </a:p>
          <a:p>
            <a:r>
              <a:rPr lang="en-US" sz="2400" i="1" dirty="0">
                <a:solidFill>
                  <a:srgbClr val="00335A"/>
                </a:solidFill>
              </a:rPr>
              <a:t>Who We Are</a:t>
            </a:r>
          </a:p>
        </p:txBody>
      </p:sp>
    </p:spTree>
    <p:extLst>
      <p:ext uri="{BB962C8B-B14F-4D97-AF65-F5344CB8AC3E}">
        <p14:creationId xmlns:p14="http://schemas.microsoft.com/office/powerpoint/2010/main" val="2542711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A3CBD-5032-B6B6-4296-F5F5B8080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C036396-C09D-70D1-0BAB-ACA0DAFC4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Privileged &amp; Confidential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47FB75C-EFD3-9B73-9DF5-2C03E45EA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20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2C30401E-61CB-11B1-59FC-5D40A23A8A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9128516"/>
              </p:ext>
            </p:extLst>
          </p:nvPr>
        </p:nvGraphicFramePr>
        <p:xfrm>
          <a:off x="122663" y="1656277"/>
          <a:ext cx="8826036" cy="4437888"/>
        </p:xfrm>
        <a:graphic>
          <a:graphicData uri="http://schemas.openxmlformats.org/drawingml/2006/table">
            <a:tbl>
              <a:tblPr/>
              <a:tblGrid>
                <a:gridCol w="2206509">
                  <a:extLst>
                    <a:ext uri="{9D8B030D-6E8A-4147-A177-3AD203B41FA5}">
                      <a16:colId xmlns:a16="http://schemas.microsoft.com/office/drawing/2014/main" val="3096182840"/>
                    </a:ext>
                  </a:extLst>
                </a:gridCol>
                <a:gridCol w="2206509">
                  <a:extLst>
                    <a:ext uri="{9D8B030D-6E8A-4147-A177-3AD203B41FA5}">
                      <a16:colId xmlns:a16="http://schemas.microsoft.com/office/drawing/2014/main" val="3526975483"/>
                    </a:ext>
                  </a:extLst>
                </a:gridCol>
                <a:gridCol w="2206509">
                  <a:extLst>
                    <a:ext uri="{9D8B030D-6E8A-4147-A177-3AD203B41FA5}">
                      <a16:colId xmlns:a16="http://schemas.microsoft.com/office/drawing/2014/main" val="2414785835"/>
                    </a:ext>
                  </a:extLst>
                </a:gridCol>
                <a:gridCol w="2206509">
                  <a:extLst>
                    <a:ext uri="{9D8B030D-6E8A-4147-A177-3AD203B41FA5}">
                      <a16:colId xmlns:a16="http://schemas.microsoft.com/office/drawing/2014/main" val="1668014410"/>
                    </a:ext>
                  </a:extLst>
                </a:gridCol>
              </a:tblGrid>
              <a:tr h="382630"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Criteria</a:t>
                      </a:r>
                    </a:p>
                  </a:txBody>
                  <a:tcPr marL="24581" marR="24581" marT="73152" marB="73152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B3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Black-Scholes Model (BSM)</a:t>
                      </a:r>
                      <a:endParaRPr lang="en-IN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24581" marR="24581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B3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Binomial Model</a:t>
                      </a:r>
                      <a:endParaRPr lang="en-IN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24581" marR="24581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B3C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Monte Carlo Simulation</a:t>
                      </a:r>
                      <a:endParaRPr lang="en-IN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24581" marR="24581" marT="73152" marB="73152" anchor="ctr">
                    <a:lnL>
                      <a:noFill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BB3C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2456664"/>
                  </a:ext>
                </a:extLst>
              </a:tr>
              <a:tr h="667567"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solidFill>
                            <a:srgbClr val="00335A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Best Used For</a:t>
                      </a:r>
                      <a:endParaRPr lang="en-IN" sz="1400" dirty="0">
                        <a:solidFill>
                          <a:srgbClr val="00335A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Standard time-based vesting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No early exercise behavior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Early exercise features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Graded vesting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Performance or market-linked ESOPs</a:t>
                      </a:r>
                    </a:p>
                    <a:p>
                      <a:pPr marL="171450" indent="-171450" algn="l">
                        <a:buFontTx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Exit-based triggers (IRR/MOIC)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9549274"/>
                  </a:ext>
                </a:extLst>
              </a:tr>
              <a:tr h="240161"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solidFill>
                            <a:srgbClr val="00335A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Complexity</a:t>
                      </a:r>
                      <a:endParaRPr lang="en-IN" sz="1400" dirty="0">
                        <a:solidFill>
                          <a:srgbClr val="00335A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Low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Medium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High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0937726"/>
                  </a:ext>
                </a:extLst>
              </a:tr>
              <a:tr h="667567"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solidFill>
                            <a:srgbClr val="00335A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Key Assumptions</a:t>
                      </a:r>
                      <a:endParaRPr lang="en-IN" sz="1400" dirty="0">
                        <a:solidFill>
                          <a:srgbClr val="00335A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Constant volatility</a:t>
                      </a:r>
                    </a:p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Risk-free rate</a:t>
                      </a:r>
                    </a:p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Time to expiry</a:t>
                      </a:r>
                    </a:p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No early exercise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Allows for dynamic assumptions</a:t>
                      </a:r>
                    </a:p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Models early exercise probability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Simulates thousands of price paths</a:t>
                      </a:r>
                    </a:p>
                    <a:p>
                      <a:pPr marL="171450" indent="-171450" algn="l">
                        <a:buFont typeface="Open Sans" panose="020B0606030504020204" pitchFamily="34" charset="0"/>
                        <a:buChar char="-"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Customizable to reflect multiple outcomes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7320266"/>
                  </a:ext>
                </a:extLst>
              </a:tr>
              <a:tr h="240161"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solidFill>
                            <a:srgbClr val="00335A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Handles Early Exercise?</a:t>
                      </a:r>
                      <a:endParaRPr lang="en-IN" sz="1400" dirty="0">
                        <a:solidFill>
                          <a:srgbClr val="00335A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No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Yes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Yes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2097915"/>
                  </a:ext>
                </a:extLst>
              </a:tr>
              <a:tr h="382630"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solidFill>
                            <a:srgbClr val="00335A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Handles Performance Vesting?</a:t>
                      </a:r>
                      <a:endParaRPr lang="en-IN" sz="1400" dirty="0">
                        <a:solidFill>
                          <a:srgbClr val="00335A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No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Indirectly with adjustments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Yes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1934902"/>
                  </a:ext>
                </a:extLst>
              </a:tr>
              <a:tr h="382630">
                <a:tc>
                  <a:txBody>
                    <a:bodyPr/>
                    <a:lstStyle/>
                    <a:p>
                      <a:pPr algn="l"/>
                      <a:r>
                        <a:rPr lang="en-IN" sz="1400" b="1" dirty="0">
                          <a:solidFill>
                            <a:srgbClr val="00335A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Ease of Implementation</a:t>
                      </a:r>
                      <a:endParaRPr lang="en-IN" sz="1400" dirty="0">
                        <a:solidFill>
                          <a:srgbClr val="00335A"/>
                        </a:solidFill>
                        <a:latin typeface="Arial" panose="020B0604020202020204" pitchFamily="34" charset="0"/>
                        <a:ea typeface="Open Sans" panose="020B0606030504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Easy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Moderate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Open Sans" panose="020B0606030504020204" pitchFamily="34" charset="0"/>
                          <a:cs typeface="Arial" panose="020B0604020202020204" pitchFamily="34" charset="0"/>
                        </a:rPr>
                        <a:t> Complex – needs custom modeling or software</a:t>
                      </a:r>
                    </a:p>
                  </a:txBody>
                  <a:tcPr marL="45720" marR="45720" marT="73152" marB="73152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DBE7EE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697511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4C277BDA-8830-B98F-61DA-52DE5CA811C2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Valuation Models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1A4C7-0C2B-7535-1A58-F78E87B39BA3}"/>
              </a:ext>
            </a:extLst>
          </p:cNvPr>
          <p:cNvSpPr txBox="1"/>
          <p:nvPr/>
        </p:nvSpPr>
        <p:spPr>
          <a:xfrm>
            <a:off x="158982" y="1209934"/>
            <a:ext cx="8826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following valuation model could be used to calculate “S”</a:t>
            </a:r>
          </a:p>
        </p:txBody>
      </p:sp>
    </p:spTree>
    <p:extLst>
      <p:ext uri="{BB962C8B-B14F-4D97-AF65-F5344CB8AC3E}">
        <p14:creationId xmlns:p14="http://schemas.microsoft.com/office/powerpoint/2010/main" val="2763234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C9DBF-7CB2-F978-B03B-326B7CD8A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A2B88BA5-E119-0140-0F9B-FFDF99C0FF3B}"/>
              </a:ext>
            </a:extLst>
          </p:cNvPr>
          <p:cNvSpPr txBox="1"/>
          <p:nvPr/>
        </p:nvSpPr>
        <p:spPr>
          <a:xfrm>
            <a:off x="122664" y="1148105"/>
            <a:ext cx="3296590" cy="523220"/>
          </a:xfrm>
          <a:prstGeom prst="rect">
            <a:avLst/>
          </a:prstGeom>
          <a:solidFill>
            <a:srgbClr val="DBE7EE"/>
          </a:solidFill>
          <a:ln w="12700"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Exit of Investors under Strategic Acquisition</a:t>
            </a:r>
            <a:endParaRPr lang="en-US" sz="1400" b="1" dirty="0">
              <a:solidFill>
                <a:srgbClr val="00335A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8E2045-55CA-72A9-FD42-48EC5F4A3430}"/>
              </a:ext>
            </a:extLst>
          </p:cNvPr>
          <p:cNvSpPr txBox="1"/>
          <p:nvPr/>
        </p:nvSpPr>
        <p:spPr>
          <a:xfrm>
            <a:off x="5205500" y="1148105"/>
            <a:ext cx="3860442" cy="523220"/>
          </a:xfrm>
          <a:prstGeom prst="rect">
            <a:avLst/>
          </a:prstGeom>
          <a:solidFill>
            <a:srgbClr val="DBE7EE"/>
          </a:solidFill>
          <a:ln w="12700">
            <a:noFill/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of Business along with Management</a:t>
            </a:r>
            <a:endParaRPr lang="en-US" sz="1400" b="1" dirty="0">
              <a:solidFill>
                <a:srgbClr val="00335A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3977A2-4F98-0493-6F01-B6BA3E60D10E}"/>
              </a:ext>
            </a:extLst>
          </p:cNvPr>
          <p:cNvSpPr txBox="1"/>
          <p:nvPr/>
        </p:nvSpPr>
        <p:spPr>
          <a:xfrm>
            <a:off x="5205500" y="1848420"/>
            <a:ext cx="3860442" cy="523220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Performance – Linked Instrument</a:t>
            </a:r>
          </a:p>
          <a:p>
            <a:pPr algn="ctr"/>
            <a:endParaRPr lang="en-US" sz="1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7CEB8E4-C077-3018-3929-8ADA5B76EF74}"/>
              </a:ext>
            </a:extLst>
          </p:cNvPr>
          <p:cNvSpPr txBox="1"/>
          <p:nvPr/>
        </p:nvSpPr>
        <p:spPr>
          <a:xfrm>
            <a:off x="122665" y="1810973"/>
            <a:ext cx="3296590" cy="523220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Exit Linked Management Incentive Plan</a:t>
            </a:r>
            <a:endParaRPr lang="en-US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9BEB1E-A48A-DE7C-4CE6-987A4B1055F5}"/>
              </a:ext>
            </a:extLst>
          </p:cNvPr>
          <p:cNvSpPr txBox="1"/>
          <p:nvPr/>
        </p:nvSpPr>
        <p:spPr>
          <a:xfrm>
            <a:off x="5183298" y="2490824"/>
            <a:ext cx="3901694" cy="1384995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Buyer agreed to pay sellers additional consideration based on multiple performance parameters including number of users, revenue and EBITDA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Multiple performance milestones and parameter leading to complexity</a:t>
            </a:r>
          </a:p>
        </p:txBody>
      </p:sp>
      <p:sp>
        <p:nvSpPr>
          <p:cNvPr id="3" name="object 19">
            <a:extLst>
              <a:ext uri="{FF2B5EF4-FFF2-40B4-BE49-F238E27FC236}">
                <a16:creationId xmlns:a16="http://schemas.microsoft.com/office/drawing/2014/main" id="{47063D60-56B5-5D8D-96FD-7B8823D306BC}"/>
              </a:ext>
            </a:extLst>
          </p:cNvPr>
          <p:cNvSpPr/>
          <p:nvPr/>
        </p:nvSpPr>
        <p:spPr>
          <a:xfrm rot="10800000">
            <a:off x="3617584" y="1023412"/>
            <a:ext cx="1491941" cy="5834587"/>
          </a:xfrm>
          <a:custGeom>
            <a:avLst/>
            <a:gdLst/>
            <a:ahLst/>
            <a:cxnLst/>
            <a:rect l="l" t="t" r="r" b="b"/>
            <a:pathLst>
              <a:path w="1564639" h="1494789">
                <a:moveTo>
                  <a:pt x="1564436" y="1494599"/>
                </a:moveTo>
                <a:lnTo>
                  <a:pt x="0" y="1494599"/>
                </a:lnTo>
                <a:lnTo>
                  <a:pt x="0" y="0"/>
                </a:lnTo>
                <a:lnTo>
                  <a:pt x="1564436" y="0"/>
                </a:lnTo>
                <a:lnTo>
                  <a:pt x="1564436" y="1494599"/>
                </a:lnTo>
                <a:close/>
              </a:path>
            </a:pathLst>
          </a:custGeom>
          <a:solidFill>
            <a:srgbClr val="00335A"/>
          </a:solidFill>
          <a:ln>
            <a:noFill/>
          </a:ln>
          <a:effectLst/>
        </p:spPr>
        <p:txBody>
          <a:bodyPr wrap="square" lIns="0" tIns="0" rIns="0" bIns="0" rtlCol="0"/>
          <a:lstStyle/>
          <a:p>
            <a:pPr defTabSz="856571"/>
            <a:endParaRPr sz="1687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B7FAF7-5A9E-C672-993F-18EB75381685}"/>
              </a:ext>
            </a:extLst>
          </p:cNvPr>
          <p:cNvSpPr txBox="1"/>
          <p:nvPr/>
        </p:nvSpPr>
        <p:spPr>
          <a:xfrm>
            <a:off x="3543812" y="1231402"/>
            <a:ext cx="16616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Transaction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42724B-10A7-6FAB-983A-3CEB4C97114D}"/>
              </a:ext>
            </a:extLst>
          </p:cNvPr>
          <p:cNvSpPr txBox="1"/>
          <p:nvPr/>
        </p:nvSpPr>
        <p:spPr>
          <a:xfrm>
            <a:off x="3617584" y="1858515"/>
            <a:ext cx="14902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Nature of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6CD8A5-1B7B-25C4-6C8A-875F9A30F343}"/>
              </a:ext>
            </a:extLst>
          </p:cNvPr>
          <p:cNvSpPr txBox="1"/>
          <p:nvPr/>
        </p:nvSpPr>
        <p:spPr>
          <a:xfrm>
            <a:off x="3482864" y="4305976"/>
            <a:ext cx="18052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Remarks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CA06EF-E0E8-BF50-B687-B746A3E1CF3A}"/>
              </a:ext>
            </a:extLst>
          </p:cNvPr>
          <p:cNvCxnSpPr>
            <a:cxnSpLocks/>
          </p:cNvCxnSpPr>
          <p:nvPr/>
        </p:nvCxnSpPr>
        <p:spPr>
          <a:xfrm>
            <a:off x="3652120" y="1768380"/>
            <a:ext cx="1470411" cy="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5868B808-3050-9618-3BE6-7DEAB89BC0DB}"/>
              </a:ext>
            </a:extLst>
          </p:cNvPr>
          <p:cNvSpPr txBox="1"/>
          <p:nvPr/>
        </p:nvSpPr>
        <p:spPr>
          <a:xfrm>
            <a:off x="3628347" y="2930286"/>
            <a:ext cx="14794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Description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874DD4-887F-967B-A6E6-173071DAA074}"/>
              </a:ext>
            </a:extLst>
          </p:cNvPr>
          <p:cNvSpPr txBox="1"/>
          <p:nvPr/>
        </p:nvSpPr>
        <p:spPr>
          <a:xfrm>
            <a:off x="5183298" y="4087106"/>
            <a:ext cx="3882644" cy="954107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Significant attrition in the acquired company due to misalignment.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Complex performance parameters in the business leading to impairment scenario.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3CA7B0-EE96-0369-9488-C9A4FB06E001}"/>
              </a:ext>
            </a:extLst>
          </p:cNvPr>
          <p:cNvSpPr txBox="1"/>
          <p:nvPr/>
        </p:nvSpPr>
        <p:spPr>
          <a:xfrm>
            <a:off x="122663" y="4094163"/>
            <a:ext cx="3339298" cy="954107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Generated an IRR of approximately 15-16% and MOIC of 2.5x.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Generated windfall gains for the Key Management.</a:t>
            </a:r>
          </a:p>
        </p:txBody>
      </p:sp>
      <p:sp>
        <p:nvSpPr>
          <p:cNvPr id="7" name="object 2">
            <a:extLst>
              <a:ext uri="{FF2B5EF4-FFF2-40B4-BE49-F238E27FC236}">
                <a16:creationId xmlns:a16="http://schemas.microsoft.com/office/drawing/2014/main" id="{DAD396BC-8E7F-146F-037E-FACA6D306B6A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Real World Scenarios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B81F1B-BB2B-E0AC-DCB2-99B6DAC3F35B}"/>
              </a:ext>
            </a:extLst>
          </p:cNvPr>
          <p:cNvSpPr txBox="1"/>
          <p:nvPr/>
        </p:nvSpPr>
        <p:spPr>
          <a:xfrm>
            <a:off x="122665" y="2473842"/>
            <a:ext cx="3296589" cy="1169551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Payoff to CXO’s/KMP based on performance matrix linked to IRR/MOIC.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Designed as a Carry Structure.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Simple Performance Matrix.</a:t>
            </a:r>
            <a:endParaRPr lang="en-US" sz="1400" dirty="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8450BF3-AE1D-7324-0565-BBD40F1B9837}"/>
              </a:ext>
            </a:extLst>
          </p:cNvPr>
          <p:cNvCxnSpPr>
            <a:cxnSpLocks/>
          </p:cNvCxnSpPr>
          <p:nvPr/>
        </p:nvCxnSpPr>
        <p:spPr>
          <a:xfrm>
            <a:off x="3628348" y="2462551"/>
            <a:ext cx="1470411" cy="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F993748-ABB3-2FCB-061D-F5AA58F41F1D}"/>
              </a:ext>
            </a:extLst>
          </p:cNvPr>
          <p:cNvCxnSpPr>
            <a:cxnSpLocks/>
          </p:cNvCxnSpPr>
          <p:nvPr/>
        </p:nvCxnSpPr>
        <p:spPr>
          <a:xfrm>
            <a:off x="3628348" y="4043701"/>
            <a:ext cx="1470411" cy="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85B80E-65DB-6CB1-7222-2AE4006F8273}"/>
              </a:ext>
            </a:extLst>
          </p:cNvPr>
          <p:cNvCxnSpPr>
            <a:cxnSpLocks/>
          </p:cNvCxnSpPr>
          <p:nvPr/>
        </p:nvCxnSpPr>
        <p:spPr>
          <a:xfrm>
            <a:off x="3637433" y="5132827"/>
            <a:ext cx="1470411" cy="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FB0F920-67B4-8D0A-32E5-5C022B1BD23E}"/>
              </a:ext>
            </a:extLst>
          </p:cNvPr>
          <p:cNvSpPr txBox="1"/>
          <p:nvPr/>
        </p:nvSpPr>
        <p:spPr>
          <a:xfrm>
            <a:off x="3496993" y="5194757"/>
            <a:ext cx="179112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  <a:p>
            <a:pPr algn="ctr"/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used for Valuation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4F0151C-9DAD-17E9-44AF-37C73115A1A1}"/>
              </a:ext>
            </a:extLst>
          </p:cNvPr>
          <p:cNvSpPr txBox="1"/>
          <p:nvPr/>
        </p:nvSpPr>
        <p:spPr>
          <a:xfrm>
            <a:off x="107082" y="5457346"/>
            <a:ext cx="3339298" cy="307777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Monter Carlo Simulation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AB26F87-3CB8-5511-5F84-16B17A89EAA3}"/>
              </a:ext>
            </a:extLst>
          </p:cNvPr>
          <p:cNvSpPr txBox="1"/>
          <p:nvPr/>
        </p:nvSpPr>
        <p:spPr>
          <a:xfrm>
            <a:off x="5205500" y="5457346"/>
            <a:ext cx="3860442" cy="307777"/>
          </a:xfrm>
          <a:prstGeom prst="rect">
            <a:avLst/>
          </a:prstGeom>
          <a:noFill/>
          <a:ln w="12700">
            <a:solidFill>
              <a:schemeClr val="tx1"/>
            </a:solidFill>
            <a:prstDash val="lgDash"/>
          </a:ln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Monter Carlo Simulation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484EE37-C611-2BEB-DBED-711583121021}"/>
              </a:ext>
            </a:extLst>
          </p:cNvPr>
          <p:cNvCxnSpPr>
            <a:cxnSpLocks/>
          </p:cNvCxnSpPr>
          <p:nvPr/>
        </p:nvCxnSpPr>
        <p:spPr>
          <a:xfrm>
            <a:off x="3652120" y="6168627"/>
            <a:ext cx="1470411" cy="2"/>
          </a:xfrm>
          <a:prstGeom prst="line">
            <a:avLst/>
          </a:prstGeom>
          <a:ln w="19050">
            <a:solidFill>
              <a:schemeClr val="bg1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29412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EEA17D-BE59-908A-DE9B-E26EA4474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24AFB307-91F7-586D-1822-90E1DA6511CF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Real World Scenarios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FA8C8C-6AA0-01BD-2C3D-2CEBCE4A234C}"/>
              </a:ext>
            </a:extLst>
          </p:cNvPr>
          <p:cNvSpPr txBox="1"/>
          <p:nvPr/>
        </p:nvSpPr>
        <p:spPr>
          <a:xfrm>
            <a:off x="104678" y="1633389"/>
            <a:ext cx="8953694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</a:p>
          <a:p>
            <a:endParaRPr lang="en-US" sz="1600" b="1" dirty="0">
              <a:solidFill>
                <a:srgbClr val="003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Acquirer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purchased 70% stake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the target company.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remaining 30% was structured using call/put options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instead of direct acquisition.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arrangement was designed as a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incentive mechanism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with exercise tied to performance (initially at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7× EBITDA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Instrument Description</a:t>
            </a:r>
          </a:p>
          <a:p>
            <a:pPr>
              <a:buNone/>
            </a:pPr>
            <a:endParaRPr lang="en-US" sz="1600" b="1" dirty="0">
              <a:solidFill>
                <a:srgbClr val="00345B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 Option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Held by acquirer on the promoter’s remaining 30%.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 Option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: Held by promoter, giving right to sell to acquirer.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Performance Link</a:t>
            </a:r>
            <a:r>
              <a:rPr lang="en-US" sz="1600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Strike price based on a pre-agreed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EBITDA multiple</a:t>
            </a:r>
            <a:r>
              <a:rPr lang="en-US" sz="1600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Accounting Treatment</a:t>
            </a:r>
            <a:r>
              <a:rPr lang="en-US" sz="1600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Recognized as a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derivative liability</a:t>
            </a:r>
            <a:r>
              <a:rPr lang="en-US" sz="1600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 acquirer’s books.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Remeasured annually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through profit and loss.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E42893-70D9-AC12-5929-871CBD896FA4}"/>
              </a:ext>
            </a:extLst>
          </p:cNvPr>
          <p:cNvSpPr txBox="1"/>
          <p:nvPr/>
        </p:nvSpPr>
        <p:spPr>
          <a:xfrm>
            <a:off x="122663" y="1181785"/>
            <a:ext cx="6249562" cy="338554"/>
          </a:xfrm>
          <a:prstGeom prst="rect">
            <a:avLst/>
          </a:prstGeom>
          <a:solidFill>
            <a:srgbClr val="DBE7EE"/>
          </a:solidFill>
          <a:ln w="12700">
            <a:noFill/>
            <a:prstDash val="lgDash"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with Contingent Consideration</a:t>
            </a:r>
          </a:p>
        </p:txBody>
      </p:sp>
    </p:spTree>
    <p:extLst>
      <p:ext uri="{BB962C8B-B14F-4D97-AF65-F5344CB8AC3E}">
        <p14:creationId xmlns:p14="http://schemas.microsoft.com/office/powerpoint/2010/main" val="12322454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3B8A9-2C40-A990-B726-0B78DE4AD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1216E306-8181-A9C3-CCAE-4CBDEDAEB7A6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Real World Scenarios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CCD127-85B0-CD97-D731-908E05060D4E}"/>
              </a:ext>
            </a:extLst>
          </p:cNvPr>
          <p:cNvSpPr txBox="1"/>
          <p:nvPr/>
        </p:nvSpPr>
        <p:spPr>
          <a:xfrm>
            <a:off x="104678" y="1604814"/>
            <a:ext cx="895369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Impact</a:t>
            </a:r>
          </a:p>
          <a:p>
            <a:pPr>
              <a:buNone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 exercise of the call option, the multiple was revised from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7x to 9.9x EBITDA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This remeasurement led to an additional </a:t>
            </a:r>
            <a:r>
              <a:rPr lang="en-US" sz="16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INR 103.17 million expense in P&amp;L impacting the net income</a:t>
            </a:r>
            <a:r>
              <a:rPr lang="en-US" sz="1600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Counterfactual</a:t>
            </a:r>
            <a:r>
              <a:rPr lang="en-US" sz="1600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Without the call/put structure, this would have been a </a:t>
            </a:r>
            <a:r>
              <a:rPr lang="en-US" sz="16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step-up acquisition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with </a:t>
            </a:r>
            <a:r>
              <a:rPr lang="en-US" sz="16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P&amp;L impact</a:t>
            </a:r>
            <a:r>
              <a:rPr lang="en-US" sz="1600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5C5271-1E48-A700-16A9-383044791529}"/>
              </a:ext>
            </a:extLst>
          </p:cNvPr>
          <p:cNvSpPr txBox="1"/>
          <p:nvPr/>
        </p:nvSpPr>
        <p:spPr>
          <a:xfrm>
            <a:off x="122663" y="1181785"/>
            <a:ext cx="6249562" cy="338554"/>
          </a:xfrm>
          <a:prstGeom prst="rect">
            <a:avLst/>
          </a:prstGeom>
          <a:solidFill>
            <a:srgbClr val="DBE7EE"/>
          </a:solidFill>
          <a:ln w="12700">
            <a:noFill/>
            <a:prstDash val="lgDash"/>
          </a:ln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Acquisition with Contingent Consideration</a:t>
            </a:r>
          </a:p>
        </p:txBody>
      </p:sp>
    </p:spTree>
    <p:extLst>
      <p:ext uri="{BB962C8B-B14F-4D97-AF65-F5344CB8AC3E}">
        <p14:creationId xmlns:p14="http://schemas.microsoft.com/office/powerpoint/2010/main" val="21486867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5810250"/>
            <a:ext cx="2895600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Privileged &amp; Confidential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46900" y="5810250"/>
            <a:ext cx="2133600" cy="365125"/>
          </a:xfrm>
        </p:spPr>
        <p:txBody>
          <a:bodyPr/>
          <a:lstStyle/>
          <a:p>
            <a:fld id="{BC6C6F90-24A2-5E47-B903-ED66EE24517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24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Option Pricing Models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C385F5-43D1-417E-9502-4F6610824313}"/>
              </a:ext>
            </a:extLst>
          </p:cNvPr>
          <p:cNvSpPr txBox="1"/>
          <p:nvPr/>
        </p:nvSpPr>
        <p:spPr>
          <a:xfrm>
            <a:off x="371614" y="1259564"/>
            <a:ext cx="8561371" cy="193899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price of any asset in the world is Present Value (PV) of future cash flows.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If we talk about call option, future cash flows are payoff: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Payoff from Call = S (Underlying Price)  – E (Strike Price)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ED7D865-7AEC-4269-BD57-AAA86F76ADE1}"/>
              </a:ext>
            </a:extLst>
          </p:cNvPr>
          <p:cNvCxnSpPr>
            <a:cxnSpLocks/>
            <a:stCxn id="11" idx="3"/>
          </p:cNvCxnSpPr>
          <p:nvPr/>
        </p:nvCxnSpPr>
        <p:spPr>
          <a:xfrm flipH="1">
            <a:off x="1202635" y="3210738"/>
            <a:ext cx="1593830" cy="956893"/>
          </a:xfrm>
          <a:prstGeom prst="straightConnector1">
            <a:avLst/>
          </a:prstGeom>
          <a:ln w="57150">
            <a:solidFill>
              <a:srgbClr val="00335A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1FE1048B-ABE0-4690-9B58-82579FA37143}"/>
              </a:ext>
            </a:extLst>
          </p:cNvPr>
          <p:cNvSpPr/>
          <p:nvPr/>
        </p:nvSpPr>
        <p:spPr>
          <a:xfrm>
            <a:off x="371613" y="4167631"/>
            <a:ext cx="870888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This S is uncertain and we need to model how this evolves over time. We are discussing following processes for modelling S: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Binomial Model (Discrete)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Black Scholes Merton Model (BSM) (Continuous)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Use of Monte Carlo Simulation in BSM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46DBFB4-7220-43AA-83C0-EEE5CCF9E8ED}"/>
              </a:ext>
            </a:extLst>
          </p:cNvPr>
          <p:cNvSpPr/>
          <p:nvPr/>
        </p:nvSpPr>
        <p:spPr>
          <a:xfrm>
            <a:off x="2441032" y="2670580"/>
            <a:ext cx="2427051" cy="632834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8573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0EE79818-B370-4553-B254-307A504B4ECE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Black Scholes Model 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158C83-62B6-4A31-A2A0-A8FB27867B89}"/>
              </a:ext>
            </a:extLst>
          </p:cNvPr>
          <p:cNvSpPr/>
          <p:nvPr/>
        </p:nvSpPr>
        <p:spPr>
          <a:xfrm>
            <a:off x="371613" y="1221940"/>
            <a:ext cx="835035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:</a:t>
            </a:r>
          </a:p>
          <a:p>
            <a:pPr algn="just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formula, developed by three economists – Fischer Black, Myron Scholes and Robert Merton – is perhaps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world's most well-known options pricing model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was introduced in their 1973 paper, "The Pricing of Options and Corporate Liabilities," published in the Journal of Political Economy.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Black Scholes model is a model of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price variation over time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instruments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such as stocks that can,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among other things, be used to determine the price of a European call option.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It's used to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calculate the theoretical value of European-Style Options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using current stock prices, expected dividends, the option's strike price, expected interest rates, time to expiration and expected volatility.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8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0EE79818-B370-4553-B254-307A504B4ECE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Black Scholes Model 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158C83-62B6-4A31-A2A0-A8FB27867B89}"/>
              </a:ext>
            </a:extLst>
          </p:cNvPr>
          <p:cNvSpPr/>
          <p:nvPr/>
        </p:nvSpPr>
        <p:spPr>
          <a:xfrm>
            <a:off x="371613" y="1144729"/>
            <a:ext cx="835035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Assumptions :</a:t>
            </a:r>
          </a:p>
          <a:p>
            <a:pPr algn="just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option is European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only be exercised at expiration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Perfect continuous time markets: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one can trade at any time, there are no transaction costs and taxes, no restrictions on short-selling.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 arbitrage opportunities exist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underlying asset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 not pay any dividend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flow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during the option’s life.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Markets are efficient (i.e., market movements cannot be predicted).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There are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transaction costs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buying the option.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risk-free rate and volatility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underlying are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known and constant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return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 the underlying asset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follows a lognormal distribution.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34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0EE79818-B370-4553-B254-307A504B4ECE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Inputs in the Black Scholes Model  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5DB8BA-7924-4FF3-A98D-8E522BE59FAA}"/>
              </a:ext>
            </a:extLst>
          </p:cNvPr>
          <p:cNvGraphicFramePr>
            <a:graphicFrameLocks noGrp="1"/>
          </p:cNvGraphicFramePr>
          <p:nvPr/>
        </p:nvGraphicFramePr>
        <p:xfrm>
          <a:off x="429063" y="1209620"/>
          <a:ext cx="8519636" cy="5412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6581">
                  <a:extLst>
                    <a:ext uri="{9D8B030D-6E8A-4147-A177-3AD203B41FA5}">
                      <a16:colId xmlns:a16="http://schemas.microsoft.com/office/drawing/2014/main" val="1391224015"/>
                    </a:ext>
                  </a:extLst>
                </a:gridCol>
                <a:gridCol w="4429137">
                  <a:extLst>
                    <a:ext uri="{9D8B030D-6E8A-4147-A177-3AD203B41FA5}">
                      <a16:colId xmlns:a16="http://schemas.microsoft.com/office/drawing/2014/main" val="2179446682"/>
                    </a:ext>
                  </a:extLst>
                </a:gridCol>
                <a:gridCol w="2363918">
                  <a:extLst>
                    <a:ext uri="{9D8B030D-6E8A-4147-A177-3AD203B41FA5}">
                      <a16:colId xmlns:a16="http://schemas.microsoft.com/office/drawing/2014/main" val="2829651740"/>
                    </a:ext>
                  </a:extLst>
                </a:gridCol>
              </a:tblGrid>
              <a:tr h="250116">
                <a:tc>
                  <a:txBody>
                    <a:bodyPr/>
                    <a:lstStyle/>
                    <a:p>
                      <a:r>
                        <a:rPr lang="en-US" sz="1300" spc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spc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300" spc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 of Data</a:t>
                      </a:r>
                    </a:p>
                  </a:txBody>
                  <a:tcPr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7761404"/>
                  </a:ext>
                </a:extLst>
              </a:tr>
              <a:tr h="857202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Striking Price </a:t>
                      </a:r>
                      <a:r>
                        <a:rPr lang="en-US" sz="1300" b="1" spc="0" dirty="0">
                          <a:solidFill>
                            <a:schemeClr val="tx2"/>
                          </a:solidFill>
                          <a:latin typeface="+mn-lt"/>
                          <a:cs typeface="Arial"/>
                        </a:rPr>
                        <a:t>(E)</a:t>
                      </a:r>
                    </a:p>
                    <a:p>
                      <a:pPr algn="l"/>
                      <a:endParaRPr lang="en-US" sz="1300" b="1" i="0" u="none" strike="noStrike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lower the striking price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for a given stock,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more the option should be worth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because a call option lets you buy at a predetermined striking price.</a:t>
                      </a:r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 case of listed shares, market quotes; in unlisted cases based on a valuation of the shares as on date.</a:t>
                      </a:r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583434"/>
                  </a:ext>
                </a:extLst>
              </a:tr>
              <a:tr h="77536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Time Until Expiration (T)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longer the time until expiration,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more the option is worth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The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Option premium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increases for more distant expirations for puts and calls.</a:t>
                      </a:r>
                      <a:endParaRPr lang="en-US" sz="1300" b="1" spc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price at which the option is exercisable as per the contract / scheme.</a:t>
                      </a:r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09250"/>
                  </a:ext>
                </a:extLst>
              </a:tr>
              <a:tr h="69890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Stock Price </a:t>
                      </a:r>
                      <a:r>
                        <a:rPr lang="en-US" sz="1300" spc="0" dirty="0">
                          <a:solidFill>
                            <a:schemeClr val="tx2"/>
                          </a:solidFill>
                          <a:latin typeface="+mn-lt"/>
                          <a:cs typeface="Arial"/>
                        </a:rPr>
                        <a:t>(</a:t>
                      </a:r>
                      <a:r>
                        <a:rPr lang="en-US" sz="1300" spc="0" dirty="0">
                          <a:solidFill>
                            <a:schemeClr val="tx2"/>
                          </a:solidFill>
                          <a:latin typeface="DejaVu Serif"/>
                          <a:cs typeface="DejaVu Serif"/>
                        </a:rPr>
                        <a:t>𝑆</a:t>
                      </a:r>
                      <a:r>
                        <a:rPr lang="en-US" sz="1300" spc="0" baseline="-14492" dirty="0">
                          <a:solidFill>
                            <a:schemeClr val="tx2"/>
                          </a:solidFill>
                          <a:latin typeface="DejaVu Serif"/>
                          <a:cs typeface="DejaVu Serif"/>
                        </a:rPr>
                        <a:t>0</a:t>
                      </a:r>
                      <a:r>
                        <a:rPr lang="en-US" sz="1300" spc="0" dirty="0">
                          <a:solidFill>
                            <a:schemeClr val="tx2"/>
                          </a:solidFill>
                          <a:latin typeface="+mn-lt"/>
                          <a:cs typeface="Arial"/>
                        </a:rPr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i="0" u="none" strike="noStrike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higher the stock price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more a given call option is worth. 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call option holder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benefits from a rise in the stock price.</a:t>
                      </a:r>
                      <a:endParaRPr lang="en-US" sz="1300" b="1" spc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As per the scheme or contract.</a:t>
                      </a:r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3035709"/>
                  </a:ext>
                </a:extLst>
              </a:tr>
              <a:tr h="885638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Volatility </a:t>
                      </a:r>
                      <a:r>
                        <a:rPr lang="en-US" sz="1300" spc="0" dirty="0">
                          <a:solidFill>
                            <a:schemeClr val="tx2"/>
                          </a:solidFill>
                          <a:latin typeface="+mn-lt"/>
                          <a:cs typeface="Arial"/>
                        </a:rPr>
                        <a:t>(</a:t>
                      </a:r>
                      <a:r>
                        <a:rPr lang="en-US" sz="1300" spc="0" dirty="0">
                          <a:solidFill>
                            <a:schemeClr val="tx2"/>
                          </a:solidFill>
                          <a:latin typeface="DejaVu Serif"/>
                          <a:cs typeface="DejaVu Serif"/>
                        </a:rPr>
                        <a:t>𝜎</a:t>
                      </a:r>
                      <a:r>
                        <a:rPr lang="en-US" sz="1300" spc="0" dirty="0">
                          <a:solidFill>
                            <a:schemeClr val="tx2"/>
                          </a:solidFill>
                          <a:latin typeface="+mn-lt"/>
                          <a:cs typeface="Arial"/>
                        </a:rPr>
                        <a:t>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300" b="1" i="0" u="none" strike="noStrike" kern="1200" spc="0" baseline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just">
                        <a:buFontTx/>
                        <a:buNone/>
                      </a:pP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greater the price volatility,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more the option is worth. 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volatility estimate Sigma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cannot be directly observed and must be estimated.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Volatility 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plays a major role in determining time value.</a:t>
                      </a:r>
                      <a:endParaRPr lang="en-US" sz="1300" b="0" spc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spc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 prices</a:t>
                      </a:r>
                      <a:r>
                        <a:rPr lang="en-US" sz="1300" spc="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 similar stock.</a:t>
                      </a:r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6277529"/>
                  </a:ext>
                </a:extLst>
              </a:tr>
              <a:tr h="104917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Dividends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Company that pays a large dividend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will have a small option premium 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than a Company with a lower dividend, everything else being equal. </a:t>
                      </a:r>
                    </a:p>
                    <a:p>
                      <a:pPr algn="just"/>
                      <a:r>
                        <a:rPr lang="en-US" sz="1300" b="1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Listed options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don’t adjust for cash dividends. </a:t>
                      </a:r>
                    </a:p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stock price falls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on the ex-dividend date.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spc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on historic trend or estimate for the future.</a:t>
                      </a: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039563"/>
                  </a:ext>
                </a:extLst>
              </a:tr>
              <a:tr h="600278">
                <a:tc>
                  <a:txBody>
                    <a:bodyPr/>
                    <a:lstStyle/>
                    <a:p>
                      <a:pPr algn="l"/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Risk- Free Interest Rate (r)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higher the risk free interest rate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300" b="1" i="0" u="none" strike="noStrike" kern="1200" spc="0" baseline="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the higher the option premium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everything else being equal.</a:t>
                      </a:r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Market data on </a:t>
                      </a:r>
                      <a:r>
                        <a:rPr lang="en-US" sz="1300" b="0" i="0" u="none" strike="noStrike" kern="1200" spc="0" baseline="0" dirty="0" err="1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G.Sec</a:t>
                      </a:r>
                      <a:r>
                        <a:rPr lang="en-US" sz="1300" b="0" i="0" u="none" strike="noStrike" kern="1200" spc="0" baseline="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yields.</a:t>
                      </a:r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/>
                      <a:endParaRPr lang="en-US" sz="1300" spc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0624754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0081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Derivation: Black Scholes Model (BSM)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C385F5-43D1-417E-9502-4F6610824313}"/>
                  </a:ext>
                </a:extLst>
              </p:cNvPr>
              <p:cNvSpPr txBox="1"/>
              <p:nvPr/>
            </p:nvSpPr>
            <p:spPr>
              <a:xfrm>
                <a:off x="371614" y="1230259"/>
                <a:ext cx="8561371" cy="2862322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BSM is an analytical model which takes 5 inputs.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Underlying Price (S)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Strike/Exercise Price (E)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Standard Deviation (S.D.)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 to maturity (t) – 2 Year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Risk Free Rate (r) (Continuous Compounding)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Put it in a formula and gives the option value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C385F5-43D1-417E-9502-4F6610824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4" y="1230259"/>
                <a:ext cx="8561371" cy="2862322"/>
              </a:xfrm>
              <a:prstGeom prst="rect">
                <a:avLst/>
              </a:prstGeom>
              <a:blipFill>
                <a:blip r:embed="rId2"/>
                <a:stretch>
                  <a:fillRect l="-783" t="-426" b="-3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FE1048B-ABE0-4690-9B58-82579FA37143}"/>
                  </a:ext>
                </a:extLst>
              </p:cNvPr>
              <p:cNvSpPr/>
              <p:nvPr/>
            </p:nvSpPr>
            <p:spPr>
              <a:xfrm>
                <a:off x="371613" y="4838524"/>
                <a:ext cx="8708883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Stage 1 :-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S</a:t>
                </a:r>
                <a:r>
                  <a:rPr lang="en-US" sz="20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– PV of E (E </a:t>
                </a:r>
                <a14:m>
                  <m:oMath xmlns:m="http://schemas.openxmlformats.org/officeDocument/2006/math">
                    <m:r>
                      <a:rPr lang="en-IN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IN" sz="2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I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I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IN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𝒓𝒕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=&gt; This is the minimum value of call option i.e. intrinsic value. We still need to incorporate volatility premium.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FE1048B-ABE0-4690-9B58-82579FA371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3" y="4838524"/>
                <a:ext cx="8708883" cy="1323439"/>
              </a:xfrm>
              <a:prstGeom prst="rect">
                <a:avLst/>
              </a:prstGeom>
              <a:blipFill>
                <a:blip r:embed="rId4"/>
                <a:stretch>
                  <a:fillRect l="-770" t="-2304" r="-840" b="-78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62FAAC7-0A69-4517-9F01-4E465CF5A7E0}"/>
              </a:ext>
            </a:extLst>
          </p:cNvPr>
          <p:cNvSpPr/>
          <p:nvPr/>
        </p:nvSpPr>
        <p:spPr>
          <a:xfrm>
            <a:off x="397566" y="431344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i="1" dirty="0">
                <a:latin typeface="Arial" panose="020B0604020202020204" pitchFamily="34" charset="0"/>
                <a:cs typeface="Arial" panose="020B0604020202020204" pitchFamily="34" charset="0"/>
              </a:rPr>
              <a:t>Discussion of BSM Formula</a:t>
            </a:r>
          </a:p>
        </p:txBody>
      </p:sp>
    </p:spTree>
    <p:extLst>
      <p:ext uri="{BB962C8B-B14F-4D97-AF65-F5344CB8AC3E}">
        <p14:creationId xmlns:p14="http://schemas.microsoft.com/office/powerpoint/2010/main" val="20779513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Derivation: Black Scholes Model (BSM)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FE1048B-ABE0-4690-9B58-82579FA37143}"/>
                  </a:ext>
                </a:extLst>
              </p:cNvPr>
              <p:cNvSpPr/>
              <p:nvPr/>
            </p:nvSpPr>
            <p:spPr>
              <a:xfrm>
                <a:off x="371614" y="1001297"/>
                <a:ext cx="8708883" cy="17543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Stage 2 :-</a:t>
                </a: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We bring volatility into picture by taking probability from normal distribution such that final formula becomes</a:t>
                </a: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[S</a:t>
                </a:r>
                <a:r>
                  <a:rPr lang="en-US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x N(d1)] – [E </a:t>
                </a:r>
                <a14:m>
                  <m:oMath xmlns:m="http://schemas.openxmlformats.org/officeDocument/2006/math">
                    <m:r>
                      <a:rPr lang="en-IN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IN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IN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IN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IN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N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𝒓𝒕</m:t>
                        </m:r>
                      </m:sup>
                    </m:sSup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x N(d2)]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[E </a:t>
                </a:r>
                <a14:m>
                  <m:oMath xmlns:m="http://schemas.openxmlformats.org/officeDocument/2006/math">
                    <m:r>
                      <a:rPr lang="en-IN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IN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IN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IN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IN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N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𝒓𝒕</m:t>
                        </m:r>
                      </m:sup>
                    </m:sSup>
                  </m:oMath>
                </a14:m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x N(-d2)] - [S</a:t>
                </a:r>
                <a:r>
                  <a:rPr lang="en-US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x N(-d1)]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FE1048B-ABE0-4690-9B58-82579FA371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4" y="1001297"/>
                <a:ext cx="8708883" cy="1754326"/>
              </a:xfrm>
              <a:prstGeom prst="rect">
                <a:avLst/>
              </a:prstGeom>
              <a:blipFill>
                <a:blip r:embed="rId3"/>
                <a:stretch>
                  <a:fillRect l="-630" t="-1736" r="-840" b="-45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DAF43851-5ED5-4AF4-8811-3D2873CFC9DE}"/>
              </a:ext>
            </a:extLst>
          </p:cNvPr>
          <p:cNvSpPr/>
          <p:nvPr/>
        </p:nvSpPr>
        <p:spPr>
          <a:xfrm>
            <a:off x="371614" y="2887199"/>
            <a:ext cx="8588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us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CEFFDDF-BA57-4E5A-9007-DF28E8954AE8}"/>
                  </a:ext>
                </a:extLst>
              </p:cNvPr>
              <p:cNvSpPr/>
              <p:nvPr/>
            </p:nvSpPr>
            <p:spPr>
              <a:xfrm>
                <a:off x="371614" y="3377543"/>
                <a:ext cx="858851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en-US" sz="2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= [S</a:t>
                </a:r>
                <a:r>
                  <a:rPr lang="en-US" sz="2400" b="1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x N(d1)] – [E </a:t>
                </a:r>
                <a14:m>
                  <m:oMath xmlns:m="http://schemas.openxmlformats.org/officeDocument/2006/math">
                    <m:r>
                      <a:rPr lang="en-IN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IN" sz="2400" b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sSup>
                      <m:sSupPr>
                        <m:ctrlPr>
                          <a:rPr lang="en-I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I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p>
                        <m:r>
                          <a:rPr lang="en-I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IN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𝒓𝒕</m:t>
                        </m:r>
                      </m:sup>
                    </m:sSup>
                  </m:oMath>
                </a14:m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x N(d2)]</a:t>
                </a:r>
                <a:endParaRPr lang="en-IN" sz="2400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CEFFDDF-BA57-4E5A-9007-DF28E8954A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4" y="3377543"/>
                <a:ext cx="8588512" cy="461665"/>
              </a:xfrm>
              <a:prstGeom prst="rect">
                <a:avLst/>
              </a:prstGeom>
              <a:blipFill>
                <a:blip r:embed="rId4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eft Brace 11">
            <a:extLst>
              <a:ext uri="{FF2B5EF4-FFF2-40B4-BE49-F238E27FC236}">
                <a16:creationId xmlns:a16="http://schemas.microsoft.com/office/drawing/2014/main" id="{AB616445-55F6-4310-B366-8379AEF16702}"/>
              </a:ext>
            </a:extLst>
          </p:cNvPr>
          <p:cNvSpPr/>
          <p:nvPr/>
        </p:nvSpPr>
        <p:spPr>
          <a:xfrm rot="16200000">
            <a:off x="3851179" y="3473202"/>
            <a:ext cx="258886" cy="974035"/>
          </a:xfrm>
          <a:prstGeom prst="leftBrace">
            <a:avLst/>
          </a:prstGeom>
          <a:noFill/>
          <a:ln>
            <a:solidFill>
              <a:srgbClr val="C0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0E6CEB20-A1CD-4F28-B939-57DF44900A70}"/>
              </a:ext>
            </a:extLst>
          </p:cNvPr>
          <p:cNvSpPr/>
          <p:nvPr/>
        </p:nvSpPr>
        <p:spPr>
          <a:xfrm rot="16200000">
            <a:off x="6716962" y="3423753"/>
            <a:ext cx="258886" cy="974035"/>
          </a:xfrm>
          <a:prstGeom prst="leftBrace">
            <a:avLst/>
          </a:prstGeom>
          <a:ln>
            <a:solidFill>
              <a:schemeClr val="accent4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A0F76D8-8EBC-49C4-AC26-A4B081A7997C}"/>
              </a:ext>
            </a:extLst>
          </p:cNvPr>
          <p:cNvSpPr/>
          <p:nvPr/>
        </p:nvSpPr>
        <p:spPr>
          <a:xfrm>
            <a:off x="3008567" y="4179326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 Option Delta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C4EDFC-A367-4E80-BAD1-4B42378FF2F1}"/>
              </a:ext>
            </a:extLst>
          </p:cNvPr>
          <p:cNvSpPr/>
          <p:nvPr/>
        </p:nvSpPr>
        <p:spPr>
          <a:xfrm>
            <a:off x="5501721" y="4139570"/>
            <a:ext cx="2726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Probability that call will land in the money</a:t>
            </a:r>
            <a:endParaRPr lang="en-IN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3265D73-323A-45BD-B1A2-4C8EDA375714}"/>
              </a:ext>
            </a:extLst>
          </p:cNvPr>
          <p:cNvSpPr/>
          <p:nvPr/>
        </p:nvSpPr>
        <p:spPr>
          <a:xfrm>
            <a:off x="371613" y="4849015"/>
            <a:ext cx="873114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Intuition: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 option is equivalent to leveraged stock buying. We borrow present value of E </a:t>
            </a:r>
            <a:r>
              <a:rPr lang="en-US" i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buy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stocks.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Also we can think of a call option as buying delta stock by paying E, however E will be paid only in the cases when the option lands in the money</a:t>
            </a:r>
          </a:p>
        </p:txBody>
      </p:sp>
    </p:spTree>
    <p:extLst>
      <p:ext uri="{BB962C8B-B14F-4D97-AF65-F5344CB8AC3E}">
        <p14:creationId xmlns:p14="http://schemas.microsoft.com/office/powerpoint/2010/main" val="175006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23FEF7-B508-485C-B3B8-4820BF2D42E7}"/>
              </a:ext>
            </a:extLst>
          </p:cNvPr>
          <p:cNvSpPr/>
          <p:nvPr/>
        </p:nvSpPr>
        <p:spPr>
          <a:xfrm>
            <a:off x="-1588" y="3517"/>
            <a:ext cx="9537701" cy="7040563"/>
          </a:xfrm>
          <a:prstGeom prst="rect">
            <a:avLst/>
          </a:prstGeom>
          <a:solidFill>
            <a:srgbClr val="3BB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9" tIns="45662" rIns="91319" bIns="45662" anchor="ctr"/>
          <a:lstStyle/>
          <a:p>
            <a:pPr algn="ctr" defTabSz="913193">
              <a:defRPr/>
            </a:pPr>
            <a:endParaRPr lang="en-US" dirty="0"/>
          </a:p>
        </p:txBody>
      </p:sp>
      <p:grpSp>
        <p:nvGrpSpPr>
          <p:cNvPr id="19458" name="Group 6">
            <a:extLst>
              <a:ext uri="{FF2B5EF4-FFF2-40B4-BE49-F238E27FC236}">
                <a16:creationId xmlns:a16="http://schemas.microsoft.com/office/drawing/2014/main" id="{F99C5DFF-4928-4A15-A2E5-F0E9986AA6F1}"/>
              </a:ext>
            </a:extLst>
          </p:cNvPr>
          <p:cNvGrpSpPr>
            <a:grpSpLocks/>
          </p:cNvGrpSpPr>
          <p:nvPr/>
        </p:nvGrpSpPr>
        <p:grpSpPr bwMode="auto">
          <a:xfrm>
            <a:off x="4135438" y="2973388"/>
            <a:ext cx="4768850" cy="4692650"/>
            <a:chOff x="4135609" y="2972682"/>
            <a:chExt cx="4768850" cy="4693709"/>
          </a:xfrm>
        </p:grpSpPr>
        <p:sp>
          <p:nvSpPr>
            <p:cNvPr id="19459" name="Oval 7">
              <a:extLst>
                <a:ext uri="{FF2B5EF4-FFF2-40B4-BE49-F238E27FC236}">
                  <a16:creationId xmlns:a16="http://schemas.microsoft.com/office/drawing/2014/main" id="{C3348F66-A223-490E-A2E3-B3EB0AC39F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35609" y="2972682"/>
              <a:ext cx="4768850" cy="469370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4679" tIns="47339" rIns="94679" bIns="47339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500" dirty="0">
                <a:solidFill>
                  <a:srgbClr val="4C545B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460" name="Title 1">
              <a:extLst>
                <a:ext uri="{FF2B5EF4-FFF2-40B4-BE49-F238E27FC236}">
                  <a16:creationId xmlns:a16="http://schemas.microsoft.com/office/drawing/2014/main" id="{30AE24A6-4821-499B-A4D1-7A1D6A0808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4431" y="4867231"/>
              <a:ext cx="2696123" cy="735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 anchor="ctr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b="1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Section 1</a:t>
              </a:r>
            </a:p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US" altLang="en-US" sz="2800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</a:t>
              </a:r>
            </a:p>
          </p:txBody>
        </p:sp>
        <p:sp>
          <p:nvSpPr>
            <p:cNvPr id="19461" name="TextBox 9">
              <a:extLst>
                <a:ext uri="{FF2B5EF4-FFF2-40B4-BE49-F238E27FC236}">
                  <a16:creationId xmlns:a16="http://schemas.microsoft.com/office/drawing/2014/main" id="{7A368053-14BD-4281-AD2B-99198B556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118" y="3800011"/>
              <a:ext cx="1033251" cy="2717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>
              <a:spAutoFit/>
            </a:bodyPr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7200" dirty="0">
                  <a:solidFill>
                    <a:srgbClr val="00335A"/>
                  </a:solidFill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1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1A5467-75E6-40F4-94BF-D7912A6915D9}"/>
                </a:ext>
              </a:extLst>
            </p:cNvPr>
            <p:cNvCxnSpPr/>
            <p:nvPr/>
          </p:nvCxnSpPr>
          <p:spPr>
            <a:xfrm>
              <a:off x="5831059" y="4174690"/>
              <a:ext cx="0" cy="2223002"/>
            </a:xfrm>
            <a:prstGeom prst="line">
              <a:avLst/>
            </a:prstGeom>
            <a:ln w="57150" cap="rnd" cmpd="sng">
              <a:solidFill>
                <a:srgbClr val="00335A"/>
              </a:solidFill>
              <a:prstDash val="sysDot"/>
              <a:round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Derivation: Black Scholes Model (BSM)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FE1048B-ABE0-4690-9B58-82579FA37143}"/>
                  </a:ext>
                </a:extLst>
              </p:cNvPr>
              <p:cNvSpPr/>
              <p:nvPr/>
            </p:nvSpPr>
            <p:spPr>
              <a:xfrm>
                <a:off x="381554" y="1332495"/>
                <a:ext cx="8708883" cy="31609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Stage 3 :-</a:t>
                </a: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Formula of d1 and d2</a:t>
                </a:r>
              </a:p>
              <a:p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IN" sz="2400" b="0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1= </m:t>
                    </m:r>
                    <m:f>
                      <m:fPr>
                        <m:ctrlPr>
                          <a:rPr lang="en-IN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IN" sz="2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N" sz="2400" b="0" i="0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ln</m:t>
                            </m:r>
                            <m:d>
                              <m:dPr>
                                <m:ctrlPr>
                                  <a:rPr lang="en-IN" sz="24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IN" sz="2400" b="0" i="1" smtClean="0">
                                        <a:solidFill>
                                          <a:schemeClr val="tx2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IN" sz="24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IN" sz="24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IN" sz="24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IN" sz="2400" b="0" i="1" smtClean="0">
                                        <a:solidFill>
                                          <a:schemeClr val="tx2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𝐸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IN" sz="2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IN" sz="24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IN" sz="2400" b="0" i="1" smtClean="0">
                                        <a:solidFill>
                                          <a:schemeClr val="tx2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N" sz="2400" b="0" i="1" smtClean="0">
                                        <a:solidFill>
                                          <a:schemeClr val="tx2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IN" sz="2400" b="0" i="1" smtClean="0">
                                        <a:solidFill>
                                          <a:schemeClr val="tx2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IN" sz="2400" b="0" i="1" smtClean="0">
                                    <a:solidFill>
                                      <a:schemeClr val="tx2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 </m:t>
                                </m:r>
                                <m:f>
                                  <m:fPr>
                                    <m:ctrlPr>
                                      <a:rPr lang="en-IN" sz="2400" b="0" i="1" smtClean="0">
                                        <a:solidFill>
                                          <a:schemeClr val="tx2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IN" sz="24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IN" sz="24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IN" sz="2400" b="0" i="1" smtClean="0">
                                            <a:solidFill>
                                              <a:schemeClr val="tx2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IN" sz="2400" b="0" i="1" smtClean="0">
                                        <a:solidFill>
                                          <a:schemeClr val="tx2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fName>
                          <m:e>
                            <m:r>
                              <a:rPr lang="en-IN" sz="2400" b="0" i="1" smtClean="0">
                                <a:solidFill>
                                  <a:schemeClr val="tx2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</m:func>
                      </m:num>
                      <m:den>
                        <m:r>
                          <a:rPr lang="en-IN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  <m:r>
                          <a:rPr lang="en-IN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√</m:t>
                        </m:r>
                        <m:r>
                          <a:rPr lang="en-IN" sz="2400" b="0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2400" dirty="0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IN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I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I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I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I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N" sz="240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ln</m:t>
                            </m:r>
                            <m:d>
                              <m:dPr>
                                <m:ctrlPr>
                                  <a:rPr lang="en-IN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IN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en-IN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IN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𝑆</m:t>
                                        </m:r>
                                      </m:e>
                                      <m:sub>
                                        <m:r>
                                          <a:rPr lang="en-IN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𝑜</m:t>
                                        </m:r>
                                      </m:sub>
                                    </m:sSub>
                                  </m:num>
                                  <m:den>
                                    <m:r>
                                      <a:rPr lang="en-IN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𝐸</m:t>
                                    </m:r>
                                  </m:den>
                                </m:f>
                              </m:e>
                            </m:d>
                            <m:r>
                              <a:rPr lang="en-I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d>
                              <m:dPr>
                                <m:ctrlPr>
                                  <a:rPr lang="en-IN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IN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IN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en-IN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𝑓</m:t>
                                    </m:r>
                                  </m:sub>
                                </m:sSub>
                                <m:r>
                                  <a:rPr lang="en-IN" sz="24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</m:t>
                                </m:r>
                                <m:r>
                                  <a:rPr lang="en-IN" sz="2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</m:t>
                                </m:r>
                                <m:f>
                                  <m:fPr>
                                    <m:ctrlPr>
                                      <a:rPr lang="en-IN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IN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IN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𝜎</m:t>
                                        </m:r>
                                      </m:e>
                                      <m:sup>
                                        <m:r>
                                          <a:rPr lang="en-IN" sz="2400" i="1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  <a:cs typeface="Arial" panose="020B0604020202020204" pitchFamily="34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IN" sz="2400" i="1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fName>
                          <m:e>
                            <m:r>
                              <a:rPr lang="en-IN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</m:func>
                      </m:num>
                      <m:den>
                        <m:r>
                          <a:rPr lang="en-I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  <m:r>
                          <a:rPr lang="en-I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√</m:t>
                        </m:r>
                        <m:r>
                          <a:rPr lang="en-IN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Or</a:t>
                </a:r>
                <a:r>
                  <a:rPr lang="en-US" sz="2400" b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I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I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I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I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1−</m:t>
                    </m:r>
                  </m:oMath>
                </a14:m>
                <a:r>
                  <a:rPr lang="en-US" sz="2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I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  <m:r>
                      <a:rPr lang="en-I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√</m:t>
                    </m:r>
                    <m:r>
                      <a:rPr lang="en-IN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FE1048B-ABE0-4690-9B58-82579FA371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54" y="1332495"/>
                <a:ext cx="8708883" cy="3160994"/>
              </a:xfrm>
              <a:prstGeom prst="rect">
                <a:avLst/>
              </a:prstGeom>
              <a:blipFill>
                <a:blip r:embed="rId3"/>
                <a:stretch>
                  <a:fillRect l="-630" t="-1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63265D73-323A-45BD-B1A2-4C8EDA375714}"/>
              </a:ext>
            </a:extLst>
          </p:cNvPr>
          <p:cNvSpPr/>
          <p:nvPr/>
        </p:nvSpPr>
        <p:spPr>
          <a:xfrm>
            <a:off x="371614" y="5180213"/>
            <a:ext cx="87311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Note: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For finding N(x), use excel function =NORMSDIST(Value of 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N(-x) = 1 – N(x)</a:t>
            </a:r>
          </a:p>
          <a:p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735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Illustration: Black Scholes Model (BSM)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6E44DC-6D37-4B16-9A58-7C5093FC7847}"/>
                  </a:ext>
                </a:extLst>
              </p:cNvPr>
              <p:cNvSpPr txBox="1"/>
              <p:nvPr/>
            </p:nvSpPr>
            <p:spPr>
              <a:xfrm>
                <a:off x="371614" y="1499398"/>
                <a:ext cx="8561371" cy="317009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Illustration:</a:t>
                </a:r>
              </a:p>
              <a:p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Consider the following information: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Underlying Price (S) – 500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Strike/Exercise Price (E) – 520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Standard Deviation (S.D.)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– 20%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 to maturity (t) – 3 Months or 0.25 years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Risk Free Rate (r) (Continuous Compounding) – 6%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Compute the Call option premium using BSM Model.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E6E44DC-6D37-4B16-9A58-7C5093FC78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4" y="1499398"/>
                <a:ext cx="8561371" cy="3170099"/>
              </a:xfrm>
              <a:prstGeom prst="rect">
                <a:avLst/>
              </a:prstGeom>
              <a:blipFill>
                <a:blip r:embed="rId3"/>
                <a:stretch>
                  <a:fillRect l="-783" t="-385" b="-30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48762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Illustration: Black Scholes Model (BSM)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88DBF0-3DAE-4E02-A8E2-1F16A6D56B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659" y="1683121"/>
            <a:ext cx="6830681" cy="47838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FEFCDD-7C72-42CC-9003-DA1DFA53E971}"/>
              </a:ext>
            </a:extLst>
          </p:cNvPr>
          <p:cNvSpPr/>
          <p:nvPr/>
        </p:nvSpPr>
        <p:spPr>
          <a:xfrm>
            <a:off x="371614" y="1191538"/>
            <a:ext cx="11849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Solution:</a:t>
            </a:r>
          </a:p>
        </p:txBody>
      </p:sp>
    </p:spTree>
    <p:extLst>
      <p:ext uri="{BB962C8B-B14F-4D97-AF65-F5344CB8AC3E}">
        <p14:creationId xmlns:p14="http://schemas.microsoft.com/office/powerpoint/2010/main" val="7828989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69214" y="1221194"/>
            <a:ext cx="823087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600"/>
            </a:lvl1pPr>
          </a:lstStyle>
          <a:p>
            <a:pPr algn="just"/>
            <a:r>
              <a:rPr lang="en-US" sz="1800" b="1" dirty="0">
                <a:solidFill>
                  <a:schemeClr val="accent5">
                    <a:lumMod val="75000"/>
                  </a:schemeClr>
                </a:solidFill>
              </a:rPr>
              <a:t>Overview:</a:t>
            </a:r>
          </a:p>
          <a:p>
            <a:pPr algn="just"/>
            <a:endParaRPr lang="en-U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1800" dirty="0"/>
              <a:t>A binomial model is </a:t>
            </a:r>
            <a:r>
              <a:rPr sz="1800" b="1" dirty="0"/>
              <a:t>based on the idea </a:t>
            </a:r>
            <a:r>
              <a:rPr sz="1800" dirty="0"/>
              <a:t>that, </a:t>
            </a:r>
            <a:r>
              <a:rPr sz="1800" b="1" dirty="0"/>
              <a:t>over the next period</a:t>
            </a:r>
            <a:r>
              <a:rPr sz="1800" dirty="0"/>
              <a:t>, the value of an  asset </a:t>
            </a:r>
            <a:r>
              <a:rPr sz="1800" i="1" dirty="0">
                <a:solidFill>
                  <a:schemeClr val="tx2"/>
                </a:solidFill>
              </a:rPr>
              <a:t>will change to one of two possible values</a:t>
            </a:r>
            <a:r>
              <a:rPr lang="en-US" sz="1800" dirty="0"/>
              <a:t>.</a:t>
            </a:r>
            <a:endParaRPr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1800" dirty="0"/>
              <a:t>To</a:t>
            </a:r>
            <a:r>
              <a:rPr lang="en-US" sz="1800" dirty="0"/>
              <a:t>  </a:t>
            </a:r>
            <a:r>
              <a:rPr sz="1800" dirty="0"/>
              <a:t>construct a binomial model we need know:</a:t>
            </a:r>
          </a:p>
          <a:p>
            <a:pPr marL="742950" lvl="1" indent="-285750" algn="just">
              <a:buFont typeface="Arial" panose="020B0604020202020204" pitchFamily="34" charset="0"/>
              <a:buChar char="-"/>
            </a:pPr>
            <a:r>
              <a:rPr dirty="0"/>
              <a:t>The beginning asset value</a:t>
            </a:r>
          </a:p>
          <a:p>
            <a:pPr marL="742950" lvl="1" indent="-285750" algn="just">
              <a:buFont typeface="Arial" panose="020B0604020202020204" pitchFamily="34" charset="0"/>
              <a:buChar char="-"/>
            </a:pPr>
            <a:r>
              <a:rPr dirty="0"/>
              <a:t>The size of the two possible changes</a:t>
            </a:r>
          </a:p>
          <a:p>
            <a:pPr marL="742950" lvl="1" indent="-285750" algn="just">
              <a:buFont typeface="Arial" panose="020B0604020202020204" pitchFamily="34" charset="0"/>
              <a:buChar char="-"/>
            </a:pPr>
            <a:r>
              <a:rPr dirty="0"/>
              <a:t>The probability of the changes occurring</a:t>
            </a:r>
            <a:endParaRPr lang="en-US" dirty="0"/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1800" dirty="0"/>
              <a:t>The binomial model </a:t>
            </a:r>
            <a:r>
              <a:rPr sz="1800" b="1" dirty="0"/>
              <a:t>can be used </a:t>
            </a:r>
            <a:r>
              <a:rPr sz="1800" dirty="0"/>
              <a:t>to </a:t>
            </a:r>
            <a:r>
              <a:rPr sz="1800" i="1" dirty="0">
                <a:solidFill>
                  <a:schemeClr val="tx2"/>
                </a:solidFill>
              </a:rPr>
              <a:t>value a European as well as an American  option</a:t>
            </a:r>
            <a:r>
              <a:rPr lang="en-US" sz="1800" i="1" dirty="0">
                <a:solidFill>
                  <a:schemeClr val="tx2"/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1800" dirty="0"/>
              <a:t>The </a:t>
            </a:r>
            <a:r>
              <a:rPr sz="1800" b="1" dirty="0"/>
              <a:t>number of nodes </a:t>
            </a:r>
            <a:r>
              <a:rPr sz="1800" dirty="0"/>
              <a:t>in the binomial model </a:t>
            </a:r>
            <a:r>
              <a:rPr sz="1800" b="1" dirty="0"/>
              <a:t>is determined </a:t>
            </a:r>
            <a:r>
              <a:rPr sz="1800" i="1" dirty="0">
                <a:solidFill>
                  <a:schemeClr val="tx2"/>
                </a:solidFill>
              </a:rPr>
              <a:t>by the time to  expiry of the option</a:t>
            </a:r>
            <a:r>
              <a:rPr lang="en-US" sz="1800" i="1" dirty="0">
                <a:solidFill>
                  <a:schemeClr val="tx2"/>
                </a:solidFill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sz="1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sz="1800" dirty="0"/>
              <a:t>The </a:t>
            </a:r>
            <a:r>
              <a:rPr sz="1800" b="1" dirty="0"/>
              <a:t>life of the option </a:t>
            </a:r>
            <a:r>
              <a:rPr sz="1800" i="1" dirty="0">
                <a:solidFill>
                  <a:schemeClr val="tx2"/>
                </a:solidFill>
              </a:rPr>
              <a:t>is divided into a large number of small time intervals</a:t>
            </a:r>
            <a:r>
              <a:rPr sz="1800" dirty="0"/>
              <a:t>, i.e. the</a:t>
            </a:r>
            <a:r>
              <a:rPr lang="en-US" sz="1800" dirty="0"/>
              <a:t> </a:t>
            </a:r>
            <a:r>
              <a:rPr sz="1800" dirty="0"/>
              <a:t>binomial model values options in discrete time</a:t>
            </a:r>
            <a:r>
              <a:rPr lang="en-US" sz="1800" dirty="0"/>
              <a:t>.</a:t>
            </a:r>
            <a:endParaRPr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2B5A85B-774A-4529-8C21-E35BDBA5FD67}"/>
              </a:ext>
            </a:extLst>
          </p:cNvPr>
          <p:cNvSpPr txBox="1">
            <a:spLocks/>
          </p:cNvSpPr>
          <p:nvPr/>
        </p:nvSpPr>
        <p:spPr>
          <a:xfrm>
            <a:off x="371614" y="-125661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Binomial Model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F2D70E-3D50-48A2-9CFC-2E449DC70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0EE79818-B370-4553-B254-307A504B4ECE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Binomial Model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B5F8DD-FCAC-4C9E-9803-0E9C95907225}"/>
              </a:ext>
            </a:extLst>
          </p:cNvPr>
          <p:cNvSpPr/>
          <p:nvPr/>
        </p:nvSpPr>
        <p:spPr>
          <a:xfrm>
            <a:off x="371613" y="1322871"/>
            <a:ext cx="835035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Assumptions :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The option is European and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 only be exercised at expiration.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dividends are paid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out during the life of the option.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Markets are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efficient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(i.e., market movements cannot be predicted).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There are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transaction costs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buying the option.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The risk-free rate and volatility of the underlying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known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constant.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• The returns on the underlying </a:t>
            </a:r>
            <a:r>
              <a:rPr lang="en-US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normally distributed.</a:t>
            </a:r>
            <a:endParaRPr lang="en-US" b="1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91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">
            <a:extLst>
              <a:ext uri="{FF2B5EF4-FFF2-40B4-BE49-F238E27FC236}">
                <a16:creationId xmlns:a16="http://schemas.microsoft.com/office/drawing/2014/main" id="{8B2F6EB6-9197-4670-B7B5-D11CDA992FEE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Inputs to Binomial Model </a:t>
            </a:r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731E1F9E-7EDC-4964-9F64-D15E8E755352}"/>
              </a:ext>
            </a:extLst>
          </p:cNvPr>
          <p:cNvSpPr/>
          <p:nvPr/>
        </p:nvSpPr>
        <p:spPr>
          <a:xfrm>
            <a:off x="500443" y="1582067"/>
            <a:ext cx="8143113" cy="459682"/>
          </a:xfrm>
          <a:custGeom>
            <a:avLst/>
            <a:gdLst/>
            <a:ahLst/>
            <a:cxnLst/>
            <a:rect l="l" t="t" r="r" b="b"/>
            <a:pathLst>
              <a:path w="7886700" h="402589">
                <a:moveTo>
                  <a:pt x="0" y="402336"/>
                </a:moveTo>
                <a:lnTo>
                  <a:pt x="7886700" y="402336"/>
                </a:lnTo>
                <a:lnTo>
                  <a:pt x="7886700" y="0"/>
                </a:lnTo>
                <a:lnTo>
                  <a:pt x="0" y="0"/>
                </a:lnTo>
                <a:lnTo>
                  <a:pt x="0" y="402336"/>
                </a:lnTo>
                <a:close/>
              </a:path>
            </a:pathLst>
          </a:custGeom>
          <a:ln w="12192"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EEE0861C-4797-4B54-85F8-53E6F217EED7}"/>
              </a:ext>
            </a:extLst>
          </p:cNvPr>
          <p:cNvSpPr/>
          <p:nvPr/>
        </p:nvSpPr>
        <p:spPr>
          <a:xfrm>
            <a:off x="918752" y="1327574"/>
            <a:ext cx="6819823" cy="539437"/>
          </a:xfrm>
          <a:custGeom>
            <a:avLst/>
            <a:gdLst/>
            <a:ahLst/>
            <a:cxnLst/>
            <a:rect l="l" t="t" r="r" b="b"/>
            <a:pathLst>
              <a:path w="5521959" h="472439">
                <a:moveTo>
                  <a:pt x="5442712" y="0"/>
                </a:moveTo>
                <a:lnTo>
                  <a:pt x="78740" y="0"/>
                </a:lnTo>
                <a:lnTo>
                  <a:pt x="48091" y="6195"/>
                </a:lnTo>
                <a:lnTo>
                  <a:pt x="23063" y="23082"/>
                </a:lnTo>
                <a:lnTo>
                  <a:pt x="6188" y="48113"/>
                </a:lnTo>
                <a:lnTo>
                  <a:pt x="0" y="78739"/>
                </a:lnTo>
                <a:lnTo>
                  <a:pt x="0" y="393700"/>
                </a:lnTo>
                <a:lnTo>
                  <a:pt x="6188" y="424326"/>
                </a:lnTo>
                <a:lnTo>
                  <a:pt x="23063" y="449357"/>
                </a:lnTo>
                <a:lnTo>
                  <a:pt x="48091" y="466244"/>
                </a:lnTo>
                <a:lnTo>
                  <a:pt x="78740" y="472439"/>
                </a:lnTo>
                <a:lnTo>
                  <a:pt x="5442712" y="472439"/>
                </a:lnTo>
                <a:lnTo>
                  <a:pt x="5473338" y="466244"/>
                </a:lnTo>
                <a:lnTo>
                  <a:pt x="5498369" y="449357"/>
                </a:lnTo>
                <a:lnTo>
                  <a:pt x="5515256" y="424326"/>
                </a:lnTo>
                <a:lnTo>
                  <a:pt x="5521452" y="393700"/>
                </a:lnTo>
                <a:lnTo>
                  <a:pt x="5521452" y="78739"/>
                </a:lnTo>
                <a:lnTo>
                  <a:pt x="5515256" y="48113"/>
                </a:lnTo>
                <a:lnTo>
                  <a:pt x="5498369" y="23082"/>
                </a:lnTo>
                <a:lnTo>
                  <a:pt x="5473338" y="6195"/>
                </a:lnTo>
                <a:lnTo>
                  <a:pt x="5442712" y="0"/>
                </a:lnTo>
                <a:close/>
              </a:path>
            </a:pathLst>
          </a:custGeom>
          <a:solidFill>
            <a:srgbClr val="31859C"/>
          </a:solidFill>
          <a:ln>
            <a:solidFill>
              <a:srgbClr val="31859C"/>
            </a:solidFill>
          </a:ln>
        </p:spPr>
        <p:txBody>
          <a:bodyPr wrap="square" lIns="0" tIns="0" rIns="0" bIns="0" rtlCol="0" anchor="ctr"/>
          <a:lstStyle/>
          <a:p>
            <a:pPr lvl="1"/>
            <a:r>
              <a:rPr lang="en-US" sz="1600" dirty="0">
                <a:solidFill>
                  <a:schemeClr val="bg1"/>
                </a:solidFill>
                <a:cs typeface="Arial"/>
              </a:rPr>
              <a:t>1. The exercise price of the option</a:t>
            </a:r>
          </a:p>
        </p:txBody>
      </p:sp>
      <p:sp>
        <p:nvSpPr>
          <p:cNvPr id="10" name="object 7">
            <a:extLst>
              <a:ext uri="{FF2B5EF4-FFF2-40B4-BE49-F238E27FC236}">
                <a16:creationId xmlns:a16="http://schemas.microsoft.com/office/drawing/2014/main" id="{692F9E15-1133-4E96-91B6-73B61784FB90}"/>
              </a:ext>
            </a:extLst>
          </p:cNvPr>
          <p:cNvSpPr/>
          <p:nvPr/>
        </p:nvSpPr>
        <p:spPr>
          <a:xfrm>
            <a:off x="500443" y="2410365"/>
            <a:ext cx="8143113" cy="459682"/>
          </a:xfrm>
          <a:custGeom>
            <a:avLst/>
            <a:gdLst/>
            <a:ahLst/>
            <a:cxnLst/>
            <a:rect l="l" t="t" r="r" b="b"/>
            <a:pathLst>
              <a:path w="7886700" h="402589">
                <a:moveTo>
                  <a:pt x="0" y="402336"/>
                </a:moveTo>
                <a:lnTo>
                  <a:pt x="7886700" y="402336"/>
                </a:lnTo>
                <a:lnTo>
                  <a:pt x="7886700" y="0"/>
                </a:lnTo>
                <a:lnTo>
                  <a:pt x="0" y="0"/>
                </a:lnTo>
                <a:lnTo>
                  <a:pt x="0" y="402336"/>
                </a:lnTo>
                <a:close/>
              </a:path>
            </a:pathLst>
          </a:custGeom>
          <a:ln w="12192"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1" name="object 8">
            <a:extLst>
              <a:ext uri="{FF2B5EF4-FFF2-40B4-BE49-F238E27FC236}">
                <a16:creationId xmlns:a16="http://schemas.microsoft.com/office/drawing/2014/main" id="{44C04CF1-5A4D-4EC1-9EF5-592AD1C0EFD7}"/>
              </a:ext>
            </a:extLst>
          </p:cNvPr>
          <p:cNvSpPr/>
          <p:nvPr/>
        </p:nvSpPr>
        <p:spPr>
          <a:xfrm>
            <a:off x="918752" y="2126726"/>
            <a:ext cx="6819823" cy="539437"/>
          </a:xfrm>
          <a:custGeom>
            <a:avLst/>
            <a:gdLst/>
            <a:ahLst/>
            <a:cxnLst/>
            <a:rect l="l" t="t" r="r" b="b"/>
            <a:pathLst>
              <a:path w="5521959" h="472439">
                <a:moveTo>
                  <a:pt x="5442712" y="0"/>
                </a:moveTo>
                <a:lnTo>
                  <a:pt x="78740" y="0"/>
                </a:lnTo>
                <a:lnTo>
                  <a:pt x="48091" y="6195"/>
                </a:lnTo>
                <a:lnTo>
                  <a:pt x="23063" y="23082"/>
                </a:lnTo>
                <a:lnTo>
                  <a:pt x="6188" y="48113"/>
                </a:lnTo>
                <a:lnTo>
                  <a:pt x="0" y="78739"/>
                </a:lnTo>
                <a:lnTo>
                  <a:pt x="0" y="393700"/>
                </a:lnTo>
                <a:lnTo>
                  <a:pt x="6188" y="424326"/>
                </a:lnTo>
                <a:lnTo>
                  <a:pt x="23063" y="449357"/>
                </a:lnTo>
                <a:lnTo>
                  <a:pt x="48091" y="466244"/>
                </a:lnTo>
                <a:lnTo>
                  <a:pt x="78740" y="472439"/>
                </a:lnTo>
                <a:lnTo>
                  <a:pt x="5442712" y="472439"/>
                </a:lnTo>
                <a:lnTo>
                  <a:pt x="5473338" y="466244"/>
                </a:lnTo>
                <a:lnTo>
                  <a:pt x="5498369" y="449357"/>
                </a:lnTo>
                <a:lnTo>
                  <a:pt x="5515256" y="424326"/>
                </a:lnTo>
                <a:lnTo>
                  <a:pt x="5521452" y="393700"/>
                </a:lnTo>
                <a:lnTo>
                  <a:pt x="5521452" y="78739"/>
                </a:lnTo>
                <a:lnTo>
                  <a:pt x="5515256" y="48113"/>
                </a:lnTo>
                <a:lnTo>
                  <a:pt x="5498369" y="23082"/>
                </a:lnTo>
                <a:lnTo>
                  <a:pt x="5473338" y="6195"/>
                </a:lnTo>
                <a:lnTo>
                  <a:pt x="5442712" y="0"/>
                </a:lnTo>
                <a:close/>
              </a:path>
            </a:pathLst>
          </a:custGeom>
          <a:solidFill>
            <a:srgbClr val="BEBEBE"/>
          </a:solidFill>
          <a:ln>
            <a:solidFill>
              <a:schemeClr val="bg1"/>
            </a:solidFill>
          </a:ln>
        </p:spPr>
        <p:txBody>
          <a:bodyPr wrap="square" lIns="0" tIns="0" rIns="0" bIns="0" rtlCol="0" anchor="ctr"/>
          <a:lstStyle/>
          <a:p>
            <a:pPr lvl="1"/>
            <a:r>
              <a:rPr lang="en-US" sz="1600" dirty="0">
                <a:cs typeface="Arial"/>
              </a:rPr>
              <a:t>2. The current price of the underlying stock</a:t>
            </a:r>
          </a:p>
        </p:txBody>
      </p:sp>
      <p:sp>
        <p:nvSpPr>
          <p:cNvPr id="14" name="object 11">
            <a:extLst>
              <a:ext uri="{FF2B5EF4-FFF2-40B4-BE49-F238E27FC236}">
                <a16:creationId xmlns:a16="http://schemas.microsoft.com/office/drawing/2014/main" id="{26DE50A9-E228-4E54-856A-5234BA25D5CA}"/>
              </a:ext>
            </a:extLst>
          </p:cNvPr>
          <p:cNvSpPr/>
          <p:nvPr/>
        </p:nvSpPr>
        <p:spPr>
          <a:xfrm>
            <a:off x="500443" y="3238662"/>
            <a:ext cx="8143113" cy="461132"/>
          </a:xfrm>
          <a:custGeom>
            <a:avLst/>
            <a:gdLst/>
            <a:ahLst/>
            <a:cxnLst/>
            <a:rect l="l" t="t" r="r" b="b"/>
            <a:pathLst>
              <a:path w="7886700" h="403860">
                <a:moveTo>
                  <a:pt x="0" y="403860"/>
                </a:moveTo>
                <a:lnTo>
                  <a:pt x="7886700" y="403860"/>
                </a:lnTo>
                <a:lnTo>
                  <a:pt x="7886700" y="0"/>
                </a:lnTo>
                <a:lnTo>
                  <a:pt x="0" y="0"/>
                </a:lnTo>
                <a:lnTo>
                  <a:pt x="0" y="403860"/>
                </a:lnTo>
                <a:close/>
              </a:path>
            </a:pathLst>
          </a:custGeom>
          <a:ln w="12192"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15" name="object 12">
            <a:extLst>
              <a:ext uri="{FF2B5EF4-FFF2-40B4-BE49-F238E27FC236}">
                <a16:creationId xmlns:a16="http://schemas.microsoft.com/office/drawing/2014/main" id="{99F587B4-006A-425E-8EE4-8373D4A0C857}"/>
              </a:ext>
            </a:extLst>
          </p:cNvPr>
          <p:cNvSpPr/>
          <p:nvPr/>
        </p:nvSpPr>
        <p:spPr>
          <a:xfrm>
            <a:off x="918752" y="2974618"/>
            <a:ext cx="6819823" cy="539437"/>
          </a:xfrm>
          <a:custGeom>
            <a:avLst/>
            <a:gdLst/>
            <a:ahLst/>
            <a:cxnLst/>
            <a:rect l="l" t="t" r="r" b="b"/>
            <a:pathLst>
              <a:path w="5521959" h="472439">
                <a:moveTo>
                  <a:pt x="5442712" y="0"/>
                </a:moveTo>
                <a:lnTo>
                  <a:pt x="78740" y="0"/>
                </a:lnTo>
                <a:lnTo>
                  <a:pt x="48091" y="6195"/>
                </a:lnTo>
                <a:lnTo>
                  <a:pt x="23063" y="23082"/>
                </a:lnTo>
                <a:lnTo>
                  <a:pt x="6188" y="48113"/>
                </a:lnTo>
                <a:lnTo>
                  <a:pt x="0" y="78739"/>
                </a:lnTo>
                <a:lnTo>
                  <a:pt x="0" y="393700"/>
                </a:lnTo>
                <a:lnTo>
                  <a:pt x="6188" y="424326"/>
                </a:lnTo>
                <a:lnTo>
                  <a:pt x="23063" y="449357"/>
                </a:lnTo>
                <a:lnTo>
                  <a:pt x="48091" y="466244"/>
                </a:lnTo>
                <a:lnTo>
                  <a:pt x="78740" y="472439"/>
                </a:lnTo>
                <a:lnTo>
                  <a:pt x="5442712" y="472439"/>
                </a:lnTo>
                <a:lnTo>
                  <a:pt x="5473338" y="466244"/>
                </a:lnTo>
                <a:lnTo>
                  <a:pt x="5498369" y="449357"/>
                </a:lnTo>
                <a:lnTo>
                  <a:pt x="5515256" y="424326"/>
                </a:lnTo>
                <a:lnTo>
                  <a:pt x="5521452" y="393700"/>
                </a:lnTo>
                <a:lnTo>
                  <a:pt x="5521452" y="78739"/>
                </a:lnTo>
                <a:lnTo>
                  <a:pt x="5515256" y="48113"/>
                </a:lnTo>
                <a:lnTo>
                  <a:pt x="5498369" y="23082"/>
                </a:lnTo>
                <a:lnTo>
                  <a:pt x="5473338" y="6195"/>
                </a:lnTo>
                <a:lnTo>
                  <a:pt x="544271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 anchor="ctr"/>
          <a:lstStyle/>
          <a:p>
            <a:pPr lvl="1"/>
            <a:r>
              <a:rPr lang="en-US" sz="1600" dirty="0">
                <a:solidFill>
                  <a:schemeClr val="bg1"/>
                </a:solidFill>
                <a:cs typeface="Arial"/>
              </a:rPr>
              <a:t>3. The expected term of the option</a:t>
            </a:r>
          </a:p>
        </p:txBody>
      </p:sp>
      <p:sp>
        <p:nvSpPr>
          <p:cNvPr id="18" name="object 15">
            <a:extLst>
              <a:ext uri="{FF2B5EF4-FFF2-40B4-BE49-F238E27FC236}">
                <a16:creationId xmlns:a16="http://schemas.microsoft.com/office/drawing/2014/main" id="{B8121D66-0153-42E2-A820-ACC47B31D1CB}"/>
              </a:ext>
            </a:extLst>
          </p:cNvPr>
          <p:cNvSpPr/>
          <p:nvPr/>
        </p:nvSpPr>
        <p:spPr>
          <a:xfrm>
            <a:off x="500443" y="4066959"/>
            <a:ext cx="8143113" cy="461132"/>
          </a:xfrm>
          <a:custGeom>
            <a:avLst/>
            <a:gdLst/>
            <a:ahLst/>
            <a:cxnLst/>
            <a:rect l="l" t="t" r="r" b="b"/>
            <a:pathLst>
              <a:path w="7886700" h="403860">
                <a:moveTo>
                  <a:pt x="0" y="403860"/>
                </a:moveTo>
                <a:lnTo>
                  <a:pt x="7886700" y="403860"/>
                </a:lnTo>
                <a:lnTo>
                  <a:pt x="7886700" y="0"/>
                </a:lnTo>
                <a:lnTo>
                  <a:pt x="0" y="0"/>
                </a:lnTo>
                <a:lnTo>
                  <a:pt x="0" y="403860"/>
                </a:lnTo>
                <a:close/>
              </a:path>
            </a:pathLst>
          </a:custGeom>
          <a:ln w="12192"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0" name="object 17">
            <a:extLst>
              <a:ext uri="{FF2B5EF4-FFF2-40B4-BE49-F238E27FC236}">
                <a16:creationId xmlns:a16="http://schemas.microsoft.com/office/drawing/2014/main" id="{74B9F887-B026-4AF3-AC42-A938FBD01F83}"/>
              </a:ext>
            </a:extLst>
          </p:cNvPr>
          <p:cNvSpPr/>
          <p:nvPr/>
        </p:nvSpPr>
        <p:spPr>
          <a:xfrm>
            <a:off x="918752" y="3797240"/>
            <a:ext cx="6819823" cy="539437"/>
          </a:xfrm>
          <a:custGeom>
            <a:avLst/>
            <a:gdLst/>
            <a:ahLst/>
            <a:cxnLst/>
            <a:rect l="l" t="t" r="r" b="b"/>
            <a:pathLst>
              <a:path w="5521959" h="472439">
                <a:moveTo>
                  <a:pt x="0" y="78739"/>
                </a:moveTo>
                <a:lnTo>
                  <a:pt x="6188" y="48113"/>
                </a:lnTo>
                <a:lnTo>
                  <a:pt x="23063" y="23082"/>
                </a:lnTo>
                <a:lnTo>
                  <a:pt x="48091" y="6195"/>
                </a:lnTo>
                <a:lnTo>
                  <a:pt x="78740" y="0"/>
                </a:lnTo>
                <a:lnTo>
                  <a:pt x="5442712" y="0"/>
                </a:lnTo>
                <a:lnTo>
                  <a:pt x="5473338" y="6195"/>
                </a:lnTo>
                <a:lnTo>
                  <a:pt x="5498369" y="23082"/>
                </a:lnTo>
                <a:lnTo>
                  <a:pt x="5515256" y="48113"/>
                </a:lnTo>
                <a:lnTo>
                  <a:pt x="5521452" y="78739"/>
                </a:lnTo>
                <a:lnTo>
                  <a:pt x="5521452" y="393700"/>
                </a:lnTo>
                <a:lnTo>
                  <a:pt x="5515256" y="424326"/>
                </a:lnTo>
                <a:lnTo>
                  <a:pt x="5498369" y="449357"/>
                </a:lnTo>
                <a:lnTo>
                  <a:pt x="5473338" y="466244"/>
                </a:lnTo>
                <a:lnTo>
                  <a:pt x="5442712" y="472439"/>
                </a:lnTo>
                <a:lnTo>
                  <a:pt x="78740" y="472439"/>
                </a:lnTo>
                <a:lnTo>
                  <a:pt x="48091" y="466244"/>
                </a:lnTo>
                <a:lnTo>
                  <a:pt x="23063" y="449357"/>
                </a:lnTo>
                <a:lnTo>
                  <a:pt x="6188" y="424326"/>
                </a:lnTo>
                <a:lnTo>
                  <a:pt x="0" y="393700"/>
                </a:lnTo>
                <a:lnTo>
                  <a:pt x="0" y="78739"/>
                </a:lnTo>
                <a:close/>
              </a:path>
            </a:pathLst>
          </a:custGeom>
          <a:solidFill>
            <a:srgbClr val="BEBEBE"/>
          </a:solidFill>
          <a:ln w="12192">
            <a:solidFill>
              <a:schemeClr val="bg1"/>
            </a:solidFill>
          </a:ln>
        </p:spPr>
        <p:txBody>
          <a:bodyPr wrap="square" lIns="0" tIns="0" rIns="0" bIns="0" rtlCol="0" anchor="ctr"/>
          <a:lstStyle/>
          <a:p>
            <a:pPr lvl="1"/>
            <a:r>
              <a:rPr lang="en-US" sz="1600" dirty="0">
                <a:cs typeface="Arial"/>
              </a:rPr>
              <a:t>4. The expected dividends on the underlying stock for the expected term of the option</a:t>
            </a:r>
          </a:p>
        </p:txBody>
      </p:sp>
      <p:sp>
        <p:nvSpPr>
          <p:cNvPr id="23" name="object 19">
            <a:extLst>
              <a:ext uri="{FF2B5EF4-FFF2-40B4-BE49-F238E27FC236}">
                <a16:creationId xmlns:a16="http://schemas.microsoft.com/office/drawing/2014/main" id="{6DB35A0F-B8CB-4357-BD00-9AB88F63255B}"/>
              </a:ext>
            </a:extLst>
          </p:cNvPr>
          <p:cNvSpPr/>
          <p:nvPr/>
        </p:nvSpPr>
        <p:spPr>
          <a:xfrm>
            <a:off x="500443" y="4896998"/>
            <a:ext cx="8143113" cy="459682"/>
          </a:xfrm>
          <a:custGeom>
            <a:avLst/>
            <a:gdLst/>
            <a:ahLst/>
            <a:cxnLst/>
            <a:rect l="l" t="t" r="r" b="b"/>
            <a:pathLst>
              <a:path w="7886700" h="402589">
                <a:moveTo>
                  <a:pt x="0" y="402336"/>
                </a:moveTo>
                <a:lnTo>
                  <a:pt x="7886700" y="402336"/>
                </a:lnTo>
                <a:lnTo>
                  <a:pt x="7886700" y="0"/>
                </a:lnTo>
                <a:lnTo>
                  <a:pt x="0" y="0"/>
                </a:lnTo>
                <a:lnTo>
                  <a:pt x="0" y="402336"/>
                </a:lnTo>
                <a:close/>
              </a:path>
            </a:pathLst>
          </a:custGeom>
          <a:ln w="12192"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7" name="object 23">
            <a:extLst>
              <a:ext uri="{FF2B5EF4-FFF2-40B4-BE49-F238E27FC236}">
                <a16:creationId xmlns:a16="http://schemas.microsoft.com/office/drawing/2014/main" id="{36B2B4EC-37C5-4C7C-9857-374816B42ED4}"/>
              </a:ext>
            </a:extLst>
          </p:cNvPr>
          <p:cNvSpPr/>
          <p:nvPr/>
        </p:nvSpPr>
        <p:spPr>
          <a:xfrm>
            <a:off x="500443" y="5725295"/>
            <a:ext cx="8143113" cy="459682"/>
          </a:xfrm>
          <a:custGeom>
            <a:avLst/>
            <a:gdLst/>
            <a:ahLst/>
            <a:cxnLst/>
            <a:rect l="l" t="t" r="r" b="b"/>
            <a:pathLst>
              <a:path w="7886700" h="402589">
                <a:moveTo>
                  <a:pt x="0" y="402336"/>
                </a:moveTo>
                <a:lnTo>
                  <a:pt x="7886700" y="402336"/>
                </a:lnTo>
                <a:lnTo>
                  <a:pt x="7886700" y="0"/>
                </a:lnTo>
                <a:lnTo>
                  <a:pt x="0" y="0"/>
                </a:lnTo>
                <a:lnTo>
                  <a:pt x="0" y="402336"/>
                </a:lnTo>
                <a:close/>
              </a:path>
            </a:pathLst>
          </a:custGeom>
          <a:ln w="12192">
            <a:solidFill>
              <a:schemeClr val="accent5">
                <a:lumMod val="75000"/>
              </a:schemeClr>
            </a:solidFill>
          </a:ln>
        </p:spPr>
        <p:txBody>
          <a:bodyPr wrap="square" lIns="0" tIns="0" rIns="0" bIns="0" rtlCol="0"/>
          <a:lstStyle/>
          <a:p>
            <a:endParaRPr sz="1600"/>
          </a:p>
        </p:txBody>
      </p:sp>
      <p:sp>
        <p:nvSpPr>
          <p:cNvPr id="28" name="object 24">
            <a:extLst>
              <a:ext uri="{FF2B5EF4-FFF2-40B4-BE49-F238E27FC236}">
                <a16:creationId xmlns:a16="http://schemas.microsoft.com/office/drawing/2014/main" id="{AC79A789-8DCF-4602-9680-6B22DA8A549D}"/>
              </a:ext>
            </a:extLst>
          </p:cNvPr>
          <p:cNvSpPr/>
          <p:nvPr/>
        </p:nvSpPr>
        <p:spPr>
          <a:xfrm>
            <a:off x="918752" y="5455576"/>
            <a:ext cx="6819823" cy="539437"/>
          </a:xfrm>
          <a:custGeom>
            <a:avLst/>
            <a:gdLst/>
            <a:ahLst/>
            <a:cxnLst/>
            <a:rect l="l" t="t" r="r" b="b"/>
            <a:pathLst>
              <a:path w="5521959" h="472439">
                <a:moveTo>
                  <a:pt x="5442712" y="0"/>
                </a:moveTo>
                <a:lnTo>
                  <a:pt x="78740" y="0"/>
                </a:lnTo>
                <a:lnTo>
                  <a:pt x="48091" y="6195"/>
                </a:lnTo>
                <a:lnTo>
                  <a:pt x="23063" y="23082"/>
                </a:lnTo>
                <a:lnTo>
                  <a:pt x="6188" y="48113"/>
                </a:lnTo>
                <a:lnTo>
                  <a:pt x="0" y="78739"/>
                </a:lnTo>
                <a:lnTo>
                  <a:pt x="0" y="393699"/>
                </a:lnTo>
                <a:lnTo>
                  <a:pt x="6188" y="424326"/>
                </a:lnTo>
                <a:lnTo>
                  <a:pt x="23063" y="449357"/>
                </a:lnTo>
                <a:lnTo>
                  <a:pt x="48091" y="466244"/>
                </a:lnTo>
                <a:lnTo>
                  <a:pt x="78740" y="472439"/>
                </a:lnTo>
                <a:lnTo>
                  <a:pt x="5442712" y="472439"/>
                </a:lnTo>
                <a:lnTo>
                  <a:pt x="5473338" y="466244"/>
                </a:lnTo>
                <a:lnTo>
                  <a:pt x="5498369" y="449357"/>
                </a:lnTo>
                <a:lnTo>
                  <a:pt x="5515256" y="424326"/>
                </a:lnTo>
                <a:lnTo>
                  <a:pt x="5521452" y="393699"/>
                </a:lnTo>
                <a:lnTo>
                  <a:pt x="5521452" y="78739"/>
                </a:lnTo>
                <a:lnTo>
                  <a:pt x="5515256" y="48113"/>
                </a:lnTo>
                <a:lnTo>
                  <a:pt x="5498369" y="23082"/>
                </a:lnTo>
                <a:lnTo>
                  <a:pt x="5473338" y="6195"/>
                </a:lnTo>
                <a:lnTo>
                  <a:pt x="5442712" y="0"/>
                </a:lnTo>
                <a:close/>
              </a:path>
            </a:pathLst>
          </a:custGeom>
          <a:solidFill>
            <a:srgbClr val="BEBEBE"/>
          </a:solidFill>
          <a:ln>
            <a:solidFill>
              <a:schemeClr val="bg1"/>
            </a:solidFill>
          </a:ln>
        </p:spPr>
        <p:txBody>
          <a:bodyPr wrap="square" lIns="0" tIns="0" rIns="0" bIns="0" rtlCol="0" anchor="ctr"/>
          <a:lstStyle/>
          <a:p>
            <a:pPr lvl="1"/>
            <a:r>
              <a:rPr lang="en-US" sz="1600" dirty="0">
                <a:cs typeface="Arial"/>
              </a:rPr>
              <a:t>6. The probability of the up and down move</a:t>
            </a:r>
          </a:p>
        </p:txBody>
      </p:sp>
      <p:sp>
        <p:nvSpPr>
          <p:cNvPr id="32" name="object 12">
            <a:extLst>
              <a:ext uri="{FF2B5EF4-FFF2-40B4-BE49-F238E27FC236}">
                <a16:creationId xmlns:a16="http://schemas.microsoft.com/office/drawing/2014/main" id="{F281BBB6-3D3E-45D5-892B-53DC860752B4}"/>
              </a:ext>
            </a:extLst>
          </p:cNvPr>
          <p:cNvSpPr/>
          <p:nvPr/>
        </p:nvSpPr>
        <p:spPr>
          <a:xfrm>
            <a:off x="918752" y="4637069"/>
            <a:ext cx="6819823" cy="539437"/>
          </a:xfrm>
          <a:custGeom>
            <a:avLst/>
            <a:gdLst/>
            <a:ahLst/>
            <a:cxnLst/>
            <a:rect l="l" t="t" r="r" b="b"/>
            <a:pathLst>
              <a:path w="5521959" h="472439">
                <a:moveTo>
                  <a:pt x="5442712" y="0"/>
                </a:moveTo>
                <a:lnTo>
                  <a:pt x="78740" y="0"/>
                </a:lnTo>
                <a:lnTo>
                  <a:pt x="48091" y="6195"/>
                </a:lnTo>
                <a:lnTo>
                  <a:pt x="23063" y="23082"/>
                </a:lnTo>
                <a:lnTo>
                  <a:pt x="6188" y="48113"/>
                </a:lnTo>
                <a:lnTo>
                  <a:pt x="0" y="78739"/>
                </a:lnTo>
                <a:lnTo>
                  <a:pt x="0" y="393700"/>
                </a:lnTo>
                <a:lnTo>
                  <a:pt x="6188" y="424326"/>
                </a:lnTo>
                <a:lnTo>
                  <a:pt x="23063" y="449357"/>
                </a:lnTo>
                <a:lnTo>
                  <a:pt x="48091" y="466244"/>
                </a:lnTo>
                <a:lnTo>
                  <a:pt x="78740" y="472439"/>
                </a:lnTo>
                <a:lnTo>
                  <a:pt x="5442712" y="472439"/>
                </a:lnTo>
                <a:lnTo>
                  <a:pt x="5473338" y="466244"/>
                </a:lnTo>
                <a:lnTo>
                  <a:pt x="5498369" y="449357"/>
                </a:lnTo>
                <a:lnTo>
                  <a:pt x="5515256" y="424326"/>
                </a:lnTo>
                <a:lnTo>
                  <a:pt x="5521452" y="393700"/>
                </a:lnTo>
                <a:lnTo>
                  <a:pt x="5521452" y="78739"/>
                </a:lnTo>
                <a:lnTo>
                  <a:pt x="5515256" y="48113"/>
                </a:lnTo>
                <a:lnTo>
                  <a:pt x="5498369" y="23082"/>
                </a:lnTo>
                <a:lnTo>
                  <a:pt x="5473338" y="6195"/>
                </a:lnTo>
                <a:lnTo>
                  <a:pt x="544271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 anchor="ctr"/>
          <a:lstStyle/>
          <a:p>
            <a:pPr lvl="1"/>
            <a:r>
              <a:rPr lang="en-US" sz="1600" dirty="0">
                <a:solidFill>
                  <a:schemeClr val="bg1"/>
                </a:solidFill>
                <a:cs typeface="Arial"/>
              </a:rPr>
              <a:t>5. The  quantum of the expected price up and down move in the stock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2542BC4-8A08-46AB-B816-CF9EFDF58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019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8561371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Illustration: Binomial Model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C385F5-43D1-417E-9502-4F6610824313}"/>
                  </a:ext>
                </a:extLst>
              </p:cNvPr>
              <p:cNvSpPr txBox="1"/>
              <p:nvPr/>
            </p:nvSpPr>
            <p:spPr>
              <a:xfrm>
                <a:off x="371613" y="1210325"/>
                <a:ext cx="8561371" cy="4146456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Binomial Model says, there are only 2 possible values that stock price can take after 1 year is upside possibility and another downside possibility.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Illustration:</a:t>
                </a:r>
              </a:p>
              <a:p>
                <a:endParaRPr lang="en-US" sz="2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Consider the following information: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Underlying Price (S)– 500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Strike/Exercise Price (E) – 520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Standard Deviation (S.D.) (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𝜎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 – 10%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Time to maturity (t) – 2 Year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Risk Free Rate (r) (Continuous Compounding) – 6%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Compute the Call option premium using Binomial Model.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C385F5-43D1-417E-9502-4F6610824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613" y="1210325"/>
                <a:ext cx="8561371" cy="4146456"/>
              </a:xfrm>
              <a:prstGeom prst="rect">
                <a:avLst/>
              </a:prstGeom>
              <a:blipFill>
                <a:blip r:embed="rId2"/>
                <a:stretch>
                  <a:fillRect l="-783" r="-570" b="-1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4685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124200" y="5810250"/>
            <a:ext cx="2895600" cy="365125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Privileged &amp; Confidential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946900" y="5810250"/>
            <a:ext cx="2133600" cy="365125"/>
          </a:xfrm>
        </p:spPr>
        <p:txBody>
          <a:bodyPr/>
          <a:lstStyle/>
          <a:p>
            <a:fld id="{BC6C6F90-24A2-5E47-B903-ED66EE24517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37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8561371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Illustration: Binomial Model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C385F5-43D1-417E-9502-4F6610824313}"/>
                  </a:ext>
                </a:extLst>
              </p:cNvPr>
              <p:cNvSpPr txBox="1"/>
              <p:nvPr/>
            </p:nvSpPr>
            <p:spPr>
              <a:xfrm>
                <a:off x="282163" y="1258239"/>
                <a:ext cx="8561371" cy="514204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spAutoFit/>
              </a:bodyPr>
              <a:lstStyle/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Solution:</a:t>
                </a:r>
              </a:p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Up move factor (U)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e>
                      <m:sup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𝜎</m:t>
                        </m:r>
                        <m: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√</m:t>
                        </m:r>
                        <m:r>
                          <a:rPr lang="en-I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Exp((0.06)*(SQRT(1)) = 1.1052</a:t>
                </a:r>
              </a:p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Down move factor (D)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1/U = 0.9048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S*U = 500*1.1052 = 552.585</a:t>
                </a:r>
              </a:p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Sd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S*D = 500*0.9048 = 452.419</a:t>
                </a:r>
              </a:p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sz="20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S*U*U = 500*1.1052*1.1052 = 610.701</a:t>
                </a:r>
              </a:p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Sud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S*U*D = 500*1.1052*0.9048 = 500</a:t>
                </a:r>
              </a:p>
              <a:p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Sd</a:t>
                </a:r>
                <a:r>
                  <a:rPr lang="en-US" sz="2000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= S*D*D = 500*0.9048*0.9048 = 409.365</a:t>
                </a: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(These are presented in binomial tree on following slides)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This process is not realistic, in fact we can have binomial process at each movement such that underlying price can take infinite possibilities on a continuous scale. </a:t>
                </a:r>
              </a:p>
              <a:p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This is achieved using Black Scholes Model (BSM).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4C385F5-43D1-417E-9502-4F66108243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163" y="1258239"/>
                <a:ext cx="8561371" cy="5142049"/>
              </a:xfrm>
              <a:prstGeom prst="rect">
                <a:avLst/>
              </a:prstGeom>
              <a:blipFill>
                <a:blip r:embed="rId2"/>
                <a:stretch>
                  <a:fillRect l="-712" b="-16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060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4D5BFC-B064-4681-A006-485CF82C88F0}"/>
              </a:ext>
            </a:extLst>
          </p:cNvPr>
          <p:cNvSpPr txBox="1"/>
          <p:nvPr/>
        </p:nvSpPr>
        <p:spPr>
          <a:xfrm>
            <a:off x="282163" y="1328471"/>
            <a:ext cx="8561371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So Binomial is a discrete process and BSM assumes continuous time case.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27C0A6B-9D74-441F-A4ED-F9D363523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933" y="2742038"/>
            <a:ext cx="2597317" cy="1902919"/>
          </a:xfrm>
          <a:prstGeom prst="rect">
            <a:avLst/>
          </a:prstGeom>
          <a:effectLst/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FF0D793-E8AF-4B44-A0BE-1624941E3345}"/>
              </a:ext>
            </a:extLst>
          </p:cNvPr>
          <p:cNvCxnSpPr>
            <a:cxnSpLocks/>
          </p:cNvCxnSpPr>
          <p:nvPr/>
        </p:nvCxnSpPr>
        <p:spPr>
          <a:xfrm>
            <a:off x="1161400" y="3605252"/>
            <a:ext cx="2260972" cy="658754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C6D2AB0-E3EC-4C13-A230-58EA85307D9F}"/>
              </a:ext>
            </a:extLst>
          </p:cNvPr>
          <p:cNvCxnSpPr>
            <a:cxnSpLocks/>
          </p:cNvCxnSpPr>
          <p:nvPr/>
        </p:nvCxnSpPr>
        <p:spPr>
          <a:xfrm rot="5400000" flipV="1">
            <a:off x="7093227" y="3114262"/>
            <a:ext cx="0" cy="308113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2E73C3E-58E3-4C5F-BE20-3137ED547EA1}"/>
              </a:ext>
            </a:extLst>
          </p:cNvPr>
          <p:cNvCxnSpPr>
            <a:cxnSpLocks/>
          </p:cNvCxnSpPr>
          <p:nvPr/>
        </p:nvCxnSpPr>
        <p:spPr>
          <a:xfrm flipV="1">
            <a:off x="1156251" y="2266123"/>
            <a:ext cx="0" cy="308113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55DE302-5D3A-4748-B95F-E346D098B43D}"/>
              </a:ext>
            </a:extLst>
          </p:cNvPr>
          <p:cNvCxnSpPr>
            <a:cxnSpLocks/>
          </p:cNvCxnSpPr>
          <p:nvPr/>
        </p:nvCxnSpPr>
        <p:spPr>
          <a:xfrm rot="5400000" flipV="1">
            <a:off x="2335694" y="3114262"/>
            <a:ext cx="0" cy="308113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5E35AFD-BE9A-450E-A8B7-ACBCC875383D}"/>
              </a:ext>
            </a:extLst>
          </p:cNvPr>
          <p:cNvCxnSpPr>
            <a:cxnSpLocks/>
          </p:cNvCxnSpPr>
          <p:nvPr/>
        </p:nvCxnSpPr>
        <p:spPr>
          <a:xfrm flipV="1">
            <a:off x="1161400" y="2782959"/>
            <a:ext cx="2260972" cy="822292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158267B-1F2C-4288-AE91-ABAE91A50264}"/>
              </a:ext>
            </a:extLst>
          </p:cNvPr>
          <p:cNvCxnSpPr>
            <a:cxnSpLocks/>
          </p:cNvCxnSpPr>
          <p:nvPr/>
        </p:nvCxnSpPr>
        <p:spPr>
          <a:xfrm flipV="1">
            <a:off x="5920411" y="2266123"/>
            <a:ext cx="0" cy="308113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06E1FAD-C391-40F9-A437-8A3A045D4113}"/>
              </a:ext>
            </a:extLst>
          </p:cNvPr>
          <p:cNvCxnSpPr>
            <a:cxnSpLocks/>
          </p:cNvCxnSpPr>
          <p:nvPr/>
        </p:nvCxnSpPr>
        <p:spPr>
          <a:xfrm flipV="1">
            <a:off x="3422372" y="2473685"/>
            <a:ext cx="0" cy="2181142"/>
          </a:xfrm>
          <a:prstGeom prst="straightConnector1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B6C917F7-7F06-4182-B2EC-DE7AD395B19E}"/>
              </a:ext>
            </a:extLst>
          </p:cNvPr>
          <p:cNvSpPr/>
          <p:nvPr/>
        </p:nvSpPr>
        <p:spPr>
          <a:xfrm>
            <a:off x="3263853" y="4860982"/>
            <a:ext cx="317037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IN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076DE5D-C94D-4E19-9451-C63E9B890E17}"/>
              </a:ext>
            </a:extLst>
          </p:cNvPr>
          <p:cNvSpPr/>
          <p:nvPr/>
        </p:nvSpPr>
        <p:spPr>
          <a:xfrm>
            <a:off x="8199213" y="4860982"/>
            <a:ext cx="317037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en-IN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67B634B-81DE-4DE7-B571-18AC52A0BB2F}"/>
              </a:ext>
            </a:extLst>
          </p:cNvPr>
          <p:cNvCxnSpPr>
            <a:cxnSpLocks/>
          </p:cNvCxnSpPr>
          <p:nvPr/>
        </p:nvCxnSpPr>
        <p:spPr>
          <a:xfrm>
            <a:off x="5920411" y="3174677"/>
            <a:ext cx="2786267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6783585-471D-4327-A522-12D30BB1AC7C}"/>
              </a:ext>
            </a:extLst>
          </p:cNvPr>
          <p:cNvCxnSpPr>
            <a:cxnSpLocks/>
          </p:cNvCxnSpPr>
          <p:nvPr/>
        </p:nvCxnSpPr>
        <p:spPr>
          <a:xfrm flipV="1">
            <a:off x="1162195" y="3169623"/>
            <a:ext cx="2595839" cy="2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none" w="med" len="med"/>
          </a:ln>
          <a:effectLst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F84A4A03-12F7-478D-A6DD-6D29E7903242}"/>
              </a:ext>
            </a:extLst>
          </p:cNvPr>
          <p:cNvSpPr/>
          <p:nvPr/>
        </p:nvSpPr>
        <p:spPr>
          <a:xfrm>
            <a:off x="5405017" y="2989561"/>
            <a:ext cx="679599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520</a:t>
            </a:r>
            <a:endParaRPr lang="en-IN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B445CF5-DFFA-49B7-9FE5-899E7EF89E91}"/>
              </a:ext>
            </a:extLst>
          </p:cNvPr>
          <p:cNvSpPr/>
          <p:nvPr/>
        </p:nvSpPr>
        <p:spPr>
          <a:xfrm>
            <a:off x="610535" y="2984959"/>
            <a:ext cx="679599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520</a:t>
            </a:r>
            <a:endParaRPr lang="en-IN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9A465E5-36AC-4D61-91A8-CFCC508FC873}"/>
              </a:ext>
            </a:extLst>
          </p:cNvPr>
          <p:cNvSpPr/>
          <p:nvPr/>
        </p:nvSpPr>
        <p:spPr>
          <a:xfrm>
            <a:off x="73867" y="3448738"/>
            <a:ext cx="1203952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= 500</a:t>
            </a:r>
            <a:endParaRPr lang="en-IN" b="1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2C3A8D3-0704-4A49-B79F-4237968FAD91}"/>
              </a:ext>
            </a:extLst>
          </p:cNvPr>
          <p:cNvSpPr/>
          <p:nvPr/>
        </p:nvSpPr>
        <p:spPr>
          <a:xfrm>
            <a:off x="4825579" y="3362226"/>
            <a:ext cx="1203952" cy="369332"/>
          </a:xfrm>
          <a:prstGeom prst="rect">
            <a:avLst/>
          </a:prstGeom>
          <a:effectLst/>
        </p:spPr>
        <p:txBody>
          <a:bodyPr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So = 500</a:t>
            </a:r>
            <a:endParaRPr lang="en-IN" b="1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CFB6B35-82E3-4968-B205-2DF2E6776C74}"/>
              </a:ext>
            </a:extLst>
          </p:cNvPr>
          <p:cNvSpPr/>
          <p:nvPr/>
        </p:nvSpPr>
        <p:spPr>
          <a:xfrm>
            <a:off x="3518975" y="2636988"/>
            <a:ext cx="1053023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610.701</a:t>
            </a:r>
            <a:endParaRPr lang="en-IN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4A191CE-C72A-4D18-AEE8-464370F71869}"/>
              </a:ext>
            </a:extLst>
          </p:cNvPr>
          <p:cNvSpPr/>
          <p:nvPr/>
        </p:nvSpPr>
        <p:spPr>
          <a:xfrm>
            <a:off x="3523125" y="4079341"/>
            <a:ext cx="1053023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409.365</a:t>
            </a:r>
            <a:endParaRPr lang="en-IN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4B41135-3645-4541-80C6-522B4D15D014}"/>
              </a:ext>
            </a:extLst>
          </p:cNvPr>
          <p:cNvSpPr/>
          <p:nvPr/>
        </p:nvSpPr>
        <p:spPr>
          <a:xfrm>
            <a:off x="1624609" y="5230314"/>
            <a:ext cx="1159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Binomial</a:t>
            </a:r>
            <a:endParaRPr lang="en-IN" b="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3398636-573E-48D1-ACE8-E83E5CCD80AB}"/>
              </a:ext>
            </a:extLst>
          </p:cNvPr>
          <p:cNvSpPr/>
          <p:nvPr/>
        </p:nvSpPr>
        <p:spPr>
          <a:xfrm>
            <a:off x="6828568" y="5225658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BSM </a:t>
            </a:r>
            <a:endParaRPr lang="en-IN" b="1" dirty="0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8561371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Illustration: Binomial Model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816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A4D5BFC-B064-4681-A006-485CF82C88F0}"/>
              </a:ext>
            </a:extLst>
          </p:cNvPr>
          <p:cNvSpPr txBox="1"/>
          <p:nvPr/>
        </p:nvSpPr>
        <p:spPr>
          <a:xfrm>
            <a:off x="33688" y="1114615"/>
            <a:ext cx="9110312" cy="40011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Valuation of Call Option Premium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ED878B8-174C-4FDF-AD49-D314FC074219}"/>
              </a:ext>
            </a:extLst>
          </p:cNvPr>
          <p:cNvGrpSpPr/>
          <p:nvPr/>
        </p:nvGrpSpPr>
        <p:grpSpPr>
          <a:xfrm>
            <a:off x="335384" y="1611753"/>
            <a:ext cx="4239483" cy="4334072"/>
            <a:chOff x="371614" y="1783325"/>
            <a:chExt cx="4388029" cy="434796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429B2022-F61D-47CE-A79C-908F2606588C}"/>
                </a:ext>
              </a:extLst>
            </p:cNvPr>
            <p:cNvGrpSpPr/>
            <p:nvPr/>
          </p:nvGrpSpPr>
          <p:grpSpPr>
            <a:xfrm>
              <a:off x="371614" y="1783325"/>
              <a:ext cx="4388029" cy="4347961"/>
              <a:chOff x="371614" y="1783325"/>
              <a:chExt cx="4388029" cy="4347961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B280E6B8-D926-4EE2-8CB5-6DEDC3EDC0E1}"/>
                  </a:ext>
                </a:extLst>
              </p:cNvPr>
              <p:cNvGrpSpPr/>
              <p:nvPr/>
            </p:nvGrpSpPr>
            <p:grpSpPr>
              <a:xfrm>
                <a:off x="371614" y="1783325"/>
                <a:ext cx="4388029" cy="4347961"/>
                <a:chOff x="2377985" y="1935058"/>
                <a:chExt cx="4388029" cy="4347961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F7B4418F-33F7-4A3B-9555-E98EE5E2BC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377985" y="2304390"/>
                  <a:ext cx="4388029" cy="3978629"/>
                </a:xfrm>
                <a:prstGeom prst="rect">
                  <a:avLst/>
                </a:prstGeom>
              </p:spPr>
            </p:pic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id="{774490AD-1704-4689-82C0-22386CB23E94}"/>
                    </a:ext>
                  </a:extLst>
                </p:cNvPr>
                <p:cNvSpPr/>
                <p:nvPr/>
              </p:nvSpPr>
              <p:spPr>
                <a:xfrm>
                  <a:off x="2755670" y="3272306"/>
                  <a:ext cx="423514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en-US" b="1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  <a:endParaRPr lang="en-IN" b="1" baseline="-25000" dirty="0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id="{1909FF88-6F44-489E-B0C0-BF572483AA36}"/>
                    </a:ext>
                  </a:extLst>
                </p:cNvPr>
                <p:cNvSpPr/>
                <p:nvPr/>
              </p:nvSpPr>
              <p:spPr>
                <a:xfrm>
                  <a:off x="2755670" y="4297802"/>
                  <a:ext cx="44595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C</a:t>
                  </a:r>
                  <a:r>
                    <a:rPr lang="en-US" b="1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p</a:t>
                  </a:r>
                  <a:endParaRPr lang="en-IN" b="1" baseline="-25000" dirty="0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2690E2C-4A15-43AE-AECF-A278E87BA832}"/>
                    </a:ext>
                  </a:extLst>
                </p:cNvPr>
                <p:cNvSpPr/>
                <p:nvPr/>
              </p:nvSpPr>
              <p:spPr>
                <a:xfrm>
                  <a:off x="4360242" y="2589819"/>
                  <a:ext cx="47961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 err="1">
                      <a:latin typeface="Arial" panose="020B0604020202020204" pitchFamily="34" charset="0"/>
                      <a:cs typeface="Arial" panose="020B0604020202020204" pitchFamily="34" charset="0"/>
                    </a:rPr>
                    <a:t>Su</a:t>
                  </a:r>
                  <a:endParaRPr lang="en-IN" b="1" dirty="0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AA1F6422-1821-4C97-A12A-71461F082AE3}"/>
                    </a:ext>
                  </a:extLst>
                </p:cNvPr>
                <p:cNvSpPr/>
                <p:nvPr/>
              </p:nvSpPr>
              <p:spPr>
                <a:xfrm>
                  <a:off x="5943877" y="1935058"/>
                  <a:ext cx="5645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</a:t>
                  </a:r>
                  <a:r>
                    <a:rPr lang="en-US" b="1" baseline="30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en-IN" b="1" baseline="30000" dirty="0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76D1ACC0-EB1C-4CF2-96FE-0F5F12A1D012}"/>
                    </a:ext>
                  </a:extLst>
                </p:cNvPr>
                <p:cNvSpPr/>
                <p:nvPr/>
              </p:nvSpPr>
              <p:spPr>
                <a:xfrm>
                  <a:off x="4332191" y="3957306"/>
                  <a:ext cx="47961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Sd</a:t>
                  </a:r>
                  <a:endParaRPr lang="en-IN" b="1" dirty="0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id="{9D2618E3-048B-46C6-AE70-AD78475ECBA9}"/>
                    </a:ext>
                  </a:extLst>
                </p:cNvPr>
                <p:cNvSpPr/>
                <p:nvPr/>
              </p:nvSpPr>
              <p:spPr>
                <a:xfrm>
                  <a:off x="5915826" y="4566304"/>
                  <a:ext cx="5645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>
                      <a:latin typeface="Arial" panose="020B0604020202020204" pitchFamily="34" charset="0"/>
                      <a:cs typeface="Arial" panose="020B0604020202020204" pitchFamily="34" charset="0"/>
                    </a:rPr>
                    <a:t>Sd</a:t>
                  </a:r>
                  <a:r>
                    <a:rPr lang="en-US" b="1" baseline="3000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en-IN" b="1" baseline="30000" dirty="0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id="{358DDC25-35CA-4B0C-BF7D-2ADDF38B688A}"/>
                    </a:ext>
                  </a:extLst>
                </p:cNvPr>
                <p:cNvSpPr/>
                <p:nvPr/>
              </p:nvSpPr>
              <p:spPr>
                <a:xfrm>
                  <a:off x="5924565" y="3281264"/>
                  <a:ext cx="62068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n-US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Sud</a:t>
                  </a:r>
                  <a:endParaRPr lang="en-IN" b="1" dirty="0"/>
                </a:p>
              </p:txBody>
            </p:sp>
          </p:grp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C94BCD01-B828-4B7E-900E-0492E169C341}"/>
                  </a:ext>
                </a:extLst>
              </p:cNvPr>
              <p:cNvSpPr/>
              <p:nvPr/>
            </p:nvSpPr>
            <p:spPr>
              <a:xfrm>
                <a:off x="3901063" y="2770615"/>
                <a:ext cx="5774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Cu</a:t>
                </a:r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IN" b="1" baseline="30000" dirty="0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F5E5920C-F63F-4AB4-AFCA-958B35AF1820}"/>
                  </a:ext>
                </a:extLst>
              </p:cNvPr>
              <p:cNvSpPr/>
              <p:nvPr/>
            </p:nvSpPr>
            <p:spPr>
              <a:xfrm>
                <a:off x="3873012" y="5441617"/>
                <a:ext cx="5774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Cd</a:t>
                </a:r>
                <a:r>
                  <a:rPr lang="en-US" b="1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IN" b="1" baseline="30000" dirty="0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497BEFDB-E732-4641-84E2-563422066290}"/>
                  </a:ext>
                </a:extLst>
              </p:cNvPr>
              <p:cNvSpPr/>
              <p:nvPr/>
            </p:nvSpPr>
            <p:spPr>
              <a:xfrm>
                <a:off x="3881751" y="4116821"/>
                <a:ext cx="6335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Cud</a:t>
                </a:r>
                <a:endParaRPr lang="en-IN" b="1" dirty="0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20F0358A-4B14-4AB5-8A34-203CAAFF323B}"/>
                  </a:ext>
                </a:extLst>
              </p:cNvPr>
              <p:cNvSpPr/>
              <p:nvPr/>
            </p:nvSpPr>
            <p:spPr>
              <a:xfrm>
                <a:off x="2347247" y="3445252"/>
                <a:ext cx="4924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Cu</a:t>
                </a:r>
                <a:endParaRPr lang="en-IN" b="1" dirty="0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A5E0181-C314-4B7C-B3F9-5BD8DDA0314A}"/>
                  </a:ext>
                </a:extLst>
              </p:cNvPr>
              <p:cNvSpPr/>
              <p:nvPr/>
            </p:nvSpPr>
            <p:spPr>
              <a:xfrm>
                <a:off x="2319196" y="4802800"/>
                <a:ext cx="4924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Cd</a:t>
                </a:r>
                <a:endParaRPr lang="en-IN" b="1" dirty="0"/>
              </a:p>
            </p:txBody>
          </p:sp>
        </p:grp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9B6E35E8-74DA-4B79-813F-2DF59167860A}"/>
                </a:ext>
              </a:extLst>
            </p:cNvPr>
            <p:cNvSpPr/>
            <p:nvPr/>
          </p:nvSpPr>
          <p:spPr>
            <a:xfrm>
              <a:off x="1489972" y="3100696"/>
              <a:ext cx="30489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en-IN" sz="1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BFD3DA3A-A9DC-48BA-AC99-AE558D55F873}"/>
                </a:ext>
              </a:extLst>
            </p:cNvPr>
            <p:cNvSpPr/>
            <p:nvPr/>
          </p:nvSpPr>
          <p:spPr>
            <a:xfrm>
              <a:off x="1311069" y="4157162"/>
              <a:ext cx="46358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1-P</a:t>
              </a:r>
              <a:endParaRPr lang="en-IN" sz="1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D8CC8D1A-A837-4BB6-9A38-E1E01DD52C47}"/>
                </a:ext>
              </a:extLst>
            </p:cNvPr>
            <p:cNvSpPr/>
            <p:nvPr/>
          </p:nvSpPr>
          <p:spPr>
            <a:xfrm>
              <a:off x="3064587" y="2499641"/>
              <a:ext cx="30489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en-IN" sz="1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EF07ACDD-A1D5-4245-8964-7545F0DB6BAD}"/>
                </a:ext>
              </a:extLst>
            </p:cNvPr>
            <p:cNvSpPr/>
            <p:nvPr/>
          </p:nvSpPr>
          <p:spPr>
            <a:xfrm>
              <a:off x="2885684" y="3556107"/>
              <a:ext cx="46358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1-P</a:t>
              </a:r>
              <a:endParaRPr lang="en-IN" sz="1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DC657437-3CD9-4FE1-B426-E5B728971B9E}"/>
                </a:ext>
              </a:extLst>
            </p:cNvPr>
            <p:cNvSpPr/>
            <p:nvPr/>
          </p:nvSpPr>
          <p:spPr>
            <a:xfrm>
              <a:off x="2975077" y="3794520"/>
              <a:ext cx="30489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endParaRPr lang="en-IN" sz="1400" b="1" i="1" dirty="0">
                <a:solidFill>
                  <a:srgbClr val="FF0000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33C9D1A-7B1A-4DA2-8B45-DA2AB08AFFEF}"/>
                </a:ext>
              </a:extLst>
            </p:cNvPr>
            <p:cNvSpPr/>
            <p:nvPr/>
          </p:nvSpPr>
          <p:spPr>
            <a:xfrm>
              <a:off x="2888759" y="4850986"/>
              <a:ext cx="463588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1-P</a:t>
              </a:r>
              <a:endParaRPr lang="en-IN" sz="1400" b="1" i="1" dirty="0">
                <a:solidFill>
                  <a:srgbClr val="FF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E344F0B-92A6-4A0A-8C03-502E8E7B9132}"/>
                  </a:ext>
                </a:extLst>
              </p:cNvPr>
              <p:cNvSpPr/>
              <p:nvPr/>
            </p:nvSpPr>
            <p:spPr>
              <a:xfrm>
                <a:off x="4776695" y="1194134"/>
                <a:ext cx="4281878" cy="5382499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pPr algn="just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Under this approach, price of an option is the PV of expected payoff discounted at Rf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𝒑</m:t>
                          </m:r>
                        </m:sub>
                      </m:sSub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IN" b="1" i="1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  <m:r>
                            <a:rPr lang="en-IN" b="1" i="1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𝒖</m:t>
                              </m:r>
                            </m:sub>
                          </m:sSub>
                          <m:r>
                            <a:rPr lang="en-IN" b="1" i="1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  <m: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𝑷</m:t>
                              </m:r>
                            </m:e>
                          </m:d>
                          <m:r>
                            <a:rPr lang="en-IN" b="1" i="1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× </m:t>
                          </m:r>
                          <m:sSub>
                            <m:sSubPr>
                              <m:ctrlP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IN" b="1" i="1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𝒅</m:t>
                              </m:r>
                            </m:sub>
                          </m:sSub>
                        </m:num>
                        <m:den>
                          <m:sSup>
                            <m:sSupPr>
                              <m:ctrlPr>
                                <a:rPr lang="en-IN" b="1" i="1" smtClean="0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IN" b="1" i="1" smtClean="0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IN" b="1" i="1" smtClean="0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𝒓𝒕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sz="800" b="1" i="1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16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𝑪</a:t>
                </a:r>
                <a:r>
                  <a:rPr lang="en-US" sz="1600" b="1" i="1" baseline="-250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𝒑</a:t>
                </a:r>
                <a:r>
                  <a:rPr lang="en-US" sz="1600" b="1" i="1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comes out to be 49.407</a:t>
                </a:r>
              </a:p>
              <a:p>
                <a:pPr algn="just"/>
                <a:endParaRPr lang="en-US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How to find P?</a:t>
                </a:r>
              </a:p>
              <a:p>
                <a:pPr algn="just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P should be found in such a way that expected value of stock yields risk free rate of return.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𝑼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d>
                        <m:dPr>
                          <m:ctrlP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𝑷</m:t>
                          </m:r>
                        </m:e>
                      </m:d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𝑫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× </m:t>
                      </m:r>
                      <m:sSup>
                        <m:sSupPr>
                          <m:ctrlP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𝒆</m:t>
                          </m:r>
                        </m:e>
                        <m:sup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𝒓𝒕</m:t>
                          </m:r>
                        </m:sup>
                      </m:sSup>
                    </m:oMath>
                  </m:oMathPara>
                </a14:m>
                <a:endParaRPr lang="en-US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As a result, P comes out to be:</a:t>
                </a:r>
              </a:p>
              <a:p>
                <a:pPr algn="just"/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𝑷</m:t>
                      </m:r>
                      <m:r>
                        <a:rPr lang="en-IN" b="1" i="1" smtClean="0">
                          <a:solidFill>
                            <a:srgbClr val="00335A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IN" b="1" i="1" smtClean="0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IN" b="1" i="1" smtClean="0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IN" b="1" i="1" smtClean="0">
                                  <a:solidFill>
                                    <a:srgbClr val="00335A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𝒓𝒕</m:t>
                              </m:r>
                            </m:sup>
                          </m:sSup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−</m:t>
                          </m:r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num>
                        <m:den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𝑼</m:t>
                          </m:r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−</m:t>
                          </m:r>
                          <m:r>
                            <a:rPr lang="en-IN" b="1" i="1" smtClean="0">
                              <a:solidFill>
                                <a:srgbClr val="00335A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𝑫</m:t>
                          </m:r>
                        </m:den>
                      </m:f>
                    </m:oMath>
                  </m:oMathPara>
                </a14:m>
                <a:endParaRPr lang="en-US" b="1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CE344F0B-92A6-4A0A-8C03-502E8E7B91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6695" y="1194134"/>
                <a:ext cx="4281878" cy="5382499"/>
              </a:xfrm>
              <a:prstGeom prst="rect">
                <a:avLst/>
              </a:prstGeom>
              <a:blipFill>
                <a:blip r:embed="rId5"/>
                <a:stretch>
                  <a:fillRect l="-1282" r="-114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Rectangle 58">
            <a:extLst>
              <a:ext uri="{FF2B5EF4-FFF2-40B4-BE49-F238E27FC236}">
                <a16:creationId xmlns:a16="http://schemas.microsoft.com/office/drawing/2014/main" id="{A52FFCC4-2B31-4EA5-B8D1-C02A615982C6}"/>
              </a:ext>
            </a:extLst>
          </p:cNvPr>
          <p:cNvSpPr/>
          <p:nvPr/>
        </p:nvSpPr>
        <p:spPr>
          <a:xfrm>
            <a:off x="53400" y="5994061"/>
            <a:ext cx="4693478" cy="492443"/>
          </a:xfrm>
          <a:prstGeom prst="rect">
            <a:avLst/>
          </a:prstGeom>
          <a:ln>
            <a:solidFill>
              <a:schemeClr val="bg2"/>
            </a:solidFill>
          </a:ln>
        </p:spPr>
        <p:txBody>
          <a:bodyPr wrap="square">
            <a:spAutoFit/>
          </a:bodyPr>
          <a:lstStyle/>
          <a:p>
            <a:r>
              <a:rPr lang="en-US" sz="13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 = Probability of going up which comes out to be 0.7837</a:t>
            </a:r>
          </a:p>
          <a:p>
            <a:r>
              <a:rPr lang="en-US" sz="13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(1-P) = Probability of going down comes out to be 0.2163</a:t>
            </a:r>
            <a:endParaRPr lang="en-IN" sz="1300" b="1" i="1" dirty="0">
              <a:solidFill>
                <a:srgbClr val="FF0000"/>
              </a:solidFill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8561371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Illustration: Binomial Model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0811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B541E36C-B181-4144-4E03-E1C6C081CED0}"/>
              </a:ext>
            </a:extLst>
          </p:cNvPr>
          <p:cNvSpPr txBox="1">
            <a:spLocks/>
          </p:cNvSpPr>
          <p:nvPr/>
        </p:nvSpPr>
        <p:spPr>
          <a:xfrm>
            <a:off x="132090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Introduction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A17513-1B13-50EC-050B-4211B333CCA7}"/>
              </a:ext>
            </a:extLst>
          </p:cNvPr>
          <p:cNvSpPr txBox="1"/>
          <p:nvPr/>
        </p:nvSpPr>
        <p:spPr>
          <a:xfrm>
            <a:off x="72568" y="1190167"/>
            <a:ext cx="8989720" cy="34778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What is Employee Stock Options?</a:t>
            </a:r>
          </a:p>
          <a:p>
            <a:pPr algn="just"/>
            <a:endParaRPr lang="en-US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Employee stock options are the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rights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given to certain specified employees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to subscribe to the 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underlying equity shares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of the company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at a pre-determined price,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at or within a specified period of time subject to certain vesting conditions.</a:t>
            </a:r>
          </a:p>
          <a:p>
            <a:pPr algn="just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other words, an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stock option plan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is a type of employee benefit plan that gives employees a share of the company’s ownership.</a:t>
            </a:r>
          </a:p>
          <a:p>
            <a:pPr algn="just"/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Purpose of Issuing ESOPs</a:t>
            </a: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5ACF090-41D1-1F52-88A8-EAABFFCFC982}"/>
              </a:ext>
            </a:extLst>
          </p:cNvPr>
          <p:cNvSpPr/>
          <p:nvPr/>
        </p:nvSpPr>
        <p:spPr>
          <a:xfrm>
            <a:off x="201657" y="4117572"/>
            <a:ext cx="1708613" cy="14611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dirty="0">
                <a:latin typeface="Arial" panose="020B0604020202020204" pitchFamily="34" charset="0"/>
                <a:cs typeface="Arial" panose="020B0604020202020204" pitchFamily="34" charset="0"/>
              </a:rPr>
              <a:t>Attract, Reward, Motivate and Retain Employees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0B7A5F3-C933-AD70-955D-92073EB4CD03}"/>
              </a:ext>
            </a:extLst>
          </p:cNvPr>
          <p:cNvSpPr/>
          <p:nvPr/>
        </p:nvSpPr>
        <p:spPr>
          <a:xfrm>
            <a:off x="7374841" y="4070437"/>
            <a:ext cx="1642621" cy="15204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dirty="0">
                <a:latin typeface="Arial" panose="020B0604020202020204" pitchFamily="34" charset="0"/>
                <a:cs typeface="Arial" panose="020B0604020202020204" pitchFamily="34" charset="0"/>
              </a:rPr>
              <a:t>Alignment with Company’s Goals and Objectives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000F29-3BD5-F367-0905-6D50B7BDB513}"/>
              </a:ext>
            </a:extLst>
          </p:cNvPr>
          <p:cNvSpPr/>
          <p:nvPr/>
        </p:nvSpPr>
        <p:spPr>
          <a:xfrm>
            <a:off x="5006501" y="4058291"/>
            <a:ext cx="1708613" cy="15204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dirty="0">
                <a:latin typeface="Arial" panose="020B0604020202020204" pitchFamily="34" charset="0"/>
                <a:cs typeface="Arial" panose="020B0604020202020204" pitchFamily="34" charset="0"/>
              </a:rPr>
              <a:t>Deferred Compensation Strategy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6CCEF7F-52C3-DE0A-3ABA-B64E25094B31}"/>
              </a:ext>
            </a:extLst>
          </p:cNvPr>
          <p:cNvSpPr/>
          <p:nvPr/>
        </p:nvSpPr>
        <p:spPr>
          <a:xfrm>
            <a:off x="2578961" y="4070896"/>
            <a:ext cx="1708613" cy="152043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500" dirty="0">
                <a:latin typeface="Arial" panose="020B0604020202020204" pitchFamily="34" charset="0"/>
                <a:cs typeface="Arial" panose="020B0604020202020204" pitchFamily="34" charset="0"/>
              </a:rPr>
              <a:t>Enhances Job Satisfaction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lowchart: Decision 6">
            <a:extLst>
              <a:ext uri="{FF2B5EF4-FFF2-40B4-BE49-F238E27FC236}">
                <a16:creationId xmlns:a16="http://schemas.microsoft.com/office/drawing/2014/main" id="{D461ECB1-294D-F1FE-711F-24A6DFC072CB}"/>
              </a:ext>
            </a:extLst>
          </p:cNvPr>
          <p:cNvSpPr/>
          <p:nvPr/>
        </p:nvSpPr>
        <p:spPr>
          <a:xfrm>
            <a:off x="1910270" y="4769223"/>
            <a:ext cx="668691" cy="100046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lowchart: Decision 7">
            <a:extLst>
              <a:ext uri="{FF2B5EF4-FFF2-40B4-BE49-F238E27FC236}">
                <a16:creationId xmlns:a16="http://schemas.microsoft.com/office/drawing/2014/main" id="{8D9D388F-6544-87DE-3FA2-E9CC7A08B99B}"/>
              </a:ext>
            </a:extLst>
          </p:cNvPr>
          <p:cNvSpPr/>
          <p:nvPr/>
        </p:nvSpPr>
        <p:spPr>
          <a:xfrm>
            <a:off x="4302566" y="4769224"/>
            <a:ext cx="668691" cy="100046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lowchart: Decision 9">
            <a:extLst>
              <a:ext uri="{FF2B5EF4-FFF2-40B4-BE49-F238E27FC236}">
                <a16:creationId xmlns:a16="http://schemas.microsoft.com/office/drawing/2014/main" id="{9EEBCEDE-025E-F725-BB91-7024B24C0B53}"/>
              </a:ext>
            </a:extLst>
          </p:cNvPr>
          <p:cNvSpPr/>
          <p:nvPr/>
        </p:nvSpPr>
        <p:spPr>
          <a:xfrm>
            <a:off x="6732429" y="4769224"/>
            <a:ext cx="642412" cy="117975"/>
          </a:xfrm>
          <a:prstGeom prst="flowChartDecisi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7708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1">
            <a:extLst>
              <a:ext uri="{FF2B5EF4-FFF2-40B4-BE49-F238E27FC236}">
                <a16:creationId xmlns:a16="http://schemas.microsoft.com/office/drawing/2014/main" id="{0EE79818-B370-4553-B254-307A504B4ECE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Monte Carlo Simulation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158C83-62B6-4A31-A2A0-A8FB27867B89}"/>
              </a:ext>
            </a:extLst>
          </p:cNvPr>
          <p:cNvSpPr/>
          <p:nvPr/>
        </p:nvSpPr>
        <p:spPr>
          <a:xfrm>
            <a:off x="355571" y="1394015"/>
            <a:ext cx="83503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1614" y="1213101"/>
            <a:ext cx="835035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Overview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Monte Carlo Simulations involves assigning a probability distribution to each  variable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Based on the probability distributions assigned,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it generates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using random  numbers,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 range of values for each variable factor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Types of probability distributions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-"/>
            </a:pPr>
            <a:r>
              <a:rPr lang="en-US" dirty="0"/>
              <a:t>Normal distribution</a:t>
            </a:r>
          </a:p>
          <a:p>
            <a:pPr marL="800100" lvl="1" indent="-342900">
              <a:buFont typeface="Arial" panose="020B0604020202020204" pitchFamily="34" charset="0"/>
              <a:buChar char="-"/>
            </a:pPr>
            <a:r>
              <a:rPr lang="en-US" dirty="0"/>
              <a:t>Log normal distribution</a:t>
            </a:r>
          </a:p>
          <a:p>
            <a:pPr marL="800100" lvl="1" indent="-342900">
              <a:buFont typeface="Arial" panose="020B0604020202020204" pitchFamily="34" charset="0"/>
              <a:buChar char="-"/>
            </a:pPr>
            <a:r>
              <a:rPr lang="en-US" dirty="0"/>
              <a:t>Triangular distribution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model then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calculates the results over and over,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each time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using a different set of random values from the probability functions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058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BE32A97-29D7-4433-8FDD-4B55746B9FFF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itchFamily="34" charset="0"/>
              </a:rPr>
              <a:t>Option Pricing</a:t>
            </a:r>
            <a:br>
              <a:rPr kumimoji="0" lang="en-I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itchFamily="34" charset="0"/>
              </a:rPr>
            </a:br>
            <a:r>
              <a:rPr kumimoji="0" lang="en-IN" sz="18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itchFamily="34" charset="0"/>
              </a:rPr>
              <a:t>Use of Monte Carlo Simulation in BSM</a:t>
            </a:r>
            <a:endParaRPr kumimoji="0" lang="en-IN" sz="28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DFEFCDD-7C72-42CC-9003-DA1DFA53E971}"/>
              </a:ext>
            </a:extLst>
          </p:cNvPr>
          <p:cNvSpPr/>
          <p:nvPr/>
        </p:nvSpPr>
        <p:spPr>
          <a:xfrm>
            <a:off x="371614" y="1191538"/>
            <a:ext cx="8577085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example,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BSM model is based on normal distribution.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may do multiple simulations by simulating N(d1) and  N(d2) using =NORMSDIST(RAND()) function in excel.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Calculate n number of call option premium value by putting N(d1) and N(d2) derived using Monte Carlo  Simulation in the equation given by BSM.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After that, simple average of all call option premiums computed will be the concluded price for the call option. 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5E1701-C803-4F3D-81CD-8010B0A556D6}"/>
              </a:ext>
            </a:extLst>
          </p:cNvPr>
          <p:cNvSpPr/>
          <p:nvPr/>
        </p:nvSpPr>
        <p:spPr>
          <a:xfrm>
            <a:off x="371613" y="5422320"/>
            <a:ext cx="85770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Please note – highly sophisticated software are required to run Monte Carlo simulations because, it requires around 10 million iterations to get the best scenario which may be difficult to do in excel. </a:t>
            </a:r>
          </a:p>
        </p:txBody>
      </p:sp>
    </p:spTree>
    <p:extLst>
      <p:ext uri="{BB962C8B-B14F-4D97-AF65-F5344CB8AC3E}">
        <p14:creationId xmlns:p14="http://schemas.microsoft.com/office/powerpoint/2010/main" val="138790469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Privileged &amp; Confidential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C6F90-24A2-5E47-B903-ED66EE245175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42</a:t>
            </a:fld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itle 1">
            <a:extLst>
              <a:ext uri="{FF2B5EF4-FFF2-40B4-BE49-F238E27FC236}">
                <a16:creationId xmlns:a16="http://schemas.microsoft.com/office/drawing/2014/main" id="{0EE79818-B370-4553-B254-307A504B4ECE}"/>
              </a:ext>
            </a:extLst>
          </p:cNvPr>
          <p:cNvSpPr txBox="1">
            <a:spLocks/>
          </p:cNvSpPr>
          <p:nvPr/>
        </p:nvSpPr>
        <p:spPr>
          <a:xfrm>
            <a:off x="371614" y="-141703"/>
            <a:ext cx="10289352" cy="1143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Option Pricing</a:t>
            </a:r>
            <a:br>
              <a:rPr lang="en-IN" sz="28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</a:br>
            <a:r>
              <a:rPr lang="en-IN" sz="18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Monte Carlo Simulation: Pros and Cons</a:t>
            </a:r>
            <a:endParaRPr lang="en-IN" sz="28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D1EBE00-49D8-4891-8E23-AD2F0D8E89B8}"/>
              </a:ext>
            </a:extLst>
          </p:cNvPr>
          <p:cNvSpPr/>
          <p:nvPr/>
        </p:nvSpPr>
        <p:spPr>
          <a:xfrm>
            <a:off x="371614" y="1355517"/>
            <a:ext cx="842404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primary advantage of the Monte Carlo method is also its primary disadvantage.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can incorporate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any assumptions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regarding return patterns, correlations, and other factors the analyst believes are relevant. For some portfolios it may be the only reasonable approach to use.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leads to its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downside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the output is only as good as the input assumptions. 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lead to a false sense of overconfidence in the output among the less informed. </a:t>
            </a:r>
          </a:p>
          <a:p>
            <a:pPr algn="just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It is data and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computer intensive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which can make it </a:t>
            </a:r>
            <a:r>
              <a:rPr lang="en-US" b="1" i="1" dirty="0">
                <a:latin typeface="Arial" panose="020B0604020202020204" pitchFamily="34" charset="0"/>
                <a:cs typeface="Arial" panose="020B0604020202020204" pitchFamily="34" charset="0"/>
              </a:rPr>
              <a:t>costly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use in complex situations (where it may also be the only reasonable method to use).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0929D6-A64A-4252-A25A-B0BAB43627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8568" y="83217"/>
            <a:ext cx="2120131" cy="80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6947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C3A6D-787C-268B-B35A-5EDD419341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97070437-DCEB-263F-087B-AA2CA0CCBA41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Other Key Considerations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3ECD30-FFBC-D2C8-EF5C-8FC60E4BF85E}"/>
              </a:ext>
            </a:extLst>
          </p:cNvPr>
          <p:cNvSpPr txBox="1"/>
          <p:nvPr/>
        </p:nvSpPr>
        <p:spPr>
          <a:xfrm>
            <a:off x="104678" y="1350814"/>
            <a:ext cx="8953694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Capital Structure of the Company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- ESOP value is impacted by the number and hierarchy of equity classes, including preference shares, convertibles and warrants outstanding at the valuation date.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Liquidation Preferences and Waterfall Mechanics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- Exit proceeds may be distributed unevenly across shareholders; ESOP value depends on its position in the liquidation waterfall rather than headline equity valuation.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Participation Rights and Conversion Features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- Participating vs non-participating preferences, conversion thresholds and caps materially influence residual value available to ESOP holders.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Embedded Performance Hurdles and Implied IRRs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- Certain ESOPs and management incentive plans embed return expectations (IRR / MOIC) that affect probability-weighted payouts and fair value.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Expected Exit Scenarios and Timing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- Valuation is sensitive to assumptions around exit route (IPO, strategic sale, secondary) and expected time to liquidity.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1600" b="1" dirty="0">
                <a:latin typeface="Arial" panose="020B0604020202020204" pitchFamily="34" charset="0"/>
                <a:cs typeface="Arial" panose="020B0604020202020204" pitchFamily="34" charset="0"/>
              </a:rPr>
              <a:t>Transferability, Lock-ins and Liquidity Constraints </a:t>
            </a:r>
            <a:r>
              <a:rPr lang="en-IN" sz="1600" dirty="0">
                <a:latin typeface="Arial" panose="020B0604020202020204" pitchFamily="34" charset="0"/>
                <a:cs typeface="Arial" panose="020B0604020202020204" pitchFamily="34" charset="0"/>
              </a:rPr>
              <a:t>- Restrictions on sale, lock-in periods and absence of secondary markets affect realizable value for employees.</a:t>
            </a:r>
            <a:endParaRPr lang="en-US" sz="1600" dirty="0">
              <a:solidFill>
                <a:srgbClr val="0033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4946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6B113-E8B1-79DD-69E0-15C9ED89A2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5D414CA9-CA65-2B56-FD7B-304B0E4B773A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Other Structures Instruments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An Overview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18CADFC9-53FA-0B3A-0A41-92A08EE90E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23485896"/>
              </p:ext>
            </p:extLst>
          </p:nvPr>
        </p:nvGraphicFramePr>
        <p:xfrm>
          <a:off x="181789" y="1390768"/>
          <a:ext cx="8626417" cy="20443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53">
            <a:extLst>
              <a:ext uri="{FF2B5EF4-FFF2-40B4-BE49-F238E27FC236}">
                <a16:creationId xmlns:a16="http://schemas.microsoft.com/office/drawing/2014/main" id="{F996435C-9D70-A61B-2A5B-BF3986C4FCDD}"/>
              </a:ext>
            </a:extLst>
          </p:cNvPr>
          <p:cNvSpPr txBox="1"/>
          <p:nvPr/>
        </p:nvSpPr>
        <p:spPr>
          <a:xfrm>
            <a:off x="-26553" y="1317128"/>
            <a:ext cx="9200819" cy="259045"/>
          </a:xfrm>
          <a:prstGeom prst="rect">
            <a:avLst/>
          </a:prstGeom>
          <a:noFill/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rgbClr val="0033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IN" sz="1600" dirty="0"/>
              <a:t>Common Instruments in PE-Backed Structures</a:t>
            </a:r>
            <a:endParaRPr lang="en-US" sz="1600" b="0" dirty="0">
              <a:solidFill>
                <a:sysClr val="windowText" lastClr="000000"/>
              </a:solidFill>
              <a:sym typeface="Roboto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8BF872-AE6E-5448-4980-75EF745209E9}"/>
              </a:ext>
            </a:extLst>
          </p:cNvPr>
          <p:cNvSpPr/>
          <p:nvPr/>
        </p:nvSpPr>
        <p:spPr>
          <a:xfrm>
            <a:off x="71515" y="4534688"/>
            <a:ext cx="2871688" cy="20647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E669CB1-24FC-B39D-215A-30EB8E3E3794}"/>
              </a:ext>
            </a:extLst>
          </p:cNvPr>
          <p:cNvSpPr/>
          <p:nvPr/>
        </p:nvSpPr>
        <p:spPr>
          <a:xfrm>
            <a:off x="71514" y="3898616"/>
            <a:ext cx="2871688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Under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Ind AS / IFRS: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C838E2-631C-D1A3-1E8D-246F86D6DB74}"/>
              </a:ext>
            </a:extLst>
          </p:cNvPr>
          <p:cNvSpPr txBox="1"/>
          <p:nvPr/>
        </p:nvSpPr>
        <p:spPr>
          <a:xfrm>
            <a:off x="71519" y="4600539"/>
            <a:ext cx="2871688" cy="20313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Embedded derivatives may require separate recognition.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Liability vs equity classification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impacts balance sheet.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Fair value through P&amp;L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in certain structured instruments.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4246E1-2886-A67D-2F86-15BBA3EBBE00}"/>
              </a:ext>
            </a:extLst>
          </p:cNvPr>
          <p:cNvSpPr/>
          <p:nvPr/>
        </p:nvSpPr>
        <p:spPr>
          <a:xfrm>
            <a:off x="3122375" y="4534688"/>
            <a:ext cx="2871688" cy="20647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18779A2-41BA-AC8B-1288-03DB92419AC8}"/>
              </a:ext>
            </a:extLst>
          </p:cNvPr>
          <p:cNvSpPr/>
          <p:nvPr/>
        </p:nvSpPr>
        <p:spPr>
          <a:xfrm>
            <a:off x="3122374" y="3898616"/>
            <a:ext cx="2871688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Under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Indian GAAP (AS)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0A678F0-8A06-CED1-DDB4-C56C3AF2A72A}"/>
              </a:ext>
            </a:extLst>
          </p:cNvPr>
          <p:cNvSpPr txBox="1"/>
          <p:nvPr/>
        </p:nvSpPr>
        <p:spPr>
          <a:xfrm>
            <a:off x="3122379" y="4957530"/>
            <a:ext cx="2871688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Limited fair value guidance; often historical cost-based.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Ind AS transition 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may significantly change the </a:t>
            </a:r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measurement approach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143677-8752-392D-5DF8-6610AB27FC7A}"/>
              </a:ext>
            </a:extLst>
          </p:cNvPr>
          <p:cNvSpPr/>
          <p:nvPr/>
        </p:nvSpPr>
        <p:spPr>
          <a:xfrm>
            <a:off x="6191136" y="4534688"/>
            <a:ext cx="2871688" cy="20647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C2E2573-1127-1467-7CE7-F3C5D7A70BA8}"/>
              </a:ext>
            </a:extLst>
          </p:cNvPr>
          <p:cNvSpPr/>
          <p:nvPr/>
        </p:nvSpPr>
        <p:spPr>
          <a:xfrm>
            <a:off x="6191135" y="3898616"/>
            <a:ext cx="2871688" cy="539804"/>
          </a:xfrm>
          <a:prstGeom prst="rect">
            <a:avLst/>
          </a:prstGeom>
          <a:solidFill>
            <a:srgbClr val="0033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Under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US GAAP / IFRS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B9AA00-00D8-A0B8-E7A8-0D7F14056BE4}"/>
              </a:ext>
            </a:extLst>
          </p:cNvPr>
          <p:cNvSpPr txBox="1"/>
          <p:nvPr/>
        </p:nvSpPr>
        <p:spPr>
          <a:xfrm>
            <a:off x="6191140" y="4951287"/>
            <a:ext cx="2871688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ASC 815 / IFRS 9 – derivative assessment.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Complex features may trigger </a:t>
            </a:r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liability classification</a:t>
            </a:r>
            <a:r>
              <a:rPr lang="en-IN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7" name="TextBox 53">
            <a:extLst>
              <a:ext uri="{FF2B5EF4-FFF2-40B4-BE49-F238E27FC236}">
                <a16:creationId xmlns:a16="http://schemas.microsoft.com/office/drawing/2014/main" id="{D77DE486-A53A-9234-7425-ADE26C5FBC9D}"/>
              </a:ext>
            </a:extLst>
          </p:cNvPr>
          <p:cNvSpPr txBox="1"/>
          <p:nvPr/>
        </p:nvSpPr>
        <p:spPr>
          <a:xfrm>
            <a:off x="-13050" y="3324522"/>
            <a:ext cx="9200819" cy="259045"/>
          </a:xfrm>
          <a:prstGeom prst="rect">
            <a:avLst/>
          </a:prstGeom>
          <a:noFill/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rgbClr val="0033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IN" sz="1600" dirty="0"/>
              <a:t>Accounting</a:t>
            </a:r>
            <a:r>
              <a:rPr lang="en-IN" sz="1600"/>
              <a:t>/Valuation </a:t>
            </a:r>
            <a:r>
              <a:rPr lang="en-IN" sz="1600" dirty="0"/>
              <a:t>Perspective</a:t>
            </a:r>
            <a:endParaRPr lang="en-US" sz="1600" b="0" dirty="0">
              <a:solidFill>
                <a:sysClr val="windowText" lastClr="000000"/>
              </a:solidFill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644685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F93D96-B153-1B58-EC11-6F301801C9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777066-58B8-E803-7218-976079DD0420}"/>
              </a:ext>
            </a:extLst>
          </p:cNvPr>
          <p:cNvSpPr/>
          <p:nvPr/>
        </p:nvSpPr>
        <p:spPr>
          <a:xfrm>
            <a:off x="-1588" y="-15875"/>
            <a:ext cx="9537701" cy="7040563"/>
          </a:xfrm>
          <a:prstGeom prst="rect">
            <a:avLst/>
          </a:prstGeom>
          <a:solidFill>
            <a:srgbClr val="3BB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9" tIns="45662" rIns="91319" bIns="45662" anchor="ctr"/>
          <a:lstStyle/>
          <a:p>
            <a:pPr algn="ctr" defTabSz="913193">
              <a:defRPr/>
            </a:pPr>
            <a:endParaRPr lang="en-US" dirty="0"/>
          </a:p>
        </p:txBody>
      </p:sp>
      <p:grpSp>
        <p:nvGrpSpPr>
          <p:cNvPr id="19458" name="Group 6">
            <a:extLst>
              <a:ext uri="{FF2B5EF4-FFF2-40B4-BE49-F238E27FC236}">
                <a16:creationId xmlns:a16="http://schemas.microsoft.com/office/drawing/2014/main" id="{874F3FEF-6954-209F-2465-F1EA1FC7A5B1}"/>
              </a:ext>
            </a:extLst>
          </p:cNvPr>
          <p:cNvGrpSpPr>
            <a:grpSpLocks/>
          </p:cNvGrpSpPr>
          <p:nvPr/>
        </p:nvGrpSpPr>
        <p:grpSpPr bwMode="auto">
          <a:xfrm>
            <a:off x="4135438" y="2973388"/>
            <a:ext cx="4768850" cy="4692650"/>
            <a:chOff x="4135609" y="2972682"/>
            <a:chExt cx="4768850" cy="4693709"/>
          </a:xfrm>
        </p:grpSpPr>
        <p:sp>
          <p:nvSpPr>
            <p:cNvPr id="19459" name="Oval 7">
              <a:extLst>
                <a:ext uri="{FF2B5EF4-FFF2-40B4-BE49-F238E27FC236}">
                  <a16:creationId xmlns:a16="http://schemas.microsoft.com/office/drawing/2014/main" id="{FFCACF3E-A8A4-350C-D0AB-7D68C27461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35609" y="2972682"/>
              <a:ext cx="4768850" cy="469370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4679" tIns="47339" rIns="94679" bIns="47339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500" dirty="0">
                <a:solidFill>
                  <a:srgbClr val="4C545B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460" name="Title 1">
              <a:extLst>
                <a:ext uri="{FF2B5EF4-FFF2-40B4-BE49-F238E27FC236}">
                  <a16:creationId xmlns:a16="http://schemas.microsoft.com/office/drawing/2014/main" id="{C811FB99-5619-CE4D-12BD-931122D065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4430" y="4867231"/>
              <a:ext cx="2920021" cy="7350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 anchor="ctr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0"/>
                </a:spcBef>
                <a:buFontTx/>
                <a:buNone/>
              </a:pPr>
              <a:r>
                <a:rPr lang="en-IN" altLang="en-US" sz="2800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r>
                <a:rPr lang="en-US" altLang="en-US" sz="2800" dirty="0">
                  <a:solidFill>
                    <a:srgbClr val="00335A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bout Us</a:t>
              </a:r>
            </a:p>
          </p:txBody>
        </p:sp>
        <p:sp>
          <p:nvSpPr>
            <p:cNvPr id="19461" name="TextBox 9">
              <a:extLst>
                <a:ext uri="{FF2B5EF4-FFF2-40B4-BE49-F238E27FC236}">
                  <a16:creationId xmlns:a16="http://schemas.microsoft.com/office/drawing/2014/main" id="{9BEEE0DB-56CC-E633-00A8-D6756C1E2F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118" y="3800011"/>
              <a:ext cx="1033251" cy="274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>
              <a:spAutoFit/>
            </a:bodyPr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7200" dirty="0">
                  <a:solidFill>
                    <a:srgbClr val="00335A"/>
                  </a:solidFill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6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1896DD-E4F6-E11E-10BC-4FA0E895C630}"/>
                </a:ext>
              </a:extLst>
            </p:cNvPr>
            <p:cNvCxnSpPr/>
            <p:nvPr/>
          </p:nvCxnSpPr>
          <p:spPr>
            <a:xfrm>
              <a:off x="5831059" y="4174690"/>
              <a:ext cx="0" cy="2223002"/>
            </a:xfrm>
            <a:prstGeom prst="line">
              <a:avLst/>
            </a:prstGeom>
            <a:ln w="57150" cap="rnd" cmpd="sng">
              <a:solidFill>
                <a:srgbClr val="00335A"/>
              </a:solidFill>
              <a:prstDash val="sysDot"/>
              <a:round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64904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4829608-00EA-86CE-67A0-4BDBB335320F}"/>
              </a:ext>
            </a:extLst>
          </p:cNvPr>
          <p:cNvSpPr/>
          <p:nvPr/>
        </p:nvSpPr>
        <p:spPr>
          <a:xfrm>
            <a:off x="212196" y="1421582"/>
            <a:ext cx="1741297" cy="1863591"/>
          </a:xfrm>
          <a:prstGeom prst="rect">
            <a:avLst/>
          </a:prstGeom>
          <a:solidFill>
            <a:srgbClr val="00345B"/>
          </a:solidFill>
          <a:scene3d>
            <a:camera prst="perspectiveRight" fov="6000000">
              <a:rot lat="0" lon="19799985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Price Discovery Before Fundraise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9E4D3DC-84D0-7765-800D-21C3C398C0F6}"/>
              </a:ext>
            </a:extLst>
          </p:cNvPr>
          <p:cNvSpPr/>
          <p:nvPr/>
        </p:nvSpPr>
        <p:spPr>
          <a:xfrm>
            <a:off x="1953493" y="1421582"/>
            <a:ext cx="1741297" cy="1863591"/>
          </a:xfrm>
          <a:prstGeom prst="rect">
            <a:avLst/>
          </a:prstGeom>
          <a:solidFill>
            <a:srgbClr val="3BB3C3"/>
          </a:solidFill>
          <a:scene3d>
            <a:camera prst="perspectiveRight" fov="6000000">
              <a:rot lat="0" lon="19799985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Alignment Between Founders, Investors and Management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264129-F24F-38D3-A806-95B029738557}"/>
              </a:ext>
            </a:extLst>
          </p:cNvPr>
          <p:cNvSpPr/>
          <p:nvPr/>
        </p:nvSpPr>
        <p:spPr>
          <a:xfrm>
            <a:off x="3707915" y="1421582"/>
            <a:ext cx="1741297" cy="1863591"/>
          </a:xfrm>
          <a:prstGeom prst="rect">
            <a:avLst/>
          </a:prstGeom>
          <a:solidFill>
            <a:srgbClr val="00345B"/>
          </a:solidFill>
          <a:scene3d>
            <a:camera prst="perspectiveRight" fov="6000000">
              <a:rot lat="0" lon="19799985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Regulatory &amp; Accounting Compliance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386922B-1B57-7272-8579-8FE69D786808}"/>
              </a:ext>
            </a:extLst>
          </p:cNvPr>
          <p:cNvSpPr/>
          <p:nvPr/>
        </p:nvSpPr>
        <p:spPr>
          <a:xfrm>
            <a:off x="5462337" y="1421582"/>
            <a:ext cx="1741297" cy="1863591"/>
          </a:xfrm>
          <a:prstGeom prst="rect">
            <a:avLst/>
          </a:prstGeom>
          <a:solidFill>
            <a:srgbClr val="3BB3C3"/>
          </a:solidFill>
          <a:scene3d>
            <a:camera prst="perspectiveRight" fov="6000000">
              <a:rot lat="0" lon="19799985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Managing Dilution &amp; Capital Allocation Decisions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object 2">
            <a:extLst>
              <a:ext uri="{FF2B5EF4-FFF2-40B4-BE49-F238E27FC236}">
                <a16:creationId xmlns:a16="http://schemas.microsoft.com/office/drawing/2014/main" id="{D8489DD1-70B0-D297-C315-FDB25F6B16DC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en-US" dirty="0">
              <a:solidFill>
                <a:srgbClr val="00335A"/>
              </a:solidFill>
            </a:endParaRPr>
          </a:p>
          <a:p>
            <a:r>
              <a:rPr lang="en-US" sz="2400" i="1" dirty="0">
                <a:solidFill>
                  <a:srgbClr val="00335A"/>
                </a:solidFill>
              </a:rPr>
              <a:t>Why Independent Valuation is Critical?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569EA20-FE63-0333-1B36-07201CE83DC0}"/>
              </a:ext>
            </a:extLst>
          </p:cNvPr>
          <p:cNvSpPr/>
          <p:nvPr/>
        </p:nvSpPr>
        <p:spPr>
          <a:xfrm>
            <a:off x="7216759" y="1421582"/>
            <a:ext cx="1741297" cy="1863591"/>
          </a:xfrm>
          <a:prstGeom prst="rect">
            <a:avLst/>
          </a:prstGeom>
          <a:solidFill>
            <a:srgbClr val="00345B"/>
          </a:solidFill>
          <a:scene3d>
            <a:camera prst="perspectiveRight" fov="6000000">
              <a:rot lat="0" lon="19799985" rev="0"/>
            </a:camera>
            <a:lightRig rig="threePt" dir="t"/>
          </a:scene3d>
          <a:sp3d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Audit and Investor Scrutiny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BCAFD0-C3D3-B062-F91E-C1B59193B790}"/>
              </a:ext>
            </a:extLst>
          </p:cNvPr>
          <p:cNvSpPr txBox="1"/>
          <p:nvPr/>
        </p:nvSpPr>
        <p:spPr>
          <a:xfrm>
            <a:off x="885435" y="3640437"/>
            <a:ext cx="7402005" cy="320601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rgbClr val="00335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en-IN" sz="2000" dirty="0"/>
              <a:t>Where We Assist as Independent Valuation Specialists</a:t>
            </a:r>
            <a:endParaRPr lang="en-US" sz="2000" dirty="0"/>
          </a:p>
        </p:txBody>
      </p:sp>
      <p:graphicFrame>
        <p:nvGraphicFramePr>
          <p:cNvPr id="19" name="Diagram 18">
            <a:extLst>
              <a:ext uri="{FF2B5EF4-FFF2-40B4-BE49-F238E27FC236}">
                <a16:creationId xmlns:a16="http://schemas.microsoft.com/office/drawing/2014/main" id="{D840E95A-0512-BF8D-1E4A-556503A77D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0934564"/>
              </p:ext>
            </p:extLst>
          </p:nvPr>
        </p:nvGraphicFramePr>
        <p:xfrm>
          <a:off x="109423" y="4216675"/>
          <a:ext cx="8925154" cy="2294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174615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5">
            <a:extLst>
              <a:ext uri="{FF2B5EF4-FFF2-40B4-BE49-F238E27FC236}">
                <a16:creationId xmlns:a16="http://schemas.microsoft.com/office/drawing/2014/main" id="{E9760CCB-6D3B-4457-B2F3-3683F6A52FB3}"/>
              </a:ext>
            </a:extLst>
          </p:cNvPr>
          <p:cNvSpPr/>
          <p:nvPr/>
        </p:nvSpPr>
        <p:spPr>
          <a:xfrm>
            <a:off x="0" y="5130800"/>
            <a:ext cx="6516552" cy="1563272"/>
          </a:xfrm>
          <a:custGeom>
            <a:avLst/>
            <a:gdLst/>
            <a:ahLst/>
            <a:cxnLst/>
            <a:rect l="l" t="t" r="r" b="b"/>
            <a:pathLst>
              <a:path w="7315200" h="5902959">
                <a:moveTo>
                  <a:pt x="0" y="5902905"/>
                </a:moveTo>
                <a:lnTo>
                  <a:pt x="7315200" y="5902905"/>
                </a:lnTo>
                <a:lnTo>
                  <a:pt x="7315200" y="0"/>
                </a:lnTo>
                <a:lnTo>
                  <a:pt x="0" y="0"/>
                </a:lnTo>
                <a:lnTo>
                  <a:pt x="0" y="5902905"/>
                </a:lnTo>
                <a:close/>
              </a:path>
            </a:pathLst>
          </a:custGeom>
          <a:solidFill>
            <a:srgbClr val="3BB3C3"/>
          </a:solidFill>
        </p:spPr>
        <p:txBody>
          <a:bodyPr wrap="square" lIns="0" tIns="0" rIns="0" bIns="0" rtlCol="0"/>
          <a:lstStyle/>
          <a:p>
            <a:endParaRPr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7DB44E8-E1C6-4EBA-AE8E-43E481F271D6}"/>
              </a:ext>
            </a:extLst>
          </p:cNvPr>
          <p:cNvSpPr txBox="1"/>
          <p:nvPr/>
        </p:nvSpPr>
        <p:spPr>
          <a:xfrm>
            <a:off x="231325" y="1240069"/>
            <a:ext cx="602813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IN" sz="3600" b="1" dirty="0">
                <a:solidFill>
                  <a:srgbClr val="00335A"/>
                </a:solidFill>
                <a:latin typeface="Arial" pitchFamily="34" charset="0"/>
                <a:cs typeface="Arial" pitchFamily="34" charset="0"/>
              </a:rPr>
              <a:t>Thank You !!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75FE14-F3B9-46CA-8544-1B06DC6B6E12}"/>
              </a:ext>
            </a:extLst>
          </p:cNvPr>
          <p:cNvSpPr txBox="1"/>
          <p:nvPr/>
        </p:nvSpPr>
        <p:spPr>
          <a:xfrm>
            <a:off x="332501" y="5427688"/>
            <a:ext cx="2096800" cy="93871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Gurugram - India</a:t>
            </a: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050" b="1" dirty="0">
              <a:latin typeface="Arial" pitchFamily="34" charset="0"/>
              <a:cs typeface="Arial" pitchFamily="34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108,  2</a:t>
            </a:r>
            <a:r>
              <a:rPr lang="en-US" sz="1100" b="1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Floor, </a:t>
            </a: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Udyog </a:t>
            </a:r>
            <a:r>
              <a:rPr lang="en-US" sz="11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Vihar</a:t>
            </a: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Phase I, Gurugram - 122016, India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D64CCF-E1D1-4CCF-A585-61D2E0195341}"/>
              </a:ext>
            </a:extLst>
          </p:cNvPr>
          <p:cNvSpPr txBox="1"/>
          <p:nvPr/>
        </p:nvSpPr>
        <p:spPr>
          <a:xfrm>
            <a:off x="2081298" y="5447579"/>
            <a:ext cx="2536959" cy="110030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York - USA</a:t>
            </a:r>
          </a:p>
          <a:p>
            <a:endParaRPr 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122 East 42</a:t>
            </a:r>
            <a:r>
              <a:rPr lang="en-US" sz="1100" b="1" baseline="30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Street </a:t>
            </a: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Suite 4500 New York, </a:t>
            </a: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NY 110168, USA</a:t>
            </a:r>
          </a:p>
          <a:p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221301F-BBE2-465C-A183-1B96335456AD}"/>
              </a:ext>
            </a:extLst>
          </p:cNvPr>
          <p:cNvSpPr txBox="1"/>
          <p:nvPr/>
        </p:nvSpPr>
        <p:spPr>
          <a:xfrm>
            <a:off x="5226872" y="5437262"/>
            <a:ext cx="2096800" cy="98488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100" dirty="0"/>
              <a:t>Singapore</a:t>
            </a:r>
          </a:p>
          <a:p>
            <a:br>
              <a:rPr lang="en-IN" sz="1100" dirty="0"/>
            </a:br>
            <a:r>
              <a:rPr lang="en-IN" dirty="0"/>
              <a:t>63 Chulia Street, OCBC</a:t>
            </a:r>
            <a:br>
              <a:rPr lang="en-IN" sz="1100" dirty="0"/>
            </a:br>
            <a:r>
              <a:rPr lang="en-IN" dirty="0"/>
              <a:t>Centre East #15-01</a:t>
            </a:r>
            <a:br>
              <a:rPr lang="en-IN" sz="1100" dirty="0"/>
            </a:br>
            <a:r>
              <a:rPr lang="en-IN" dirty="0"/>
              <a:t>Singapore 049514</a:t>
            </a:r>
            <a:endParaRPr lang="en-US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80766C-1939-45F3-B0FE-E2D3FDC64930}"/>
              </a:ext>
            </a:extLst>
          </p:cNvPr>
          <p:cNvSpPr txBox="1"/>
          <p:nvPr/>
        </p:nvSpPr>
        <p:spPr>
          <a:xfrm>
            <a:off x="316835" y="6443351"/>
            <a:ext cx="3267357" cy="30777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www.finvoxanalytics.com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35A3DF-9AC1-3BD6-E339-0C8EA4972D23}"/>
              </a:ext>
            </a:extLst>
          </p:cNvPr>
          <p:cNvSpPr txBox="1"/>
          <p:nvPr/>
        </p:nvSpPr>
        <p:spPr>
          <a:xfrm>
            <a:off x="3658635" y="5442420"/>
            <a:ext cx="2536959" cy="93102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Toronto - Canada</a:t>
            </a:r>
          </a:p>
          <a:p>
            <a:endParaRPr 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Greater Toronto Area</a:t>
            </a:r>
          </a:p>
          <a:p>
            <a:r>
              <a:rPr lang="en-US" sz="11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Ontario</a:t>
            </a:r>
          </a:p>
          <a:p>
            <a:endParaRPr lang="en-US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55DF48-D110-85B3-648B-201B6F693FE1}"/>
              </a:ext>
            </a:extLst>
          </p:cNvPr>
          <p:cNvSpPr txBox="1"/>
          <p:nvPr/>
        </p:nvSpPr>
        <p:spPr>
          <a:xfrm>
            <a:off x="183825" y="3946504"/>
            <a:ext cx="3298687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itchFamily="34" charset="0"/>
                <a:cs typeface="Arial" pitchFamily="34" charset="0"/>
              </a:rPr>
              <a:t>CA. Gandharv Jain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M: +91 9899931962</a:t>
            </a:r>
          </a:p>
          <a:p>
            <a:r>
              <a:rPr lang="en-US" sz="1600" dirty="0">
                <a:latin typeface="Arial" pitchFamily="34" charset="0"/>
                <a:cs typeface="Arial" pitchFamily="34" charset="0"/>
              </a:rPr>
              <a:t>E: gjain@finvoxanalytics.com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4F9B3E-C663-A17A-8B2E-ABECBCF13071}"/>
              </a:ext>
            </a:extLst>
          </p:cNvPr>
          <p:cNvSpPr txBox="1"/>
          <p:nvPr/>
        </p:nvSpPr>
        <p:spPr>
          <a:xfrm>
            <a:off x="7119349" y="5425066"/>
            <a:ext cx="2096800" cy="98488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z="1100" dirty="0"/>
              <a:t>Australia</a:t>
            </a:r>
          </a:p>
          <a:p>
            <a:br>
              <a:rPr lang="en-IN" sz="1100" dirty="0"/>
            </a:br>
            <a:r>
              <a:rPr lang="en-IN" dirty="0"/>
              <a:t>Level 1, 102/14-16</a:t>
            </a:r>
            <a:br>
              <a:rPr lang="en-IN" sz="1100" dirty="0"/>
            </a:br>
            <a:r>
              <a:rPr lang="en-IN" dirty="0" err="1"/>
              <a:t>Yarra</a:t>
            </a:r>
            <a:r>
              <a:rPr lang="en-IN" dirty="0"/>
              <a:t> St, South </a:t>
            </a:r>
            <a:r>
              <a:rPr lang="en-IN" dirty="0" err="1"/>
              <a:t>Yarra</a:t>
            </a:r>
            <a:br>
              <a:rPr lang="en-IN" sz="1100" dirty="0"/>
            </a:br>
            <a:r>
              <a:rPr lang="en-IN" dirty="0"/>
              <a:t>314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293011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37C82-946C-C9A7-CB11-19F48CBA20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E5A7203D-F1E9-EB67-5C8A-B89A19813A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9DB179-47AF-1638-18E7-45A1DDA4E30C}"/>
              </a:ext>
            </a:extLst>
          </p:cNvPr>
          <p:cNvSpPr/>
          <p:nvPr/>
        </p:nvSpPr>
        <p:spPr>
          <a:xfrm>
            <a:off x="1951995" y="1210481"/>
            <a:ext cx="1600200" cy="756641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I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Employee Stock Option Plans </a:t>
            </a: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B4D153-9F86-D3F7-A101-D5DB0816F869}"/>
              </a:ext>
            </a:extLst>
          </p:cNvPr>
          <p:cNvSpPr/>
          <p:nvPr/>
        </p:nvSpPr>
        <p:spPr>
          <a:xfrm>
            <a:off x="3691890" y="1210481"/>
            <a:ext cx="1760220" cy="756641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Performance Based Incentive Plans </a:t>
            </a: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499F81A-65A7-53A7-A3A0-0255F7D7BF3F}"/>
              </a:ext>
            </a:extLst>
          </p:cNvPr>
          <p:cNvSpPr/>
          <p:nvPr/>
        </p:nvSpPr>
        <p:spPr>
          <a:xfrm>
            <a:off x="5591805" y="1210481"/>
            <a:ext cx="1600200" cy="756641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Restricted Stock Units </a:t>
            </a: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9908C1-5CC1-0BAD-0AA6-3CDEA439D721}"/>
              </a:ext>
            </a:extLst>
          </p:cNvPr>
          <p:cNvSpPr/>
          <p:nvPr/>
        </p:nvSpPr>
        <p:spPr>
          <a:xfrm>
            <a:off x="7411710" y="1210481"/>
            <a:ext cx="1600200" cy="756641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1400" b="1" dirty="0">
                <a:latin typeface="Arial" panose="020B0604020202020204" pitchFamily="34" charset="0"/>
                <a:cs typeface="Arial" panose="020B0604020202020204" pitchFamily="34" charset="0"/>
              </a:rPr>
              <a:t>Phantom / SARs </a:t>
            </a:r>
            <a:endParaRPr lang="en-IN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A0400F-FE82-8587-965B-F3A65B2C294C}"/>
              </a:ext>
            </a:extLst>
          </p:cNvPr>
          <p:cNvSpPr/>
          <p:nvPr/>
        </p:nvSpPr>
        <p:spPr>
          <a:xfrm>
            <a:off x="132090" y="1210481"/>
            <a:ext cx="1600200" cy="756641"/>
          </a:xfrm>
          <a:prstGeom prst="rect">
            <a:avLst/>
          </a:prstGeom>
          <a:solidFill>
            <a:srgbClr val="3BB3C3"/>
          </a:solidFill>
          <a:ln>
            <a:noFill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en-I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</a:t>
            </a:r>
            <a:endParaRPr lang="en-IN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4067901-3884-19EA-049C-A967BBB06AD2}"/>
              </a:ext>
            </a:extLst>
          </p:cNvPr>
          <p:cNvCxnSpPr>
            <a:cxnSpLocks/>
          </p:cNvCxnSpPr>
          <p:nvPr/>
        </p:nvCxnSpPr>
        <p:spPr>
          <a:xfrm>
            <a:off x="122663" y="2760403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C872CF9-C38F-4978-405E-DA19C8E1D162}"/>
              </a:ext>
            </a:extLst>
          </p:cNvPr>
          <p:cNvSpPr txBox="1"/>
          <p:nvPr/>
        </p:nvSpPr>
        <p:spPr>
          <a:xfrm>
            <a:off x="174136" y="2381588"/>
            <a:ext cx="15161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IN" sz="1300" b="1" dirty="0">
                <a:latin typeface="Arial" panose="020B0604020202020204" pitchFamily="34" charset="0"/>
                <a:cs typeface="Arial" panose="020B0604020202020204" pitchFamily="34" charset="0"/>
              </a:rPr>
              <a:t>Reward</a:t>
            </a:r>
            <a:endParaRPr lang="en-IN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BFC898-2A99-4A94-E915-B44219AD80AA}"/>
              </a:ext>
            </a:extLst>
          </p:cNvPr>
          <p:cNvSpPr txBox="1"/>
          <p:nvPr/>
        </p:nvSpPr>
        <p:spPr>
          <a:xfrm>
            <a:off x="309751" y="2867262"/>
            <a:ext cx="13168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300" b="1" dirty="0">
                <a:latin typeface="Arial" panose="020B0604020202020204" pitchFamily="34" charset="0"/>
                <a:cs typeface="Arial" panose="020B0604020202020204" pitchFamily="34" charset="0"/>
              </a:rPr>
              <a:t>Ownership</a:t>
            </a:r>
            <a:endParaRPr lang="en-IN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DD1C4A4-4ED7-28FF-C2EE-6BAFEA466E14}"/>
              </a:ext>
            </a:extLst>
          </p:cNvPr>
          <p:cNvCxnSpPr>
            <a:cxnSpLocks/>
          </p:cNvCxnSpPr>
          <p:nvPr/>
        </p:nvCxnSpPr>
        <p:spPr>
          <a:xfrm>
            <a:off x="143175" y="3364799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76DEBC9-597B-B63E-54BC-C0B9D75AD7AC}"/>
              </a:ext>
            </a:extLst>
          </p:cNvPr>
          <p:cNvSpPr txBox="1"/>
          <p:nvPr/>
        </p:nvSpPr>
        <p:spPr>
          <a:xfrm>
            <a:off x="63719" y="3444170"/>
            <a:ext cx="1748027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300" b="1" dirty="0">
                <a:latin typeface="Arial" panose="020B0604020202020204" pitchFamily="34" charset="0"/>
                <a:cs typeface="Arial" panose="020B0604020202020204" pitchFamily="34" charset="0"/>
              </a:rPr>
              <a:t>Performance Link</a:t>
            </a:r>
            <a:endParaRPr lang="en-IN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29B81E4-FF33-AB1B-F780-017E1A502062}"/>
              </a:ext>
            </a:extLst>
          </p:cNvPr>
          <p:cNvCxnSpPr>
            <a:cxnSpLocks/>
          </p:cNvCxnSpPr>
          <p:nvPr/>
        </p:nvCxnSpPr>
        <p:spPr>
          <a:xfrm>
            <a:off x="122663" y="3934438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F7A2BAD-8D79-A305-A49C-0A2FCE5D528A}"/>
              </a:ext>
            </a:extLst>
          </p:cNvPr>
          <p:cNvSpPr txBox="1"/>
          <p:nvPr/>
        </p:nvSpPr>
        <p:spPr>
          <a:xfrm>
            <a:off x="104231" y="3936988"/>
            <a:ext cx="176022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300" b="1" dirty="0">
                <a:latin typeface="Arial" panose="020B0604020202020204" pitchFamily="34" charset="0"/>
                <a:cs typeface="Arial" panose="020B0604020202020204" pitchFamily="34" charset="0"/>
              </a:rPr>
              <a:t>Cost to Employee</a:t>
            </a:r>
            <a:endParaRPr lang="en-IN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08664FA-90A6-23E9-CEF2-9A8CBDBD45E9}"/>
              </a:ext>
            </a:extLst>
          </p:cNvPr>
          <p:cNvCxnSpPr>
            <a:cxnSpLocks/>
          </p:cNvCxnSpPr>
          <p:nvPr/>
        </p:nvCxnSpPr>
        <p:spPr>
          <a:xfrm>
            <a:off x="94261" y="5015620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6CB3A39B-60AF-A7F7-A3BC-6DF1AC338258}"/>
              </a:ext>
            </a:extLst>
          </p:cNvPr>
          <p:cNvSpPr txBox="1"/>
          <p:nvPr/>
        </p:nvSpPr>
        <p:spPr>
          <a:xfrm>
            <a:off x="174135" y="4421474"/>
            <a:ext cx="151610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IN" sz="1300" b="1" dirty="0">
                <a:latin typeface="Arial" panose="020B0604020202020204" pitchFamily="34" charset="0"/>
                <a:cs typeface="Arial" panose="020B0604020202020204" pitchFamily="34" charset="0"/>
              </a:rPr>
              <a:t>Dilution</a:t>
            </a:r>
            <a:endParaRPr lang="en-IN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3F2844-3BE7-D5DF-5AA6-2E701686CFBC}"/>
              </a:ext>
            </a:extLst>
          </p:cNvPr>
          <p:cNvSpPr txBox="1"/>
          <p:nvPr/>
        </p:nvSpPr>
        <p:spPr>
          <a:xfrm>
            <a:off x="298910" y="5067944"/>
            <a:ext cx="131688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300" b="1" dirty="0">
                <a:latin typeface="Arial" panose="020B0604020202020204" pitchFamily="34" charset="0"/>
                <a:cs typeface="Arial" panose="020B0604020202020204" pitchFamily="34" charset="0"/>
              </a:rPr>
              <a:t>Settlement</a:t>
            </a:r>
            <a:endParaRPr lang="en-IN" sz="1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62CB84F-4FA7-B711-2E0C-0C98E1169E08}"/>
              </a:ext>
            </a:extLst>
          </p:cNvPr>
          <p:cNvCxnSpPr>
            <a:cxnSpLocks/>
          </p:cNvCxnSpPr>
          <p:nvPr/>
        </p:nvCxnSpPr>
        <p:spPr>
          <a:xfrm>
            <a:off x="132090" y="5514212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4BC0898-AF30-9249-92DA-C6F1907230AF}"/>
              </a:ext>
            </a:extLst>
          </p:cNvPr>
          <p:cNvSpPr txBox="1"/>
          <p:nvPr/>
        </p:nvSpPr>
        <p:spPr>
          <a:xfrm>
            <a:off x="174136" y="5594224"/>
            <a:ext cx="14690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300" b="1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68B2A44-8A7F-BFC5-863A-4AFFA4F70B66}"/>
              </a:ext>
            </a:extLst>
          </p:cNvPr>
          <p:cNvCxnSpPr>
            <a:cxnSpLocks/>
          </p:cNvCxnSpPr>
          <p:nvPr/>
        </p:nvCxnSpPr>
        <p:spPr>
          <a:xfrm>
            <a:off x="113790" y="4282848"/>
            <a:ext cx="8857650" cy="0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AB087D2E-B42F-D1D5-CDD3-62420863DA4E}"/>
              </a:ext>
            </a:extLst>
          </p:cNvPr>
          <p:cNvSpPr txBox="1"/>
          <p:nvPr/>
        </p:nvSpPr>
        <p:spPr>
          <a:xfrm>
            <a:off x="1808627" y="2208617"/>
            <a:ext cx="184325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Option to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Buy Shares at Set Price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0140245-6CDF-D855-A762-B8C3D9B49239}"/>
              </a:ext>
            </a:extLst>
          </p:cNvPr>
          <p:cNvSpPr txBox="1"/>
          <p:nvPr/>
        </p:nvSpPr>
        <p:spPr>
          <a:xfrm>
            <a:off x="3712165" y="2224892"/>
            <a:ext cx="165993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Units Vest on Achieving Targets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9169618-B55E-4A59-CEF0-22A2DE645D4B}"/>
              </a:ext>
            </a:extLst>
          </p:cNvPr>
          <p:cNvSpPr txBox="1"/>
          <p:nvPr/>
        </p:nvSpPr>
        <p:spPr>
          <a:xfrm>
            <a:off x="5414830" y="2227699"/>
            <a:ext cx="195414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Grant </a:t>
            </a:r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of Shares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no Exercise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1300">
                <a:latin typeface="Arial" panose="020B0604020202020204" pitchFamily="34" charset="0"/>
                <a:cs typeface="Arial" panose="020B0604020202020204" pitchFamily="34" charset="0"/>
              </a:rPr>
              <a:t>rice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4411B29-2065-17A8-CC9F-2E96FF3C1C9C}"/>
              </a:ext>
            </a:extLst>
          </p:cNvPr>
          <p:cNvSpPr txBox="1"/>
          <p:nvPr/>
        </p:nvSpPr>
        <p:spPr>
          <a:xfrm>
            <a:off x="7323560" y="2211226"/>
            <a:ext cx="177649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Cash/Equity Linked to Share Value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5B3D598-C928-A300-8E1B-3CA3DB7B9B67}"/>
              </a:ext>
            </a:extLst>
          </p:cNvPr>
          <p:cNvSpPr txBox="1"/>
          <p:nvPr/>
        </p:nvSpPr>
        <p:spPr>
          <a:xfrm>
            <a:off x="1887827" y="2869144"/>
            <a:ext cx="177649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Only after Exercise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50FBB38-40D6-07E9-C87D-648AB37B444E}"/>
              </a:ext>
            </a:extLst>
          </p:cNvPr>
          <p:cNvSpPr txBox="1"/>
          <p:nvPr/>
        </p:nvSpPr>
        <p:spPr>
          <a:xfrm>
            <a:off x="3771900" y="2806151"/>
            <a:ext cx="177649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After Vesting &amp; Conversion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611F30B-76CE-41F1-3521-0F16013822A9}"/>
              </a:ext>
            </a:extLst>
          </p:cNvPr>
          <p:cNvSpPr txBox="1"/>
          <p:nvPr/>
        </p:nvSpPr>
        <p:spPr>
          <a:xfrm>
            <a:off x="5591805" y="2869144"/>
            <a:ext cx="1600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Yes, once Vested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192C442-B1D6-B52C-8D0F-C91A5ED99D85}"/>
              </a:ext>
            </a:extLst>
          </p:cNvPr>
          <p:cNvSpPr txBox="1"/>
          <p:nvPr/>
        </p:nvSpPr>
        <p:spPr>
          <a:xfrm>
            <a:off x="7356441" y="2760403"/>
            <a:ext cx="161499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No Ownership/Votes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CEA07A1-4991-6D9F-097C-A2ACB009AE65}"/>
              </a:ext>
            </a:extLst>
          </p:cNvPr>
          <p:cNvSpPr txBox="1"/>
          <p:nvPr/>
        </p:nvSpPr>
        <p:spPr>
          <a:xfrm>
            <a:off x="1951995" y="3422629"/>
            <a:ext cx="1600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N/A – Time Vested</a:t>
            </a:r>
            <a:endParaRPr lang="en-IN" sz="13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4D647A8-1957-6D72-B028-C9A77ADE746C}"/>
              </a:ext>
            </a:extLst>
          </p:cNvPr>
          <p:cNvSpPr txBox="1"/>
          <p:nvPr/>
        </p:nvSpPr>
        <p:spPr>
          <a:xfrm>
            <a:off x="3456920" y="3415814"/>
            <a:ext cx="2134886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Targets (Revenue, EBITDA, IRR, MOIC)</a:t>
            </a:r>
            <a:endParaRPr lang="en-IN" sz="13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4A4CE02-1227-9599-E186-5B9D5194AC9E}"/>
              </a:ext>
            </a:extLst>
          </p:cNvPr>
          <p:cNvSpPr txBox="1"/>
          <p:nvPr/>
        </p:nvSpPr>
        <p:spPr>
          <a:xfrm>
            <a:off x="5633851" y="3408547"/>
            <a:ext cx="1600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N/A – Time Vested</a:t>
            </a:r>
            <a:endParaRPr lang="en-IN" sz="13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55133A1-6906-A250-B560-C253E5D30BF1}"/>
              </a:ext>
            </a:extLst>
          </p:cNvPr>
          <p:cNvSpPr txBox="1"/>
          <p:nvPr/>
        </p:nvSpPr>
        <p:spPr>
          <a:xfrm>
            <a:off x="7499859" y="3417703"/>
            <a:ext cx="16002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Share Value increase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127316-2D9A-CCFE-3F22-C8C1C84D1884}"/>
              </a:ext>
            </a:extLst>
          </p:cNvPr>
          <p:cNvSpPr txBox="1"/>
          <p:nvPr/>
        </p:nvSpPr>
        <p:spPr>
          <a:xfrm>
            <a:off x="1859291" y="3920289"/>
            <a:ext cx="177649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 Pay Exercise Price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30A3636-762B-F30E-E340-53DBC3335BB7}"/>
              </a:ext>
            </a:extLst>
          </p:cNvPr>
          <p:cNvSpPr txBox="1"/>
          <p:nvPr/>
        </p:nvSpPr>
        <p:spPr>
          <a:xfrm>
            <a:off x="3595601" y="3936988"/>
            <a:ext cx="177649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Usually None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810B95F-6EC6-6A8F-4D4C-11268316D47A}"/>
              </a:ext>
            </a:extLst>
          </p:cNvPr>
          <p:cNvSpPr txBox="1"/>
          <p:nvPr/>
        </p:nvSpPr>
        <p:spPr>
          <a:xfrm>
            <a:off x="5503654" y="3938800"/>
            <a:ext cx="177649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None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6C32A0E-1C04-B50D-2D83-D065F4A1F816}"/>
              </a:ext>
            </a:extLst>
          </p:cNvPr>
          <p:cNvSpPr txBox="1"/>
          <p:nvPr/>
        </p:nvSpPr>
        <p:spPr>
          <a:xfrm>
            <a:off x="7275690" y="3956029"/>
            <a:ext cx="177649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None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8316186-697C-1412-1D31-9365CF94FBE2}"/>
              </a:ext>
            </a:extLst>
          </p:cNvPr>
          <p:cNvSpPr txBox="1"/>
          <p:nvPr/>
        </p:nvSpPr>
        <p:spPr>
          <a:xfrm>
            <a:off x="1930154" y="4420363"/>
            <a:ext cx="1600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 Yes (on Exercise)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BDFFEBD-746B-264B-1307-4B09F4ACED11}"/>
              </a:ext>
            </a:extLst>
          </p:cNvPr>
          <p:cNvSpPr txBox="1"/>
          <p:nvPr/>
        </p:nvSpPr>
        <p:spPr>
          <a:xfrm>
            <a:off x="3654610" y="4431256"/>
            <a:ext cx="176022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 Yes (if Converted)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03979BF-B1D9-17A2-5EC2-0593791939F0}"/>
              </a:ext>
            </a:extLst>
          </p:cNvPr>
          <p:cNvSpPr txBox="1"/>
          <p:nvPr/>
        </p:nvSpPr>
        <p:spPr>
          <a:xfrm>
            <a:off x="5633851" y="4448073"/>
            <a:ext cx="1600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 Yes (on Issue)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FE738BA-6216-41D1-5F3B-C10AD6714FC1}"/>
              </a:ext>
            </a:extLst>
          </p:cNvPr>
          <p:cNvSpPr txBox="1"/>
          <p:nvPr/>
        </p:nvSpPr>
        <p:spPr>
          <a:xfrm>
            <a:off x="7361124" y="4283047"/>
            <a:ext cx="176022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No, if Cash-Settled - but it affects the Share Value</a:t>
            </a:r>
            <a:endParaRPr lang="en-IN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3456365-1BA0-5C9F-31DB-FAE8A89530C8}"/>
              </a:ext>
            </a:extLst>
          </p:cNvPr>
          <p:cNvSpPr txBox="1"/>
          <p:nvPr/>
        </p:nvSpPr>
        <p:spPr>
          <a:xfrm>
            <a:off x="1951995" y="5067944"/>
            <a:ext cx="161610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Shares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FBF99F4A-56EF-3905-A2C9-C125B9A0B3D2}"/>
              </a:ext>
            </a:extLst>
          </p:cNvPr>
          <p:cNvSpPr txBox="1"/>
          <p:nvPr/>
        </p:nvSpPr>
        <p:spPr>
          <a:xfrm>
            <a:off x="3763949" y="5085200"/>
            <a:ext cx="161610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Shares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F9B45F6-16BC-C39A-FFDB-EC488AC8B44D}"/>
              </a:ext>
            </a:extLst>
          </p:cNvPr>
          <p:cNvSpPr txBox="1"/>
          <p:nvPr/>
        </p:nvSpPr>
        <p:spPr>
          <a:xfrm>
            <a:off x="5664051" y="5070876"/>
            <a:ext cx="161610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Shares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BDA27F9-7743-A3E6-CC24-34FA68254221}"/>
              </a:ext>
            </a:extLst>
          </p:cNvPr>
          <p:cNvSpPr txBox="1"/>
          <p:nvPr/>
        </p:nvSpPr>
        <p:spPr>
          <a:xfrm>
            <a:off x="7436087" y="5067581"/>
            <a:ext cx="1616102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Cash or Equity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E2779C84-5791-BE92-0145-AB89CAA487AA}"/>
              </a:ext>
            </a:extLst>
          </p:cNvPr>
          <p:cNvSpPr txBox="1"/>
          <p:nvPr/>
        </p:nvSpPr>
        <p:spPr>
          <a:xfrm>
            <a:off x="1930154" y="5499752"/>
            <a:ext cx="16002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 Align with Long-term Growth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8A9E5EC-D83C-DB06-AD94-E823C92617B8}"/>
              </a:ext>
            </a:extLst>
          </p:cNvPr>
          <p:cNvSpPr txBox="1"/>
          <p:nvPr/>
        </p:nvSpPr>
        <p:spPr>
          <a:xfrm>
            <a:off x="3734620" y="5510140"/>
            <a:ext cx="16002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Reward for performance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9400B87F-0AA2-B70A-168B-0586E31098A7}"/>
              </a:ext>
            </a:extLst>
          </p:cNvPr>
          <p:cNvSpPr txBox="1"/>
          <p:nvPr/>
        </p:nvSpPr>
        <p:spPr>
          <a:xfrm>
            <a:off x="5633851" y="5604404"/>
            <a:ext cx="1600200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IN" sz="1300" dirty="0">
                <a:latin typeface="Arial" panose="020B0604020202020204" pitchFamily="34" charset="0"/>
                <a:cs typeface="Arial" panose="020B0604020202020204" pitchFamily="34" charset="0"/>
              </a:rPr>
              <a:t>Retain Talent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C05023E-0939-28AA-23C7-1AB855BADCF2}"/>
              </a:ext>
            </a:extLst>
          </p:cNvPr>
          <p:cNvSpPr txBox="1"/>
          <p:nvPr/>
        </p:nvSpPr>
        <p:spPr>
          <a:xfrm>
            <a:off x="7436087" y="5486502"/>
            <a:ext cx="160020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Align with Value, avoid Dilution</a:t>
            </a:r>
          </a:p>
        </p:txBody>
      </p:sp>
      <p:sp>
        <p:nvSpPr>
          <p:cNvPr id="2" name="object 2">
            <a:extLst>
              <a:ext uri="{FF2B5EF4-FFF2-40B4-BE49-F238E27FC236}">
                <a16:creationId xmlns:a16="http://schemas.microsoft.com/office/drawing/2014/main" id="{09AAFC42-F4BA-0FBB-93B9-CEF2346A201A}"/>
              </a:ext>
            </a:extLst>
          </p:cNvPr>
          <p:cNvSpPr txBox="1">
            <a:spLocks/>
          </p:cNvSpPr>
          <p:nvPr/>
        </p:nvSpPr>
        <p:spPr>
          <a:xfrm>
            <a:off x="132090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Type of Stock Options</a:t>
            </a:r>
          </a:p>
        </p:txBody>
      </p:sp>
    </p:spTree>
    <p:extLst>
      <p:ext uri="{BB962C8B-B14F-4D97-AF65-F5344CB8AC3E}">
        <p14:creationId xmlns:p14="http://schemas.microsoft.com/office/powerpoint/2010/main" val="336828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8">
            <a:extLst>
              <a:ext uri="{FF2B5EF4-FFF2-40B4-BE49-F238E27FC236}">
                <a16:creationId xmlns:a16="http://schemas.microsoft.com/office/drawing/2014/main" id="{D9483457-320E-5319-2BC9-2AE6D6392A0E}"/>
              </a:ext>
            </a:extLst>
          </p:cNvPr>
          <p:cNvSpPr/>
          <p:nvPr/>
        </p:nvSpPr>
        <p:spPr>
          <a:xfrm>
            <a:off x="6249545" y="5207945"/>
            <a:ext cx="1685925" cy="685800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842772" y="0"/>
                </a:moveTo>
                <a:lnTo>
                  <a:pt x="776909" y="1031"/>
                </a:lnTo>
                <a:lnTo>
                  <a:pt x="712432" y="4076"/>
                </a:lnTo>
                <a:lnTo>
                  <a:pt x="649530" y="9057"/>
                </a:lnTo>
                <a:lnTo>
                  <a:pt x="588389" y="15898"/>
                </a:lnTo>
                <a:lnTo>
                  <a:pt x="529196" y="24523"/>
                </a:lnTo>
                <a:lnTo>
                  <a:pt x="472140" y="34856"/>
                </a:lnTo>
                <a:lnTo>
                  <a:pt x="417406" y="46820"/>
                </a:lnTo>
                <a:lnTo>
                  <a:pt x="365183" y="60339"/>
                </a:lnTo>
                <a:lnTo>
                  <a:pt x="315659" y="75338"/>
                </a:lnTo>
                <a:lnTo>
                  <a:pt x="269019" y="91738"/>
                </a:lnTo>
                <a:lnTo>
                  <a:pt x="225452" y="109465"/>
                </a:lnTo>
                <a:lnTo>
                  <a:pt x="185146" y="128442"/>
                </a:lnTo>
                <a:lnTo>
                  <a:pt x="148286" y="148593"/>
                </a:lnTo>
                <a:lnTo>
                  <a:pt x="115061" y="169841"/>
                </a:lnTo>
                <a:lnTo>
                  <a:pt x="60266" y="215324"/>
                </a:lnTo>
                <a:lnTo>
                  <a:pt x="22257" y="264282"/>
                </a:lnTo>
                <a:lnTo>
                  <a:pt x="2535" y="316105"/>
                </a:lnTo>
                <a:lnTo>
                  <a:pt x="0" y="342900"/>
                </a:lnTo>
                <a:lnTo>
                  <a:pt x="2535" y="369694"/>
                </a:lnTo>
                <a:lnTo>
                  <a:pt x="22257" y="421517"/>
                </a:lnTo>
                <a:lnTo>
                  <a:pt x="60266" y="470475"/>
                </a:lnTo>
                <a:lnTo>
                  <a:pt x="115062" y="515958"/>
                </a:lnTo>
                <a:lnTo>
                  <a:pt x="148286" y="537206"/>
                </a:lnTo>
                <a:lnTo>
                  <a:pt x="185146" y="557357"/>
                </a:lnTo>
                <a:lnTo>
                  <a:pt x="225452" y="576334"/>
                </a:lnTo>
                <a:lnTo>
                  <a:pt x="269019" y="594061"/>
                </a:lnTo>
                <a:lnTo>
                  <a:pt x="315659" y="610461"/>
                </a:lnTo>
                <a:lnTo>
                  <a:pt x="365183" y="625460"/>
                </a:lnTo>
                <a:lnTo>
                  <a:pt x="417406" y="638979"/>
                </a:lnTo>
                <a:lnTo>
                  <a:pt x="472140" y="650943"/>
                </a:lnTo>
                <a:lnTo>
                  <a:pt x="529196" y="661276"/>
                </a:lnTo>
                <a:lnTo>
                  <a:pt x="588389" y="669901"/>
                </a:lnTo>
                <a:lnTo>
                  <a:pt x="649530" y="676742"/>
                </a:lnTo>
                <a:lnTo>
                  <a:pt x="712432" y="681723"/>
                </a:lnTo>
                <a:lnTo>
                  <a:pt x="776909" y="684768"/>
                </a:lnTo>
                <a:lnTo>
                  <a:pt x="842772" y="685800"/>
                </a:lnTo>
                <a:lnTo>
                  <a:pt x="908634" y="684768"/>
                </a:lnTo>
                <a:lnTo>
                  <a:pt x="973111" y="681723"/>
                </a:lnTo>
                <a:lnTo>
                  <a:pt x="1036013" y="676742"/>
                </a:lnTo>
                <a:lnTo>
                  <a:pt x="1097154" y="669901"/>
                </a:lnTo>
                <a:lnTo>
                  <a:pt x="1156347" y="661276"/>
                </a:lnTo>
                <a:lnTo>
                  <a:pt x="1213403" y="650943"/>
                </a:lnTo>
                <a:lnTo>
                  <a:pt x="1268137" y="638979"/>
                </a:lnTo>
                <a:lnTo>
                  <a:pt x="1320360" y="625460"/>
                </a:lnTo>
                <a:lnTo>
                  <a:pt x="1369884" y="610461"/>
                </a:lnTo>
                <a:lnTo>
                  <a:pt x="1416524" y="594061"/>
                </a:lnTo>
                <a:lnTo>
                  <a:pt x="1460091" y="576334"/>
                </a:lnTo>
                <a:lnTo>
                  <a:pt x="1500397" y="557357"/>
                </a:lnTo>
                <a:lnTo>
                  <a:pt x="1537257" y="537206"/>
                </a:lnTo>
                <a:lnTo>
                  <a:pt x="1570481" y="515958"/>
                </a:lnTo>
                <a:lnTo>
                  <a:pt x="1625277" y="470475"/>
                </a:lnTo>
                <a:lnTo>
                  <a:pt x="1663286" y="421517"/>
                </a:lnTo>
                <a:lnTo>
                  <a:pt x="1683008" y="369694"/>
                </a:lnTo>
                <a:lnTo>
                  <a:pt x="1685544" y="342900"/>
                </a:lnTo>
                <a:lnTo>
                  <a:pt x="1683008" y="316105"/>
                </a:lnTo>
                <a:lnTo>
                  <a:pt x="1663286" y="264282"/>
                </a:lnTo>
                <a:lnTo>
                  <a:pt x="1625277" y="215324"/>
                </a:lnTo>
                <a:lnTo>
                  <a:pt x="1570481" y="169841"/>
                </a:lnTo>
                <a:lnTo>
                  <a:pt x="1537257" y="148593"/>
                </a:lnTo>
                <a:lnTo>
                  <a:pt x="1500397" y="128442"/>
                </a:lnTo>
                <a:lnTo>
                  <a:pt x="1460091" y="109465"/>
                </a:lnTo>
                <a:lnTo>
                  <a:pt x="1416524" y="91738"/>
                </a:lnTo>
                <a:lnTo>
                  <a:pt x="1369884" y="75338"/>
                </a:lnTo>
                <a:lnTo>
                  <a:pt x="1320360" y="60339"/>
                </a:lnTo>
                <a:lnTo>
                  <a:pt x="1268137" y="46820"/>
                </a:lnTo>
                <a:lnTo>
                  <a:pt x="1213403" y="34856"/>
                </a:lnTo>
                <a:lnTo>
                  <a:pt x="1156347" y="24523"/>
                </a:lnTo>
                <a:lnTo>
                  <a:pt x="1097154" y="15898"/>
                </a:lnTo>
                <a:lnTo>
                  <a:pt x="1036013" y="9057"/>
                </a:lnTo>
                <a:lnTo>
                  <a:pt x="973111" y="4076"/>
                </a:lnTo>
                <a:lnTo>
                  <a:pt x="908634" y="1031"/>
                </a:lnTo>
                <a:lnTo>
                  <a:pt x="842772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8">
            <a:extLst>
              <a:ext uri="{FF2B5EF4-FFF2-40B4-BE49-F238E27FC236}">
                <a16:creationId xmlns:a16="http://schemas.microsoft.com/office/drawing/2014/main" id="{F93D2FD1-1835-8A30-D484-97120BE7DE55}"/>
              </a:ext>
            </a:extLst>
          </p:cNvPr>
          <p:cNvSpPr/>
          <p:nvPr/>
        </p:nvSpPr>
        <p:spPr>
          <a:xfrm>
            <a:off x="2923639" y="4150109"/>
            <a:ext cx="1685925" cy="685800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842772" y="0"/>
                </a:moveTo>
                <a:lnTo>
                  <a:pt x="776909" y="1031"/>
                </a:lnTo>
                <a:lnTo>
                  <a:pt x="712432" y="4076"/>
                </a:lnTo>
                <a:lnTo>
                  <a:pt x="649530" y="9057"/>
                </a:lnTo>
                <a:lnTo>
                  <a:pt x="588389" y="15898"/>
                </a:lnTo>
                <a:lnTo>
                  <a:pt x="529196" y="24523"/>
                </a:lnTo>
                <a:lnTo>
                  <a:pt x="472140" y="34856"/>
                </a:lnTo>
                <a:lnTo>
                  <a:pt x="417406" y="46820"/>
                </a:lnTo>
                <a:lnTo>
                  <a:pt x="365183" y="60339"/>
                </a:lnTo>
                <a:lnTo>
                  <a:pt x="315659" y="75338"/>
                </a:lnTo>
                <a:lnTo>
                  <a:pt x="269019" y="91738"/>
                </a:lnTo>
                <a:lnTo>
                  <a:pt x="225452" y="109465"/>
                </a:lnTo>
                <a:lnTo>
                  <a:pt x="185146" y="128442"/>
                </a:lnTo>
                <a:lnTo>
                  <a:pt x="148286" y="148593"/>
                </a:lnTo>
                <a:lnTo>
                  <a:pt x="115061" y="169841"/>
                </a:lnTo>
                <a:lnTo>
                  <a:pt x="60266" y="215324"/>
                </a:lnTo>
                <a:lnTo>
                  <a:pt x="22257" y="264282"/>
                </a:lnTo>
                <a:lnTo>
                  <a:pt x="2535" y="316105"/>
                </a:lnTo>
                <a:lnTo>
                  <a:pt x="0" y="342900"/>
                </a:lnTo>
                <a:lnTo>
                  <a:pt x="2535" y="369694"/>
                </a:lnTo>
                <a:lnTo>
                  <a:pt x="22257" y="421517"/>
                </a:lnTo>
                <a:lnTo>
                  <a:pt x="60266" y="470475"/>
                </a:lnTo>
                <a:lnTo>
                  <a:pt x="115062" y="515958"/>
                </a:lnTo>
                <a:lnTo>
                  <a:pt x="148286" y="537206"/>
                </a:lnTo>
                <a:lnTo>
                  <a:pt x="185146" y="557357"/>
                </a:lnTo>
                <a:lnTo>
                  <a:pt x="225452" y="576334"/>
                </a:lnTo>
                <a:lnTo>
                  <a:pt x="269019" y="594061"/>
                </a:lnTo>
                <a:lnTo>
                  <a:pt x="315659" y="610461"/>
                </a:lnTo>
                <a:lnTo>
                  <a:pt x="365183" y="625460"/>
                </a:lnTo>
                <a:lnTo>
                  <a:pt x="417406" y="638979"/>
                </a:lnTo>
                <a:lnTo>
                  <a:pt x="472140" y="650943"/>
                </a:lnTo>
                <a:lnTo>
                  <a:pt x="529196" y="661276"/>
                </a:lnTo>
                <a:lnTo>
                  <a:pt x="588389" y="669901"/>
                </a:lnTo>
                <a:lnTo>
                  <a:pt x="649530" y="676742"/>
                </a:lnTo>
                <a:lnTo>
                  <a:pt x="712432" y="681723"/>
                </a:lnTo>
                <a:lnTo>
                  <a:pt x="776909" y="684768"/>
                </a:lnTo>
                <a:lnTo>
                  <a:pt x="842772" y="685800"/>
                </a:lnTo>
                <a:lnTo>
                  <a:pt x="908634" y="684768"/>
                </a:lnTo>
                <a:lnTo>
                  <a:pt x="973111" y="681723"/>
                </a:lnTo>
                <a:lnTo>
                  <a:pt x="1036013" y="676742"/>
                </a:lnTo>
                <a:lnTo>
                  <a:pt x="1097154" y="669901"/>
                </a:lnTo>
                <a:lnTo>
                  <a:pt x="1156347" y="661276"/>
                </a:lnTo>
                <a:lnTo>
                  <a:pt x="1213403" y="650943"/>
                </a:lnTo>
                <a:lnTo>
                  <a:pt x="1268137" y="638979"/>
                </a:lnTo>
                <a:lnTo>
                  <a:pt x="1320360" y="625460"/>
                </a:lnTo>
                <a:lnTo>
                  <a:pt x="1369884" y="610461"/>
                </a:lnTo>
                <a:lnTo>
                  <a:pt x="1416524" y="594061"/>
                </a:lnTo>
                <a:lnTo>
                  <a:pt x="1460091" y="576334"/>
                </a:lnTo>
                <a:lnTo>
                  <a:pt x="1500397" y="557357"/>
                </a:lnTo>
                <a:lnTo>
                  <a:pt x="1537257" y="537206"/>
                </a:lnTo>
                <a:lnTo>
                  <a:pt x="1570481" y="515958"/>
                </a:lnTo>
                <a:lnTo>
                  <a:pt x="1625277" y="470475"/>
                </a:lnTo>
                <a:lnTo>
                  <a:pt x="1663286" y="421517"/>
                </a:lnTo>
                <a:lnTo>
                  <a:pt x="1683008" y="369694"/>
                </a:lnTo>
                <a:lnTo>
                  <a:pt x="1685544" y="342900"/>
                </a:lnTo>
                <a:lnTo>
                  <a:pt x="1683008" y="316105"/>
                </a:lnTo>
                <a:lnTo>
                  <a:pt x="1663286" y="264282"/>
                </a:lnTo>
                <a:lnTo>
                  <a:pt x="1625277" y="215324"/>
                </a:lnTo>
                <a:lnTo>
                  <a:pt x="1570481" y="169841"/>
                </a:lnTo>
                <a:lnTo>
                  <a:pt x="1537257" y="148593"/>
                </a:lnTo>
                <a:lnTo>
                  <a:pt x="1500397" y="128442"/>
                </a:lnTo>
                <a:lnTo>
                  <a:pt x="1460091" y="109465"/>
                </a:lnTo>
                <a:lnTo>
                  <a:pt x="1416524" y="91738"/>
                </a:lnTo>
                <a:lnTo>
                  <a:pt x="1369884" y="75338"/>
                </a:lnTo>
                <a:lnTo>
                  <a:pt x="1320360" y="60339"/>
                </a:lnTo>
                <a:lnTo>
                  <a:pt x="1268137" y="46820"/>
                </a:lnTo>
                <a:lnTo>
                  <a:pt x="1213403" y="34856"/>
                </a:lnTo>
                <a:lnTo>
                  <a:pt x="1156347" y="24523"/>
                </a:lnTo>
                <a:lnTo>
                  <a:pt x="1097154" y="15898"/>
                </a:lnTo>
                <a:lnTo>
                  <a:pt x="1036013" y="9057"/>
                </a:lnTo>
                <a:lnTo>
                  <a:pt x="973111" y="4076"/>
                </a:lnTo>
                <a:lnTo>
                  <a:pt x="908634" y="1031"/>
                </a:lnTo>
                <a:lnTo>
                  <a:pt x="842772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28">
            <a:extLst>
              <a:ext uri="{FF2B5EF4-FFF2-40B4-BE49-F238E27FC236}">
                <a16:creationId xmlns:a16="http://schemas.microsoft.com/office/drawing/2014/main" id="{6D8631FE-BA2F-E544-53C7-5C82A37DE32F}"/>
              </a:ext>
            </a:extLst>
          </p:cNvPr>
          <p:cNvSpPr/>
          <p:nvPr/>
        </p:nvSpPr>
        <p:spPr>
          <a:xfrm>
            <a:off x="4027688" y="5519621"/>
            <a:ext cx="1736562" cy="872216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842772" y="0"/>
                </a:moveTo>
                <a:lnTo>
                  <a:pt x="776909" y="1031"/>
                </a:lnTo>
                <a:lnTo>
                  <a:pt x="712432" y="4076"/>
                </a:lnTo>
                <a:lnTo>
                  <a:pt x="649530" y="9057"/>
                </a:lnTo>
                <a:lnTo>
                  <a:pt x="588389" y="15898"/>
                </a:lnTo>
                <a:lnTo>
                  <a:pt x="529196" y="24523"/>
                </a:lnTo>
                <a:lnTo>
                  <a:pt x="472140" y="34856"/>
                </a:lnTo>
                <a:lnTo>
                  <a:pt x="417406" y="46820"/>
                </a:lnTo>
                <a:lnTo>
                  <a:pt x="365183" y="60339"/>
                </a:lnTo>
                <a:lnTo>
                  <a:pt x="315659" y="75338"/>
                </a:lnTo>
                <a:lnTo>
                  <a:pt x="269019" y="91738"/>
                </a:lnTo>
                <a:lnTo>
                  <a:pt x="225452" y="109465"/>
                </a:lnTo>
                <a:lnTo>
                  <a:pt x="185146" y="128442"/>
                </a:lnTo>
                <a:lnTo>
                  <a:pt x="148286" y="148593"/>
                </a:lnTo>
                <a:lnTo>
                  <a:pt x="115061" y="169841"/>
                </a:lnTo>
                <a:lnTo>
                  <a:pt x="60266" y="215324"/>
                </a:lnTo>
                <a:lnTo>
                  <a:pt x="22257" y="264282"/>
                </a:lnTo>
                <a:lnTo>
                  <a:pt x="2535" y="316105"/>
                </a:lnTo>
                <a:lnTo>
                  <a:pt x="0" y="342900"/>
                </a:lnTo>
                <a:lnTo>
                  <a:pt x="2535" y="369694"/>
                </a:lnTo>
                <a:lnTo>
                  <a:pt x="22257" y="421517"/>
                </a:lnTo>
                <a:lnTo>
                  <a:pt x="60266" y="470475"/>
                </a:lnTo>
                <a:lnTo>
                  <a:pt x="115062" y="515958"/>
                </a:lnTo>
                <a:lnTo>
                  <a:pt x="148286" y="537206"/>
                </a:lnTo>
                <a:lnTo>
                  <a:pt x="185146" y="557357"/>
                </a:lnTo>
                <a:lnTo>
                  <a:pt x="225452" y="576334"/>
                </a:lnTo>
                <a:lnTo>
                  <a:pt x="269019" y="594061"/>
                </a:lnTo>
                <a:lnTo>
                  <a:pt x="315659" y="610461"/>
                </a:lnTo>
                <a:lnTo>
                  <a:pt x="365183" y="625460"/>
                </a:lnTo>
                <a:lnTo>
                  <a:pt x="417406" y="638979"/>
                </a:lnTo>
                <a:lnTo>
                  <a:pt x="472140" y="650943"/>
                </a:lnTo>
                <a:lnTo>
                  <a:pt x="529196" y="661276"/>
                </a:lnTo>
                <a:lnTo>
                  <a:pt x="588389" y="669901"/>
                </a:lnTo>
                <a:lnTo>
                  <a:pt x="649530" y="676742"/>
                </a:lnTo>
                <a:lnTo>
                  <a:pt x="712432" y="681723"/>
                </a:lnTo>
                <a:lnTo>
                  <a:pt x="776909" y="684768"/>
                </a:lnTo>
                <a:lnTo>
                  <a:pt x="842772" y="685800"/>
                </a:lnTo>
                <a:lnTo>
                  <a:pt x="908634" y="684768"/>
                </a:lnTo>
                <a:lnTo>
                  <a:pt x="973111" y="681723"/>
                </a:lnTo>
                <a:lnTo>
                  <a:pt x="1036013" y="676742"/>
                </a:lnTo>
                <a:lnTo>
                  <a:pt x="1097154" y="669901"/>
                </a:lnTo>
                <a:lnTo>
                  <a:pt x="1156347" y="661276"/>
                </a:lnTo>
                <a:lnTo>
                  <a:pt x="1213403" y="650943"/>
                </a:lnTo>
                <a:lnTo>
                  <a:pt x="1268137" y="638979"/>
                </a:lnTo>
                <a:lnTo>
                  <a:pt x="1320360" y="625460"/>
                </a:lnTo>
                <a:lnTo>
                  <a:pt x="1369884" y="610461"/>
                </a:lnTo>
                <a:lnTo>
                  <a:pt x="1416524" y="594061"/>
                </a:lnTo>
                <a:lnTo>
                  <a:pt x="1460091" y="576334"/>
                </a:lnTo>
                <a:lnTo>
                  <a:pt x="1500397" y="557357"/>
                </a:lnTo>
                <a:lnTo>
                  <a:pt x="1537257" y="537206"/>
                </a:lnTo>
                <a:lnTo>
                  <a:pt x="1570481" y="515958"/>
                </a:lnTo>
                <a:lnTo>
                  <a:pt x="1625277" y="470475"/>
                </a:lnTo>
                <a:lnTo>
                  <a:pt x="1663286" y="421517"/>
                </a:lnTo>
                <a:lnTo>
                  <a:pt x="1683008" y="369694"/>
                </a:lnTo>
                <a:lnTo>
                  <a:pt x="1685544" y="342900"/>
                </a:lnTo>
                <a:lnTo>
                  <a:pt x="1683008" y="316105"/>
                </a:lnTo>
                <a:lnTo>
                  <a:pt x="1663286" y="264282"/>
                </a:lnTo>
                <a:lnTo>
                  <a:pt x="1625277" y="215324"/>
                </a:lnTo>
                <a:lnTo>
                  <a:pt x="1570481" y="169841"/>
                </a:lnTo>
                <a:lnTo>
                  <a:pt x="1537257" y="148593"/>
                </a:lnTo>
                <a:lnTo>
                  <a:pt x="1500397" y="128442"/>
                </a:lnTo>
                <a:lnTo>
                  <a:pt x="1460091" y="109465"/>
                </a:lnTo>
                <a:lnTo>
                  <a:pt x="1416524" y="91738"/>
                </a:lnTo>
                <a:lnTo>
                  <a:pt x="1369884" y="75338"/>
                </a:lnTo>
                <a:lnTo>
                  <a:pt x="1320360" y="60339"/>
                </a:lnTo>
                <a:lnTo>
                  <a:pt x="1268137" y="46820"/>
                </a:lnTo>
                <a:lnTo>
                  <a:pt x="1213403" y="34856"/>
                </a:lnTo>
                <a:lnTo>
                  <a:pt x="1156347" y="24523"/>
                </a:lnTo>
                <a:lnTo>
                  <a:pt x="1097154" y="15898"/>
                </a:lnTo>
                <a:lnTo>
                  <a:pt x="1036013" y="9057"/>
                </a:lnTo>
                <a:lnTo>
                  <a:pt x="973111" y="4076"/>
                </a:lnTo>
                <a:lnTo>
                  <a:pt x="908634" y="1031"/>
                </a:lnTo>
                <a:lnTo>
                  <a:pt x="842772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8">
            <a:extLst>
              <a:ext uri="{FF2B5EF4-FFF2-40B4-BE49-F238E27FC236}">
                <a16:creationId xmlns:a16="http://schemas.microsoft.com/office/drawing/2014/main" id="{E07B709D-4947-40EB-B5CF-E5F4A95D1544}"/>
              </a:ext>
            </a:extLst>
          </p:cNvPr>
          <p:cNvSpPr/>
          <p:nvPr/>
        </p:nvSpPr>
        <p:spPr>
          <a:xfrm>
            <a:off x="5424757" y="2449218"/>
            <a:ext cx="1736562" cy="872216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842772" y="0"/>
                </a:moveTo>
                <a:lnTo>
                  <a:pt x="776909" y="1031"/>
                </a:lnTo>
                <a:lnTo>
                  <a:pt x="712432" y="4076"/>
                </a:lnTo>
                <a:lnTo>
                  <a:pt x="649530" y="9057"/>
                </a:lnTo>
                <a:lnTo>
                  <a:pt x="588389" y="15898"/>
                </a:lnTo>
                <a:lnTo>
                  <a:pt x="529196" y="24523"/>
                </a:lnTo>
                <a:lnTo>
                  <a:pt x="472140" y="34856"/>
                </a:lnTo>
                <a:lnTo>
                  <a:pt x="417406" y="46820"/>
                </a:lnTo>
                <a:lnTo>
                  <a:pt x="365183" y="60339"/>
                </a:lnTo>
                <a:lnTo>
                  <a:pt x="315659" y="75338"/>
                </a:lnTo>
                <a:lnTo>
                  <a:pt x="269019" y="91738"/>
                </a:lnTo>
                <a:lnTo>
                  <a:pt x="225452" y="109465"/>
                </a:lnTo>
                <a:lnTo>
                  <a:pt x="185146" y="128442"/>
                </a:lnTo>
                <a:lnTo>
                  <a:pt x="148286" y="148593"/>
                </a:lnTo>
                <a:lnTo>
                  <a:pt x="115061" y="169841"/>
                </a:lnTo>
                <a:lnTo>
                  <a:pt x="60266" y="215324"/>
                </a:lnTo>
                <a:lnTo>
                  <a:pt x="22257" y="264282"/>
                </a:lnTo>
                <a:lnTo>
                  <a:pt x="2535" y="316105"/>
                </a:lnTo>
                <a:lnTo>
                  <a:pt x="0" y="342900"/>
                </a:lnTo>
                <a:lnTo>
                  <a:pt x="2535" y="369694"/>
                </a:lnTo>
                <a:lnTo>
                  <a:pt x="22257" y="421517"/>
                </a:lnTo>
                <a:lnTo>
                  <a:pt x="60266" y="470475"/>
                </a:lnTo>
                <a:lnTo>
                  <a:pt x="115062" y="515958"/>
                </a:lnTo>
                <a:lnTo>
                  <a:pt x="148286" y="537206"/>
                </a:lnTo>
                <a:lnTo>
                  <a:pt x="185146" y="557357"/>
                </a:lnTo>
                <a:lnTo>
                  <a:pt x="225452" y="576334"/>
                </a:lnTo>
                <a:lnTo>
                  <a:pt x="269019" y="594061"/>
                </a:lnTo>
                <a:lnTo>
                  <a:pt x="315659" y="610461"/>
                </a:lnTo>
                <a:lnTo>
                  <a:pt x="365183" y="625460"/>
                </a:lnTo>
                <a:lnTo>
                  <a:pt x="417406" y="638979"/>
                </a:lnTo>
                <a:lnTo>
                  <a:pt x="472140" y="650943"/>
                </a:lnTo>
                <a:lnTo>
                  <a:pt x="529196" y="661276"/>
                </a:lnTo>
                <a:lnTo>
                  <a:pt x="588389" y="669901"/>
                </a:lnTo>
                <a:lnTo>
                  <a:pt x="649530" y="676742"/>
                </a:lnTo>
                <a:lnTo>
                  <a:pt x="712432" y="681723"/>
                </a:lnTo>
                <a:lnTo>
                  <a:pt x="776909" y="684768"/>
                </a:lnTo>
                <a:lnTo>
                  <a:pt x="842772" y="685800"/>
                </a:lnTo>
                <a:lnTo>
                  <a:pt x="908634" y="684768"/>
                </a:lnTo>
                <a:lnTo>
                  <a:pt x="973111" y="681723"/>
                </a:lnTo>
                <a:lnTo>
                  <a:pt x="1036013" y="676742"/>
                </a:lnTo>
                <a:lnTo>
                  <a:pt x="1097154" y="669901"/>
                </a:lnTo>
                <a:lnTo>
                  <a:pt x="1156347" y="661276"/>
                </a:lnTo>
                <a:lnTo>
                  <a:pt x="1213403" y="650943"/>
                </a:lnTo>
                <a:lnTo>
                  <a:pt x="1268137" y="638979"/>
                </a:lnTo>
                <a:lnTo>
                  <a:pt x="1320360" y="625460"/>
                </a:lnTo>
                <a:lnTo>
                  <a:pt x="1369884" y="610461"/>
                </a:lnTo>
                <a:lnTo>
                  <a:pt x="1416524" y="594061"/>
                </a:lnTo>
                <a:lnTo>
                  <a:pt x="1460091" y="576334"/>
                </a:lnTo>
                <a:lnTo>
                  <a:pt x="1500397" y="557357"/>
                </a:lnTo>
                <a:lnTo>
                  <a:pt x="1537257" y="537206"/>
                </a:lnTo>
                <a:lnTo>
                  <a:pt x="1570481" y="515958"/>
                </a:lnTo>
                <a:lnTo>
                  <a:pt x="1625277" y="470475"/>
                </a:lnTo>
                <a:lnTo>
                  <a:pt x="1663286" y="421517"/>
                </a:lnTo>
                <a:lnTo>
                  <a:pt x="1683008" y="369694"/>
                </a:lnTo>
                <a:lnTo>
                  <a:pt x="1685544" y="342900"/>
                </a:lnTo>
                <a:lnTo>
                  <a:pt x="1683008" y="316105"/>
                </a:lnTo>
                <a:lnTo>
                  <a:pt x="1663286" y="264282"/>
                </a:lnTo>
                <a:lnTo>
                  <a:pt x="1625277" y="215324"/>
                </a:lnTo>
                <a:lnTo>
                  <a:pt x="1570481" y="169841"/>
                </a:lnTo>
                <a:lnTo>
                  <a:pt x="1537257" y="148593"/>
                </a:lnTo>
                <a:lnTo>
                  <a:pt x="1500397" y="128442"/>
                </a:lnTo>
                <a:lnTo>
                  <a:pt x="1460091" y="109465"/>
                </a:lnTo>
                <a:lnTo>
                  <a:pt x="1416524" y="91738"/>
                </a:lnTo>
                <a:lnTo>
                  <a:pt x="1369884" y="75338"/>
                </a:lnTo>
                <a:lnTo>
                  <a:pt x="1320360" y="60339"/>
                </a:lnTo>
                <a:lnTo>
                  <a:pt x="1268137" y="46820"/>
                </a:lnTo>
                <a:lnTo>
                  <a:pt x="1213403" y="34856"/>
                </a:lnTo>
                <a:lnTo>
                  <a:pt x="1156347" y="24523"/>
                </a:lnTo>
                <a:lnTo>
                  <a:pt x="1097154" y="15898"/>
                </a:lnTo>
                <a:lnTo>
                  <a:pt x="1036013" y="9057"/>
                </a:lnTo>
                <a:lnTo>
                  <a:pt x="973111" y="4076"/>
                </a:lnTo>
                <a:lnTo>
                  <a:pt x="908634" y="1031"/>
                </a:lnTo>
                <a:lnTo>
                  <a:pt x="842772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8">
            <a:extLst>
              <a:ext uri="{FF2B5EF4-FFF2-40B4-BE49-F238E27FC236}">
                <a16:creationId xmlns:a16="http://schemas.microsoft.com/office/drawing/2014/main" id="{27A14872-4594-14E8-A8A8-7BC835845B9A}"/>
              </a:ext>
            </a:extLst>
          </p:cNvPr>
          <p:cNvSpPr/>
          <p:nvPr/>
        </p:nvSpPr>
        <p:spPr>
          <a:xfrm>
            <a:off x="7254115" y="3271136"/>
            <a:ext cx="1685925" cy="880150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842772" y="0"/>
                </a:moveTo>
                <a:lnTo>
                  <a:pt x="776909" y="1031"/>
                </a:lnTo>
                <a:lnTo>
                  <a:pt x="712432" y="4076"/>
                </a:lnTo>
                <a:lnTo>
                  <a:pt x="649530" y="9057"/>
                </a:lnTo>
                <a:lnTo>
                  <a:pt x="588389" y="15898"/>
                </a:lnTo>
                <a:lnTo>
                  <a:pt x="529196" y="24523"/>
                </a:lnTo>
                <a:lnTo>
                  <a:pt x="472140" y="34856"/>
                </a:lnTo>
                <a:lnTo>
                  <a:pt x="417406" y="46820"/>
                </a:lnTo>
                <a:lnTo>
                  <a:pt x="365183" y="60339"/>
                </a:lnTo>
                <a:lnTo>
                  <a:pt x="315659" y="75338"/>
                </a:lnTo>
                <a:lnTo>
                  <a:pt x="269019" y="91738"/>
                </a:lnTo>
                <a:lnTo>
                  <a:pt x="225452" y="109465"/>
                </a:lnTo>
                <a:lnTo>
                  <a:pt x="185146" y="128442"/>
                </a:lnTo>
                <a:lnTo>
                  <a:pt x="148286" y="148593"/>
                </a:lnTo>
                <a:lnTo>
                  <a:pt x="115061" y="169841"/>
                </a:lnTo>
                <a:lnTo>
                  <a:pt x="60266" y="215324"/>
                </a:lnTo>
                <a:lnTo>
                  <a:pt x="22257" y="264282"/>
                </a:lnTo>
                <a:lnTo>
                  <a:pt x="2535" y="316105"/>
                </a:lnTo>
                <a:lnTo>
                  <a:pt x="0" y="342900"/>
                </a:lnTo>
                <a:lnTo>
                  <a:pt x="2535" y="369694"/>
                </a:lnTo>
                <a:lnTo>
                  <a:pt x="22257" y="421517"/>
                </a:lnTo>
                <a:lnTo>
                  <a:pt x="60266" y="470475"/>
                </a:lnTo>
                <a:lnTo>
                  <a:pt x="115062" y="515958"/>
                </a:lnTo>
                <a:lnTo>
                  <a:pt x="148286" y="537206"/>
                </a:lnTo>
                <a:lnTo>
                  <a:pt x="185146" y="557357"/>
                </a:lnTo>
                <a:lnTo>
                  <a:pt x="225452" y="576334"/>
                </a:lnTo>
                <a:lnTo>
                  <a:pt x="269019" y="594061"/>
                </a:lnTo>
                <a:lnTo>
                  <a:pt x="315659" y="610461"/>
                </a:lnTo>
                <a:lnTo>
                  <a:pt x="365183" y="625460"/>
                </a:lnTo>
                <a:lnTo>
                  <a:pt x="417406" y="638979"/>
                </a:lnTo>
                <a:lnTo>
                  <a:pt x="472140" y="650943"/>
                </a:lnTo>
                <a:lnTo>
                  <a:pt x="529196" y="661276"/>
                </a:lnTo>
                <a:lnTo>
                  <a:pt x="588389" y="669901"/>
                </a:lnTo>
                <a:lnTo>
                  <a:pt x="649530" y="676742"/>
                </a:lnTo>
                <a:lnTo>
                  <a:pt x="712432" y="681723"/>
                </a:lnTo>
                <a:lnTo>
                  <a:pt x="776909" y="684768"/>
                </a:lnTo>
                <a:lnTo>
                  <a:pt x="842772" y="685800"/>
                </a:lnTo>
                <a:lnTo>
                  <a:pt x="908634" y="684768"/>
                </a:lnTo>
                <a:lnTo>
                  <a:pt x="973111" y="681723"/>
                </a:lnTo>
                <a:lnTo>
                  <a:pt x="1036013" y="676742"/>
                </a:lnTo>
                <a:lnTo>
                  <a:pt x="1097154" y="669901"/>
                </a:lnTo>
                <a:lnTo>
                  <a:pt x="1156347" y="661276"/>
                </a:lnTo>
                <a:lnTo>
                  <a:pt x="1213403" y="650943"/>
                </a:lnTo>
                <a:lnTo>
                  <a:pt x="1268137" y="638979"/>
                </a:lnTo>
                <a:lnTo>
                  <a:pt x="1320360" y="625460"/>
                </a:lnTo>
                <a:lnTo>
                  <a:pt x="1369884" y="610461"/>
                </a:lnTo>
                <a:lnTo>
                  <a:pt x="1416524" y="594061"/>
                </a:lnTo>
                <a:lnTo>
                  <a:pt x="1460091" y="576334"/>
                </a:lnTo>
                <a:lnTo>
                  <a:pt x="1500397" y="557357"/>
                </a:lnTo>
                <a:lnTo>
                  <a:pt x="1537257" y="537206"/>
                </a:lnTo>
                <a:lnTo>
                  <a:pt x="1570481" y="515958"/>
                </a:lnTo>
                <a:lnTo>
                  <a:pt x="1625277" y="470475"/>
                </a:lnTo>
                <a:lnTo>
                  <a:pt x="1663286" y="421517"/>
                </a:lnTo>
                <a:lnTo>
                  <a:pt x="1683008" y="369694"/>
                </a:lnTo>
                <a:lnTo>
                  <a:pt x="1685544" y="342900"/>
                </a:lnTo>
                <a:lnTo>
                  <a:pt x="1683008" y="316105"/>
                </a:lnTo>
                <a:lnTo>
                  <a:pt x="1663286" y="264282"/>
                </a:lnTo>
                <a:lnTo>
                  <a:pt x="1625277" y="215324"/>
                </a:lnTo>
                <a:lnTo>
                  <a:pt x="1570481" y="169841"/>
                </a:lnTo>
                <a:lnTo>
                  <a:pt x="1537257" y="148593"/>
                </a:lnTo>
                <a:lnTo>
                  <a:pt x="1500397" y="128442"/>
                </a:lnTo>
                <a:lnTo>
                  <a:pt x="1460091" y="109465"/>
                </a:lnTo>
                <a:lnTo>
                  <a:pt x="1416524" y="91738"/>
                </a:lnTo>
                <a:lnTo>
                  <a:pt x="1369884" y="75338"/>
                </a:lnTo>
                <a:lnTo>
                  <a:pt x="1320360" y="60339"/>
                </a:lnTo>
                <a:lnTo>
                  <a:pt x="1268137" y="46820"/>
                </a:lnTo>
                <a:lnTo>
                  <a:pt x="1213403" y="34856"/>
                </a:lnTo>
                <a:lnTo>
                  <a:pt x="1156347" y="24523"/>
                </a:lnTo>
                <a:lnTo>
                  <a:pt x="1097154" y="15898"/>
                </a:lnTo>
                <a:lnTo>
                  <a:pt x="1036013" y="9057"/>
                </a:lnTo>
                <a:lnTo>
                  <a:pt x="973111" y="4076"/>
                </a:lnTo>
                <a:lnTo>
                  <a:pt x="908634" y="1031"/>
                </a:lnTo>
                <a:lnTo>
                  <a:pt x="842772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8">
            <a:extLst>
              <a:ext uri="{FF2B5EF4-FFF2-40B4-BE49-F238E27FC236}">
                <a16:creationId xmlns:a16="http://schemas.microsoft.com/office/drawing/2014/main" id="{7D597193-E54E-747E-2C29-59BCA63B4A5F}"/>
              </a:ext>
            </a:extLst>
          </p:cNvPr>
          <p:cNvSpPr/>
          <p:nvPr/>
        </p:nvSpPr>
        <p:spPr>
          <a:xfrm>
            <a:off x="1433131" y="4886028"/>
            <a:ext cx="1685925" cy="685800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842772" y="0"/>
                </a:moveTo>
                <a:lnTo>
                  <a:pt x="776909" y="1031"/>
                </a:lnTo>
                <a:lnTo>
                  <a:pt x="712432" y="4076"/>
                </a:lnTo>
                <a:lnTo>
                  <a:pt x="649530" y="9057"/>
                </a:lnTo>
                <a:lnTo>
                  <a:pt x="588389" y="15898"/>
                </a:lnTo>
                <a:lnTo>
                  <a:pt x="529196" y="24523"/>
                </a:lnTo>
                <a:lnTo>
                  <a:pt x="472140" y="34856"/>
                </a:lnTo>
                <a:lnTo>
                  <a:pt x="417406" y="46820"/>
                </a:lnTo>
                <a:lnTo>
                  <a:pt x="365183" y="60339"/>
                </a:lnTo>
                <a:lnTo>
                  <a:pt x="315659" y="75338"/>
                </a:lnTo>
                <a:lnTo>
                  <a:pt x="269019" y="91738"/>
                </a:lnTo>
                <a:lnTo>
                  <a:pt x="225452" y="109465"/>
                </a:lnTo>
                <a:lnTo>
                  <a:pt x="185146" y="128442"/>
                </a:lnTo>
                <a:lnTo>
                  <a:pt x="148286" y="148593"/>
                </a:lnTo>
                <a:lnTo>
                  <a:pt x="115061" y="169841"/>
                </a:lnTo>
                <a:lnTo>
                  <a:pt x="60266" y="215324"/>
                </a:lnTo>
                <a:lnTo>
                  <a:pt x="22257" y="264282"/>
                </a:lnTo>
                <a:lnTo>
                  <a:pt x="2535" y="316105"/>
                </a:lnTo>
                <a:lnTo>
                  <a:pt x="0" y="342900"/>
                </a:lnTo>
                <a:lnTo>
                  <a:pt x="2535" y="369694"/>
                </a:lnTo>
                <a:lnTo>
                  <a:pt x="22257" y="421517"/>
                </a:lnTo>
                <a:lnTo>
                  <a:pt x="60266" y="470475"/>
                </a:lnTo>
                <a:lnTo>
                  <a:pt x="115062" y="515958"/>
                </a:lnTo>
                <a:lnTo>
                  <a:pt x="148286" y="537206"/>
                </a:lnTo>
                <a:lnTo>
                  <a:pt x="185146" y="557357"/>
                </a:lnTo>
                <a:lnTo>
                  <a:pt x="225452" y="576334"/>
                </a:lnTo>
                <a:lnTo>
                  <a:pt x="269019" y="594061"/>
                </a:lnTo>
                <a:lnTo>
                  <a:pt x="315659" y="610461"/>
                </a:lnTo>
                <a:lnTo>
                  <a:pt x="365183" y="625460"/>
                </a:lnTo>
                <a:lnTo>
                  <a:pt x="417406" y="638979"/>
                </a:lnTo>
                <a:lnTo>
                  <a:pt x="472140" y="650943"/>
                </a:lnTo>
                <a:lnTo>
                  <a:pt x="529196" y="661276"/>
                </a:lnTo>
                <a:lnTo>
                  <a:pt x="588389" y="669901"/>
                </a:lnTo>
                <a:lnTo>
                  <a:pt x="649530" y="676742"/>
                </a:lnTo>
                <a:lnTo>
                  <a:pt x="712432" y="681723"/>
                </a:lnTo>
                <a:lnTo>
                  <a:pt x="776909" y="684768"/>
                </a:lnTo>
                <a:lnTo>
                  <a:pt x="842772" y="685800"/>
                </a:lnTo>
                <a:lnTo>
                  <a:pt x="908634" y="684768"/>
                </a:lnTo>
                <a:lnTo>
                  <a:pt x="973111" y="681723"/>
                </a:lnTo>
                <a:lnTo>
                  <a:pt x="1036013" y="676742"/>
                </a:lnTo>
                <a:lnTo>
                  <a:pt x="1097154" y="669901"/>
                </a:lnTo>
                <a:lnTo>
                  <a:pt x="1156347" y="661276"/>
                </a:lnTo>
                <a:lnTo>
                  <a:pt x="1213403" y="650943"/>
                </a:lnTo>
                <a:lnTo>
                  <a:pt x="1268137" y="638979"/>
                </a:lnTo>
                <a:lnTo>
                  <a:pt x="1320360" y="625460"/>
                </a:lnTo>
                <a:lnTo>
                  <a:pt x="1369884" y="610461"/>
                </a:lnTo>
                <a:lnTo>
                  <a:pt x="1416524" y="594061"/>
                </a:lnTo>
                <a:lnTo>
                  <a:pt x="1460091" y="576334"/>
                </a:lnTo>
                <a:lnTo>
                  <a:pt x="1500397" y="557357"/>
                </a:lnTo>
                <a:lnTo>
                  <a:pt x="1537257" y="537206"/>
                </a:lnTo>
                <a:lnTo>
                  <a:pt x="1570481" y="515958"/>
                </a:lnTo>
                <a:lnTo>
                  <a:pt x="1625277" y="470475"/>
                </a:lnTo>
                <a:lnTo>
                  <a:pt x="1663286" y="421517"/>
                </a:lnTo>
                <a:lnTo>
                  <a:pt x="1683008" y="369694"/>
                </a:lnTo>
                <a:lnTo>
                  <a:pt x="1685544" y="342900"/>
                </a:lnTo>
                <a:lnTo>
                  <a:pt x="1683008" y="316105"/>
                </a:lnTo>
                <a:lnTo>
                  <a:pt x="1663286" y="264282"/>
                </a:lnTo>
                <a:lnTo>
                  <a:pt x="1625277" y="215324"/>
                </a:lnTo>
                <a:lnTo>
                  <a:pt x="1570481" y="169841"/>
                </a:lnTo>
                <a:lnTo>
                  <a:pt x="1537257" y="148593"/>
                </a:lnTo>
                <a:lnTo>
                  <a:pt x="1500397" y="128442"/>
                </a:lnTo>
                <a:lnTo>
                  <a:pt x="1460091" y="109465"/>
                </a:lnTo>
                <a:lnTo>
                  <a:pt x="1416524" y="91738"/>
                </a:lnTo>
                <a:lnTo>
                  <a:pt x="1369884" y="75338"/>
                </a:lnTo>
                <a:lnTo>
                  <a:pt x="1320360" y="60339"/>
                </a:lnTo>
                <a:lnTo>
                  <a:pt x="1268137" y="46820"/>
                </a:lnTo>
                <a:lnTo>
                  <a:pt x="1213403" y="34856"/>
                </a:lnTo>
                <a:lnTo>
                  <a:pt x="1156347" y="24523"/>
                </a:lnTo>
                <a:lnTo>
                  <a:pt x="1097154" y="15898"/>
                </a:lnTo>
                <a:lnTo>
                  <a:pt x="1036013" y="9057"/>
                </a:lnTo>
                <a:lnTo>
                  <a:pt x="973111" y="4076"/>
                </a:lnTo>
                <a:lnTo>
                  <a:pt x="908634" y="1031"/>
                </a:lnTo>
                <a:lnTo>
                  <a:pt x="842772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object 3">
            <a:extLst>
              <a:ext uri="{FF2B5EF4-FFF2-40B4-BE49-F238E27FC236}">
                <a16:creationId xmlns:a16="http://schemas.microsoft.com/office/drawing/2014/main" id="{B95621C4-027B-4433-A054-BB48458F2649}"/>
              </a:ext>
            </a:extLst>
          </p:cNvPr>
          <p:cNvSpPr/>
          <p:nvPr/>
        </p:nvSpPr>
        <p:spPr>
          <a:xfrm>
            <a:off x="4762500" y="1909485"/>
            <a:ext cx="45719" cy="3558988"/>
          </a:xfrm>
          <a:custGeom>
            <a:avLst/>
            <a:gdLst/>
            <a:ahLst/>
            <a:cxnLst/>
            <a:rect l="l" t="t" r="r" b="b"/>
            <a:pathLst>
              <a:path w="76200" h="3780154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3780154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3780154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3780154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3780154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3780154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3780154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3780154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3780154">
                <a:moveTo>
                  <a:pt x="44450" y="711200"/>
                </a:moveTo>
                <a:lnTo>
                  <a:pt x="31750" y="7112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11200"/>
                </a:lnTo>
                <a:close/>
              </a:path>
              <a:path w="76200" h="3780154">
                <a:moveTo>
                  <a:pt x="44450" y="800100"/>
                </a:moveTo>
                <a:lnTo>
                  <a:pt x="31750" y="800100"/>
                </a:lnTo>
                <a:lnTo>
                  <a:pt x="31750" y="850900"/>
                </a:lnTo>
                <a:lnTo>
                  <a:pt x="44450" y="850900"/>
                </a:lnTo>
                <a:lnTo>
                  <a:pt x="44450" y="800100"/>
                </a:lnTo>
                <a:close/>
              </a:path>
              <a:path w="76200" h="3780154">
                <a:moveTo>
                  <a:pt x="44450" y="889000"/>
                </a:moveTo>
                <a:lnTo>
                  <a:pt x="31750" y="8890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889000"/>
                </a:lnTo>
                <a:close/>
              </a:path>
              <a:path w="76200" h="3780154">
                <a:moveTo>
                  <a:pt x="44450" y="977900"/>
                </a:moveTo>
                <a:lnTo>
                  <a:pt x="31750" y="977900"/>
                </a:lnTo>
                <a:lnTo>
                  <a:pt x="31750" y="1028700"/>
                </a:lnTo>
                <a:lnTo>
                  <a:pt x="44450" y="1028700"/>
                </a:lnTo>
                <a:lnTo>
                  <a:pt x="44450" y="977900"/>
                </a:lnTo>
                <a:close/>
              </a:path>
              <a:path w="76200" h="3780154">
                <a:moveTo>
                  <a:pt x="44450" y="1066800"/>
                </a:moveTo>
                <a:lnTo>
                  <a:pt x="31750" y="10668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066800"/>
                </a:lnTo>
                <a:close/>
              </a:path>
              <a:path w="76200" h="3780154">
                <a:moveTo>
                  <a:pt x="44450" y="1155700"/>
                </a:moveTo>
                <a:lnTo>
                  <a:pt x="31750" y="1155700"/>
                </a:lnTo>
                <a:lnTo>
                  <a:pt x="31750" y="1206500"/>
                </a:lnTo>
                <a:lnTo>
                  <a:pt x="44450" y="1206500"/>
                </a:lnTo>
                <a:lnTo>
                  <a:pt x="44450" y="1155700"/>
                </a:lnTo>
                <a:close/>
              </a:path>
              <a:path w="76200" h="3780154">
                <a:moveTo>
                  <a:pt x="44450" y="1244600"/>
                </a:moveTo>
                <a:lnTo>
                  <a:pt x="31750" y="12446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44600"/>
                </a:lnTo>
                <a:close/>
              </a:path>
              <a:path w="76200" h="3780154">
                <a:moveTo>
                  <a:pt x="44450" y="1333500"/>
                </a:moveTo>
                <a:lnTo>
                  <a:pt x="31750" y="1333500"/>
                </a:lnTo>
                <a:lnTo>
                  <a:pt x="31750" y="1384300"/>
                </a:lnTo>
                <a:lnTo>
                  <a:pt x="44450" y="1384300"/>
                </a:lnTo>
                <a:lnTo>
                  <a:pt x="44450" y="1333500"/>
                </a:lnTo>
                <a:close/>
              </a:path>
              <a:path w="76200" h="3780154">
                <a:moveTo>
                  <a:pt x="44450" y="1422400"/>
                </a:moveTo>
                <a:lnTo>
                  <a:pt x="31750" y="1422400"/>
                </a:lnTo>
                <a:lnTo>
                  <a:pt x="31750" y="1473200"/>
                </a:lnTo>
                <a:lnTo>
                  <a:pt x="44450" y="1473200"/>
                </a:lnTo>
                <a:lnTo>
                  <a:pt x="44450" y="1422400"/>
                </a:lnTo>
                <a:close/>
              </a:path>
              <a:path w="76200" h="3780154">
                <a:moveTo>
                  <a:pt x="44450" y="1511300"/>
                </a:moveTo>
                <a:lnTo>
                  <a:pt x="31750" y="1511300"/>
                </a:lnTo>
                <a:lnTo>
                  <a:pt x="31750" y="1562100"/>
                </a:lnTo>
                <a:lnTo>
                  <a:pt x="44450" y="1562100"/>
                </a:lnTo>
                <a:lnTo>
                  <a:pt x="44450" y="1511300"/>
                </a:lnTo>
                <a:close/>
              </a:path>
              <a:path w="76200" h="3780154">
                <a:moveTo>
                  <a:pt x="44450" y="1600200"/>
                </a:moveTo>
                <a:lnTo>
                  <a:pt x="31750" y="1600200"/>
                </a:lnTo>
                <a:lnTo>
                  <a:pt x="31750" y="1651000"/>
                </a:lnTo>
                <a:lnTo>
                  <a:pt x="44450" y="1651000"/>
                </a:lnTo>
                <a:lnTo>
                  <a:pt x="44450" y="1600200"/>
                </a:lnTo>
                <a:close/>
              </a:path>
              <a:path w="76200" h="3780154">
                <a:moveTo>
                  <a:pt x="44450" y="1689100"/>
                </a:moveTo>
                <a:lnTo>
                  <a:pt x="31750" y="1689100"/>
                </a:lnTo>
                <a:lnTo>
                  <a:pt x="31750" y="1739900"/>
                </a:lnTo>
                <a:lnTo>
                  <a:pt x="44450" y="1739900"/>
                </a:lnTo>
                <a:lnTo>
                  <a:pt x="44450" y="1689100"/>
                </a:lnTo>
                <a:close/>
              </a:path>
              <a:path w="76200" h="3780154">
                <a:moveTo>
                  <a:pt x="44450" y="1778000"/>
                </a:moveTo>
                <a:lnTo>
                  <a:pt x="31750" y="1778000"/>
                </a:lnTo>
                <a:lnTo>
                  <a:pt x="31750" y="1828800"/>
                </a:lnTo>
                <a:lnTo>
                  <a:pt x="44450" y="1828800"/>
                </a:lnTo>
                <a:lnTo>
                  <a:pt x="44450" y="1778000"/>
                </a:lnTo>
                <a:close/>
              </a:path>
              <a:path w="76200" h="3780154">
                <a:moveTo>
                  <a:pt x="44450" y="1866900"/>
                </a:moveTo>
                <a:lnTo>
                  <a:pt x="31750" y="1866900"/>
                </a:lnTo>
                <a:lnTo>
                  <a:pt x="31750" y="1917700"/>
                </a:lnTo>
                <a:lnTo>
                  <a:pt x="44450" y="1917700"/>
                </a:lnTo>
                <a:lnTo>
                  <a:pt x="44450" y="1866900"/>
                </a:lnTo>
                <a:close/>
              </a:path>
              <a:path w="76200" h="3780154">
                <a:moveTo>
                  <a:pt x="44450" y="1955800"/>
                </a:moveTo>
                <a:lnTo>
                  <a:pt x="31750" y="1955800"/>
                </a:lnTo>
                <a:lnTo>
                  <a:pt x="31750" y="2006600"/>
                </a:lnTo>
                <a:lnTo>
                  <a:pt x="44450" y="2006600"/>
                </a:lnTo>
                <a:lnTo>
                  <a:pt x="44450" y="1955800"/>
                </a:lnTo>
                <a:close/>
              </a:path>
              <a:path w="76200" h="3780154">
                <a:moveTo>
                  <a:pt x="44450" y="2044700"/>
                </a:moveTo>
                <a:lnTo>
                  <a:pt x="31750" y="2044700"/>
                </a:lnTo>
                <a:lnTo>
                  <a:pt x="31750" y="2095500"/>
                </a:lnTo>
                <a:lnTo>
                  <a:pt x="44450" y="2095500"/>
                </a:lnTo>
                <a:lnTo>
                  <a:pt x="44450" y="2044700"/>
                </a:lnTo>
                <a:close/>
              </a:path>
              <a:path w="76200" h="3780154">
                <a:moveTo>
                  <a:pt x="44450" y="2133600"/>
                </a:moveTo>
                <a:lnTo>
                  <a:pt x="31750" y="2133600"/>
                </a:lnTo>
                <a:lnTo>
                  <a:pt x="31750" y="2184400"/>
                </a:lnTo>
                <a:lnTo>
                  <a:pt x="44450" y="2184400"/>
                </a:lnTo>
                <a:lnTo>
                  <a:pt x="44450" y="2133600"/>
                </a:lnTo>
                <a:close/>
              </a:path>
              <a:path w="76200" h="3780154">
                <a:moveTo>
                  <a:pt x="44450" y="2222500"/>
                </a:moveTo>
                <a:lnTo>
                  <a:pt x="31750" y="2222500"/>
                </a:lnTo>
                <a:lnTo>
                  <a:pt x="31750" y="2273300"/>
                </a:lnTo>
                <a:lnTo>
                  <a:pt x="44450" y="2273300"/>
                </a:lnTo>
                <a:lnTo>
                  <a:pt x="44450" y="2222500"/>
                </a:lnTo>
                <a:close/>
              </a:path>
              <a:path w="76200" h="3780154">
                <a:moveTo>
                  <a:pt x="44450" y="2311400"/>
                </a:moveTo>
                <a:lnTo>
                  <a:pt x="31750" y="2311400"/>
                </a:lnTo>
                <a:lnTo>
                  <a:pt x="31750" y="2362200"/>
                </a:lnTo>
                <a:lnTo>
                  <a:pt x="44450" y="2362200"/>
                </a:lnTo>
                <a:lnTo>
                  <a:pt x="44450" y="2311400"/>
                </a:lnTo>
                <a:close/>
              </a:path>
              <a:path w="76200" h="3780154">
                <a:moveTo>
                  <a:pt x="44450" y="2400300"/>
                </a:moveTo>
                <a:lnTo>
                  <a:pt x="31750" y="2400300"/>
                </a:lnTo>
                <a:lnTo>
                  <a:pt x="31750" y="2451100"/>
                </a:lnTo>
                <a:lnTo>
                  <a:pt x="44450" y="2451100"/>
                </a:lnTo>
                <a:lnTo>
                  <a:pt x="44450" y="2400300"/>
                </a:lnTo>
                <a:close/>
              </a:path>
              <a:path w="76200" h="3780154">
                <a:moveTo>
                  <a:pt x="44450" y="2489200"/>
                </a:moveTo>
                <a:lnTo>
                  <a:pt x="31750" y="2489200"/>
                </a:lnTo>
                <a:lnTo>
                  <a:pt x="31750" y="2540000"/>
                </a:lnTo>
                <a:lnTo>
                  <a:pt x="44450" y="2540000"/>
                </a:lnTo>
                <a:lnTo>
                  <a:pt x="44450" y="2489200"/>
                </a:lnTo>
                <a:close/>
              </a:path>
              <a:path w="76200" h="3780154">
                <a:moveTo>
                  <a:pt x="44450" y="2578100"/>
                </a:moveTo>
                <a:lnTo>
                  <a:pt x="31750" y="2578100"/>
                </a:lnTo>
                <a:lnTo>
                  <a:pt x="31750" y="2628900"/>
                </a:lnTo>
                <a:lnTo>
                  <a:pt x="44450" y="2628900"/>
                </a:lnTo>
                <a:lnTo>
                  <a:pt x="44450" y="2578100"/>
                </a:lnTo>
                <a:close/>
              </a:path>
              <a:path w="76200" h="3780154">
                <a:moveTo>
                  <a:pt x="44450" y="2667000"/>
                </a:moveTo>
                <a:lnTo>
                  <a:pt x="31750" y="2667000"/>
                </a:lnTo>
                <a:lnTo>
                  <a:pt x="31750" y="2717800"/>
                </a:lnTo>
                <a:lnTo>
                  <a:pt x="44450" y="2717800"/>
                </a:lnTo>
                <a:lnTo>
                  <a:pt x="44450" y="2667000"/>
                </a:lnTo>
                <a:close/>
              </a:path>
              <a:path w="76200" h="3780154">
                <a:moveTo>
                  <a:pt x="44450" y="2755900"/>
                </a:moveTo>
                <a:lnTo>
                  <a:pt x="31750" y="2755900"/>
                </a:lnTo>
                <a:lnTo>
                  <a:pt x="31750" y="2806700"/>
                </a:lnTo>
                <a:lnTo>
                  <a:pt x="44450" y="2806700"/>
                </a:lnTo>
                <a:lnTo>
                  <a:pt x="44450" y="2755900"/>
                </a:lnTo>
                <a:close/>
              </a:path>
              <a:path w="76200" h="3780154">
                <a:moveTo>
                  <a:pt x="44450" y="2844800"/>
                </a:moveTo>
                <a:lnTo>
                  <a:pt x="31750" y="2844800"/>
                </a:lnTo>
                <a:lnTo>
                  <a:pt x="31750" y="2895600"/>
                </a:lnTo>
                <a:lnTo>
                  <a:pt x="44450" y="2895600"/>
                </a:lnTo>
                <a:lnTo>
                  <a:pt x="44450" y="2844800"/>
                </a:lnTo>
                <a:close/>
              </a:path>
              <a:path w="76200" h="3780154">
                <a:moveTo>
                  <a:pt x="44450" y="2933700"/>
                </a:moveTo>
                <a:lnTo>
                  <a:pt x="31750" y="2933700"/>
                </a:lnTo>
                <a:lnTo>
                  <a:pt x="31750" y="2984500"/>
                </a:lnTo>
                <a:lnTo>
                  <a:pt x="44450" y="2984500"/>
                </a:lnTo>
                <a:lnTo>
                  <a:pt x="44450" y="2933700"/>
                </a:lnTo>
                <a:close/>
              </a:path>
              <a:path w="76200" h="3780154">
                <a:moveTo>
                  <a:pt x="44450" y="3022600"/>
                </a:moveTo>
                <a:lnTo>
                  <a:pt x="31750" y="3022600"/>
                </a:lnTo>
                <a:lnTo>
                  <a:pt x="31750" y="3073400"/>
                </a:lnTo>
                <a:lnTo>
                  <a:pt x="44450" y="3073400"/>
                </a:lnTo>
                <a:lnTo>
                  <a:pt x="44450" y="3022600"/>
                </a:lnTo>
                <a:close/>
              </a:path>
              <a:path w="76200" h="3780154">
                <a:moveTo>
                  <a:pt x="44450" y="3111500"/>
                </a:moveTo>
                <a:lnTo>
                  <a:pt x="31750" y="3111500"/>
                </a:lnTo>
                <a:lnTo>
                  <a:pt x="31750" y="3162300"/>
                </a:lnTo>
                <a:lnTo>
                  <a:pt x="44450" y="3162300"/>
                </a:lnTo>
                <a:lnTo>
                  <a:pt x="44450" y="3111500"/>
                </a:lnTo>
                <a:close/>
              </a:path>
              <a:path w="76200" h="3780154">
                <a:moveTo>
                  <a:pt x="44450" y="3200400"/>
                </a:moveTo>
                <a:lnTo>
                  <a:pt x="31750" y="3200400"/>
                </a:lnTo>
                <a:lnTo>
                  <a:pt x="31750" y="3251200"/>
                </a:lnTo>
                <a:lnTo>
                  <a:pt x="44450" y="3251200"/>
                </a:lnTo>
                <a:lnTo>
                  <a:pt x="44450" y="3200400"/>
                </a:lnTo>
                <a:close/>
              </a:path>
              <a:path w="76200" h="3780154">
                <a:moveTo>
                  <a:pt x="44450" y="3289300"/>
                </a:moveTo>
                <a:lnTo>
                  <a:pt x="31750" y="3289300"/>
                </a:lnTo>
                <a:lnTo>
                  <a:pt x="31750" y="3340100"/>
                </a:lnTo>
                <a:lnTo>
                  <a:pt x="44450" y="3340100"/>
                </a:lnTo>
                <a:lnTo>
                  <a:pt x="44450" y="3289300"/>
                </a:lnTo>
                <a:close/>
              </a:path>
              <a:path w="76200" h="3780154">
                <a:moveTo>
                  <a:pt x="44450" y="3378200"/>
                </a:moveTo>
                <a:lnTo>
                  <a:pt x="31750" y="3378200"/>
                </a:lnTo>
                <a:lnTo>
                  <a:pt x="31750" y="3429000"/>
                </a:lnTo>
                <a:lnTo>
                  <a:pt x="44450" y="3429000"/>
                </a:lnTo>
                <a:lnTo>
                  <a:pt x="44450" y="3378200"/>
                </a:lnTo>
                <a:close/>
              </a:path>
              <a:path w="76200" h="3780154">
                <a:moveTo>
                  <a:pt x="44450" y="3467100"/>
                </a:moveTo>
                <a:lnTo>
                  <a:pt x="31750" y="3467100"/>
                </a:lnTo>
                <a:lnTo>
                  <a:pt x="31750" y="3517900"/>
                </a:lnTo>
                <a:lnTo>
                  <a:pt x="44450" y="3517900"/>
                </a:lnTo>
                <a:lnTo>
                  <a:pt x="44450" y="3467100"/>
                </a:lnTo>
                <a:close/>
              </a:path>
              <a:path w="76200" h="3780154">
                <a:moveTo>
                  <a:pt x="44450" y="3556000"/>
                </a:moveTo>
                <a:lnTo>
                  <a:pt x="31750" y="3556000"/>
                </a:lnTo>
                <a:lnTo>
                  <a:pt x="31750" y="3606800"/>
                </a:lnTo>
                <a:lnTo>
                  <a:pt x="44450" y="3606800"/>
                </a:lnTo>
                <a:lnTo>
                  <a:pt x="44450" y="3556000"/>
                </a:lnTo>
                <a:close/>
              </a:path>
              <a:path w="76200" h="3780154">
                <a:moveTo>
                  <a:pt x="44450" y="3644900"/>
                </a:moveTo>
                <a:lnTo>
                  <a:pt x="31750" y="3644900"/>
                </a:lnTo>
                <a:lnTo>
                  <a:pt x="31750" y="3695700"/>
                </a:lnTo>
                <a:lnTo>
                  <a:pt x="44450" y="3695700"/>
                </a:lnTo>
                <a:lnTo>
                  <a:pt x="44450" y="3644900"/>
                </a:lnTo>
                <a:close/>
              </a:path>
              <a:path w="76200" h="3780154">
                <a:moveTo>
                  <a:pt x="76200" y="3703828"/>
                </a:moveTo>
                <a:lnTo>
                  <a:pt x="0" y="3703828"/>
                </a:lnTo>
                <a:lnTo>
                  <a:pt x="38100" y="3780028"/>
                </a:lnTo>
                <a:lnTo>
                  <a:pt x="76200" y="37038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bject 4">
            <a:extLst>
              <a:ext uri="{FF2B5EF4-FFF2-40B4-BE49-F238E27FC236}">
                <a16:creationId xmlns:a16="http://schemas.microsoft.com/office/drawing/2014/main" id="{F58C8B0A-5F97-4688-8F25-CB861159CBDC}"/>
              </a:ext>
            </a:extLst>
          </p:cNvPr>
          <p:cNvSpPr/>
          <p:nvPr/>
        </p:nvSpPr>
        <p:spPr>
          <a:xfrm>
            <a:off x="3817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1219200" y="0"/>
                </a:moveTo>
                <a:lnTo>
                  <a:pt x="0" y="0"/>
                </a:lnTo>
                <a:lnTo>
                  <a:pt x="304800" y="304800"/>
                </a:lnTo>
                <a:lnTo>
                  <a:pt x="0" y="609600"/>
                </a:lnTo>
                <a:lnTo>
                  <a:pt x="1219200" y="609600"/>
                </a:lnTo>
                <a:lnTo>
                  <a:pt x="1524000" y="304800"/>
                </a:lnTo>
                <a:lnTo>
                  <a:pt x="1219200" y="0"/>
                </a:lnTo>
                <a:close/>
              </a:path>
            </a:pathLst>
          </a:custGeom>
          <a:solidFill>
            <a:srgbClr val="046A38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bject 5">
            <a:extLst>
              <a:ext uri="{FF2B5EF4-FFF2-40B4-BE49-F238E27FC236}">
                <a16:creationId xmlns:a16="http://schemas.microsoft.com/office/drawing/2014/main" id="{C3D83BF4-2B46-47D5-B662-7F3B657288D0}"/>
              </a:ext>
            </a:extLst>
          </p:cNvPr>
          <p:cNvSpPr/>
          <p:nvPr/>
        </p:nvSpPr>
        <p:spPr>
          <a:xfrm>
            <a:off x="3817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0" y="0"/>
                </a:moveTo>
                <a:lnTo>
                  <a:pt x="1219200" y="0"/>
                </a:lnTo>
                <a:lnTo>
                  <a:pt x="1524000" y="304800"/>
                </a:lnTo>
                <a:lnTo>
                  <a:pt x="1219200" y="609600"/>
                </a:lnTo>
                <a:lnTo>
                  <a:pt x="0" y="609600"/>
                </a:lnTo>
                <a:lnTo>
                  <a:pt x="304800" y="3048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bject 6">
            <a:extLst>
              <a:ext uri="{FF2B5EF4-FFF2-40B4-BE49-F238E27FC236}">
                <a16:creationId xmlns:a16="http://schemas.microsoft.com/office/drawing/2014/main" id="{F649B1FA-F7C3-4FCB-8DD6-33AC64C262C7}"/>
              </a:ext>
            </a:extLst>
          </p:cNvPr>
          <p:cNvSpPr txBox="1"/>
          <p:nvPr/>
        </p:nvSpPr>
        <p:spPr>
          <a:xfrm>
            <a:off x="717222" y="1360309"/>
            <a:ext cx="867257" cy="1974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635" algn="ctr">
              <a:lnSpc>
                <a:spcPct val="91500"/>
              </a:lnSpc>
              <a:spcBef>
                <a:spcPts val="215"/>
              </a:spcBef>
            </a:pPr>
            <a:r>
              <a:rPr lang="en-IN" sz="1200" dirty="0">
                <a:latin typeface="Arial" panose="020B0604020202020204" pitchFamily="34" charset="0"/>
                <a:cs typeface="Arial" panose="020B0604020202020204" pitchFamily="34" charset="0"/>
              </a:rPr>
              <a:t>Grant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bject 7">
            <a:extLst>
              <a:ext uri="{FF2B5EF4-FFF2-40B4-BE49-F238E27FC236}">
                <a16:creationId xmlns:a16="http://schemas.microsoft.com/office/drawing/2014/main" id="{30CBE568-3D11-4176-B417-49138C90BEC1}"/>
              </a:ext>
            </a:extLst>
          </p:cNvPr>
          <p:cNvSpPr/>
          <p:nvPr/>
        </p:nvSpPr>
        <p:spPr>
          <a:xfrm>
            <a:off x="17533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1219200" y="0"/>
                </a:moveTo>
                <a:lnTo>
                  <a:pt x="0" y="0"/>
                </a:lnTo>
                <a:lnTo>
                  <a:pt x="304800" y="304800"/>
                </a:lnTo>
                <a:lnTo>
                  <a:pt x="0" y="609600"/>
                </a:lnTo>
                <a:lnTo>
                  <a:pt x="1219200" y="609600"/>
                </a:lnTo>
                <a:lnTo>
                  <a:pt x="1524000" y="304800"/>
                </a:lnTo>
                <a:lnTo>
                  <a:pt x="1219200" y="0"/>
                </a:lnTo>
                <a:close/>
              </a:path>
            </a:pathLst>
          </a:custGeom>
          <a:solidFill>
            <a:srgbClr val="61B5E4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object 8">
            <a:extLst>
              <a:ext uri="{FF2B5EF4-FFF2-40B4-BE49-F238E27FC236}">
                <a16:creationId xmlns:a16="http://schemas.microsoft.com/office/drawing/2014/main" id="{7A07B40F-E198-4EC0-8A86-0B47F72004BE}"/>
              </a:ext>
            </a:extLst>
          </p:cNvPr>
          <p:cNvSpPr/>
          <p:nvPr/>
        </p:nvSpPr>
        <p:spPr>
          <a:xfrm>
            <a:off x="17533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0" y="0"/>
                </a:moveTo>
                <a:lnTo>
                  <a:pt x="1219200" y="0"/>
                </a:lnTo>
                <a:lnTo>
                  <a:pt x="1524000" y="304800"/>
                </a:lnTo>
                <a:lnTo>
                  <a:pt x="1219200" y="609600"/>
                </a:lnTo>
                <a:lnTo>
                  <a:pt x="0" y="609600"/>
                </a:lnTo>
                <a:lnTo>
                  <a:pt x="304800" y="30480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bject 9">
            <a:extLst>
              <a:ext uri="{FF2B5EF4-FFF2-40B4-BE49-F238E27FC236}">
                <a16:creationId xmlns:a16="http://schemas.microsoft.com/office/drawing/2014/main" id="{C89CF124-AD9E-4737-AB8D-F4AF4C2EDD2B}"/>
              </a:ext>
            </a:extLst>
          </p:cNvPr>
          <p:cNvSpPr txBox="1"/>
          <p:nvPr/>
        </p:nvSpPr>
        <p:spPr>
          <a:xfrm>
            <a:off x="2096261" y="1342379"/>
            <a:ext cx="866140" cy="197490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algn="ctr">
              <a:lnSpc>
                <a:spcPct val="91500"/>
              </a:lnSpc>
              <a:spcBef>
                <a:spcPts val="215"/>
              </a:spcBef>
            </a:pPr>
            <a:r>
              <a:rPr lang="en-IN" sz="1200" spc="5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Grant Date</a:t>
            </a:r>
            <a:endParaRPr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10">
            <a:extLst>
              <a:ext uri="{FF2B5EF4-FFF2-40B4-BE49-F238E27FC236}">
                <a16:creationId xmlns:a16="http://schemas.microsoft.com/office/drawing/2014/main" id="{6663B991-8752-4C56-962B-8662013E0BD3}"/>
              </a:ext>
            </a:extLst>
          </p:cNvPr>
          <p:cNvSpPr/>
          <p:nvPr/>
        </p:nvSpPr>
        <p:spPr>
          <a:xfrm>
            <a:off x="31249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1219200" y="0"/>
                </a:moveTo>
                <a:lnTo>
                  <a:pt x="0" y="0"/>
                </a:lnTo>
                <a:lnTo>
                  <a:pt x="304800" y="304800"/>
                </a:lnTo>
                <a:lnTo>
                  <a:pt x="0" y="609600"/>
                </a:lnTo>
                <a:lnTo>
                  <a:pt x="1219200" y="609600"/>
                </a:lnTo>
                <a:lnTo>
                  <a:pt x="1524000" y="30480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2069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ject 11">
            <a:extLst>
              <a:ext uri="{FF2B5EF4-FFF2-40B4-BE49-F238E27FC236}">
                <a16:creationId xmlns:a16="http://schemas.microsoft.com/office/drawing/2014/main" id="{C30408C1-69FB-4EED-8B90-D11569CAE9C0}"/>
              </a:ext>
            </a:extLst>
          </p:cNvPr>
          <p:cNvSpPr/>
          <p:nvPr/>
        </p:nvSpPr>
        <p:spPr>
          <a:xfrm>
            <a:off x="31249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0" y="0"/>
                </a:moveTo>
                <a:lnTo>
                  <a:pt x="1219200" y="0"/>
                </a:lnTo>
                <a:lnTo>
                  <a:pt x="1524000" y="304800"/>
                </a:lnTo>
                <a:lnTo>
                  <a:pt x="1219200" y="609600"/>
                </a:lnTo>
                <a:lnTo>
                  <a:pt x="0" y="609600"/>
                </a:lnTo>
                <a:lnTo>
                  <a:pt x="304800" y="30480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2">
            <a:extLst>
              <a:ext uri="{FF2B5EF4-FFF2-40B4-BE49-F238E27FC236}">
                <a16:creationId xmlns:a16="http://schemas.microsoft.com/office/drawing/2014/main" id="{0F4E3041-A433-4D8C-9E7E-51D5ADEA674B}"/>
              </a:ext>
            </a:extLst>
          </p:cNvPr>
          <p:cNvSpPr txBox="1"/>
          <p:nvPr/>
        </p:nvSpPr>
        <p:spPr>
          <a:xfrm>
            <a:off x="3465321" y="1342379"/>
            <a:ext cx="872490" cy="3674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-1905" algn="ctr">
              <a:lnSpc>
                <a:spcPct val="91500"/>
              </a:lnSpc>
              <a:spcBef>
                <a:spcPts val="215"/>
              </a:spcBef>
            </a:pPr>
            <a:r>
              <a:rPr lang="en-IN" sz="12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Vesting Period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object 13">
            <a:extLst>
              <a:ext uri="{FF2B5EF4-FFF2-40B4-BE49-F238E27FC236}">
                <a16:creationId xmlns:a16="http://schemas.microsoft.com/office/drawing/2014/main" id="{1236172C-5583-4227-A1B1-66AFFEBC00B4}"/>
              </a:ext>
            </a:extLst>
          </p:cNvPr>
          <p:cNvSpPr/>
          <p:nvPr/>
        </p:nvSpPr>
        <p:spPr>
          <a:xfrm>
            <a:off x="44965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1219200" y="0"/>
                </a:moveTo>
                <a:lnTo>
                  <a:pt x="0" y="0"/>
                </a:lnTo>
                <a:lnTo>
                  <a:pt x="304800" y="304800"/>
                </a:lnTo>
                <a:lnTo>
                  <a:pt x="0" y="609600"/>
                </a:lnTo>
                <a:lnTo>
                  <a:pt x="1219200" y="609600"/>
                </a:lnTo>
                <a:lnTo>
                  <a:pt x="1524000" y="304800"/>
                </a:lnTo>
                <a:lnTo>
                  <a:pt x="1219200" y="0"/>
                </a:lnTo>
                <a:close/>
              </a:path>
            </a:pathLst>
          </a:custGeom>
          <a:solidFill>
            <a:srgbClr val="0096A9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object 14">
            <a:extLst>
              <a:ext uri="{FF2B5EF4-FFF2-40B4-BE49-F238E27FC236}">
                <a16:creationId xmlns:a16="http://schemas.microsoft.com/office/drawing/2014/main" id="{62786743-DD91-46B0-933C-4F4061CF8BA6}"/>
              </a:ext>
            </a:extLst>
          </p:cNvPr>
          <p:cNvSpPr/>
          <p:nvPr/>
        </p:nvSpPr>
        <p:spPr>
          <a:xfrm>
            <a:off x="44965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0" y="0"/>
                </a:moveTo>
                <a:lnTo>
                  <a:pt x="1219200" y="0"/>
                </a:lnTo>
                <a:lnTo>
                  <a:pt x="1524000" y="304800"/>
                </a:lnTo>
                <a:lnTo>
                  <a:pt x="1219200" y="609600"/>
                </a:lnTo>
                <a:lnTo>
                  <a:pt x="0" y="609600"/>
                </a:lnTo>
                <a:lnTo>
                  <a:pt x="304800" y="30480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object 15">
            <a:extLst>
              <a:ext uri="{FF2B5EF4-FFF2-40B4-BE49-F238E27FC236}">
                <a16:creationId xmlns:a16="http://schemas.microsoft.com/office/drawing/2014/main" id="{F446A270-41CD-43B9-A475-64EBDE5C58D8}"/>
              </a:ext>
            </a:extLst>
          </p:cNvPr>
          <p:cNvSpPr txBox="1"/>
          <p:nvPr/>
        </p:nvSpPr>
        <p:spPr>
          <a:xfrm>
            <a:off x="4879616" y="1342379"/>
            <a:ext cx="822960" cy="367408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7620" algn="just">
              <a:lnSpc>
                <a:spcPct val="91500"/>
              </a:lnSpc>
              <a:spcBef>
                <a:spcPts val="215"/>
              </a:spcBef>
            </a:pPr>
            <a:r>
              <a:rPr lang="en-IN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 Period</a:t>
            </a:r>
            <a:endParaRPr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object 16">
            <a:extLst>
              <a:ext uri="{FF2B5EF4-FFF2-40B4-BE49-F238E27FC236}">
                <a16:creationId xmlns:a16="http://schemas.microsoft.com/office/drawing/2014/main" id="{4D41BA0F-F662-4B76-BFBA-8EE143B10FC7}"/>
              </a:ext>
            </a:extLst>
          </p:cNvPr>
          <p:cNvSpPr/>
          <p:nvPr/>
        </p:nvSpPr>
        <p:spPr>
          <a:xfrm>
            <a:off x="58681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1219199" y="0"/>
                </a:moveTo>
                <a:lnTo>
                  <a:pt x="0" y="0"/>
                </a:lnTo>
                <a:lnTo>
                  <a:pt x="304800" y="304800"/>
                </a:lnTo>
                <a:lnTo>
                  <a:pt x="0" y="609600"/>
                </a:lnTo>
                <a:lnTo>
                  <a:pt x="1219199" y="609600"/>
                </a:lnTo>
                <a:lnTo>
                  <a:pt x="1523999" y="304800"/>
                </a:lnTo>
                <a:lnTo>
                  <a:pt x="1219199" y="0"/>
                </a:lnTo>
                <a:close/>
              </a:path>
            </a:pathLst>
          </a:custGeom>
          <a:solidFill>
            <a:srgbClr val="75787A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object 17">
            <a:extLst>
              <a:ext uri="{FF2B5EF4-FFF2-40B4-BE49-F238E27FC236}">
                <a16:creationId xmlns:a16="http://schemas.microsoft.com/office/drawing/2014/main" id="{7A60A1A5-1315-47FA-A12D-EB8BC8A16B3D}"/>
              </a:ext>
            </a:extLst>
          </p:cNvPr>
          <p:cNvSpPr/>
          <p:nvPr/>
        </p:nvSpPr>
        <p:spPr>
          <a:xfrm>
            <a:off x="58681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0" y="0"/>
                </a:moveTo>
                <a:lnTo>
                  <a:pt x="1219199" y="0"/>
                </a:lnTo>
                <a:lnTo>
                  <a:pt x="1523999" y="304800"/>
                </a:lnTo>
                <a:lnTo>
                  <a:pt x="1219199" y="609600"/>
                </a:lnTo>
                <a:lnTo>
                  <a:pt x="0" y="609600"/>
                </a:lnTo>
                <a:lnTo>
                  <a:pt x="304800" y="30480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bject 18">
            <a:extLst>
              <a:ext uri="{FF2B5EF4-FFF2-40B4-BE49-F238E27FC236}">
                <a16:creationId xmlns:a16="http://schemas.microsoft.com/office/drawing/2014/main" id="{BB7E1AC4-9A6F-4E51-9D70-101AE9C351EA}"/>
              </a:ext>
            </a:extLst>
          </p:cNvPr>
          <p:cNvSpPr txBox="1"/>
          <p:nvPr/>
        </p:nvSpPr>
        <p:spPr>
          <a:xfrm>
            <a:off x="6062247" y="1333414"/>
            <a:ext cx="989529" cy="537327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065" marR="5080" indent="635" algn="ctr">
              <a:lnSpc>
                <a:spcPct val="91500"/>
              </a:lnSpc>
              <a:spcBef>
                <a:spcPts val="215"/>
              </a:spcBef>
            </a:pPr>
            <a:r>
              <a:rPr lang="en-IN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Exercise Price/ Exercise Date</a:t>
            </a:r>
            <a:endParaRPr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object 19">
            <a:extLst>
              <a:ext uri="{FF2B5EF4-FFF2-40B4-BE49-F238E27FC236}">
                <a16:creationId xmlns:a16="http://schemas.microsoft.com/office/drawing/2014/main" id="{2FF29A82-2D3B-4B9E-8D9C-C8EC5F2406E8}"/>
              </a:ext>
            </a:extLst>
          </p:cNvPr>
          <p:cNvSpPr/>
          <p:nvPr/>
        </p:nvSpPr>
        <p:spPr>
          <a:xfrm>
            <a:off x="72397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1219200" y="0"/>
                </a:moveTo>
                <a:lnTo>
                  <a:pt x="0" y="0"/>
                </a:lnTo>
                <a:lnTo>
                  <a:pt x="304800" y="304800"/>
                </a:lnTo>
                <a:lnTo>
                  <a:pt x="0" y="609600"/>
                </a:lnTo>
                <a:lnTo>
                  <a:pt x="1219200" y="609600"/>
                </a:lnTo>
                <a:lnTo>
                  <a:pt x="1524000" y="304800"/>
                </a:lnTo>
                <a:lnTo>
                  <a:pt x="121920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object 20">
            <a:extLst>
              <a:ext uri="{FF2B5EF4-FFF2-40B4-BE49-F238E27FC236}">
                <a16:creationId xmlns:a16="http://schemas.microsoft.com/office/drawing/2014/main" id="{CEB17D87-AB6A-4186-8070-C930EE4DC9B6}"/>
              </a:ext>
            </a:extLst>
          </p:cNvPr>
          <p:cNvSpPr/>
          <p:nvPr/>
        </p:nvSpPr>
        <p:spPr>
          <a:xfrm>
            <a:off x="7239761" y="1286931"/>
            <a:ext cx="1524000" cy="609600"/>
          </a:xfrm>
          <a:custGeom>
            <a:avLst/>
            <a:gdLst/>
            <a:ahLst/>
            <a:cxnLst/>
            <a:rect l="l" t="t" r="r" b="b"/>
            <a:pathLst>
              <a:path w="1524000" h="609600">
                <a:moveTo>
                  <a:pt x="0" y="0"/>
                </a:moveTo>
                <a:lnTo>
                  <a:pt x="1219200" y="0"/>
                </a:lnTo>
                <a:lnTo>
                  <a:pt x="1524000" y="304800"/>
                </a:lnTo>
                <a:lnTo>
                  <a:pt x="1219200" y="609600"/>
                </a:lnTo>
                <a:lnTo>
                  <a:pt x="0" y="609600"/>
                </a:lnTo>
                <a:lnTo>
                  <a:pt x="304800" y="304800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object 21">
            <a:extLst>
              <a:ext uri="{FF2B5EF4-FFF2-40B4-BE49-F238E27FC236}">
                <a16:creationId xmlns:a16="http://schemas.microsoft.com/office/drawing/2014/main" id="{FF57A81B-5881-417F-9172-F1F678D04F08}"/>
              </a:ext>
            </a:extLst>
          </p:cNvPr>
          <p:cNvSpPr txBox="1"/>
          <p:nvPr/>
        </p:nvSpPr>
        <p:spPr>
          <a:xfrm>
            <a:off x="7710804" y="1368683"/>
            <a:ext cx="734314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IN" sz="12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Lock-in-Period</a:t>
            </a:r>
            <a:endParaRPr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object 22">
            <a:extLst>
              <a:ext uri="{FF2B5EF4-FFF2-40B4-BE49-F238E27FC236}">
                <a16:creationId xmlns:a16="http://schemas.microsoft.com/office/drawing/2014/main" id="{5EF853DE-D1C1-4676-9199-11E77972E91C}"/>
              </a:ext>
            </a:extLst>
          </p:cNvPr>
          <p:cNvSpPr/>
          <p:nvPr/>
        </p:nvSpPr>
        <p:spPr>
          <a:xfrm>
            <a:off x="7180373" y="1756813"/>
            <a:ext cx="76200" cy="3457575"/>
          </a:xfrm>
          <a:custGeom>
            <a:avLst/>
            <a:gdLst/>
            <a:ahLst/>
            <a:cxnLst/>
            <a:rect l="l" t="t" r="r" b="b"/>
            <a:pathLst>
              <a:path w="76200" h="3457575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3457575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3457575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3457575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3457575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3457575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3457575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3457575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3457575">
                <a:moveTo>
                  <a:pt x="44450" y="711200"/>
                </a:moveTo>
                <a:lnTo>
                  <a:pt x="31750" y="7112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11200"/>
                </a:lnTo>
                <a:close/>
              </a:path>
              <a:path w="76200" h="3457575">
                <a:moveTo>
                  <a:pt x="44450" y="800100"/>
                </a:moveTo>
                <a:lnTo>
                  <a:pt x="31750" y="800100"/>
                </a:lnTo>
                <a:lnTo>
                  <a:pt x="31750" y="850900"/>
                </a:lnTo>
                <a:lnTo>
                  <a:pt x="44450" y="850900"/>
                </a:lnTo>
                <a:lnTo>
                  <a:pt x="44450" y="800100"/>
                </a:lnTo>
                <a:close/>
              </a:path>
              <a:path w="76200" h="3457575">
                <a:moveTo>
                  <a:pt x="44450" y="889000"/>
                </a:moveTo>
                <a:lnTo>
                  <a:pt x="31750" y="8890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889000"/>
                </a:lnTo>
                <a:close/>
              </a:path>
              <a:path w="76200" h="3457575">
                <a:moveTo>
                  <a:pt x="44450" y="977900"/>
                </a:moveTo>
                <a:lnTo>
                  <a:pt x="31750" y="977900"/>
                </a:lnTo>
                <a:lnTo>
                  <a:pt x="31750" y="1028700"/>
                </a:lnTo>
                <a:lnTo>
                  <a:pt x="44450" y="1028700"/>
                </a:lnTo>
                <a:lnTo>
                  <a:pt x="44450" y="977900"/>
                </a:lnTo>
                <a:close/>
              </a:path>
              <a:path w="76200" h="3457575">
                <a:moveTo>
                  <a:pt x="44450" y="1066800"/>
                </a:moveTo>
                <a:lnTo>
                  <a:pt x="31750" y="10668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066800"/>
                </a:lnTo>
                <a:close/>
              </a:path>
              <a:path w="76200" h="3457575">
                <a:moveTo>
                  <a:pt x="44450" y="1155700"/>
                </a:moveTo>
                <a:lnTo>
                  <a:pt x="31750" y="1155700"/>
                </a:lnTo>
                <a:lnTo>
                  <a:pt x="31750" y="1206500"/>
                </a:lnTo>
                <a:lnTo>
                  <a:pt x="44450" y="1206500"/>
                </a:lnTo>
                <a:lnTo>
                  <a:pt x="44450" y="1155700"/>
                </a:lnTo>
                <a:close/>
              </a:path>
              <a:path w="76200" h="3457575">
                <a:moveTo>
                  <a:pt x="44450" y="1244600"/>
                </a:moveTo>
                <a:lnTo>
                  <a:pt x="31750" y="12446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44600"/>
                </a:lnTo>
                <a:close/>
              </a:path>
              <a:path w="76200" h="3457575">
                <a:moveTo>
                  <a:pt x="44450" y="1333500"/>
                </a:moveTo>
                <a:lnTo>
                  <a:pt x="31750" y="1333500"/>
                </a:lnTo>
                <a:lnTo>
                  <a:pt x="31750" y="1384300"/>
                </a:lnTo>
                <a:lnTo>
                  <a:pt x="44450" y="1384300"/>
                </a:lnTo>
                <a:lnTo>
                  <a:pt x="44450" y="1333500"/>
                </a:lnTo>
                <a:close/>
              </a:path>
              <a:path w="76200" h="3457575">
                <a:moveTo>
                  <a:pt x="44450" y="1422400"/>
                </a:moveTo>
                <a:lnTo>
                  <a:pt x="31750" y="1422400"/>
                </a:lnTo>
                <a:lnTo>
                  <a:pt x="31750" y="1473200"/>
                </a:lnTo>
                <a:lnTo>
                  <a:pt x="44450" y="1473200"/>
                </a:lnTo>
                <a:lnTo>
                  <a:pt x="44450" y="1422400"/>
                </a:lnTo>
                <a:close/>
              </a:path>
              <a:path w="76200" h="3457575">
                <a:moveTo>
                  <a:pt x="44450" y="1511300"/>
                </a:moveTo>
                <a:lnTo>
                  <a:pt x="31750" y="1511300"/>
                </a:lnTo>
                <a:lnTo>
                  <a:pt x="31750" y="1562100"/>
                </a:lnTo>
                <a:lnTo>
                  <a:pt x="44450" y="1562100"/>
                </a:lnTo>
                <a:lnTo>
                  <a:pt x="44450" y="1511300"/>
                </a:lnTo>
                <a:close/>
              </a:path>
              <a:path w="76200" h="3457575">
                <a:moveTo>
                  <a:pt x="44450" y="1600200"/>
                </a:moveTo>
                <a:lnTo>
                  <a:pt x="31750" y="1600200"/>
                </a:lnTo>
                <a:lnTo>
                  <a:pt x="31750" y="1651000"/>
                </a:lnTo>
                <a:lnTo>
                  <a:pt x="44450" y="1651000"/>
                </a:lnTo>
                <a:lnTo>
                  <a:pt x="44450" y="1600200"/>
                </a:lnTo>
                <a:close/>
              </a:path>
              <a:path w="76200" h="3457575">
                <a:moveTo>
                  <a:pt x="44450" y="1689100"/>
                </a:moveTo>
                <a:lnTo>
                  <a:pt x="31750" y="1689100"/>
                </a:lnTo>
                <a:lnTo>
                  <a:pt x="31750" y="1739900"/>
                </a:lnTo>
                <a:lnTo>
                  <a:pt x="44450" y="1739900"/>
                </a:lnTo>
                <a:lnTo>
                  <a:pt x="44450" y="1689100"/>
                </a:lnTo>
                <a:close/>
              </a:path>
              <a:path w="76200" h="3457575">
                <a:moveTo>
                  <a:pt x="44450" y="1778000"/>
                </a:moveTo>
                <a:lnTo>
                  <a:pt x="31750" y="1778000"/>
                </a:lnTo>
                <a:lnTo>
                  <a:pt x="31750" y="1828800"/>
                </a:lnTo>
                <a:lnTo>
                  <a:pt x="44450" y="1828800"/>
                </a:lnTo>
                <a:lnTo>
                  <a:pt x="44450" y="1778000"/>
                </a:lnTo>
                <a:close/>
              </a:path>
              <a:path w="76200" h="3457575">
                <a:moveTo>
                  <a:pt x="44450" y="1866900"/>
                </a:moveTo>
                <a:lnTo>
                  <a:pt x="31750" y="1866900"/>
                </a:lnTo>
                <a:lnTo>
                  <a:pt x="31750" y="1917700"/>
                </a:lnTo>
                <a:lnTo>
                  <a:pt x="44450" y="1917700"/>
                </a:lnTo>
                <a:lnTo>
                  <a:pt x="44450" y="1866900"/>
                </a:lnTo>
                <a:close/>
              </a:path>
              <a:path w="76200" h="3457575">
                <a:moveTo>
                  <a:pt x="44450" y="1955800"/>
                </a:moveTo>
                <a:lnTo>
                  <a:pt x="31750" y="1955800"/>
                </a:lnTo>
                <a:lnTo>
                  <a:pt x="31750" y="2006600"/>
                </a:lnTo>
                <a:lnTo>
                  <a:pt x="44450" y="2006600"/>
                </a:lnTo>
                <a:lnTo>
                  <a:pt x="44450" y="1955800"/>
                </a:lnTo>
                <a:close/>
              </a:path>
              <a:path w="76200" h="3457575">
                <a:moveTo>
                  <a:pt x="44450" y="2044699"/>
                </a:moveTo>
                <a:lnTo>
                  <a:pt x="31750" y="2044699"/>
                </a:lnTo>
                <a:lnTo>
                  <a:pt x="31750" y="2095499"/>
                </a:lnTo>
                <a:lnTo>
                  <a:pt x="44450" y="2095499"/>
                </a:lnTo>
                <a:lnTo>
                  <a:pt x="44450" y="2044699"/>
                </a:lnTo>
                <a:close/>
              </a:path>
              <a:path w="76200" h="3457575">
                <a:moveTo>
                  <a:pt x="44450" y="2133599"/>
                </a:moveTo>
                <a:lnTo>
                  <a:pt x="31750" y="2133599"/>
                </a:lnTo>
                <a:lnTo>
                  <a:pt x="31750" y="2184399"/>
                </a:lnTo>
                <a:lnTo>
                  <a:pt x="44450" y="2184399"/>
                </a:lnTo>
                <a:lnTo>
                  <a:pt x="44450" y="2133599"/>
                </a:lnTo>
                <a:close/>
              </a:path>
              <a:path w="76200" h="3457575">
                <a:moveTo>
                  <a:pt x="44450" y="2222499"/>
                </a:moveTo>
                <a:lnTo>
                  <a:pt x="31750" y="2222499"/>
                </a:lnTo>
                <a:lnTo>
                  <a:pt x="31750" y="2273299"/>
                </a:lnTo>
                <a:lnTo>
                  <a:pt x="44450" y="2273299"/>
                </a:lnTo>
                <a:lnTo>
                  <a:pt x="44450" y="2222499"/>
                </a:lnTo>
                <a:close/>
              </a:path>
              <a:path w="76200" h="3457575">
                <a:moveTo>
                  <a:pt x="44450" y="2311399"/>
                </a:moveTo>
                <a:lnTo>
                  <a:pt x="31750" y="2311399"/>
                </a:lnTo>
                <a:lnTo>
                  <a:pt x="31750" y="2362199"/>
                </a:lnTo>
                <a:lnTo>
                  <a:pt x="44450" y="2362199"/>
                </a:lnTo>
                <a:lnTo>
                  <a:pt x="44450" y="2311399"/>
                </a:lnTo>
                <a:close/>
              </a:path>
              <a:path w="76200" h="3457575">
                <a:moveTo>
                  <a:pt x="44450" y="2400299"/>
                </a:moveTo>
                <a:lnTo>
                  <a:pt x="31750" y="2400299"/>
                </a:lnTo>
                <a:lnTo>
                  <a:pt x="31750" y="2451099"/>
                </a:lnTo>
                <a:lnTo>
                  <a:pt x="44450" y="2451099"/>
                </a:lnTo>
                <a:lnTo>
                  <a:pt x="44450" y="2400299"/>
                </a:lnTo>
                <a:close/>
              </a:path>
              <a:path w="76200" h="3457575">
                <a:moveTo>
                  <a:pt x="44450" y="2489199"/>
                </a:moveTo>
                <a:lnTo>
                  <a:pt x="31750" y="2489199"/>
                </a:lnTo>
                <a:lnTo>
                  <a:pt x="31750" y="2539999"/>
                </a:lnTo>
                <a:lnTo>
                  <a:pt x="44450" y="2539999"/>
                </a:lnTo>
                <a:lnTo>
                  <a:pt x="44450" y="2489199"/>
                </a:lnTo>
                <a:close/>
              </a:path>
              <a:path w="76200" h="3457575">
                <a:moveTo>
                  <a:pt x="44450" y="2578099"/>
                </a:moveTo>
                <a:lnTo>
                  <a:pt x="31750" y="2578099"/>
                </a:lnTo>
                <a:lnTo>
                  <a:pt x="31750" y="2628899"/>
                </a:lnTo>
                <a:lnTo>
                  <a:pt x="44450" y="2628899"/>
                </a:lnTo>
                <a:lnTo>
                  <a:pt x="44450" y="2578099"/>
                </a:lnTo>
                <a:close/>
              </a:path>
              <a:path w="76200" h="3457575">
                <a:moveTo>
                  <a:pt x="44450" y="2666999"/>
                </a:moveTo>
                <a:lnTo>
                  <a:pt x="31750" y="2666999"/>
                </a:lnTo>
                <a:lnTo>
                  <a:pt x="31750" y="2717799"/>
                </a:lnTo>
                <a:lnTo>
                  <a:pt x="44450" y="2717799"/>
                </a:lnTo>
                <a:lnTo>
                  <a:pt x="44450" y="2666999"/>
                </a:lnTo>
                <a:close/>
              </a:path>
              <a:path w="76200" h="3457575">
                <a:moveTo>
                  <a:pt x="44450" y="2755899"/>
                </a:moveTo>
                <a:lnTo>
                  <a:pt x="31750" y="2755899"/>
                </a:lnTo>
                <a:lnTo>
                  <a:pt x="31750" y="2806699"/>
                </a:lnTo>
                <a:lnTo>
                  <a:pt x="44450" y="2806699"/>
                </a:lnTo>
                <a:lnTo>
                  <a:pt x="44450" y="2755899"/>
                </a:lnTo>
                <a:close/>
              </a:path>
              <a:path w="76200" h="3457575">
                <a:moveTo>
                  <a:pt x="44450" y="2844799"/>
                </a:moveTo>
                <a:lnTo>
                  <a:pt x="31750" y="2844799"/>
                </a:lnTo>
                <a:lnTo>
                  <a:pt x="31750" y="2895599"/>
                </a:lnTo>
                <a:lnTo>
                  <a:pt x="44450" y="2895599"/>
                </a:lnTo>
                <a:lnTo>
                  <a:pt x="44450" y="2844799"/>
                </a:lnTo>
                <a:close/>
              </a:path>
              <a:path w="76200" h="3457575">
                <a:moveTo>
                  <a:pt x="44450" y="2933699"/>
                </a:moveTo>
                <a:lnTo>
                  <a:pt x="31750" y="2933699"/>
                </a:lnTo>
                <a:lnTo>
                  <a:pt x="31750" y="2984499"/>
                </a:lnTo>
                <a:lnTo>
                  <a:pt x="44450" y="2984499"/>
                </a:lnTo>
                <a:lnTo>
                  <a:pt x="44450" y="2933699"/>
                </a:lnTo>
                <a:close/>
              </a:path>
              <a:path w="76200" h="3457575">
                <a:moveTo>
                  <a:pt x="44450" y="3022599"/>
                </a:moveTo>
                <a:lnTo>
                  <a:pt x="31750" y="3022599"/>
                </a:lnTo>
                <a:lnTo>
                  <a:pt x="31750" y="3073399"/>
                </a:lnTo>
                <a:lnTo>
                  <a:pt x="44450" y="3073399"/>
                </a:lnTo>
                <a:lnTo>
                  <a:pt x="44450" y="3022599"/>
                </a:lnTo>
                <a:close/>
              </a:path>
              <a:path w="76200" h="3457575">
                <a:moveTo>
                  <a:pt x="44450" y="3111499"/>
                </a:moveTo>
                <a:lnTo>
                  <a:pt x="31750" y="3111499"/>
                </a:lnTo>
                <a:lnTo>
                  <a:pt x="31750" y="3162299"/>
                </a:lnTo>
                <a:lnTo>
                  <a:pt x="44450" y="3162299"/>
                </a:lnTo>
                <a:lnTo>
                  <a:pt x="44450" y="3111499"/>
                </a:lnTo>
                <a:close/>
              </a:path>
              <a:path w="76200" h="3457575">
                <a:moveTo>
                  <a:pt x="44450" y="3200399"/>
                </a:moveTo>
                <a:lnTo>
                  <a:pt x="31750" y="3200399"/>
                </a:lnTo>
                <a:lnTo>
                  <a:pt x="31750" y="3251199"/>
                </a:lnTo>
                <a:lnTo>
                  <a:pt x="44450" y="3251199"/>
                </a:lnTo>
                <a:lnTo>
                  <a:pt x="44450" y="3200399"/>
                </a:lnTo>
                <a:close/>
              </a:path>
              <a:path w="76200" h="3457575">
                <a:moveTo>
                  <a:pt x="44450" y="3289300"/>
                </a:moveTo>
                <a:lnTo>
                  <a:pt x="31750" y="3289300"/>
                </a:lnTo>
                <a:lnTo>
                  <a:pt x="31750" y="3340100"/>
                </a:lnTo>
                <a:lnTo>
                  <a:pt x="44450" y="3340100"/>
                </a:lnTo>
                <a:lnTo>
                  <a:pt x="44450" y="3289300"/>
                </a:lnTo>
                <a:close/>
              </a:path>
              <a:path w="76200" h="3457575">
                <a:moveTo>
                  <a:pt x="31750" y="3381375"/>
                </a:moveTo>
                <a:lnTo>
                  <a:pt x="0" y="3381375"/>
                </a:lnTo>
                <a:lnTo>
                  <a:pt x="38100" y="3457575"/>
                </a:lnTo>
                <a:lnTo>
                  <a:pt x="69850" y="3394075"/>
                </a:lnTo>
                <a:lnTo>
                  <a:pt x="31750" y="3394075"/>
                </a:lnTo>
                <a:lnTo>
                  <a:pt x="31750" y="3381375"/>
                </a:lnTo>
                <a:close/>
              </a:path>
              <a:path w="76200" h="3457575">
                <a:moveTo>
                  <a:pt x="44450" y="3378200"/>
                </a:moveTo>
                <a:lnTo>
                  <a:pt x="31750" y="3378200"/>
                </a:lnTo>
                <a:lnTo>
                  <a:pt x="31750" y="3394075"/>
                </a:lnTo>
                <a:lnTo>
                  <a:pt x="44450" y="3394075"/>
                </a:lnTo>
                <a:lnTo>
                  <a:pt x="44450" y="3378200"/>
                </a:lnTo>
                <a:close/>
              </a:path>
              <a:path w="76200" h="3457575">
                <a:moveTo>
                  <a:pt x="76200" y="3381375"/>
                </a:moveTo>
                <a:lnTo>
                  <a:pt x="44450" y="3381375"/>
                </a:lnTo>
                <a:lnTo>
                  <a:pt x="44450" y="3394075"/>
                </a:lnTo>
                <a:lnTo>
                  <a:pt x="69850" y="3394075"/>
                </a:lnTo>
                <a:lnTo>
                  <a:pt x="76200" y="338137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object 24">
            <a:extLst>
              <a:ext uri="{FF2B5EF4-FFF2-40B4-BE49-F238E27FC236}">
                <a16:creationId xmlns:a16="http://schemas.microsoft.com/office/drawing/2014/main" id="{223B838D-78DA-4474-B7CD-5FB8CF79D4A7}"/>
              </a:ext>
            </a:extLst>
          </p:cNvPr>
          <p:cNvSpPr/>
          <p:nvPr/>
        </p:nvSpPr>
        <p:spPr>
          <a:xfrm>
            <a:off x="3785615" y="1909485"/>
            <a:ext cx="76200" cy="2160270"/>
          </a:xfrm>
          <a:custGeom>
            <a:avLst/>
            <a:gdLst/>
            <a:ahLst/>
            <a:cxnLst/>
            <a:rect l="l" t="t" r="r" b="b"/>
            <a:pathLst>
              <a:path w="76200" h="2160270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2160270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2160270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2160270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2160270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2160270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2160270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2160270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2160270">
                <a:moveTo>
                  <a:pt x="44450" y="711200"/>
                </a:moveTo>
                <a:lnTo>
                  <a:pt x="31750" y="7112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11200"/>
                </a:lnTo>
                <a:close/>
              </a:path>
              <a:path w="76200" h="2160270">
                <a:moveTo>
                  <a:pt x="44450" y="800100"/>
                </a:moveTo>
                <a:lnTo>
                  <a:pt x="31750" y="800100"/>
                </a:lnTo>
                <a:lnTo>
                  <a:pt x="31750" y="850900"/>
                </a:lnTo>
                <a:lnTo>
                  <a:pt x="44450" y="850900"/>
                </a:lnTo>
                <a:lnTo>
                  <a:pt x="44450" y="800100"/>
                </a:lnTo>
                <a:close/>
              </a:path>
              <a:path w="76200" h="2160270">
                <a:moveTo>
                  <a:pt x="44450" y="889000"/>
                </a:moveTo>
                <a:lnTo>
                  <a:pt x="31750" y="8890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889000"/>
                </a:lnTo>
                <a:close/>
              </a:path>
              <a:path w="76200" h="2160270">
                <a:moveTo>
                  <a:pt x="44450" y="977900"/>
                </a:moveTo>
                <a:lnTo>
                  <a:pt x="31750" y="977900"/>
                </a:lnTo>
                <a:lnTo>
                  <a:pt x="31750" y="1028700"/>
                </a:lnTo>
                <a:lnTo>
                  <a:pt x="44450" y="1028700"/>
                </a:lnTo>
                <a:lnTo>
                  <a:pt x="44450" y="977900"/>
                </a:lnTo>
                <a:close/>
              </a:path>
              <a:path w="76200" h="2160270">
                <a:moveTo>
                  <a:pt x="44450" y="1066800"/>
                </a:moveTo>
                <a:lnTo>
                  <a:pt x="31750" y="10668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066800"/>
                </a:lnTo>
                <a:close/>
              </a:path>
              <a:path w="76200" h="2160270">
                <a:moveTo>
                  <a:pt x="44450" y="1155700"/>
                </a:moveTo>
                <a:lnTo>
                  <a:pt x="31750" y="1155700"/>
                </a:lnTo>
                <a:lnTo>
                  <a:pt x="31750" y="1206500"/>
                </a:lnTo>
                <a:lnTo>
                  <a:pt x="44450" y="1206500"/>
                </a:lnTo>
                <a:lnTo>
                  <a:pt x="44450" y="1155700"/>
                </a:lnTo>
                <a:close/>
              </a:path>
              <a:path w="76200" h="2160270">
                <a:moveTo>
                  <a:pt x="44450" y="1244600"/>
                </a:moveTo>
                <a:lnTo>
                  <a:pt x="31750" y="12446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44600"/>
                </a:lnTo>
                <a:close/>
              </a:path>
              <a:path w="76200" h="2160270">
                <a:moveTo>
                  <a:pt x="44450" y="1333500"/>
                </a:moveTo>
                <a:lnTo>
                  <a:pt x="31750" y="1333500"/>
                </a:lnTo>
                <a:lnTo>
                  <a:pt x="31750" y="1384300"/>
                </a:lnTo>
                <a:lnTo>
                  <a:pt x="44450" y="1384300"/>
                </a:lnTo>
                <a:lnTo>
                  <a:pt x="44450" y="1333500"/>
                </a:lnTo>
                <a:close/>
              </a:path>
              <a:path w="76200" h="2160270">
                <a:moveTo>
                  <a:pt x="44450" y="1422400"/>
                </a:moveTo>
                <a:lnTo>
                  <a:pt x="31750" y="1422400"/>
                </a:lnTo>
                <a:lnTo>
                  <a:pt x="31750" y="1473200"/>
                </a:lnTo>
                <a:lnTo>
                  <a:pt x="44450" y="1473200"/>
                </a:lnTo>
                <a:lnTo>
                  <a:pt x="44450" y="1422400"/>
                </a:lnTo>
                <a:close/>
              </a:path>
              <a:path w="76200" h="2160270">
                <a:moveTo>
                  <a:pt x="44450" y="1511300"/>
                </a:moveTo>
                <a:lnTo>
                  <a:pt x="31750" y="1511300"/>
                </a:lnTo>
                <a:lnTo>
                  <a:pt x="31750" y="1562100"/>
                </a:lnTo>
                <a:lnTo>
                  <a:pt x="44450" y="1562100"/>
                </a:lnTo>
                <a:lnTo>
                  <a:pt x="44450" y="1511300"/>
                </a:lnTo>
                <a:close/>
              </a:path>
              <a:path w="76200" h="2160270">
                <a:moveTo>
                  <a:pt x="44450" y="1600200"/>
                </a:moveTo>
                <a:lnTo>
                  <a:pt x="31750" y="1600200"/>
                </a:lnTo>
                <a:lnTo>
                  <a:pt x="31750" y="1651000"/>
                </a:lnTo>
                <a:lnTo>
                  <a:pt x="44450" y="1651000"/>
                </a:lnTo>
                <a:lnTo>
                  <a:pt x="44450" y="1600200"/>
                </a:lnTo>
                <a:close/>
              </a:path>
              <a:path w="76200" h="2160270">
                <a:moveTo>
                  <a:pt x="44450" y="1689100"/>
                </a:moveTo>
                <a:lnTo>
                  <a:pt x="31750" y="1689100"/>
                </a:lnTo>
                <a:lnTo>
                  <a:pt x="31750" y="1739900"/>
                </a:lnTo>
                <a:lnTo>
                  <a:pt x="44450" y="1739900"/>
                </a:lnTo>
                <a:lnTo>
                  <a:pt x="44450" y="1689100"/>
                </a:lnTo>
                <a:close/>
              </a:path>
              <a:path w="76200" h="2160270">
                <a:moveTo>
                  <a:pt x="44450" y="1778000"/>
                </a:moveTo>
                <a:lnTo>
                  <a:pt x="31750" y="1778000"/>
                </a:lnTo>
                <a:lnTo>
                  <a:pt x="31750" y="1828800"/>
                </a:lnTo>
                <a:lnTo>
                  <a:pt x="44450" y="1828800"/>
                </a:lnTo>
                <a:lnTo>
                  <a:pt x="44450" y="1778000"/>
                </a:lnTo>
                <a:close/>
              </a:path>
              <a:path w="76200" h="2160270">
                <a:moveTo>
                  <a:pt x="44450" y="1866900"/>
                </a:moveTo>
                <a:lnTo>
                  <a:pt x="31750" y="1866900"/>
                </a:lnTo>
                <a:lnTo>
                  <a:pt x="31750" y="1917700"/>
                </a:lnTo>
                <a:lnTo>
                  <a:pt x="44450" y="1917700"/>
                </a:lnTo>
                <a:lnTo>
                  <a:pt x="44450" y="1866900"/>
                </a:lnTo>
                <a:close/>
              </a:path>
              <a:path w="76200" h="2160270">
                <a:moveTo>
                  <a:pt x="44450" y="1955800"/>
                </a:moveTo>
                <a:lnTo>
                  <a:pt x="31750" y="1955800"/>
                </a:lnTo>
                <a:lnTo>
                  <a:pt x="31750" y="2006600"/>
                </a:lnTo>
                <a:lnTo>
                  <a:pt x="44450" y="2006600"/>
                </a:lnTo>
                <a:lnTo>
                  <a:pt x="44450" y="1955800"/>
                </a:lnTo>
                <a:close/>
              </a:path>
              <a:path w="76200" h="2160270">
                <a:moveTo>
                  <a:pt x="31750" y="2083816"/>
                </a:moveTo>
                <a:lnTo>
                  <a:pt x="0" y="2083816"/>
                </a:lnTo>
                <a:lnTo>
                  <a:pt x="38100" y="2160016"/>
                </a:lnTo>
                <a:lnTo>
                  <a:pt x="70358" y="2095500"/>
                </a:lnTo>
                <a:lnTo>
                  <a:pt x="31750" y="2095500"/>
                </a:lnTo>
                <a:lnTo>
                  <a:pt x="31750" y="2083816"/>
                </a:lnTo>
                <a:close/>
              </a:path>
              <a:path w="76200" h="2160270">
                <a:moveTo>
                  <a:pt x="44450" y="2044700"/>
                </a:moveTo>
                <a:lnTo>
                  <a:pt x="31750" y="2044700"/>
                </a:lnTo>
                <a:lnTo>
                  <a:pt x="31750" y="2095500"/>
                </a:lnTo>
                <a:lnTo>
                  <a:pt x="44450" y="2095500"/>
                </a:lnTo>
                <a:lnTo>
                  <a:pt x="44450" y="2044700"/>
                </a:lnTo>
                <a:close/>
              </a:path>
              <a:path w="76200" h="2160270">
                <a:moveTo>
                  <a:pt x="76200" y="2083816"/>
                </a:moveTo>
                <a:lnTo>
                  <a:pt x="44450" y="2083816"/>
                </a:lnTo>
                <a:lnTo>
                  <a:pt x="44450" y="2095500"/>
                </a:lnTo>
                <a:lnTo>
                  <a:pt x="70358" y="2095500"/>
                </a:lnTo>
                <a:lnTo>
                  <a:pt x="76200" y="2083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bject 25">
            <a:extLst>
              <a:ext uri="{FF2B5EF4-FFF2-40B4-BE49-F238E27FC236}">
                <a16:creationId xmlns:a16="http://schemas.microsoft.com/office/drawing/2014/main" id="{D40663FF-F7FD-414B-8C6B-9B3906C88CC8}"/>
              </a:ext>
            </a:extLst>
          </p:cNvPr>
          <p:cNvSpPr/>
          <p:nvPr/>
        </p:nvSpPr>
        <p:spPr>
          <a:xfrm>
            <a:off x="2133870" y="1891196"/>
            <a:ext cx="76200" cy="2986405"/>
          </a:xfrm>
          <a:custGeom>
            <a:avLst/>
            <a:gdLst/>
            <a:ahLst/>
            <a:cxnLst/>
            <a:rect l="l" t="t" r="r" b="b"/>
            <a:pathLst>
              <a:path w="76200" h="2986404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2986404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2986404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2986404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2986404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2986404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2986404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2986404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2986404">
                <a:moveTo>
                  <a:pt x="44450" y="711200"/>
                </a:moveTo>
                <a:lnTo>
                  <a:pt x="31750" y="7112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11200"/>
                </a:lnTo>
                <a:close/>
              </a:path>
              <a:path w="76200" h="2986404">
                <a:moveTo>
                  <a:pt x="44450" y="800100"/>
                </a:moveTo>
                <a:lnTo>
                  <a:pt x="31750" y="800100"/>
                </a:lnTo>
                <a:lnTo>
                  <a:pt x="31750" y="850900"/>
                </a:lnTo>
                <a:lnTo>
                  <a:pt x="44450" y="850900"/>
                </a:lnTo>
                <a:lnTo>
                  <a:pt x="44450" y="800100"/>
                </a:lnTo>
                <a:close/>
              </a:path>
              <a:path w="76200" h="2986404">
                <a:moveTo>
                  <a:pt x="44450" y="889000"/>
                </a:moveTo>
                <a:lnTo>
                  <a:pt x="31750" y="8890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889000"/>
                </a:lnTo>
                <a:close/>
              </a:path>
              <a:path w="76200" h="2986404">
                <a:moveTo>
                  <a:pt x="44450" y="977900"/>
                </a:moveTo>
                <a:lnTo>
                  <a:pt x="31750" y="977900"/>
                </a:lnTo>
                <a:lnTo>
                  <a:pt x="31750" y="1028700"/>
                </a:lnTo>
                <a:lnTo>
                  <a:pt x="44450" y="1028700"/>
                </a:lnTo>
                <a:lnTo>
                  <a:pt x="44450" y="977900"/>
                </a:lnTo>
                <a:close/>
              </a:path>
              <a:path w="76200" h="2986404">
                <a:moveTo>
                  <a:pt x="44450" y="1066800"/>
                </a:moveTo>
                <a:lnTo>
                  <a:pt x="31750" y="10668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066800"/>
                </a:lnTo>
                <a:close/>
              </a:path>
              <a:path w="76200" h="2986404">
                <a:moveTo>
                  <a:pt x="44450" y="1155700"/>
                </a:moveTo>
                <a:lnTo>
                  <a:pt x="31750" y="1155700"/>
                </a:lnTo>
                <a:lnTo>
                  <a:pt x="31750" y="1206500"/>
                </a:lnTo>
                <a:lnTo>
                  <a:pt x="44450" y="1206500"/>
                </a:lnTo>
                <a:lnTo>
                  <a:pt x="44450" y="1155700"/>
                </a:lnTo>
                <a:close/>
              </a:path>
              <a:path w="76200" h="2986404">
                <a:moveTo>
                  <a:pt x="44450" y="1244600"/>
                </a:moveTo>
                <a:lnTo>
                  <a:pt x="31750" y="12446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44600"/>
                </a:lnTo>
                <a:close/>
              </a:path>
              <a:path w="76200" h="2986404">
                <a:moveTo>
                  <a:pt x="44450" y="1333500"/>
                </a:moveTo>
                <a:lnTo>
                  <a:pt x="31750" y="1333500"/>
                </a:lnTo>
                <a:lnTo>
                  <a:pt x="31750" y="1384300"/>
                </a:lnTo>
                <a:lnTo>
                  <a:pt x="44450" y="1384300"/>
                </a:lnTo>
                <a:lnTo>
                  <a:pt x="44450" y="1333500"/>
                </a:lnTo>
                <a:close/>
              </a:path>
              <a:path w="76200" h="2986404">
                <a:moveTo>
                  <a:pt x="44450" y="1422400"/>
                </a:moveTo>
                <a:lnTo>
                  <a:pt x="31750" y="1422400"/>
                </a:lnTo>
                <a:lnTo>
                  <a:pt x="31750" y="1473200"/>
                </a:lnTo>
                <a:lnTo>
                  <a:pt x="44450" y="1473200"/>
                </a:lnTo>
                <a:lnTo>
                  <a:pt x="44450" y="1422400"/>
                </a:lnTo>
                <a:close/>
              </a:path>
              <a:path w="76200" h="2986404">
                <a:moveTo>
                  <a:pt x="44450" y="1511300"/>
                </a:moveTo>
                <a:lnTo>
                  <a:pt x="31750" y="1511300"/>
                </a:lnTo>
                <a:lnTo>
                  <a:pt x="31750" y="1562100"/>
                </a:lnTo>
                <a:lnTo>
                  <a:pt x="44450" y="1562100"/>
                </a:lnTo>
                <a:lnTo>
                  <a:pt x="44450" y="1511300"/>
                </a:lnTo>
                <a:close/>
              </a:path>
              <a:path w="76200" h="2986404">
                <a:moveTo>
                  <a:pt x="44450" y="1600200"/>
                </a:moveTo>
                <a:lnTo>
                  <a:pt x="31750" y="1600200"/>
                </a:lnTo>
                <a:lnTo>
                  <a:pt x="31750" y="1651000"/>
                </a:lnTo>
                <a:lnTo>
                  <a:pt x="44450" y="1651000"/>
                </a:lnTo>
                <a:lnTo>
                  <a:pt x="44450" y="1600200"/>
                </a:lnTo>
                <a:close/>
              </a:path>
              <a:path w="76200" h="2986404">
                <a:moveTo>
                  <a:pt x="44450" y="1689100"/>
                </a:moveTo>
                <a:lnTo>
                  <a:pt x="31750" y="1689100"/>
                </a:lnTo>
                <a:lnTo>
                  <a:pt x="31750" y="1739900"/>
                </a:lnTo>
                <a:lnTo>
                  <a:pt x="44450" y="1739900"/>
                </a:lnTo>
                <a:lnTo>
                  <a:pt x="44450" y="1689100"/>
                </a:lnTo>
                <a:close/>
              </a:path>
              <a:path w="76200" h="2986404">
                <a:moveTo>
                  <a:pt x="44450" y="1778000"/>
                </a:moveTo>
                <a:lnTo>
                  <a:pt x="31750" y="1778000"/>
                </a:lnTo>
                <a:lnTo>
                  <a:pt x="31750" y="1828800"/>
                </a:lnTo>
                <a:lnTo>
                  <a:pt x="44450" y="1828800"/>
                </a:lnTo>
                <a:lnTo>
                  <a:pt x="44450" y="1778000"/>
                </a:lnTo>
                <a:close/>
              </a:path>
              <a:path w="76200" h="2986404">
                <a:moveTo>
                  <a:pt x="44450" y="1866900"/>
                </a:moveTo>
                <a:lnTo>
                  <a:pt x="31750" y="1866900"/>
                </a:lnTo>
                <a:lnTo>
                  <a:pt x="31750" y="1917700"/>
                </a:lnTo>
                <a:lnTo>
                  <a:pt x="44450" y="1917700"/>
                </a:lnTo>
                <a:lnTo>
                  <a:pt x="44450" y="1866900"/>
                </a:lnTo>
                <a:close/>
              </a:path>
              <a:path w="76200" h="2986404">
                <a:moveTo>
                  <a:pt x="44450" y="1955800"/>
                </a:moveTo>
                <a:lnTo>
                  <a:pt x="31750" y="1955800"/>
                </a:lnTo>
                <a:lnTo>
                  <a:pt x="31750" y="2006600"/>
                </a:lnTo>
                <a:lnTo>
                  <a:pt x="44450" y="2006600"/>
                </a:lnTo>
                <a:lnTo>
                  <a:pt x="44450" y="1955800"/>
                </a:lnTo>
                <a:close/>
              </a:path>
              <a:path w="76200" h="2986404">
                <a:moveTo>
                  <a:pt x="44450" y="2044700"/>
                </a:moveTo>
                <a:lnTo>
                  <a:pt x="31750" y="2044700"/>
                </a:lnTo>
                <a:lnTo>
                  <a:pt x="31750" y="2095500"/>
                </a:lnTo>
                <a:lnTo>
                  <a:pt x="44450" y="2095500"/>
                </a:lnTo>
                <a:lnTo>
                  <a:pt x="44450" y="2044700"/>
                </a:lnTo>
                <a:close/>
              </a:path>
              <a:path w="76200" h="2986404">
                <a:moveTo>
                  <a:pt x="44450" y="2133600"/>
                </a:moveTo>
                <a:lnTo>
                  <a:pt x="31750" y="2133600"/>
                </a:lnTo>
                <a:lnTo>
                  <a:pt x="31750" y="2184400"/>
                </a:lnTo>
                <a:lnTo>
                  <a:pt x="44450" y="2184400"/>
                </a:lnTo>
                <a:lnTo>
                  <a:pt x="44450" y="2133600"/>
                </a:lnTo>
                <a:close/>
              </a:path>
              <a:path w="76200" h="2986404">
                <a:moveTo>
                  <a:pt x="44450" y="2222500"/>
                </a:moveTo>
                <a:lnTo>
                  <a:pt x="31750" y="2222500"/>
                </a:lnTo>
                <a:lnTo>
                  <a:pt x="31750" y="2273300"/>
                </a:lnTo>
                <a:lnTo>
                  <a:pt x="44450" y="2273300"/>
                </a:lnTo>
                <a:lnTo>
                  <a:pt x="44450" y="2222500"/>
                </a:lnTo>
                <a:close/>
              </a:path>
              <a:path w="76200" h="2986404">
                <a:moveTo>
                  <a:pt x="44450" y="2311400"/>
                </a:moveTo>
                <a:lnTo>
                  <a:pt x="31750" y="2311400"/>
                </a:lnTo>
                <a:lnTo>
                  <a:pt x="31750" y="2362200"/>
                </a:lnTo>
                <a:lnTo>
                  <a:pt x="44450" y="2362200"/>
                </a:lnTo>
                <a:lnTo>
                  <a:pt x="44450" y="2311400"/>
                </a:lnTo>
                <a:close/>
              </a:path>
              <a:path w="76200" h="2986404">
                <a:moveTo>
                  <a:pt x="44450" y="2400300"/>
                </a:moveTo>
                <a:lnTo>
                  <a:pt x="31750" y="2400300"/>
                </a:lnTo>
                <a:lnTo>
                  <a:pt x="31750" y="2451100"/>
                </a:lnTo>
                <a:lnTo>
                  <a:pt x="44450" y="2451100"/>
                </a:lnTo>
                <a:lnTo>
                  <a:pt x="44450" y="2400300"/>
                </a:lnTo>
                <a:close/>
              </a:path>
              <a:path w="76200" h="2986404">
                <a:moveTo>
                  <a:pt x="44450" y="2489200"/>
                </a:moveTo>
                <a:lnTo>
                  <a:pt x="31750" y="2489200"/>
                </a:lnTo>
                <a:lnTo>
                  <a:pt x="31750" y="2540000"/>
                </a:lnTo>
                <a:lnTo>
                  <a:pt x="44450" y="2540000"/>
                </a:lnTo>
                <a:lnTo>
                  <a:pt x="44450" y="2489200"/>
                </a:lnTo>
                <a:close/>
              </a:path>
              <a:path w="76200" h="2986404">
                <a:moveTo>
                  <a:pt x="44450" y="2578100"/>
                </a:moveTo>
                <a:lnTo>
                  <a:pt x="31750" y="2578100"/>
                </a:lnTo>
                <a:lnTo>
                  <a:pt x="31750" y="2628900"/>
                </a:lnTo>
                <a:lnTo>
                  <a:pt x="44450" y="2628900"/>
                </a:lnTo>
                <a:lnTo>
                  <a:pt x="44450" y="2578100"/>
                </a:lnTo>
                <a:close/>
              </a:path>
              <a:path w="76200" h="2986404">
                <a:moveTo>
                  <a:pt x="44450" y="2667000"/>
                </a:moveTo>
                <a:lnTo>
                  <a:pt x="31750" y="2667000"/>
                </a:lnTo>
                <a:lnTo>
                  <a:pt x="31750" y="2717800"/>
                </a:lnTo>
                <a:lnTo>
                  <a:pt x="44450" y="2717800"/>
                </a:lnTo>
                <a:lnTo>
                  <a:pt x="44450" y="2667000"/>
                </a:lnTo>
                <a:close/>
              </a:path>
              <a:path w="76200" h="2986404">
                <a:moveTo>
                  <a:pt x="44450" y="2755900"/>
                </a:moveTo>
                <a:lnTo>
                  <a:pt x="31750" y="2755900"/>
                </a:lnTo>
                <a:lnTo>
                  <a:pt x="31750" y="2806700"/>
                </a:lnTo>
                <a:lnTo>
                  <a:pt x="44450" y="2806700"/>
                </a:lnTo>
                <a:lnTo>
                  <a:pt x="44450" y="2755900"/>
                </a:lnTo>
                <a:close/>
              </a:path>
              <a:path w="76200" h="2986404">
                <a:moveTo>
                  <a:pt x="44450" y="2844800"/>
                </a:moveTo>
                <a:lnTo>
                  <a:pt x="31750" y="2844800"/>
                </a:lnTo>
                <a:lnTo>
                  <a:pt x="31750" y="2895600"/>
                </a:lnTo>
                <a:lnTo>
                  <a:pt x="44450" y="2895600"/>
                </a:lnTo>
                <a:lnTo>
                  <a:pt x="44450" y="2844800"/>
                </a:lnTo>
                <a:close/>
              </a:path>
              <a:path w="76200" h="2986404">
                <a:moveTo>
                  <a:pt x="76200" y="2909824"/>
                </a:moveTo>
                <a:lnTo>
                  <a:pt x="0" y="2909824"/>
                </a:lnTo>
                <a:lnTo>
                  <a:pt x="38100" y="2986024"/>
                </a:lnTo>
                <a:lnTo>
                  <a:pt x="76200" y="29098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object 28">
            <a:extLst>
              <a:ext uri="{FF2B5EF4-FFF2-40B4-BE49-F238E27FC236}">
                <a16:creationId xmlns:a16="http://schemas.microsoft.com/office/drawing/2014/main" id="{B05FA69D-9B9A-4C29-A4D5-EF8BEA253EED}"/>
              </a:ext>
            </a:extLst>
          </p:cNvPr>
          <p:cNvSpPr/>
          <p:nvPr/>
        </p:nvSpPr>
        <p:spPr>
          <a:xfrm>
            <a:off x="67818" y="3940214"/>
            <a:ext cx="1685925" cy="685800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842772" y="0"/>
                </a:moveTo>
                <a:lnTo>
                  <a:pt x="776909" y="1031"/>
                </a:lnTo>
                <a:lnTo>
                  <a:pt x="712432" y="4076"/>
                </a:lnTo>
                <a:lnTo>
                  <a:pt x="649530" y="9057"/>
                </a:lnTo>
                <a:lnTo>
                  <a:pt x="588389" y="15898"/>
                </a:lnTo>
                <a:lnTo>
                  <a:pt x="529196" y="24523"/>
                </a:lnTo>
                <a:lnTo>
                  <a:pt x="472140" y="34856"/>
                </a:lnTo>
                <a:lnTo>
                  <a:pt x="417406" y="46820"/>
                </a:lnTo>
                <a:lnTo>
                  <a:pt x="365183" y="60339"/>
                </a:lnTo>
                <a:lnTo>
                  <a:pt x="315659" y="75338"/>
                </a:lnTo>
                <a:lnTo>
                  <a:pt x="269019" y="91738"/>
                </a:lnTo>
                <a:lnTo>
                  <a:pt x="225452" y="109465"/>
                </a:lnTo>
                <a:lnTo>
                  <a:pt x="185146" y="128442"/>
                </a:lnTo>
                <a:lnTo>
                  <a:pt x="148286" y="148593"/>
                </a:lnTo>
                <a:lnTo>
                  <a:pt x="115061" y="169841"/>
                </a:lnTo>
                <a:lnTo>
                  <a:pt x="60266" y="215324"/>
                </a:lnTo>
                <a:lnTo>
                  <a:pt x="22257" y="264282"/>
                </a:lnTo>
                <a:lnTo>
                  <a:pt x="2535" y="316105"/>
                </a:lnTo>
                <a:lnTo>
                  <a:pt x="0" y="342900"/>
                </a:lnTo>
                <a:lnTo>
                  <a:pt x="2535" y="369694"/>
                </a:lnTo>
                <a:lnTo>
                  <a:pt x="22257" y="421517"/>
                </a:lnTo>
                <a:lnTo>
                  <a:pt x="60266" y="470475"/>
                </a:lnTo>
                <a:lnTo>
                  <a:pt x="115062" y="515958"/>
                </a:lnTo>
                <a:lnTo>
                  <a:pt x="148286" y="537206"/>
                </a:lnTo>
                <a:lnTo>
                  <a:pt x="185146" y="557357"/>
                </a:lnTo>
                <a:lnTo>
                  <a:pt x="225452" y="576334"/>
                </a:lnTo>
                <a:lnTo>
                  <a:pt x="269019" y="594061"/>
                </a:lnTo>
                <a:lnTo>
                  <a:pt x="315659" y="610461"/>
                </a:lnTo>
                <a:lnTo>
                  <a:pt x="365183" y="625460"/>
                </a:lnTo>
                <a:lnTo>
                  <a:pt x="417406" y="638979"/>
                </a:lnTo>
                <a:lnTo>
                  <a:pt x="472140" y="650943"/>
                </a:lnTo>
                <a:lnTo>
                  <a:pt x="529196" y="661276"/>
                </a:lnTo>
                <a:lnTo>
                  <a:pt x="588389" y="669901"/>
                </a:lnTo>
                <a:lnTo>
                  <a:pt x="649530" y="676742"/>
                </a:lnTo>
                <a:lnTo>
                  <a:pt x="712432" y="681723"/>
                </a:lnTo>
                <a:lnTo>
                  <a:pt x="776909" y="684768"/>
                </a:lnTo>
                <a:lnTo>
                  <a:pt x="842772" y="685800"/>
                </a:lnTo>
                <a:lnTo>
                  <a:pt x="908634" y="684768"/>
                </a:lnTo>
                <a:lnTo>
                  <a:pt x="973111" y="681723"/>
                </a:lnTo>
                <a:lnTo>
                  <a:pt x="1036013" y="676742"/>
                </a:lnTo>
                <a:lnTo>
                  <a:pt x="1097154" y="669901"/>
                </a:lnTo>
                <a:lnTo>
                  <a:pt x="1156347" y="661276"/>
                </a:lnTo>
                <a:lnTo>
                  <a:pt x="1213403" y="650943"/>
                </a:lnTo>
                <a:lnTo>
                  <a:pt x="1268137" y="638979"/>
                </a:lnTo>
                <a:lnTo>
                  <a:pt x="1320360" y="625460"/>
                </a:lnTo>
                <a:lnTo>
                  <a:pt x="1369884" y="610461"/>
                </a:lnTo>
                <a:lnTo>
                  <a:pt x="1416524" y="594061"/>
                </a:lnTo>
                <a:lnTo>
                  <a:pt x="1460091" y="576334"/>
                </a:lnTo>
                <a:lnTo>
                  <a:pt x="1500397" y="557357"/>
                </a:lnTo>
                <a:lnTo>
                  <a:pt x="1537257" y="537206"/>
                </a:lnTo>
                <a:lnTo>
                  <a:pt x="1570481" y="515958"/>
                </a:lnTo>
                <a:lnTo>
                  <a:pt x="1625277" y="470475"/>
                </a:lnTo>
                <a:lnTo>
                  <a:pt x="1663286" y="421517"/>
                </a:lnTo>
                <a:lnTo>
                  <a:pt x="1683008" y="369694"/>
                </a:lnTo>
                <a:lnTo>
                  <a:pt x="1685544" y="342900"/>
                </a:lnTo>
                <a:lnTo>
                  <a:pt x="1683008" y="316105"/>
                </a:lnTo>
                <a:lnTo>
                  <a:pt x="1663286" y="264282"/>
                </a:lnTo>
                <a:lnTo>
                  <a:pt x="1625277" y="215324"/>
                </a:lnTo>
                <a:lnTo>
                  <a:pt x="1570481" y="169841"/>
                </a:lnTo>
                <a:lnTo>
                  <a:pt x="1537257" y="148593"/>
                </a:lnTo>
                <a:lnTo>
                  <a:pt x="1500397" y="128442"/>
                </a:lnTo>
                <a:lnTo>
                  <a:pt x="1460091" y="109465"/>
                </a:lnTo>
                <a:lnTo>
                  <a:pt x="1416524" y="91738"/>
                </a:lnTo>
                <a:lnTo>
                  <a:pt x="1369884" y="75338"/>
                </a:lnTo>
                <a:lnTo>
                  <a:pt x="1320360" y="60339"/>
                </a:lnTo>
                <a:lnTo>
                  <a:pt x="1268137" y="46820"/>
                </a:lnTo>
                <a:lnTo>
                  <a:pt x="1213403" y="34856"/>
                </a:lnTo>
                <a:lnTo>
                  <a:pt x="1156347" y="24523"/>
                </a:lnTo>
                <a:lnTo>
                  <a:pt x="1097154" y="15898"/>
                </a:lnTo>
                <a:lnTo>
                  <a:pt x="1036013" y="9057"/>
                </a:lnTo>
                <a:lnTo>
                  <a:pt x="973111" y="4076"/>
                </a:lnTo>
                <a:lnTo>
                  <a:pt x="908634" y="1031"/>
                </a:lnTo>
                <a:lnTo>
                  <a:pt x="842772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object 29">
            <a:extLst>
              <a:ext uri="{FF2B5EF4-FFF2-40B4-BE49-F238E27FC236}">
                <a16:creationId xmlns:a16="http://schemas.microsoft.com/office/drawing/2014/main" id="{EA6ED27A-5A6A-407F-B038-8088527DB225}"/>
              </a:ext>
            </a:extLst>
          </p:cNvPr>
          <p:cNvSpPr/>
          <p:nvPr/>
        </p:nvSpPr>
        <p:spPr>
          <a:xfrm>
            <a:off x="67818" y="3940214"/>
            <a:ext cx="1685925" cy="685800"/>
          </a:xfrm>
          <a:custGeom>
            <a:avLst/>
            <a:gdLst/>
            <a:ahLst/>
            <a:cxnLst/>
            <a:rect l="l" t="t" r="r" b="b"/>
            <a:pathLst>
              <a:path w="1685925" h="685800">
                <a:moveTo>
                  <a:pt x="0" y="342900"/>
                </a:moveTo>
                <a:lnTo>
                  <a:pt x="10017" y="289874"/>
                </a:lnTo>
                <a:lnTo>
                  <a:pt x="39070" y="239407"/>
                </a:lnTo>
                <a:lnTo>
                  <a:pt x="85659" y="192110"/>
                </a:lnTo>
                <a:lnTo>
                  <a:pt x="148286" y="148593"/>
                </a:lnTo>
                <a:lnTo>
                  <a:pt x="185146" y="128442"/>
                </a:lnTo>
                <a:lnTo>
                  <a:pt x="225452" y="109465"/>
                </a:lnTo>
                <a:lnTo>
                  <a:pt x="269019" y="91738"/>
                </a:lnTo>
                <a:lnTo>
                  <a:pt x="315659" y="75338"/>
                </a:lnTo>
                <a:lnTo>
                  <a:pt x="365183" y="60339"/>
                </a:lnTo>
                <a:lnTo>
                  <a:pt x="417406" y="46820"/>
                </a:lnTo>
                <a:lnTo>
                  <a:pt x="472140" y="34856"/>
                </a:lnTo>
                <a:lnTo>
                  <a:pt x="529196" y="24523"/>
                </a:lnTo>
                <a:lnTo>
                  <a:pt x="588389" y="15898"/>
                </a:lnTo>
                <a:lnTo>
                  <a:pt x="649530" y="9057"/>
                </a:lnTo>
                <a:lnTo>
                  <a:pt x="712432" y="4076"/>
                </a:lnTo>
                <a:lnTo>
                  <a:pt x="776909" y="1031"/>
                </a:lnTo>
                <a:lnTo>
                  <a:pt x="842772" y="0"/>
                </a:lnTo>
                <a:lnTo>
                  <a:pt x="908634" y="1031"/>
                </a:lnTo>
                <a:lnTo>
                  <a:pt x="973111" y="4076"/>
                </a:lnTo>
                <a:lnTo>
                  <a:pt x="1036013" y="9057"/>
                </a:lnTo>
                <a:lnTo>
                  <a:pt x="1097154" y="15898"/>
                </a:lnTo>
                <a:lnTo>
                  <a:pt x="1156347" y="24523"/>
                </a:lnTo>
                <a:lnTo>
                  <a:pt x="1213403" y="34856"/>
                </a:lnTo>
                <a:lnTo>
                  <a:pt x="1268137" y="46820"/>
                </a:lnTo>
                <a:lnTo>
                  <a:pt x="1320360" y="60339"/>
                </a:lnTo>
                <a:lnTo>
                  <a:pt x="1369884" y="75338"/>
                </a:lnTo>
                <a:lnTo>
                  <a:pt x="1416524" y="91738"/>
                </a:lnTo>
                <a:lnTo>
                  <a:pt x="1460091" y="109465"/>
                </a:lnTo>
                <a:lnTo>
                  <a:pt x="1500397" y="128442"/>
                </a:lnTo>
                <a:lnTo>
                  <a:pt x="1537257" y="148593"/>
                </a:lnTo>
                <a:lnTo>
                  <a:pt x="1570481" y="169841"/>
                </a:lnTo>
                <a:lnTo>
                  <a:pt x="1625277" y="215324"/>
                </a:lnTo>
                <a:lnTo>
                  <a:pt x="1663286" y="264282"/>
                </a:lnTo>
                <a:lnTo>
                  <a:pt x="1683008" y="316105"/>
                </a:lnTo>
                <a:lnTo>
                  <a:pt x="1685544" y="342900"/>
                </a:lnTo>
                <a:lnTo>
                  <a:pt x="1683008" y="369694"/>
                </a:lnTo>
                <a:lnTo>
                  <a:pt x="1663286" y="421517"/>
                </a:lnTo>
                <a:lnTo>
                  <a:pt x="1625277" y="470475"/>
                </a:lnTo>
                <a:lnTo>
                  <a:pt x="1570481" y="515958"/>
                </a:lnTo>
                <a:lnTo>
                  <a:pt x="1537257" y="537206"/>
                </a:lnTo>
                <a:lnTo>
                  <a:pt x="1500397" y="557357"/>
                </a:lnTo>
                <a:lnTo>
                  <a:pt x="1460091" y="576334"/>
                </a:lnTo>
                <a:lnTo>
                  <a:pt x="1416524" y="594061"/>
                </a:lnTo>
                <a:lnTo>
                  <a:pt x="1369884" y="610461"/>
                </a:lnTo>
                <a:lnTo>
                  <a:pt x="1320360" y="625460"/>
                </a:lnTo>
                <a:lnTo>
                  <a:pt x="1268137" y="638979"/>
                </a:lnTo>
                <a:lnTo>
                  <a:pt x="1213403" y="650943"/>
                </a:lnTo>
                <a:lnTo>
                  <a:pt x="1156347" y="661276"/>
                </a:lnTo>
                <a:lnTo>
                  <a:pt x="1097154" y="669901"/>
                </a:lnTo>
                <a:lnTo>
                  <a:pt x="1036013" y="676742"/>
                </a:lnTo>
                <a:lnTo>
                  <a:pt x="973111" y="681723"/>
                </a:lnTo>
                <a:lnTo>
                  <a:pt x="908634" y="684768"/>
                </a:lnTo>
                <a:lnTo>
                  <a:pt x="842772" y="685800"/>
                </a:lnTo>
                <a:lnTo>
                  <a:pt x="776909" y="684768"/>
                </a:lnTo>
                <a:lnTo>
                  <a:pt x="712432" y="681723"/>
                </a:lnTo>
                <a:lnTo>
                  <a:pt x="649530" y="676742"/>
                </a:lnTo>
                <a:lnTo>
                  <a:pt x="588389" y="669901"/>
                </a:lnTo>
                <a:lnTo>
                  <a:pt x="529196" y="661276"/>
                </a:lnTo>
                <a:lnTo>
                  <a:pt x="472140" y="650943"/>
                </a:lnTo>
                <a:lnTo>
                  <a:pt x="417406" y="638979"/>
                </a:lnTo>
                <a:lnTo>
                  <a:pt x="365183" y="625460"/>
                </a:lnTo>
                <a:lnTo>
                  <a:pt x="315659" y="610461"/>
                </a:lnTo>
                <a:lnTo>
                  <a:pt x="269019" y="594061"/>
                </a:lnTo>
                <a:lnTo>
                  <a:pt x="225452" y="576334"/>
                </a:lnTo>
                <a:lnTo>
                  <a:pt x="185146" y="557357"/>
                </a:lnTo>
                <a:lnTo>
                  <a:pt x="148286" y="537206"/>
                </a:lnTo>
                <a:lnTo>
                  <a:pt x="115061" y="515958"/>
                </a:lnTo>
                <a:lnTo>
                  <a:pt x="60266" y="470475"/>
                </a:lnTo>
                <a:lnTo>
                  <a:pt x="22257" y="421517"/>
                </a:lnTo>
                <a:lnTo>
                  <a:pt x="2535" y="369694"/>
                </a:lnTo>
                <a:lnTo>
                  <a:pt x="0" y="342900"/>
                </a:lnTo>
                <a:close/>
              </a:path>
            </a:pathLst>
          </a:custGeom>
          <a:ln w="25908">
            <a:solidFill>
              <a:schemeClr val="bg1">
                <a:lumMod val="85000"/>
              </a:schemeClr>
            </a:solidFill>
          </a:ln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object 30">
            <a:extLst>
              <a:ext uri="{FF2B5EF4-FFF2-40B4-BE49-F238E27FC236}">
                <a16:creationId xmlns:a16="http://schemas.microsoft.com/office/drawing/2014/main" id="{3FD84D28-473B-4017-B55A-53B1EAB248FE}"/>
              </a:ext>
            </a:extLst>
          </p:cNvPr>
          <p:cNvSpPr txBox="1"/>
          <p:nvPr/>
        </p:nvSpPr>
        <p:spPr>
          <a:xfrm>
            <a:off x="358141" y="4095103"/>
            <a:ext cx="1067053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4780" algn="ctr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Offering of Options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object 31">
            <a:extLst>
              <a:ext uri="{FF2B5EF4-FFF2-40B4-BE49-F238E27FC236}">
                <a16:creationId xmlns:a16="http://schemas.microsoft.com/office/drawing/2014/main" id="{AF956521-7876-4C7F-8038-D9E4FD68CBAD}"/>
              </a:ext>
            </a:extLst>
          </p:cNvPr>
          <p:cNvSpPr txBox="1"/>
          <p:nvPr/>
        </p:nvSpPr>
        <p:spPr>
          <a:xfrm>
            <a:off x="3186900" y="4209598"/>
            <a:ext cx="124269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IN" sz="1200" spc="-5" dirty="0">
                <a:latin typeface="Arial" panose="020B0604020202020204" pitchFamily="34" charset="0"/>
                <a:cs typeface="Arial" panose="020B0604020202020204" pitchFamily="34" charset="0"/>
              </a:rPr>
              <a:t>Vesting conditions to be fulfil by employees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object 33">
            <a:extLst>
              <a:ext uri="{FF2B5EF4-FFF2-40B4-BE49-F238E27FC236}">
                <a16:creationId xmlns:a16="http://schemas.microsoft.com/office/drawing/2014/main" id="{021AC3FA-7840-4C89-89E6-4DB7051B0E01}"/>
              </a:ext>
            </a:extLst>
          </p:cNvPr>
          <p:cNvSpPr txBox="1"/>
          <p:nvPr/>
        </p:nvSpPr>
        <p:spPr>
          <a:xfrm>
            <a:off x="4294291" y="5525654"/>
            <a:ext cx="131863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lang="en-US" sz="1200" b="0" i="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employee is eligible to exercise his right of exercising option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object 32">
            <a:extLst>
              <a:ext uri="{FF2B5EF4-FFF2-40B4-BE49-F238E27FC236}">
                <a16:creationId xmlns:a16="http://schemas.microsoft.com/office/drawing/2014/main" id="{E369657F-CDB5-4608-995F-E437C8D06D65}"/>
              </a:ext>
            </a:extLst>
          </p:cNvPr>
          <p:cNvSpPr txBox="1"/>
          <p:nvPr/>
        </p:nvSpPr>
        <p:spPr>
          <a:xfrm>
            <a:off x="1564871" y="4937099"/>
            <a:ext cx="140335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lang="en-US"/>
            </a:defPPr>
            <a:lvl1pPr marL="12700" marR="5080" indent="144780" algn="ctr">
              <a:lnSpc>
                <a:spcPct val="100000"/>
              </a:lnSpc>
              <a:spcBef>
                <a:spcPts val="100"/>
              </a:spcBef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IN" dirty="0"/>
              <a:t>Date on which scheme is extended to employees</a:t>
            </a:r>
            <a:endParaRPr dirty="0"/>
          </a:p>
        </p:txBody>
      </p:sp>
      <p:sp>
        <p:nvSpPr>
          <p:cNvPr id="69" name="object 36">
            <a:extLst>
              <a:ext uri="{FF2B5EF4-FFF2-40B4-BE49-F238E27FC236}">
                <a16:creationId xmlns:a16="http://schemas.microsoft.com/office/drawing/2014/main" id="{2119F62B-9E7E-47EC-B6EC-98377E1A0CF9}"/>
              </a:ext>
            </a:extLst>
          </p:cNvPr>
          <p:cNvSpPr txBox="1"/>
          <p:nvPr/>
        </p:nvSpPr>
        <p:spPr>
          <a:xfrm>
            <a:off x="6432930" y="5384511"/>
            <a:ext cx="1407270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9370" algn="ctr">
              <a:lnSpc>
                <a:spcPct val="100000"/>
              </a:lnSpc>
              <a:spcBef>
                <a:spcPts val="100"/>
              </a:spcBef>
            </a:pPr>
            <a:r>
              <a:rPr lang="en-US" sz="1050" b="0" i="0" kern="1200" dirty="0">
                <a:solidFill>
                  <a:schemeClr val="dk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Employee exercise right to receive shares</a:t>
            </a:r>
            <a:endParaRPr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object 38">
            <a:extLst>
              <a:ext uri="{FF2B5EF4-FFF2-40B4-BE49-F238E27FC236}">
                <a16:creationId xmlns:a16="http://schemas.microsoft.com/office/drawing/2014/main" id="{E696B3A8-4613-477B-984D-08E872CF5B38}"/>
              </a:ext>
            </a:extLst>
          </p:cNvPr>
          <p:cNvSpPr txBox="1"/>
          <p:nvPr/>
        </p:nvSpPr>
        <p:spPr>
          <a:xfrm>
            <a:off x="5523282" y="2480426"/>
            <a:ext cx="159321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56515" algn="ctr">
              <a:lnSpc>
                <a:spcPct val="100000"/>
              </a:lnSpc>
              <a:spcBef>
                <a:spcPts val="100"/>
              </a:spcBef>
            </a:pP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Price at which employee exercise the options. Generally, less than FMV</a:t>
            </a:r>
          </a:p>
        </p:txBody>
      </p:sp>
      <p:sp>
        <p:nvSpPr>
          <p:cNvPr id="75" name="object 40">
            <a:extLst>
              <a:ext uri="{FF2B5EF4-FFF2-40B4-BE49-F238E27FC236}">
                <a16:creationId xmlns:a16="http://schemas.microsoft.com/office/drawing/2014/main" id="{849F4FC5-1B31-405C-9F53-613694C8E09D}"/>
              </a:ext>
            </a:extLst>
          </p:cNvPr>
          <p:cNvSpPr txBox="1"/>
          <p:nvPr/>
        </p:nvSpPr>
        <p:spPr>
          <a:xfrm>
            <a:off x="7452226" y="3328729"/>
            <a:ext cx="1356359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en-IN" sz="1200" spc="-5" dirty="0">
                <a:latin typeface="Arial" panose="020B0604020202020204" pitchFamily="34" charset="0"/>
                <a:cs typeface="Arial" panose="020B0604020202020204" pitchFamily="34" charset="0"/>
              </a:rPr>
              <a:t>Period for which employee is prohibited from selling shares</a:t>
            </a:r>
            <a:endParaRPr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object 41">
            <a:extLst>
              <a:ext uri="{FF2B5EF4-FFF2-40B4-BE49-F238E27FC236}">
                <a16:creationId xmlns:a16="http://schemas.microsoft.com/office/drawing/2014/main" id="{BF0B5A36-F8A0-4F7C-B7BE-E5CCDBC56515}"/>
              </a:ext>
            </a:extLst>
          </p:cNvPr>
          <p:cNvSpPr/>
          <p:nvPr/>
        </p:nvSpPr>
        <p:spPr>
          <a:xfrm>
            <a:off x="1004316" y="1904912"/>
            <a:ext cx="76200" cy="2000250"/>
          </a:xfrm>
          <a:custGeom>
            <a:avLst/>
            <a:gdLst/>
            <a:ahLst/>
            <a:cxnLst/>
            <a:rect l="l" t="t" r="r" b="b"/>
            <a:pathLst>
              <a:path w="76200" h="2000250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2000250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2000250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2000250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2000250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2000250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2000250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2000250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2000250">
                <a:moveTo>
                  <a:pt x="44450" y="711200"/>
                </a:moveTo>
                <a:lnTo>
                  <a:pt x="31750" y="7112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11200"/>
                </a:lnTo>
                <a:close/>
              </a:path>
              <a:path w="76200" h="2000250">
                <a:moveTo>
                  <a:pt x="44450" y="800100"/>
                </a:moveTo>
                <a:lnTo>
                  <a:pt x="31750" y="800100"/>
                </a:lnTo>
                <a:lnTo>
                  <a:pt x="31750" y="850900"/>
                </a:lnTo>
                <a:lnTo>
                  <a:pt x="44450" y="850900"/>
                </a:lnTo>
                <a:lnTo>
                  <a:pt x="44450" y="800100"/>
                </a:lnTo>
                <a:close/>
              </a:path>
              <a:path w="76200" h="2000250">
                <a:moveTo>
                  <a:pt x="44450" y="889000"/>
                </a:moveTo>
                <a:lnTo>
                  <a:pt x="31750" y="8890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889000"/>
                </a:lnTo>
                <a:close/>
              </a:path>
              <a:path w="76200" h="2000250">
                <a:moveTo>
                  <a:pt x="44450" y="977900"/>
                </a:moveTo>
                <a:lnTo>
                  <a:pt x="31750" y="977900"/>
                </a:lnTo>
                <a:lnTo>
                  <a:pt x="31750" y="1028700"/>
                </a:lnTo>
                <a:lnTo>
                  <a:pt x="44450" y="1028700"/>
                </a:lnTo>
                <a:lnTo>
                  <a:pt x="44450" y="977900"/>
                </a:lnTo>
                <a:close/>
              </a:path>
              <a:path w="76200" h="2000250">
                <a:moveTo>
                  <a:pt x="44450" y="1066800"/>
                </a:moveTo>
                <a:lnTo>
                  <a:pt x="31750" y="10668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066800"/>
                </a:lnTo>
                <a:close/>
              </a:path>
              <a:path w="76200" h="2000250">
                <a:moveTo>
                  <a:pt x="44450" y="1155700"/>
                </a:moveTo>
                <a:lnTo>
                  <a:pt x="31750" y="1155700"/>
                </a:lnTo>
                <a:lnTo>
                  <a:pt x="31750" y="1206500"/>
                </a:lnTo>
                <a:lnTo>
                  <a:pt x="44450" y="1206500"/>
                </a:lnTo>
                <a:lnTo>
                  <a:pt x="44450" y="1155700"/>
                </a:lnTo>
                <a:close/>
              </a:path>
              <a:path w="76200" h="2000250">
                <a:moveTo>
                  <a:pt x="44450" y="1244600"/>
                </a:moveTo>
                <a:lnTo>
                  <a:pt x="31750" y="12446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44600"/>
                </a:lnTo>
                <a:close/>
              </a:path>
              <a:path w="76200" h="2000250">
                <a:moveTo>
                  <a:pt x="44450" y="1333500"/>
                </a:moveTo>
                <a:lnTo>
                  <a:pt x="31750" y="1333500"/>
                </a:lnTo>
                <a:lnTo>
                  <a:pt x="31750" y="1384300"/>
                </a:lnTo>
                <a:lnTo>
                  <a:pt x="44450" y="1384300"/>
                </a:lnTo>
                <a:lnTo>
                  <a:pt x="44450" y="1333500"/>
                </a:lnTo>
                <a:close/>
              </a:path>
              <a:path w="76200" h="2000250">
                <a:moveTo>
                  <a:pt x="44450" y="1422400"/>
                </a:moveTo>
                <a:lnTo>
                  <a:pt x="31750" y="1422400"/>
                </a:lnTo>
                <a:lnTo>
                  <a:pt x="31750" y="1473200"/>
                </a:lnTo>
                <a:lnTo>
                  <a:pt x="44450" y="1473200"/>
                </a:lnTo>
                <a:lnTo>
                  <a:pt x="44450" y="1422400"/>
                </a:lnTo>
                <a:close/>
              </a:path>
              <a:path w="76200" h="2000250">
                <a:moveTo>
                  <a:pt x="44450" y="1511300"/>
                </a:moveTo>
                <a:lnTo>
                  <a:pt x="31750" y="1511300"/>
                </a:lnTo>
                <a:lnTo>
                  <a:pt x="31750" y="1562100"/>
                </a:lnTo>
                <a:lnTo>
                  <a:pt x="44450" y="1562100"/>
                </a:lnTo>
                <a:lnTo>
                  <a:pt x="44450" y="1511300"/>
                </a:lnTo>
                <a:close/>
              </a:path>
              <a:path w="76200" h="2000250">
                <a:moveTo>
                  <a:pt x="44450" y="1600200"/>
                </a:moveTo>
                <a:lnTo>
                  <a:pt x="31750" y="1600200"/>
                </a:lnTo>
                <a:lnTo>
                  <a:pt x="31750" y="1651000"/>
                </a:lnTo>
                <a:lnTo>
                  <a:pt x="44450" y="1651000"/>
                </a:lnTo>
                <a:lnTo>
                  <a:pt x="44450" y="1600200"/>
                </a:lnTo>
                <a:close/>
              </a:path>
              <a:path w="76200" h="2000250">
                <a:moveTo>
                  <a:pt x="44450" y="1689100"/>
                </a:moveTo>
                <a:lnTo>
                  <a:pt x="31750" y="1689100"/>
                </a:lnTo>
                <a:lnTo>
                  <a:pt x="31750" y="1739900"/>
                </a:lnTo>
                <a:lnTo>
                  <a:pt x="44450" y="1739900"/>
                </a:lnTo>
                <a:lnTo>
                  <a:pt x="44450" y="1689100"/>
                </a:lnTo>
                <a:close/>
              </a:path>
              <a:path w="76200" h="2000250">
                <a:moveTo>
                  <a:pt x="44450" y="1778000"/>
                </a:moveTo>
                <a:lnTo>
                  <a:pt x="31750" y="1778000"/>
                </a:lnTo>
                <a:lnTo>
                  <a:pt x="31750" y="1828800"/>
                </a:lnTo>
                <a:lnTo>
                  <a:pt x="44450" y="1828800"/>
                </a:lnTo>
                <a:lnTo>
                  <a:pt x="44450" y="1778000"/>
                </a:lnTo>
                <a:close/>
              </a:path>
              <a:path w="76200" h="2000250">
                <a:moveTo>
                  <a:pt x="44450" y="1866900"/>
                </a:moveTo>
                <a:lnTo>
                  <a:pt x="31750" y="1866900"/>
                </a:lnTo>
                <a:lnTo>
                  <a:pt x="31750" y="1917700"/>
                </a:lnTo>
                <a:lnTo>
                  <a:pt x="44450" y="1917700"/>
                </a:lnTo>
                <a:lnTo>
                  <a:pt x="44450" y="1866900"/>
                </a:lnTo>
                <a:close/>
              </a:path>
              <a:path w="76200" h="2000250">
                <a:moveTo>
                  <a:pt x="76200" y="1924050"/>
                </a:moveTo>
                <a:lnTo>
                  <a:pt x="0" y="1924050"/>
                </a:lnTo>
                <a:lnTo>
                  <a:pt x="38100" y="2000250"/>
                </a:lnTo>
                <a:lnTo>
                  <a:pt x="76200" y="19240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object 44">
            <a:extLst>
              <a:ext uri="{FF2B5EF4-FFF2-40B4-BE49-F238E27FC236}">
                <a16:creationId xmlns:a16="http://schemas.microsoft.com/office/drawing/2014/main" id="{297FEAD2-BD30-4341-A140-58F4C9F84AFF}"/>
              </a:ext>
            </a:extLst>
          </p:cNvPr>
          <p:cNvSpPr/>
          <p:nvPr/>
        </p:nvSpPr>
        <p:spPr>
          <a:xfrm>
            <a:off x="6138850" y="1902314"/>
            <a:ext cx="76200" cy="614680"/>
          </a:xfrm>
          <a:custGeom>
            <a:avLst/>
            <a:gdLst/>
            <a:ahLst/>
            <a:cxnLst/>
            <a:rect l="l" t="t" r="r" b="b"/>
            <a:pathLst>
              <a:path w="76200" h="614680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614680">
                <a:moveTo>
                  <a:pt x="44450" y="88900"/>
                </a:moveTo>
                <a:lnTo>
                  <a:pt x="31750" y="88900"/>
                </a:lnTo>
                <a:lnTo>
                  <a:pt x="31750" y="101600"/>
                </a:lnTo>
                <a:lnTo>
                  <a:pt x="44450" y="101600"/>
                </a:lnTo>
                <a:lnTo>
                  <a:pt x="44450" y="88900"/>
                </a:lnTo>
                <a:close/>
              </a:path>
              <a:path w="76200" h="614680">
                <a:moveTo>
                  <a:pt x="44450" y="139700"/>
                </a:moveTo>
                <a:lnTo>
                  <a:pt x="31750" y="139700"/>
                </a:lnTo>
                <a:lnTo>
                  <a:pt x="31750" y="190500"/>
                </a:lnTo>
                <a:lnTo>
                  <a:pt x="44450" y="190500"/>
                </a:lnTo>
                <a:lnTo>
                  <a:pt x="44450" y="139700"/>
                </a:lnTo>
                <a:close/>
              </a:path>
              <a:path w="76200" h="614680">
                <a:moveTo>
                  <a:pt x="44450" y="228600"/>
                </a:moveTo>
                <a:lnTo>
                  <a:pt x="31750" y="228600"/>
                </a:lnTo>
                <a:lnTo>
                  <a:pt x="31750" y="241300"/>
                </a:lnTo>
                <a:lnTo>
                  <a:pt x="44450" y="241300"/>
                </a:lnTo>
                <a:lnTo>
                  <a:pt x="44450" y="228600"/>
                </a:lnTo>
                <a:close/>
              </a:path>
              <a:path w="76200" h="614680">
                <a:moveTo>
                  <a:pt x="44450" y="279400"/>
                </a:moveTo>
                <a:lnTo>
                  <a:pt x="31750" y="279400"/>
                </a:lnTo>
                <a:lnTo>
                  <a:pt x="31750" y="330200"/>
                </a:lnTo>
                <a:lnTo>
                  <a:pt x="44450" y="330200"/>
                </a:lnTo>
                <a:lnTo>
                  <a:pt x="44450" y="279400"/>
                </a:lnTo>
                <a:close/>
              </a:path>
              <a:path w="76200" h="614680">
                <a:moveTo>
                  <a:pt x="44450" y="368300"/>
                </a:moveTo>
                <a:lnTo>
                  <a:pt x="31750" y="368300"/>
                </a:lnTo>
                <a:lnTo>
                  <a:pt x="31750" y="381000"/>
                </a:lnTo>
                <a:lnTo>
                  <a:pt x="44450" y="381000"/>
                </a:lnTo>
                <a:lnTo>
                  <a:pt x="44450" y="368300"/>
                </a:lnTo>
                <a:close/>
              </a:path>
              <a:path w="76200" h="614680">
                <a:moveTo>
                  <a:pt x="44450" y="419100"/>
                </a:moveTo>
                <a:lnTo>
                  <a:pt x="31750" y="419100"/>
                </a:lnTo>
                <a:lnTo>
                  <a:pt x="31750" y="469900"/>
                </a:lnTo>
                <a:lnTo>
                  <a:pt x="44450" y="469900"/>
                </a:lnTo>
                <a:lnTo>
                  <a:pt x="44450" y="419100"/>
                </a:lnTo>
                <a:close/>
              </a:path>
              <a:path w="76200" h="614680">
                <a:moveTo>
                  <a:pt x="44450" y="508000"/>
                </a:moveTo>
                <a:lnTo>
                  <a:pt x="31750" y="508000"/>
                </a:lnTo>
                <a:lnTo>
                  <a:pt x="31750" y="520700"/>
                </a:lnTo>
                <a:lnTo>
                  <a:pt x="44450" y="520700"/>
                </a:lnTo>
                <a:lnTo>
                  <a:pt x="44450" y="508000"/>
                </a:lnTo>
                <a:close/>
              </a:path>
              <a:path w="76200" h="614680">
                <a:moveTo>
                  <a:pt x="76200" y="538226"/>
                </a:moveTo>
                <a:lnTo>
                  <a:pt x="0" y="538226"/>
                </a:lnTo>
                <a:lnTo>
                  <a:pt x="38100" y="614426"/>
                </a:lnTo>
                <a:lnTo>
                  <a:pt x="76200" y="5382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object 45">
            <a:extLst>
              <a:ext uri="{FF2B5EF4-FFF2-40B4-BE49-F238E27FC236}">
                <a16:creationId xmlns:a16="http://schemas.microsoft.com/office/drawing/2014/main" id="{FAC32DC1-28BE-4A8E-8D90-3AA1346892D5}"/>
              </a:ext>
            </a:extLst>
          </p:cNvPr>
          <p:cNvSpPr/>
          <p:nvPr/>
        </p:nvSpPr>
        <p:spPr>
          <a:xfrm>
            <a:off x="8090916" y="1848524"/>
            <a:ext cx="76200" cy="1400175"/>
          </a:xfrm>
          <a:custGeom>
            <a:avLst/>
            <a:gdLst/>
            <a:ahLst/>
            <a:cxnLst/>
            <a:rect l="l" t="t" r="r" b="b"/>
            <a:pathLst>
              <a:path w="76200" h="1400175">
                <a:moveTo>
                  <a:pt x="44450" y="0"/>
                </a:moveTo>
                <a:lnTo>
                  <a:pt x="31750" y="0"/>
                </a:lnTo>
                <a:lnTo>
                  <a:pt x="31750" y="50800"/>
                </a:lnTo>
                <a:lnTo>
                  <a:pt x="44450" y="50800"/>
                </a:lnTo>
                <a:lnTo>
                  <a:pt x="44450" y="0"/>
                </a:lnTo>
                <a:close/>
              </a:path>
              <a:path w="76200" h="1400175">
                <a:moveTo>
                  <a:pt x="44450" y="88900"/>
                </a:moveTo>
                <a:lnTo>
                  <a:pt x="31750" y="88900"/>
                </a:lnTo>
                <a:lnTo>
                  <a:pt x="31750" y="139700"/>
                </a:lnTo>
                <a:lnTo>
                  <a:pt x="44450" y="139700"/>
                </a:lnTo>
                <a:lnTo>
                  <a:pt x="44450" y="88900"/>
                </a:lnTo>
                <a:close/>
              </a:path>
              <a:path w="76200" h="1400175">
                <a:moveTo>
                  <a:pt x="44450" y="177800"/>
                </a:moveTo>
                <a:lnTo>
                  <a:pt x="31750" y="177800"/>
                </a:lnTo>
                <a:lnTo>
                  <a:pt x="31750" y="228600"/>
                </a:lnTo>
                <a:lnTo>
                  <a:pt x="44450" y="228600"/>
                </a:lnTo>
                <a:lnTo>
                  <a:pt x="44450" y="177800"/>
                </a:lnTo>
                <a:close/>
              </a:path>
              <a:path w="76200" h="1400175">
                <a:moveTo>
                  <a:pt x="44450" y="266700"/>
                </a:moveTo>
                <a:lnTo>
                  <a:pt x="31750" y="266700"/>
                </a:lnTo>
                <a:lnTo>
                  <a:pt x="31750" y="317500"/>
                </a:lnTo>
                <a:lnTo>
                  <a:pt x="44450" y="317500"/>
                </a:lnTo>
                <a:lnTo>
                  <a:pt x="44450" y="266700"/>
                </a:lnTo>
                <a:close/>
              </a:path>
              <a:path w="76200" h="1400175">
                <a:moveTo>
                  <a:pt x="44450" y="355600"/>
                </a:moveTo>
                <a:lnTo>
                  <a:pt x="31750" y="355600"/>
                </a:lnTo>
                <a:lnTo>
                  <a:pt x="31750" y="406400"/>
                </a:lnTo>
                <a:lnTo>
                  <a:pt x="44450" y="406400"/>
                </a:lnTo>
                <a:lnTo>
                  <a:pt x="44450" y="355600"/>
                </a:lnTo>
                <a:close/>
              </a:path>
              <a:path w="76200" h="1400175">
                <a:moveTo>
                  <a:pt x="44450" y="444500"/>
                </a:moveTo>
                <a:lnTo>
                  <a:pt x="31750" y="444500"/>
                </a:lnTo>
                <a:lnTo>
                  <a:pt x="31750" y="495300"/>
                </a:lnTo>
                <a:lnTo>
                  <a:pt x="44450" y="495300"/>
                </a:lnTo>
                <a:lnTo>
                  <a:pt x="44450" y="444500"/>
                </a:lnTo>
                <a:close/>
              </a:path>
              <a:path w="76200" h="1400175">
                <a:moveTo>
                  <a:pt x="44450" y="533400"/>
                </a:moveTo>
                <a:lnTo>
                  <a:pt x="31750" y="533400"/>
                </a:lnTo>
                <a:lnTo>
                  <a:pt x="31750" y="584200"/>
                </a:lnTo>
                <a:lnTo>
                  <a:pt x="44450" y="584200"/>
                </a:lnTo>
                <a:lnTo>
                  <a:pt x="44450" y="533400"/>
                </a:lnTo>
                <a:close/>
              </a:path>
              <a:path w="76200" h="1400175">
                <a:moveTo>
                  <a:pt x="44450" y="622300"/>
                </a:moveTo>
                <a:lnTo>
                  <a:pt x="31750" y="622300"/>
                </a:lnTo>
                <a:lnTo>
                  <a:pt x="31750" y="673100"/>
                </a:lnTo>
                <a:lnTo>
                  <a:pt x="44450" y="673100"/>
                </a:lnTo>
                <a:lnTo>
                  <a:pt x="44450" y="622300"/>
                </a:lnTo>
                <a:close/>
              </a:path>
              <a:path w="76200" h="1400175">
                <a:moveTo>
                  <a:pt x="44450" y="711200"/>
                </a:moveTo>
                <a:lnTo>
                  <a:pt x="31750" y="711200"/>
                </a:lnTo>
                <a:lnTo>
                  <a:pt x="31750" y="762000"/>
                </a:lnTo>
                <a:lnTo>
                  <a:pt x="44450" y="762000"/>
                </a:lnTo>
                <a:lnTo>
                  <a:pt x="44450" y="711200"/>
                </a:lnTo>
                <a:close/>
              </a:path>
              <a:path w="76200" h="1400175">
                <a:moveTo>
                  <a:pt x="44450" y="800100"/>
                </a:moveTo>
                <a:lnTo>
                  <a:pt x="31750" y="800100"/>
                </a:lnTo>
                <a:lnTo>
                  <a:pt x="31750" y="850900"/>
                </a:lnTo>
                <a:lnTo>
                  <a:pt x="44450" y="850900"/>
                </a:lnTo>
                <a:lnTo>
                  <a:pt x="44450" y="800100"/>
                </a:lnTo>
                <a:close/>
              </a:path>
              <a:path w="76200" h="1400175">
                <a:moveTo>
                  <a:pt x="44450" y="889000"/>
                </a:moveTo>
                <a:lnTo>
                  <a:pt x="31750" y="889000"/>
                </a:lnTo>
                <a:lnTo>
                  <a:pt x="31750" y="939800"/>
                </a:lnTo>
                <a:lnTo>
                  <a:pt x="44450" y="939800"/>
                </a:lnTo>
                <a:lnTo>
                  <a:pt x="44450" y="889000"/>
                </a:lnTo>
                <a:close/>
              </a:path>
              <a:path w="76200" h="1400175">
                <a:moveTo>
                  <a:pt x="44450" y="977900"/>
                </a:moveTo>
                <a:lnTo>
                  <a:pt x="31750" y="977900"/>
                </a:lnTo>
                <a:lnTo>
                  <a:pt x="31750" y="1028700"/>
                </a:lnTo>
                <a:lnTo>
                  <a:pt x="44450" y="1028700"/>
                </a:lnTo>
                <a:lnTo>
                  <a:pt x="44450" y="977900"/>
                </a:lnTo>
                <a:close/>
              </a:path>
              <a:path w="76200" h="1400175">
                <a:moveTo>
                  <a:pt x="44450" y="1066800"/>
                </a:moveTo>
                <a:lnTo>
                  <a:pt x="31750" y="1066800"/>
                </a:lnTo>
                <a:lnTo>
                  <a:pt x="31750" y="1117600"/>
                </a:lnTo>
                <a:lnTo>
                  <a:pt x="44450" y="1117600"/>
                </a:lnTo>
                <a:lnTo>
                  <a:pt x="44450" y="1066800"/>
                </a:lnTo>
                <a:close/>
              </a:path>
              <a:path w="76200" h="1400175">
                <a:moveTo>
                  <a:pt x="44450" y="1155700"/>
                </a:moveTo>
                <a:lnTo>
                  <a:pt x="31750" y="1155700"/>
                </a:lnTo>
                <a:lnTo>
                  <a:pt x="31750" y="1206500"/>
                </a:lnTo>
                <a:lnTo>
                  <a:pt x="44450" y="1206500"/>
                </a:lnTo>
                <a:lnTo>
                  <a:pt x="44450" y="1155700"/>
                </a:lnTo>
                <a:close/>
              </a:path>
              <a:path w="76200" h="1400175">
                <a:moveTo>
                  <a:pt x="44450" y="1244600"/>
                </a:moveTo>
                <a:lnTo>
                  <a:pt x="31750" y="1244600"/>
                </a:lnTo>
                <a:lnTo>
                  <a:pt x="31750" y="1295400"/>
                </a:lnTo>
                <a:lnTo>
                  <a:pt x="44450" y="1295400"/>
                </a:lnTo>
                <a:lnTo>
                  <a:pt x="44450" y="1244600"/>
                </a:lnTo>
                <a:close/>
              </a:path>
              <a:path w="76200" h="1400175">
                <a:moveTo>
                  <a:pt x="76200" y="1323975"/>
                </a:moveTo>
                <a:lnTo>
                  <a:pt x="0" y="1323975"/>
                </a:lnTo>
                <a:lnTo>
                  <a:pt x="38100" y="1400175"/>
                </a:lnTo>
                <a:lnTo>
                  <a:pt x="69850" y="1336675"/>
                </a:lnTo>
                <a:lnTo>
                  <a:pt x="31750" y="1336675"/>
                </a:lnTo>
                <a:lnTo>
                  <a:pt x="31750" y="1333500"/>
                </a:lnTo>
                <a:lnTo>
                  <a:pt x="71437" y="1333500"/>
                </a:lnTo>
                <a:lnTo>
                  <a:pt x="76200" y="1323975"/>
                </a:lnTo>
                <a:close/>
              </a:path>
              <a:path w="76200" h="1400175">
                <a:moveTo>
                  <a:pt x="44450" y="1333500"/>
                </a:moveTo>
                <a:lnTo>
                  <a:pt x="31750" y="1333500"/>
                </a:lnTo>
                <a:lnTo>
                  <a:pt x="31750" y="1336675"/>
                </a:lnTo>
                <a:lnTo>
                  <a:pt x="44450" y="1336675"/>
                </a:lnTo>
                <a:lnTo>
                  <a:pt x="44450" y="1333500"/>
                </a:lnTo>
                <a:close/>
              </a:path>
              <a:path w="76200" h="1400175">
                <a:moveTo>
                  <a:pt x="71437" y="1333500"/>
                </a:moveTo>
                <a:lnTo>
                  <a:pt x="44450" y="1333500"/>
                </a:lnTo>
                <a:lnTo>
                  <a:pt x="44450" y="1336675"/>
                </a:lnTo>
                <a:lnTo>
                  <a:pt x="69850" y="1336675"/>
                </a:lnTo>
                <a:lnTo>
                  <a:pt x="71437" y="133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2">
            <a:extLst>
              <a:ext uri="{FF2B5EF4-FFF2-40B4-BE49-F238E27FC236}">
                <a16:creationId xmlns:a16="http://schemas.microsoft.com/office/drawing/2014/main" id="{4C1EA8CA-0CE4-F42B-CDAF-DD9FD00D851F}"/>
              </a:ext>
            </a:extLst>
          </p:cNvPr>
          <p:cNvSpPr txBox="1">
            <a:spLocks/>
          </p:cNvSpPr>
          <p:nvPr/>
        </p:nvSpPr>
        <p:spPr>
          <a:xfrm>
            <a:off x="122663" y="145143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Key Terms</a:t>
            </a:r>
          </a:p>
        </p:txBody>
      </p:sp>
    </p:spTree>
    <p:extLst>
      <p:ext uri="{BB962C8B-B14F-4D97-AF65-F5344CB8AC3E}">
        <p14:creationId xmlns:p14="http://schemas.microsoft.com/office/powerpoint/2010/main" val="2459892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423FEF7-B508-485C-B3B8-4820BF2D42E7}"/>
              </a:ext>
            </a:extLst>
          </p:cNvPr>
          <p:cNvSpPr/>
          <p:nvPr/>
        </p:nvSpPr>
        <p:spPr>
          <a:xfrm>
            <a:off x="-1588" y="-15875"/>
            <a:ext cx="9537701" cy="7040563"/>
          </a:xfrm>
          <a:prstGeom prst="rect">
            <a:avLst/>
          </a:prstGeom>
          <a:solidFill>
            <a:srgbClr val="3BB3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19" tIns="45662" rIns="91319" bIns="45662" anchor="ctr"/>
          <a:lstStyle/>
          <a:p>
            <a:pPr algn="ctr" defTabSz="913193">
              <a:defRPr/>
            </a:pPr>
            <a:endParaRPr lang="en-US" dirty="0"/>
          </a:p>
        </p:txBody>
      </p:sp>
      <p:grpSp>
        <p:nvGrpSpPr>
          <p:cNvPr id="19458" name="Group 6">
            <a:extLst>
              <a:ext uri="{FF2B5EF4-FFF2-40B4-BE49-F238E27FC236}">
                <a16:creationId xmlns:a16="http://schemas.microsoft.com/office/drawing/2014/main" id="{F99C5DFF-4928-4A15-A2E5-F0E9986AA6F1}"/>
              </a:ext>
            </a:extLst>
          </p:cNvPr>
          <p:cNvGrpSpPr>
            <a:grpSpLocks/>
          </p:cNvGrpSpPr>
          <p:nvPr/>
        </p:nvGrpSpPr>
        <p:grpSpPr bwMode="auto">
          <a:xfrm>
            <a:off x="4135438" y="2973388"/>
            <a:ext cx="4768850" cy="4692650"/>
            <a:chOff x="4135609" y="2972682"/>
            <a:chExt cx="4768850" cy="4693709"/>
          </a:xfrm>
        </p:grpSpPr>
        <p:sp>
          <p:nvSpPr>
            <p:cNvPr id="19459" name="Oval 7">
              <a:extLst>
                <a:ext uri="{FF2B5EF4-FFF2-40B4-BE49-F238E27FC236}">
                  <a16:creationId xmlns:a16="http://schemas.microsoft.com/office/drawing/2014/main" id="{C3348F66-A223-490E-A2E3-B3EB0AC39F1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135609" y="2972682"/>
              <a:ext cx="4768850" cy="469370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4679" tIns="47339" rIns="94679" bIns="47339"/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en-US" sz="2500" dirty="0">
                <a:solidFill>
                  <a:srgbClr val="4C545B"/>
                </a:solidFill>
                <a:latin typeface="Franklin Gothic Book" panose="020B0503020102020204" pitchFamily="34" charset="0"/>
                <a:ea typeface="ＭＳ Ｐゴシック" panose="020B0600070205080204" pitchFamily="34" charset="-128"/>
              </a:endParaRPr>
            </a:p>
          </p:txBody>
        </p:sp>
        <p:sp>
          <p:nvSpPr>
            <p:cNvPr id="19461" name="TextBox 9">
              <a:extLst>
                <a:ext uri="{FF2B5EF4-FFF2-40B4-BE49-F238E27FC236}">
                  <a16:creationId xmlns:a16="http://schemas.microsoft.com/office/drawing/2014/main" id="{7A368053-14BD-4281-AD2B-99198B55602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68118" y="3800011"/>
              <a:ext cx="1033251" cy="2717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4679" tIns="47339" rIns="94679" bIns="47339">
              <a:spAutoFit/>
            </a:bodyPr>
            <a:lstStyle>
              <a:lvl1pPr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 defTabSz="944563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 defTabSz="944563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 defTabSz="944563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944563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17200" dirty="0">
                  <a:solidFill>
                    <a:srgbClr val="00335A"/>
                  </a:solidFill>
                  <a:latin typeface="Franklin Gothic Book" panose="020B0503020102020204" pitchFamily="34" charset="0"/>
                  <a:ea typeface="Franklin Gothic Book" panose="020B0503020102020204" pitchFamily="34" charset="0"/>
                  <a:cs typeface="Franklin Gothic Book" panose="020B0503020102020204" pitchFamily="34" charset="0"/>
                </a:rPr>
                <a:t>2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A81A5467-75E6-40F4-94BF-D7912A6915D9}"/>
                </a:ext>
              </a:extLst>
            </p:cNvPr>
            <p:cNvCxnSpPr/>
            <p:nvPr/>
          </p:nvCxnSpPr>
          <p:spPr>
            <a:xfrm>
              <a:off x="5831059" y="4174690"/>
              <a:ext cx="0" cy="2223002"/>
            </a:xfrm>
            <a:prstGeom prst="line">
              <a:avLst/>
            </a:prstGeom>
            <a:ln w="57150" cap="rnd" cmpd="sng">
              <a:solidFill>
                <a:srgbClr val="00335A"/>
              </a:solidFill>
              <a:prstDash val="sysDot"/>
              <a:round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02DDA333-072F-40A8-A928-0743F91460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259" y="4867510"/>
            <a:ext cx="2920021" cy="734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79" tIns="47339" rIns="94679" bIns="47339" anchor="ctr"/>
          <a:lstStyle>
            <a:lvl1pPr defTabSz="9445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44563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44563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44563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44563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4456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Section 2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en-US" altLang="en-US" sz="2800" dirty="0">
                <a:solidFill>
                  <a:srgbClr val="0033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ESOPs</a:t>
            </a:r>
          </a:p>
        </p:txBody>
      </p:sp>
    </p:spTree>
    <p:extLst>
      <p:ext uri="{BB962C8B-B14F-4D97-AF65-F5344CB8AC3E}">
        <p14:creationId xmlns:p14="http://schemas.microsoft.com/office/powerpoint/2010/main" val="1148909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2B4256-256F-E21C-F9F2-58D5D0FE148A}"/>
              </a:ext>
            </a:extLst>
          </p:cNvPr>
          <p:cNvSpPr txBox="1"/>
          <p:nvPr/>
        </p:nvSpPr>
        <p:spPr>
          <a:xfrm>
            <a:off x="51750" y="1180577"/>
            <a:ext cx="9035689" cy="323165"/>
          </a:xfrm>
          <a:prstGeom prst="rect">
            <a:avLst/>
          </a:prstGeom>
          <a:solidFill>
            <a:srgbClr val="00345B"/>
          </a:solidFill>
          <a:ln>
            <a:noFill/>
            <a:prstDash val="lg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15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Employees to Millionaires: The Power of ESOPs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E8C506DA-E237-5341-B0CD-D7B2E6B327D9}"/>
              </a:ext>
            </a:extLst>
          </p:cNvPr>
          <p:cNvSpPr txBox="1">
            <a:spLocks/>
          </p:cNvSpPr>
          <p:nvPr/>
        </p:nvSpPr>
        <p:spPr>
          <a:xfrm>
            <a:off x="132090" y="136830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A Wealth Creation Tool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0E8296-23D9-8E53-1C93-F3432D4A9034}"/>
              </a:ext>
            </a:extLst>
          </p:cNvPr>
          <p:cNvSpPr txBox="1"/>
          <p:nvPr/>
        </p:nvSpPr>
        <p:spPr>
          <a:xfrm>
            <a:off x="242945" y="3143466"/>
            <a:ext cx="2083626" cy="2708434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I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“Meet Akriti Chopra, Employee-Turned-Founder of Zomato Who Earned $18.1 Million in ESOP”</a:t>
            </a: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 :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News 18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57594F5-8CAC-4233-7074-3F233E7065CD}"/>
              </a:ext>
            </a:extLst>
          </p:cNvPr>
          <p:cNvSpPr txBox="1"/>
          <p:nvPr/>
        </p:nvSpPr>
        <p:spPr>
          <a:xfrm>
            <a:off x="2420038" y="3143466"/>
            <a:ext cx="2083626" cy="2708434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IN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“Swiggy's dollar millionaires: 70 employees to pocket over $1 million each as company delivers IPO”</a:t>
            </a: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MoneyControl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DEAC89B-440E-97C9-BE76-A6FB3E1B9E89}"/>
              </a:ext>
            </a:extLst>
          </p:cNvPr>
          <p:cNvSpPr txBox="1"/>
          <p:nvPr/>
        </p:nvSpPr>
        <p:spPr>
          <a:xfrm>
            <a:off x="4611732" y="3143465"/>
            <a:ext cx="2083626" cy="2708434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“As IPO nears, Alibaba preps employees for $40 billion windfall”</a:t>
            </a: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Reuters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9C14CD-E772-1405-B6EA-2F5863A37A06}"/>
              </a:ext>
            </a:extLst>
          </p:cNvPr>
          <p:cNvSpPr txBox="1"/>
          <p:nvPr/>
        </p:nvSpPr>
        <p:spPr>
          <a:xfrm>
            <a:off x="6818025" y="3143466"/>
            <a:ext cx="2103120" cy="2708434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en-IN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Perfios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enables employee wealth creation of ESOPS worth $18.5 million”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IBS Intelligence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4">
            <a:extLst>
              <a:ext uri="{FF2B5EF4-FFF2-40B4-BE49-F238E27FC236}">
                <a16:creationId xmlns:a16="http://schemas.microsoft.com/office/drawing/2014/main" id="{DB59942E-1636-156F-0811-5E810B47A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26" y="1960802"/>
            <a:ext cx="999785" cy="999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wiggy Logo, symbol, meaning, history, PNG, brand">
            <a:extLst>
              <a:ext uri="{FF2B5EF4-FFF2-40B4-BE49-F238E27FC236}">
                <a16:creationId xmlns:a16="http://schemas.microsoft.com/office/drawing/2014/main" id="{6A3CF448-2482-8769-FFB6-5DFD4B1FE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84" y="1938345"/>
            <a:ext cx="1644629" cy="92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libaba Logo and symbol, meaning, history, PNG, brand">
            <a:extLst>
              <a:ext uri="{FF2B5EF4-FFF2-40B4-BE49-F238E27FC236}">
                <a16:creationId xmlns:a16="http://schemas.microsoft.com/office/drawing/2014/main" id="{61BB37DA-518D-777C-5E36-33EEC682C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357" y="1841212"/>
            <a:ext cx="1990001" cy="11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erfios Logo &amp; Brand Assets (SVG, PNG and vector) - Brandfetch">
            <a:extLst>
              <a:ext uri="{FF2B5EF4-FFF2-40B4-BE49-F238E27FC236}">
                <a16:creationId xmlns:a16="http://schemas.microsoft.com/office/drawing/2014/main" id="{7385D534-215A-403C-23CE-246D46D72C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9" b="25597"/>
          <a:stretch>
            <a:fillRect/>
          </a:stretch>
        </p:blipFill>
        <p:spPr bwMode="auto">
          <a:xfrm>
            <a:off x="6895437" y="1879402"/>
            <a:ext cx="1948295" cy="104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858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923E9-CED9-9F66-6869-31D68D452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:a16="http://schemas.microsoft.com/office/drawing/2014/main" id="{895448E3-B44A-E61B-7A9B-91DF9B6F184A}"/>
              </a:ext>
            </a:extLst>
          </p:cNvPr>
          <p:cNvSpPr txBox="1">
            <a:spLocks/>
          </p:cNvSpPr>
          <p:nvPr/>
        </p:nvSpPr>
        <p:spPr>
          <a:xfrm>
            <a:off x="132090" y="136830"/>
            <a:ext cx="7683189" cy="8258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defPPr>
              <a:defRPr lang="en-US"/>
            </a:defPPr>
            <a:lvl1pPr marL="12700">
              <a:spcBef>
                <a:spcPts val="100"/>
              </a:spcBef>
              <a:buNone/>
              <a:defRPr sz="2800" b="1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rgbClr val="00335A"/>
                </a:solidFill>
              </a:rPr>
              <a:t>Employee Stock Options</a:t>
            </a:r>
          </a:p>
          <a:p>
            <a:r>
              <a:rPr lang="en-US" sz="2400" i="1" dirty="0">
                <a:solidFill>
                  <a:srgbClr val="00335A"/>
                </a:solidFill>
              </a:rPr>
              <a:t>From Equity to Cash</a:t>
            </a:r>
          </a:p>
        </p:txBody>
      </p:sp>
      <p:pic>
        <p:nvPicPr>
          <p:cNvPr id="5" name="Picture 6" descr="flipkart logo png PNG &amp; clipart images | Citypng">
            <a:extLst>
              <a:ext uri="{FF2B5EF4-FFF2-40B4-BE49-F238E27FC236}">
                <a16:creationId xmlns:a16="http://schemas.microsoft.com/office/drawing/2014/main" id="{B3A58121-995F-AF1A-41E0-B6EE6C5CE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49" y="1075685"/>
            <a:ext cx="2043889" cy="180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9163E5AB-2F8B-723A-F1D0-817F9797B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543" y="791903"/>
            <a:ext cx="2072282" cy="240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8B89DAB-3A81-218E-5E2C-66A0D937C083}"/>
              </a:ext>
            </a:extLst>
          </p:cNvPr>
          <p:cNvSpPr txBox="1"/>
          <p:nvPr/>
        </p:nvSpPr>
        <p:spPr>
          <a:xfrm>
            <a:off x="2384448" y="2995359"/>
            <a:ext cx="2084832" cy="2954655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“OYO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offers to buy shares</a:t>
            </a:r>
            <a:r>
              <a:rPr lang="en-US" sz="1600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from employees, ex-workers for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 to $7.15M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 :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Economic Times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AutoShape 16" descr="Paytm Datalabs_in-article-icon">
            <a:extLst>
              <a:ext uri="{FF2B5EF4-FFF2-40B4-BE49-F238E27FC236}">
                <a16:creationId xmlns:a16="http://schemas.microsoft.com/office/drawing/2014/main" id="{88A4F8E1-4A8C-2CFA-7EE9-2DFA7467593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48275" y="284295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1044" name="Picture 20" descr="Paytm Logo and symbol, meaning, history, PNG">
            <a:extLst>
              <a:ext uri="{FF2B5EF4-FFF2-40B4-BE49-F238E27FC236}">
                <a16:creationId xmlns:a16="http://schemas.microsoft.com/office/drawing/2014/main" id="{8BB93DAC-1EFB-42DB-CE41-98A1BE94A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491" y="1420583"/>
            <a:ext cx="2053116" cy="1167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Ola Cabs Logo, symbol, meaning, history, PNG, brand">
            <a:extLst>
              <a:ext uri="{FF2B5EF4-FFF2-40B4-BE49-F238E27FC236}">
                <a16:creationId xmlns:a16="http://schemas.microsoft.com/office/drawing/2014/main" id="{BAB5CA42-5FD2-4178-4934-35797974B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818" y="1356737"/>
            <a:ext cx="2084832" cy="123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AD2FF9B-1F09-7DAD-0AD9-4C9F4916140C}"/>
              </a:ext>
            </a:extLst>
          </p:cNvPr>
          <p:cNvSpPr txBox="1"/>
          <p:nvPr/>
        </p:nvSpPr>
        <p:spPr>
          <a:xfrm>
            <a:off x="6846530" y="2995359"/>
            <a:ext cx="2103120" cy="2954655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“Ola facilitates ESOP encashment  to existing and former executives”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 : </a:t>
            </a:r>
            <a:r>
              <a:rPr lang="en-US" sz="1000" i="1" dirty="0" err="1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Entrackr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8DE0CFB-A3D1-F0F2-4F40-9F552672A2D0}"/>
              </a:ext>
            </a:extLst>
          </p:cNvPr>
          <p:cNvSpPr txBox="1"/>
          <p:nvPr/>
        </p:nvSpPr>
        <p:spPr>
          <a:xfrm>
            <a:off x="4615489" y="2995358"/>
            <a:ext cx="2084832" cy="2954655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“Vijay Shekhar Sharma led Indian digital payment unicorn, Paytm  has finally touched $10 Bn valuation with the recent secondary shares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sale of ESOPs worth $47.2 Mn”</a:t>
            </a:r>
          </a:p>
          <a:p>
            <a:endParaRPr lang="en-US" sz="1600" b="1" dirty="0">
              <a:solidFill>
                <a:srgbClr val="003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 :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  <a:hlinkClick r:id="rId10"/>
              </a:rPr>
              <a:t>INC 42</a:t>
            </a:r>
            <a:endParaRPr lang="en-US" sz="1000" i="1" dirty="0">
              <a:solidFill>
                <a:srgbClr val="00345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FAEB79-3F48-6477-35E1-E048A5D5B5D6}"/>
              </a:ext>
            </a:extLst>
          </p:cNvPr>
          <p:cNvSpPr txBox="1"/>
          <p:nvPr/>
        </p:nvSpPr>
        <p:spPr>
          <a:xfrm>
            <a:off x="153407" y="2994599"/>
            <a:ext cx="2084832" cy="2939266"/>
          </a:xfrm>
          <a:prstGeom prst="rect">
            <a:avLst/>
          </a:prstGeom>
          <a:noFill/>
          <a:ln w="12700">
            <a:solidFill>
              <a:srgbClr val="00335A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“Flipkart offers  </a:t>
            </a:r>
            <a:r>
              <a:rPr lang="en-US" sz="1600" b="1" dirty="0">
                <a:solidFill>
                  <a:srgbClr val="0034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$50M ESOP buyback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; 7,500 employees to benefit”</a:t>
            </a: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Source :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Economic Times</a:t>
            </a:r>
            <a:endParaRPr lang="en-US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355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10013</TotalTime>
  <Words>4797</Words>
  <Application>Microsoft Macintosh PowerPoint</Application>
  <PresentationFormat>On-screen Show (4:3)</PresentationFormat>
  <Paragraphs>746</Paragraphs>
  <Slides>47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7" baseType="lpstr">
      <vt:lpstr>Arial</vt:lpstr>
      <vt:lpstr>Calibri</vt:lpstr>
      <vt:lpstr>Cambria Math</vt:lpstr>
      <vt:lpstr>DejaVu Serif</vt:lpstr>
      <vt:lpstr>Franklin Gothic Book</vt:lpstr>
      <vt:lpstr>Nunito Sans Bold</vt:lpstr>
      <vt:lpstr>Open Sans</vt:lpstr>
      <vt:lpstr>Roboto</vt:lpstr>
      <vt:lpstr>Roboto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Amrish Garg</dc:creator>
  <cp:lastModifiedBy>Gandharv Jain</cp:lastModifiedBy>
  <cp:revision>1628</cp:revision>
  <cp:lastPrinted>2025-08-27T06:10:39Z</cp:lastPrinted>
  <dcterms:created xsi:type="dcterms:W3CDTF">2015-09-25T10:15:41Z</dcterms:created>
  <dcterms:modified xsi:type="dcterms:W3CDTF">2026-08-07T09:54:49Z</dcterms:modified>
</cp:coreProperties>
</file>