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678" r:id="rId2"/>
    <p:sldId id="677" r:id="rId3"/>
    <p:sldId id="626" r:id="rId4"/>
    <p:sldId id="628" r:id="rId5"/>
    <p:sldId id="563" r:id="rId6"/>
    <p:sldId id="627" r:id="rId7"/>
    <p:sldId id="631" r:id="rId8"/>
    <p:sldId id="630" r:id="rId9"/>
    <p:sldId id="632" r:id="rId10"/>
    <p:sldId id="668" r:id="rId11"/>
    <p:sldId id="613" r:id="rId12"/>
    <p:sldId id="634" r:id="rId13"/>
    <p:sldId id="633" r:id="rId14"/>
    <p:sldId id="621" r:id="rId15"/>
    <p:sldId id="635" r:id="rId16"/>
    <p:sldId id="636" r:id="rId17"/>
    <p:sldId id="637" r:id="rId18"/>
    <p:sldId id="611" r:id="rId19"/>
    <p:sldId id="639" r:id="rId20"/>
    <p:sldId id="640" r:id="rId21"/>
    <p:sldId id="641" r:id="rId22"/>
    <p:sldId id="642" r:id="rId23"/>
    <p:sldId id="643" r:id="rId24"/>
    <p:sldId id="644" r:id="rId25"/>
    <p:sldId id="624" r:id="rId26"/>
    <p:sldId id="676" r:id="rId27"/>
    <p:sldId id="619" r:id="rId28"/>
    <p:sldId id="672" r:id="rId29"/>
    <p:sldId id="671" r:id="rId30"/>
    <p:sldId id="673" r:id="rId31"/>
    <p:sldId id="674" r:id="rId32"/>
    <p:sldId id="645" r:id="rId33"/>
    <p:sldId id="646" r:id="rId34"/>
    <p:sldId id="647" r:id="rId35"/>
    <p:sldId id="667" r:id="rId36"/>
    <p:sldId id="658" r:id="rId37"/>
    <p:sldId id="659" r:id="rId38"/>
    <p:sldId id="660" r:id="rId39"/>
    <p:sldId id="661" r:id="rId40"/>
    <p:sldId id="648" r:id="rId41"/>
    <p:sldId id="649" r:id="rId42"/>
    <p:sldId id="656" r:id="rId43"/>
    <p:sldId id="657" r:id="rId44"/>
    <p:sldId id="650" r:id="rId45"/>
    <p:sldId id="652" r:id="rId46"/>
    <p:sldId id="651" r:id="rId47"/>
    <p:sldId id="653" r:id="rId48"/>
    <p:sldId id="655" r:id="rId49"/>
    <p:sldId id="662" r:id="rId50"/>
    <p:sldId id="665" r:id="rId51"/>
    <p:sldId id="663" r:id="rId52"/>
    <p:sldId id="664" r:id="rId53"/>
    <p:sldId id="666" r:id="rId54"/>
    <p:sldId id="530"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64" autoAdjust="0"/>
    <p:restoredTop sz="94686"/>
  </p:normalViewPr>
  <p:slideViewPr>
    <p:cSldViewPr snapToGrid="0">
      <p:cViewPr varScale="1">
        <p:scale>
          <a:sx n="105" d="100"/>
          <a:sy n="105"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DDD5D2-CD23-4E2C-8BE2-DE046977C57C}"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IN"/>
        </a:p>
      </dgm:t>
    </dgm:pt>
    <dgm:pt modelId="{09855F85-6CA9-436D-AAB3-D01454171F9D}">
      <dgm:prSet phldrT="[Text]"/>
      <dgm:spPr/>
      <dgm:t>
        <a:bodyPr/>
        <a:lstStyle/>
        <a:p>
          <a:r>
            <a:rPr lang="en-IN">
              <a:solidFill>
                <a:schemeClr val="tx1"/>
              </a:solidFill>
            </a:rPr>
            <a:t>An </a:t>
          </a:r>
          <a:r>
            <a:rPr lang="en-IN" b="1">
              <a:solidFill>
                <a:schemeClr val="tx1"/>
              </a:solidFill>
            </a:rPr>
            <a:t>assesee</a:t>
          </a:r>
          <a:r>
            <a:rPr lang="en-IN">
              <a:solidFill>
                <a:schemeClr val="tx1"/>
              </a:solidFill>
            </a:rPr>
            <a:t> being aggrieved by an order under Section 107 (Order of the Appellate Authority) or Section 108 (Order of the Revisional Authority)</a:t>
          </a:r>
        </a:p>
      </dgm:t>
    </dgm:pt>
    <dgm:pt modelId="{673AF011-E9F6-4F59-993D-493B6C6DC3EF}" type="parTrans" cxnId="{6C6C2A75-DE07-4D8E-9821-39F2A6BB03EE}">
      <dgm:prSet/>
      <dgm:spPr/>
      <dgm:t>
        <a:bodyPr/>
        <a:lstStyle/>
        <a:p>
          <a:endParaRPr lang="en-IN"/>
        </a:p>
      </dgm:t>
    </dgm:pt>
    <dgm:pt modelId="{9AC6A323-7EB4-4DF3-8C5E-6CE35FF54276}" type="sibTrans" cxnId="{6C6C2A75-DE07-4D8E-9821-39F2A6BB03EE}">
      <dgm:prSet/>
      <dgm:spPr/>
      <dgm:t>
        <a:bodyPr/>
        <a:lstStyle/>
        <a:p>
          <a:endParaRPr lang="en-IN"/>
        </a:p>
      </dgm:t>
    </dgm:pt>
    <dgm:pt modelId="{FFE6FFF9-34D5-4FD1-A585-9638F9A61FF1}">
      <dgm:prSet phldrT="[Text]" phldr="1"/>
      <dgm:spPr/>
      <dgm:t>
        <a:bodyPr/>
        <a:lstStyle/>
        <a:p>
          <a:endParaRPr lang="en-IN"/>
        </a:p>
      </dgm:t>
    </dgm:pt>
    <dgm:pt modelId="{6F40D172-BE27-49B6-9D9F-D7EBC9AAC2E4}" type="parTrans" cxnId="{641CA79A-8961-4470-8A5A-058FBF974A7E}">
      <dgm:prSet/>
      <dgm:spPr/>
      <dgm:t>
        <a:bodyPr/>
        <a:lstStyle/>
        <a:p>
          <a:endParaRPr lang="en-IN"/>
        </a:p>
      </dgm:t>
    </dgm:pt>
    <dgm:pt modelId="{4410B298-FE51-4AE8-8A32-964C1C1B1FCF}" type="sibTrans" cxnId="{641CA79A-8961-4470-8A5A-058FBF974A7E}">
      <dgm:prSet/>
      <dgm:spPr/>
      <dgm:t>
        <a:bodyPr/>
        <a:lstStyle/>
        <a:p>
          <a:endParaRPr lang="en-IN"/>
        </a:p>
      </dgm:t>
    </dgm:pt>
    <dgm:pt modelId="{12AB832F-2685-4DC5-89D4-B7788E3B8FFB}">
      <dgm:prSet phldrT="[Text]"/>
      <dgm:spPr/>
      <dgm:t>
        <a:bodyPr/>
        <a:lstStyle/>
        <a:p>
          <a:r>
            <a:rPr lang="en-IN" b="1">
              <a:solidFill>
                <a:schemeClr val="tx1"/>
              </a:solidFill>
            </a:rPr>
            <a:t>Commissioner</a:t>
          </a:r>
          <a:r>
            <a:rPr lang="en-IN">
              <a:solidFill>
                <a:schemeClr val="tx1"/>
              </a:solidFill>
            </a:rPr>
            <a:t> may, on his own motion, or upon request from the Commissioner of State Tax or Union Territory Tax </a:t>
          </a:r>
        </a:p>
      </dgm:t>
    </dgm:pt>
    <dgm:pt modelId="{3D8893B4-B1F2-45D0-A284-B91D1F2FC2A4}" type="parTrans" cxnId="{AD90233A-F3BF-4AA7-8ADF-A5FA43E92A3A}">
      <dgm:prSet/>
      <dgm:spPr/>
      <dgm:t>
        <a:bodyPr/>
        <a:lstStyle/>
        <a:p>
          <a:endParaRPr lang="en-IN"/>
        </a:p>
      </dgm:t>
    </dgm:pt>
    <dgm:pt modelId="{F25A8722-3C19-4F0D-A6DA-3E52A29E3379}" type="sibTrans" cxnId="{AD90233A-F3BF-4AA7-8ADF-A5FA43E92A3A}">
      <dgm:prSet/>
      <dgm:spPr/>
      <dgm:t>
        <a:bodyPr/>
        <a:lstStyle/>
        <a:p>
          <a:endParaRPr lang="en-IN"/>
        </a:p>
      </dgm:t>
    </dgm:pt>
    <dgm:pt modelId="{8958D344-CA03-49D8-B7D4-A8FD0AA1B1CE}" type="pres">
      <dgm:prSet presAssocID="{90DDD5D2-CD23-4E2C-8BE2-DE046977C57C}" presName="linear" presStyleCnt="0">
        <dgm:presLayoutVars>
          <dgm:animLvl val="lvl"/>
          <dgm:resizeHandles val="exact"/>
        </dgm:presLayoutVars>
      </dgm:prSet>
      <dgm:spPr/>
    </dgm:pt>
    <dgm:pt modelId="{59D4F6A9-C357-4C42-BD7C-128551ECFC89}" type="pres">
      <dgm:prSet presAssocID="{09855F85-6CA9-436D-AAB3-D01454171F9D}" presName="parentText" presStyleLbl="node1" presStyleIdx="0" presStyleCnt="2" custScaleX="66136" custLinFactNeighborX="23890" custLinFactNeighborY="43344">
        <dgm:presLayoutVars>
          <dgm:chMax val="0"/>
          <dgm:bulletEnabled val="1"/>
        </dgm:presLayoutVars>
      </dgm:prSet>
      <dgm:spPr/>
    </dgm:pt>
    <dgm:pt modelId="{AA1D1EE8-BF99-48AD-9B4F-FDB1F063F058}" type="pres">
      <dgm:prSet presAssocID="{09855F85-6CA9-436D-AAB3-D01454171F9D}" presName="childText" presStyleLbl="revTx" presStyleIdx="0" presStyleCnt="1">
        <dgm:presLayoutVars>
          <dgm:bulletEnabled val="1"/>
        </dgm:presLayoutVars>
      </dgm:prSet>
      <dgm:spPr/>
    </dgm:pt>
    <dgm:pt modelId="{27C89C56-4386-4531-9F98-F4AD11356BD3}" type="pres">
      <dgm:prSet presAssocID="{12AB832F-2685-4DC5-89D4-B7788E3B8FFB}" presName="parentText" presStyleLbl="node1" presStyleIdx="1" presStyleCnt="2" custScaleX="65352" custLinFactNeighborX="22276" custLinFactNeighborY="-46533">
        <dgm:presLayoutVars>
          <dgm:chMax val="0"/>
          <dgm:bulletEnabled val="1"/>
        </dgm:presLayoutVars>
      </dgm:prSet>
      <dgm:spPr/>
    </dgm:pt>
  </dgm:ptLst>
  <dgm:cxnLst>
    <dgm:cxn modelId="{0839D528-319F-471B-8F38-BB9B79CF5C3B}" type="presOf" srcId="{09855F85-6CA9-436D-AAB3-D01454171F9D}" destId="{59D4F6A9-C357-4C42-BD7C-128551ECFC89}" srcOrd="0" destOrd="0" presId="urn:microsoft.com/office/officeart/2005/8/layout/vList2"/>
    <dgm:cxn modelId="{AD90233A-F3BF-4AA7-8ADF-A5FA43E92A3A}" srcId="{90DDD5D2-CD23-4E2C-8BE2-DE046977C57C}" destId="{12AB832F-2685-4DC5-89D4-B7788E3B8FFB}" srcOrd="1" destOrd="0" parTransId="{3D8893B4-B1F2-45D0-A284-B91D1F2FC2A4}" sibTransId="{F25A8722-3C19-4F0D-A6DA-3E52A29E3379}"/>
    <dgm:cxn modelId="{5160B272-2A85-498D-9212-65CBBED01CC5}" type="presOf" srcId="{90DDD5D2-CD23-4E2C-8BE2-DE046977C57C}" destId="{8958D344-CA03-49D8-B7D4-A8FD0AA1B1CE}" srcOrd="0" destOrd="0" presId="urn:microsoft.com/office/officeart/2005/8/layout/vList2"/>
    <dgm:cxn modelId="{6C6C2A75-DE07-4D8E-9821-39F2A6BB03EE}" srcId="{90DDD5D2-CD23-4E2C-8BE2-DE046977C57C}" destId="{09855F85-6CA9-436D-AAB3-D01454171F9D}" srcOrd="0" destOrd="0" parTransId="{673AF011-E9F6-4F59-993D-493B6C6DC3EF}" sibTransId="{9AC6A323-7EB4-4DF3-8C5E-6CE35FF54276}"/>
    <dgm:cxn modelId="{641CA79A-8961-4470-8A5A-058FBF974A7E}" srcId="{09855F85-6CA9-436D-AAB3-D01454171F9D}" destId="{FFE6FFF9-34D5-4FD1-A585-9638F9A61FF1}" srcOrd="0" destOrd="0" parTransId="{6F40D172-BE27-49B6-9D9F-D7EBC9AAC2E4}" sibTransId="{4410B298-FE51-4AE8-8A32-964C1C1B1FCF}"/>
    <dgm:cxn modelId="{3DB5E3BB-E884-45AE-9239-79586E19C4CA}" type="presOf" srcId="{FFE6FFF9-34D5-4FD1-A585-9638F9A61FF1}" destId="{AA1D1EE8-BF99-48AD-9B4F-FDB1F063F058}" srcOrd="0" destOrd="0" presId="urn:microsoft.com/office/officeart/2005/8/layout/vList2"/>
    <dgm:cxn modelId="{7DDB1BD6-A46F-44A7-B509-94578F2E893E}" type="presOf" srcId="{12AB832F-2685-4DC5-89D4-B7788E3B8FFB}" destId="{27C89C56-4386-4531-9F98-F4AD11356BD3}" srcOrd="0" destOrd="0" presId="urn:microsoft.com/office/officeart/2005/8/layout/vList2"/>
    <dgm:cxn modelId="{BAEBB337-9A20-4DB0-B220-1962823F1863}" type="presParOf" srcId="{8958D344-CA03-49D8-B7D4-A8FD0AA1B1CE}" destId="{59D4F6A9-C357-4C42-BD7C-128551ECFC89}" srcOrd="0" destOrd="0" presId="urn:microsoft.com/office/officeart/2005/8/layout/vList2"/>
    <dgm:cxn modelId="{FBA8BFB7-FA88-435C-BBBB-2D1AD29695CF}" type="presParOf" srcId="{8958D344-CA03-49D8-B7D4-A8FD0AA1B1CE}" destId="{AA1D1EE8-BF99-48AD-9B4F-FDB1F063F058}" srcOrd="1" destOrd="0" presId="urn:microsoft.com/office/officeart/2005/8/layout/vList2"/>
    <dgm:cxn modelId="{38FB3F7C-42DC-42D3-BD47-B5A11A0F5488}" type="presParOf" srcId="{8958D344-CA03-49D8-B7D4-A8FD0AA1B1CE}" destId="{27C89C56-4386-4531-9F98-F4AD11356BD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97242B-9457-433D-BB93-E19BE2ECA388}" type="doc">
      <dgm:prSet loTypeId="urn:microsoft.com/office/officeart/2005/8/layout/hierarchy1" loCatId="hierarchy" qsTypeId="urn:microsoft.com/office/officeart/2005/8/quickstyle/simple1" qsCatId="simple" csTypeId="urn:microsoft.com/office/officeart/2005/8/colors/accent4_3" csCatId="accent4" phldr="1"/>
      <dgm:spPr/>
      <dgm:t>
        <a:bodyPr/>
        <a:lstStyle/>
        <a:p>
          <a:endParaRPr lang="en-IN"/>
        </a:p>
      </dgm:t>
    </dgm:pt>
    <dgm:pt modelId="{DEDE7C87-A20D-4133-8FEA-7E2CCD1AD817}">
      <dgm:prSet phldrT="[Text]"/>
      <dgm:spPr/>
      <dgm:t>
        <a:bodyPr/>
        <a:lstStyle/>
        <a:p>
          <a:r>
            <a:rPr lang="en-IN"/>
            <a:t>GSTAT</a:t>
          </a:r>
        </a:p>
      </dgm:t>
    </dgm:pt>
    <dgm:pt modelId="{6D0EBC84-543A-4E60-B107-AD642799102A}" type="parTrans" cxnId="{BACC51A0-422F-43E7-ABC9-92D56E832349}">
      <dgm:prSet/>
      <dgm:spPr/>
      <dgm:t>
        <a:bodyPr/>
        <a:lstStyle/>
        <a:p>
          <a:endParaRPr lang="en-IN"/>
        </a:p>
      </dgm:t>
    </dgm:pt>
    <dgm:pt modelId="{0BBD0BBC-8F88-4D7A-B276-683F4D9D8BC0}" type="sibTrans" cxnId="{BACC51A0-422F-43E7-ABC9-92D56E832349}">
      <dgm:prSet/>
      <dgm:spPr/>
      <dgm:t>
        <a:bodyPr/>
        <a:lstStyle/>
        <a:p>
          <a:endParaRPr lang="en-IN"/>
        </a:p>
      </dgm:t>
    </dgm:pt>
    <dgm:pt modelId="{F91C2B43-4894-419F-8730-BA563E6B5934}">
      <dgm:prSet phldrT="[Text]"/>
      <dgm:spPr/>
      <dgm:t>
        <a:bodyPr/>
        <a:lstStyle/>
        <a:p>
          <a:r>
            <a:rPr lang="en-IN"/>
            <a:t>Principal Bench</a:t>
          </a:r>
        </a:p>
      </dgm:t>
    </dgm:pt>
    <dgm:pt modelId="{C0B27FC0-F05A-41B7-AF61-C9AAABC81EC8}" type="parTrans" cxnId="{0DD5A23C-A832-40C6-A58E-DE7FF467AE33}">
      <dgm:prSet/>
      <dgm:spPr/>
      <dgm:t>
        <a:bodyPr/>
        <a:lstStyle/>
        <a:p>
          <a:endParaRPr lang="en-IN"/>
        </a:p>
      </dgm:t>
    </dgm:pt>
    <dgm:pt modelId="{6EFFD1FC-72B4-45D5-B289-83ED5256C629}" type="sibTrans" cxnId="{0DD5A23C-A832-40C6-A58E-DE7FF467AE33}">
      <dgm:prSet/>
      <dgm:spPr/>
      <dgm:t>
        <a:bodyPr/>
        <a:lstStyle/>
        <a:p>
          <a:endParaRPr lang="en-IN"/>
        </a:p>
      </dgm:t>
    </dgm:pt>
    <dgm:pt modelId="{E0D83C4D-5F2B-4A6A-A9CD-9EA34B0D4DEA}">
      <dgm:prSet phldrT="[Text]"/>
      <dgm:spPr/>
      <dgm:t>
        <a:bodyPr/>
        <a:lstStyle/>
        <a:p>
          <a:r>
            <a:rPr lang="en-IN"/>
            <a:t>Sitting/Circuit Bench</a:t>
          </a:r>
        </a:p>
      </dgm:t>
    </dgm:pt>
    <dgm:pt modelId="{4D5FB8F9-A8B5-4C98-B964-5278B1C8B3B0}" type="parTrans" cxnId="{6AAD453A-228D-47AA-8828-6388FCC83151}">
      <dgm:prSet/>
      <dgm:spPr/>
      <dgm:t>
        <a:bodyPr/>
        <a:lstStyle/>
        <a:p>
          <a:endParaRPr lang="en-IN"/>
        </a:p>
      </dgm:t>
    </dgm:pt>
    <dgm:pt modelId="{25DD1E44-51CF-43D8-AC65-B181711C5021}" type="sibTrans" cxnId="{6AAD453A-228D-47AA-8828-6388FCC83151}">
      <dgm:prSet/>
      <dgm:spPr/>
      <dgm:t>
        <a:bodyPr/>
        <a:lstStyle/>
        <a:p>
          <a:endParaRPr lang="en-IN"/>
        </a:p>
      </dgm:t>
    </dgm:pt>
    <dgm:pt modelId="{19B5A789-4064-41DC-A6AE-50F37FE4E2C1}">
      <dgm:prSet phldrT="[Text]"/>
      <dgm:spPr/>
      <dgm:t>
        <a:bodyPr/>
        <a:lstStyle/>
        <a:p>
          <a:r>
            <a:rPr lang="en-IN"/>
            <a:t>State Bench</a:t>
          </a:r>
        </a:p>
      </dgm:t>
    </dgm:pt>
    <dgm:pt modelId="{EC9D49FB-4F72-4D5F-8BD1-D0E8DF17EA1F}" type="parTrans" cxnId="{74B056AE-9D23-4B8E-B26B-02519A11768E}">
      <dgm:prSet/>
      <dgm:spPr/>
      <dgm:t>
        <a:bodyPr/>
        <a:lstStyle/>
        <a:p>
          <a:endParaRPr lang="en-IN"/>
        </a:p>
      </dgm:t>
    </dgm:pt>
    <dgm:pt modelId="{6E430E45-0F7F-4828-913D-B3F6E6E633AE}" type="sibTrans" cxnId="{74B056AE-9D23-4B8E-B26B-02519A11768E}">
      <dgm:prSet/>
      <dgm:spPr/>
      <dgm:t>
        <a:bodyPr/>
        <a:lstStyle/>
        <a:p>
          <a:endParaRPr lang="en-IN"/>
        </a:p>
      </dgm:t>
    </dgm:pt>
    <dgm:pt modelId="{3204A48A-E320-445D-AC3E-238221036C15}" type="pres">
      <dgm:prSet presAssocID="{FA97242B-9457-433D-BB93-E19BE2ECA388}" presName="hierChild1" presStyleCnt="0">
        <dgm:presLayoutVars>
          <dgm:chPref val="1"/>
          <dgm:dir/>
          <dgm:animOne val="branch"/>
          <dgm:animLvl val="lvl"/>
          <dgm:resizeHandles/>
        </dgm:presLayoutVars>
      </dgm:prSet>
      <dgm:spPr/>
    </dgm:pt>
    <dgm:pt modelId="{CA9CE735-0F40-4144-8D5C-3871C46E998F}" type="pres">
      <dgm:prSet presAssocID="{DEDE7C87-A20D-4133-8FEA-7E2CCD1AD817}" presName="hierRoot1" presStyleCnt="0"/>
      <dgm:spPr/>
    </dgm:pt>
    <dgm:pt modelId="{61419077-E158-4C33-AA74-DE6B702A9169}" type="pres">
      <dgm:prSet presAssocID="{DEDE7C87-A20D-4133-8FEA-7E2CCD1AD817}" presName="composite" presStyleCnt="0"/>
      <dgm:spPr/>
    </dgm:pt>
    <dgm:pt modelId="{20F14A04-D3CD-485A-8400-2EE157EB6FC9}" type="pres">
      <dgm:prSet presAssocID="{DEDE7C87-A20D-4133-8FEA-7E2CCD1AD817}" presName="background" presStyleLbl="node0" presStyleIdx="0" presStyleCnt="1"/>
      <dgm:spPr/>
    </dgm:pt>
    <dgm:pt modelId="{0D25ACE5-5BD9-4D57-9C90-03AB980A026C}" type="pres">
      <dgm:prSet presAssocID="{DEDE7C87-A20D-4133-8FEA-7E2CCD1AD817}" presName="text" presStyleLbl="fgAcc0" presStyleIdx="0" presStyleCnt="1" custScaleY="90909" custLinFactNeighborX="-1170" custLinFactNeighborY="-16756">
        <dgm:presLayoutVars>
          <dgm:chPref val="3"/>
        </dgm:presLayoutVars>
      </dgm:prSet>
      <dgm:spPr/>
    </dgm:pt>
    <dgm:pt modelId="{A951E46C-3365-4D84-BC4A-351E2D84069C}" type="pres">
      <dgm:prSet presAssocID="{DEDE7C87-A20D-4133-8FEA-7E2CCD1AD817}" presName="hierChild2" presStyleCnt="0"/>
      <dgm:spPr/>
    </dgm:pt>
    <dgm:pt modelId="{56161DA1-0271-4C39-A722-C8F34935D7D0}" type="pres">
      <dgm:prSet presAssocID="{C0B27FC0-F05A-41B7-AF61-C9AAABC81EC8}" presName="Name10" presStyleLbl="parChTrans1D2" presStyleIdx="0" presStyleCnt="3"/>
      <dgm:spPr/>
    </dgm:pt>
    <dgm:pt modelId="{6F167FE7-0446-4594-8559-281853285146}" type="pres">
      <dgm:prSet presAssocID="{F91C2B43-4894-419F-8730-BA563E6B5934}" presName="hierRoot2" presStyleCnt="0"/>
      <dgm:spPr/>
    </dgm:pt>
    <dgm:pt modelId="{7DFA4B6D-2432-4AE5-90BE-06A8849C2136}" type="pres">
      <dgm:prSet presAssocID="{F91C2B43-4894-419F-8730-BA563E6B5934}" presName="composite2" presStyleCnt="0"/>
      <dgm:spPr/>
    </dgm:pt>
    <dgm:pt modelId="{A84FE3A8-55FA-4775-8E7B-DE35D0881E6D}" type="pres">
      <dgm:prSet presAssocID="{F91C2B43-4894-419F-8730-BA563E6B5934}" presName="background2" presStyleLbl="node2" presStyleIdx="0" presStyleCnt="3"/>
      <dgm:spPr/>
    </dgm:pt>
    <dgm:pt modelId="{70B9347E-1AAD-4617-ABDF-C9E20FFDC128}" type="pres">
      <dgm:prSet presAssocID="{F91C2B43-4894-419F-8730-BA563E6B5934}" presName="text2" presStyleLbl="fgAcc2" presStyleIdx="0" presStyleCnt="3" custLinFactNeighborX="-54503" custLinFactNeighborY="-50902">
        <dgm:presLayoutVars>
          <dgm:chPref val="3"/>
        </dgm:presLayoutVars>
      </dgm:prSet>
      <dgm:spPr/>
    </dgm:pt>
    <dgm:pt modelId="{C8FA093E-C760-434D-ACBA-FF8955E97768}" type="pres">
      <dgm:prSet presAssocID="{F91C2B43-4894-419F-8730-BA563E6B5934}" presName="hierChild3" presStyleCnt="0"/>
      <dgm:spPr/>
    </dgm:pt>
    <dgm:pt modelId="{DED43F29-B364-4AD6-9034-0AF9D62EF361}" type="pres">
      <dgm:prSet presAssocID="{EC9D49FB-4F72-4D5F-8BD1-D0E8DF17EA1F}" presName="Name10" presStyleLbl="parChTrans1D2" presStyleIdx="1" presStyleCnt="3"/>
      <dgm:spPr/>
    </dgm:pt>
    <dgm:pt modelId="{6CD949A5-58F8-4CCD-99A9-6B1D3925EBEA}" type="pres">
      <dgm:prSet presAssocID="{19B5A789-4064-41DC-A6AE-50F37FE4E2C1}" presName="hierRoot2" presStyleCnt="0"/>
      <dgm:spPr/>
    </dgm:pt>
    <dgm:pt modelId="{CB3F7FD1-D990-4F6F-ABF2-6BFBD6CBB568}" type="pres">
      <dgm:prSet presAssocID="{19B5A789-4064-41DC-A6AE-50F37FE4E2C1}" presName="composite2" presStyleCnt="0"/>
      <dgm:spPr/>
    </dgm:pt>
    <dgm:pt modelId="{A4761A0A-F7D0-465C-94C1-2929364B21E2}" type="pres">
      <dgm:prSet presAssocID="{19B5A789-4064-41DC-A6AE-50F37FE4E2C1}" presName="background2" presStyleLbl="node2" presStyleIdx="1" presStyleCnt="3"/>
      <dgm:spPr/>
    </dgm:pt>
    <dgm:pt modelId="{497A0D7F-FBE2-46FD-B43B-009B7517C02B}" type="pres">
      <dgm:prSet presAssocID="{19B5A789-4064-41DC-A6AE-50F37FE4E2C1}" presName="text2" presStyleLbl="fgAcc2" presStyleIdx="1" presStyleCnt="3" custLinFactNeighborX="5562" custLinFactNeighborY="-36063">
        <dgm:presLayoutVars>
          <dgm:chPref val="3"/>
        </dgm:presLayoutVars>
      </dgm:prSet>
      <dgm:spPr/>
    </dgm:pt>
    <dgm:pt modelId="{DC688E2C-A789-4621-9AC9-3F92C860679C}" type="pres">
      <dgm:prSet presAssocID="{19B5A789-4064-41DC-A6AE-50F37FE4E2C1}" presName="hierChild3" presStyleCnt="0"/>
      <dgm:spPr/>
    </dgm:pt>
    <dgm:pt modelId="{0EBF7CF0-45B0-450D-BB7D-63C5202507FF}" type="pres">
      <dgm:prSet presAssocID="{4D5FB8F9-A8B5-4C98-B964-5278B1C8B3B0}" presName="Name10" presStyleLbl="parChTrans1D2" presStyleIdx="2" presStyleCnt="3"/>
      <dgm:spPr/>
    </dgm:pt>
    <dgm:pt modelId="{39763511-7D0A-46EC-8E2D-665ECCF220E3}" type="pres">
      <dgm:prSet presAssocID="{E0D83C4D-5F2B-4A6A-A9CD-9EA34B0D4DEA}" presName="hierRoot2" presStyleCnt="0"/>
      <dgm:spPr/>
    </dgm:pt>
    <dgm:pt modelId="{2F83F873-C5D7-4920-B1B3-3AD9B75F2FB2}" type="pres">
      <dgm:prSet presAssocID="{E0D83C4D-5F2B-4A6A-A9CD-9EA34B0D4DEA}" presName="composite2" presStyleCnt="0"/>
      <dgm:spPr/>
    </dgm:pt>
    <dgm:pt modelId="{3161116F-61DE-4D78-AF2B-BA7E79AA9A3B}" type="pres">
      <dgm:prSet presAssocID="{E0D83C4D-5F2B-4A6A-A9CD-9EA34B0D4DEA}" presName="background2" presStyleLbl="node2" presStyleIdx="2" presStyleCnt="3"/>
      <dgm:spPr/>
    </dgm:pt>
    <dgm:pt modelId="{776A0DC9-E2D2-4F9A-ADE1-65949DEB8500}" type="pres">
      <dgm:prSet presAssocID="{E0D83C4D-5F2B-4A6A-A9CD-9EA34B0D4DEA}" presName="text2" presStyleLbl="fgAcc2" presStyleIdx="2" presStyleCnt="3" custLinFactNeighborX="71871" custLinFactNeighborY="-47111">
        <dgm:presLayoutVars>
          <dgm:chPref val="3"/>
        </dgm:presLayoutVars>
      </dgm:prSet>
      <dgm:spPr/>
    </dgm:pt>
    <dgm:pt modelId="{2EE19DBF-EB1E-47AE-8FEF-7D8862E6F5C5}" type="pres">
      <dgm:prSet presAssocID="{E0D83C4D-5F2B-4A6A-A9CD-9EA34B0D4DEA}" presName="hierChild3" presStyleCnt="0"/>
      <dgm:spPr/>
    </dgm:pt>
  </dgm:ptLst>
  <dgm:cxnLst>
    <dgm:cxn modelId="{A5930123-2831-45CD-8C0B-CBD1A3F812AC}" type="presOf" srcId="{F91C2B43-4894-419F-8730-BA563E6B5934}" destId="{70B9347E-1AAD-4617-ABDF-C9E20FFDC128}" srcOrd="0" destOrd="0" presId="urn:microsoft.com/office/officeart/2005/8/layout/hierarchy1"/>
    <dgm:cxn modelId="{6AAD453A-228D-47AA-8828-6388FCC83151}" srcId="{DEDE7C87-A20D-4133-8FEA-7E2CCD1AD817}" destId="{E0D83C4D-5F2B-4A6A-A9CD-9EA34B0D4DEA}" srcOrd="2" destOrd="0" parTransId="{4D5FB8F9-A8B5-4C98-B964-5278B1C8B3B0}" sibTransId="{25DD1E44-51CF-43D8-AC65-B181711C5021}"/>
    <dgm:cxn modelId="{0DD5A23C-A832-40C6-A58E-DE7FF467AE33}" srcId="{DEDE7C87-A20D-4133-8FEA-7E2CCD1AD817}" destId="{F91C2B43-4894-419F-8730-BA563E6B5934}" srcOrd="0" destOrd="0" parTransId="{C0B27FC0-F05A-41B7-AF61-C9AAABC81EC8}" sibTransId="{6EFFD1FC-72B4-45D5-B289-83ED5256C629}"/>
    <dgm:cxn modelId="{B13E3671-2079-4D18-ADFB-2339F34D049C}" type="presOf" srcId="{E0D83C4D-5F2B-4A6A-A9CD-9EA34B0D4DEA}" destId="{776A0DC9-E2D2-4F9A-ADE1-65949DEB8500}" srcOrd="0" destOrd="0" presId="urn:microsoft.com/office/officeart/2005/8/layout/hierarchy1"/>
    <dgm:cxn modelId="{6CCEFE57-7173-43A7-BABD-01DFB25EF4F0}" type="presOf" srcId="{FA97242B-9457-433D-BB93-E19BE2ECA388}" destId="{3204A48A-E320-445D-AC3E-238221036C15}" srcOrd="0" destOrd="0" presId="urn:microsoft.com/office/officeart/2005/8/layout/hierarchy1"/>
    <dgm:cxn modelId="{A1434E7B-AC14-4D03-9796-260F682E5329}" type="presOf" srcId="{DEDE7C87-A20D-4133-8FEA-7E2CCD1AD817}" destId="{0D25ACE5-5BD9-4D57-9C90-03AB980A026C}" srcOrd="0" destOrd="0" presId="urn:microsoft.com/office/officeart/2005/8/layout/hierarchy1"/>
    <dgm:cxn modelId="{BACC51A0-422F-43E7-ABC9-92D56E832349}" srcId="{FA97242B-9457-433D-BB93-E19BE2ECA388}" destId="{DEDE7C87-A20D-4133-8FEA-7E2CCD1AD817}" srcOrd="0" destOrd="0" parTransId="{6D0EBC84-543A-4E60-B107-AD642799102A}" sibTransId="{0BBD0BBC-8F88-4D7A-B276-683F4D9D8BC0}"/>
    <dgm:cxn modelId="{B2DC7EA4-FA31-421B-9EDB-EC367A9C125F}" type="presOf" srcId="{C0B27FC0-F05A-41B7-AF61-C9AAABC81EC8}" destId="{56161DA1-0271-4C39-A722-C8F34935D7D0}" srcOrd="0" destOrd="0" presId="urn:microsoft.com/office/officeart/2005/8/layout/hierarchy1"/>
    <dgm:cxn modelId="{74B056AE-9D23-4B8E-B26B-02519A11768E}" srcId="{DEDE7C87-A20D-4133-8FEA-7E2CCD1AD817}" destId="{19B5A789-4064-41DC-A6AE-50F37FE4E2C1}" srcOrd="1" destOrd="0" parTransId="{EC9D49FB-4F72-4D5F-8BD1-D0E8DF17EA1F}" sibTransId="{6E430E45-0F7F-4828-913D-B3F6E6E633AE}"/>
    <dgm:cxn modelId="{FC12DDBD-73F3-47B2-9756-141545B24379}" type="presOf" srcId="{19B5A789-4064-41DC-A6AE-50F37FE4E2C1}" destId="{497A0D7F-FBE2-46FD-B43B-009B7517C02B}" srcOrd="0" destOrd="0" presId="urn:microsoft.com/office/officeart/2005/8/layout/hierarchy1"/>
    <dgm:cxn modelId="{5CEC05C6-F6A6-4147-83E6-12B5D30EAA65}" type="presOf" srcId="{EC9D49FB-4F72-4D5F-8BD1-D0E8DF17EA1F}" destId="{DED43F29-B364-4AD6-9034-0AF9D62EF361}" srcOrd="0" destOrd="0" presId="urn:microsoft.com/office/officeart/2005/8/layout/hierarchy1"/>
    <dgm:cxn modelId="{764369FA-B9E4-4086-85D0-C38113BB932B}" type="presOf" srcId="{4D5FB8F9-A8B5-4C98-B964-5278B1C8B3B0}" destId="{0EBF7CF0-45B0-450D-BB7D-63C5202507FF}" srcOrd="0" destOrd="0" presId="urn:microsoft.com/office/officeart/2005/8/layout/hierarchy1"/>
    <dgm:cxn modelId="{647E2A51-8A6F-420F-99C3-A99CA3F5BF51}" type="presParOf" srcId="{3204A48A-E320-445D-AC3E-238221036C15}" destId="{CA9CE735-0F40-4144-8D5C-3871C46E998F}" srcOrd="0" destOrd="0" presId="urn:microsoft.com/office/officeart/2005/8/layout/hierarchy1"/>
    <dgm:cxn modelId="{0C38496E-3C16-4F25-89BD-AFB8334A543E}" type="presParOf" srcId="{CA9CE735-0F40-4144-8D5C-3871C46E998F}" destId="{61419077-E158-4C33-AA74-DE6B702A9169}" srcOrd="0" destOrd="0" presId="urn:microsoft.com/office/officeart/2005/8/layout/hierarchy1"/>
    <dgm:cxn modelId="{DABAA750-6030-4643-BC46-71505842FCFA}" type="presParOf" srcId="{61419077-E158-4C33-AA74-DE6B702A9169}" destId="{20F14A04-D3CD-485A-8400-2EE157EB6FC9}" srcOrd="0" destOrd="0" presId="urn:microsoft.com/office/officeart/2005/8/layout/hierarchy1"/>
    <dgm:cxn modelId="{FAB7EBA2-CE33-4D00-9934-83E42BF474B0}" type="presParOf" srcId="{61419077-E158-4C33-AA74-DE6B702A9169}" destId="{0D25ACE5-5BD9-4D57-9C90-03AB980A026C}" srcOrd="1" destOrd="0" presId="urn:microsoft.com/office/officeart/2005/8/layout/hierarchy1"/>
    <dgm:cxn modelId="{7ED701FD-FDE3-40B8-81CE-39548D914C6D}" type="presParOf" srcId="{CA9CE735-0F40-4144-8D5C-3871C46E998F}" destId="{A951E46C-3365-4D84-BC4A-351E2D84069C}" srcOrd="1" destOrd="0" presId="urn:microsoft.com/office/officeart/2005/8/layout/hierarchy1"/>
    <dgm:cxn modelId="{22718A52-403D-47F2-A137-2C7122145A5E}" type="presParOf" srcId="{A951E46C-3365-4D84-BC4A-351E2D84069C}" destId="{56161DA1-0271-4C39-A722-C8F34935D7D0}" srcOrd="0" destOrd="0" presId="urn:microsoft.com/office/officeart/2005/8/layout/hierarchy1"/>
    <dgm:cxn modelId="{27B89892-66FF-4E8E-AA42-2940AB27B18D}" type="presParOf" srcId="{A951E46C-3365-4D84-BC4A-351E2D84069C}" destId="{6F167FE7-0446-4594-8559-281853285146}" srcOrd="1" destOrd="0" presId="urn:microsoft.com/office/officeart/2005/8/layout/hierarchy1"/>
    <dgm:cxn modelId="{ADA069F8-357F-4F0E-B5CA-FC6A979F0343}" type="presParOf" srcId="{6F167FE7-0446-4594-8559-281853285146}" destId="{7DFA4B6D-2432-4AE5-90BE-06A8849C2136}" srcOrd="0" destOrd="0" presId="urn:microsoft.com/office/officeart/2005/8/layout/hierarchy1"/>
    <dgm:cxn modelId="{FD92DE39-DB94-47FE-9FC8-D95A0BB061D4}" type="presParOf" srcId="{7DFA4B6D-2432-4AE5-90BE-06A8849C2136}" destId="{A84FE3A8-55FA-4775-8E7B-DE35D0881E6D}" srcOrd="0" destOrd="0" presId="urn:microsoft.com/office/officeart/2005/8/layout/hierarchy1"/>
    <dgm:cxn modelId="{5F924160-27AB-4425-9944-11DBCD033CBC}" type="presParOf" srcId="{7DFA4B6D-2432-4AE5-90BE-06A8849C2136}" destId="{70B9347E-1AAD-4617-ABDF-C9E20FFDC128}" srcOrd="1" destOrd="0" presId="urn:microsoft.com/office/officeart/2005/8/layout/hierarchy1"/>
    <dgm:cxn modelId="{4BD9007C-BF1C-4099-85CC-08E0EEB37B40}" type="presParOf" srcId="{6F167FE7-0446-4594-8559-281853285146}" destId="{C8FA093E-C760-434D-ACBA-FF8955E97768}" srcOrd="1" destOrd="0" presId="urn:microsoft.com/office/officeart/2005/8/layout/hierarchy1"/>
    <dgm:cxn modelId="{979C8890-D5B1-4BDC-852B-BD739A47BB49}" type="presParOf" srcId="{A951E46C-3365-4D84-BC4A-351E2D84069C}" destId="{DED43F29-B364-4AD6-9034-0AF9D62EF361}" srcOrd="2" destOrd="0" presId="urn:microsoft.com/office/officeart/2005/8/layout/hierarchy1"/>
    <dgm:cxn modelId="{5CE89069-5B7E-499A-903F-C0524611745B}" type="presParOf" srcId="{A951E46C-3365-4D84-BC4A-351E2D84069C}" destId="{6CD949A5-58F8-4CCD-99A9-6B1D3925EBEA}" srcOrd="3" destOrd="0" presId="urn:microsoft.com/office/officeart/2005/8/layout/hierarchy1"/>
    <dgm:cxn modelId="{DE873B34-8EC2-442A-952B-11557360A85A}" type="presParOf" srcId="{6CD949A5-58F8-4CCD-99A9-6B1D3925EBEA}" destId="{CB3F7FD1-D990-4F6F-ABF2-6BFBD6CBB568}" srcOrd="0" destOrd="0" presId="urn:microsoft.com/office/officeart/2005/8/layout/hierarchy1"/>
    <dgm:cxn modelId="{91A31DA9-C18F-4BC0-83CE-CF5419B0E7BB}" type="presParOf" srcId="{CB3F7FD1-D990-4F6F-ABF2-6BFBD6CBB568}" destId="{A4761A0A-F7D0-465C-94C1-2929364B21E2}" srcOrd="0" destOrd="0" presId="urn:microsoft.com/office/officeart/2005/8/layout/hierarchy1"/>
    <dgm:cxn modelId="{62414EFA-CCEB-4D31-BCFF-19463D4A138F}" type="presParOf" srcId="{CB3F7FD1-D990-4F6F-ABF2-6BFBD6CBB568}" destId="{497A0D7F-FBE2-46FD-B43B-009B7517C02B}" srcOrd="1" destOrd="0" presId="urn:microsoft.com/office/officeart/2005/8/layout/hierarchy1"/>
    <dgm:cxn modelId="{F6F4DB56-4988-4D67-AB9C-73102675A3B1}" type="presParOf" srcId="{6CD949A5-58F8-4CCD-99A9-6B1D3925EBEA}" destId="{DC688E2C-A789-4621-9AC9-3F92C860679C}" srcOrd="1" destOrd="0" presId="urn:microsoft.com/office/officeart/2005/8/layout/hierarchy1"/>
    <dgm:cxn modelId="{55F074A5-994B-498C-B4A7-8D1B08B925B1}" type="presParOf" srcId="{A951E46C-3365-4D84-BC4A-351E2D84069C}" destId="{0EBF7CF0-45B0-450D-BB7D-63C5202507FF}" srcOrd="4" destOrd="0" presId="urn:microsoft.com/office/officeart/2005/8/layout/hierarchy1"/>
    <dgm:cxn modelId="{6157F6DD-911E-41F5-99D1-6DA001FD3C21}" type="presParOf" srcId="{A951E46C-3365-4D84-BC4A-351E2D84069C}" destId="{39763511-7D0A-46EC-8E2D-665ECCF220E3}" srcOrd="5" destOrd="0" presId="urn:microsoft.com/office/officeart/2005/8/layout/hierarchy1"/>
    <dgm:cxn modelId="{C31B1A2E-A653-49E0-9878-8DBF06B1E0ED}" type="presParOf" srcId="{39763511-7D0A-46EC-8E2D-665ECCF220E3}" destId="{2F83F873-C5D7-4920-B1B3-3AD9B75F2FB2}" srcOrd="0" destOrd="0" presId="urn:microsoft.com/office/officeart/2005/8/layout/hierarchy1"/>
    <dgm:cxn modelId="{C4FB5129-E8D1-40E7-A83A-3B745C8FF79A}" type="presParOf" srcId="{2F83F873-C5D7-4920-B1B3-3AD9B75F2FB2}" destId="{3161116F-61DE-4D78-AF2B-BA7E79AA9A3B}" srcOrd="0" destOrd="0" presId="urn:microsoft.com/office/officeart/2005/8/layout/hierarchy1"/>
    <dgm:cxn modelId="{2CDE62E7-522F-4106-8D08-258AB837957F}" type="presParOf" srcId="{2F83F873-C5D7-4920-B1B3-3AD9B75F2FB2}" destId="{776A0DC9-E2D2-4F9A-ADE1-65949DEB8500}" srcOrd="1" destOrd="0" presId="urn:microsoft.com/office/officeart/2005/8/layout/hierarchy1"/>
    <dgm:cxn modelId="{F4B861B1-9ED4-4095-BD39-87157FAE0B41}" type="presParOf" srcId="{39763511-7D0A-46EC-8E2D-665ECCF220E3}" destId="{2EE19DBF-EB1E-47AE-8FEF-7D8862E6F5C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D4F6A9-C357-4C42-BD7C-128551ECFC89}">
      <dsp:nvSpPr>
        <dsp:cNvPr id="0" name=""/>
        <dsp:cNvSpPr/>
      </dsp:nvSpPr>
      <dsp:spPr>
        <a:xfrm>
          <a:off x="2987498" y="245277"/>
          <a:ext cx="5834549" cy="24265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IN" sz="2800" kern="1200">
              <a:solidFill>
                <a:schemeClr val="tx1"/>
              </a:solidFill>
            </a:rPr>
            <a:t>An </a:t>
          </a:r>
          <a:r>
            <a:rPr lang="en-IN" sz="2800" b="1" kern="1200">
              <a:solidFill>
                <a:schemeClr val="tx1"/>
              </a:solidFill>
            </a:rPr>
            <a:t>assesee</a:t>
          </a:r>
          <a:r>
            <a:rPr lang="en-IN" sz="2800" kern="1200">
              <a:solidFill>
                <a:schemeClr val="tx1"/>
              </a:solidFill>
            </a:rPr>
            <a:t> being aggrieved by an order under Section 107 (Order of the Appellate Authority) or Section 108 (Order of the Revisional Authority)</a:t>
          </a:r>
        </a:p>
      </dsp:txBody>
      <dsp:txXfrm>
        <a:off x="3105954" y="363733"/>
        <a:ext cx="5597637" cy="2189667"/>
      </dsp:txXfrm>
    </dsp:sp>
    <dsp:sp modelId="{AA1D1EE8-BF99-48AD-9B4F-FDB1F063F058}">
      <dsp:nvSpPr>
        <dsp:cNvPr id="0" name=""/>
        <dsp:cNvSpPr/>
      </dsp:nvSpPr>
      <dsp:spPr>
        <a:xfrm>
          <a:off x="0" y="2427813"/>
          <a:ext cx="8822048"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100" tIns="35560" rIns="199136" bIns="35560" numCol="1" spcCol="1270" anchor="t" anchorCtr="0">
          <a:noAutofit/>
        </a:bodyPr>
        <a:lstStyle/>
        <a:p>
          <a:pPr marL="228600" lvl="1" indent="-228600" algn="l" defTabSz="977900">
            <a:lnSpc>
              <a:spcPct val="90000"/>
            </a:lnSpc>
            <a:spcBef>
              <a:spcPct val="0"/>
            </a:spcBef>
            <a:spcAft>
              <a:spcPct val="20000"/>
            </a:spcAft>
            <a:buChar char="•"/>
          </a:pPr>
          <a:endParaRPr lang="en-IN" sz="2200" kern="1200"/>
        </a:p>
      </dsp:txBody>
      <dsp:txXfrm>
        <a:off x="0" y="2427813"/>
        <a:ext cx="8822048" cy="563040"/>
      </dsp:txXfrm>
    </dsp:sp>
    <dsp:sp modelId="{27C89C56-4386-4531-9F98-F4AD11356BD3}">
      <dsp:nvSpPr>
        <dsp:cNvPr id="0" name=""/>
        <dsp:cNvSpPr/>
      </dsp:nvSpPr>
      <dsp:spPr>
        <a:xfrm>
          <a:off x="3056663" y="2728854"/>
          <a:ext cx="5765384" cy="24265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IN" sz="2800" b="1" kern="1200">
              <a:solidFill>
                <a:schemeClr val="tx1"/>
              </a:solidFill>
            </a:rPr>
            <a:t>Commissioner</a:t>
          </a:r>
          <a:r>
            <a:rPr lang="en-IN" sz="2800" kern="1200">
              <a:solidFill>
                <a:schemeClr val="tx1"/>
              </a:solidFill>
            </a:rPr>
            <a:t> may, on his own motion, or upon request from the Commissioner of State Tax or Union Territory Tax </a:t>
          </a:r>
        </a:p>
      </dsp:txBody>
      <dsp:txXfrm>
        <a:off x="3175119" y="2847310"/>
        <a:ext cx="5528472" cy="21896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F7CF0-45B0-450D-BB7D-63C5202507FF}">
      <dsp:nvSpPr>
        <dsp:cNvPr id="0" name=""/>
        <dsp:cNvSpPr/>
      </dsp:nvSpPr>
      <dsp:spPr>
        <a:xfrm>
          <a:off x="4985428" y="715019"/>
          <a:ext cx="2959758" cy="148666"/>
        </a:xfrm>
        <a:custGeom>
          <a:avLst/>
          <a:gdLst/>
          <a:ahLst/>
          <a:cxnLst/>
          <a:rect l="0" t="0" r="0" b="0"/>
          <a:pathLst>
            <a:path>
              <a:moveTo>
                <a:pt x="0" y="0"/>
              </a:moveTo>
              <a:lnTo>
                <a:pt x="0" y="8246"/>
              </a:lnTo>
              <a:lnTo>
                <a:pt x="2959758" y="8246"/>
              </a:lnTo>
              <a:lnTo>
                <a:pt x="2959758" y="148666"/>
              </a:lnTo>
            </a:path>
          </a:pathLst>
        </a:custGeom>
        <a:noFill/>
        <a:ln w="12700" cap="flat" cmpd="sng" algn="ctr">
          <a:solidFill>
            <a:schemeClr val="accent4">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D43F29-B364-4AD6-9034-0AF9D62EF361}">
      <dsp:nvSpPr>
        <dsp:cNvPr id="0" name=""/>
        <dsp:cNvSpPr/>
      </dsp:nvSpPr>
      <dsp:spPr>
        <a:xfrm>
          <a:off x="4985428" y="715019"/>
          <a:ext cx="102042" cy="255005"/>
        </a:xfrm>
        <a:custGeom>
          <a:avLst/>
          <a:gdLst/>
          <a:ahLst/>
          <a:cxnLst/>
          <a:rect l="0" t="0" r="0" b="0"/>
          <a:pathLst>
            <a:path>
              <a:moveTo>
                <a:pt x="0" y="0"/>
              </a:moveTo>
              <a:lnTo>
                <a:pt x="0" y="114585"/>
              </a:lnTo>
              <a:lnTo>
                <a:pt x="102042" y="114585"/>
              </a:lnTo>
              <a:lnTo>
                <a:pt x="102042" y="255005"/>
              </a:lnTo>
            </a:path>
          </a:pathLst>
        </a:custGeom>
        <a:noFill/>
        <a:ln w="12700" cap="flat" cmpd="sng" algn="ctr">
          <a:solidFill>
            <a:schemeClr val="accent4">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161DA1-0271-4C39-A722-C8F34935D7D0}">
      <dsp:nvSpPr>
        <dsp:cNvPr id="0" name=""/>
        <dsp:cNvSpPr/>
      </dsp:nvSpPr>
      <dsp:spPr>
        <a:xfrm>
          <a:off x="2324399" y="715019"/>
          <a:ext cx="2661028" cy="112177"/>
        </a:xfrm>
        <a:custGeom>
          <a:avLst/>
          <a:gdLst/>
          <a:ahLst/>
          <a:cxnLst/>
          <a:rect l="0" t="0" r="0" b="0"/>
          <a:pathLst>
            <a:path>
              <a:moveTo>
                <a:pt x="2661028" y="0"/>
              </a:moveTo>
              <a:lnTo>
                <a:pt x="0" y="0"/>
              </a:lnTo>
              <a:lnTo>
                <a:pt x="0" y="112177"/>
              </a:lnTo>
            </a:path>
          </a:pathLst>
        </a:custGeom>
        <a:noFill/>
        <a:ln w="12700" cap="flat" cmpd="sng" algn="ctr">
          <a:solidFill>
            <a:schemeClr val="accent4">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F14A04-D3CD-485A-8400-2EE157EB6FC9}">
      <dsp:nvSpPr>
        <dsp:cNvPr id="0" name=""/>
        <dsp:cNvSpPr/>
      </dsp:nvSpPr>
      <dsp:spPr>
        <a:xfrm>
          <a:off x="4227539" y="-159996"/>
          <a:ext cx="1515778" cy="875016"/>
        </a:xfrm>
        <a:prstGeom prst="roundRect">
          <a:avLst>
            <a:gd name="adj" fmla="val 10000"/>
          </a:avLst>
        </a:prstGeom>
        <a:solidFill>
          <a:schemeClr val="accent4">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25ACE5-5BD9-4D57-9C90-03AB980A026C}">
      <dsp:nvSpPr>
        <dsp:cNvPr id="0" name=""/>
        <dsp:cNvSpPr/>
      </dsp:nvSpPr>
      <dsp:spPr>
        <a:xfrm>
          <a:off x="4395958" y="1"/>
          <a:ext cx="1515778" cy="875016"/>
        </a:xfrm>
        <a:prstGeom prst="roundRect">
          <a:avLst>
            <a:gd name="adj" fmla="val 10000"/>
          </a:avLst>
        </a:prstGeom>
        <a:solidFill>
          <a:schemeClr val="lt1">
            <a:alpha val="90000"/>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a:t>GSTAT</a:t>
          </a:r>
        </a:p>
      </dsp:txBody>
      <dsp:txXfrm>
        <a:off x="4421586" y="25629"/>
        <a:ext cx="1464522" cy="823760"/>
      </dsp:txXfrm>
    </dsp:sp>
    <dsp:sp modelId="{A84FE3A8-55FA-4775-8E7B-DE35D0881E6D}">
      <dsp:nvSpPr>
        <dsp:cNvPr id="0" name=""/>
        <dsp:cNvSpPr/>
      </dsp:nvSpPr>
      <dsp:spPr>
        <a:xfrm>
          <a:off x="1566510" y="827197"/>
          <a:ext cx="1515778" cy="962519"/>
        </a:xfrm>
        <a:prstGeom prst="roundRect">
          <a:avLst>
            <a:gd name="adj" fmla="val 10000"/>
          </a:avLst>
        </a:prstGeom>
        <a:solidFill>
          <a:schemeClr val="accent4">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B9347E-1AAD-4617-ABDF-C9E20FFDC128}">
      <dsp:nvSpPr>
        <dsp:cNvPr id="0" name=""/>
        <dsp:cNvSpPr/>
      </dsp:nvSpPr>
      <dsp:spPr>
        <a:xfrm>
          <a:off x="1734930" y="987195"/>
          <a:ext cx="1515778" cy="962519"/>
        </a:xfrm>
        <a:prstGeom prst="roundRect">
          <a:avLst>
            <a:gd name="adj" fmla="val 10000"/>
          </a:avLst>
        </a:prstGeom>
        <a:solidFill>
          <a:schemeClr val="lt1">
            <a:alpha val="90000"/>
            <a:hueOff val="0"/>
            <a:satOff val="0"/>
            <a:lumOff val="0"/>
            <a:alphaOff val="0"/>
          </a:schemeClr>
        </a:solidFill>
        <a:ln w="12700" cap="flat" cmpd="sng" algn="ctr">
          <a:solidFill>
            <a:schemeClr val="accent4">
              <a:tint val="99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a:t>Principal Bench</a:t>
          </a:r>
        </a:p>
      </dsp:txBody>
      <dsp:txXfrm>
        <a:off x="1763121" y="1015386"/>
        <a:ext cx="1459396" cy="906137"/>
      </dsp:txXfrm>
    </dsp:sp>
    <dsp:sp modelId="{A4761A0A-F7D0-465C-94C1-2929364B21E2}">
      <dsp:nvSpPr>
        <dsp:cNvPr id="0" name=""/>
        <dsp:cNvSpPr/>
      </dsp:nvSpPr>
      <dsp:spPr>
        <a:xfrm>
          <a:off x="4329581" y="970025"/>
          <a:ext cx="1515778" cy="962519"/>
        </a:xfrm>
        <a:prstGeom prst="roundRect">
          <a:avLst>
            <a:gd name="adj" fmla="val 10000"/>
          </a:avLst>
        </a:prstGeom>
        <a:solidFill>
          <a:schemeClr val="accent4">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7A0D7F-FBE2-46FD-B43B-009B7517C02B}">
      <dsp:nvSpPr>
        <dsp:cNvPr id="0" name=""/>
        <dsp:cNvSpPr/>
      </dsp:nvSpPr>
      <dsp:spPr>
        <a:xfrm>
          <a:off x="4498001" y="1130024"/>
          <a:ext cx="1515778" cy="962519"/>
        </a:xfrm>
        <a:prstGeom prst="roundRect">
          <a:avLst>
            <a:gd name="adj" fmla="val 10000"/>
          </a:avLst>
        </a:prstGeom>
        <a:solidFill>
          <a:schemeClr val="lt1">
            <a:alpha val="90000"/>
            <a:hueOff val="0"/>
            <a:satOff val="0"/>
            <a:lumOff val="0"/>
            <a:alphaOff val="0"/>
          </a:schemeClr>
        </a:solidFill>
        <a:ln w="12700" cap="flat" cmpd="sng" algn="ctr">
          <a:solidFill>
            <a:schemeClr val="accent4">
              <a:tint val="99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a:t>State Bench</a:t>
          </a:r>
        </a:p>
      </dsp:txBody>
      <dsp:txXfrm>
        <a:off x="4526192" y="1158215"/>
        <a:ext cx="1459396" cy="906137"/>
      </dsp:txXfrm>
    </dsp:sp>
    <dsp:sp modelId="{3161116F-61DE-4D78-AF2B-BA7E79AA9A3B}">
      <dsp:nvSpPr>
        <dsp:cNvPr id="0" name=""/>
        <dsp:cNvSpPr/>
      </dsp:nvSpPr>
      <dsp:spPr>
        <a:xfrm>
          <a:off x="7187297" y="863686"/>
          <a:ext cx="1515778" cy="962519"/>
        </a:xfrm>
        <a:prstGeom prst="roundRect">
          <a:avLst>
            <a:gd name="adj" fmla="val 10000"/>
          </a:avLst>
        </a:prstGeom>
        <a:solidFill>
          <a:schemeClr val="accent4">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6A0DC9-E2D2-4F9A-ADE1-65949DEB8500}">
      <dsp:nvSpPr>
        <dsp:cNvPr id="0" name=""/>
        <dsp:cNvSpPr/>
      </dsp:nvSpPr>
      <dsp:spPr>
        <a:xfrm>
          <a:off x="7355717" y="1023685"/>
          <a:ext cx="1515778" cy="962519"/>
        </a:xfrm>
        <a:prstGeom prst="roundRect">
          <a:avLst>
            <a:gd name="adj" fmla="val 10000"/>
          </a:avLst>
        </a:prstGeom>
        <a:solidFill>
          <a:schemeClr val="lt1">
            <a:alpha val="90000"/>
            <a:hueOff val="0"/>
            <a:satOff val="0"/>
            <a:lumOff val="0"/>
            <a:alphaOff val="0"/>
          </a:schemeClr>
        </a:solidFill>
        <a:ln w="12700" cap="flat" cmpd="sng" algn="ctr">
          <a:solidFill>
            <a:schemeClr val="accent4">
              <a:tint val="99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a:t>Sitting/Circuit Bench</a:t>
          </a:r>
        </a:p>
      </dsp:txBody>
      <dsp:txXfrm>
        <a:off x="7383908" y="1051876"/>
        <a:ext cx="1459396" cy="90613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68D534-0CDF-4ABA-AB1F-721ED598EDC9}" type="datetimeFigureOut">
              <a:rPr lang="en-IN" smtClean="0"/>
              <a:t>23-05-2025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C9EC6A-BB0D-4042-B19C-8960FAA0E32A}" type="slidenum">
              <a:rPr lang="en-IN" smtClean="0"/>
              <a:t>‹#›</a:t>
            </a:fld>
            <a:endParaRPr lang="en-IN"/>
          </a:p>
        </p:txBody>
      </p:sp>
    </p:spTree>
    <p:extLst>
      <p:ext uri="{BB962C8B-B14F-4D97-AF65-F5344CB8AC3E}">
        <p14:creationId xmlns:p14="http://schemas.microsoft.com/office/powerpoint/2010/main" val="1598414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50678B-2BB2-4E19-B147-B1344157A923}" type="slidenum">
              <a:rPr kumimoji="0" lang="en-IN"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IN"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2994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5C5A65-8479-50E9-E7E6-F325D588185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793C318-BAE8-F974-A632-2FCF2F65FFF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0C0564-B965-65DA-335C-C2675FE57E1C}"/>
              </a:ext>
            </a:extLst>
          </p:cNvPr>
          <p:cNvSpPr>
            <a:spLocks noGrp="1"/>
          </p:cNvSpPr>
          <p:nvPr>
            <p:ph type="body" idx="1"/>
          </p:nvPr>
        </p:nvSpPr>
        <p:spPr/>
        <p:txBody>
          <a:bodyPr/>
          <a:lstStyle/>
          <a:p>
            <a:endParaRPr lang="en-IN"/>
          </a:p>
        </p:txBody>
      </p:sp>
      <p:sp>
        <p:nvSpPr>
          <p:cNvPr id="4" name="Slide Number Placeholder 3">
            <a:extLst>
              <a:ext uri="{FF2B5EF4-FFF2-40B4-BE49-F238E27FC236}">
                <a16:creationId xmlns:a16="http://schemas.microsoft.com/office/drawing/2014/main" id="{F0246BE1-3738-C6DB-E879-9416438E435B}"/>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50678B-2BB2-4E19-B147-B1344157A923}" type="slidenum">
              <a:rPr kumimoji="0" lang="en-IN"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IN"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3750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F9ECB0E-8B95-4CDC-8528-6740AE228F3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2247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9F792-4145-857D-1C94-61814475F3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B2A8C73-D86F-0701-453D-0EFA0BC9FE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8FC8104-6E40-DFE5-A3C6-C1CD6A5980A6}"/>
              </a:ext>
            </a:extLst>
          </p:cNvPr>
          <p:cNvSpPr>
            <a:spLocks noGrp="1"/>
          </p:cNvSpPr>
          <p:nvPr>
            <p:ph type="dt" sz="half" idx="10"/>
          </p:nvPr>
        </p:nvSpPr>
        <p:spPr/>
        <p:txBody>
          <a:bodyPr/>
          <a:lstStyle/>
          <a:p>
            <a:fld id="{CC8E0765-1BCE-5C4F-B00D-BFDC47DFF21C}" type="datetime1">
              <a:rPr lang="en-IN" smtClean="0"/>
              <a:t>23-05-2025</a:t>
            </a:fld>
            <a:endParaRPr lang="en-IN"/>
          </a:p>
        </p:txBody>
      </p:sp>
      <p:sp>
        <p:nvSpPr>
          <p:cNvPr id="5" name="Footer Placeholder 4">
            <a:extLst>
              <a:ext uri="{FF2B5EF4-FFF2-40B4-BE49-F238E27FC236}">
                <a16:creationId xmlns:a16="http://schemas.microsoft.com/office/drawing/2014/main" id="{B45DA8B1-BC8C-AF07-AACF-4EBCB7A96EE1}"/>
              </a:ext>
            </a:extLst>
          </p:cNvPr>
          <p:cNvSpPr>
            <a:spLocks noGrp="1"/>
          </p:cNvSpPr>
          <p:nvPr>
            <p:ph type="ftr" sz="quarter" idx="11"/>
          </p:nvPr>
        </p:nvSpPr>
        <p:spPr/>
        <p:txBody>
          <a:bodyPr/>
          <a:lstStyle/>
          <a:p>
            <a:r>
              <a:rPr lang="en-IN"/>
              <a:t>CA Sushil Kumar Goyal &amp; CA Bishan R Shah</a:t>
            </a:r>
          </a:p>
        </p:txBody>
      </p:sp>
      <p:sp>
        <p:nvSpPr>
          <p:cNvPr id="6" name="Slide Number Placeholder 5">
            <a:extLst>
              <a:ext uri="{FF2B5EF4-FFF2-40B4-BE49-F238E27FC236}">
                <a16:creationId xmlns:a16="http://schemas.microsoft.com/office/drawing/2014/main" id="{E474FA93-5CFF-030F-44EE-A411BBC6DEEF}"/>
              </a:ext>
            </a:extLst>
          </p:cNvPr>
          <p:cNvSpPr>
            <a:spLocks noGrp="1"/>
          </p:cNvSpPr>
          <p:nvPr>
            <p:ph type="sldNum" sz="quarter" idx="12"/>
          </p:nvPr>
        </p:nvSpPr>
        <p:spPr/>
        <p:txBody>
          <a:bodyPr/>
          <a:lstStyle/>
          <a:p>
            <a:fld id="{55C32554-7434-49BD-9558-67060263881D}" type="slidenum">
              <a:rPr lang="en-IN" smtClean="0"/>
              <a:t>‹#›</a:t>
            </a:fld>
            <a:endParaRPr lang="en-IN"/>
          </a:p>
        </p:txBody>
      </p:sp>
    </p:spTree>
    <p:extLst>
      <p:ext uri="{BB962C8B-B14F-4D97-AF65-F5344CB8AC3E}">
        <p14:creationId xmlns:p14="http://schemas.microsoft.com/office/powerpoint/2010/main" val="143114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08794-CBAE-F567-9233-B8F9014285F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0A80216-678E-C6F2-2C5E-AB9FA8248A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741E0BC-44A7-3A46-B699-79688217B60F}"/>
              </a:ext>
            </a:extLst>
          </p:cNvPr>
          <p:cNvSpPr>
            <a:spLocks noGrp="1"/>
          </p:cNvSpPr>
          <p:nvPr>
            <p:ph type="dt" sz="half" idx="10"/>
          </p:nvPr>
        </p:nvSpPr>
        <p:spPr/>
        <p:txBody>
          <a:bodyPr/>
          <a:lstStyle/>
          <a:p>
            <a:fld id="{0D6F8D82-B1A0-3647-A436-6B2F12BB4108}" type="datetime1">
              <a:rPr lang="en-IN" smtClean="0"/>
              <a:t>23-05-2025</a:t>
            </a:fld>
            <a:endParaRPr lang="en-IN"/>
          </a:p>
        </p:txBody>
      </p:sp>
      <p:sp>
        <p:nvSpPr>
          <p:cNvPr id="5" name="Footer Placeholder 4">
            <a:extLst>
              <a:ext uri="{FF2B5EF4-FFF2-40B4-BE49-F238E27FC236}">
                <a16:creationId xmlns:a16="http://schemas.microsoft.com/office/drawing/2014/main" id="{AE0F5990-E354-1FC6-7611-18F64E297005}"/>
              </a:ext>
            </a:extLst>
          </p:cNvPr>
          <p:cNvSpPr>
            <a:spLocks noGrp="1"/>
          </p:cNvSpPr>
          <p:nvPr>
            <p:ph type="ftr" sz="quarter" idx="11"/>
          </p:nvPr>
        </p:nvSpPr>
        <p:spPr/>
        <p:txBody>
          <a:bodyPr/>
          <a:lstStyle/>
          <a:p>
            <a:r>
              <a:rPr lang="en-IN"/>
              <a:t>CA Sushil Kumar Goyal &amp; CA Bishan R Shah</a:t>
            </a:r>
          </a:p>
        </p:txBody>
      </p:sp>
      <p:sp>
        <p:nvSpPr>
          <p:cNvPr id="6" name="Slide Number Placeholder 5">
            <a:extLst>
              <a:ext uri="{FF2B5EF4-FFF2-40B4-BE49-F238E27FC236}">
                <a16:creationId xmlns:a16="http://schemas.microsoft.com/office/drawing/2014/main" id="{B9545D8D-717D-8087-F48E-6A77AEB56715}"/>
              </a:ext>
            </a:extLst>
          </p:cNvPr>
          <p:cNvSpPr>
            <a:spLocks noGrp="1"/>
          </p:cNvSpPr>
          <p:nvPr>
            <p:ph type="sldNum" sz="quarter" idx="12"/>
          </p:nvPr>
        </p:nvSpPr>
        <p:spPr/>
        <p:txBody>
          <a:bodyPr/>
          <a:lstStyle/>
          <a:p>
            <a:fld id="{55C32554-7434-49BD-9558-67060263881D}" type="slidenum">
              <a:rPr lang="en-IN" smtClean="0"/>
              <a:t>‹#›</a:t>
            </a:fld>
            <a:endParaRPr lang="en-IN"/>
          </a:p>
        </p:txBody>
      </p:sp>
    </p:spTree>
    <p:extLst>
      <p:ext uri="{BB962C8B-B14F-4D97-AF65-F5344CB8AC3E}">
        <p14:creationId xmlns:p14="http://schemas.microsoft.com/office/powerpoint/2010/main" val="691080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641139-D775-13D2-3FF3-AB7B2A8D7AE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46E6BE0-67DD-60ED-43A5-D4CAC5A85A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45C211E-05DF-60A2-A58C-675C51088BB9}"/>
              </a:ext>
            </a:extLst>
          </p:cNvPr>
          <p:cNvSpPr>
            <a:spLocks noGrp="1"/>
          </p:cNvSpPr>
          <p:nvPr>
            <p:ph type="dt" sz="half" idx="10"/>
          </p:nvPr>
        </p:nvSpPr>
        <p:spPr/>
        <p:txBody>
          <a:bodyPr/>
          <a:lstStyle/>
          <a:p>
            <a:fld id="{62CB3BB7-C43E-5C44-A6F5-59ADB2E216E0}" type="datetime1">
              <a:rPr lang="en-IN" smtClean="0"/>
              <a:t>23-05-2025</a:t>
            </a:fld>
            <a:endParaRPr lang="en-IN"/>
          </a:p>
        </p:txBody>
      </p:sp>
      <p:sp>
        <p:nvSpPr>
          <p:cNvPr id="5" name="Footer Placeholder 4">
            <a:extLst>
              <a:ext uri="{FF2B5EF4-FFF2-40B4-BE49-F238E27FC236}">
                <a16:creationId xmlns:a16="http://schemas.microsoft.com/office/drawing/2014/main" id="{E12D2382-1879-6C93-CABD-3ED95438B27A}"/>
              </a:ext>
            </a:extLst>
          </p:cNvPr>
          <p:cNvSpPr>
            <a:spLocks noGrp="1"/>
          </p:cNvSpPr>
          <p:nvPr>
            <p:ph type="ftr" sz="quarter" idx="11"/>
          </p:nvPr>
        </p:nvSpPr>
        <p:spPr/>
        <p:txBody>
          <a:bodyPr/>
          <a:lstStyle/>
          <a:p>
            <a:r>
              <a:rPr lang="en-IN"/>
              <a:t>CA Sushil Kumar Goyal &amp; CA Bishan R Shah</a:t>
            </a:r>
          </a:p>
        </p:txBody>
      </p:sp>
      <p:sp>
        <p:nvSpPr>
          <p:cNvPr id="6" name="Slide Number Placeholder 5">
            <a:extLst>
              <a:ext uri="{FF2B5EF4-FFF2-40B4-BE49-F238E27FC236}">
                <a16:creationId xmlns:a16="http://schemas.microsoft.com/office/drawing/2014/main" id="{D9ABE70F-E6AA-55AB-98C2-65500706483B}"/>
              </a:ext>
            </a:extLst>
          </p:cNvPr>
          <p:cNvSpPr>
            <a:spLocks noGrp="1"/>
          </p:cNvSpPr>
          <p:nvPr>
            <p:ph type="sldNum" sz="quarter" idx="12"/>
          </p:nvPr>
        </p:nvSpPr>
        <p:spPr/>
        <p:txBody>
          <a:bodyPr/>
          <a:lstStyle/>
          <a:p>
            <a:fld id="{55C32554-7434-49BD-9558-67060263881D}" type="slidenum">
              <a:rPr lang="en-IN" smtClean="0"/>
              <a:t>‹#›</a:t>
            </a:fld>
            <a:endParaRPr lang="en-IN"/>
          </a:p>
        </p:txBody>
      </p:sp>
    </p:spTree>
    <p:extLst>
      <p:ext uri="{BB962C8B-B14F-4D97-AF65-F5344CB8AC3E}">
        <p14:creationId xmlns:p14="http://schemas.microsoft.com/office/powerpoint/2010/main" val="3616934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665177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B16D5-1190-3A5B-105E-9B7069DA0A4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660CAD5-651D-86A9-BD44-499FABA27A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7707658-E3FD-F1EC-AEF4-1DA5E9F40601}"/>
              </a:ext>
            </a:extLst>
          </p:cNvPr>
          <p:cNvSpPr>
            <a:spLocks noGrp="1"/>
          </p:cNvSpPr>
          <p:nvPr>
            <p:ph type="dt" sz="half" idx="10"/>
          </p:nvPr>
        </p:nvSpPr>
        <p:spPr/>
        <p:txBody>
          <a:bodyPr/>
          <a:lstStyle/>
          <a:p>
            <a:fld id="{A8B705B3-40E1-374A-BB92-B6BB0A11A1A0}" type="datetime1">
              <a:rPr lang="en-IN" smtClean="0"/>
              <a:t>23-05-2025</a:t>
            </a:fld>
            <a:endParaRPr lang="en-IN"/>
          </a:p>
        </p:txBody>
      </p:sp>
      <p:sp>
        <p:nvSpPr>
          <p:cNvPr id="5" name="Footer Placeholder 4">
            <a:extLst>
              <a:ext uri="{FF2B5EF4-FFF2-40B4-BE49-F238E27FC236}">
                <a16:creationId xmlns:a16="http://schemas.microsoft.com/office/drawing/2014/main" id="{5DC48FFE-3AB0-2CEA-588B-197F3C68DF12}"/>
              </a:ext>
            </a:extLst>
          </p:cNvPr>
          <p:cNvSpPr>
            <a:spLocks noGrp="1"/>
          </p:cNvSpPr>
          <p:nvPr>
            <p:ph type="ftr" sz="quarter" idx="11"/>
          </p:nvPr>
        </p:nvSpPr>
        <p:spPr/>
        <p:txBody>
          <a:bodyPr/>
          <a:lstStyle/>
          <a:p>
            <a:r>
              <a:rPr lang="en-IN"/>
              <a:t>CA Sushil Kumar Goyal &amp; CA Bishan R Shah</a:t>
            </a:r>
          </a:p>
        </p:txBody>
      </p:sp>
      <p:sp>
        <p:nvSpPr>
          <p:cNvPr id="6" name="Slide Number Placeholder 5">
            <a:extLst>
              <a:ext uri="{FF2B5EF4-FFF2-40B4-BE49-F238E27FC236}">
                <a16:creationId xmlns:a16="http://schemas.microsoft.com/office/drawing/2014/main" id="{BFD06875-7EC0-ED0D-2E5C-2AB64F3173CA}"/>
              </a:ext>
            </a:extLst>
          </p:cNvPr>
          <p:cNvSpPr>
            <a:spLocks noGrp="1"/>
          </p:cNvSpPr>
          <p:nvPr>
            <p:ph type="sldNum" sz="quarter" idx="12"/>
          </p:nvPr>
        </p:nvSpPr>
        <p:spPr/>
        <p:txBody>
          <a:bodyPr/>
          <a:lstStyle/>
          <a:p>
            <a:fld id="{55C32554-7434-49BD-9558-67060263881D}" type="slidenum">
              <a:rPr lang="en-IN" smtClean="0"/>
              <a:t>‹#›</a:t>
            </a:fld>
            <a:endParaRPr lang="en-IN"/>
          </a:p>
        </p:txBody>
      </p:sp>
    </p:spTree>
    <p:extLst>
      <p:ext uri="{BB962C8B-B14F-4D97-AF65-F5344CB8AC3E}">
        <p14:creationId xmlns:p14="http://schemas.microsoft.com/office/powerpoint/2010/main" val="398879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2D4F2-CFE7-8864-7D59-FC2BB376FF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82BEBFE-4D50-BCE0-C6DD-2E0A34D23D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F750E9-CEA7-BB60-9B5C-8CA8E4DDEAF1}"/>
              </a:ext>
            </a:extLst>
          </p:cNvPr>
          <p:cNvSpPr>
            <a:spLocks noGrp="1"/>
          </p:cNvSpPr>
          <p:nvPr>
            <p:ph type="dt" sz="half" idx="10"/>
          </p:nvPr>
        </p:nvSpPr>
        <p:spPr/>
        <p:txBody>
          <a:bodyPr/>
          <a:lstStyle/>
          <a:p>
            <a:fld id="{1BD37891-B675-074D-ADB6-87BBE9D388E5}" type="datetime1">
              <a:rPr lang="en-IN" smtClean="0"/>
              <a:t>23-05-2025</a:t>
            </a:fld>
            <a:endParaRPr lang="en-IN"/>
          </a:p>
        </p:txBody>
      </p:sp>
      <p:sp>
        <p:nvSpPr>
          <p:cNvPr id="5" name="Footer Placeholder 4">
            <a:extLst>
              <a:ext uri="{FF2B5EF4-FFF2-40B4-BE49-F238E27FC236}">
                <a16:creationId xmlns:a16="http://schemas.microsoft.com/office/drawing/2014/main" id="{A97C5DAC-B144-FCBA-B96A-ADDE92349329}"/>
              </a:ext>
            </a:extLst>
          </p:cNvPr>
          <p:cNvSpPr>
            <a:spLocks noGrp="1"/>
          </p:cNvSpPr>
          <p:nvPr>
            <p:ph type="ftr" sz="quarter" idx="11"/>
          </p:nvPr>
        </p:nvSpPr>
        <p:spPr/>
        <p:txBody>
          <a:bodyPr/>
          <a:lstStyle/>
          <a:p>
            <a:r>
              <a:rPr lang="en-IN"/>
              <a:t>CA Sushil Kumar Goyal &amp; CA Bishan R Shah</a:t>
            </a:r>
          </a:p>
        </p:txBody>
      </p:sp>
      <p:sp>
        <p:nvSpPr>
          <p:cNvPr id="6" name="Slide Number Placeholder 5">
            <a:extLst>
              <a:ext uri="{FF2B5EF4-FFF2-40B4-BE49-F238E27FC236}">
                <a16:creationId xmlns:a16="http://schemas.microsoft.com/office/drawing/2014/main" id="{9A7CECB9-4BE7-1539-091F-74802B281CF8}"/>
              </a:ext>
            </a:extLst>
          </p:cNvPr>
          <p:cNvSpPr>
            <a:spLocks noGrp="1"/>
          </p:cNvSpPr>
          <p:nvPr>
            <p:ph type="sldNum" sz="quarter" idx="12"/>
          </p:nvPr>
        </p:nvSpPr>
        <p:spPr/>
        <p:txBody>
          <a:bodyPr/>
          <a:lstStyle/>
          <a:p>
            <a:fld id="{55C32554-7434-49BD-9558-67060263881D}" type="slidenum">
              <a:rPr lang="en-IN" smtClean="0"/>
              <a:t>‹#›</a:t>
            </a:fld>
            <a:endParaRPr lang="en-IN"/>
          </a:p>
        </p:txBody>
      </p:sp>
    </p:spTree>
    <p:extLst>
      <p:ext uri="{BB962C8B-B14F-4D97-AF65-F5344CB8AC3E}">
        <p14:creationId xmlns:p14="http://schemas.microsoft.com/office/powerpoint/2010/main" val="1477152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1698B-AE2E-0461-3F7D-FD0CC3039FF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CA8F194-A518-EC8D-A4A0-56BDA16CF0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57B8ED5-4E16-2FCD-BCA7-03F9773F60C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3B3A528-DEA9-039D-F5C4-6C057B4BD53D}"/>
              </a:ext>
            </a:extLst>
          </p:cNvPr>
          <p:cNvSpPr>
            <a:spLocks noGrp="1"/>
          </p:cNvSpPr>
          <p:nvPr>
            <p:ph type="dt" sz="half" idx="10"/>
          </p:nvPr>
        </p:nvSpPr>
        <p:spPr/>
        <p:txBody>
          <a:bodyPr/>
          <a:lstStyle/>
          <a:p>
            <a:fld id="{9282C3F2-4E31-EE48-8525-3771E09CE15B}" type="datetime1">
              <a:rPr lang="en-IN" smtClean="0"/>
              <a:t>23-05-2025</a:t>
            </a:fld>
            <a:endParaRPr lang="en-IN"/>
          </a:p>
        </p:txBody>
      </p:sp>
      <p:sp>
        <p:nvSpPr>
          <p:cNvPr id="6" name="Footer Placeholder 5">
            <a:extLst>
              <a:ext uri="{FF2B5EF4-FFF2-40B4-BE49-F238E27FC236}">
                <a16:creationId xmlns:a16="http://schemas.microsoft.com/office/drawing/2014/main" id="{32C66A23-A071-0D1F-8AC8-DEC34D7A1C08}"/>
              </a:ext>
            </a:extLst>
          </p:cNvPr>
          <p:cNvSpPr>
            <a:spLocks noGrp="1"/>
          </p:cNvSpPr>
          <p:nvPr>
            <p:ph type="ftr" sz="quarter" idx="11"/>
          </p:nvPr>
        </p:nvSpPr>
        <p:spPr/>
        <p:txBody>
          <a:bodyPr/>
          <a:lstStyle/>
          <a:p>
            <a:r>
              <a:rPr lang="en-IN"/>
              <a:t>CA Sushil Kumar Goyal &amp; CA Bishan R Shah</a:t>
            </a:r>
          </a:p>
        </p:txBody>
      </p:sp>
      <p:sp>
        <p:nvSpPr>
          <p:cNvPr id="7" name="Slide Number Placeholder 6">
            <a:extLst>
              <a:ext uri="{FF2B5EF4-FFF2-40B4-BE49-F238E27FC236}">
                <a16:creationId xmlns:a16="http://schemas.microsoft.com/office/drawing/2014/main" id="{2C51C77A-E583-0A90-5CEF-E0FD297FFAEF}"/>
              </a:ext>
            </a:extLst>
          </p:cNvPr>
          <p:cNvSpPr>
            <a:spLocks noGrp="1"/>
          </p:cNvSpPr>
          <p:nvPr>
            <p:ph type="sldNum" sz="quarter" idx="12"/>
          </p:nvPr>
        </p:nvSpPr>
        <p:spPr/>
        <p:txBody>
          <a:bodyPr/>
          <a:lstStyle/>
          <a:p>
            <a:fld id="{55C32554-7434-49BD-9558-67060263881D}" type="slidenum">
              <a:rPr lang="en-IN" smtClean="0"/>
              <a:t>‹#›</a:t>
            </a:fld>
            <a:endParaRPr lang="en-IN"/>
          </a:p>
        </p:txBody>
      </p:sp>
    </p:spTree>
    <p:extLst>
      <p:ext uri="{BB962C8B-B14F-4D97-AF65-F5344CB8AC3E}">
        <p14:creationId xmlns:p14="http://schemas.microsoft.com/office/powerpoint/2010/main" val="357518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03F4A-A4A6-ECBC-62A9-BE0AA243F11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BC09EC4-544B-717D-E9E9-522E0E1E62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01AAF4-5D48-882E-2427-6CE2164EF7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5063FDB-4D08-90D7-1FDD-8CF4B115A9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755769-C49E-AE79-6B8F-6C544D4BD4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0D61282-4DF2-F8F8-6A27-71183174CF2F}"/>
              </a:ext>
            </a:extLst>
          </p:cNvPr>
          <p:cNvSpPr>
            <a:spLocks noGrp="1"/>
          </p:cNvSpPr>
          <p:nvPr>
            <p:ph type="dt" sz="half" idx="10"/>
          </p:nvPr>
        </p:nvSpPr>
        <p:spPr/>
        <p:txBody>
          <a:bodyPr/>
          <a:lstStyle/>
          <a:p>
            <a:fld id="{78670A55-2348-2243-A3BE-90FB35E6A6A8}" type="datetime1">
              <a:rPr lang="en-IN" smtClean="0"/>
              <a:t>23-05-2025</a:t>
            </a:fld>
            <a:endParaRPr lang="en-IN"/>
          </a:p>
        </p:txBody>
      </p:sp>
      <p:sp>
        <p:nvSpPr>
          <p:cNvPr id="8" name="Footer Placeholder 7">
            <a:extLst>
              <a:ext uri="{FF2B5EF4-FFF2-40B4-BE49-F238E27FC236}">
                <a16:creationId xmlns:a16="http://schemas.microsoft.com/office/drawing/2014/main" id="{709EB714-5579-D860-9630-FCCD1503029C}"/>
              </a:ext>
            </a:extLst>
          </p:cNvPr>
          <p:cNvSpPr>
            <a:spLocks noGrp="1"/>
          </p:cNvSpPr>
          <p:nvPr>
            <p:ph type="ftr" sz="quarter" idx="11"/>
          </p:nvPr>
        </p:nvSpPr>
        <p:spPr/>
        <p:txBody>
          <a:bodyPr/>
          <a:lstStyle/>
          <a:p>
            <a:r>
              <a:rPr lang="en-IN"/>
              <a:t>CA Sushil Kumar Goyal &amp; CA Bishan R Shah</a:t>
            </a:r>
          </a:p>
        </p:txBody>
      </p:sp>
      <p:sp>
        <p:nvSpPr>
          <p:cNvPr id="9" name="Slide Number Placeholder 8">
            <a:extLst>
              <a:ext uri="{FF2B5EF4-FFF2-40B4-BE49-F238E27FC236}">
                <a16:creationId xmlns:a16="http://schemas.microsoft.com/office/drawing/2014/main" id="{F51C5529-FA30-AEC1-92BA-747416BC6079}"/>
              </a:ext>
            </a:extLst>
          </p:cNvPr>
          <p:cNvSpPr>
            <a:spLocks noGrp="1"/>
          </p:cNvSpPr>
          <p:nvPr>
            <p:ph type="sldNum" sz="quarter" idx="12"/>
          </p:nvPr>
        </p:nvSpPr>
        <p:spPr/>
        <p:txBody>
          <a:bodyPr/>
          <a:lstStyle/>
          <a:p>
            <a:fld id="{55C32554-7434-49BD-9558-67060263881D}" type="slidenum">
              <a:rPr lang="en-IN" smtClean="0"/>
              <a:t>‹#›</a:t>
            </a:fld>
            <a:endParaRPr lang="en-IN"/>
          </a:p>
        </p:txBody>
      </p:sp>
    </p:spTree>
    <p:extLst>
      <p:ext uri="{BB962C8B-B14F-4D97-AF65-F5344CB8AC3E}">
        <p14:creationId xmlns:p14="http://schemas.microsoft.com/office/powerpoint/2010/main" val="3889112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CE070-5B71-23D4-650E-A43F113C7AF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EEBC609-BD48-CF88-B46B-5CF14EB21721}"/>
              </a:ext>
            </a:extLst>
          </p:cNvPr>
          <p:cNvSpPr>
            <a:spLocks noGrp="1"/>
          </p:cNvSpPr>
          <p:nvPr>
            <p:ph type="dt" sz="half" idx="10"/>
          </p:nvPr>
        </p:nvSpPr>
        <p:spPr/>
        <p:txBody>
          <a:bodyPr/>
          <a:lstStyle/>
          <a:p>
            <a:fld id="{4F2CACB5-A224-9B49-A7B2-1B0985C1F402}" type="datetime1">
              <a:rPr lang="en-IN" smtClean="0"/>
              <a:t>23-05-2025</a:t>
            </a:fld>
            <a:endParaRPr lang="en-IN"/>
          </a:p>
        </p:txBody>
      </p:sp>
      <p:sp>
        <p:nvSpPr>
          <p:cNvPr id="4" name="Footer Placeholder 3">
            <a:extLst>
              <a:ext uri="{FF2B5EF4-FFF2-40B4-BE49-F238E27FC236}">
                <a16:creationId xmlns:a16="http://schemas.microsoft.com/office/drawing/2014/main" id="{82350F34-3FD4-56D3-7A93-4A9A7D0886FB}"/>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0B9BECD8-0AA1-7540-B25F-196C5BD84D85}"/>
              </a:ext>
            </a:extLst>
          </p:cNvPr>
          <p:cNvSpPr>
            <a:spLocks noGrp="1"/>
          </p:cNvSpPr>
          <p:nvPr>
            <p:ph type="sldNum" sz="quarter" idx="12"/>
          </p:nvPr>
        </p:nvSpPr>
        <p:spPr/>
        <p:txBody>
          <a:bodyPr/>
          <a:lstStyle/>
          <a:p>
            <a:fld id="{55C32554-7434-49BD-9558-67060263881D}" type="slidenum">
              <a:rPr lang="en-IN" smtClean="0"/>
              <a:t>‹#›</a:t>
            </a:fld>
            <a:endParaRPr lang="en-IN"/>
          </a:p>
        </p:txBody>
      </p:sp>
    </p:spTree>
    <p:extLst>
      <p:ext uri="{BB962C8B-B14F-4D97-AF65-F5344CB8AC3E}">
        <p14:creationId xmlns:p14="http://schemas.microsoft.com/office/powerpoint/2010/main" val="609000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33402-D4AE-06A8-4F0C-09CE0A2B04AB}"/>
              </a:ext>
            </a:extLst>
          </p:cNvPr>
          <p:cNvSpPr>
            <a:spLocks noGrp="1"/>
          </p:cNvSpPr>
          <p:nvPr>
            <p:ph type="dt" sz="half" idx="10"/>
          </p:nvPr>
        </p:nvSpPr>
        <p:spPr/>
        <p:txBody>
          <a:bodyPr/>
          <a:lstStyle/>
          <a:p>
            <a:fld id="{B835F7F2-E485-6D48-910E-75252E616BAE}" type="datetime1">
              <a:rPr lang="en-IN" smtClean="0"/>
              <a:t>23-05-2025</a:t>
            </a:fld>
            <a:endParaRPr lang="en-IN"/>
          </a:p>
        </p:txBody>
      </p:sp>
      <p:sp>
        <p:nvSpPr>
          <p:cNvPr id="3" name="Footer Placeholder 2">
            <a:extLst>
              <a:ext uri="{FF2B5EF4-FFF2-40B4-BE49-F238E27FC236}">
                <a16:creationId xmlns:a16="http://schemas.microsoft.com/office/drawing/2014/main" id="{93AC30D5-9211-56E6-C9FA-779C86B9D8E9}"/>
              </a:ext>
            </a:extLst>
          </p:cNvPr>
          <p:cNvSpPr>
            <a:spLocks noGrp="1"/>
          </p:cNvSpPr>
          <p:nvPr>
            <p:ph type="ftr" sz="quarter" idx="11"/>
          </p:nvPr>
        </p:nvSpPr>
        <p:spPr/>
        <p:txBody>
          <a:bodyPr/>
          <a:lstStyle/>
          <a:p>
            <a:r>
              <a:rPr lang="en-IN"/>
              <a:t>CA Sushil Kumar Goyal &amp; CA Bishan R Shah</a:t>
            </a:r>
          </a:p>
        </p:txBody>
      </p:sp>
      <p:sp>
        <p:nvSpPr>
          <p:cNvPr id="4" name="Slide Number Placeholder 3">
            <a:extLst>
              <a:ext uri="{FF2B5EF4-FFF2-40B4-BE49-F238E27FC236}">
                <a16:creationId xmlns:a16="http://schemas.microsoft.com/office/drawing/2014/main" id="{788FE208-BD34-7847-A0F3-05F32A6341D6}"/>
              </a:ext>
            </a:extLst>
          </p:cNvPr>
          <p:cNvSpPr>
            <a:spLocks noGrp="1"/>
          </p:cNvSpPr>
          <p:nvPr>
            <p:ph type="sldNum" sz="quarter" idx="12"/>
          </p:nvPr>
        </p:nvSpPr>
        <p:spPr/>
        <p:txBody>
          <a:bodyPr/>
          <a:lstStyle/>
          <a:p>
            <a:fld id="{55C32554-7434-49BD-9558-67060263881D}" type="slidenum">
              <a:rPr lang="en-IN" smtClean="0"/>
              <a:t>‹#›</a:t>
            </a:fld>
            <a:endParaRPr lang="en-IN"/>
          </a:p>
        </p:txBody>
      </p:sp>
    </p:spTree>
    <p:extLst>
      <p:ext uri="{BB962C8B-B14F-4D97-AF65-F5344CB8AC3E}">
        <p14:creationId xmlns:p14="http://schemas.microsoft.com/office/powerpoint/2010/main" val="246321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F944B-A5C6-132C-BA5F-BFF422F7D3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41BFD3F8-A85E-C488-B4BF-C73F258DD3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182B9AB3-EDF7-7684-FA5F-31281CDFA3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30526C-CA16-6764-DED0-DDE845102416}"/>
              </a:ext>
            </a:extLst>
          </p:cNvPr>
          <p:cNvSpPr>
            <a:spLocks noGrp="1"/>
          </p:cNvSpPr>
          <p:nvPr>
            <p:ph type="dt" sz="half" idx="10"/>
          </p:nvPr>
        </p:nvSpPr>
        <p:spPr/>
        <p:txBody>
          <a:bodyPr/>
          <a:lstStyle/>
          <a:p>
            <a:fld id="{B7D9BF65-CB17-7A4C-9C2B-46230E631DDF}" type="datetime1">
              <a:rPr lang="en-IN" smtClean="0"/>
              <a:t>23-05-2025</a:t>
            </a:fld>
            <a:endParaRPr lang="en-IN"/>
          </a:p>
        </p:txBody>
      </p:sp>
      <p:sp>
        <p:nvSpPr>
          <p:cNvPr id="6" name="Footer Placeholder 5">
            <a:extLst>
              <a:ext uri="{FF2B5EF4-FFF2-40B4-BE49-F238E27FC236}">
                <a16:creationId xmlns:a16="http://schemas.microsoft.com/office/drawing/2014/main" id="{995F925D-4B96-DA36-1BC9-2CDAA39EE796}"/>
              </a:ext>
            </a:extLst>
          </p:cNvPr>
          <p:cNvSpPr>
            <a:spLocks noGrp="1"/>
          </p:cNvSpPr>
          <p:nvPr>
            <p:ph type="ftr" sz="quarter" idx="11"/>
          </p:nvPr>
        </p:nvSpPr>
        <p:spPr/>
        <p:txBody>
          <a:bodyPr/>
          <a:lstStyle/>
          <a:p>
            <a:r>
              <a:rPr lang="en-IN"/>
              <a:t>CA Sushil Kumar Goyal &amp; CA Bishan R Shah</a:t>
            </a:r>
          </a:p>
        </p:txBody>
      </p:sp>
      <p:sp>
        <p:nvSpPr>
          <p:cNvPr id="7" name="Slide Number Placeholder 6">
            <a:extLst>
              <a:ext uri="{FF2B5EF4-FFF2-40B4-BE49-F238E27FC236}">
                <a16:creationId xmlns:a16="http://schemas.microsoft.com/office/drawing/2014/main" id="{0B3CEE09-EDF4-8391-A237-D886A67DDD16}"/>
              </a:ext>
            </a:extLst>
          </p:cNvPr>
          <p:cNvSpPr>
            <a:spLocks noGrp="1"/>
          </p:cNvSpPr>
          <p:nvPr>
            <p:ph type="sldNum" sz="quarter" idx="12"/>
          </p:nvPr>
        </p:nvSpPr>
        <p:spPr/>
        <p:txBody>
          <a:bodyPr/>
          <a:lstStyle/>
          <a:p>
            <a:fld id="{55C32554-7434-49BD-9558-67060263881D}" type="slidenum">
              <a:rPr lang="en-IN" smtClean="0"/>
              <a:t>‹#›</a:t>
            </a:fld>
            <a:endParaRPr lang="en-IN"/>
          </a:p>
        </p:txBody>
      </p:sp>
    </p:spTree>
    <p:extLst>
      <p:ext uri="{BB962C8B-B14F-4D97-AF65-F5344CB8AC3E}">
        <p14:creationId xmlns:p14="http://schemas.microsoft.com/office/powerpoint/2010/main" val="58377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95A85-69D4-6FC7-C159-DE99786355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858362F-B832-3B15-F1EF-B5BD97CECA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1DEDDFC-00F4-F756-552E-781EC12851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519161-1AAB-DE4C-FFCB-E73C481F1F45}"/>
              </a:ext>
            </a:extLst>
          </p:cNvPr>
          <p:cNvSpPr>
            <a:spLocks noGrp="1"/>
          </p:cNvSpPr>
          <p:nvPr>
            <p:ph type="dt" sz="half" idx="10"/>
          </p:nvPr>
        </p:nvSpPr>
        <p:spPr/>
        <p:txBody>
          <a:bodyPr/>
          <a:lstStyle/>
          <a:p>
            <a:fld id="{1B67F4F8-DE98-DD44-939F-5438407D8933}" type="datetime1">
              <a:rPr lang="en-IN" smtClean="0"/>
              <a:t>23-05-2025</a:t>
            </a:fld>
            <a:endParaRPr lang="en-IN"/>
          </a:p>
        </p:txBody>
      </p:sp>
      <p:sp>
        <p:nvSpPr>
          <p:cNvPr id="6" name="Footer Placeholder 5">
            <a:extLst>
              <a:ext uri="{FF2B5EF4-FFF2-40B4-BE49-F238E27FC236}">
                <a16:creationId xmlns:a16="http://schemas.microsoft.com/office/drawing/2014/main" id="{0A1F60BA-05A8-B3B2-8348-1D4489D406E5}"/>
              </a:ext>
            </a:extLst>
          </p:cNvPr>
          <p:cNvSpPr>
            <a:spLocks noGrp="1"/>
          </p:cNvSpPr>
          <p:nvPr>
            <p:ph type="ftr" sz="quarter" idx="11"/>
          </p:nvPr>
        </p:nvSpPr>
        <p:spPr/>
        <p:txBody>
          <a:bodyPr/>
          <a:lstStyle/>
          <a:p>
            <a:r>
              <a:rPr lang="en-IN"/>
              <a:t>CA Sushil Kumar Goyal &amp; CA Bishan R Shah</a:t>
            </a:r>
          </a:p>
        </p:txBody>
      </p:sp>
      <p:sp>
        <p:nvSpPr>
          <p:cNvPr id="7" name="Slide Number Placeholder 6">
            <a:extLst>
              <a:ext uri="{FF2B5EF4-FFF2-40B4-BE49-F238E27FC236}">
                <a16:creationId xmlns:a16="http://schemas.microsoft.com/office/drawing/2014/main" id="{016A4A50-6DCD-27D8-8992-313368789F7A}"/>
              </a:ext>
            </a:extLst>
          </p:cNvPr>
          <p:cNvSpPr>
            <a:spLocks noGrp="1"/>
          </p:cNvSpPr>
          <p:nvPr>
            <p:ph type="sldNum" sz="quarter" idx="12"/>
          </p:nvPr>
        </p:nvSpPr>
        <p:spPr/>
        <p:txBody>
          <a:bodyPr/>
          <a:lstStyle/>
          <a:p>
            <a:fld id="{55C32554-7434-49BD-9558-67060263881D}" type="slidenum">
              <a:rPr lang="en-IN" smtClean="0"/>
              <a:t>‹#›</a:t>
            </a:fld>
            <a:endParaRPr lang="en-IN"/>
          </a:p>
        </p:txBody>
      </p:sp>
    </p:spTree>
    <p:extLst>
      <p:ext uri="{BB962C8B-B14F-4D97-AF65-F5344CB8AC3E}">
        <p14:creationId xmlns:p14="http://schemas.microsoft.com/office/powerpoint/2010/main" val="401760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356489-E831-2AF9-EC4D-33FAD7BAEB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3AD86B3-CF09-B562-DE1D-713FD232C7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200E0DD-B8E2-C95B-0D6A-D74F67AB69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33F5D3-B2F5-F644-B934-10AEE3D7497F}" type="datetime1">
              <a:rPr lang="en-IN" smtClean="0"/>
              <a:t>23-05-2025</a:t>
            </a:fld>
            <a:endParaRPr lang="en-IN"/>
          </a:p>
        </p:txBody>
      </p:sp>
      <p:sp>
        <p:nvSpPr>
          <p:cNvPr id="5" name="Footer Placeholder 4">
            <a:extLst>
              <a:ext uri="{FF2B5EF4-FFF2-40B4-BE49-F238E27FC236}">
                <a16:creationId xmlns:a16="http://schemas.microsoft.com/office/drawing/2014/main" id="{ACACB48C-69F2-0574-2B69-09C499C0A0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a:t>CA Sushil Kumar Goyal &amp; CA Bishan R Shah</a:t>
            </a:r>
          </a:p>
        </p:txBody>
      </p:sp>
      <p:sp>
        <p:nvSpPr>
          <p:cNvPr id="6" name="Slide Number Placeholder 5">
            <a:extLst>
              <a:ext uri="{FF2B5EF4-FFF2-40B4-BE49-F238E27FC236}">
                <a16:creationId xmlns:a16="http://schemas.microsoft.com/office/drawing/2014/main" id="{FF975045-0BB3-161A-D096-58A0ED9B09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32554-7434-49BD-9558-67060263881D}" type="slidenum">
              <a:rPr lang="en-IN" smtClean="0"/>
              <a:t>‹#›</a:t>
            </a:fld>
            <a:endParaRPr lang="en-IN"/>
          </a:p>
        </p:txBody>
      </p:sp>
    </p:spTree>
    <p:extLst>
      <p:ext uri="{BB962C8B-B14F-4D97-AF65-F5344CB8AC3E}">
        <p14:creationId xmlns:p14="http://schemas.microsoft.com/office/powerpoint/2010/main" val="4286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elpin-my.sharepoint.com/:b:/g/personal/shwetagarge_elp-in_com/EVMrAjaQZWdBqYiYnymb5aIBREBjaLmyP_xmKGDb4QmjjA?e=pSgB5W" TargetMode="External"/><Relationship Id="rId2" Type="http://schemas.openxmlformats.org/officeDocument/2006/relationships/hyperlink" Target="https://elpin-my.sharepoint.com/:b:/g/personal/shwetagarge_elp-in_com/EQ7bM-2i2X9Hgo5iRevD7KEBi9BlTzeWlhP45LSNx8Al_w?e=aYHfli" TargetMode="External"/><Relationship Id="rId1" Type="http://schemas.openxmlformats.org/officeDocument/2006/relationships/slideLayout" Target="../slideLayouts/slideLayout2.xml"/><Relationship Id="rId6" Type="http://schemas.openxmlformats.org/officeDocument/2006/relationships/oleObject" Target="../embeddings/oleObject2.bin"/><Relationship Id="rId5" Type="http://schemas.openxmlformats.org/officeDocument/2006/relationships/image" Target="../media/image2.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1FF015-185B-D39D-1EF3-4EBDB424B5BB}"/>
              </a:ext>
            </a:extLst>
          </p:cNvPr>
          <p:cNvSpPr/>
          <p:nvPr/>
        </p:nvSpPr>
        <p:spPr>
          <a:xfrm>
            <a:off x="490214" y="1673916"/>
            <a:ext cx="6023128" cy="239262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marR="0" lvl="0" defTabSz="1135063" eaLnBrk="1" fontAlgn="auto" hangingPunct="1">
              <a:lnSpc>
                <a:spcPct val="90000"/>
              </a:lnSpc>
              <a:spcBef>
                <a:spcPct val="0"/>
              </a:spcBef>
              <a:spcAft>
                <a:spcPts val="600"/>
              </a:spcAft>
              <a:buClrTx/>
              <a:buSzTx/>
              <a:defRPr/>
            </a:pPr>
            <a:endParaRPr kumimoji="0" lang="en-US" altLang="en-US" sz="4000" b="1" i="0" u="none" strike="noStrike" kern="1200" cap="none" spc="0" normalizeH="0" baseline="0" noProof="0" dirty="0">
              <a:ln>
                <a:noFill/>
              </a:ln>
              <a:solidFill>
                <a:schemeClr val="tx1"/>
              </a:solidFill>
              <a:effectLst/>
              <a:uLnTx/>
              <a:uFillTx/>
              <a:latin typeface="+mj-lt"/>
              <a:ea typeface="+mj-ea"/>
              <a:cs typeface="+mj-cs"/>
            </a:endParaRPr>
          </a:p>
          <a:p>
            <a:pPr marR="0" lvl="0" defTabSz="1135063" eaLnBrk="1" fontAlgn="auto" hangingPunct="1">
              <a:lnSpc>
                <a:spcPct val="90000"/>
              </a:lnSpc>
              <a:spcBef>
                <a:spcPct val="0"/>
              </a:spcBef>
              <a:spcAft>
                <a:spcPts val="600"/>
              </a:spcAft>
              <a:buClrTx/>
              <a:buSzTx/>
              <a:defRPr/>
            </a:pPr>
            <a:endParaRPr kumimoji="0" lang="en-US" altLang="en-US" sz="4000" b="1" i="0" u="sng" strike="noStrike" kern="1200" cap="none" spc="0" normalizeH="0" baseline="0" noProof="0" dirty="0">
              <a:ln>
                <a:noFill/>
              </a:ln>
              <a:solidFill>
                <a:schemeClr val="tx1"/>
              </a:solidFill>
              <a:effectLst/>
              <a:uLnTx/>
              <a:uFillTx/>
              <a:latin typeface="+mj-lt"/>
              <a:ea typeface="+mj-ea"/>
              <a:cs typeface="+mj-cs"/>
            </a:endParaRPr>
          </a:p>
          <a:p>
            <a:pPr marR="0" lvl="0" defTabSz="1135063" eaLnBrk="1" fontAlgn="auto" hangingPunct="1">
              <a:lnSpc>
                <a:spcPct val="90000"/>
              </a:lnSpc>
              <a:spcBef>
                <a:spcPct val="0"/>
              </a:spcBef>
              <a:spcAft>
                <a:spcPts val="600"/>
              </a:spcAft>
              <a:buClrTx/>
              <a:buSzTx/>
              <a:defRPr/>
            </a:pPr>
            <a:endParaRPr kumimoji="0" lang="en-US" altLang="en-US" sz="4000" b="1" i="0" u="sng" strike="noStrike" kern="1200" cap="none" spc="0" normalizeH="0" baseline="0" noProof="0" dirty="0">
              <a:ln>
                <a:noFill/>
              </a:ln>
              <a:solidFill>
                <a:schemeClr val="tx1"/>
              </a:solidFill>
              <a:effectLst/>
              <a:uLnTx/>
              <a:uFillTx/>
              <a:latin typeface="+mj-lt"/>
              <a:ea typeface="+mj-ea"/>
              <a:cs typeface="+mj-cs"/>
            </a:endParaRPr>
          </a:p>
          <a:p>
            <a:pPr marR="0" lvl="0" defTabSz="1135063" eaLnBrk="1" fontAlgn="auto" hangingPunct="1">
              <a:lnSpc>
                <a:spcPct val="90000"/>
              </a:lnSpc>
              <a:spcBef>
                <a:spcPct val="0"/>
              </a:spcBef>
              <a:spcAft>
                <a:spcPts val="600"/>
              </a:spcAft>
              <a:buClrTx/>
              <a:buSzTx/>
              <a:defRPr/>
            </a:pPr>
            <a:r>
              <a:rPr kumimoji="0" lang="en-US" altLang="en-US" sz="4000" b="1" i="0" u="sng" strike="noStrike" kern="1200" cap="none" spc="0" normalizeH="0" baseline="0" noProof="0" dirty="0">
                <a:ln>
                  <a:noFill/>
                </a:ln>
                <a:solidFill>
                  <a:schemeClr val="tx1"/>
                </a:solidFill>
                <a:effectLst/>
                <a:uLnTx/>
                <a:uFillTx/>
                <a:ea typeface="+mj-ea"/>
                <a:cs typeface="+mj-cs"/>
              </a:rPr>
              <a:t>GSTAT </a:t>
            </a:r>
          </a:p>
          <a:p>
            <a:pPr marR="0" lvl="0" defTabSz="1135063" eaLnBrk="1" fontAlgn="auto" hangingPunct="1">
              <a:lnSpc>
                <a:spcPct val="90000"/>
              </a:lnSpc>
              <a:spcBef>
                <a:spcPct val="0"/>
              </a:spcBef>
              <a:spcAft>
                <a:spcPts val="600"/>
              </a:spcAft>
              <a:buClrTx/>
              <a:buSzTx/>
              <a:defRPr/>
            </a:pPr>
            <a:r>
              <a:rPr kumimoji="0" lang="en-US" altLang="en-US" sz="4000" b="1" i="0" u="none" strike="noStrike" kern="1200" cap="none" spc="0" normalizeH="0" baseline="0" noProof="0" dirty="0">
                <a:ln>
                  <a:noFill/>
                </a:ln>
                <a:solidFill>
                  <a:schemeClr val="tx1"/>
                </a:solidFill>
                <a:effectLst/>
                <a:uLnTx/>
                <a:uFillTx/>
                <a:ea typeface="+mj-ea"/>
                <a:cs typeface="+mj-cs"/>
              </a:rPr>
              <a:t>PRACTICE &amp; PROCEDURE</a:t>
            </a:r>
          </a:p>
          <a:p>
            <a:pPr marR="0" lvl="0" defTabSz="1135063" eaLnBrk="1" fontAlgn="auto" hangingPunct="1">
              <a:lnSpc>
                <a:spcPct val="90000"/>
              </a:lnSpc>
              <a:spcBef>
                <a:spcPct val="0"/>
              </a:spcBef>
              <a:spcAft>
                <a:spcPts val="600"/>
              </a:spcAft>
              <a:buClrTx/>
              <a:buSzTx/>
              <a:defRPr/>
            </a:pPr>
            <a:r>
              <a:rPr kumimoji="0" lang="en-US" altLang="en-US" sz="4000" b="1" i="0" u="none" strike="noStrike" kern="1200" cap="none" spc="0" normalizeH="0" baseline="0" noProof="0" dirty="0">
                <a:ln>
                  <a:noFill/>
                </a:ln>
                <a:solidFill>
                  <a:schemeClr val="tx1"/>
                </a:solidFill>
                <a:effectLst/>
                <a:uLnTx/>
                <a:uFillTx/>
                <a:latin typeface="+mj-lt"/>
                <a:ea typeface="+mj-ea"/>
                <a:cs typeface="+mj-cs"/>
              </a:rPr>
              <a:t>ICAI - EIRC</a:t>
            </a:r>
          </a:p>
          <a:p>
            <a:pPr marL="0" marR="0" lvl="0" indent="0" defTabSz="914400" eaLnBrk="1" fontAlgn="auto" hangingPunct="1">
              <a:lnSpc>
                <a:spcPct val="90000"/>
              </a:lnSpc>
              <a:spcBef>
                <a:spcPct val="0"/>
              </a:spcBef>
              <a:spcAft>
                <a:spcPts val="600"/>
              </a:spcAft>
              <a:buClrTx/>
              <a:buSzTx/>
              <a:tabLst/>
              <a:defRPr/>
            </a:pPr>
            <a:endParaRPr lang="en-US" altLang="en-US" sz="4000" dirty="0">
              <a:latin typeface="+mj-lt"/>
              <a:ea typeface="+mj-ea"/>
              <a:cs typeface="+mj-cs"/>
            </a:endParaRPr>
          </a:p>
          <a:p>
            <a:pPr marL="0" marR="0" lvl="0" indent="0" defTabSz="914400" eaLnBrk="1" fontAlgn="auto" hangingPunct="1">
              <a:lnSpc>
                <a:spcPct val="90000"/>
              </a:lnSpc>
              <a:spcBef>
                <a:spcPct val="0"/>
              </a:spcBef>
              <a:spcAft>
                <a:spcPts val="600"/>
              </a:spcAft>
              <a:buClrTx/>
              <a:buSzTx/>
              <a:tabLst/>
              <a:defRPr/>
            </a:pPr>
            <a:r>
              <a:rPr lang="en-US" altLang="en-US" sz="4000" dirty="0">
                <a:ea typeface="+mj-ea"/>
                <a:cs typeface="+mj-cs"/>
              </a:rPr>
              <a:t>22</a:t>
            </a:r>
            <a:r>
              <a:rPr lang="en-US" altLang="en-US" sz="4000" baseline="30000" dirty="0">
                <a:ea typeface="+mj-ea"/>
                <a:cs typeface="+mj-cs"/>
              </a:rPr>
              <a:t>nd</a:t>
            </a:r>
            <a:r>
              <a:rPr lang="en-US" altLang="en-US" sz="4000" dirty="0">
                <a:ea typeface="+mj-ea"/>
                <a:cs typeface="+mj-cs"/>
              </a:rPr>
              <a:t> May, 2025 </a:t>
            </a:r>
            <a:endParaRPr kumimoji="0" lang="en-US" altLang="en-US" sz="4000" b="0" i="0" u="none" strike="noStrike" kern="1200" cap="none" spc="0" normalizeH="0" baseline="0" noProof="0" dirty="0">
              <a:ln>
                <a:noFill/>
              </a:ln>
              <a:solidFill>
                <a:schemeClr val="tx1"/>
              </a:solidFill>
              <a:effectLst/>
              <a:uLnTx/>
              <a:uFillTx/>
              <a:ea typeface="+mj-ea"/>
              <a:cs typeface="+mj-cs"/>
            </a:endParaRPr>
          </a:p>
          <a:p>
            <a:pPr algn="ctr"/>
            <a:endParaRPr lang="en-IN" dirty="0"/>
          </a:p>
        </p:txBody>
      </p:sp>
      <p:graphicFrame>
        <p:nvGraphicFramePr>
          <p:cNvPr id="3" name="Table 2">
            <a:extLst>
              <a:ext uri="{FF2B5EF4-FFF2-40B4-BE49-F238E27FC236}">
                <a16:creationId xmlns:a16="http://schemas.microsoft.com/office/drawing/2014/main" id="{130E6679-1331-D8CB-B83D-7495E7AED6F3}"/>
              </a:ext>
            </a:extLst>
          </p:cNvPr>
          <p:cNvGraphicFramePr>
            <a:graphicFrameLocks noGrp="1"/>
          </p:cNvGraphicFramePr>
          <p:nvPr>
            <p:extLst>
              <p:ext uri="{D42A27DB-BD31-4B8C-83A1-F6EECF244321}">
                <p14:modId xmlns:p14="http://schemas.microsoft.com/office/powerpoint/2010/main" val="3116703012"/>
              </p:ext>
            </p:extLst>
          </p:nvPr>
        </p:nvGraphicFramePr>
        <p:xfrm>
          <a:off x="8018585" y="4468819"/>
          <a:ext cx="3488787" cy="1066800"/>
        </p:xfrm>
        <a:graphic>
          <a:graphicData uri="http://schemas.openxmlformats.org/drawingml/2006/table">
            <a:tbl>
              <a:tblPr firstRow="1" bandRow="1">
                <a:tableStyleId>{5C22544A-7EE6-4342-B048-85BDC9FD1C3A}</a:tableStyleId>
              </a:tblPr>
              <a:tblGrid>
                <a:gridCol w="3488787">
                  <a:extLst>
                    <a:ext uri="{9D8B030D-6E8A-4147-A177-3AD203B41FA5}">
                      <a16:colId xmlns:a16="http://schemas.microsoft.com/office/drawing/2014/main" val="2794115856"/>
                    </a:ext>
                  </a:extLst>
                </a:gridCol>
              </a:tblGrid>
              <a:tr h="640062">
                <a:tc>
                  <a:txBody>
                    <a:bodyPr/>
                    <a:lstStyle/>
                    <a:p>
                      <a:r>
                        <a:rPr lang="en-US" sz="2400" b="0" dirty="0">
                          <a:solidFill>
                            <a:schemeClr val="tx1"/>
                          </a:solidFill>
                        </a:rPr>
                        <a:t>CA. SUSHIL KUMAR GOYAL</a:t>
                      </a:r>
                    </a:p>
                    <a:p>
                      <a:r>
                        <a:rPr lang="en-US" sz="2400" b="0" dirty="0">
                          <a:solidFill>
                            <a:schemeClr val="tx1"/>
                          </a:solidFill>
                        </a:rPr>
                        <a:t>CA. BISHAN</a:t>
                      </a:r>
                      <a:r>
                        <a:rPr lang="en-US" sz="4000" b="0" dirty="0">
                          <a:solidFill>
                            <a:schemeClr val="tx1"/>
                          </a:solidFill>
                        </a:rPr>
                        <a:t> </a:t>
                      </a:r>
                      <a:r>
                        <a:rPr lang="en-US" sz="2400" b="0" dirty="0">
                          <a:solidFill>
                            <a:schemeClr val="tx1"/>
                          </a:solidFill>
                        </a:rPr>
                        <a:t>R SHAH </a:t>
                      </a:r>
                    </a:p>
                  </a:txBody>
                  <a:tcPr marL="100584" marR="100584">
                    <a:noFill/>
                  </a:tcPr>
                </a:tc>
                <a:extLst>
                  <a:ext uri="{0D108BD9-81ED-4DB2-BD59-A6C34878D82A}">
                    <a16:rowId xmlns:a16="http://schemas.microsoft.com/office/drawing/2014/main" val="2627521773"/>
                  </a:ext>
                </a:extLst>
              </a:tr>
            </a:tbl>
          </a:graphicData>
        </a:graphic>
      </p:graphicFrame>
      <p:sp>
        <p:nvSpPr>
          <p:cNvPr id="6" name="Footer Placeholder 5">
            <a:extLst>
              <a:ext uri="{FF2B5EF4-FFF2-40B4-BE49-F238E27FC236}">
                <a16:creationId xmlns:a16="http://schemas.microsoft.com/office/drawing/2014/main" id="{93262402-72C2-4E77-394F-457A73069E33}"/>
              </a:ext>
            </a:extLst>
          </p:cNvPr>
          <p:cNvSpPr>
            <a:spLocks noGrp="1"/>
          </p:cNvSpPr>
          <p:nvPr>
            <p:ph type="ftr" sz="quarter" idx="11"/>
          </p:nvPr>
        </p:nvSpPr>
        <p:spPr/>
        <p:txBody>
          <a:bodyPr/>
          <a:lstStyle/>
          <a:p>
            <a:r>
              <a:rPr lang="en-IN"/>
              <a:t>CA Sushil Kumar Goyal &amp; CA Bishan R Shah</a:t>
            </a:r>
            <a:endParaRPr lang="en-IN" dirty="0"/>
          </a:p>
        </p:txBody>
      </p:sp>
      <p:sp>
        <p:nvSpPr>
          <p:cNvPr id="7" name="Slide Number Placeholder 6">
            <a:extLst>
              <a:ext uri="{FF2B5EF4-FFF2-40B4-BE49-F238E27FC236}">
                <a16:creationId xmlns:a16="http://schemas.microsoft.com/office/drawing/2014/main" id="{825F457D-F63A-4053-8A72-E42ECFEBB084}"/>
              </a:ext>
            </a:extLst>
          </p:cNvPr>
          <p:cNvSpPr>
            <a:spLocks noGrp="1"/>
          </p:cNvSpPr>
          <p:nvPr>
            <p:ph type="sldNum" sz="quarter" idx="12"/>
          </p:nvPr>
        </p:nvSpPr>
        <p:spPr/>
        <p:txBody>
          <a:bodyPr/>
          <a:lstStyle/>
          <a:p>
            <a:fld id="{55C32554-7434-49BD-9558-67060263881D}" type="slidenum">
              <a:rPr lang="en-IN" smtClean="0"/>
              <a:t>1</a:t>
            </a:fld>
            <a:endParaRPr lang="en-IN"/>
          </a:p>
        </p:txBody>
      </p:sp>
    </p:spTree>
    <p:extLst>
      <p:ext uri="{BB962C8B-B14F-4D97-AF65-F5344CB8AC3E}">
        <p14:creationId xmlns:p14="http://schemas.microsoft.com/office/powerpoint/2010/main" val="620035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7D0B0-FE18-D247-A27B-68858A544833}"/>
              </a:ext>
            </a:extLst>
          </p:cNvPr>
          <p:cNvSpPr>
            <a:spLocks noGrp="1"/>
          </p:cNvSpPr>
          <p:nvPr>
            <p:ph type="title"/>
          </p:nvPr>
        </p:nvSpPr>
        <p:spPr>
          <a:xfrm>
            <a:off x="1045028" y="365125"/>
            <a:ext cx="10308771" cy="1325563"/>
          </a:xfrm>
        </p:spPr>
        <p:txBody>
          <a:bodyPr/>
          <a:lstStyle/>
          <a:p>
            <a:r>
              <a:rPr lang="en-IN" u="sng"/>
              <a:t>Computation of time period </a:t>
            </a:r>
          </a:p>
        </p:txBody>
      </p:sp>
      <p:sp>
        <p:nvSpPr>
          <p:cNvPr id="3" name="Content Placeholder 2">
            <a:extLst>
              <a:ext uri="{FF2B5EF4-FFF2-40B4-BE49-F238E27FC236}">
                <a16:creationId xmlns:a16="http://schemas.microsoft.com/office/drawing/2014/main" id="{87CF3E91-FAFE-5FF5-E483-39E384E7A5BA}"/>
              </a:ext>
            </a:extLst>
          </p:cNvPr>
          <p:cNvSpPr>
            <a:spLocks noGrp="1"/>
          </p:cNvSpPr>
          <p:nvPr>
            <p:ph idx="1"/>
          </p:nvPr>
        </p:nvSpPr>
        <p:spPr/>
        <p:txBody>
          <a:bodyPr/>
          <a:lstStyle/>
          <a:p>
            <a:pPr algn="just"/>
            <a:r>
              <a:rPr lang="en-IN"/>
              <a:t>As per Section 10 of the General Clauses Act, 1897 read with Rule 3 of the </a:t>
            </a:r>
            <a:r>
              <a:rPr lang="en-US"/>
              <a:t>Goods and Services Tax Appellate Tribunal (Procedure) Rules, 2025</a:t>
            </a:r>
            <a:r>
              <a:rPr lang="en-IN"/>
              <a:t>, the day on which the order is received shall be excluded;</a:t>
            </a:r>
          </a:p>
          <a:p>
            <a:pPr algn="just"/>
            <a:r>
              <a:rPr lang="en-IN"/>
              <a:t>If the last day expires on a day when the Appellate Tribunal is closed, the same will be excluded in computation of time period. </a:t>
            </a:r>
          </a:p>
          <a:p>
            <a:endParaRPr lang="en-IN"/>
          </a:p>
        </p:txBody>
      </p:sp>
      <p:sp>
        <p:nvSpPr>
          <p:cNvPr id="4" name="Footer Placeholder 3">
            <a:extLst>
              <a:ext uri="{FF2B5EF4-FFF2-40B4-BE49-F238E27FC236}">
                <a16:creationId xmlns:a16="http://schemas.microsoft.com/office/drawing/2014/main" id="{2028F3D9-9BAD-F23A-2F4B-8AEB28BE4836}"/>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B6C618EE-1D5B-087A-7AA1-65F65AA42DA6}"/>
              </a:ext>
            </a:extLst>
          </p:cNvPr>
          <p:cNvSpPr>
            <a:spLocks noGrp="1"/>
          </p:cNvSpPr>
          <p:nvPr>
            <p:ph type="sldNum" sz="quarter" idx="12"/>
          </p:nvPr>
        </p:nvSpPr>
        <p:spPr/>
        <p:txBody>
          <a:bodyPr/>
          <a:lstStyle/>
          <a:p>
            <a:fld id="{55C32554-7434-49BD-9558-67060263881D}" type="slidenum">
              <a:rPr lang="en-IN" smtClean="0"/>
              <a:t>10</a:t>
            </a:fld>
            <a:endParaRPr lang="en-IN"/>
          </a:p>
        </p:txBody>
      </p:sp>
    </p:spTree>
    <p:extLst>
      <p:ext uri="{BB962C8B-B14F-4D97-AF65-F5344CB8AC3E}">
        <p14:creationId xmlns:p14="http://schemas.microsoft.com/office/powerpoint/2010/main" val="347091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6BF95-BDA0-44AE-9218-ECA0624D5F1E}"/>
              </a:ext>
            </a:extLst>
          </p:cNvPr>
          <p:cNvSpPr>
            <a:spLocks noGrp="1"/>
          </p:cNvSpPr>
          <p:nvPr>
            <p:ph type="title"/>
          </p:nvPr>
        </p:nvSpPr>
        <p:spPr>
          <a:xfrm>
            <a:off x="1141130" y="198120"/>
            <a:ext cx="9367203" cy="1188720"/>
          </a:xfrm>
        </p:spPr>
        <p:txBody>
          <a:bodyPr>
            <a:normAutofit/>
          </a:bodyPr>
          <a:lstStyle/>
          <a:p>
            <a:r>
              <a:rPr lang="en-IN" u="sng"/>
              <a:t>Pre-deposit</a:t>
            </a:r>
          </a:p>
        </p:txBody>
      </p:sp>
      <p:graphicFrame>
        <p:nvGraphicFramePr>
          <p:cNvPr id="6" name="Table 6">
            <a:extLst>
              <a:ext uri="{FF2B5EF4-FFF2-40B4-BE49-F238E27FC236}">
                <a16:creationId xmlns:a16="http://schemas.microsoft.com/office/drawing/2014/main" id="{0261A07B-B9EB-455A-9DA6-EA53FED683C0}"/>
              </a:ext>
            </a:extLst>
          </p:cNvPr>
          <p:cNvGraphicFramePr>
            <a:graphicFrameLocks noGrp="1"/>
          </p:cNvGraphicFramePr>
          <p:nvPr>
            <p:ph idx="1"/>
          </p:nvPr>
        </p:nvGraphicFramePr>
        <p:xfrm>
          <a:off x="205740" y="1386839"/>
          <a:ext cx="11780520" cy="3743301"/>
        </p:xfrm>
        <a:graphic>
          <a:graphicData uri="http://schemas.openxmlformats.org/drawingml/2006/table">
            <a:tbl>
              <a:tblPr firstRow="1" bandRow="1">
                <a:tableStyleId>{00A15C55-8517-42AA-B614-E9B94910E393}</a:tableStyleId>
              </a:tblPr>
              <a:tblGrid>
                <a:gridCol w="2161704">
                  <a:extLst>
                    <a:ext uri="{9D8B030D-6E8A-4147-A177-3AD203B41FA5}">
                      <a16:colId xmlns:a16="http://schemas.microsoft.com/office/drawing/2014/main" val="2107232331"/>
                    </a:ext>
                  </a:extLst>
                </a:gridCol>
                <a:gridCol w="9618816">
                  <a:extLst>
                    <a:ext uri="{9D8B030D-6E8A-4147-A177-3AD203B41FA5}">
                      <a16:colId xmlns:a16="http://schemas.microsoft.com/office/drawing/2014/main" val="231186723"/>
                    </a:ext>
                  </a:extLst>
                </a:gridCol>
              </a:tblGrid>
              <a:tr h="522007">
                <a:tc>
                  <a:txBody>
                    <a:bodyPr/>
                    <a:lstStyle/>
                    <a:p>
                      <a:r>
                        <a:rPr lang="en-IN" sz="1800"/>
                        <a:t>Remarks</a:t>
                      </a:r>
                    </a:p>
                  </a:txBody>
                  <a:tcPr/>
                </a:tc>
                <a:tc>
                  <a:txBody>
                    <a:bodyPr/>
                    <a:lstStyle/>
                    <a:p>
                      <a:r>
                        <a:rPr lang="en-IN" sz="1800"/>
                        <a:t>Provision</a:t>
                      </a:r>
                    </a:p>
                  </a:txBody>
                  <a:tcPr/>
                </a:tc>
                <a:extLst>
                  <a:ext uri="{0D108BD9-81ED-4DB2-BD59-A6C34878D82A}">
                    <a16:rowId xmlns:a16="http://schemas.microsoft.com/office/drawing/2014/main" val="4220864776"/>
                  </a:ext>
                </a:extLst>
              </a:tr>
              <a:tr h="3221294">
                <a:tc>
                  <a:txBody>
                    <a:bodyPr/>
                    <a:lstStyle/>
                    <a:p>
                      <a:r>
                        <a:rPr lang="en-IN" sz="1800"/>
                        <a:t>Requirement of Pre-deposit in case of demand of tax, interest, fine, fee and penalty </a:t>
                      </a:r>
                    </a:p>
                  </a:txBody>
                  <a:tcPr/>
                </a:tc>
                <a:tc>
                  <a:txBody>
                    <a:bodyPr/>
                    <a:lstStyle/>
                    <a:p>
                      <a:pPr marL="285750" lvl="0" indent="-285750">
                        <a:buFont typeface="Arial" panose="020B0604020202020204" pitchFamily="34" charset="0"/>
                        <a:buChar char="•"/>
                      </a:pPr>
                      <a:r>
                        <a:rPr lang="en-US" sz="1800"/>
                        <a:t>Admitted liability  - 100% of the  amount of tax, interest, fine, fee and penalty arising from the impugned order;</a:t>
                      </a:r>
                    </a:p>
                    <a:p>
                      <a:pPr marL="285750" lvl="0" indent="-285750">
                        <a:buFont typeface="Arial" panose="020B0604020202020204" pitchFamily="34" charset="0"/>
                        <a:buChar char="•"/>
                      </a:pPr>
                      <a:r>
                        <a:rPr lang="en-US" sz="1800"/>
                        <a:t>Disputed liability – 10% of the remaining </a:t>
                      </a:r>
                      <a:r>
                        <a:rPr lang="en-US" sz="1800" b="1"/>
                        <a:t>tax amount </a:t>
                      </a:r>
                      <a:r>
                        <a:rPr lang="en-US" sz="1800"/>
                        <a:t>– Maximum Rs. 20 crore</a:t>
                      </a:r>
                    </a:p>
                    <a:p>
                      <a:pPr marL="0" lvl="0" indent="0">
                        <a:buFont typeface="Arial" panose="020B0604020202020204" pitchFamily="34" charset="0"/>
                        <a:buNone/>
                      </a:pPr>
                      <a:endParaRPr lang="en-US" sz="1800">
                        <a:solidFill>
                          <a:srgbClr val="FF0000"/>
                        </a:solidFill>
                      </a:endParaRPr>
                    </a:p>
                    <a:p>
                      <a:pPr marL="0" lvl="0" indent="0">
                        <a:buFont typeface="Arial" panose="020B0604020202020204" pitchFamily="34" charset="0"/>
                        <a:buNone/>
                      </a:pPr>
                      <a:r>
                        <a:rPr lang="en-US" sz="1800">
                          <a:solidFill>
                            <a:srgbClr val="FF0000"/>
                          </a:solidFill>
                        </a:rPr>
                        <a:t>It is to be noted that this is over and above the amount paid at the time of filing the Appeal before the Appellate Authority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a:t>Upon payment of the aforesaid amount,  the recovery proceedings for the balance amount shall be deemed to be stayed</a:t>
                      </a:r>
                    </a:p>
                    <a:p>
                      <a:pPr marL="0" lvl="0" indent="0">
                        <a:buFont typeface="Arial" panose="020B0604020202020204" pitchFamily="34" charset="0"/>
                        <a:buNone/>
                      </a:pPr>
                      <a:endParaRPr lang="en-IN" sz="1800"/>
                    </a:p>
                  </a:txBody>
                  <a:tcPr/>
                </a:tc>
                <a:extLst>
                  <a:ext uri="{0D108BD9-81ED-4DB2-BD59-A6C34878D82A}">
                    <a16:rowId xmlns:a16="http://schemas.microsoft.com/office/drawing/2014/main" val="2358906601"/>
                  </a:ext>
                </a:extLst>
              </a:tr>
            </a:tbl>
          </a:graphicData>
        </a:graphic>
      </p:graphicFrame>
      <p:sp>
        <p:nvSpPr>
          <p:cNvPr id="3" name="Footer Placeholder 2">
            <a:extLst>
              <a:ext uri="{FF2B5EF4-FFF2-40B4-BE49-F238E27FC236}">
                <a16:creationId xmlns:a16="http://schemas.microsoft.com/office/drawing/2014/main" id="{78006AE0-9BB7-3269-41DD-6D4F5FD8B3D9}"/>
              </a:ext>
            </a:extLst>
          </p:cNvPr>
          <p:cNvSpPr>
            <a:spLocks noGrp="1"/>
          </p:cNvSpPr>
          <p:nvPr>
            <p:ph type="ftr" sz="quarter" idx="11"/>
          </p:nvPr>
        </p:nvSpPr>
        <p:spPr/>
        <p:txBody>
          <a:bodyPr/>
          <a:lstStyle/>
          <a:p>
            <a:r>
              <a:rPr lang="en-IN"/>
              <a:t>CA Sushil Kumar Goyal &amp; CA Bishan R Shah</a:t>
            </a:r>
          </a:p>
        </p:txBody>
      </p:sp>
      <p:sp>
        <p:nvSpPr>
          <p:cNvPr id="4" name="Slide Number Placeholder 3">
            <a:extLst>
              <a:ext uri="{FF2B5EF4-FFF2-40B4-BE49-F238E27FC236}">
                <a16:creationId xmlns:a16="http://schemas.microsoft.com/office/drawing/2014/main" id="{F9702DDD-3F29-2EA2-8839-F091CC0159B0}"/>
              </a:ext>
            </a:extLst>
          </p:cNvPr>
          <p:cNvSpPr>
            <a:spLocks noGrp="1"/>
          </p:cNvSpPr>
          <p:nvPr>
            <p:ph type="sldNum" sz="quarter" idx="12"/>
          </p:nvPr>
        </p:nvSpPr>
        <p:spPr/>
        <p:txBody>
          <a:bodyPr/>
          <a:lstStyle/>
          <a:p>
            <a:fld id="{55C32554-7434-49BD-9558-67060263881D}" type="slidenum">
              <a:rPr lang="en-IN" smtClean="0"/>
              <a:t>11</a:t>
            </a:fld>
            <a:endParaRPr lang="en-IN"/>
          </a:p>
        </p:txBody>
      </p:sp>
    </p:spTree>
    <p:extLst>
      <p:ext uri="{BB962C8B-B14F-4D97-AF65-F5344CB8AC3E}">
        <p14:creationId xmlns:p14="http://schemas.microsoft.com/office/powerpoint/2010/main" val="3854591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E5B9FD-079C-21B0-5B11-9CC1D52B36D5}"/>
              </a:ext>
            </a:extLst>
          </p:cNvPr>
          <p:cNvSpPr>
            <a:spLocks noGrp="1"/>
          </p:cNvSpPr>
          <p:nvPr>
            <p:ph type="title"/>
          </p:nvPr>
        </p:nvSpPr>
        <p:spPr>
          <a:xfrm>
            <a:off x="1068778" y="365125"/>
            <a:ext cx="10285021" cy="1325563"/>
          </a:xfrm>
        </p:spPr>
        <p:txBody>
          <a:bodyPr>
            <a:normAutofit/>
          </a:bodyPr>
          <a:lstStyle/>
          <a:p>
            <a:br>
              <a:rPr lang="en-IN" sz="4400"/>
            </a:br>
            <a:endParaRPr lang="en-IN"/>
          </a:p>
        </p:txBody>
      </p:sp>
      <p:sp>
        <p:nvSpPr>
          <p:cNvPr id="5" name="Content Placeholder 4">
            <a:extLst>
              <a:ext uri="{FF2B5EF4-FFF2-40B4-BE49-F238E27FC236}">
                <a16:creationId xmlns:a16="http://schemas.microsoft.com/office/drawing/2014/main" id="{65167598-8B5E-8698-D40D-81D0A4829A2E}"/>
              </a:ext>
            </a:extLst>
          </p:cNvPr>
          <p:cNvSpPr>
            <a:spLocks noGrp="1"/>
          </p:cNvSpPr>
          <p:nvPr>
            <p:ph idx="1"/>
          </p:nvPr>
        </p:nvSpPr>
        <p:spPr>
          <a:xfrm>
            <a:off x="719446" y="3534853"/>
            <a:ext cx="10515600" cy="1325563"/>
          </a:xfrm>
        </p:spPr>
        <p:txBody>
          <a:bodyPr>
            <a:noAutofit/>
          </a:bodyPr>
          <a:lstStyle/>
          <a:p>
            <a:pPr marL="0" indent="0">
              <a:buNone/>
            </a:pPr>
            <a:endParaRPr lang="en-IN" sz="4800"/>
          </a:p>
          <a:p>
            <a:pPr marL="0" indent="0">
              <a:buNone/>
            </a:pPr>
            <a:r>
              <a:rPr lang="en-IN" sz="4800"/>
              <a:t>Is there any requirement of pre-deposit in the case of demand of only penalty?</a:t>
            </a:r>
          </a:p>
          <a:p>
            <a:pPr marL="0" indent="0">
              <a:buNone/>
            </a:pPr>
            <a:endParaRPr lang="en-IN" sz="4800"/>
          </a:p>
          <a:p>
            <a:pPr marL="0" indent="0">
              <a:buNone/>
            </a:pPr>
            <a:endParaRPr lang="en-IN" sz="4800"/>
          </a:p>
        </p:txBody>
      </p:sp>
      <p:sp>
        <p:nvSpPr>
          <p:cNvPr id="6" name="TextBox 5">
            <a:extLst>
              <a:ext uri="{FF2B5EF4-FFF2-40B4-BE49-F238E27FC236}">
                <a16:creationId xmlns:a16="http://schemas.microsoft.com/office/drawing/2014/main" id="{202CE632-64A5-604D-27F4-02EB5AC90B7F}"/>
              </a:ext>
            </a:extLst>
          </p:cNvPr>
          <p:cNvSpPr txBox="1"/>
          <p:nvPr/>
        </p:nvSpPr>
        <p:spPr>
          <a:xfrm>
            <a:off x="814449" y="1965193"/>
            <a:ext cx="9476510" cy="1569660"/>
          </a:xfrm>
          <a:prstGeom prst="rect">
            <a:avLst/>
          </a:prstGeom>
          <a:noFill/>
        </p:spPr>
        <p:txBody>
          <a:bodyPr wrap="square" rtlCol="0">
            <a:spAutoFit/>
          </a:bodyPr>
          <a:lstStyle/>
          <a:p>
            <a:r>
              <a:rPr lang="en-IN" sz="4800"/>
              <a:t>Is it mandatory to make pre-deposit while filing the appeal? </a:t>
            </a:r>
          </a:p>
        </p:txBody>
      </p:sp>
      <p:pic>
        <p:nvPicPr>
          <p:cNvPr id="7" name="Picture 6">
            <a:extLst>
              <a:ext uri="{FF2B5EF4-FFF2-40B4-BE49-F238E27FC236}">
                <a16:creationId xmlns:a16="http://schemas.microsoft.com/office/drawing/2014/main" id="{A85DCB84-0B67-4414-57E8-454A2B94CA77}"/>
              </a:ext>
            </a:extLst>
          </p:cNvPr>
          <p:cNvPicPr>
            <a:picLocks noChangeAspect="1"/>
          </p:cNvPicPr>
          <p:nvPr/>
        </p:nvPicPr>
        <p:blipFill>
          <a:blip r:embed="rId2"/>
          <a:stretch>
            <a:fillRect/>
          </a:stretch>
        </p:blipFill>
        <p:spPr>
          <a:xfrm>
            <a:off x="9762692" y="124876"/>
            <a:ext cx="2143125" cy="2143125"/>
          </a:xfrm>
          <a:prstGeom prst="rect">
            <a:avLst/>
          </a:prstGeom>
        </p:spPr>
      </p:pic>
      <p:sp>
        <p:nvSpPr>
          <p:cNvPr id="2" name="Footer Placeholder 1">
            <a:extLst>
              <a:ext uri="{FF2B5EF4-FFF2-40B4-BE49-F238E27FC236}">
                <a16:creationId xmlns:a16="http://schemas.microsoft.com/office/drawing/2014/main" id="{2E3BA79C-5347-9BA3-8322-188ADEF7FA45}"/>
              </a:ext>
            </a:extLst>
          </p:cNvPr>
          <p:cNvSpPr>
            <a:spLocks noGrp="1"/>
          </p:cNvSpPr>
          <p:nvPr>
            <p:ph type="ftr" sz="quarter" idx="11"/>
          </p:nvPr>
        </p:nvSpPr>
        <p:spPr/>
        <p:txBody>
          <a:bodyPr/>
          <a:lstStyle/>
          <a:p>
            <a:r>
              <a:rPr lang="en-IN"/>
              <a:t>CA Sushil Kumar Goyal &amp; CA Bishan R Shah</a:t>
            </a:r>
          </a:p>
        </p:txBody>
      </p:sp>
      <p:sp>
        <p:nvSpPr>
          <p:cNvPr id="3" name="Slide Number Placeholder 2">
            <a:extLst>
              <a:ext uri="{FF2B5EF4-FFF2-40B4-BE49-F238E27FC236}">
                <a16:creationId xmlns:a16="http://schemas.microsoft.com/office/drawing/2014/main" id="{C1FA8D82-C1F1-34AE-2663-BC016C1D9E51}"/>
              </a:ext>
            </a:extLst>
          </p:cNvPr>
          <p:cNvSpPr>
            <a:spLocks noGrp="1"/>
          </p:cNvSpPr>
          <p:nvPr>
            <p:ph type="sldNum" sz="quarter" idx="12"/>
          </p:nvPr>
        </p:nvSpPr>
        <p:spPr/>
        <p:txBody>
          <a:bodyPr/>
          <a:lstStyle/>
          <a:p>
            <a:fld id="{55C32554-7434-49BD-9558-67060263881D}" type="slidenum">
              <a:rPr lang="en-IN" smtClean="0"/>
              <a:t>12</a:t>
            </a:fld>
            <a:endParaRPr lang="en-IN"/>
          </a:p>
        </p:txBody>
      </p:sp>
    </p:spTree>
    <p:extLst>
      <p:ext uri="{BB962C8B-B14F-4D97-AF65-F5344CB8AC3E}">
        <p14:creationId xmlns:p14="http://schemas.microsoft.com/office/powerpoint/2010/main" val="2521755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131A7-150D-0B6B-85E1-B1BA95889F92}"/>
              </a:ext>
            </a:extLst>
          </p:cNvPr>
          <p:cNvSpPr>
            <a:spLocks noGrp="1"/>
          </p:cNvSpPr>
          <p:nvPr>
            <p:ph type="title"/>
          </p:nvPr>
        </p:nvSpPr>
        <p:spPr>
          <a:xfrm>
            <a:off x="838200" y="0"/>
            <a:ext cx="10515600" cy="1325563"/>
          </a:xfrm>
        </p:spPr>
        <p:txBody>
          <a:bodyPr/>
          <a:lstStyle/>
          <a:p>
            <a:pPr marL="177800"/>
            <a:r>
              <a:rPr lang="en-IN" u="sng"/>
              <a:t>Schedule of fees  </a:t>
            </a:r>
          </a:p>
        </p:txBody>
      </p:sp>
      <p:graphicFrame>
        <p:nvGraphicFramePr>
          <p:cNvPr id="4" name="Content Placeholder 3">
            <a:extLst>
              <a:ext uri="{FF2B5EF4-FFF2-40B4-BE49-F238E27FC236}">
                <a16:creationId xmlns:a16="http://schemas.microsoft.com/office/drawing/2014/main" id="{CB31F0BF-5A06-E999-8C8D-6EC729EDAC55}"/>
              </a:ext>
            </a:extLst>
          </p:cNvPr>
          <p:cNvGraphicFramePr>
            <a:graphicFrameLocks noGrp="1"/>
          </p:cNvGraphicFramePr>
          <p:nvPr>
            <p:ph idx="1"/>
          </p:nvPr>
        </p:nvGraphicFramePr>
        <p:xfrm>
          <a:off x="205740" y="1104405"/>
          <a:ext cx="11780520" cy="5418885"/>
        </p:xfrm>
        <a:graphic>
          <a:graphicData uri="http://schemas.openxmlformats.org/drawingml/2006/table">
            <a:tbl>
              <a:tblPr firstRow="1" firstCol="1" bandRow="1">
                <a:tableStyleId>{00A15C55-8517-42AA-B614-E9B94910E393}</a:tableStyleId>
              </a:tblPr>
              <a:tblGrid>
                <a:gridCol w="863039">
                  <a:extLst>
                    <a:ext uri="{9D8B030D-6E8A-4147-A177-3AD203B41FA5}">
                      <a16:colId xmlns:a16="http://schemas.microsoft.com/office/drawing/2014/main" val="3021511957"/>
                    </a:ext>
                  </a:extLst>
                </a:gridCol>
                <a:gridCol w="4251366">
                  <a:extLst>
                    <a:ext uri="{9D8B030D-6E8A-4147-A177-3AD203B41FA5}">
                      <a16:colId xmlns:a16="http://schemas.microsoft.com/office/drawing/2014/main" val="1239221856"/>
                    </a:ext>
                  </a:extLst>
                </a:gridCol>
                <a:gridCol w="3182587">
                  <a:extLst>
                    <a:ext uri="{9D8B030D-6E8A-4147-A177-3AD203B41FA5}">
                      <a16:colId xmlns:a16="http://schemas.microsoft.com/office/drawing/2014/main" val="478672219"/>
                    </a:ext>
                  </a:extLst>
                </a:gridCol>
                <a:gridCol w="3483528">
                  <a:extLst>
                    <a:ext uri="{9D8B030D-6E8A-4147-A177-3AD203B41FA5}">
                      <a16:colId xmlns:a16="http://schemas.microsoft.com/office/drawing/2014/main" val="3212682144"/>
                    </a:ext>
                  </a:extLst>
                </a:gridCol>
              </a:tblGrid>
              <a:tr h="277030">
                <a:tc>
                  <a:txBody>
                    <a:bodyPr/>
                    <a:lstStyle/>
                    <a:p>
                      <a:pPr>
                        <a:lnSpc>
                          <a:spcPct val="115000"/>
                        </a:lnSpc>
                        <a:spcAft>
                          <a:spcPts val="800"/>
                        </a:spcAft>
                        <a:buNone/>
                      </a:pPr>
                      <a:r>
                        <a:rPr lang="en-IN" sz="1600" kern="100">
                          <a:solidFill>
                            <a:schemeClr val="tx1"/>
                          </a:solidFill>
                          <a:effectLst/>
                        </a:rPr>
                        <a:t>S.No. </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nSpc>
                          <a:spcPct val="115000"/>
                        </a:lnSpc>
                        <a:spcAft>
                          <a:spcPts val="800"/>
                        </a:spcAft>
                        <a:buNone/>
                      </a:pPr>
                      <a:r>
                        <a:rPr lang="en-IN" sz="1600" kern="100">
                          <a:solidFill>
                            <a:schemeClr val="tx1"/>
                          </a:solidFill>
                          <a:effectLst/>
                        </a:rPr>
                        <a:t>Relevant Section/Rules</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nSpc>
                          <a:spcPct val="115000"/>
                        </a:lnSpc>
                        <a:spcAft>
                          <a:spcPts val="800"/>
                        </a:spcAft>
                        <a:buNone/>
                      </a:pPr>
                      <a:r>
                        <a:rPr lang="en-IN" sz="1600" kern="100">
                          <a:solidFill>
                            <a:schemeClr val="tx1"/>
                          </a:solidFill>
                          <a:effectLst/>
                        </a:rPr>
                        <a:t>Nature of application / petition </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nSpc>
                          <a:spcPct val="115000"/>
                        </a:lnSpc>
                        <a:spcAft>
                          <a:spcPts val="800"/>
                        </a:spcAft>
                        <a:buNone/>
                      </a:pPr>
                      <a:r>
                        <a:rPr lang="en-IN" sz="1600" kern="100">
                          <a:solidFill>
                            <a:schemeClr val="tx1"/>
                          </a:solidFill>
                          <a:effectLst/>
                        </a:rPr>
                        <a:t>Fees</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4412649"/>
                  </a:ext>
                </a:extLst>
              </a:tr>
              <a:tr h="1259629">
                <a:tc>
                  <a:txBody>
                    <a:bodyPr/>
                    <a:lstStyle/>
                    <a:p>
                      <a:pPr>
                        <a:lnSpc>
                          <a:spcPct val="115000"/>
                        </a:lnSpc>
                        <a:spcAft>
                          <a:spcPts val="800"/>
                        </a:spcAft>
                        <a:buNone/>
                      </a:pPr>
                      <a:r>
                        <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1.</a:t>
                      </a:r>
                    </a:p>
                  </a:txBody>
                  <a:tcPr marL="68580" marR="68580" marT="0" marB="0"/>
                </a:tc>
                <a:tc>
                  <a:txBody>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lang="en-IN" sz="1600" kern="100">
                          <a:solidFill>
                            <a:schemeClr val="tx1"/>
                          </a:solidFill>
                          <a:effectLst/>
                        </a:rPr>
                        <a:t>Rule 110(5) of CGST/SGST/UTGST Rules 2017</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lang="en-IN" sz="1600" kern="100">
                          <a:solidFill>
                            <a:schemeClr val="tx1"/>
                          </a:solidFill>
                          <a:effectLst/>
                        </a:rPr>
                        <a:t>Appeals or restoration of appeal to GSTAT </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lang="en-IN" sz="1600"/>
                        <a:t>Rs.1,000/- for every 1 lacs Rupees of tax/ITC/penalty subject to a maximum of Rs.25,000/- and minimum Rs.5,000/- </a:t>
                      </a:r>
                    </a:p>
                    <a:p>
                      <a:pPr>
                        <a:lnSpc>
                          <a:spcPct val="115000"/>
                        </a:lnSpc>
                        <a:spcAft>
                          <a:spcPts val="800"/>
                        </a:spcAft>
                        <a:buNone/>
                      </a:pP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9572484"/>
                  </a:ext>
                </a:extLst>
              </a:tr>
              <a:tr h="861775">
                <a:tc>
                  <a:txBody>
                    <a:bodyPr/>
                    <a:lstStyle/>
                    <a:p>
                      <a:pPr>
                        <a:lnSpc>
                          <a:spcPct val="115000"/>
                        </a:lnSpc>
                        <a:spcAft>
                          <a:spcPts val="800"/>
                        </a:spcAft>
                        <a:buNone/>
                      </a:pPr>
                      <a:r>
                        <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2.</a:t>
                      </a:r>
                    </a:p>
                  </a:txBody>
                  <a:tcPr marL="68580" marR="68580" marT="0" marB="0"/>
                </a:tc>
                <a:tc>
                  <a:txBody>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lang="en-IN" sz="1600" kern="100">
                          <a:solidFill>
                            <a:schemeClr val="tx1"/>
                          </a:solidFill>
                          <a:effectLst/>
                        </a:rPr>
                        <a:t>Rule 110(5) of CGST/SGST/UTGST Rules 2017</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Appeal in respect of order not involving any tax, interest, fine, fee or penalty </a:t>
                      </a:r>
                    </a:p>
                  </a:txBody>
                  <a:tcPr marL="68580" marR="68580" marT="0" marB="0"/>
                </a:tc>
                <a:tc>
                  <a:txBody>
                    <a:bodyPr/>
                    <a:lstStyle/>
                    <a:p>
                      <a:pPr>
                        <a:lnSpc>
                          <a:spcPct val="115000"/>
                        </a:lnSpc>
                        <a:spcAft>
                          <a:spcPts val="800"/>
                        </a:spcAft>
                        <a:buNone/>
                      </a:pPr>
                      <a:r>
                        <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Rs.5,000/-</a:t>
                      </a:r>
                    </a:p>
                  </a:txBody>
                  <a:tcPr marL="68580" marR="68580" marT="0" marB="0"/>
                </a:tc>
                <a:extLst>
                  <a:ext uri="{0D108BD9-81ED-4DB2-BD59-A6C34878D82A}">
                    <a16:rowId xmlns:a16="http://schemas.microsoft.com/office/drawing/2014/main" val="4081580039"/>
                  </a:ext>
                </a:extLst>
              </a:tr>
              <a:tr h="675546">
                <a:tc>
                  <a:txBody>
                    <a:bodyPr/>
                    <a:lstStyle/>
                    <a:p>
                      <a:pPr>
                        <a:lnSpc>
                          <a:spcPct val="115000"/>
                        </a:lnSpc>
                        <a:spcAft>
                          <a:spcPts val="800"/>
                        </a:spcAft>
                        <a:buNone/>
                      </a:pPr>
                      <a:r>
                        <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3.</a:t>
                      </a:r>
                    </a:p>
                  </a:txBody>
                  <a:tcPr marL="68580" marR="68580" marT="0" marB="0"/>
                </a:tc>
                <a:tc>
                  <a:txBody>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lang="en-IN" sz="1600" kern="100">
                          <a:solidFill>
                            <a:schemeClr val="tx1"/>
                          </a:solidFill>
                          <a:effectLst/>
                        </a:rPr>
                        <a:t>Rule 110(6) of CGST/SGST/UTGST Rules 2017</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Application for rectification of error</a:t>
                      </a:r>
                    </a:p>
                  </a:txBody>
                  <a:tcPr marL="68580" marR="68580" marT="0" marB="0"/>
                </a:tc>
                <a:tc>
                  <a:txBody>
                    <a:bodyPr/>
                    <a:lstStyle/>
                    <a:p>
                      <a:pPr>
                        <a:lnSpc>
                          <a:spcPct val="115000"/>
                        </a:lnSpc>
                        <a:spcAft>
                          <a:spcPts val="800"/>
                        </a:spcAft>
                        <a:buNone/>
                      </a:pPr>
                      <a:r>
                        <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No fees</a:t>
                      </a:r>
                    </a:p>
                  </a:txBody>
                  <a:tcPr marL="68580" marR="68580" marT="0" marB="0"/>
                </a:tc>
                <a:extLst>
                  <a:ext uri="{0D108BD9-81ED-4DB2-BD59-A6C34878D82A}">
                    <a16:rowId xmlns:a16="http://schemas.microsoft.com/office/drawing/2014/main" val="2584182061"/>
                  </a:ext>
                </a:extLst>
              </a:tr>
              <a:tr h="277692">
                <a:tc>
                  <a:txBody>
                    <a:bodyPr/>
                    <a:lstStyle/>
                    <a:p>
                      <a:pPr>
                        <a:lnSpc>
                          <a:spcPct val="115000"/>
                        </a:lnSpc>
                        <a:spcAft>
                          <a:spcPts val="800"/>
                        </a:spcAft>
                        <a:buNone/>
                      </a:pPr>
                      <a:r>
                        <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4.</a:t>
                      </a:r>
                    </a:p>
                  </a:txBody>
                  <a:tcPr marL="68580" marR="68580" marT="0" marB="0" anchor="ctr"/>
                </a:tc>
                <a:tc>
                  <a:txBody>
                    <a:bodyPr/>
                    <a:lstStyle/>
                    <a:p>
                      <a:pPr>
                        <a:lnSpc>
                          <a:spcPct val="115000"/>
                        </a:lnSpc>
                        <a:spcAft>
                          <a:spcPts val="800"/>
                        </a:spcAft>
                        <a:buNone/>
                      </a:pPr>
                      <a:r>
                        <a:rPr lang="en-IN" sz="1600" kern="100">
                          <a:solidFill>
                            <a:schemeClr val="tx1"/>
                          </a:solidFill>
                          <a:effectLst/>
                        </a:rPr>
                        <a:t>Rule 67 of GSTAT Procedural Rules 2025</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nSpc>
                          <a:spcPct val="115000"/>
                        </a:lnSpc>
                        <a:spcAft>
                          <a:spcPts val="800"/>
                        </a:spcAft>
                        <a:buNone/>
                      </a:pPr>
                      <a:r>
                        <a:rPr lang="en-IN" sz="1600" kern="100">
                          <a:solidFill>
                            <a:schemeClr val="tx1"/>
                          </a:solidFill>
                          <a:effectLst/>
                        </a:rPr>
                        <a:t>Application for Inspection of Records </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nSpc>
                          <a:spcPct val="115000"/>
                        </a:lnSpc>
                        <a:spcAft>
                          <a:spcPts val="800"/>
                        </a:spcAft>
                        <a:buNone/>
                      </a:pPr>
                      <a:r>
                        <a:rPr lang="en-IN" sz="1600" kern="100">
                          <a:solidFill>
                            <a:schemeClr val="tx1"/>
                          </a:solidFill>
                          <a:effectLst/>
                        </a:rPr>
                        <a:t>Rs.5,000/-</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62020394"/>
                  </a:ext>
                </a:extLst>
              </a:tr>
              <a:tr h="277030">
                <a:tc>
                  <a:txBody>
                    <a:bodyPr/>
                    <a:lstStyle/>
                    <a:p>
                      <a:pPr>
                        <a:lnSpc>
                          <a:spcPct val="115000"/>
                        </a:lnSpc>
                        <a:spcAft>
                          <a:spcPts val="800"/>
                        </a:spcAft>
                        <a:buNone/>
                      </a:pPr>
                      <a:r>
                        <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5.</a:t>
                      </a:r>
                    </a:p>
                  </a:txBody>
                  <a:tcPr marL="68580" marR="68580" marT="0" marB="0" anchor="ctr"/>
                </a:tc>
                <a:tc>
                  <a:txBody>
                    <a:bodyPr/>
                    <a:lstStyle/>
                    <a:p>
                      <a:pPr>
                        <a:lnSpc>
                          <a:spcPct val="115000"/>
                        </a:lnSpc>
                        <a:spcAft>
                          <a:spcPts val="800"/>
                        </a:spcAft>
                        <a:buNone/>
                      </a:pPr>
                      <a:r>
                        <a:rPr lang="en-IN" sz="1600" kern="100">
                          <a:solidFill>
                            <a:schemeClr val="tx1"/>
                          </a:solidFill>
                          <a:effectLst/>
                        </a:rPr>
                        <a:t>Application under any other provisions specifically not mentioned herein above </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In case of refund, or amount is not quantified for interest/penalty </a:t>
                      </a:r>
                    </a:p>
                    <a:p>
                      <a:pPr>
                        <a:lnSpc>
                          <a:spcPct val="115000"/>
                        </a:lnSpc>
                        <a:spcAft>
                          <a:spcPts val="800"/>
                        </a:spcAft>
                        <a:buNone/>
                      </a:pP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nSpc>
                          <a:spcPct val="115000"/>
                        </a:lnSpc>
                        <a:spcAft>
                          <a:spcPts val="800"/>
                        </a:spcAft>
                        <a:buNone/>
                      </a:pPr>
                      <a:r>
                        <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Rs.5,000/-</a:t>
                      </a:r>
                    </a:p>
                  </a:txBody>
                  <a:tcPr marL="68580" marR="68580" marT="0" marB="0" anchor="ctr"/>
                </a:tc>
                <a:extLst>
                  <a:ext uri="{0D108BD9-81ED-4DB2-BD59-A6C34878D82A}">
                    <a16:rowId xmlns:a16="http://schemas.microsoft.com/office/drawing/2014/main" val="3504720612"/>
                  </a:ext>
                </a:extLst>
              </a:tr>
              <a:tr h="277030">
                <a:tc>
                  <a:txBody>
                    <a:bodyPr/>
                    <a:lstStyle/>
                    <a:p>
                      <a:pPr>
                        <a:lnSpc>
                          <a:spcPct val="115000"/>
                        </a:lnSpc>
                        <a:spcAft>
                          <a:spcPts val="800"/>
                        </a:spcAft>
                        <a:buNone/>
                      </a:pPr>
                      <a:r>
                        <a:rPr lang="en-IN" sz="1600" kern="100">
                          <a:solidFill>
                            <a:schemeClr val="tx1"/>
                          </a:solidFill>
                          <a:effectLst/>
                        </a:rPr>
                        <a:t>6.</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nSpc>
                          <a:spcPct val="115000"/>
                        </a:lnSpc>
                        <a:spcAft>
                          <a:spcPts val="800"/>
                        </a:spcAft>
                        <a:buNone/>
                      </a:pPr>
                      <a:r>
                        <a:rPr lang="en-IN" sz="1600" kern="100">
                          <a:solidFill>
                            <a:schemeClr val="tx1"/>
                          </a:solidFill>
                          <a:effectLst/>
                        </a:rPr>
                        <a:t>Rule 118(2) of GSTAT procedural Rules 2025</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nSpc>
                          <a:spcPct val="115000"/>
                        </a:lnSpc>
                        <a:spcAft>
                          <a:spcPts val="800"/>
                        </a:spcAft>
                        <a:buNone/>
                      </a:pPr>
                      <a:r>
                        <a:rPr lang="en-IN" sz="1600" kern="100">
                          <a:solidFill>
                            <a:schemeClr val="tx1"/>
                          </a:solidFill>
                          <a:effectLst/>
                        </a:rPr>
                        <a:t>Interlocutory Applications </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nSpc>
                          <a:spcPct val="115000"/>
                        </a:lnSpc>
                        <a:spcAft>
                          <a:spcPts val="800"/>
                        </a:spcAft>
                        <a:buNone/>
                      </a:pPr>
                      <a:r>
                        <a:rPr lang="en-IN" sz="1600" kern="100">
                          <a:solidFill>
                            <a:schemeClr val="tx1"/>
                          </a:solidFill>
                          <a:effectLst/>
                        </a:rPr>
                        <a:t>Rs.5,000/-</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16733127"/>
                  </a:ext>
                </a:extLst>
              </a:tr>
              <a:tr h="861114">
                <a:tc>
                  <a:txBody>
                    <a:bodyPr/>
                    <a:lstStyle/>
                    <a:p>
                      <a:pPr>
                        <a:lnSpc>
                          <a:spcPct val="115000"/>
                        </a:lnSpc>
                        <a:spcAft>
                          <a:spcPts val="800"/>
                        </a:spcAft>
                        <a:buNone/>
                      </a:pPr>
                      <a:r>
                        <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7.</a:t>
                      </a:r>
                    </a:p>
                  </a:txBody>
                  <a:tcPr marL="68580" marR="68580" marT="0" marB="0" anchor="ctr"/>
                </a:tc>
                <a:tc>
                  <a:txBody>
                    <a:bodyPr/>
                    <a:lstStyle/>
                    <a:p>
                      <a:pPr>
                        <a:lnSpc>
                          <a:spcPct val="115000"/>
                        </a:lnSpc>
                        <a:spcAft>
                          <a:spcPts val="800"/>
                        </a:spcAft>
                        <a:buNone/>
                      </a:pPr>
                      <a:r>
                        <a:rPr lang="en-IN" sz="1600" kern="100">
                          <a:solidFill>
                            <a:schemeClr val="tx1"/>
                          </a:solidFill>
                          <a:effectLst/>
                        </a:rPr>
                        <a:t>Fee for obtaining certified true copy of final order passed to parties other than the concerned parties under Rule</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gridSpan="2">
                  <a:txBody>
                    <a:bodyPr/>
                    <a:lstStyle/>
                    <a:p>
                      <a:pPr>
                        <a:lnSpc>
                          <a:spcPct val="115000"/>
                        </a:lnSpc>
                        <a:spcAft>
                          <a:spcPts val="800"/>
                        </a:spcAft>
                        <a:buNone/>
                      </a:pPr>
                      <a:r>
                        <a:rPr lang="en-IN" sz="1600" kern="100">
                          <a:solidFill>
                            <a:schemeClr val="tx1"/>
                          </a:solidFill>
                          <a:effectLst/>
                        </a:rPr>
                        <a:t>Rs.5 per page</a:t>
                      </a:r>
                      <a:endParaRPr lang="en-IN" sz="16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en-IN"/>
                    </a:p>
                  </a:txBody>
                  <a:tcPr/>
                </a:tc>
                <a:extLst>
                  <a:ext uri="{0D108BD9-81ED-4DB2-BD59-A6C34878D82A}">
                    <a16:rowId xmlns:a16="http://schemas.microsoft.com/office/drawing/2014/main" val="550023531"/>
                  </a:ext>
                </a:extLst>
              </a:tr>
            </a:tbl>
          </a:graphicData>
        </a:graphic>
      </p:graphicFrame>
      <p:sp>
        <p:nvSpPr>
          <p:cNvPr id="3" name="Footer Placeholder 2">
            <a:extLst>
              <a:ext uri="{FF2B5EF4-FFF2-40B4-BE49-F238E27FC236}">
                <a16:creationId xmlns:a16="http://schemas.microsoft.com/office/drawing/2014/main" id="{99752E3B-3036-E83E-9752-0866A678B40B}"/>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49D14826-113C-60F0-E593-E73E791EB503}"/>
              </a:ext>
            </a:extLst>
          </p:cNvPr>
          <p:cNvSpPr>
            <a:spLocks noGrp="1"/>
          </p:cNvSpPr>
          <p:nvPr>
            <p:ph type="sldNum" sz="quarter" idx="12"/>
          </p:nvPr>
        </p:nvSpPr>
        <p:spPr/>
        <p:txBody>
          <a:bodyPr/>
          <a:lstStyle/>
          <a:p>
            <a:fld id="{55C32554-7434-49BD-9558-67060263881D}" type="slidenum">
              <a:rPr lang="en-IN" smtClean="0"/>
              <a:t>13</a:t>
            </a:fld>
            <a:endParaRPr lang="en-IN"/>
          </a:p>
        </p:txBody>
      </p:sp>
    </p:spTree>
    <p:extLst>
      <p:ext uri="{BB962C8B-B14F-4D97-AF65-F5344CB8AC3E}">
        <p14:creationId xmlns:p14="http://schemas.microsoft.com/office/powerpoint/2010/main" val="2867607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A868C-2A18-1935-0E25-432A9A4359A3}"/>
              </a:ext>
            </a:extLst>
          </p:cNvPr>
          <p:cNvSpPr>
            <a:spLocks noGrp="1"/>
          </p:cNvSpPr>
          <p:nvPr>
            <p:ph type="title"/>
          </p:nvPr>
        </p:nvSpPr>
        <p:spPr>
          <a:xfrm>
            <a:off x="997526" y="365125"/>
            <a:ext cx="10356273" cy="1325563"/>
          </a:xfrm>
        </p:spPr>
        <p:txBody>
          <a:bodyPr/>
          <a:lstStyle/>
          <a:p>
            <a:r>
              <a:rPr lang="en-US"/>
              <a:t>The Goods and Services Tax Appellate Tribunal (Procedure) Rules, 2025</a:t>
            </a:r>
            <a:endParaRPr lang="en-IN"/>
          </a:p>
        </p:txBody>
      </p:sp>
      <p:sp>
        <p:nvSpPr>
          <p:cNvPr id="3" name="Content Placeholder 2">
            <a:extLst>
              <a:ext uri="{FF2B5EF4-FFF2-40B4-BE49-F238E27FC236}">
                <a16:creationId xmlns:a16="http://schemas.microsoft.com/office/drawing/2014/main" id="{67EB9C2F-EF1D-C04D-3F50-842F977BDA34}"/>
              </a:ext>
            </a:extLst>
          </p:cNvPr>
          <p:cNvSpPr>
            <a:spLocks noGrp="1"/>
          </p:cNvSpPr>
          <p:nvPr>
            <p:ph idx="1"/>
          </p:nvPr>
        </p:nvSpPr>
        <p:spPr>
          <a:xfrm>
            <a:off x="838199" y="1690688"/>
            <a:ext cx="10515600" cy="2620055"/>
          </a:xfrm>
        </p:spPr>
        <p:txBody>
          <a:bodyPr/>
          <a:lstStyle/>
          <a:p>
            <a:endParaRPr lang="en-IN"/>
          </a:p>
          <a:p>
            <a:r>
              <a:rPr lang="en-IN"/>
              <a:t>Object: </a:t>
            </a:r>
            <a:r>
              <a:rPr lang="en-US"/>
              <a:t>For regulating the procedure and functioning of the Goods and Services Tax Appellate Tribunal (hereinafter referred to as “</a:t>
            </a:r>
            <a:r>
              <a:rPr lang="en-US" b="1"/>
              <a:t>GSTAT</a:t>
            </a:r>
            <a:r>
              <a:rPr lang="en-US"/>
              <a:t>”);</a:t>
            </a:r>
          </a:p>
          <a:p>
            <a:r>
              <a:rPr lang="en-IN"/>
              <a:t>Notified on: April 24, 2025 (Notification No. G.S.R. 256(E))</a:t>
            </a:r>
          </a:p>
          <a:p>
            <a:endParaRPr lang="en-IN"/>
          </a:p>
        </p:txBody>
      </p:sp>
      <p:graphicFrame>
        <p:nvGraphicFramePr>
          <p:cNvPr id="4" name="Content Placeholder 5">
            <a:extLst>
              <a:ext uri="{FF2B5EF4-FFF2-40B4-BE49-F238E27FC236}">
                <a16:creationId xmlns:a16="http://schemas.microsoft.com/office/drawing/2014/main" id="{E459B8AE-3462-4A2E-A61E-CA9775C57835}"/>
              </a:ext>
            </a:extLst>
          </p:cNvPr>
          <p:cNvGraphicFramePr>
            <a:graphicFrameLocks/>
          </p:cNvGraphicFramePr>
          <p:nvPr/>
        </p:nvGraphicFramePr>
        <p:xfrm>
          <a:off x="838199" y="4180114"/>
          <a:ext cx="10174746" cy="2440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id="{0077DE37-F8E4-DD8F-3CA7-B502A0FE0CC4}"/>
              </a:ext>
            </a:extLst>
          </p:cNvPr>
          <p:cNvSpPr>
            <a:spLocks noGrp="1"/>
          </p:cNvSpPr>
          <p:nvPr>
            <p:ph type="ftr" sz="quarter" idx="11"/>
          </p:nvPr>
        </p:nvSpPr>
        <p:spPr/>
        <p:txBody>
          <a:bodyPr/>
          <a:lstStyle/>
          <a:p>
            <a:r>
              <a:rPr lang="en-IN"/>
              <a:t>CA Sushil Kumar Goyal &amp; CA Bishan R Shah</a:t>
            </a:r>
          </a:p>
        </p:txBody>
      </p:sp>
      <p:sp>
        <p:nvSpPr>
          <p:cNvPr id="6" name="Slide Number Placeholder 5">
            <a:extLst>
              <a:ext uri="{FF2B5EF4-FFF2-40B4-BE49-F238E27FC236}">
                <a16:creationId xmlns:a16="http://schemas.microsoft.com/office/drawing/2014/main" id="{1341D679-A19F-920F-A1AA-B56B7337E1BE}"/>
              </a:ext>
            </a:extLst>
          </p:cNvPr>
          <p:cNvSpPr>
            <a:spLocks noGrp="1"/>
          </p:cNvSpPr>
          <p:nvPr>
            <p:ph type="sldNum" sz="quarter" idx="12"/>
          </p:nvPr>
        </p:nvSpPr>
        <p:spPr/>
        <p:txBody>
          <a:bodyPr/>
          <a:lstStyle/>
          <a:p>
            <a:fld id="{55C32554-7434-49BD-9558-67060263881D}" type="slidenum">
              <a:rPr lang="en-IN" smtClean="0"/>
              <a:t>14</a:t>
            </a:fld>
            <a:endParaRPr lang="en-IN"/>
          </a:p>
        </p:txBody>
      </p:sp>
    </p:spTree>
    <p:extLst>
      <p:ext uri="{BB962C8B-B14F-4D97-AF65-F5344CB8AC3E}">
        <p14:creationId xmlns:p14="http://schemas.microsoft.com/office/powerpoint/2010/main" val="1628425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F9C67-76CB-B0B1-39CC-0BDFED57032F}"/>
              </a:ext>
            </a:extLst>
          </p:cNvPr>
          <p:cNvSpPr>
            <a:spLocks noGrp="1"/>
          </p:cNvSpPr>
          <p:nvPr>
            <p:ph type="title"/>
          </p:nvPr>
        </p:nvSpPr>
        <p:spPr/>
        <p:txBody>
          <a:bodyPr/>
          <a:lstStyle/>
          <a:p>
            <a:pPr marL="177800"/>
            <a:r>
              <a:rPr lang="en-IN" u="sng"/>
              <a:t>Principal Bench (Section 109)</a:t>
            </a:r>
          </a:p>
        </p:txBody>
      </p:sp>
      <p:sp>
        <p:nvSpPr>
          <p:cNvPr id="3" name="Content Placeholder 2">
            <a:extLst>
              <a:ext uri="{FF2B5EF4-FFF2-40B4-BE49-F238E27FC236}">
                <a16:creationId xmlns:a16="http://schemas.microsoft.com/office/drawing/2014/main" id="{C39670AE-5E7D-287B-6E95-682C97ABF361}"/>
              </a:ext>
            </a:extLst>
          </p:cNvPr>
          <p:cNvSpPr>
            <a:spLocks noGrp="1"/>
          </p:cNvSpPr>
          <p:nvPr>
            <p:ph idx="1"/>
          </p:nvPr>
        </p:nvSpPr>
        <p:spPr/>
        <p:txBody>
          <a:bodyPr>
            <a:normAutofit lnSpcReduction="10000"/>
          </a:bodyPr>
          <a:lstStyle/>
          <a:p>
            <a:r>
              <a:rPr lang="en-IN" sz="2800" dirty="0"/>
              <a:t>Single Bench – Situated at Delhi;</a:t>
            </a:r>
          </a:p>
          <a:p>
            <a:r>
              <a:rPr lang="en-IN" dirty="0"/>
              <a:t>Constitution of Members- </a:t>
            </a:r>
            <a:r>
              <a:rPr lang="en-US" dirty="0"/>
              <a:t>President, Judicial Member, Technical Member (Centre), Technical Member (State);</a:t>
            </a:r>
          </a:p>
          <a:p>
            <a:r>
              <a:rPr lang="en-US" dirty="0"/>
              <a:t>Hears appeals arising out of the orders passed by appellate authority and revisionary authority;</a:t>
            </a:r>
          </a:p>
          <a:p>
            <a:r>
              <a:rPr lang="en-US" dirty="0"/>
              <a:t>Issues related to Place of Supply and matters relating to Section 171(2)- Anti </a:t>
            </a:r>
            <a:r>
              <a:rPr lang="en-US" dirty="0" err="1"/>
              <a:t>Profiterring</a:t>
            </a:r>
            <a:r>
              <a:rPr lang="en-US" dirty="0"/>
              <a:t> (Section 109(5)) will be heard only by principal bench;</a:t>
            </a:r>
          </a:p>
          <a:p>
            <a:r>
              <a:rPr lang="en-US" dirty="0"/>
              <a:t>The Government may issue notification from time to time to notify cases to be heard by principal bench;</a:t>
            </a:r>
          </a:p>
          <a:p>
            <a:endParaRPr lang="en-US" dirty="0"/>
          </a:p>
          <a:p>
            <a:endParaRPr lang="en-US" dirty="0"/>
          </a:p>
          <a:p>
            <a:endParaRPr lang="en-IN" sz="2800" dirty="0"/>
          </a:p>
          <a:p>
            <a:endParaRPr lang="en-IN" sz="2800" dirty="0"/>
          </a:p>
          <a:p>
            <a:endParaRPr lang="en-IN" dirty="0"/>
          </a:p>
        </p:txBody>
      </p:sp>
      <p:sp>
        <p:nvSpPr>
          <p:cNvPr id="4" name="Footer Placeholder 3">
            <a:extLst>
              <a:ext uri="{FF2B5EF4-FFF2-40B4-BE49-F238E27FC236}">
                <a16:creationId xmlns:a16="http://schemas.microsoft.com/office/drawing/2014/main" id="{CCE12A5C-D37C-87C1-3422-7C540054DC4D}"/>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C65C2213-658A-D693-45A6-89A9C4147D07}"/>
              </a:ext>
            </a:extLst>
          </p:cNvPr>
          <p:cNvSpPr>
            <a:spLocks noGrp="1"/>
          </p:cNvSpPr>
          <p:nvPr>
            <p:ph type="sldNum" sz="quarter" idx="12"/>
          </p:nvPr>
        </p:nvSpPr>
        <p:spPr/>
        <p:txBody>
          <a:bodyPr/>
          <a:lstStyle/>
          <a:p>
            <a:fld id="{55C32554-7434-49BD-9558-67060263881D}" type="slidenum">
              <a:rPr lang="en-IN" smtClean="0"/>
              <a:t>15</a:t>
            </a:fld>
            <a:endParaRPr lang="en-IN"/>
          </a:p>
        </p:txBody>
      </p:sp>
    </p:spTree>
    <p:extLst>
      <p:ext uri="{BB962C8B-B14F-4D97-AF65-F5344CB8AC3E}">
        <p14:creationId xmlns:p14="http://schemas.microsoft.com/office/powerpoint/2010/main" val="3356478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4B6F6-B89A-9FBC-80E8-2DA5A75CFABC}"/>
              </a:ext>
            </a:extLst>
          </p:cNvPr>
          <p:cNvSpPr>
            <a:spLocks noGrp="1"/>
          </p:cNvSpPr>
          <p:nvPr>
            <p:ph type="title"/>
          </p:nvPr>
        </p:nvSpPr>
        <p:spPr/>
        <p:txBody>
          <a:bodyPr/>
          <a:lstStyle/>
          <a:p>
            <a:pPr marL="177800"/>
            <a:r>
              <a:rPr lang="en-IN" u="sng"/>
              <a:t>State Bench (Section 109)</a:t>
            </a:r>
          </a:p>
        </p:txBody>
      </p:sp>
      <p:sp>
        <p:nvSpPr>
          <p:cNvPr id="3" name="Content Placeholder 2">
            <a:extLst>
              <a:ext uri="{FF2B5EF4-FFF2-40B4-BE49-F238E27FC236}">
                <a16:creationId xmlns:a16="http://schemas.microsoft.com/office/drawing/2014/main" id="{0288C81F-91BC-6524-14AE-7A60A7B595A3}"/>
              </a:ext>
            </a:extLst>
          </p:cNvPr>
          <p:cNvSpPr>
            <a:spLocks noGrp="1"/>
          </p:cNvSpPr>
          <p:nvPr>
            <p:ph idx="1"/>
          </p:nvPr>
        </p:nvSpPr>
        <p:spPr/>
        <p:txBody>
          <a:bodyPr>
            <a:normAutofit/>
          </a:bodyPr>
          <a:lstStyle/>
          <a:p>
            <a:pPr algn="just"/>
            <a:r>
              <a:rPr lang="en-US" sz="2800" dirty="0"/>
              <a:t>On request of State, the Government on recommendation of </a:t>
            </a:r>
            <a:r>
              <a:rPr lang="en-US" dirty="0"/>
              <a:t>council</a:t>
            </a:r>
            <a:r>
              <a:rPr lang="en-US" sz="2800" dirty="0"/>
              <a:t>, constitute such number of benches at such places; </a:t>
            </a:r>
          </a:p>
          <a:p>
            <a:pPr algn="just"/>
            <a:r>
              <a:rPr lang="en-US" sz="2800" dirty="0"/>
              <a:t>In the state of West Bengal, Sikkim and in the Union Territory of. Andaman and Nicobar Islands as per Notification S.O. 3048(E), dated 31</a:t>
            </a:r>
            <a:r>
              <a:rPr lang="en-US" sz="2800" baseline="30000" dirty="0"/>
              <a:t>st</a:t>
            </a:r>
            <a:r>
              <a:rPr lang="en-US" baseline="30000" dirty="0"/>
              <a:t> </a:t>
            </a:r>
            <a:r>
              <a:rPr lang="en-US" sz="2800" dirty="0"/>
              <a:t>July, 2024 read with Notification No. S.O. 5063(E) dated 26</a:t>
            </a:r>
            <a:r>
              <a:rPr lang="en-US" sz="2800" baseline="30000" dirty="0"/>
              <a:t>th</a:t>
            </a:r>
            <a:r>
              <a:rPr lang="en-US" sz="2800" dirty="0"/>
              <a:t>  November, 2024, State Bench is notified at Kolkata</a:t>
            </a:r>
            <a:r>
              <a:rPr lang="en-IN" dirty="0"/>
              <a:t>.</a:t>
            </a:r>
            <a:endParaRPr lang="en-IN" sz="2800" dirty="0"/>
          </a:p>
          <a:p>
            <a:pPr algn="just"/>
            <a:r>
              <a:rPr lang="en-IN" dirty="0"/>
              <a:t>Bench consists of </a:t>
            </a:r>
            <a:r>
              <a:rPr lang="en-US" dirty="0"/>
              <a:t>2 Judicial Member, Technical Member (Centre), Technical Member (State);</a:t>
            </a:r>
          </a:p>
          <a:p>
            <a:pPr algn="just"/>
            <a:r>
              <a:rPr lang="en-US" dirty="0"/>
              <a:t>Deals with question other than place of Supply and matters relating to Section 171(2).</a:t>
            </a:r>
          </a:p>
          <a:p>
            <a:endParaRPr lang="en-IN" dirty="0"/>
          </a:p>
        </p:txBody>
      </p:sp>
      <p:sp>
        <p:nvSpPr>
          <p:cNvPr id="4" name="Footer Placeholder 3">
            <a:extLst>
              <a:ext uri="{FF2B5EF4-FFF2-40B4-BE49-F238E27FC236}">
                <a16:creationId xmlns:a16="http://schemas.microsoft.com/office/drawing/2014/main" id="{D6A00F68-220E-F794-3AAD-65CD7906228E}"/>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174CA967-D462-ED93-90E3-1C8462F597BE}"/>
              </a:ext>
            </a:extLst>
          </p:cNvPr>
          <p:cNvSpPr>
            <a:spLocks noGrp="1"/>
          </p:cNvSpPr>
          <p:nvPr>
            <p:ph type="sldNum" sz="quarter" idx="12"/>
          </p:nvPr>
        </p:nvSpPr>
        <p:spPr/>
        <p:txBody>
          <a:bodyPr/>
          <a:lstStyle/>
          <a:p>
            <a:fld id="{55C32554-7434-49BD-9558-67060263881D}" type="slidenum">
              <a:rPr lang="en-IN" smtClean="0"/>
              <a:t>16</a:t>
            </a:fld>
            <a:endParaRPr lang="en-IN"/>
          </a:p>
        </p:txBody>
      </p:sp>
    </p:spTree>
    <p:extLst>
      <p:ext uri="{BB962C8B-B14F-4D97-AF65-F5344CB8AC3E}">
        <p14:creationId xmlns:p14="http://schemas.microsoft.com/office/powerpoint/2010/main" val="2327911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1A90C5-FC6F-A6E6-C4CB-A991BDAA59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F8B1A3-7007-42D8-B332-4D16D1929261}"/>
              </a:ext>
            </a:extLst>
          </p:cNvPr>
          <p:cNvSpPr>
            <a:spLocks noGrp="1"/>
          </p:cNvSpPr>
          <p:nvPr>
            <p:ph type="title"/>
          </p:nvPr>
        </p:nvSpPr>
        <p:spPr/>
        <p:txBody>
          <a:bodyPr/>
          <a:lstStyle/>
          <a:p>
            <a:pPr marL="177800"/>
            <a:r>
              <a:rPr lang="en-IN" u="sng"/>
              <a:t>Sitting/Circuit Bench </a:t>
            </a:r>
          </a:p>
        </p:txBody>
      </p:sp>
      <p:sp>
        <p:nvSpPr>
          <p:cNvPr id="3" name="Content Placeholder 2">
            <a:extLst>
              <a:ext uri="{FF2B5EF4-FFF2-40B4-BE49-F238E27FC236}">
                <a16:creationId xmlns:a16="http://schemas.microsoft.com/office/drawing/2014/main" id="{775D5717-900F-0C25-4BE0-C94EB6B1EC6D}"/>
              </a:ext>
            </a:extLst>
          </p:cNvPr>
          <p:cNvSpPr>
            <a:spLocks noGrp="1"/>
          </p:cNvSpPr>
          <p:nvPr>
            <p:ph idx="1"/>
          </p:nvPr>
        </p:nvSpPr>
        <p:spPr/>
        <p:txBody>
          <a:bodyPr>
            <a:normAutofit/>
          </a:bodyPr>
          <a:lstStyle/>
          <a:p>
            <a:pPr algn="just"/>
            <a:r>
              <a:rPr lang="en-US" sz="2800" dirty="0"/>
              <a:t>On request of the President and depending upon the number of appeals filed by suppliers in the respective States/jurisdiction. </a:t>
            </a:r>
            <a:endParaRPr lang="en-US" dirty="0"/>
          </a:p>
          <a:p>
            <a:pPr marL="0" indent="0" algn="just">
              <a:buNone/>
            </a:pPr>
            <a:endParaRPr lang="en-IN" sz="2800" dirty="0"/>
          </a:p>
          <a:p>
            <a:pPr algn="just"/>
            <a:r>
              <a:rPr lang="en-IN" dirty="0"/>
              <a:t>Constitution of Members-</a:t>
            </a:r>
            <a:r>
              <a:rPr lang="en-US" dirty="0"/>
              <a:t> Judicial Member, Technical Member.</a:t>
            </a:r>
          </a:p>
          <a:p>
            <a:pPr marL="0" indent="0">
              <a:buNone/>
            </a:pPr>
            <a:endParaRPr lang="en-IN" dirty="0"/>
          </a:p>
        </p:txBody>
      </p:sp>
      <p:sp>
        <p:nvSpPr>
          <p:cNvPr id="4" name="Footer Placeholder 3">
            <a:extLst>
              <a:ext uri="{FF2B5EF4-FFF2-40B4-BE49-F238E27FC236}">
                <a16:creationId xmlns:a16="http://schemas.microsoft.com/office/drawing/2014/main" id="{A513DFE3-B426-A687-FA9B-AEBA44767D7B}"/>
              </a:ext>
            </a:extLst>
          </p:cNvPr>
          <p:cNvSpPr>
            <a:spLocks noGrp="1"/>
          </p:cNvSpPr>
          <p:nvPr>
            <p:ph type="ftr" sz="quarter" idx="11"/>
          </p:nvPr>
        </p:nvSpPr>
        <p:spPr/>
        <p:txBody>
          <a:bodyPr/>
          <a:lstStyle/>
          <a:p>
            <a:r>
              <a:rPr lang="en-IN"/>
              <a:t>CA Sushil Kumar Goyal &amp; CA Bishan R Shah</a:t>
            </a:r>
          </a:p>
        </p:txBody>
      </p:sp>
      <p:sp>
        <p:nvSpPr>
          <p:cNvPr id="6" name="Slide Number Placeholder 5">
            <a:extLst>
              <a:ext uri="{FF2B5EF4-FFF2-40B4-BE49-F238E27FC236}">
                <a16:creationId xmlns:a16="http://schemas.microsoft.com/office/drawing/2014/main" id="{A31B7E49-EFD9-F819-49C9-7776E490C944}"/>
              </a:ext>
            </a:extLst>
          </p:cNvPr>
          <p:cNvSpPr>
            <a:spLocks noGrp="1"/>
          </p:cNvSpPr>
          <p:nvPr>
            <p:ph type="sldNum" sz="quarter" idx="12"/>
          </p:nvPr>
        </p:nvSpPr>
        <p:spPr/>
        <p:txBody>
          <a:bodyPr/>
          <a:lstStyle/>
          <a:p>
            <a:fld id="{55C32554-7434-49BD-9558-67060263881D}" type="slidenum">
              <a:rPr lang="en-IN" smtClean="0"/>
              <a:t>17</a:t>
            </a:fld>
            <a:endParaRPr lang="en-IN"/>
          </a:p>
        </p:txBody>
      </p:sp>
    </p:spTree>
    <p:extLst>
      <p:ext uri="{BB962C8B-B14F-4D97-AF65-F5344CB8AC3E}">
        <p14:creationId xmlns:p14="http://schemas.microsoft.com/office/powerpoint/2010/main" val="1087304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6BF95-BDA0-44AE-9218-ECA0624D5F1E}"/>
              </a:ext>
            </a:extLst>
          </p:cNvPr>
          <p:cNvSpPr>
            <a:spLocks noGrp="1"/>
          </p:cNvSpPr>
          <p:nvPr>
            <p:ph type="title"/>
          </p:nvPr>
        </p:nvSpPr>
        <p:spPr>
          <a:xfrm>
            <a:off x="1241883" y="110360"/>
            <a:ext cx="9367203" cy="1188720"/>
          </a:xfrm>
        </p:spPr>
        <p:txBody>
          <a:bodyPr>
            <a:normAutofit/>
          </a:bodyPr>
          <a:lstStyle/>
          <a:p>
            <a:r>
              <a:rPr lang="en-IN" u="sng"/>
              <a:t>Appellate Tribunal </a:t>
            </a:r>
          </a:p>
        </p:txBody>
      </p:sp>
      <p:sp>
        <p:nvSpPr>
          <p:cNvPr id="5" name="Content Placeholder 4">
            <a:extLst>
              <a:ext uri="{FF2B5EF4-FFF2-40B4-BE49-F238E27FC236}">
                <a16:creationId xmlns:a16="http://schemas.microsoft.com/office/drawing/2014/main" id="{DEC232F6-66AB-4887-8BA6-F53321838C17}"/>
              </a:ext>
            </a:extLst>
          </p:cNvPr>
          <p:cNvSpPr>
            <a:spLocks noGrp="1"/>
          </p:cNvSpPr>
          <p:nvPr>
            <p:ph idx="1"/>
          </p:nvPr>
        </p:nvSpPr>
        <p:spPr>
          <a:xfrm>
            <a:off x="441960" y="1299080"/>
            <a:ext cx="11445240" cy="5315080"/>
          </a:xfrm>
        </p:spPr>
        <p:txBody>
          <a:bodyPr>
            <a:normAutofit fontScale="62500" lnSpcReduction="20000"/>
          </a:bodyPr>
          <a:lstStyle/>
          <a:p>
            <a:pPr algn="just"/>
            <a:r>
              <a:rPr lang="en-US" sz="3400" dirty="0"/>
              <a:t>The senior most Judicial Member in a State shall act as the Vice President of such State bench;</a:t>
            </a:r>
          </a:p>
          <a:p>
            <a:pPr marL="0" indent="0" algn="just">
              <a:buNone/>
            </a:pPr>
            <a:endParaRPr lang="en-US" sz="3400" dirty="0"/>
          </a:p>
          <a:p>
            <a:pPr algn="just"/>
            <a:r>
              <a:rPr lang="en-US" sz="3400" b="1" dirty="0"/>
              <a:t>Single Judge Bench - </a:t>
            </a:r>
            <a:r>
              <a:rPr lang="en-US" sz="3400" dirty="0"/>
              <a:t> Any appeal where the tax or input tax credit involved or fine, fee or penalty determined, </a:t>
            </a:r>
            <a:r>
              <a:rPr lang="en-US" sz="3400" b="1" i="1" u="sng" dirty="0"/>
              <a:t>does not exceed fifty lakh rupees </a:t>
            </a:r>
            <a:r>
              <a:rPr lang="en-US" sz="3400" dirty="0"/>
              <a:t>and which </a:t>
            </a:r>
            <a:r>
              <a:rPr lang="en-US" sz="3400" b="1" i="1" u="sng" dirty="0"/>
              <a:t>does not involve any question of law </a:t>
            </a:r>
            <a:r>
              <a:rPr lang="en-US" sz="3400" dirty="0"/>
              <a:t>may, with the approval of the President and subject to such conditions as may be prescribed on the recommendations of the Council, be heard by a bench consisting of a single member;</a:t>
            </a:r>
          </a:p>
          <a:p>
            <a:pPr algn="just"/>
            <a:endParaRPr lang="en-US" sz="3400" dirty="0"/>
          </a:p>
          <a:p>
            <a:pPr algn="just"/>
            <a:r>
              <a:rPr lang="en-US" sz="3400" b="1" dirty="0"/>
              <a:t>Difference of opinion</a:t>
            </a:r>
            <a:r>
              <a:rPr lang="en-US" sz="3400" dirty="0"/>
              <a:t> – As per Section 109, if the Members of the Bench differ in opinion on any point or points, and the President shall refer such case for hearing,-</a:t>
            </a:r>
          </a:p>
          <a:p>
            <a:pPr marL="1085850" indent="-457200" algn="just">
              <a:buFont typeface="Wingdings" panose="05000000000000000000" pitchFamily="2" charset="2"/>
              <a:buChar char="q"/>
            </a:pPr>
            <a:r>
              <a:rPr lang="en-US" sz="3400" dirty="0"/>
              <a:t>where the appeal was originally heard by Members of a State Bench, to another Member of a State Bench within the State or, where no such other State Bench is available within the State, to a Member of a State Bench in another State;</a:t>
            </a:r>
          </a:p>
          <a:p>
            <a:pPr marL="1085850" indent="-457200" algn="just">
              <a:buFont typeface="Wingdings" panose="05000000000000000000" pitchFamily="2" charset="2"/>
              <a:buChar char="q"/>
            </a:pPr>
            <a:r>
              <a:rPr lang="en-US" sz="3400" dirty="0"/>
              <a:t>where the appeal was originally heard by Members of the Principal Bench, to another Member from the Principal Bench or, where no such other Member is available, to a Member of any State Bench;</a:t>
            </a:r>
          </a:p>
          <a:p>
            <a:pPr marL="1085850" indent="-457200" algn="just">
              <a:buFont typeface="Wingdings" panose="05000000000000000000" pitchFamily="2" charset="2"/>
              <a:buChar char="q"/>
            </a:pPr>
            <a:r>
              <a:rPr lang="en-US" sz="3400" dirty="0"/>
              <a:t>the appeal shall be referred to larger Bench by the President (Rule 50 of the GSTAT Rules)- </a:t>
            </a:r>
            <a:r>
              <a:rPr lang="en-US" sz="3400" b="1" dirty="0">
                <a:solidFill>
                  <a:srgbClr val="FF0000"/>
                </a:solidFill>
              </a:rPr>
              <a:t>there is no provision to refer to larger bench in the CGST and SGST Acts.</a:t>
            </a:r>
          </a:p>
          <a:p>
            <a:pPr lvl="1"/>
            <a:endParaRPr lang="en-US" dirty="0"/>
          </a:p>
        </p:txBody>
      </p:sp>
      <p:sp>
        <p:nvSpPr>
          <p:cNvPr id="3" name="Footer Placeholder 2">
            <a:extLst>
              <a:ext uri="{FF2B5EF4-FFF2-40B4-BE49-F238E27FC236}">
                <a16:creationId xmlns:a16="http://schemas.microsoft.com/office/drawing/2014/main" id="{E33AB516-3F0C-7050-6711-8B2C0F8AC4A9}"/>
              </a:ext>
            </a:extLst>
          </p:cNvPr>
          <p:cNvSpPr>
            <a:spLocks noGrp="1"/>
          </p:cNvSpPr>
          <p:nvPr>
            <p:ph type="ftr" sz="quarter" idx="11"/>
          </p:nvPr>
        </p:nvSpPr>
        <p:spPr/>
        <p:txBody>
          <a:bodyPr/>
          <a:lstStyle/>
          <a:p>
            <a:r>
              <a:rPr lang="en-IN"/>
              <a:t>CA Sushil Kumar Goyal &amp; CA Bishan R Shah</a:t>
            </a:r>
          </a:p>
        </p:txBody>
      </p:sp>
      <p:sp>
        <p:nvSpPr>
          <p:cNvPr id="4" name="Slide Number Placeholder 3">
            <a:extLst>
              <a:ext uri="{FF2B5EF4-FFF2-40B4-BE49-F238E27FC236}">
                <a16:creationId xmlns:a16="http://schemas.microsoft.com/office/drawing/2014/main" id="{942E9210-02DC-67F2-35F0-0737A2B71626}"/>
              </a:ext>
            </a:extLst>
          </p:cNvPr>
          <p:cNvSpPr>
            <a:spLocks noGrp="1"/>
          </p:cNvSpPr>
          <p:nvPr>
            <p:ph type="sldNum" sz="quarter" idx="12"/>
          </p:nvPr>
        </p:nvSpPr>
        <p:spPr/>
        <p:txBody>
          <a:bodyPr/>
          <a:lstStyle/>
          <a:p>
            <a:fld id="{55C32554-7434-49BD-9558-67060263881D}" type="slidenum">
              <a:rPr lang="en-IN" smtClean="0"/>
              <a:t>18</a:t>
            </a:fld>
            <a:endParaRPr lang="en-IN"/>
          </a:p>
        </p:txBody>
      </p:sp>
    </p:spTree>
    <p:extLst>
      <p:ext uri="{BB962C8B-B14F-4D97-AF65-F5344CB8AC3E}">
        <p14:creationId xmlns:p14="http://schemas.microsoft.com/office/powerpoint/2010/main" val="4798720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216FE-DFD4-4201-3DF4-6F2F6C6398BA}"/>
              </a:ext>
            </a:extLst>
          </p:cNvPr>
          <p:cNvSpPr>
            <a:spLocks noGrp="1"/>
          </p:cNvSpPr>
          <p:nvPr>
            <p:ph type="title"/>
          </p:nvPr>
        </p:nvSpPr>
        <p:spPr/>
        <p:txBody>
          <a:bodyPr/>
          <a:lstStyle/>
          <a:p>
            <a:pPr marL="177800"/>
            <a:r>
              <a:rPr lang="en-IN" u="sng"/>
              <a:t>Format for filing of the appeal </a:t>
            </a:r>
          </a:p>
        </p:txBody>
      </p:sp>
      <p:sp>
        <p:nvSpPr>
          <p:cNvPr id="3" name="Content Placeholder 2">
            <a:extLst>
              <a:ext uri="{FF2B5EF4-FFF2-40B4-BE49-F238E27FC236}">
                <a16:creationId xmlns:a16="http://schemas.microsoft.com/office/drawing/2014/main" id="{897C23AA-5EB3-E261-06ED-9F841E74599E}"/>
              </a:ext>
            </a:extLst>
          </p:cNvPr>
          <p:cNvSpPr>
            <a:spLocks noGrp="1"/>
          </p:cNvSpPr>
          <p:nvPr>
            <p:ph idx="1"/>
          </p:nvPr>
        </p:nvSpPr>
        <p:spPr>
          <a:xfrm>
            <a:off x="749531" y="1539091"/>
            <a:ext cx="10515600" cy="4351338"/>
          </a:xfrm>
        </p:spPr>
        <p:txBody>
          <a:bodyPr>
            <a:normAutofit fontScale="92500" lnSpcReduction="20000"/>
          </a:bodyPr>
          <a:lstStyle/>
          <a:p>
            <a:pPr marL="0" indent="0" algn="just">
              <a:buNone/>
            </a:pPr>
            <a:r>
              <a:rPr lang="en-IN"/>
              <a:t>As per the </a:t>
            </a:r>
            <a:r>
              <a:rPr lang="en-US"/>
              <a:t>Goods and Services Tax Appellate Tribunal (Procedure) Rules, 2025 (hereinafter referred to as “</a:t>
            </a:r>
            <a:r>
              <a:rPr lang="en-US" b="1"/>
              <a:t>the GSTAT Rules</a:t>
            </a:r>
            <a:r>
              <a:rPr lang="en-US"/>
              <a:t>”), the format for filing of the appeal is as under:</a:t>
            </a:r>
          </a:p>
          <a:p>
            <a:pPr marL="0" indent="0" algn="just">
              <a:buNone/>
            </a:pPr>
            <a:endParaRPr lang="en-US"/>
          </a:p>
          <a:p>
            <a:pPr marL="177800" indent="0" algn="just">
              <a:buNone/>
            </a:pPr>
            <a:r>
              <a:rPr lang="en-US" b="1"/>
              <a:t>Rule 18 of the GSTAT Rules</a:t>
            </a:r>
          </a:p>
          <a:p>
            <a:pPr algn="just"/>
            <a:r>
              <a:rPr lang="en-US"/>
              <a:t>Cause title shall state “In the Goods and Service Tax Appellate Tribunal” and shall state full name, parentage, GSTIN, description of each party and address at the beginning of the appeal and not thereafter;</a:t>
            </a:r>
          </a:p>
          <a:p>
            <a:pPr algn="just"/>
            <a:r>
              <a:rPr lang="en-US"/>
              <a:t>The name of the parties shall be numbered consecutively and in the event of death of a party during pendency, the legal heirs shall be shown as sub-numbers; </a:t>
            </a:r>
          </a:p>
          <a:p>
            <a:pPr algn="just"/>
            <a:r>
              <a:rPr lang="en-US"/>
              <a:t>Appeal shall be divided into paragraphs stating the facts, allegations and submissions.</a:t>
            </a:r>
          </a:p>
        </p:txBody>
      </p:sp>
      <p:sp>
        <p:nvSpPr>
          <p:cNvPr id="4" name="Footer Placeholder 3">
            <a:extLst>
              <a:ext uri="{FF2B5EF4-FFF2-40B4-BE49-F238E27FC236}">
                <a16:creationId xmlns:a16="http://schemas.microsoft.com/office/drawing/2014/main" id="{6609FD39-55B3-0EA9-DD48-4576EFB3BA90}"/>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E345C4E5-E21B-1648-7D1C-E4E4AEB93E2C}"/>
              </a:ext>
            </a:extLst>
          </p:cNvPr>
          <p:cNvSpPr>
            <a:spLocks noGrp="1"/>
          </p:cNvSpPr>
          <p:nvPr>
            <p:ph type="sldNum" sz="quarter" idx="12"/>
          </p:nvPr>
        </p:nvSpPr>
        <p:spPr/>
        <p:txBody>
          <a:bodyPr/>
          <a:lstStyle/>
          <a:p>
            <a:fld id="{55C32554-7434-49BD-9558-67060263881D}" type="slidenum">
              <a:rPr lang="en-IN" smtClean="0"/>
              <a:t>19</a:t>
            </a:fld>
            <a:endParaRPr lang="en-IN"/>
          </a:p>
        </p:txBody>
      </p:sp>
    </p:spTree>
    <p:extLst>
      <p:ext uri="{BB962C8B-B14F-4D97-AF65-F5344CB8AC3E}">
        <p14:creationId xmlns:p14="http://schemas.microsoft.com/office/powerpoint/2010/main" val="3648456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3C5A02A-F750-3D53-AEEC-B657546CDE7D}"/>
              </a:ext>
            </a:extLst>
          </p:cNvPr>
          <p:cNvPicPr>
            <a:picLocks noGrp="1" noChangeAspect="1"/>
          </p:cNvPicPr>
          <p:nvPr>
            <p:ph idx="1"/>
          </p:nvPr>
        </p:nvPicPr>
        <p:blipFill>
          <a:blip r:embed="rId2"/>
          <a:stretch>
            <a:fillRect/>
          </a:stretch>
        </p:blipFill>
        <p:spPr>
          <a:xfrm>
            <a:off x="4661602" y="3541893"/>
            <a:ext cx="2859272" cy="963251"/>
          </a:xfrm>
        </p:spPr>
      </p:pic>
      <p:sp>
        <p:nvSpPr>
          <p:cNvPr id="2" name="Footer Placeholder 1">
            <a:extLst>
              <a:ext uri="{FF2B5EF4-FFF2-40B4-BE49-F238E27FC236}">
                <a16:creationId xmlns:a16="http://schemas.microsoft.com/office/drawing/2014/main" id="{0690274A-0C80-4557-A074-691E60EB7F25}"/>
              </a:ext>
            </a:extLst>
          </p:cNvPr>
          <p:cNvSpPr>
            <a:spLocks noGrp="1"/>
          </p:cNvSpPr>
          <p:nvPr>
            <p:ph type="ftr" sz="quarter" idx="11"/>
          </p:nvPr>
        </p:nvSpPr>
        <p:spPr/>
        <p:txBody>
          <a:bodyPr/>
          <a:lstStyle/>
          <a:p>
            <a:r>
              <a:rPr lang="en-IN"/>
              <a:t>CA Sushil Kumar Goyal &amp; CA Bishan R Shah</a:t>
            </a:r>
          </a:p>
        </p:txBody>
      </p:sp>
      <p:sp>
        <p:nvSpPr>
          <p:cNvPr id="3" name="Slide Number Placeholder 2">
            <a:extLst>
              <a:ext uri="{FF2B5EF4-FFF2-40B4-BE49-F238E27FC236}">
                <a16:creationId xmlns:a16="http://schemas.microsoft.com/office/drawing/2014/main" id="{3297BDAC-AC85-7941-1542-25A33DDE55BE}"/>
              </a:ext>
            </a:extLst>
          </p:cNvPr>
          <p:cNvSpPr>
            <a:spLocks noGrp="1"/>
          </p:cNvSpPr>
          <p:nvPr>
            <p:ph type="sldNum" sz="quarter" idx="12"/>
          </p:nvPr>
        </p:nvSpPr>
        <p:spPr/>
        <p:txBody>
          <a:bodyPr/>
          <a:lstStyle/>
          <a:p>
            <a:fld id="{55C32554-7434-49BD-9558-67060263881D}" type="slidenum">
              <a:rPr lang="en-IN" smtClean="0"/>
              <a:t>2</a:t>
            </a:fld>
            <a:endParaRPr lang="en-IN"/>
          </a:p>
        </p:txBody>
      </p:sp>
    </p:spTree>
    <p:extLst>
      <p:ext uri="{BB962C8B-B14F-4D97-AF65-F5344CB8AC3E}">
        <p14:creationId xmlns:p14="http://schemas.microsoft.com/office/powerpoint/2010/main" val="24849218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F5A37-F4CD-82C4-8A37-2E250B6C7913}"/>
              </a:ext>
            </a:extLst>
          </p:cNvPr>
          <p:cNvSpPr>
            <a:spLocks noGrp="1"/>
          </p:cNvSpPr>
          <p:nvPr>
            <p:ph type="title"/>
          </p:nvPr>
        </p:nvSpPr>
        <p:spPr/>
        <p:txBody>
          <a:bodyPr/>
          <a:lstStyle/>
          <a:p>
            <a:r>
              <a:rPr lang="en-IN" u="sng"/>
              <a:t>Procedure for filing of an appeal </a:t>
            </a:r>
          </a:p>
        </p:txBody>
      </p:sp>
      <p:sp>
        <p:nvSpPr>
          <p:cNvPr id="3" name="Content Placeholder 2">
            <a:extLst>
              <a:ext uri="{FF2B5EF4-FFF2-40B4-BE49-F238E27FC236}">
                <a16:creationId xmlns:a16="http://schemas.microsoft.com/office/drawing/2014/main" id="{5453E9B2-EC92-FE4E-38B6-AA77E52B8929}"/>
              </a:ext>
            </a:extLst>
          </p:cNvPr>
          <p:cNvSpPr>
            <a:spLocks noGrp="1"/>
          </p:cNvSpPr>
          <p:nvPr>
            <p:ph idx="1"/>
          </p:nvPr>
        </p:nvSpPr>
        <p:spPr/>
        <p:txBody>
          <a:bodyPr>
            <a:normAutofit lnSpcReduction="10000"/>
          </a:bodyPr>
          <a:lstStyle/>
          <a:p>
            <a:pPr marL="355600" indent="0">
              <a:buNone/>
            </a:pPr>
            <a:r>
              <a:rPr lang="en-US" b="1"/>
              <a:t>Rule 20 of the GSTAT Rules- Contents of appeal Form </a:t>
            </a:r>
          </a:p>
          <a:p>
            <a:pPr marL="457200" indent="-457200" algn="just"/>
            <a:r>
              <a:rPr lang="en-US"/>
              <a:t>Appeal shall be concise, the grounds of appeal shall be numbered consecutively;</a:t>
            </a:r>
          </a:p>
          <a:p>
            <a:pPr marL="457200" indent="-457200" algn="just"/>
            <a:r>
              <a:rPr lang="en-US"/>
              <a:t>Every form of appeal or application or cross-objection shall be in double spacing on A4 size paper with pagination and index;</a:t>
            </a:r>
          </a:p>
          <a:p>
            <a:pPr marL="457200" indent="-457200" algn="just"/>
            <a:r>
              <a:rPr lang="en-US"/>
              <a:t>Every form of appeal or application or cross-objection shall be signed and verified by the Appellant or Applicant or authorized representative;</a:t>
            </a:r>
          </a:p>
          <a:p>
            <a:pPr marL="457200" indent="-457200" algn="just"/>
            <a:r>
              <a:rPr lang="en-US"/>
              <a:t>The Appellant or Applicant or authorized representative shall provide true copy of the documents.  </a:t>
            </a:r>
          </a:p>
          <a:p>
            <a:pPr marL="457200" indent="-457200"/>
            <a:endParaRPr lang="en-US"/>
          </a:p>
          <a:p>
            <a:pPr marL="457200" indent="-457200"/>
            <a:endParaRPr lang="en-IN"/>
          </a:p>
          <a:p>
            <a:endParaRPr lang="en-IN"/>
          </a:p>
        </p:txBody>
      </p:sp>
      <p:sp>
        <p:nvSpPr>
          <p:cNvPr id="4" name="Footer Placeholder 3">
            <a:extLst>
              <a:ext uri="{FF2B5EF4-FFF2-40B4-BE49-F238E27FC236}">
                <a16:creationId xmlns:a16="http://schemas.microsoft.com/office/drawing/2014/main" id="{A1E066D8-4F90-B722-F9FF-595CFC54142D}"/>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D26F29E7-3C16-FD62-4AD2-3F75497C1E40}"/>
              </a:ext>
            </a:extLst>
          </p:cNvPr>
          <p:cNvSpPr>
            <a:spLocks noGrp="1"/>
          </p:cNvSpPr>
          <p:nvPr>
            <p:ph type="sldNum" sz="quarter" idx="12"/>
          </p:nvPr>
        </p:nvSpPr>
        <p:spPr/>
        <p:txBody>
          <a:bodyPr/>
          <a:lstStyle/>
          <a:p>
            <a:fld id="{55C32554-7434-49BD-9558-67060263881D}" type="slidenum">
              <a:rPr lang="en-IN" smtClean="0"/>
              <a:t>20</a:t>
            </a:fld>
            <a:endParaRPr lang="en-IN"/>
          </a:p>
        </p:txBody>
      </p:sp>
    </p:spTree>
    <p:extLst>
      <p:ext uri="{BB962C8B-B14F-4D97-AF65-F5344CB8AC3E}">
        <p14:creationId xmlns:p14="http://schemas.microsoft.com/office/powerpoint/2010/main" val="2347960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2548C-91F2-7CE1-9D21-01087F85155B}"/>
              </a:ext>
            </a:extLst>
          </p:cNvPr>
          <p:cNvSpPr>
            <a:spLocks noGrp="1"/>
          </p:cNvSpPr>
          <p:nvPr>
            <p:ph type="title"/>
          </p:nvPr>
        </p:nvSpPr>
        <p:spPr/>
        <p:txBody>
          <a:bodyPr/>
          <a:lstStyle/>
          <a:p>
            <a:pPr marL="177800"/>
            <a:r>
              <a:rPr lang="en-IN" u="sng"/>
              <a:t>Documents required (Rule 21 of the GSTAT Rules)</a:t>
            </a:r>
          </a:p>
        </p:txBody>
      </p:sp>
      <p:sp>
        <p:nvSpPr>
          <p:cNvPr id="3" name="Content Placeholder 2">
            <a:extLst>
              <a:ext uri="{FF2B5EF4-FFF2-40B4-BE49-F238E27FC236}">
                <a16:creationId xmlns:a16="http://schemas.microsoft.com/office/drawing/2014/main" id="{3261F10D-4CEA-C148-E18E-F7C7FD420C1B}"/>
              </a:ext>
            </a:extLst>
          </p:cNvPr>
          <p:cNvSpPr>
            <a:spLocks noGrp="1"/>
          </p:cNvSpPr>
          <p:nvPr>
            <p:ph idx="1"/>
          </p:nvPr>
        </p:nvSpPr>
        <p:spPr/>
        <p:txBody>
          <a:bodyPr/>
          <a:lstStyle/>
          <a:p>
            <a:pPr algn="just"/>
            <a:r>
              <a:rPr lang="en-IN"/>
              <a:t>Certified copy of the order appealed against along with relevant documents including relied upon documents;</a:t>
            </a:r>
          </a:p>
          <a:p>
            <a:pPr algn="just"/>
            <a:r>
              <a:rPr lang="en-IN"/>
              <a:t>In case of application filed by the Revenue, the copy of the order appealed against shall be attested instead of certified;</a:t>
            </a:r>
          </a:p>
          <a:p>
            <a:pPr algn="just"/>
            <a:r>
              <a:rPr lang="en-IN"/>
              <a:t>The Appellate Tribunal may direct preparation of as many copies as may be required; </a:t>
            </a:r>
          </a:p>
          <a:p>
            <a:pPr algn="just"/>
            <a:r>
              <a:rPr lang="en-IN"/>
              <a:t>All documents should be clearly legible, duly paged, indexed and tagged firmly. </a:t>
            </a:r>
          </a:p>
          <a:p>
            <a:pPr marL="0" indent="0">
              <a:buNone/>
            </a:pPr>
            <a:endParaRPr lang="en-IN"/>
          </a:p>
        </p:txBody>
      </p:sp>
      <p:sp>
        <p:nvSpPr>
          <p:cNvPr id="4" name="Footer Placeholder 3">
            <a:extLst>
              <a:ext uri="{FF2B5EF4-FFF2-40B4-BE49-F238E27FC236}">
                <a16:creationId xmlns:a16="http://schemas.microsoft.com/office/drawing/2014/main" id="{099612CE-D5CF-1845-9286-0C591C5C7A38}"/>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4784E5DC-4D59-E1B6-DFE0-E977274A08E0}"/>
              </a:ext>
            </a:extLst>
          </p:cNvPr>
          <p:cNvSpPr>
            <a:spLocks noGrp="1"/>
          </p:cNvSpPr>
          <p:nvPr>
            <p:ph type="sldNum" sz="quarter" idx="12"/>
          </p:nvPr>
        </p:nvSpPr>
        <p:spPr/>
        <p:txBody>
          <a:bodyPr/>
          <a:lstStyle/>
          <a:p>
            <a:fld id="{55C32554-7434-49BD-9558-67060263881D}" type="slidenum">
              <a:rPr lang="en-IN" smtClean="0"/>
              <a:t>21</a:t>
            </a:fld>
            <a:endParaRPr lang="en-IN"/>
          </a:p>
        </p:txBody>
      </p:sp>
    </p:spTree>
    <p:extLst>
      <p:ext uri="{BB962C8B-B14F-4D97-AF65-F5344CB8AC3E}">
        <p14:creationId xmlns:p14="http://schemas.microsoft.com/office/powerpoint/2010/main" val="3032767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C68C5-F3BE-3ACC-4C03-6E7FD792EA89}"/>
              </a:ext>
            </a:extLst>
          </p:cNvPr>
          <p:cNvSpPr>
            <a:spLocks noGrp="1"/>
          </p:cNvSpPr>
          <p:nvPr>
            <p:ph type="title"/>
          </p:nvPr>
        </p:nvSpPr>
        <p:spPr>
          <a:xfrm>
            <a:off x="985652" y="365125"/>
            <a:ext cx="10368148" cy="1325563"/>
          </a:xfrm>
        </p:spPr>
        <p:txBody>
          <a:bodyPr/>
          <a:lstStyle/>
          <a:p>
            <a:r>
              <a:rPr lang="en-IN" u="sng"/>
              <a:t>Endorsement and Verification (Rule 22 of the GSTAT Rules)</a:t>
            </a:r>
          </a:p>
        </p:txBody>
      </p:sp>
      <p:sp>
        <p:nvSpPr>
          <p:cNvPr id="3" name="Content Placeholder 2">
            <a:extLst>
              <a:ext uri="{FF2B5EF4-FFF2-40B4-BE49-F238E27FC236}">
                <a16:creationId xmlns:a16="http://schemas.microsoft.com/office/drawing/2014/main" id="{51211F26-13C4-E66B-E4D2-D965BBE10D4E}"/>
              </a:ext>
            </a:extLst>
          </p:cNvPr>
          <p:cNvSpPr>
            <a:spLocks noGrp="1"/>
          </p:cNvSpPr>
          <p:nvPr>
            <p:ph idx="1"/>
          </p:nvPr>
        </p:nvSpPr>
        <p:spPr/>
        <p:txBody>
          <a:bodyPr/>
          <a:lstStyle/>
          <a:p>
            <a:r>
              <a:rPr lang="en-IN"/>
              <a:t>The name and signature of the authorised representative to appear at the foot of every appeal or pleading along with relevant documents;</a:t>
            </a:r>
          </a:p>
          <a:p>
            <a:r>
              <a:rPr lang="en-IN"/>
              <a:t>Every appeal or pleading shall be signed and verified by the party concerned. </a:t>
            </a:r>
          </a:p>
        </p:txBody>
      </p:sp>
      <p:sp>
        <p:nvSpPr>
          <p:cNvPr id="4" name="Footer Placeholder 3">
            <a:extLst>
              <a:ext uri="{FF2B5EF4-FFF2-40B4-BE49-F238E27FC236}">
                <a16:creationId xmlns:a16="http://schemas.microsoft.com/office/drawing/2014/main" id="{1DA478C8-2C4B-6CCD-6A4D-D33FD8284049}"/>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7C557032-5858-2721-8DE3-3B45F371A343}"/>
              </a:ext>
            </a:extLst>
          </p:cNvPr>
          <p:cNvSpPr>
            <a:spLocks noGrp="1"/>
          </p:cNvSpPr>
          <p:nvPr>
            <p:ph type="sldNum" sz="quarter" idx="12"/>
          </p:nvPr>
        </p:nvSpPr>
        <p:spPr/>
        <p:txBody>
          <a:bodyPr/>
          <a:lstStyle/>
          <a:p>
            <a:fld id="{55C32554-7434-49BD-9558-67060263881D}" type="slidenum">
              <a:rPr lang="en-IN" smtClean="0"/>
              <a:t>22</a:t>
            </a:fld>
            <a:endParaRPr lang="en-IN"/>
          </a:p>
        </p:txBody>
      </p:sp>
    </p:spTree>
    <p:extLst>
      <p:ext uri="{BB962C8B-B14F-4D97-AF65-F5344CB8AC3E}">
        <p14:creationId xmlns:p14="http://schemas.microsoft.com/office/powerpoint/2010/main" val="270193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D250D-8F72-1CA5-3AB5-FB5D1AE95A6D}"/>
              </a:ext>
            </a:extLst>
          </p:cNvPr>
          <p:cNvSpPr>
            <a:spLocks noGrp="1"/>
          </p:cNvSpPr>
          <p:nvPr>
            <p:ph type="title"/>
          </p:nvPr>
        </p:nvSpPr>
        <p:spPr/>
        <p:txBody>
          <a:bodyPr/>
          <a:lstStyle/>
          <a:p>
            <a:pPr marL="82550"/>
            <a:r>
              <a:rPr lang="en-IN" u="sng"/>
              <a:t>Translation of documents (Rule 23 of the GSTAT Rules)</a:t>
            </a:r>
          </a:p>
        </p:txBody>
      </p:sp>
      <p:sp>
        <p:nvSpPr>
          <p:cNvPr id="3" name="Content Placeholder 2">
            <a:extLst>
              <a:ext uri="{FF2B5EF4-FFF2-40B4-BE49-F238E27FC236}">
                <a16:creationId xmlns:a16="http://schemas.microsoft.com/office/drawing/2014/main" id="{4F4B4E39-967A-5F69-6BC5-BA5545A39046}"/>
              </a:ext>
            </a:extLst>
          </p:cNvPr>
          <p:cNvSpPr>
            <a:spLocks noGrp="1"/>
          </p:cNvSpPr>
          <p:nvPr>
            <p:ph idx="1"/>
          </p:nvPr>
        </p:nvSpPr>
        <p:spPr/>
        <p:txBody>
          <a:bodyPr/>
          <a:lstStyle/>
          <a:p>
            <a:pPr algn="just"/>
            <a:r>
              <a:rPr lang="en-IN"/>
              <a:t>All documents should be in English language;</a:t>
            </a:r>
          </a:p>
          <a:p>
            <a:pPr algn="just"/>
            <a:r>
              <a:rPr lang="en-IN"/>
              <a:t>In case of a document other than English language, the Appellant shall provide the translated copy (certified to be a true translated copy) in English to the Registrar;</a:t>
            </a:r>
          </a:p>
          <a:p>
            <a:pPr algn="just"/>
            <a:r>
              <a:rPr lang="en-IN"/>
              <a:t>Unless and until the translated versions are provided, appeal or other proceeding shall not be heard. </a:t>
            </a:r>
          </a:p>
        </p:txBody>
      </p:sp>
      <p:sp>
        <p:nvSpPr>
          <p:cNvPr id="4" name="Footer Placeholder 3">
            <a:extLst>
              <a:ext uri="{FF2B5EF4-FFF2-40B4-BE49-F238E27FC236}">
                <a16:creationId xmlns:a16="http://schemas.microsoft.com/office/drawing/2014/main" id="{A3232219-3B30-BCF3-C552-E9360F12D6F3}"/>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D3F431DE-4589-181E-2D78-315890617770}"/>
              </a:ext>
            </a:extLst>
          </p:cNvPr>
          <p:cNvSpPr>
            <a:spLocks noGrp="1"/>
          </p:cNvSpPr>
          <p:nvPr>
            <p:ph type="sldNum" sz="quarter" idx="12"/>
          </p:nvPr>
        </p:nvSpPr>
        <p:spPr/>
        <p:txBody>
          <a:bodyPr/>
          <a:lstStyle/>
          <a:p>
            <a:fld id="{55C32554-7434-49BD-9558-67060263881D}" type="slidenum">
              <a:rPr lang="en-IN" smtClean="0"/>
              <a:t>23</a:t>
            </a:fld>
            <a:endParaRPr lang="en-IN"/>
          </a:p>
        </p:txBody>
      </p:sp>
    </p:spTree>
    <p:extLst>
      <p:ext uri="{BB962C8B-B14F-4D97-AF65-F5344CB8AC3E}">
        <p14:creationId xmlns:p14="http://schemas.microsoft.com/office/powerpoint/2010/main" val="11325543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A6219-B37C-8CE4-1A93-3BE01C8192F1}"/>
              </a:ext>
            </a:extLst>
          </p:cNvPr>
          <p:cNvSpPr>
            <a:spLocks noGrp="1"/>
          </p:cNvSpPr>
          <p:nvPr>
            <p:ph type="title"/>
          </p:nvPr>
        </p:nvSpPr>
        <p:spPr/>
        <p:txBody>
          <a:bodyPr/>
          <a:lstStyle/>
          <a:p>
            <a:pPr marL="177800"/>
            <a:r>
              <a:rPr lang="en-IN" u="sng"/>
              <a:t>Production of authorisation letter (Rule 28 of the GSTAT Rules)</a:t>
            </a:r>
          </a:p>
        </p:txBody>
      </p:sp>
      <p:sp>
        <p:nvSpPr>
          <p:cNvPr id="3" name="Content Placeholder 2">
            <a:extLst>
              <a:ext uri="{FF2B5EF4-FFF2-40B4-BE49-F238E27FC236}">
                <a16:creationId xmlns:a16="http://schemas.microsoft.com/office/drawing/2014/main" id="{8A6B5152-A630-D696-4F93-7B4FA75DAB9F}"/>
              </a:ext>
            </a:extLst>
          </p:cNvPr>
          <p:cNvSpPr>
            <a:spLocks noGrp="1"/>
          </p:cNvSpPr>
          <p:nvPr>
            <p:ph idx="1"/>
          </p:nvPr>
        </p:nvSpPr>
        <p:spPr/>
        <p:txBody>
          <a:bodyPr/>
          <a:lstStyle/>
          <a:p>
            <a:pPr algn="just"/>
            <a:r>
              <a:rPr lang="en-IN"/>
              <a:t>The person who signs or verifies the appeal by or on behalf of an applicant or respondent, shall produce a true copy of the authorisation letter along with the appeal. </a:t>
            </a:r>
          </a:p>
          <a:p>
            <a:pPr marL="0" indent="0" algn="just">
              <a:buNone/>
            </a:pPr>
            <a:endParaRPr lang="en-IN"/>
          </a:p>
        </p:txBody>
      </p:sp>
      <p:sp>
        <p:nvSpPr>
          <p:cNvPr id="4" name="Footer Placeholder 3">
            <a:extLst>
              <a:ext uri="{FF2B5EF4-FFF2-40B4-BE49-F238E27FC236}">
                <a16:creationId xmlns:a16="http://schemas.microsoft.com/office/drawing/2014/main" id="{B6E9A6F4-0934-2B96-5F2B-2D9B341FC1DB}"/>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DD7367F5-F564-E231-F54B-D599C44FEA05}"/>
              </a:ext>
            </a:extLst>
          </p:cNvPr>
          <p:cNvSpPr>
            <a:spLocks noGrp="1"/>
          </p:cNvSpPr>
          <p:nvPr>
            <p:ph type="sldNum" sz="quarter" idx="12"/>
          </p:nvPr>
        </p:nvSpPr>
        <p:spPr/>
        <p:txBody>
          <a:bodyPr/>
          <a:lstStyle/>
          <a:p>
            <a:fld id="{55C32554-7434-49BD-9558-67060263881D}" type="slidenum">
              <a:rPr lang="en-IN" smtClean="0"/>
              <a:t>24</a:t>
            </a:fld>
            <a:endParaRPr lang="en-IN"/>
          </a:p>
        </p:txBody>
      </p:sp>
    </p:spTree>
    <p:extLst>
      <p:ext uri="{BB962C8B-B14F-4D97-AF65-F5344CB8AC3E}">
        <p14:creationId xmlns:p14="http://schemas.microsoft.com/office/powerpoint/2010/main" val="2932449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70B0B-5713-2E79-5229-7E8B1C31FF97}"/>
              </a:ext>
            </a:extLst>
          </p:cNvPr>
          <p:cNvSpPr>
            <a:spLocks noGrp="1"/>
          </p:cNvSpPr>
          <p:nvPr>
            <p:ph type="title"/>
          </p:nvPr>
        </p:nvSpPr>
        <p:spPr>
          <a:xfrm>
            <a:off x="926274" y="365125"/>
            <a:ext cx="10427525" cy="1325563"/>
          </a:xfrm>
        </p:spPr>
        <p:txBody>
          <a:bodyPr/>
          <a:lstStyle/>
          <a:p>
            <a:r>
              <a:rPr lang="en-IN" u="sng"/>
              <a:t>Separate appeals to be filed for multiple Order-in-Original and for each person </a:t>
            </a:r>
          </a:p>
        </p:txBody>
      </p:sp>
      <p:graphicFrame>
        <p:nvGraphicFramePr>
          <p:cNvPr id="11" name="Content Placeholder 10">
            <a:extLst>
              <a:ext uri="{FF2B5EF4-FFF2-40B4-BE49-F238E27FC236}">
                <a16:creationId xmlns:a16="http://schemas.microsoft.com/office/drawing/2014/main" id="{FDECB777-2AF0-622B-C344-8E0CCB0F80DD}"/>
              </a:ext>
            </a:extLst>
          </p:cNvPr>
          <p:cNvGraphicFramePr>
            <a:graphicFrameLocks noGrp="1"/>
          </p:cNvGraphicFramePr>
          <p:nvPr>
            <p:ph idx="1"/>
          </p:nvPr>
        </p:nvGraphicFramePr>
        <p:xfrm>
          <a:off x="833438" y="1847850"/>
          <a:ext cx="10515597" cy="4028440"/>
        </p:xfrm>
        <a:graphic>
          <a:graphicData uri="http://schemas.openxmlformats.org/drawingml/2006/table">
            <a:tbl>
              <a:tblPr firstRow="1" bandRow="1">
                <a:tableStyleId>{00A15C55-8517-42AA-B614-E9B94910E393}</a:tableStyleId>
              </a:tblPr>
              <a:tblGrid>
                <a:gridCol w="3505199">
                  <a:extLst>
                    <a:ext uri="{9D8B030D-6E8A-4147-A177-3AD203B41FA5}">
                      <a16:colId xmlns:a16="http://schemas.microsoft.com/office/drawing/2014/main" val="699524127"/>
                    </a:ext>
                  </a:extLst>
                </a:gridCol>
                <a:gridCol w="3505199">
                  <a:extLst>
                    <a:ext uri="{9D8B030D-6E8A-4147-A177-3AD203B41FA5}">
                      <a16:colId xmlns:a16="http://schemas.microsoft.com/office/drawing/2014/main" val="415282218"/>
                    </a:ext>
                  </a:extLst>
                </a:gridCol>
                <a:gridCol w="3505199">
                  <a:extLst>
                    <a:ext uri="{9D8B030D-6E8A-4147-A177-3AD203B41FA5}">
                      <a16:colId xmlns:a16="http://schemas.microsoft.com/office/drawing/2014/main" val="2317656025"/>
                    </a:ext>
                  </a:extLst>
                </a:gridCol>
              </a:tblGrid>
              <a:tr h="370840">
                <a:tc>
                  <a:txBody>
                    <a:bodyPr/>
                    <a:lstStyle/>
                    <a:p>
                      <a:r>
                        <a:rPr lang="en-IN" dirty="0"/>
                        <a:t> Number of OIOs</a:t>
                      </a:r>
                    </a:p>
                  </a:txBody>
                  <a:tcPr/>
                </a:tc>
                <a:tc>
                  <a:txBody>
                    <a:bodyPr/>
                    <a:lstStyle/>
                    <a:p>
                      <a:r>
                        <a:rPr lang="en-IN"/>
                        <a:t>Number of OIAs</a:t>
                      </a:r>
                    </a:p>
                  </a:txBody>
                  <a:tcPr/>
                </a:tc>
                <a:tc>
                  <a:txBody>
                    <a:bodyPr/>
                    <a:lstStyle/>
                    <a:p>
                      <a:r>
                        <a:rPr lang="en-IN"/>
                        <a:t>Appeal before GSTAT </a:t>
                      </a:r>
                    </a:p>
                  </a:txBody>
                  <a:tcPr/>
                </a:tc>
                <a:extLst>
                  <a:ext uri="{0D108BD9-81ED-4DB2-BD59-A6C34878D82A}">
                    <a16:rowId xmlns:a16="http://schemas.microsoft.com/office/drawing/2014/main" val="2850994312"/>
                  </a:ext>
                </a:extLst>
              </a:tr>
              <a:tr h="370840">
                <a:tc>
                  <a:txBody>
                    <a:bodyPr/>
                    <a:lstStyle/>
                    <a:p>
                      <a:r>
                        <a:rPr lang="en-IN"/>
                        <a:t>Single OIO (multiple SCN/refund claims or demands/ letter /declaration)</a:t>
                      </a:r>
                    </a:p>
                  </a:txBody>
                  <a:tcPr/>
                </a:tc>
                <a:tc>
                  <a:txBody>
                    <a:bodyPr/>
                    <a:lstStyle/>
                    <a:p>
                      <a:r>
                        <a:rPr lang="en-IN"/>
                        <a:t>Single OIA</a:t>
                      </a:r>
                    </a:p>
                  </a:txBody>
                  <a:tcPr/>
                </a:tc>
                <a:tc>
                  <a:txBody>
                    <a:bodyPr/>
                    <a:lstStyle/>
                    <a:p>
                      <a:r>
                        <a:rPr lang="en-IN"/>
                        <a:t>Single Appeal </a:t>
                      </a:r>
                    </a:p>
                  </a:txBody>
                  <a:tcPr/>
                </a:tc>
                <a:extLst>
                  <a:ext uri="{0D108BD9-81ED-4DB2-BD59-A6C34878D82A}">
                    <a16:rowId xmlns:a16="http://schemas.microsoft.com/office/drawing/2014/main" val="1954735427"/>
                  </a:ext>
                </a:extLst>
              </a:tr>
              <a:tr h="370840">
                <a:tc>
                  <a:txBody>
                    <a:bodyPr/>
                    <a:lstStyle/>
                    <a:p>
                      <a:r>
                        <a:rPr lang="en-IN"/>
                        <a:t>More than 1 OIO (single SCN/refund claims or demands/ letter /declaration)</a:t>
                      </a:r>
                    </a:p>
                  </a:txBody>
                  <a:tcPr/>
                </a:tc>
                <a:tc>
                  <a:txBody>
                    <a:bodyPr/>
                    <a:lstStyle/>
                    <a:p>
                      <a:r>
                        <a:rPr lang="en-IN"/>
                        <a:t>Single OIA</a:t>
                      </a:r>
                    </a:p>
                  </a:txBody>
                  <a:tcPr/>
                </a:tc>
                <a:tc>
                  <a:txBody>
                    <a:bodyPr/>
                    <a:lstStyle/>
                    <a:p>
                      <a:r>
                        <a:rPr lang="en-IN"/>
                        <a:t>Appeal for all OIO  separately </a:t>
                      </a:r>
                    </a:p>
                  </a:txBody>
                  <a:tcPr/>
                </a:tc>
                <a:extLst>
                  <a:ext uri="{0D108BD9-81ED-4DB2-BD59-A6C34878D82A}">
                    <a16:rowId xmlns:a16="http://schemas.microsoft.com/office/drawing/2014/main" val="738144901"/>
                  </a:ext>
                </a:extLst>
              </a:tr>
              <a:tr h="370840">
                <a:tc>
                  <a:txBody>
                    <a:bodyPr/>
                    <a:lstStyle/>
                    <a:p>
                      <a:r>
                        <a:rPr lang="en-IN"/>
                        <a:t>Single OIO (more than 1 party) (single SCN/refund claims or demands/ letter /declaration)</a:t>
                      </a:r>
                    </a:p>
                  </a:txBody>
                  <a:tcPr/>
                </a:tc>
                <a:tc>
                  <a:txBody>
                    <a:bodyPr/>
                    <a:lstStyle/>
                    <a:p>
                      <a:r>
                        <a:rPr lang="en-IN"/>
                        <a:t>Single OIA</a:t>
                      </a:r>
                    </a:p>
                  </a:txBody>
                  <a:tcPr/>
                </a:tc>
                <a:tc>
                  <a:txBody>
                    <a:bodyPr/>
                    <a:lstStyle/>
                    <a:p>
                      <a:r>
                        <a:rPr lang="en-IN"/>
                        <a:t>Appeal for all parties separately </a:t>
                      </a:r>
                    </a:p>
                  </a:txBody>
                  <a:tcPr/>
                </a:tc>
                <a:extLst>
                  <a:ext uri="{0D108BD9-81ED-4DB2-BD59-A6C34878D82A}">
                    <a16:rowId xmlns:a16="http://schemas.microsoft.com/office/drawing/2014/main" val="2298432222"/>
                  </a:ext>
                </a:extLst>
              </a:tr>
              <a:tr h="370840">
                <a:tc>
                  <a:txBody>
                    <a:bodyPr/>
                    <a:lstStyle/>
                    <a:p>
                      <a:r>
                        <a:rPr lang="en-IN"/>
                        <a:t>More than 1 OIO (more than 1 party) (multiple SCN/refund claims or demands/ letter /declaration)</a:t>
                      </a:r>
                    </a:p>
                  </a:txBody>
                  <a:tcPr/>
                </a:tc>
                <a:tc>
                  <a:txBody>
                    <a:bodyPr/>
                    <a:lstStyle/>
                    <a:p>
                      <a:r>
                        <a:rPr lang="en-IN"/>
                        <a:t>Single OIA</a:t>
                      </a:r>
                    </a:p>
                  </a:txBody>
                  <a:tcPr/>
                </a:tc>
                <a:tc>
                  <a:txBody>
                    <a:bodyPr/>
                    <a:lstStyle/>
                    <a:p>
                      <a:r>
                        <a:rPr lang="en-IN" dirty="0"/>
                        <a:t>Appeal for all OIO to be filed by respective parties </a:t>
                      </a:r>
                    </a:p>
                  </a:txBody>
                  <a:tcPr/>
                </a:tc>
                <a:extLst>
                  <a:ext uri="{0D108BD9-81ED-4DB2-BD59-A6C34878D82A}">
                    <a16:rowId xmlns:a16="http://schemas.microsoft.com/office/drawing/2014/main" val="2462504921"/>
                  </a:ext>
                </a:extLst>
              </a:tr>
            </a:tbl>
          </a:graphicData>
        </a:graphic>
      </p:graphicFrame>
      <p:sp>
        <p:nvSpPr>
          <p:cNvPr id="3" name="Footer Placeholder 2">
            <a:extLst>
              <a:ext uri="{FF2B5EF4-FFF2-40B4-BE49-F238E27FC236}">
                <a16:creationId xmlns:a16="http://schemas.microsoft.com/office/drawing/2014/main" id="{E0FAA708-C4CB-54FA-2CAE-30463B24F075}"/>
              </a:ext>
            </a:extLst>
          </p:cNvPr>
          <p:cNvSpPr>
            <a:spLocks noGrp="1"/>
          </p:cNvSpPr>
          <p:nvPr>
            <p:ph type="ftr" sz="quarter" idx="11"/>
          </p:nvPr>
        </p:nvSpPr>
        <p:spPr/>
        <p:txBody>
          <a:bodyPr/>
          <a:lstStyle/>
          <a:p>
            <a:r>
              <a:rPr lang="en-IN"/>
              <a:t>CA Sushil Kumar Goyal &amp; CA Bishan R Shah</a:t>
            </a:r>
          </a:p>
        </p:txBody>
      </p:sp>
      <p:sp>
        <p:nvSpPr>
          <p:cNvPr id="4" name="Slide Number Placeholder 3">
            <a:extLst>
              <a:ext uri="{FF2B5EF4-FFF2-40B4-BE49-F238E27FC236}">
                <a16:creationId xmlns:a16="http://schemas.microsoft.com/office/drawing/2014/main" id="{401F5C4F-EAE6-73FB-82A2-C6B767C16364}"/>
              </a:ext>
            </a:extLst>
          </p:cNvPr>
          <p:cNvSpPr>
            <a:spLocks noGrp="1"/>
          </p:cNvSpPr>
          <p:nvPr>
            <p:ph type="sldNum" sz="quarter" idx="12"/>
          </p:nvPr>
        </p:nvSpPr>
        <p:spPr/>
        <p:txBody>
          <a:bodyPr/>
          <a:lstStyle/>
          <a:p>
            <a:fld id="{55C32554-7434-49BD-9558-67060263881D}" type="slidenum">
              <a:rPr lang="en-IN" smtClean="0"/>
              <a:t>25</a:t>
            </a:fld>
            <a:endParaRPr lang="en-IN"/>
          </a:p>
        </p:txBody>
      </p:sp>
    </p:spTree>
    <p:extLst>
      <p:ext uri="{BB962C8B-B14F-4D97-AF65-F5344CB8AC3E}">
        <p14:creationId xmlns:p14="http://schemas.microsoft.com/office/powerpoint/2010/main" val="27988956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75BFAA-B2BC-CB04-C345-6D5B92F4D175}"/>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6261E985-5D76-1E3B-F545-2863B10B7F77}"/>
              </a:ext>
            </a:extLst>
          </p:cNvPr>
          <p:cNvSpPr/>
          <p:nvPr/>
        </p:nvSpPr>
        <p:spPr>
          <a:xfrm>
            <a:off x="1545771" y="2220686"/>
            <a:ext cx="9961419" cy="239262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marR="0" lvl="0" defTabSz="1135063" eaLnBrk="1" fontAlgn="auto" hangingPunct="1">
              <a:lnSpc>
                <a:spcPct val="90000"/>
              </a:lnSpc>
              <a:spcBef>
                <a:spcPct val="0"/>
              </a:spcBef>
              <a:spcAft>
                <a:spcPts val="600"/>
              </a:spcAft>
              <a:buClrTx/>
              <a:buSzTx/>
              <a:defRPr/>
            </a:pPr>
            <a:endParaRPr kumimoji="0" lang="en-US" altLang="en-US" sz="4000" b="1" i="0" u="none" strike="noStrike" kern="1200" cap="none" spc="0" normalizeH="0" baseline="0" noProof="0" dirty="0">
              <a:ln>
                <a:noFill/>
              </a:ln>
              <a:solidFill>
                <a:schemeClr val="tx1"/>
              </a:solidFill>
              <a:effectLst/>
              <a:uLnTx/>
              <a:uFillTx/>
              <a:latin typeface="+mj-lt"/>
              <a:ea typeface="+mj-ea"/>
              <a:cs typeface="+mj-cs"/>
            </a:endParaRPr>
          </a:p>
          <a:p>
            <a:pPr marR="0" lvl="0" defTabSz="1135063" eaLnBrk="1" fontAlgn="auto" hangingPunct="1">
              <a:lnSpc>
                <a:spcPct val="90000"/>
              </a:lnSpc>
              <a:spcBef>
                <a:spcPct val="0"/>
              </a:spcBef>
              <a:spcAft>
                <a:spcPts val="600"/>
              </a:spcAft>
              <a:buClrTx/>
              <a:buSzTx/>
              <a:defRPr/>
            </a:pPr>
            <a:endParaRPr kumimoji="0" lang="en-US" altLang="en-US" sz="4000" b="1" i="0" u="sng" strike="noStrike" kern="1200" cap="none" spc="0" normalizeH="0" baseline="0" noProof="0" dirty="0">
              <a:ln>
                <a:noFill/>
              </a:ln>
              <a:solidFill>
                <a:schemeClr val="tx1"/>
              </a:solidFill>
              <a:effectLst/>
              <a:uLnTx/>
              <a:uFillTx/>
              <a:latin typeface="+mj-lt"/>
              <a:ea typeface="+mj-ea"/>
              <a:cs typeface="+mj-cs"/>
            </a:endParaRPr>
          </a:p>
          <a:p>
            <a:pPr marR="0" lvl="0" defTabSz="1135063" eaLnBrk="1" fontAlgn="auto" hangingPunct="1">
              <a:lnSpc>
                <a:spcPct val="90000"/>
              </a:lnSpc>
              <a:spcBef>
                <a:spcPct val="0"/>
              </a:spcBef>
              <a:spcAft>
                <a:spcPts val="600"/>
              </a:spcAft>
              <a:buClrTx/>
              <a:buSzTx/>
              <a:defRPr/>
            </a:pPr>
            <a:r>
              <a:rPr kumimoji="0" lang="en-US" altLang="en-US" sz="4000" b="1" i="0" u="sng" strike="noStrike" kern="1200" cap="none" spc="0" normalizeH="0" baseline="0" noProof="0" dirty="0">
                <a:ln>
                  <a:noFill/>
                </a:ln>
                <a:solidFill>
                  <a:schemeClr val="tx1"/>
                </a:solidFill>
                <a:effectLst/>
                <a:uLnTx/>
                <a:uFillTx/>
                <a:latin typeface="+mj-lt"/>
                <a:ea typeface="+mj-ea"/>
                <a:cs typeface="+mj-cs"/>
              </a:rPr>
              <a:t>GSTAT </a:t>
            </a:r>
          </a:p>
          <a:p>
            <a:pPr marR="0" lvl="0" defTabSz="1135063" eaLnBrk="1" fontAlgn="auto" hangingPunct="1">
              <a:lnSpc>
                <a:spcPct val="90000"/>
              </a:lnSpc>
              <a:spcBef>
                <a:spcPct val="0"/>
              </a:spcBef>
              <a:spcAft>
                <a:spcPts val="600"/>
              </a:spcAft>
              <a:buClrTx/>
              <a:buSzTx/>
              <a:defRPr/>
            </a:pPr>
            <a:r>
              <a:rPr kumimoji="0" lang="en-US" altLang="en-US" sz="4000" b="1" i="0" u="none" strike="noStrike" kern="1200" cap="none" spc="0" normalizeH="0" baseline="0" noProof="0" dirty="0">
                <a:ln>
                  <a:noFill/>
                </a:ln>
                <a:solidFill>
                  <a:schemeClr val="tx1"/>
                </a:solidFill>
                <a:effectLst/>
                <a:uLnTx/>
                <a:uFillTx/>
                <a:latin typeface="+mj-lt"/>
                <a:ea typeface="+mj-ea"/>
                <a:cs typeface="+mj-cs"/>
              </a:rPr>
              <a:t>POWERS CONFERRED UPON APPELLATE TRIBUNAL</a:t>
            </a:r>
          </a:p>
          <a:p>
            <a:pPr marR="0" lvl="0" defTabSz="1135063" eaLnBrk="1" fontAlgn="auto" hangingPunct="1">
              <a:lnSpc>
                <a:spcPct val="90000"/>
              </a:lnSpc>
              <a:spcBef>
                <a:spcPct val="0"/>
              </a:spcBef>
              <a:spcAft>
                <a:spcPts val="600"/>
              </a:spcAft>
              <a:buClrTx/>
              <a:buSzTx/>
              <a:defRPr/>
            </a:pPr>
            <a:endParaRPr kumimoji="0" lang="en-US" altLang="en-US" sz="4000" b="1" i="0" u="none" strike="noStrike" kern="1200" cap="none" spc="0" normalizeH="0" baseline="0" noProof="0" dirty="0">
              <a:ln>
                <a:noFill/>
              </a:ln>
              <a:solidFill>
                <a:schemeClr val="tx1"/>
              </a:solidFill>
              <a:effectLst/>
              <a:uLnTx/>
              <a:uFillTx/>
              <a:latin typeface="+mj-lt"/>
              <a:ea typeface="+mj-ea"/>
              <a:cs typeface="+mj-cs"/>
            </a:endParaRPr>
          </a:p>
          <a:p>
            <a:pPr marL="0" marR="0" lvl="0" indent="0" defTabSz="914400" eaLnBrk="1" fontAlgn="auto" hangingPunct="1">
              <a:lnSpc>
                <a:spcPct val="90000"/>
              </a:lnSpc>
              <a:spcBef>
                <a:spcPct val="0"/>
              </a:spcBef>
              <a:spcAft>
                <a:spcPts val="600"/>
              </a:spcAft>
              <a:buClrTx/>
              <a:buSzTx/>
              <a:tabLst/>
              <a:defRPr/>
            </a:pPr>
            <a:endParaRPr kumimoji="0" lang="en-US" altLang="en-US" sz="4000" b="0" i="0" u="none" strike="noStrike" kern="1200" cap="none" spc="0" normalizeH="0" baseline="0" noProof="0" dirty="0">
              <a:ln>
                <a:noFill/>
              </a:ln>
              <a:solidFill>
                <a:schemeClr val="tx1"/>
              </a:solidFill>
              <a:effectLst/>
              <a:uLnTx/>
              <a:uFillTx/>
              <a:latin typeface="+mj-lt"/>
              <a:ea typeface="+mj-ea"/>
              <a:cs typeface="+mj-cs"/>
            </a:endParaRPr>
          </a:p>
          <a:p>
            <a:pPr algn="ctr"/>
            <a:endParaRPr lang="en-IN" dirty="0"/>
          </a:p>
        </p:txBody>
      </p:sp>
      <p:sp>
        <p:nvSpPr>
          <p:cNvPr id="2" name="Footer Placeholder 1">
            <a:extLst>
              <a:ext uri="{FF2B5EF4-FFF2-40B4-BE49-F238E27FC236}">
                <a16:creationId xmlns:a16="http://schemas.microsoft.com/office/drawing/2014/main" id="{7F13C26D-3167-3F15-D6E9-972E6806A4D1}"/>
              </a:ext>
            </a:extLst>
          </p:cNvPr>
          <p:cNvSpPr>
            <a:spLocks noGrp="1"/>
          </p:cNvSpPr>
          <p:nvPr>
            <p:ph type="ftr" sz="quarter" idx="11"/>
          </p:nvPr>
        </p:nvSpPr>
        <p:spPr/>
        <p:txBody>
          <a:bodyPr/>
          <a:lstStyle/>
          <a:p>
            <a:r>
              <a:rPr lang="en-IN"/>
              <a:t>CA Sushil Kumar Goyal &amp; CA Bishan R Shah</a:t>
            </a:r>
          </a:p>
        </p:txBody>
      </p:sp>
      <p:sp>
        <p:nvSpPr>
          <p:cNvPr id="3" name="Slide Number Placeholder 2">
            <a:extLst>
              <a:ext uri="{FF2B5EF4-FFF2-40B4-BE49-F238E27FC236}">
                <a16:creationId xmlns:a16="http://schemas.microsoft.com/office/drawing/2014/main" id="{66289082-999F-55BA-7613-7D70C279A557}"/>
              </a:ext>
            </a:extLst>
          </p:cNvPr>
          <p:cNvSpPr>
            <a:spLocks noGrp="1"/>
          </p:cNvSpPr>
          <p:nvPr>
            <p:ph type="sldNum" sz="quarter" idx="12"/>
          </p:nvPr>
        </p:nvSpPr>
        <p:spPr/>
        <p:txBody>
          <a:bodyPr/>
          <a:lstStyle/>
          <a:p>
            <a:fld id="{55C32554-7434-49BD-9558-67060263881D}" type="slidenum">
              <a:rPr lang="en-IN" smtClean="0"/>
              <a:t>26</a:t>
            </a:fld>
            <a:endParaRPr lang="en-IN"/>
          </a:p>
        </p:txBody>
      </p:sp>
    </p:spTree>
    <p:extLst>
      <p:ext uri="{BB962C8B-B14F-4D97-AF65-F5344CB8AC3E}">
        <p14:creationId xmlns:p14="http://schemas.microsoft.com/office/powerpoint/2010/main" val="40927819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6BF95-BDA0-44AE-9218-ECA0624D5F1E}"/>
              </a:ext>
            </a:extLst>
          </p:cNvPr>
          <p:cNvSpPr>
            <a:spLocks noGrp="1"/>
          </p:cNvSpPr>
          <p:nvPr>
            <p:ph type="title"/>
          </p:nvPr>
        </p:nvSpPr>
        <p:spPr>
          <a:xfrm>
            <a:off x="1131222" y="274320"/>
            <a:ext cx="9367203" cy="1188720"/>
          </a:xfrm>
        </p:spPr>
        <p:txBody>
          <a:bodyPr>
            <a:normAutofit fontScale="90000"/>
          </a:bodyPr>
          <a:lstStyle/>
          <a:p>
            <a:r>
              <a:rPr lang="en-US" u="sng" dirty="0"/>
              <a:t>DISCOVERY, PRODUCTION AND RETURN OF DOCUMENTS (RULE 84)</a:t>
            </a:r>
            <a:endParaRPr lang="en-IN" u="sng" dirty="0"/>
          </a:p>
        </p:txBody>
      </p:sp>
      <p:sp>
        <p:nvSpPr>
          <p:cNvPr id="5" name="Content Placeholder 4">
            <a:extLst>
              <a:ext uri="{FF2B5EF4-FFF2-40B4-BE49-F238E27FC236}">
                <a16:creationId xmlns:a16="http://schemas.microsoft.com/office/drawing/2014/main" id="{DEC232F6-66AB-4887-8BA6-F53321838C17}"/>
              </a:ext>
            </a:extLst>
          </p:cNvPr>
          <p:cNvSpPr>
            <a:spLocks noGrp="1"/>
          </p:cNvSpPr>
          <p:nvPr>
            <p:ph idx="1"/>
          </p:nvPr>
        </p:nvSpPr>
        <p:spPr>
          <a:xfrm>
            <a:off x="1131222" y="1607085"/>
            <a:ext cx="10411485" cy="4976595"/>
          </a:xfrm>
        </p:spPr>
        <p:txBody>
          <a:bodyPr>
            <a:normAutofit lnSpcReduction="10000"/>
          </a:bodyPr>
          <a:lstStyle/>
          <a:p>
            <a:pPr algn="just"/>
            <a:r>
              <a:rPr lang="en-US" dirty="0"/>
              <a:t>Followed procedure as prescribed under Order XI and XIII of CPC;</a:t>
            </a:r>
          </a:p>
          <a:p>
            <a:pPr algn="just"/>
            <a:r>
              <a:rPr lang="en-US" dirty="0"/>
              <a:t>Purpose : fair trial</a:t>
            </a:r>
          </a:p>
          <a:p>
            <a:pPr algn="just"/>
            <a:r>
              <a:rPr lang="en-US" b="1" u="sng" dirty="0"/>
              <a:t>Reasons for discovery </a:t>
            </a:r>
            <a:r>
              <a:rPr lang="en-US" dirty="0"/>
              <a:t>: Respondent is compelled to disclose the documents which are under their possession;</a:t>
            </a:r>
          </a:p>
          <a:p>
            <a:pPr algn="just"/>
            <a:r>
              <a:rPr lang="en-US" dirty="0"/>
              <a:t>Conditions: </a:t>
            </a:r>
            <a:r>
              <a:rPr lang="en-US" b="1" u="sng" dirty="0" err="1"/>
              <a:t>i</a:t>
            </a:r>
            <a:r>
              <a:rPr lang="en-US" dirty="0"/>
              <a:t>. Discovery ordered is necessary; </a:t>
            </a:r>
            <a:r>
              <a:rPr lang="en-US" b="1" u="sng" dirty="0"/>
              <a:t>ii.  </a:t>
            </a:r>
            <a:r>
              <a:rPr lang="en-US" dirty="0"/>
              <a:t>It saves cost;</a:t>
            </a:r>
          </a:p>
          <a:p>
            <a:pPr algn="just"/>
            <a:r>
              <a:rPr lang="en-US" dirty="0"/>
              <a:t>To be produced with affidavit</a:t>
            </a:r>
          </a:p>
          <a:p>
            <a:pPr algn="just"/>
            <a:r>
              <a:rPr lang="en-US" dirty="0"/>
              <a:t>Admissibility of documents;</a:t>
            </a:r>
          </a:p>
          <a:p>
            <a:pPr algn="just"/>
            <a:r>
              <a:rPr lang="en-US" dirty="0"/>
              <a:t>Procedures to be followed:</a:t>
            </a:r>
          </a:p>
          <a:p>
            <a:pPr algn="just">
              <a:buFont typeface="Wingdings" panose="05000000000000000000" pitchFamily="2" charset="2"/>
              <a:buChar char="Ø"/>
            </a:pPr>
            <a:r>
              <a:rPr lang="en-US" dirty="0"/>
              <a:t>Apply to Tribunal for an order for the discovery of documents with reasons;</a:t>
            </a:r>
          </a:p>
          <a:p>
            <a:pPr algn="just">
              <a:buFont typeface="Wingdings" panose="05000000000000000000" pitchFamily="2" charset="2"/>
              <a:buChar char="Ø"/>
            </a:pPr>
            <a:r>
              <a:rPr lang="en-US" dirty="0"/>
              <a:t>Tribunal can use its power any time during proceedings;</a:t>
            </a:r>
          </a:p>
          <a:p>
            <a:pPr algn="just">
              <a:buFont typeface="Wingdings" panose="05000000000000000000" pitchFamily="2" charset="2"/>
              <a:buChar char="Ø"/>
            </a:pPr>
            <a:endParaRPr lang="en-US" dirty="0"/>
          </a:p>
          <a:p>
            <a:pPr algn="just"/>
            <a:endParaRPr lang="en-US" dirty="0"/>
          </a:p>
          <a:p>
            <a:pPr marL="0" indent="0" algn="just">
              <a:buNone/>
            </a:pPr>
            <a:endParaRPr lang="en-US" dirty="0"/>
          </a:p>
          <a:p>
            <a:pPr marL="0" indent="0">
              <a:buNone/>
            </a:pPr>
            <a:endParaRPr lang="en-US" dirty="0"/>
          </a:p>
        </p:txBody>
      </p:sp>
      <p:sp>
        <p:nvSpPr>
          <p:cNvPr id="3" name="Footer Placeholder 2">
            <a:extLst>
              <a:ext uri="{FF2B5EF4-FFF2-40B4-BE49-F238E27FC236}">
                <a16:creationId xmlns:a16="http://schemas.microsoft.com/office/drawing/2014/main" id="{3B25A5F7-A15D-000D-3FEA-50C4061ABD6F}"/>
              </a:ext>
            </a:extLst>
          </p:cNvPr>
          <p:cNvSpPr>
            <a:spLocks noGrp="1"/>
          </p:cNvSpPr>
          <p:nvPr>
            <p:ph type="ftr" sz="quarter" idx="11"/>
          </p:nvPr>
        </p:nvSpPr>
        <p:spPr/>
        <p:txBody>
          <a:bodyPr/>
          <a:lstStyle/>
          <a:p>
            <a:r>
              <a:rPr lang="en-IN"/>
              <a:t>CA Sushil Kumar Goyal &amp; CA Bishan R Shah</a:t>
            </a:r>
          </a:p>
        </p:txBody>
      </p:sp>
      <p:sp>
        <p:nvSpPr>
          <p:cNvPr id="4" name="Slide Number Placeholder 3">
            <a:extLst>
              <a:ext uri="{FF2B5EF4-FFF2-40B4-BE49-F238E27FC236}">
                <a16:creationId xmlns:a16="http://schemas.microsoft.com/office/drawing/2014/main" id="{A802C648-0745-5C67-2EF6-F8E45D90C2DA}"/>
              </a:ext>
            </a:extLst>
          </p:cNvPr>
          <p:cNvSpPr>
            <a:spLocks noGrp="1"/>
          </p:cNvSpPr>
          <p:nvPr>
            <p:ph type="sldNum" sz="quarter" idx="12"/>
          </p:nvPr>
        </p:nvSpPr>
        <p:spPr/>
        <p:txBody>
          <a:bodyPr/>
          <a:lstStyle/>
          <a:p>
            <a:fld id="{55C32554-7434-49BD-9558-67060263881D}" type="slidenum">
              <a:rPr lang="en-IN" smtClean="0"/>
              <a:t>27</a:t>
            </a:fld>
            <a:endParaRPr lang="en-IN"/>
          </a:p>
        </p:txBody>
      </p:sp>
    </p:spTree>
    <p:extLst>
      <p:ext uri="{BB962C8B-B14F-4D97-AF65-F5344CB8AC3E}">
        <p14:creationId xmlns:p14="http://schemas.microsoft.com/office/powerpoint/2010/main" val="36562363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87EEE-4FE1-EFD8-2625-2B40A4252A94}"/>
              </a:ext>
            </a:extLst>
          </p:cNvPr>
          <p:cNvSpPr>
            <a:spLocks noGrp="1"/>
          </p:cNvSpPr>
          <p:nvPr>
            <p:ph type="title"/>
          </p:nvPr>
        </p:nvSpPr>
        <p:spPr/>
        <p:txBody>
          <a:bodyPr/>
          <a:lstStyle/>
          <a:p>
            <a:r>
              <a:rPr lang="en-US" dirty="0"/>
              <a:t>Continued</a:t>
            </a:r>
            <a:endParaRPr lang="en-IN" dirty="0"/>
          </a:p>
        </p:txBody>
      </p:sp>
      <p:sp>
        <p:nvSpPr>
          <p:cNvPr id="3" name="Content Placeholder 2">
            <a:extLst>
              <a:ext uri="{FF2B5EF4-FFF2-40B4-BE49-F238E27FC236}">
                <a16:creationId xmlns:a16="http://schemas.microsoft.com/office/drawing/2014/main" id="{6B33BDF6-9DEE-BB9E-EE3F-2C2BD5D2D987}"/>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t>Pleading must be over;</a:t>
            </a:r>
          </a:p>
          <a:p>
            <a:pPr>
              <a:buFont typeface="Wingdings" panose="05000000000000000000" pitchFamily="2" charset="2"/>
              <a:buChar char="Ø"/>
            </a:pPr>
            <a:r>
              <a:rPr lang="en-US" dirty="0"/>
              <a:t>Discovery order shall not be made if the Tribunal is not of the opinion that this order will lead to fair disposal of the suit or useful for saving cost;</a:t>
            </a:r>
          </a:p>
          <a:p>
            <a:pPr>
              <a:buFont typeface="Wingdings" panose="05000000000000000000" pitchFamily="2" charset="2"/>
              <a:buChar char="Ø"/>
            </a:pPr>
            <a:r>
              <a:rPr lang="en-US" dirty="0"/>
              <a:t>A party against whom such order is passed, shall produce all the documents which are under their possession;</a:t>
            </a:r>
          </a:p>
          <a:p>
            <a:pPr>
              <a:buFont typeface="Wingdings" panose="05000000000000000000" pitchFamily="2" charset="2"/>
              <a:buChar char="Ø"/>
            </a:pPr>
            <a:r>
              <a:rPr lang="en-US" dirty="0"/>
              <a:t>If the parties are taking any legal protection under the privileges provided under the code, the Tribunal will ensure compliance of it;</a:t>
            </a:r>
          </a:p>
          <a:p>
            <a:pPr>
              <a:buFont typeface="Wingdings" panose="05000000000000000000" pitchFamily="2" charset="2"/>
              <a:buChar char="Ø"/>
            </a:pPr>
            <a:r>
              <a:rPr lang="en-US" dirty="0"/>
              <a:t>Failure to comply or default from the side of the parties, adverse inference can be drawn</a:t>
            </a:r>
            <a:endParaRPr lang="en-IN" dirty="0"/>
          </a:p>
        </p:txBody>
      </p:sp>
      <p:sp>
        <p:nvSpPr>
          <p:cNvPr id="4" name="Footer Placeholder 3">
            <a:extLst>
              <a:ext uri="{FF2B5EF4-FFF2-40B4-BE49-F238E27FC236}">
                <a16:creationId xmlns:a16="http://schemas.microsoft.com/office/drawing/2014/main" id="{1C869353-2148-2C03-6993-1CEADF7339C6}"/>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611DBE8B-4A85-768D-665F-EAAA16AE5C32}"/>
              </a:ext>
            </a:extLst>
          </p:cNvPr>
          <p:cNvSpPr>
            <a:spLocks noGrp="1"/>
          </p:cNvSpPr>
          <p:nvPr>
            <p:ph type="sldNum" sz="quarter" idx="12"/>
          </p:nvPr>
        </p:nvSpPr>
        <p:spPr/>
        <p:txBody>
          <a:bodyPr/>
          <a:lstStyle/>
          <a:p>
            <a:fld id="{55C32554-7434-49BD-9558-67060263881D}" type="slidenum">
              <a:rPr lang="en-IN" smtClean="0"/>
              <a:t>28</a:t>
            </a:fld>
            <a:endParaRPr lang="en-IN"/>
          </a:p>
        </p:txBody>
      </p:sp>
    </p:spTree>
    <p:extLst>
      <p:ext uri="{BB962C8B-B14F-4D97-AF65-F5344CB8AC3E}">
        <p14:creationId xmlns:p14="http://schemas.microsoft.com/office/powerpoint/2010/main" val="20156053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28E266-A1E8-D275-D834-3693F8FE6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B739FD-E642-C95D-0BA0-BEE315E8D96D}"/>
              </a:ext>
            </a:extLst>
          </p:cNvPr>
          <p:cNvSpPr>
            <a:spLocks noGrp="1"/>
          </p:cNvSpPr>
          <p:nvPr>
            <p:ph type="title"/>
          </p:nvPr>
        </p:nvSpPr>
        <p:spPr>
          <a:xfrm>
            <a:off x="1131222" y="274320"/>
            <a:ext cx="9367203" cy="1188720"/>
          </a:xfrm>
        </p:spPr>
        <p:txBody>
          <a:bodyPr>
            <a:normAutofit fontScale="90000"/>
          </a:bodyPr>
          <a:lstStyle/>
          <a:p>
            <a:r>
              <a:rPr lang="en-US" u="sng" dirty="0"/>
              <a:t>SUMMONSING AND ENFORCING ATTENDANCE (RULE 88)</a:t>
            </a:r>
            <a:endParaRPr lang="en-IN" u="sng" dirty="0"/>
          </a:p>
        </p:txBody>
      </p:sp>
      <p:sp>
        <p:nvSpPr>
          <p:cNvPr id="5" name="Content Placeholder 4">
            <a:extLst>
              <a:ext uri="{FF2B5EF4-FFF2-40B4-BE49-F238E27FC236}">
                <a16:creationId xmlns:a16="http://schemas.microsoft.com/office/drawing/2014/main" id="{165C7C6E-098E-B7BD-D880-4604D1C6E272}"/>
              </a:ext>
            </a:extLst>
          </p:cNvPr>
          <p:cNvSpPr>
            <a:spLocks noGrp="1"/>
          </p:cNvSpPr>
          <p:nvPr>
            <p:ph idx="1"/>
          </p:nvPr>
        </p:nvSpPr>
        <p:spPr>
          <a:xfrm>
            <a:off x="1131222" y="1607085"/>
            <a:ext cx="10411485" cy="4976595"/>
          </a:xfrm>
        </p:spPr>
        <p:txBody>
          <a:bodyPr>
            <a:normAutofit/>
          </a:bodyPr>
          <a:lstStyle/>
          <a:p>
            <a:r>
              <a:rPr lang="en-US" dirty="0"/>
              <a:t>Procedure prescribed under Order XVI and XXVI of CPC;</a:t>
            </a:r>
          </a:p>
          <a:p>
            <a:r>
              <a:rPr lang="en-US" dirty="0"/>
              <a:t>Prepare list of witnesses to whom they propose to call to give evidence or to produce documents;</a:t>
            </a:r>
          </a:p>
          <a:p>
            <a:r>
              <a:rPr lang="en-US" dirty="0"/>
              <a:t>File the application providing reasons seeking presence of witnesses</a:t>
            </a:r>
          </a:p>
          <a:p>
            <a:r>
              <a:rPr lang="en-US" dirty="0"/>
              <a:t>The Court after recording reasons, permit to call witnesses;</a:t>
            </a:r>
          </a:p>
          <a:p>
            <a:r>
              <a:rPr lang="en-US" dirty="0"/>
              <a:t>The Party will serve summons at their expenses to witnesses;</a:t>
            </a:r>
          </a:p>
          <a:p>
            <a:r>
              <a:rPr lang="en-US" dirty="0"/>
              <a:t>Time, place and purpose of attendance to be specified in summons;</a:t>
            </a:r>
          </a:p>
          <a:p>
            <a:r>
              <a:rPr lang="en-US" dirty="0"/>
              <a:t>Procedure where witnesses fail to comply with summons;</a:t>
            </a:r>
          </a:p>
          <a:p>
            <a:r>
              <a:rPr lang="en-US" dirty="0"/>
              <a:t>Duty of persons summoned to give evidence or produce documents;</a:t>
            </a:r>
          </a:p>
          <a:p>
            <a:pPr marL="0" indent="0">
              <a:buNone/>
            </a:pPr>
            <a:endParaRPr lang="en-US" dirty="0"/>
          </a:p>
        </p:txBody>
      </p:sp>
      <p:sp>
        <p:nvSpPr>
          <p:cNvPr id="3" name="Footer Placeholder 2">
            <a:extLst>
              <a:ext uri="{FF2B5EF4-FFF2-40B4-BE49-F238E27FC236}">
                <a16:creationId xmlns:a16="http://schemas.microsoft.com/office/drawing/2014/main" id="{C905EFDE-1047-B6DA-CBB2-F6EF447C8690}"/>
              </a:ext>
            </a:extLst>
          </p:cNvPr>
          <p:cNvSpPr>
            <a:spLocks noGrp="1"/>
          </p:cNvSpPr>
          <p:nvPr>
            <p:ph type="ftr" sz="quarter" idx="11"/>
          </p:nvPr>
        </p:nvSpPr>
        <p:spPr/>
        <p:txBody>
          <a:bodyPr/>
          <a:lstStyle/>
          <a:p>
            <a:r>
              <a:rPr lang="en-IN"/>
              <a:t>CA Sushil Kumar Goyal &amp; CA Bishan R Shah</a:t>
            </a:r>
          </a:p>
        </p:txBody>
      </p:sp>
      <p:sp>
        <p:nvSpPr>
          <p:cNvPr id="4" name="Slide Number Placeholder 3">
            <a:extLst>
              <a:ext uri="{FF2B5EF4-FFF2-40B4-BE49-F238E27FC236}">
                <a16:creationId xmlns:a16="http://schemas.microsoft.com/office/drawing/2014/main" id="{4BEBA860-E433-65E7-2A85-65C1971B5E38}"/>
              </a:ext>
            </a:extLst>
          </p:cNvPr>
          <p:cNvSpPr>
            <a:spLocks noGrp="1"/>
          </p:cNvSpPr>
          <p:nvPr>
            <p:ph type="sldNum" sz="quarter" idx="12"/>
          </p:nvPr>
        </p:nvSpPr>
        <p:spPr/>
        <p:txBody>
          <a:bodyPr/>
          <a:lstStyle/>
          <a:p>
            <a:fld id="{55C32554-7434-49BD-9558-67060263881D}" type="slidenum">
              <a:rPr lang="en-IN" smtClean="0"/>
              <a:t>29</a:t>
            </a:fld>
            <a:endParaRPr lang="en-IN"/>
          </a:p>
        </p:txBody>
      </p:sp>
    </p:spTree>
    <p:extLst>
      <p:ext uri="{BB962C8B-B14F-4D97-AF65-F5344CB8AC3E}">
        <p14:creationId xmlns:p14="http://schemas.microsoft.com/office/powerpoint/2010/main" val="437399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5CEE4-2B43-6A83-89BA-4194FE048788}"/>
              </a:ext>
            </a:extLst>
          </p:cNvPr>
          <p:cNvSpPr>
            <a:spLocks noGrp="1"/>
          </p:cNvSpPr>
          <p:nvPr>
            <p:ph type="title"/>
          </p:nvPr>
        </p:nvSpPr>
        <p:spPr>
          <a:xfrm>
            <a:off x="1003861" y="0"/>
            <a:ext cx="10344397" cy="914400"/>
          </a:xfrm>
        </p:spPr>
        <p:txBody>
          <a:bodyPr/>
          <a:lstStyle/>
          <a:p>
            <a:r>
              <a:rPr lang="en-IN" u="sng" dirty="0"/>
              <a:t>Introduction │ Appeals to Appellate Tribunal </a:t>
            </a:r>
          </a:p>
        </p:txBody>
      </p:sp>
      <p:sp>
        <p:nvSpPr>
          <p:cNvPr id="3" name="Content Placeholder 2">
            <a:extLst>
              <a:ext uri="{FF2B5EF4-FFF2-40B4-BE49-F238E27FC236}">
                <a16:creationId xmlns:a16="http://schemas.microsoft.com/office/drawing/2014/main" id="{A5A3BC3B-33D1-64CA-DABB-044E11124DD6}"/>
              </a:ext>
            </a:extLst>
          </p:cNvPr>
          <p:cNvSpPr>
            <a:spLocks noGrp="1"/>
          </p:cNvSpPr>
          <p:nvPr>
            <p:ph idx="1"/>
          </p:nvPr>
        </p:nvSpPr>
        <p:spPr>
          <a:xfrm>
            <a:off x="832658" y="1061296"/>
            <a:ext cx="10515600" cy="5067836"/>
          </a:xfrm>
        </p:spPr>
        <p:txBody>
          <a:bodyPr/>
          <a:lstStyle/>
          <a:p>
            <a:pPr algn="just"/>
            <a:r>
              <a:rPr lang="en-IN" dirty="0"/>
              <a:t>The Constitution of India, 1950 vide Article 323A and 323B provides power to the Legislature to establish Tribunals in India. While Article 323A gives power to the Parliament to establish Administrative Tribunal, Article 323B gives power to the Parliament or State Legislature to establish Tribunal for matters namely l</a:t>
            </a:r>
            <a:r>
              <a:rPr lang="en-US" dirty="0" err="1"/>
              <a:t>evy</a:t>
            </a:r>
            <a:r>
              <a:rPr lang="en-US" dirty="0"/>
              <a:t>, assessment, collection and enforcement of any tax. </a:t>
            </a:r>
          </a:p>
          <a:p>
            <a:pPr algn="just"/>
            <a:r>
              <a:rPr lang="en-US" dirty="0"/>
              <a:t>The Government of India established the Appellate Tribunal under Article 323B of the Constitution of India, 1950 under Section 109 of the Central Goods and Service Tax, Act (hereinafter referred to “</a:t>
            </a:r>
            <a:r>
              <a:rPr lang="en-US" b="1" dirty="0"/>
              <a:t>the Act</a:t>
            </a:r>
            <a:r>
              <a:rPr lang="en-US" dirty="0"/>
              <a:t>”) known as the Goods and Service Tax Appellate Tribunal (hereinafter known as “</a:t>
            </a:r>
            <a:r>
              <a:rPr lang="en-US" b="1" dirty="0"/>
              <a:t>GSTAT/Appellate Tribunal</a:t>
            </a:r>
            <a:r>
              <a:rPr lang="en-US" dirty="0"/>
              <a:t>”).</a:t>
            </a:r>
          </a:p>
          <a:p>
            <a:pPr marL="0" indent="0" algn="just">
              <a:buNone/>
            </a:pPr>
            <a:endParaRPr lang="en-US" dirty="0"/>
          </a:p>
          <a:p>
            <a:endParaRPr lang="en-US" dirty="0"/>
          </a:p>
          <a:p>
            <a:endParaRPr lang="en-IN" dirty="0"/>
          </a:p>
        </p:txBody>
      </p:sp>
      <p:sp>
        <p:nvSpPr>
          <p:cNvPr id="4" name="Footer Placeholder 3">
            <a:extLst>
              <a:ext uri="{FF2B5EF4-FFF2-40B4-BE49-F238E27FC236}">
                <a16:creationId xmlns:a16="http://schemas.microsoft.com/office/drawing/2014/main" id="{CB034B4D-83F2-8AD0-863B-8CB5E2E9A4C6}"/>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C6A85C29-76BA-9BEE-ABF1-855CB821BE63}"/>
              </a:ext>
            </a:extLst>
          </p:cNvPr>
          <p:cNvSpPr>
            <a:spLocks noGrp="1"/>
          </p:cNvSpPr>
          <p:nvPr>
            <p:ph type="sldNum" sz="quarter" idx="12"/>
          </p:nvPr>
        </p:nvSpPr>
        <p:spPr/>
        <p:txBody>
          <a:bodyPr/>
          <a:lstStyle/>
          <a:p>
            <a:fld id="{55C32554-7434-49BD-9558-67060263881D}" type="slidenum">
              <a:rPr lang="en-IN" smtClean="0"/>
              <a:t>3</a:t>
            </a:fld>
            <a:endParaRPr lang="en-IN"/>
          </a:p>
        </p:txBody>
      </p:sp>
    </p:spTree>
    <p:extLst>
      <p:ext uri="{BB962C8B-B14F-4D97-AF65-F5344CB8AC3E}">
        <p14:creationId xmlns:p14="http://schemas.microsoft.com/office/powerpoint/2010/main" val="33758768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1AD0C-949E-D185-6354-1E20BFBC12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B44D01-EA96-AB5A-39A1-6E42FD047ECC}"/>
              </a:ext>
            </a:extLst>
          </p:cNvPr>
          <p:cNvSpPr>
            <a:spLocks noGrp="1"/>
          </p:cNvSpPr>
          <p:nvPr>
            <p:ph type="title"/>
          </p:nvPr>
        </p:nvSpPr>
        <p:spPr>
          <a:xfrm>
            <a:off x="1131222" y="274320"/>
            <a:ext cx="9367203" cy="1188720"/>
          </a:xfrm>
        </p:spPr>
        <p:txBody>
          <a:bodyPr>
            <a:normAutofit fontScale="90000"/>
          </a:bodyPr>
          <a:lstStyle/>
          <a:p>
            <a:r>
              <a:rPr lang="en-US" u="sng" dirty="0"/>
              <a:t>Commissions for examination of witnesses or documents (Rule 97)</a:t>
            </a:r>
            <a:endParaRPr lang="en-IN" u="sng" dirty="0"/>
          </a:p>
        </p:txBody>
      </p:sp>
      <p:sp>
        <p:nvSpPr>
          <p:cNvPr id="5" name="Content Placeholder 4">
            <a:extLst>
              <a:ext uri="{FF2B5EF4-FFF2-40B4-BE49-F238E27FC236}">
                <a16:creationId xmlns:a16="http://schemas.microsoft.com/office/drawing/2014/main" id="{4E4DE477-4927-B872-1BCA-DC1D0FCF251F}"/>
              </a:ext>
            </a:extLst>
          </p:cNvPr>
          <p:cNvSpPr>
            <a:spLocks noGrp="1"/>
          </p:cNvSpPr>
          <p:nvPr>
            <p:ph idx="1"/>
          </p:nvPr>
        </p:nvSpPr>
        <p:spPr>
          <a:xfrm>
            <a:off x="1131222" y="1607085"/>
            <a:ext cx="10411485" cy="4976595"/>
          </a:xfrm>
        </p:spPr>
        <p:txBody>
          <a:bodyPr>
            <a:normAutofit/>
          </a:bodyPr>
          <a:lstStyle/>
          <a:p>
            <a:pPr algn="just"/>
            <a:r>
              <a:rPr lang="en-US" dirty="0"/>
              <a:t>Issuing Commission for :</a:t>
            </a:r>
          </a:p>
          <a:p>
            <a:pPr marL="514350" indent="-514350" algn="just">
              <a:buAutoNum type="alphaLcPeriod"/>
            </a:pPr>
            <a:r>
              <a:rPr lang="en-US" dirty="0"/>
              <a:t>Examine witness;</a:t>
            </a:r>
          </a:p>
          <a:p>
            <a:pPr marL="514350" indent="-514350" algn="just">
              <a:buAutoNum type="alphaLcPeriod"/>
            </a:pPr>
            <a:r>
              <a:rPr lang="en-US" dirty="0"/>
              <a:t>Documents;</a:t>
            </a:r>
          </a:p>
          <a:p>
            <a:pPr algn="just"/>
            <a:r>
              <a:rPr lang="en-US" dirty="0"/>
              <a:t>  Under which circumstances, the order for commission will be issued:</a:t>
            </a:r>
          </a:p>
          <a:p>
            <a:pPr>
              <a:buFont typeface="Wingdings" panose="05000000000000000000" pitchFamily="2" charset="2"/>
              <a:buChar char="Ø"/>
            </a:pPr>
            <a:r>
              <a:rPr lang="en-US" dirty="0"/>
              <a:t>If a person is residing outside India;</a:t>
            </a:r>
          </a:p>
          <a:p>
            <a:pPr>
              <a:buFont typeface="Wingdings" panose="05000000000000000000" pitchFamily="2" charset="2"/>
              <a:buChar char="Ø"/>
            </a:pPr>
            <a:r>
              <a:rPr lang="en-US" dirty="0"/>
              <a:t>A persona is unable to attend the court due to sickness or infirmity;</a:t>
            </a:r>
          </a:p>
          <a:p>
            <a:pPr>
              <a:buFont typeface="Wingdings" panose="05000000000000000000" pitchFamily="2" charset="2"/>
              <a:buChar char="Ø"/>
            </a:pPr>
            <a:r>
              <a:rPr lang="en-US" dirty="0"/>
              <a:t>If a person is government servant and cannot attend the court;</a:t>
            </a:r>
          </a:p>
          <a:p>
            <a:pPr>
              <a:buFont typeface="Wingdings" panose="05000000000000000000" pitchFamily="2" charset="2"/>
              <a:buChar char="Ø"/>
            </a:pPr>
            <a:r>
              <a:rPr lang="en-US" dirty="0"/>
              <a:t>It is necessary in the interest of justice or for expeditious disposal</a:t>
            </a:r>
          </a:p>
        </p:txBody>
      </p:sp>
      <p:sp>
        <p:nvSpPr>
          <p:cNvPr id="3" name="Footer Placeholder 2">
            <a:extLst>
              <a:ext uri="{FF2B5EF4-FFF2-40B4-BE49-F238E27FC236}">
                <a16:creationId xmlns:a16="http://schemas.microsoft.com/office/drawing/2014/main" id="{3C91298D-D102-D2DE-9F2C-8F81E57D6A84}"/>
              </a:ext>
            </a:extLst>
          </p:cNvPr>
          <p:cNvSpPr>
            <a:spLocks noGrp="1"/>
          </p:cNvSpPr>
          <p:nvPr>
            <p:ph type="ftr" sz="quarter" idx="11"/>
          </p:nvPr>
        </p:nvSpPr>
        <p:spPr/>
        <p:txBody>
          <a:bodyPr/>
          <a:lstStyle/>
          <a:p>
            <a:r>
              <a:rPr lang="en-IN"/>
              <a:t>CA Sushil Kumar Goyal &amp; CA Bishan R Shah</a:t>
            </a:r>
          </a:p>
        </p:txBody>
      </p:sp>
      <p:sp>
        <p:nvSpPr>
          <p:cNvPr id="4" name="Slide Number Placeholder 3">
            <a:extLst>
              <a:ext uri="{FF2B5EF4-FFF2-40B4-BE49-F238E27FC236}">
                <a16:creationId xmlns:a16="http://schemas.microsoft.com/office/drawing/2014/main" id="{3F665D73-5DAF-D151-6D20-FB37A5CD6429}"/>
              </a:ext>
            </a:extLst>
          </p:cNvPr>
          <p:cNvSpPr>
            <a:spLocks noGrp="1"/>
          </p:cNvSpPr>
          <p:nvPr>
            <p:ph type="sldNum" sz="quarter" idx="12"/>
          </p:nvPr>
        </p:nvSpPr>
        <p:spPr/>
        <p:txBody>
          <a:bodyPr/>
          <a:lstStyle/>
          <a:p>
            <a:fld id="{55C32554-7434-49BD-9558-67060263881D}" type="slidenum">
              <a:rPr lang="en-IN" smtClean="0"/>
              <a:t>30</a:t>
            </a:fld>
            <a:endParaRPr lang="en-IN"/>
          </a:p>
        </p:txBody>
      </p:sp>
    </p:spTree>
    <p:extLst>
      <p:ext uri="{BB962C8B-B14F-4D97-AF65-F5344CB8AC3E}">
        <p14:creationId xmlns:p14="http://schemas.microsoft.com/office/powerpoint/2010/main" val="37842675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C55747-4DA6-EDC3-A2BD-5BD7BB6693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CE98C8-B1D3-C785-D544-7E2A87854BAB}"/>
              </a:ext>
            </a:extLst>
          </p:cNvPr>
          <p:cNvSpPr>
            <a:spLocks noGrp="1"/>
          </p:cNvSpPr>
          <p:nvPr>
            <p:ph type="title"/>
          </p:nvPr>
        </p:nvSpPr>
        <p:spPr>
          <a:xfrm>
            <a:off x="1131222" y="274320"/>
            <a:ext cx="9367203" cy="1188720"/>
          </a:xfrm>
        </p:spPr>
        <p:txBody>
          <a:bodyPr>
            <a:normAutofit fontScale="90000"/>
          </a:bodyPr>
          <a:lstStyle/>
          <a:p>
            <a:r>
              <a:rPr lang="en-US" u="sng" dirty="0"/>
              <a:t>Ex-</a:t>
            </a:r>
            <a:r>
              <a:rPr lang="en-US" u="sng" dirty="0" err="1"/>
              <a:t>Parte</a:t>
            </a:r>
            <a:r>
              <a:rPr lang="en-US" u="sng" dirty="0"/>
              <a:t> Order in case the Appellant/Respondent fails</a:t>
            </a:r>
            <a:endParaRPr lang="en-IN" u="sng" dirty="0"/>
          </a:p>
        </p:txBody>
      </p:sp>
      <p:sp>
        <p:nvSpPr>
          <p:cNvPr id="5" name="Content Placeholder 4">
            <a:extLst>
              <a:ext uri="{FF2B5EF4-FFF2-40B4-BE49-F238E27FC236}">
                <a16:creationId xmlns:a16="http://schemas.microsoft.com/office/drawing/2014/main" id="{3A8B7E53-D4B4-30A2-C98C-6276901E95A8}"/>
              </a:ext>
            </a:extLst>
          </p:cNvPr>
          <p:cNvSpPr>
            <a:spLocks noGrp="1"/>
          </p:cNvSpPr>
          <p:nvPr>
            <p:ph idx="1"/>
          </p:nvPr>
        </p:nvSpPr>
        <p:spPr>
          <a:xfrm>
            <a:off x="1131222" y="1607085"/>
            <a:ext cx="10411485" cy="4976595"/>
          </a:xfrm>
        </p:spPr>
        <p:txBody>
          <a:bodyPr>
            <a:normAutofit/>
          </a:bodyPr>
          <a:lstStyle/>
          <a:p>
            <a:pPr algn="just"/>
            <a:r>
              <a:rPr lang="en-US" dirty="0"/>
              <a:t>Dismiss the appeal for default or deciding it ex </a:t>
            </a:r>
            <a:r>
              <a:rPr lang="en-US" dirty="0" err="1"/>
              <a:t>parte</a:t>
            </a:r>
            <a:r>
              <a:rPr lang="en-US" dirty="0"/>
              <a:t>;</a:t>
            </a:r>
          </a:p>
          <a:p>
            <a:pPr algn="just"/>
            <a:r>
              <a:rPr lang="en-US" dirty="0"/>
              <a:t>setting aside order of dismissal of any representation for default or any order passed by it ex </a:t>
            </a:r>
            <a:r>
              <a:rPr lang="en-US" dirty="0" err="1"/>
              <a:t>parte</a:t>
            </a:r>
            <a:r>
              <a:rPr lang="en-US" dirty="0"/>
              <a:t>; and</a:t>
            </a:r>
          </a:p>
          <a:p>
            <a:pPr algn="just"/>
            <a:r>
              <a:rPr lang="en-US" dirty="0"/>
              <a:t>any other matter which may be prescribed. </a:t>
            </a:r>
          </a:p>
          <a:p>
            <a:pPr marL="0" indent="0">
              <a:buNone/>
            </a:pPr>
            <a:endParaRPr lang="en-US" dirty="0"/>
          </a:p>
        </p:txBody>
      </p:sp>
      <p:sp>
        <p:nvSpPr>
          <p:cNvPr id="3" name="Footer Placeholder 2">
            <a:extLst>
              <a:ext uri="{FF2B5EF4-FFF2-40B4-BE49-F238E27FC236}">
                <a16:creationId xmlns:a16="http://schemas.microsoft.com/office/drawing/2014/main" id="{7698912C-36AA-EA52-049E-22B1FC156486}"/>
              </a:ext>
            </a:extLst>
          </p:cNvPr>
          <p:cNvSpPr>
            <a:spLocks noGrp="1"/>
          </p:cNvSpPr>
          <p:nvPr>
            <p:ph type="ftr" sz="quarter" idx="11"/>
          </p:nvPr>
        </p:nvSpPr>
        <p:spPr/>
        <p:txBody>
          <a:bodyPr/>
          <a:lstStyle/>
          <a:p>
            <a:r>
              <a:rPr lang="en-IN"/>
              <a:t>CA Sushil Kumar Goyal &amp; CA Bishan R Shah</a:t>
            </a:r>
          </a:p>
        </p:txBody>
      </p:sp>
      <p:sp>
        <p:nvSpPr>
          <p:cNvPr id="4" name="Slide Number Placeholder 3">
            <a:extLst>
              <a:ext uri="{FF2B5EF4-FFF2-40B4-BE49-F238E27FC236}">
                <a16:creationId xmlns:a16="http://schemas.microsoft.com/office/drawing/2014/main" id="{02B1C5AC-A012-9711-684E-82453F240EE9}"/>
              </a:ext>
            </a:extLst>
          </p:cNvPr>
          <p:cNvSpPr>
            <a:spLocks noGrp="1"/>
          </p:cNvSpPr>
          <p:nvPr>
            <p:ph type="sldNum" sz="quarter" idx="12"/>
          </p:nvPr>
        </p:nvSpPr>
        <p:spPr/>
        <p:txBody>
          <a:bodyPr/>
          <a:lstStyle/>
          <a:p>
            <a:fld id="{55C32554-7434-49BD-9558-67060263881D}" type="slidenum">
              <a:rPr lang="en-IN" smtClean="0"/>
              <a:t>31</a:t>
            </a:fld>
            <a:endParaRPr lang="en-IN"/>
          </a:p>
        </p:txBody>
      </p:sp>
    </p:spTree>
    <p:extLst>
      <p:ext uri="{BB962C8B-B14F-4D97-AF65-F5344CB8AC3E}">
        <p14:creationId xmlns:p14="http://schemas.microsoft.com/office/powerpoint/2010/main" val="17207316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81166-4B17-81B6-1A3B-0810368908A7}"/>
              </a:ext>
            </a:extLst>
          </p:cNvPr>
          <p:cNvSpPr>
            <a:spLocks noGrp="1"/>
          </p:cNvSpPr>
          <p:nvPr>
            <p:ph type="title"/>
          </p:nvPr>
        </p:nvSpPr>
        <p:spPr/>
        <p:txBody>
          <a:bodyPr/>
          <a:lstStyle/>
          <a:p>
            <a:pPr marL="177800"/>
            <a:r>
              <a:rPr lang="en-IN" u="sng"/>
              <a:t>Powers of the Registrar </a:t>
            </a:r>
          </a:p>
        </p:txBody>
      </p:sp>
      <p:sp>
        <p:nvSpPr>
          <p:cNvPr id="3" name="Content Placeholder 2">
            <a:extLst>
              <a:ext uri="{FF2B5EF4-FFF2-40B4-BE49-F238E27FC236}">
                <a16:creationId xmlns:a16="http://schemas.microsoft.com/office/drawing/2014/main" id="{656FE8D4-1A48-4409-0839-6EFA75831B6E}"/>
              </a:ext>
            </a:extLst>
          </p:cNvPr>
          <p:cNvSpPr>
            <a:spLocks noGrp="1"/>
          </p:cNvSpPr>
          <p:nvPr>
            <p:ph idx="1"/>
          </p:nvPr>
        </p:nvSpPr>
        <p:spPr>
          <a:xfrm>
            <a:off x="832658" y="1690688"/>
            <a:ext cx="10515600" cy="4508500"/>
          </a:xfrm>
        </p:spPr>
        <p:txBody>
          <a:bodyPr>
            <a:normAutofit fontScale="92500"/>
          </a:bodyPr>
          <a:lstStyle/>
          <a:p>
            <a:pPr marL="0" indent="0" algn="just">
              <a:buNone/>
            </a:pPr>
            <a:r>
              <a:rPr lang="en-IN" b="1"/>
              <a:t>I. Scrutiny of petition or appeal or documents (Rule 24 of the GSTAT Rules)</a:t>
            </a:r>
          </a:p>
          <a:p>
            <a:pPr algn="just"/>
            <a:r>
              <a:rPr lang="en-IN"/>
              <a:t>If on scrutiny, an appeal, application or any other document is found to be defective, such document shall be returned for compliance. On failure to comply within 7 working days from the date of return, the same shall be placed before the Registrar for appropriate orders. </a:t>
            </a:r>
          </a:p>
          <a:p>
            <a:pPr marL="0" indent="0" algn="just">
              <a:buNone/>
            </a:pPr>
            <a:r>
              <a:rPr lang="en-IN" b="1"/>
              <a:t>II. Ex-</a:t>
            </a:r>
            <a:r>
              <a:rPr lang="en-IN" b="1" err="1"/>
              <a:t>parte</a:t>
            </a:r>
            <a:r>
              <a:rPr lang="en-IN" b="1"/>
              <a:t> amendments (Rule 26 of the GSTAT Rules)</a:t>
            </a:r>
          </a:p>
          <a:p>
            <a:pPr algn="just"/>
            <a:r>
              <a:rPr lang="en-IN"/>
              <a:t>In case of any arithmetical, grammatical, and clerical error, the same may be rectified on the orders of the Registrar without notice to the parties;</a:t>
            </a:r>
          </a:p>
          <a:p>
            <a:pPr algn="just"/>
            <a:r>
              <a:rPr lang="en-IN"/>
              <a:t>In case, the Respondent has marked its appearance, ex-</a:t>
            </a:r>
            <a:r>
              <a:rPr lang="en-IN" err="1"/>
              <a:t>parte</a:t>
            </a:r>
            <a:r>
              <a:rPr lang="en-IN"/>
              <a:t> orders shall not be allowed.  </a:t>
            </a:r>
          </a:p>
        </p:txBody>
      </p:sp>
      <p:sp>
        <p:nvSpPr>
          <p:cNvPr id="4" name="Footer Placeholder 3">
            <a:extLst>
              <a:ext uri="{FF2B5EF4-FFF2-40B4-BE49-F238E27FC236}">
                <a16:creationId xmlns:a16="http://schemas.microsoft.com/office/drawing/2014/main" id="{3170BD5F-0BF2-0C5A-8925-F18E6D4D1390}"/>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813F67FC-730D-C8F3-9694-3AACC66632B9}"/>
              </a:ext>
            </a:extLst>
          </p:cNvPr>
          <p:cNvSpPr>
            <a:spLocks noGrp="1"/>
          </p:cNvSpPr>
          <p:nvPr>
            <p:ph type="sldNum" sz="quarter" idx="12"/>
          </p:nvPr>
        </p:nvSpPr>
        <p:spPr/>
        <p:txBody>
          <a:bodyPr/>
          <a:lstStyle/>
          <a:p>
            <a:fld id="{55C32554-7434-49BD-9558-67060263881D}" type="slidenum">
              <a:rPr lang="en-IN" smtClean="0"/>
              <a:t>32</a:t>
            </a:fld>
            <a:endParaRPr lang="en-IN"/>
          </a:p>
        </p:txBody>
      </p:sp>
    </p:spTree>
    <p:extLst>
      <p:ext uri="{BB962C8B-B14F-4D97-AF65-F5344CB8AC3E}">
        <p14:creationId xmlns:p14="http://schemas.microsoft.com/office/powerpoint/2010/main" val="14039305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52D092-ED43-03EF-2082-515E3D6CBD49}"/>
              </a:ext>
            </a:extLst>
          </p:cNvPr>
          <p:cNvSpPr>
            <a:spLocks noGrp="1"/>
          </p:cNvSpPr>
          <p:nvPr>
            <p:ph idx="1"/>
          </p:nvPr>
        </p:nvSpPr>
        <p:spPr>
          <a:xfrm>
            <a:off x="838200" y="1140032"/>
            <a:ext cx="10515600" cy="5082907"/>
          </a:xfrm>
        </p:spPr>
        <p:txBody>
          <a:bodyPr>
            <a:normAutofit fontScale="92500"/>
          </a:bodyPr>
          <a:lstStyle/>
          <a:p>
            <a:pPr marL="0" indent="0" algn="just">
              <a:buNone/>
            </a:pPr>
            <a:r>
              <a:rPr lang="en-IN" sz="2400" b="1"/>
              <a:t>III. Calling for records (Rule 27 of the GSTAT Rules)</a:t>
            </a:r>
          </a:p>
          <a:p>
            <a:pPr algn="just"/>
            <a:r>
              <a:rPr lang="en-IN" sz="2400"/>
              <a:t>The Registrar, if so directed by the Appellate Tribunal, may call for records from the respective Bench of the Appellate Tribunal or adjudicating authority and retransmit the same at the conclusion of the proceedings. </a:t>
            </a:r>
          </a:p>
          <a:p>
            <a:pPr marL="0" indent="0" algn="just">
              <a:buNone/>
            </a:pPr>
            <a:r>
              <a:rPr lang="en-IN" sz="2400" b="1"/>
              <a:t>IV. Rejection or amendment of Form of appeal (Rule 32 of the GSTAT Rules)</a:t>
            </a:r>
          </a:p>
          <a:p>
            <a:pPr algn="just"/>
            <a:r>
              <a:rPr lang="en-IN" sz="2400"/>
              <a:t>The Registrar may, upon his own discretion or if sufficient cause are shown, accept an appeal without necessary documents or is in any way defective, subject to filing of such documents by the Appellant or making necessary amendments within a period of thirty days;</a:t>
            </a:r>
          </a:p>
          <a:p>
            <a:pPr algn="just"/>
            <a:r>
              <a:rPr lang="en-IN" sz="2400"/>
              <a:t>Further, the Registrar may reject the form of appeal if the above mentioned documents are not produced or the amendments are not made within the time limit specified.;</a:t>
            </a:r>
          </a:p>
          <a:p>
            <a:pPr algn="just"/>
            <a:r>
              <a:rPr lang="en-IN" sz="2400"/>
              <a:t>The President may in his discretion authorise any officer of the Appellate Tribunal to return any Form of appeal, application or documents filed manually and not in accordance with law, and allow the documents to be refiled after removal of defects. </a:t>
            </a:r>
          </a:p>
          <a:p>
            <a:pPr marL="0" indent="0">
              <a:buNone/>
            </a:pPr>
            <a:endParaRPr lang="en-IN" sz="2600" b="1"/>
          </a:p>
        </p:txBody>
      </p:sp>
      <p:sp>
        <p:nvSpPr>
          <p:cNvPr id="2" name="Footer Placeholder 1">
            <a:extLst>
              <a:ext uri="{FF2B5EF4-FFF2-40B4-BE49-F238E27FC236}">
                <a16:creationId xmlns:a16="http://schemas.microsoft.com/office/drawing/2014/main" id="{E9BC2B6C-B674-5189-3645-453867ED2B38}"/>
              </a:ext>
            </a:extLst>
          </p:cNvPr>
          <p:cNvSpPr>
            <a:spLocks noGrp="1"/>
          </p:cNvSpPr>
          <p:nvPr>
            <p:ph type="ftr" sz="quarter" idx="11"/>
          </p:nvPr>
        </p:nvSpPr>
        <p:spPr/>
        <p:txBody>
          <a:bodyPr/>
          <a:lstStyle/>
          <a:p>
            <a:r>
              <a:rPr lang="en-IN"/>
              <a:t>CA Sushil Kumar Goyal &amp; CA Bishan R Shah</a:t>
            </a:r>
          </a:p>
        </p:txBody>
      </p:sp>
      <p:sp>
        <p:nvSpPr>
          <p:cNvPr id="4" name="Slide Number Placeholder 3">
            <a:extLst>
              <a:ext uri="{FF2B5EF4-FFF2-40B4-BE49-F238E27FC236}">
                <a16:creationId xmlns:a16="http://schemas.microsoft.com/office/drawing/2014/main" id="{31FAACC7-52D0-8573-74EE-760EC89EBEC4}"/>
              </a:ext>
            </a:extLst>
          </p:cNvPr>
          <p:cNvSpPr>
            <a:spLocks noGrp="1"/>
          </p:cNvSpPr>
          <p:nvPr>
            <p:ph type="sldNum" sz="quarter" idx="12"/>
          </p:nvPr>
        </p:nvSpPr>
        <p:spPr/>
        <p:txBody>
          <a:bodyPr/>
          <a:lstStyle/>
          <a:p>
            <a:fld id="{55C32554-7434-49BD-9558-67060263881D}" type="slidenum">
              <a:rPr lang="en-IN" smtClean="0"/>
              <a:t>33</a:t>
            </a:fld>
            <a:endParaRPr lang="en-IN"/>
          </a:p>
        </p:txBody>
      </p:sp>
    </p:spTree>
    <p:extLst>
      <p:ext uri="{BB962C8B-B14F-4D97-AF65-F5344CB8AC3E}">
        <p14:creationId xmlns:p14="http://schemas.microsoft.com/office/powerpoint/2010/main" val="28766745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CFD36-6468-91A6-BEF7-F77E083F85DE}"/>
              </a:ext>
            </a:extLst>
          </p:cNvPr>
          <p:cNvSpPr>
            <a:spLocks noGrp="1"/>
          </p:cNvSpPr>
          <p:nvPr>
            <p:ph type="title"/>
          </p:nvPr>
        </p:nvSpPr>
        <p:spPr/>
        <p:txBody>
          <a:bodyPr>
            <a:normAutofit fontScale="90000"/>
          </a:bodyPr>
          <a:lstStyle/>
          <a:p>
            <a:pPr marL="177800"/>
            <a:r>
              <a:rPr lang="en-IN" u="sng"/>
              <a:t>Filing of additional documents (Rule 112 of the CGST Rules r/w Rule 31 , Rule 45 of the GSTAT Rules)</a:t>
            </a:r>
          </a:p>
        </p:txBody>
      </p:sp>
      <p:sp>
        <p:nvSpPr>
          <p:cNvPr id="3" name="Content Placeholder 2">
            <a:extLst>
              <a:ext uri="{FF2B5EF4-FFF2-40B4-BE49-F238E27FC236}">
                <a16:creationId xmlns:a16="http://schemas.microsoft.com/office/drawing/2014/main" id="{C7B99C49-FEF1-7023-32FD-C8E4F9610311}"/>
              </a:ext>
            </a:extLst>
          </p:cNvPr>
          <p:cNvSpPr>
            <a:spLocks noGrp="1"/>
          </p:cNvSpPr>
          <p:nvPr>
            <p:ph idx="1"/>
          </p:nvPr>
        </p:nvSpPr>
        <p:spPr/>
        <p:txBody>
          <a:bodyPr>
            <a:normAutofit lnSpcReduction="10000"/>
          </a:bodyPr>
          <a:lstStyle/>
          <a:p>
            <a:pPr algn="just"/>
            <a:r>
              <a:rPr lang="en-IN" sz="2800"/>
              <a:t>The Appellant shall not go beyond the grounds of appeal set forth in the Form of appeal except by the leave of the Appellate Tribunal;</a:t>
            </a:r>
          </a:p>
          <a:p>
            <a:pPr algn="just"/>
            <a:r>
              <a:rPr lang="en-IN" sz="2800"/>
              <a:t>The parties shall not be entitled to produce any additional evidence either orally or documentary, provided that the Appellate Tribunal is of opinion </a:t>
            </a:r>
            <a:r>
              <a:rPr lang="en-US" sz="2800"/>
              <a:t>that any documents shall be produced or any witness shall be examined or any affidavit shall be filed to enable it to pass orders or for any sufficient cause, or if the lower authority has decided the case without giving sufficient opportunity to any party;</a:t>
            </a:r>
          </a:p>
          <a:p>
            <a:pPr algn="just"/>
            <a:r>
              <a:rPr lang="en-US"/>
              <a:t>The Appellate Tribunal shall not be confined to grounds in the Form of appeal while deciding the appeal unless sufficient opportunity of being heard is provided to the affected party. </a:t>
            </a:r>
            <a:endParaRPr lang="en-IN" sz="2800"/>
          </a:p>
          <a:p>
            <a:endParaRPr lang="en-IN"/>
          </a:p>
        </p:txBody>
      </p:sp>
      <p:sp>
        <p:nvSpPr>
          <p:cNvPr id="4" name="Footer Placeholder 3">
            <a:extLst>
              <a:ext uri="{FF2B5EF4-FFF2-40B4-BE49-F238E27FC236}">
                <a16:creationId xmlns:a16="http://schemas.microsoft.com/office/drawing/2014/main" id="{98DDB91F-34D2-E1F2-42C9-C177044A2785}"/>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223E873E-E0DD-8527-06E1-4A3F2E7C5F46}"/>
              </a:ext>
            </a:extLst>
          </p:cNvPr>
          <p:cNvSpPr>
            <a:spLocks noGrp="1"/>
          </p:cNvSpPr>
          <p:nvPr>
            <p:ph type="sldNum" sz="quarter" idx="12"/>
          </p:nvPr>
        </p:nvSpPr>
        <p:spPr/>
        <p:txBody>
          <a:bodyPr/>
          <a:lstStyle/>
          <a:p>
            <a:fld id="{55C32554-7434-49BD-9558-67060263881D}" type="slidenum">
              <a:rPr lang="en-IN" smtClean="0"/>
              <a:t>34</a:t>
            </a:fld>
            <a:endParaRPr lang="en-IN"/>
          </a:p>
        </p:txBody>
      </p:sp>
    </p:spTree>
    <p:extLst>
      <p:ext uri="{BB962C8B-B14F-4D97-AF65-F5344CB8AC3E}">
        <p14:creationId xmlns:p14="http://schemas.microsoft.com/office/powerpoint/2010/main" val="17889187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EAA01-BA02-7777-9B36-79FBABFAD8F1}"/>
              </a:ext>
            </a:extLst>
          </p:cNvPr>
          <p:cNvSpPr>
            <a:spLocks noGrp="1"/>
          </p:cNvSpPr>
          <p:nvPr>
            <p:ph type="title"/>
          </p:nvPr>
        </p:nvSpPr>
        <p:spPr>
          <a:xfrm>
            <a:off x="1009402" y="365125"/>
            <a:ext cx="10344397" cy="1325563"/>
          </a:xfrm>
        </p:spPr>
        <p:txBody>
          <a:bodyPr/>
          <a:lstStyle/>
          <a:p>
            <a:r>
              <a:rPr lang="en-IN" u="sng"/>
              <a:t>Production of defaced, torn or damaged documents (Rule 30 of the GSTAT Rules)</a:t>
            </a:r>
          </a:p>
        </p:txBody>
      </p:sp>
      <p:sp>
        <p:nvSpPr>
          <p:cNvPr id="3" name="Content Placeholder 2">
            <a:extLst>
              <a:ext uri="{FF2B5EF4-FFF2-40B4-BE49-F238E27FC236}">
                <a16:creationId xmlns:a16="http://schemas.microsoft.com/office/drawing/2014/main" id="{6BAD7077-0A57-C37E-6026-9CD6529248EF}"/>
              </a:ext>
            </a:extLst>
          </p:cNvPr>
          <p:cNvSpPr>
            <a:spLocks noGrp="1"/>
          </p:cNvSpPr>
          <p:nvPr>
            <p:ph idx="1"/>
          </p:nvPr>
        </p:nvSpPr>
        <p:spPr/>
        <p:txBody>
          <a:bodyPr/>
          <a:lstStyle/>
          <a:p>
            <a:pPr algn="just"/>
            <a:r>
              <a:rPr lang="en-IN"/>
              <a:t>In case a document appears to be defaced, torn or damaged, the index of such pleading shall mention its condition and the same shall be verified by the officer authorised to receive the same.</a:t>
            </a:r>
          </a:p>
        </p:txBody>
      </p:sp>
      <p:sp>
        <p:nvSpPr>
          <p:cNvPr id="4" name="Footer Placeholder 3">
            <a:extLst>
              <a:ext uri="{FF2B5EF4-FFF2-40B4-BE49-F238E27FC236}">
                <a16:creationId xmlns:a16="http://schemas.microsoft.com/office/drawing/2014/main" id="{3FC9EFBE-BCD3-FB72-DBE1-88783F0C28E2}"/>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77B83A19-A246-AC8E-2EC8-9D496DBDF7C4}"/>
              </a:ext>
            </a:extLst>
          </p:cNvPr>
          <p:cNvSpPr>
            <a:spLocks noGrp="1"/>
          </p:cNvSpPr>
          <p:nvPr>
            <p:ph type="sldNum" sz="quarter" idx="12"/>
          </p:nvPr>
        </p:nvSpPr>
        <p:spPr/>
        <p:txBody>
          <a:bodyPr/>
          <a:lstStyle/>
          <a:p>
            <a:fld id="{55C32554-7434-49BD-9558-67060263881D}" type="slidenum">
              <a:rPr lang="en-IN" smtClean="0"/>
              <a:t>35</a:t>
            </a:fld>
            <a:endParaRPr lang="en-IN"/>
          </a:p>
        </p:txBody>
      </p:sp>
    </p:spTree>
    <p:extLst>
      <p:ext uri="{BB962C8B-B14F-4D97-AF65-F5344CB8AC3E}">
        <p14:creationId xmlns:p14="http://schemas.microsoft.com/office/powerpoint/2010/main" val="37343491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AA1B7-97BD-22C7-6BC8-2D635511F15B}"/>
              </a:ext>
            </a:extLst>
          </p:cNvPr>
          <p:cNvSpPr>
            <a:spLocks noGrp="1"/>
          </p:cNvSpPr>
          <p:nvPr>
            <p:ph type="title"/>
          </p:nvPr>
        </p:nvSpPr>
        <p:spPr>
          <a:xfrm>
            <a:off x="1045028" y="365125"/>
            <a:ext cx="10308771" cy="1325563"/>
          </a:xfrm>
        </p:spPr>
        <p:txBody>
          <a:bodyPr/>
          <a:lstStyle/>
          <a:p>
            <a:r>
              <a:rPr lang="en-IN" u="sng"/>
              <a:t>Appearance of authorised representative (Rule 72 of the GSTAT Rules)</a:t>
            </a:r>
          </a:p>
        </p:txBody>
      </p:sp>
      <p:sp>
        <p:nvSpPr>
          <p:cNvPr id="3" name="Content Placeholder 2">
            <a:extLst>
              <a:ext uri="{FF2B5EF4-FFF2-40B4-BE49-F238E27FC236}">
                <a16:creationId xmlns:a16="http://schemas.microsoft.com/office/drawing/2014/main" id="{C6847617-F5C3-95E9-D262-D78E0261063A}"/>
              </a:ext>
            </a:extLst>
          </p:cNvPr>
          <p:cNvSpPr>
            <a:spLocks noGrp="1"/>
          </p:cNvSpPr>
          <p:nvPr>
            <p:ph idx="1"/>
          </p:nvPr>
        </p:nvSpPr>
        <p:spPr/>
        <p:txBody>
          <a:bodyPr/>
          <a:lstStyle/>
          <a:p>
            <a:pPr algn="just"/>
            <a:r>
              <a:rPr lang="en-IN" dirty="0"/>
              <a:t>An authorised representative will have to file a </a:t>
            </a:r>
            <a:r>
              <a:rPr lang="en-IN" dirty="0" err="1"/>
              <a:t>Vakalatnama</a:t>
            </a:r>
            <a:r>
              <a:rPr lang="en-IN" dirty="0"/>
              <a:t> or Memorandum of Appearance or letter of authorisation before the Appellate Tribunal in GSTAT Form-04.</a:t>
            </a:r>
          </a:p>
          <a:p>
            <a:pPr algn="just"/>
            <a:endParaRPr lang="en-IN" dirty="0"/>
          </a:p>
          <a:p>
            <a:pPr algn="just"/>
            <a:r>
              <a:rPr lang="en-IN" dirty="0"/>
              <a:t>Registration can be done on the website of GSTAT</a:t>
            </a:r>
          </a:p>
        </p:txBody>
      </p:sp>
      <p:sp>
        <p:nvSpPr>
          <p:cNvPr id="5" name="Footer Placeholder 4">
            <a:extLst>
              <a:ext uri="{FF2B5EF4-FFF2-40B4-BE49-F238E27FC236}">
                <a16:creationId xmlns:a16="http://schemas.microsoft.com/office/drawing/2014/main" id="{E18F0894-53E5-650D-F1E7-A948127987A6}"/>
              </a:ext>
            </a:extLst>
          </p:cNvPr>
          <p:cNvSpPr>
            <a:spLocks noGrp="1"/>
          </p:cNvSpPr>
          <p:nvPr>
            <p:ph type="ftr" sz="quarter" idx="11"/>
          </p:nvPr>
        </p:nvSpPr>
        <p:spPr/>
        <p:txBody>
          <a:bodyPr/>
          <a:lstStyle/>
          <a:p>
            <a:r>
              <a:rPr lang="en-IN"/>
              <a:t>CA Sushil Kumar Goyal &amp; CA Bishan R Shah</a:t>
            </a:r>
          </a:p>
        </p:txBody>
      </p:sp>
      <p:sp>
        <p:nvSpPr>
          <p:cNvPr id="6" name="Slide Number Placeholder 5">
            <a:extLst>
              <a:ext uri="{FF2B5EF4-FFF2-40B4-BE49-F238E27FC236}">
                <a16:creationId xmlns:a16="http://schemas.microsoft.com/office/drawing/2014/main" id="{846D02AF-6D9C-34EA-9AA8-86816179B253}"/>
              </a:ext>
            </a:extLst>
          </p:cNvPr>
          <p:cNvSpPr>
            <a:spLocks noGrp="1"/>
          </p:cNvSpPr>
          <p:nvPr>
            <p:ph type="sldNum" sz="quarter" idx="12"/>
          </p:nvPr>
        </p:nvSpPr>
        <p:spPr/>
        <p:txBody>
          <a:bodyPr/>
          <a:lstStyle/>
          <a:p>
            <a:fld id="{55C32554-7434-49BD-9558-67060263881D}" type="slidenum">
              <a:rPr lang="en-IN" smtClean="0"/>
              <a:t>36</a:t>
            </a:fld>
            <a:endParaRPr lang="en-IN"/>
          </a:p>
        </p:txBody>
      </p:sp>
    </p:spTree>
    <p:extLst>
      <p:ext uri="{BB962C8B-B14F-4D97-AF65-F5344CB8AC3E}">
        <p14:creationId xmlns:p14="http://schemas.microsoft.com/office/powerpoint/2010/main" val="32057148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B153A-61E5-6054-499E-092AA97B291C}"/>
              </a:ext>
            </a:extLst>
          </p:cNvPr>
          <p:cNvSpPr>
            <a:spLocks noGrp="1"/>
          </p:cNvSpPr>
          <p:nvPr>
            <p:ph type="title"/>
          </p:nvPr>
        </p:nvSpPr>
        <p:spPr>
          <a:xfrm>
            <a:off x="1104404" y="365125"/>
            <a:ext cx="10249395" cy="1325563"/>
          </a:xfrm>
        </p:spPr>
        <p:txBody>
          <a:bodyPr/>
          <a:lstStyle/>
          <a:p>
            <a:r>
              <a:rPr lang="en-IN" u="sng"/>
              <a:t>Consent for changing authorised representative (Rule 73 of the GSTAT Rules)</a:t>
            </a:r>
          </a:p>
        </p:txBody>
      </p:sp>
      <p:sp>
        <p:nvSpPr>
          <p:cNvPr id="3" name="Content Placeholder 2">
            <a:extLst>
              <a:ext uri="{FF2B5EF4-FFF2-40B4-BE49-F238E27FC236}">
                <a16:creationId xmlns:a16="http://schemas.microsoft.com/office/drawing/2014/main" id="{8BFCB2D4-F3E0-CF86-EB20-139A0DE187F6}"/>
              </a:ext>
            </a:extLst>
          </p:cNvPr>
          <p:cNvSpPr>
            <a:spLocks noGrp="1"/>
          </p:cNvSpPr>
          <p:nvPr>
            <p:ph idx="1"/>
          </p:nvPr>
        </p:nvSpPr>
        <p:spPr/>
        <p:txBody>
          <a:bodyPr/>
          <a:lstStyle/>
          <a:p>
            <a:pPr algn="just"/>
            <a:r>
              <a:rPr lang="en-IN"/>
              <a:t>Any authorised representative proposing to file Vakalatnama in any pending proceedings, will require a written consent of the authorised representative on record;  </a:t>
            </a:r>
          </a:p>
          <a:p>
            <a:pPr algn="just"/>
            <a:r>
              <a:rPr lang="en-IN"/>
              <a:t>If such written consent is refused, an application may be filed after service of the said application on the counsel on record, for revocation of Vakalatnama or Memorandum of appearance with the permission of the Appellate Tribunal. </a:t>
            </a:r>
          </a:p>
        </p:txBody>
      </p:sp>
      <p:sp>
        <p:nvSpPr>
          <p:cNvPr id="4" name="Footer Placeholder 3">
            <a:extLst>
              <a:ext uri="{FF2B5EF4-FFF2-40B4-BE49-F238E27FC236}">
                <a16:creationId xmlns:a16="http://schemas.microsoft.com/office/drawing/2014/main" id="{4737FCB5-CD9A-8E9C-FD26-A6AF8AED45C7}"/>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18FAA9CB-FC50-8432-8DB4-4D4A41632157}"/>
              </a:ext>
            </a:extLst>
          </p:cNvPr>
          <p:cNvSpPr>
            <a:spLocks noGrp="1"/>
          </p:cNvSpPr>
          <p:nvPr>
            <p:ph type="sldNum" sz="quarter" idx="12"/>
          </p:nvPr>
        </p:nvSpPr>
        <p:spPr/>
        <p:txBody>
          <a:bodyPr/>
          <a:lstStyle/>
          <a:p>
            <a:fld id="{55C32554-7434-49BD-9558-67060263881D}" type="slidenum">
              <a:rPr lang="en-IN" smtClean="0"/>
              <a:t>37</a:t>
            </a:fld>
            <a:endParaRPr lang="en-IN"/>
          </a:p>
        </p:txBody>
      </p:sp>
    </p:spTree>
    <p:extLst>
      <p:ext uri="{BB962C8B-B14F-4D97-AF65-F5344CB8AC3E}">
        <p14:creationId xmlns:p14="http://schemas.microsoft.com/office/powerpoint/2010/main" val="32764190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82495-FE2C-FF35-7DFC-F61DE5F6CAEB}"/>
              </a:ext>
            </a:extLst>
          </p:cNvPr>
          <p:cNvSpPr>
            <a:spLocks noGrp="1"/>
          </p:cNvSpPr>
          <p:nvPr>
            <p:ph type="title"/>
          </p:nvPr>
        </p:nvSpPr>
        <p:spPr>
          <a:xfrm>
            <a:off x="1009402" y="365125"/>
            <a:ext cx="10344397" cy="1325563"/>
          </a:xfrm>
        </p:spPr>
        <p:txBody>
          <a:bodyPr/>
          <a:lstStyle/>
          <a:p>
            <a:r>
              <a:rPr lang="en-IN" u="sng"/>
              <a:t>Restriction on Appearance (Rule 74 of the GSTAT Rules)</a:t>
            </a:r>
          </a:p>
        </p:txBody>
      </p:sp>
      <p:sp>
        <p:nvSpPr>
          <p:cNvPr id="3" name="Content Placeholder 2">
            <a:extLst>
              <a:ext uri="{FF2B5EF4-FFF2-40B4-BE49-F238E27FC236}">
                <a16:creationId xmlns:a16="http://schemas.microsoft.com/office/drawing/2014/main" id="{1FB907B0-7C86-B4EF-5944-3F93CFE36221}"/>
              </a:ext>
            </a:extLst>
          </p:cNvPr>
          <p:cNvSpPr>
            <a:spLocks noGrp="1"/>
          </p:cNvSpPr>
          <p:nvPr>
            <p:ph idx="1"/>
          </p:nvPr>
        </p:nvSpPr>
        <p:spPr/>
        <p:txBody>
          <a:bodyPr>
            <a:normAutofit/>
          </a:bodyPr>
          <a:lstStyle/>
          <a:p>
            <a:pPr algn="just"/>
            <a:r>
              <a:rPr lang="en-IN"/>
              <a:t>Any legal practitioner or authorised representative </a:t>
            </a:r>
            <a:r>
              <a:rPr lang="en-US"/>
              <a:t>who has tendered advice in connection with the institution of any case or other proceeding before the Appellate Tribunal or has drawn pleadings in connection with any such matter or has during the progress of any such matter acted for a party, shall not, appear in such case or proceeding or other matter arising there from or in any matter connected therewith for any person whose interest is opposed to that of his former client, except with the prior permission of the Appellate Tribunal.</a:t>
            </a:r>
            <a:endParaRPr lang="en-IN"/>
          </a:p>
        </p:txBody>
      </p:sp>
      <p:sp>
        <p:nvSpPr>
          <p:cNvPr id="4" name="Footer Placeholder 3">
            <a:extLst>
              <a:ext uri="{FF2B5EF4-FFF2-40B4-BE49-F238E27FC236}">
                <a16:creationId xmlns:a16="http://schemas.microsoft.com/office/drawing/2014/main" id="{347A4893-07D9-207B-93C1-7A51ACC02C99}"/>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369184D4-FE2D-0616-3DED-FBA352E7BA0C}"/>
              </a:ext>
            </a:extLst>
          </p:cNvPr>
          <p:cNvSpPr>
            <a:spLocks noGrp="1"/>
          </p:cNvSpPr>
          <p:nvPr>
            <p:ph type="sldNum" sz="quarter" idx="12"/>
          </p:nvPr>
        </p:nvSpPr>
        <p:spPr/>
        <p:txBody>
          <a:bodyPr/>
          <a:lstStyle/>
          <a:p>
            <a:fld id="{55C32554-7434-49BD-9558-67060263881D}" type="slidenum">
              <a:rPr lang="en-IN" smtClean="0"/>
              <a:t>38</a:t>
            </a:fld>
            <a:endParaRPr lang="en-IN"/>
          </a:p>
        </p:txBody>
      </p:sp>
    </p:spTree>
    <p:extLst>
      <p:ext uri="{BB962C8B-B14F-4D97-AF65-F5344CB8AC3E}">
        <p14:creationId xmlns:p14="http://schemas.microsoft.com/office/powerpoint/2010/main" val="2401324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47ACD-FDAF-B33C-6BF9-79393CC32BF6}"/>
              </a:ext>
            </a:extLst>
          </p:cNvPr>
          <p:cNvSpPr>
            <a:spLocks noGrp="1"/>
          </p:cNvSpPr>
          <p:nvPr>
            <p:ph type="title"/>
          </p:nvPr>
        </p:nvSpPr>
        <p:spPr>
          <a:xfrm>
            <a:off x="1033152" y="365125"/>
            <a:ext cx="10320647" cy="1325563"/>
          </a:xfrm>
        </p:spPr>
        <p:txBody>
          <a:bodyPr/>
          <a:lstStyle/>
          <a:p>
            <a:r>
              <a:rPr lang="en-IN" u="sng"/>
              <a:t>Empanelment of special authorised representatives (Rule 76 of the GSTAT Rules)</a:t>
            </a:r>
          </a:p>
        </p:txBody>
      </p:sp>
      <p:sp>
        <p:nvSpPr>
          <p:cNvPr id="3" name="Content Placeholder 2">
            <a:extLst>
              <a:ext uri="{FF2B5EF4-FFF2-40B4-BE49-F238E27FC236}">
                <a16:creationId xmlns:a16="http://schemas.microsoft.com/office/drawing/2014/main" id="{0F985F23-E4CE-F10E-0125-71F616716A60}"/>
              </a:ext>
            </a:extLst>
          </p:cNvPr>
          <p:cNvSpPr>
            <a:spLocks noGrp="1"/>
          </p:cNvSpPr>
          <p:nvPr>
            <p:ph idx="1"/>
          </p:nvPr>
        </p:nvSpPr>
        <p:spPr/>
        <p:txBody>
          <a:bodyPr/>
          <a:lstStyle/>
          <a:p>
            <a:r>
              <a:rPr lang="en-IN"/>
              <a:t>A panel may be formed of authorised representatives, valuers or such other experts as may be required by the Appellate Tribunal to assist in proceedings;</a:t>
            </a:r>
          </a:p>
          <a:p>
            <a:r>
              <a:rPr lang="en-IN"/>
              <a:t>Remuneration and other allowances and compensation will be in consultation with the Appellate Tribunal.    </a:t>
            </a:r>
          </a:p>
        </p:txBody>
      </p:sp>
      <p:sp>
        <p:nvSpPr>
          <p:cNvPr id="4" name="Footer Placeholder 3">
            <a:extLst>
              <a:ext uri="{FF2B5EF4-FFF2-40B4-BE49-F238E27FC236}">
                <a16:creationId xmlns:a16="http://schemas.microsoft.com/office/drawing/2014/main" id="{024EEB97-CC23-CE31-1638-A116CE0060BC}"/>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CA274D84-1EF3-85E4-C89F-83A9885AF9E3}"/>
              </a:ext>
            </a:extLst>
          </p:cNvPr>
          <p:cNvSpPr>
            <a:spLocks noGrp="1"/>
          </p:cNvSpPr>
          <p:nvPr>
            <p:ph type="sldNum" sz="quarter" idx="12"/>
          </p:nvPr>
        </p:nvSpPr>
        <p:spPr/>
        <p:txBody>
          <a:bodyPr/>
          <a:lstStyle/>
          <a:p>
            <a:fld id="{55C32554-7434-49BD-9558-67060263881D}" type="slidenum">
              <a:rPr lang="en-IN" smtClean="0"/>
              <a:t>39</a:t>
            </a:fld>
            <a:endParaRPr lang="en-IN"/>
          </a:p>
        </p:txBody>
      </p:sp>
    </p:spTree>
    <p:extLst>
      <p:ext uri="{BB962C8B-B14F-4D97-AF65-F5344CB8AC3E}">
        <p14:creationId xmlns:p14="http://schemas.microsoft.com/office/powerpoint/2010/main" val="2260281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054E6-71A6-5933-3976-2BCE08F210E3}"/>
              </a:ext>
            </a:extLst>
          </p:cNvPr>
          <p:cNvSpPr>
            <a:spLocks noGrp="1"/>
          </p:cNvSpPr>
          <p:nvPr>
            <p:ph type="title"/>
          </p:nvPr>
        </p:nvSpPr>
        <p:spPr>
          <a:xfrm>
            <a:off x="1098072" y="2364"/>
            <a:ext cx="10255728" cy="786781"/>
          </a:xfrm>
        </p:spPr>
        <p:txBody>
          <a:bodyPr/>
          <a:lstStyle/>
          <a:p>
            <a:r>
              <a:rPr lang="en-IN" u="sng"/>
              <a:t>Overview of the Provisions under the Act </a:t>
            </a:r>
          </a:p>
        </p:txBody>
      </p:sp>
      <p:sp>
        <p:nvSpPr>
          <p:cNvPr id="3" name="Content Placeholder 2">
            <a:extLst>
              <a:ext uri="{FF2B5EF4-FFF2-40B4-BE49-F238E27FC236}">
                <a16:creationId xmlns:a16="http://schemas.microsoft.com/office/drawing/2014/main" id="{679664BC-8623-5549-8650-1BE600EA2143}"/>
              </a:ext>
            </a:extLst>
          </p:cNvPr>
          <p:cNvSpPr>
            <a:spLocks noGrp="1"/>
          </p:cNvSpPr>
          <p:nvPr>
            <p:ph idx="1"/>
          </p:nvPr>
        </p:nvSpPr>
        <p:spPr>
          <a:xfrm>
            <a:off x="838200" y="655507"/>
            <a:ext cx="10515600" cy="4904778"/>
          </a:xfrm>
        </p:spPr>
        <p:txBody>
          <a:bodyPr/>
          <a:lstStyle/>
          <a:p>
            <a:pPr marL="177800" indent="0">
              <a:buNone/>
            </a:pPr>
            <a:r>
              <a:rPr lang="en-IN"/>
              <a:t>Chapter XVIII of the Act deals with the Appeals and Revision which includes the following provisions:</a:t>
            </a:r>
          </a:p>
          <a:p>
            <a:pPr marL="0" indent="0">
              <a:buNone/>
            </a:pPr>
            <a:endParaRPr lang="en-IN"/>
          </a:p>
        </p:txBody>
      </p:sp>
      <p:graphicFrame>
        <p:nvGraphicFramePr>
          <p:cNvPr id="4" name="Table 3">
            <a:extLst>
              <a:ext uri="{FF2B5EF4-FFF2-40B4-BE49-F238E27FC236}">
                <a16:creationId xmlns:a16="http://schemas.microsoft.com/office/drawing/2014/main" id="{B62ADA26-C109-636B-2562-899DD89982DA}"/>
              </a:ext>
            </a:extLst>
          </p:cNvPr>
          <p:cNvGraphicFramePr>
            <a:graphicFrameLocks noGrp="1"/>
          </p:cNvGraphicFramePr>
          <p:nvPr/>
        </p:nvGraphicFramePr>
        <p:xfrm>
          <a:off x="1143989" y="1442288"/>
          <a:ext cx="9904021" cy="5273040"/>
        </p:xfrm>
        <a:graphic>
          <a:graphicData uri="http://schemas.openxmlformats.org/drawingml/2006/table">
            <a:tbl>
              <a:tblPr firstRow="1" bandRow="1">
                <a:tableStyleId>{5940675A-B579-460E-94D1-54222C63F5DA}</a:tableStyleId>
              </a:tblPr>
              <a:tblGrid>
                <a:gridCol w="2263140">
                  <a:extLst>
                    <a:ext uri="{9D8B030D-6E8A-4147-A177-3AD203B41FA5}">
                      <a16:colId xmlns:a16="http://schemas.microsoft.com/office/drawing/2014/main" val="3569711896"/>
                    </a:ext>
                  </a:extLst>
                </a:gridCol>
                <a:gridCol w="7640881">
                  <a:extLst>
                    <a:ext uri="{9D8B030D-6E8A-4147-A177-3AD203B41FA5}">
                      <a16:colId xmlns:a16="http://schemas.microsoft.com/office/drawing/2014/main" val="3039551887"/>
                    </a:ext>
                  </a:extLst>
                </a:gridCol>
              </a:tblGrid>
              <a:tr h="0">
                <a:tc>
                  <a:txBody>
                    <a:bodyPr/>
                    <a:lstStyle/>
                    <a:p>
                      <a:r>
                        <a:rPr lang="en-IN" sz="1600"/>
                        <a:t>Section 107</a:t>
                      </a:r>
                    </a:p>
                  </a:txBody>
                  <a:tcPr/>
                </a:tc>
                <a:tc>
                  <a:txBody>
                    <a:bodyPr/>
                    <a:lstStyle/>
                    <a:p>
                      <a:r>
                        <a:rPr lang="en-IN" sz="1600"/>
                        <a:t>Appeals to Appellate Authority</a:t>
                      </a:r>
                    </a:p>
                  </a:txBody>
                  <a:tcPr/>
                </a:tc>
                <a:extLst>
                  <a:ext uri="{0D108BD9-81ED-4DB2-BD59-A6C34878D82A}">
                    <a16:rowId xmlns:a16="http://schemas.microsoft.com/office/drawing/2014/main" val="3090404141"/>
                  </a:ext>
                </a:extLst>
              </a:tr>
              <a:tr h="295941">
                <a:tc>
                  <a:txBody>
                    <a:bodyPr/>
                    <a:lstStyle/>
                    <a:p>
                      <a:r>
                        <a:rPr lang="en-IN" sz="1600"/>
                        <a:t>Section 108</a:t>
                      </a:r>
                    </a:p>
                  </a:txBody>
                  <a:tcPr/>
                </a:tc>
                <a:tc>
                  <a:txBody>
                    <a:bodyPr/>
                    <a:lstStyle/>
                    <a:p>
                      <a:r>
                        <a:rPr lang="en-IN" sz="1600"/>
                        <a:t>Powers of Revisional Authority </a:t>
                      </a:r>
                    </a:p>
                  </a:txBody>
                  <a:tcPr/>
                </a:tc>
                <a:extLst>
                  <a:ext uri="{0D108BD9-81ED-4DB2-BD59-A6C34878D82A}">
                    <a16:rowId xmlns:a16="http://schemas.microsoft.com/office/drawing/2014/main" val="125311816"/>
                  </a:ext>
                </a:extLst>
              </a:tr>
              <a:tr h="295941">
                <a:tc>
                  <a:txBody>
                    <a:bodyPr/>
                    <a:lstStyle/>
                    <a:p>
                      <a:r>
                        <a:rPr lang="en-IN" sz="1600" b="1"/>
                        <a:t>Section 109</a:t>
                      </a:r>
                    </a:p>
                  </a:txBody>
                  <a:tcPr/>
                </a:tc>
                <a:tc>
                  <a:txBody>
                    <a:bodyPr/>
                    <a:lstStyle/>
                    <a:p>
                      <a:r>
                        <a:rPr lang="en-IN" sz="1600" b="1"/>
                        <a:t>Constitution of Appellate Tribunal and Benches thereof </a:t>
                      </a:r>
                    </a:p>
                  </a:txBody>
                  <a:tcPr/>
                </a:tc>
                <a:extLst>
                  <a:ext uri="{0D108BD9-81ED-4DB2-BD59-A6C34878D82A}">
                    <a16:rowId xmlns:a16="http://schemas.microsoft.com/office/drawing/2014/main" val="4205211171"/>
                  </a:ext>
                </a:extLst>
              </a:tr>
              <a:tr h="517896">
                <a:tc>
                  <a:txBody>
                    <a:bodyPr/>
                    <a:lstStyle/>
                    <a:p>
                      <a:r>
                        <a:rPr lang="en-IN" sz="1600" b="1"/>
                        <a:t>Section 110</a:t>
                      </a:r>
                    </a:p>
                  </a:txBody>
                  <a:tcPr/>
                </a:tc>
                <a:tc>
                  <a:txBody>
                    <a:bodyPr/>
                    <a:lstStyle/>
                    <a:p>
                      <a:r>
                        <a:rPr lang="en-IN" sz="1600" b="1"/>
                        <a:t>President and Members of Appellate Tribunal, their qualification, appointment, conditions of service etc.</a:t>
                      </a:r>
                    </a:p>
                  </a:txBody>
                  <a:tcPr/>
                </a:tc>
                <a:extLst>
                  <a:ext uri="{0D108BD9-81ED-4DB2-BD59-A6C34878D82A}">
                    <a16:rowId xmlns:a16="http://schemas.microsoft.com/office/drawing/2014/main" val="3470701519"/>
                  </a:ext>
                </a:extLst>
              </a:tr>
              <a:tr h="295941">
                <a:tc>
                  <a:txBody>
                    <a:bodyPr/>
                    <a:lstStyle/>
                    <a:p>
                      <a:r>
                        <a:rPr lang="en-IN" sz="1600" b="1"/>
                        <a:t>Section 111</a:t>
                      </a:r>
                    </a:p>
                  </a:txBody>
                  <a:tcPr/>
                </a:tc>
                <a:tc>
                  <a:txBody>
                    <a:bodyPr/>
                    <a:lstStyle/>
                    <a:p>
                      <a:r>
                        <a:rPr lang="en-IN" sz="1600" b="1"/>
                        <a:t>Procedure before Appellate Tribunal</a:t>
                      </a:r>
                    </a:p>
                  </a:txBody>
                  <a:tcPr/>
                </a:tc>
                <a:extLst>
                  <a:ext uri="{0D108BD9-81ED-4DB2-BD59-A6C34878D82A}">
                    <a16:rowId xmlns:a16="http://schemas.microsoft.com/office/drawing/2014/main" val="3982553427"/>
                  </a:ext>
                </a:extLst>
              </a:tr>
              <a:tr h="295941">
                <a:tc>
                  <a:txBody>
                    <a:bodyPr/>
                    <a:lstStyle/>
                    <a:p>
                      <a:r>
                        <a:rPr lang="en-IN" sz="1600" b="1"/>
                        <a:t>Section 112</a:t>
                      </a:r>
                    </a:p>
                  </a:txBody>
                  <a:tcPr/>
                </a:tc>
                <a:tc>
                  <a:txBody>
                    <a:bodyPr/>
                    <a:lstStyle/>
                    <a:p>
                      <a:r>
                        <a:rPr lang="en-IN" sz="1600" b="1"/>
                        <a:t>Appeals to Appellate Tribunal</a:t>
                      </a:r>
                    </a:p>
                  </a:txBody>
                  <a:tcPr/>
                </a:tc>
                <a:extLst>
                  <a:ext uri="{0D108BD9-81ED-4DB2-BD59-A6C34878D82A}">
                    <a16:rowId xmlns:a16="http://schemas.microsoft.com/office/drawing/2014/main" val="824151076"/>
                  </a:ext>
                </a:extLst>
              </a:tr>
              <a:tr h="295941">
                <a:tc>
                  <a:txBody>
                    <a:bodyPr/>
                    <a:lstStyle/>
                    <a:p>
                      <a:r>
                        <a:rPr lang="en-IN" sz="1600" b="1"/>
                        <a:t>Section 113</a:t>
                      </a:r>
                    </a:p>
                  </a:txBody>
                  <a:tcPr/>
                </a:tc>
                <a:tc>
                  <a:txBody>
                    <a:bodyPr/>
                    <a:lstStyle/>
                    <a:p>
                      <a:r>
                        <a:rPr lang="en-IN" sz="1600" b="1"/>
                        <a:t>Orders of Appellate Tribunal</a:t>
                      </a:r>
                    </a:p>
                  </a:txBody>
                  <a:tcPr/>
                </a:tc>
                <a:extLst>
                  <a:ext uri="{0D108BD9-81ED-4DB2-BD59-A6C34878D82A}">
                    <a16:rowId xmlns:a16="http://schemas.microsoft.com/office/drawing/2014/main" val="1170271176"/>
                  </a:ext>
                </a:extLst>
              </a:tr>
              <a:tr h="295941">
                <a:tc>
                  <a:txBody>
                    <a:bodyPr/>
                    <a:lstStyle/>
                    <a:p>
                      <a:r>
                        <a:rPr lang="en-IN" sz="1600"/>
                        <a:t>Section 114</a:t>
                      </a:r>
                    </a:p>
                  </a:txBody>
                  <a:tcPr/>
                </a:tc>
                <a:tc>
                  <a:txBody>
                    <a:bodyPr/>
                    <a:lstStyle/>
                    <a:p>
                      <a:r>
                        <a:rPr lang="en-IN" sz="1600"/>
                        <a:t>Financial and Administrative powers of President </a:t>
                      </a:r>
                    </a:p>
                  </a:txBody>
                  <a:tcPr/>
                </a:tc>
                <a:extLst>
                  <a:ext uri="{0D108BD9-81ED-4DB2-BD59-A6C34878D82A}">
                    <a16:rowId xmlns:a16="http://schemas.microsoft.com/office/drawing/2014/main" val="1763065778"/>
                  </a:ext>
                </a:extLst>
              </a:tr>
              <a:tr h="295941">
                <a:tc>
                  <a:txBody>
                    <a:bodyPr/>
                    <a:lstStyle/>
                    <a:p>
                      <a:r>
                        <a:rPr lang="en-IN" sz="1600"/>
                        <a:t>Section 115</a:t>
                      </a:r>
                    </a:p>
                  </a:txBody>
                  <a:tcPr/>
                </a:tc>
                <a:tc>
                  <a:txBody>
                    <a:bodyPr/>
                    <a:lstStyle/>
                    <a:p>
                      <a:r>
                        <a:rPr lang="en-IN" sz="1600"/>
                        <a:t>Interest on refund of amount paid for admission of appeal</a:t>
                      </a:r>
                    </a:p>
                  </a:txBody>
                  <a:tcPr/>
                </a:tc>
                <a:extLst>
                  <a:ext uri="{0D108BD9-81ED-4DB2-BD59-A6C34878D82A}">
                    <a16:rowId xmlns:a16="http://schemas.microsoft.com/office/drawing/2014/main" val="3439070669"/>
                  </a:ext>
                </a:extLst>
              </a:tr>
              <a:tr h="295941">
                <a:tc>
                  <a:txBody>
                    <a:bodyPr/>
                    <a:lstStyle/>
                    <a:p>
                      <a:r>
                        <a:rPr lang="en-IN" sz="1600"/>
                        <a:t>Section 116</a:t>
                      </a:r>
                    </a:p>
                  </a:txBody>
                  <a:tcPr/>
                </a:tc>
                <a:tc>
                  <a:txBody>
                    <a:bodyPr/>
                    <a:lstStyle/>
                    <a:p>
                      <a:r>
                        <a:rPr lang="en-IN" sz="1600"/>
                        <a:t>Appearance by authorised representative </a:t>
                      </a:r>
                    </a:p>
                  </a:txBody>
                  <a:tcPr/>
                </a:tc>
                <a:extLst>
                  <a:ext uri="{0D108BD9-81ED-4DB2-BD59-A6C34878D82A}">
                    <a16:rowId xmlns:a16="http://schemas.microsoft.com/office/drawing/2014/main" val="3454937758"/>
                  </a:ext>
                </a:extLst>
              </a:tr>
              <a:tr h="295941">
                <a:tc>
                  <a:txBody>
                    <a:bodyPr/>
                    <a:lstStyle/>
                    <a:p>
                      <a:r>
                        <a:rPr lang="en-IN" sz="1600"/>
                        <a:t>Section 117</a:t>
                      </a:r>
                    </a:p>
                  </a:txBody>
                  <a:tcPr/>
                </a:tc>
                <a:tc>
                  <a:txBody>
                    <a:bodyPr/>
                    <a:lstStyle/>
                    <a:p>
                      <a:r>
                        <a:rPr lang="en-IN" sz="1600"/>
                        <a:t>Appeal to High Court</a:t>
                      </a:r>
                    </a:p>
                  </a:txBody>
                  <a:tcPr/>
                </a:tc>
                <a:extLst>
                  <a:ext uri="{0D108BD9-81ED-4DB2-BD59-A6C34878D82A}">
                    <a16:rowId xmlns:a16="http://schemas.microsoft.com/office/drawing/2014/main" val="2170455371"/>
                  </a:ext>
                </a:extLst>
              </a:tr>
              <a:tr h="295941">
                <a:tc>
                  <a:txBody>
                    <a:bodyPr/>
                    <a:lstStyle/>
                    <a:p>
                      <a:r>
                        <a:rPr lang="en-IN" sz="1600"/>
                        <a:t>Section 118 </a:t>
                      </a:r>
                    </a:p>
                  </a:txBody>
                  <a:tcPr/>
                </a:tc>
                <a:tc>
                  <a:txBody>
                    <a:bodyPr/>
                    <a:lstStyle/>
                    <a:p>
                      <a:r>
                        <a:rPr lang="en-IN" sz="1600"/>
                        <a:t>Appeal to Supreme Court</a:t>
                      </a:r>
                    </a:p>
                  </a:txBody>
                  <a:tcPr/>
                </a:tc>
                <a:extLst>
                  <a:ext uri="{0D108BD9-81ED-4DB2-BD59-A6C34878D82A}">
                    <a16:rowId xmlns:a16="http://schemas.microsoft.com/office/drawing/2014/main" val="2679333877"/>
                  </a:ext>
                </a:extLst>
              </a:tr>
              <a:tr h="295941">
                <a:tc>
                  <a:txBody>
                    <a:bodyPr/>
                    <a:lstStyle/>
                    <a:p>
                      <a:r>
                        <a:rPr lang="en-IN" sz="1600"/>
                        <a:t>Section 119</a:t>
                      </a:r>
                    </a:p>
                  </a:txBody>
                  <a:tcPr/>
                </a:tc>
                <a:tc>
                  <a:txBody>
                    <a:bodyPr/>
                    <a:lstStyle/>
                    <a:p>
                      <a:r>
                        <a:rPr lang="en-IN" sz="1600"/>
                        <a:t>Sums due to be paid notwithstanding appeal, etc.</a:t>
                      </a:r>
                    </a:p>
                  </a:txBody>
                  <a:tcPr/>
                </a:tc>
                <a:extLst>
                  <a:ext uri="{0D108BD9-81ED-4DB2-BD59-A6C34878D82A}">
                    <a16:rowId xmlns:a16="http://schemas.microsoft.com/office/drawing/2014/main" val="717568517"/>
                  </a:ext>
                </a:extLst>
              </a:tr>
              <a:tr h="295941">
                <a:tc>
                  <a:txBody>
                    <a:bodyPr/>
                    <a:lstStyle/>
                    <a:p>
                      <a:r>
                        <a:rPr lang="en-IN" sz="1600"/>
                        <a:t>Section 120</a:t>
                      </a:r>
                    </a:p>
                  </a:txBody>
                  <a:tcPr/>
                </a:tc>
                <a:tc>
                  <a:txBody>
                    <a:bodyPr/>
                    <a:lstStyle/>
                    <a:p>
                      <a:r>
                        <a:rPr lang="en-IN" sz="1600"/>
                        <a:t>Appeal not to be filed in certain cases</a:t>
                      </a:r>
                    </a:p>
                  </a:txBody>
                  <a:tcPr/>
                </a:tc>
                <a:extLst>
                  <a:ext uri="{0D108BD9-81ED-4DB2-BD59-A6C34878D82A}">
                    <a16:rowId xmlns:a16="http://schemas.microsoft.com/office/drawing/2014/main" val="3349473783"/>
                  </a:ext>
                </a:extLst>
              </a:tr>
              <a:tr h="295941">
                <a:tc>
                  <a:txBody>
                    <a:bodyPr/>
                    <a:lstStyle/>
                    <a:p>
                      <a:r>
                        <a:rPr lang="en-IN" sz="1600"/>
                        <a:t>Section 121</a:t>
                      </a:r>
                    </a:p>
                  </a:txBody>
                  <a:tcPr/>
                </a:tc>
                <a:tc>
                  <a:txBody>
                    <a:bodyPr/>
                    <a:lstStyle/>
                    <a:p>
                      <a:r>
                        <a:rPr lang="en-IN" sz="1600"/>
                        <a:t>Non-appealable decisions and order </a:t>
                      </a:r>
                    </a:p>
                  </a:txBody>
                  <a:tcPr/>
                </a:tc>
                <a:extLst>
                  <a:ext uri="{0D108BD9-81ED-4DB2-BD59-A6C34878D82A}">
                    <a16:rowId xmlns:a16="http://schemas.microsoft.com/office/drawing/2014/main" val="1932121249"/>
                  </a:ext>
                </a:extLst>
              </a:tr>
            </a:tbl>
          </a:graphicData>
        </a:graphic>
      </p:graphicFrame>
      <p:sp>
        <p:nvSpPr>
          <p:cNvPr id="5" name="Footer Placeholder 4">
            <a:extLst>
              <a:ext uri="{FF2B5EF4-FFF2-40B4-BE49-F238E27FC236}">
                <a16:creationId xmlns:a16="http://schemas.microsoft.com/office/drawing/2014/main" id="{03C5B2E7-697C-628A-AE55-2F7CD201FEE3}"/>
              </a:ext>
            </a:extLst>
          </p:cNvPr>
          <p:cNvSpPr>
            <a:spLocks noGrp="1"/>
          </p:cNvSpPr>
          <p:nvPr>
            <p:ph type="ftr" sz="quarter" idx="11"/>
          </p:nvPr>
        </p:nvSpPr>
        <p:spPr/>
        <p:txBody>
          <a:bodyPr/>
          <a:lstStyle/>
          <a:p>
            <a:r>
              <a:rPr lang="en-IN"/>
              <a:t>CA Sushil Kumar Goyal &amp; CA Bishan R Shah</a:t>
            </a:r>
          </a:p>
        </p:txBody>
      </p:sp>
      <p:sp>
        <p:nvSpPr>
          <p:cNvPr id="6" name="Slide Number Placeholder 5">
            <a:extLst>
              <a:ext uri="{FF2B5EF4-FFF2-40B4-BE49-F238E27FC236}">
                <a16:creationId xmlns:a16="http://schemas.microsoft.com/office/drawing/2014/main" id="{A7EFCF5E-3895-5FAC-5A09-BBECCE2B9414}"/>
              </a:ext>
            </a:extLst>
          </p:cNvPr>
          <p:cNvSpPr>
            <a:spLocks noGrp="1"/>
          </p:cNvSpPr>
          <p:nvPr>
            <p:ph type="sldNum" sz="quarter" idx="12"/>
          </p:nvPr>
        </p:nvSpPr>
        <p:spPr/>
        <p:txBody>
          <a:bodyPr/>
          <a:lstStyle/>
          <a:p>
            <a:fld id="{55C32554-7434-49BD-9558-67060263881D}" type="slidenum">
              <a:rPr lang="en-IN" smtClean="0"/>
              <a:t>4</a:t>
            </a:fld>
            <a:endParaRPr lang="en-IN"/>
          </a:p>
        </p:txBody>
      </p:sp>
    </p:spTree>
    <p:extLst>
      <p:ext uri="{BB962C8B-B14F-4D97-AF65-F5344CB8AC3E}">
        <p14:creationId xmlns:p14="http://schemas.microsoft.com/office/powerpoint/2010/main" val="17915982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AE4E9-C11C-7B05-81A5-EBD9FE0C4E55}"/>
              </a:ext>
            </a:extLst>
          </p:cNvPr>
          <p:cNvSpPr>
            <a:spLocks noGrp="1"/>
          </p:cNvSpPr>
          <p:nvPr>
            <p:ph type="title"/>
          </p:nvPr>
        </p:nvSpPr>
        <p:spPr/>
        <p:txBody>
          <a:bodyPr/>
          <a:lstStyle/>
          <a:p>
            <a:r>
              <a:rPr lang="en-IN" u="sng"/>
              <a:t>Affidavit (Rule 46, 78 to 83 of the GSTAT Rules) </a:t>
            </a:r>
          </a:p>
        </p:txBody>
      </p:sp>
      <p:sp>
        <p:nvSpPr>
          <p:cNvPr id="3" name="Content Placeholder 2">
            <a:extLst>
              <a:ext uri="{FF2B5EF4-FFF2-40B4-BE49-F238E27FC236}">
                <a16:creationId xmlns:a16="http://schemas.microsoft.com/office/drawing/2014/main" id="{0108145F-D60F-4B3D-47ED-738CADF74D35}"/>
              </a:ext>
            </a:extLst>
          </p:cNvPr>
          <p:cNvSpPr>
            <a:spLocks noGrp="1"/>
          </p:cNvSpPr>
          <p:nvPr>
            <p:ph idx="1"/>
          </p:nvPr>
        </p:nvSpPr>
        <p:spPr/>
        <p:txBody>
          <a:bodyPr/>
          <a:lstStyle/>
          <a:p>
            <a:pPr algn="just"/>
            <a:r>
              <a:rPr lang="en-IN"/>
              <a:t>Additional evidence is to be filed by affidavit (Rule 46 of the GSTAT Rules);</a:t>
            </a:r>
          </a:p>
          <a:p>
            <a:pPr algn="just"/>
            <a:r>
              <a:rPr lang="en-IN"/>
              <a:t>The title of the Affidavit shall be “Before the Goods and Services Tax Appellate Tribunal (GSTAT)” followed by the cause title (Rule 78 of the GSTAT Rules);</a:t>
            </a:r>
          </a:p>
          <a:p>
            <a:pPr algn="just"/>
            <a:r>
              <a:rPr lang="en-IN"/>
              <a:t>The affidavit shall conform to the requirements of Order XIX, Rule 3 of the Civil Procedure Code, 1908 i.e. the </a:t>
            </a:r>
            <a:r>
              <a:rPr lang="en-US"/>
              <a:t>affidavit shall be confined to such facts as the deponent is able of his own knowledge to prove, except on interlocutory applications, on which statements of his belief may be admitted (Rule 79 of the GSTAT Rules);</a:t>
            </a:r>
          </a:p>
          <a:p>
            <a:pPr marL="0" indent="0">
              <a:buNone/>
            </a:pPr>
            <a:endParaRPr lang="en-IN"/>
          </a:p>
        </p:txBody>
      </p:sp>
      <p:sp>
        <p:nvSpPr>
          <p:cNvPr id="4" name="Footer Placeholder 3">
            <a:extLst>
              <a:ext uri="{FF2B5EF4-FFF2-40B4-BE49-F238E27FC236}">
                <a16:creationId xmlns:a16="http://schemas.microsoft.com/office/drawing/2014/main" id="{A62B38A5-575D-DE2D-2018-2C47D832C632}"/>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AC198DC3-4EFB-B6D1-EEB6-4C28BDC9CEF0}"/>
              </a:ext>
            </a:extLst>
          </p:cNvPr>
          <p:cNvSpPr>
            <a:spLocks noGrp="1"/>
          </p:cNvSpPr>
          <p:nvPr>
            <p:ph type="sldNum" sz="quarter" idx="12"/>
          </p:nvPr>
        </p:nvSpPr>
        <p:spPr/>
        <p:txBody>
          <a:bodyPr/>
          <a:lstStyle/>
          <a:p>
            <a:fld id="{55C32554-7434-49BD-9558-67060263881D}" type="slidenum">
              <a:rPr lang="en-IN" smtClean="0"/>
              <a:t>40</a:t>
            </a:fld>
            <a:endParaRPr lang="en-IN"/>
          </a:p>
        </p:txBody>
      </p:sp>
    </p:spTree>
    <p:extLst>
      <p:ext uri="{BB962C8B-B14F-4D97-AF65-F5344CB8AC3E}">
        <p14:creationId xmlns:p14="http://schemas.microsoft.com/office/powerpoint/2010/main" val="41908672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FFEE6-CBDA-F901-31B8-36A8EBA7879E}"/>
              </a:ext>
            </a:extLst>
          </p:cNvPr>
          <p:cNvSpPr>
            <a:spLocks noGrp="1"/>
          </p:cNvSpPr>
          <p:nvPr>
            <p:ph type="title"/>
          </p:nvPr>
        </p:nvSpPr>
        <p:spPr/>
        <p:txBody>
          <a:bodyPr/>
          <a:lstStyle/>
          <a:p>
            <a:pPr marL="177800"/>
            <a:r>
              <a:rPr lang="en-IN"/>
              <a:t>Continued…</a:t>
            </a:r>
          </a:p>
        </p:txBody>
      </p:sp>
      <p:sp>
        <p:nvSpPr>
          <p:cNvPr id="3" name="Content Placeholder 2">
            <a:extLst>
              <a:ext uri="{FF2B5EF4-FFF2-40B4-BE49-F238E27FC236}">
                <a16:creationId xmlns:a16="http://schemas.microsoft.com/office/drawing/2014/main" id="{CC6D2E5C-24C1-44BE-4684-1BD6266D16C0}"/>
              </a:ext>
            </a:extLst>
          </p:cNvPr>
          <p:cNvSpPr>
            <a:spLocks noGrp="1"/>
          </p:cNvSpPr>
          <p:nvPr>
            <p:ph idx="1"/>
          </p:nvPr>
        </p:nvSpPr>
        <p:spPr/>
        <p:txBody>
          <a:bodyPr/>
          <a:lstStyle/>
          <a:p>
            <a:pPr algn="just"/>
            <a:r>
              <a:rPr lang="en-IN"/>
              <a:t>In case the affidavit is sworn or affirmed by any person who appears to be illiterate, visually challenged,  or unacquainted with the language, the attestor shall certify that the affidavit was read, explained or translated to him (Rule 81 of the GSTAT Rules);</a:t>
            </a:r>
          </a:p>
          <a:p>
            <a:pPr algn="just"/>
            <a:r>
              <a:rPr lang="en-IN"/>
              <a:t>If the deponent is not known to the attestor, his identity shall be testified by a person known to him and that person shall affix his signature (Rule 82 of the GSTAT Rules);</a:t>
            </a:r>
          </a:p>
          <a:p>
            <a:pPr algn="just"/>
            <a:r>
              <a:rPr lang="en-IN"/>
              <a:t>Documents accompanying the affidavits shall be referred with Annexures numbers (Rule 83 of the GSTAT Rules).</a:t>
            </a:r>
          </a:p>
        </p:txBody>
      </p:sp>
      <p:sp>
        <p:nvSpPr>
          <p:cNvPr id="4" name="Footer Placeholder 3">
            <a:extLst>
              <a:ext uri="{FF2B5EF4-FFF2-40B4-BE49-F238E27FC236}">
                <a16:creationId xmlns:a16="http://schemas.microsoft.com/office/drawing/2014/main" id="{CFCD6183-A435-0D3C-13E1-D9A6E0842C8D}"/>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34F70E03-2EE3-F8EB-ED62-B725578329CE}"/>
              </a:ext>
            </a:extLst>
          </p:cNvPr>
          <p:cNvSpPr>
            <a:spLocks noGrp="1"/>
          </p:cNvSpPr>
          <p:nvPr>
            <p:ph type="sldNum" sz="quarter" idx="12"/>
          </p:nvPr>
        </p:nvSpPr>
        <p:spPr/>
        <p:txBody>
          <a:bodyPr/>
          <a:lstStyle/>
          <a:p>
            <a:fld id="{55C32554-7434-49BD-9558-67060263881D}" type="slidenum">
              <a:rPr lang="en-IN" smtClean="0"/>
              <a:t>41</a:t>
            </a:fld>
            <a:endParaRPr lang="en-IN"/>
          </a:p>
        </p:txBody>
      </p:sp>
    </p:spTree>
    <p:extLst>
      <p:ext uri="{BB962C8B-B14F-4D97-AF65-F5344CB8AC3E}">
        <p14:creationId xmlns:p14="http://schemas.microsoft.com/office/powerpoint/2010/main" val="32732945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81D09-0ACD-1AF9-F238-9B7D0A390E64}"/>
              </a:ext>
            </a:extLst>
          </p:cNvPr>
          <p:cNvSpPr>
            <a:spLocks noGrp="1"/>
          </p:cNvSpPr>
          <p:nvPr>
            <p:ph type="title"/>
          </p:nvPr>
        </p:nvSpPr>
        <p:spPr>
          <a:xfrm>
            <a:off x="997526" y="365125"/>
            <a:ext cx="10356273" cy="1325563"/>
          </a:xfrm>
        </p:spPr>
        <p:txBody>
          <a:bodyPr/>
          <a:lstStyle/>
          <a:p>
            <a:r>
              <a:rPr lang="en-IN" u="sng" dirty="0"/>
              <a:t>Interlocutory Order (Rule 29 of the GSTAT Rules)</a:t>
            </a:r>
          </a:p>
        </p:txBody>
      </p:sp>
      <p:sp>
        <p:nvSpPr>
          <p:cNvPr id="3" name="Content Placeholder 2">
            <a:extLst>
              <a:ext uri="{FF2B5EF4-FFF2-40B4-BE49-F238E27FC236}">
                <a16:creationId xmlns:a16="http://schemas.microsoft.com/office/drawing/2014/main" id="{6D85EB3F-FADE-87C6-E63D-7400FFB88DDF}"/>
              </a:ext>
            </a:extLst>
          </p:cNvPr>
          <p:cNvSpPr>
            <a:spLocks noGrp="1"/>
          </p:cNvSpPr>
          <p:nvPr>
            <p:ph idx="1"/>
          </p:nvPr>
        </p:nvSpPr>
        <p:spPr>
          <a:xfrm>
            <a:off x="838200" y="1690688"/>
            <a:ext cx="10515600" cy="4351338"/>
          </a:xfrm>
        </p:spPr>
        <p:txBody>
          <a:bodyPr/>
          <a:lstStyle/>
          <a:p>
            <a:pPr algn="just"/>
            <a:r>
              <a:rPr lang="en-IN" sz="2800"/>
              <a:t>Every interlocutory application for stay, direction, rectification of order, condonation of delay, early hearing, exemption from production of copy of order appeal against or extension of time prayed shall include all information as per GSTAT FORM-01 along with Affidavit. </a:t>
            </a:r>
          </a:p>
          <a:p>
            <a:endParaRPr lang="en-IN"/>
          </a:p>
        </p:txBody>
      </p:sp>
      <p:sp>
        <p:nvSpPr>
          <p:cNvPr id="4" name="Footer Placeholder 3">
            <a:extLst>
              <a:ext uri="{FF2B5EF4-FFF2-40B4-BE49-F238E27FC236}">
                <a16:creationId xmlns:a16="http://schemas.microsoft.com/office/drawing/2014/main" id="{CD678EF6-A4DF-AB7C-971F-3E801AF92F86}"/>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4905F9D2-04B2-96EC-4D26-E2B370BADCEA}"/>
              </a:ext>
            </a:extLst>
          </p:cNvPr>
          <p:cNvSpPr>
            <a:spLocks noGrp="1"/>
          </p:cNvSpPr>
          <p:nvPr>
            <p:ph type="sldNum" sz="quarter" idx="12"/>
          </p:nvPr>
        </p:nvSpPr>
        <p:spPr/>
        <p:txBody>
          <a:bodyPr/>
          <a:lstStyle/>
          <a:p>
            <a:fld id="{55C32554-7434-49BD-9558-67060263881D}" type="slidenum">
              <a:rPr lang="en-IN" smtClean="0"/>
              <a:t>42</a:t>
            </a:fld>
            <a:endParaRPr lang="en-IN"/>
          </a:p>
        </p:txBody>
      </p:sp>
    </p:spTree>
    <p:extLst>
      <p:ext uri="{BB962C8B-B14F-4D97-AF65-F5344CB8AC3E}">
        <p14:creationId xmlns:p14="http://schemas.microsoft.com/office/powerpoint/2010/main" val="39373488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433E4-E3D6-C820-026D-98B6E6281DCA}"/>
              </a:ext>
            </a:extLst>
          </p:cNvPr>
          <p:cNvSpPr>
            <a:spLocks noGrp="1"/>
          </p:cNvSpPr>
          <p:nvPr>
            <p:ph type="title"/>
          </p:nvPr>
        </p:nvSpPr>
        <p:spPr>
          <a:xfrm>
            <a:off x="973776" y="365125"/>
            <a:ext cx="10380023" cy="1325563"/>
          </a:xfrm>
        </p:spPr>
        <p:txBody>
          <a:bodyPr/>
          <a:lstStyle/>
          <a:p>
            <a:r>
              <a:rPr lang="en-IN" u="sng"/>
              <a:t>Filing of reply and rejoinder (Rule 36 and 37 of the GSTAT Rules)</a:t>
            </a:r>
          </a:p>
        </p:txBody>
      </p:sp>
      <p:sp>
        <p:nvSpPr>
          <p:cNvPr id="3" name="Content Placeholder 2">
            <a:extLst>
              <a:ext uri="{FF2B5EF4-FFF2-40B4-BE49-F238E27FC236}">
                <a16:creationId xmlns:a16="http://schemas.microsoft.com/office/drawing/2014/main" id="{E6DE85FA-BF42-2D81-9D2B-9B13ECACE6C3}"/>
              </a:ext>
            </a:extLst>
          </p:cNvPr>
          <p:cNvSpPr>
            <a:spLocks noGrp="1"/>
          </p:cNvSpPr>
          <p:nvPr>
            <p:ph idx="1"/>
          </p:nvPr>
        </p:nvSpPr>
        <p:spPr/>
        <p:txBody>
          <a:bodyPr/>
          <a:lstStyle/>
          <a:p>
            <a:r>
              <a:rPr lang="en-IN"/>
              <a:t>Each Respondent may file its reply within one month from the receipt of any appeal or application;</a:t>
            </a:r>
          </a:p>
          <a:p>
            <a:r>
              <a:rPr lang="en-US" sz="2800"/>
              <a:t>The </a:t>
            </a:r>
            <a:r>
              <a:rPr lang="en-US"/>
              <a:t>Appellant</a:t>
            </a:r>
            <a:r>
              <a:rPr lang="en-US" sz="2800"/>
              <a:t> on receipt of reply shall specifically admit, deny, or rebut the facts; </a:t>
            </a:r>
            <a:endParaRPr lang="en-IN" sz="2800"/>
          </a:p>
          <a:p>
            <a:r>
              <a:rPr lang="en-US" sz="2800"/>
              <a:t>The Bench may allow the Appellant to file a rejoinder to the reply on GSTAT portal within one month or within such time as may be specified by the Bench. </a:t>
            </a:r>
            <a:endParaRPr lang="en-IN"/>
          </a:p>
          <a:p>
            <a:endParaRPr lang="en-IN"/>
          </a:p>
        </p:txBody>
      </p:sp>
      <p:sp>
        <p:nvSpPr>
          <p:cNvPr id="4" name="Footer Placeholder 3">
            <a:extLst>
              <a:ext uri="{FF2B5EF4-FFF2-40B4-BE49-F238E27FC236}">
                <a16:creationId xmlns:a16="http://schemas.microsoft.com/office/drawing/2014/main" id="{F3C235B1-380E-0472-97F0-FECFB13390B7}"/>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663B8DD2-B9DC-DFA4-5ADB-A89980ED5618}"/>
              </a:ext>
            </a:extLst>
          </p:cNvPr>
          <p:cNvSpPr>
            <a:spLocks noGrp="1"/>
          </p:cNvSpPr>
          <p:nvPr>
            <p:ph type="sldNum" sz="quarter" idx="12"/>
          </p:nvPr>
        </p:nvSpPr>
        <p:spPr/>
        <p:txBody>
          <a:bodyPr/>
          <a:lstStyle/>
          <a:p>
            <a:fld id="{55C32554-7434-49BD-9558-67060263881D}" type="slidenum">
              <a:rPr lang="en-IN" smtClean="0"/>
              <a:t>43</a:t>
            </a:fld>
            <a:endParaRPr lang="en-IN"/>
          </a:p>
        </p:txBody>
      </p:sp>
    </p:spTree>
    <p:extLst>
      <p:ext uri="{BB962C8B-B14F-4D97-AF65-F5344CB8AC3E}">
        <p14:creationId xmlns:p14="http://schemas.microsoft.com/office/powerpoint/2010/main" val="3437469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AC407-E5E0-0DAB-DFCA-0D51DDEE1EDA}"/>
              </a:ext>
            </a:extLst>
          </p:cNvPr>
          <p:cNvSpPr>
            <a:spLocks noGrp="1"/>
          </p:cNvSpPr>
          <p:nvPr>
            <p:ph type="title"/>
          </p:nvPr>
        </p:nvSpPr>
        <p:spPr>
          <a:xfrm>
            <a:off x="1033152" y="365125"/>
            <a:ext cx="10320647" cy="1325563"/>
          </a:xfrm>
        </p:spPr>
        <p:txBody>
          <a:bodyPr>
            <a:normAutofit fontScale="90000"/>
          </a:bodyPr>
          <a:lstStyle/>
          <a:p>
            <a:r>
              <a:rPr lang="en-IN" u="sng"/>
              <a:t>Order of the Appellate Tribunal (Section 113 r/w Rule 113 of the CGST Rules. Rule 103, 104 and 108 of the GSTAT Rules )</a:t>
            </a:r>
          </a:p>
        </p:txBody>
      </p:sp>
      <p:sp>
        <p:nvSpPr>
          <p:cNvPr id="3" name="Content Placeholder 2">
            <a:extLst>
              <a:ext uri="{FF2B5EF4-FFF2-40B4-BE49-F238E27FC236}">
                <a16:creationId xmlns:a16="http://schemas.microsoft.com/office/drawing/2014/main" id="{F7CC39B5-43A6-8ACF-633D-ED92E1C1C8BA}"/>
              </a:ext>
            </a:extLst>
          </p:cNvPr>
          <p:cNvSpPr>
            <a:spLocks noGrp="1"/>
          </p:cNvSpPr>
          <p:nvPr>
            <p:ph idx="1"/>
          </p:nvPr>
        </p:nvSpPr>
        <p:spPr/>
        <p:txBody>
          <a:bodyPr>
            <a:normAutofit/>
          </a:bodyPr>
          <a:lstStyle/>
          <a:p>
            <a:pPr marL="571500" indent="-571500">
              <a:buFont typeface="+mj-lt"/>
              <a:buAutoNum type="romanUcPeriod"/>
            </a:pPr>
            <a:r>
              <a:rPr lang="en-US" b="1"/>
              <a:t>Type of Order:</a:t>
            </a:r>
          </a:p>
          <a:p>
            <a:pPr algn="just"/>
            <a:r>
              <a:rPr lang="en-US"/>
              <a:t>The Appellate Tribunal may confirm, modify or annul the decision or order appealed against or may refer the case back to the Appellate Authority, or the Revisional Authority or to the original adjudicating authority, with such directions as it may think fit, for a fresh adjudication or decision after taking additional evidence, if necessary (Section 113 (1));</a:t>
            </a:r>
          </a:p>
          <a:p>
            <a:pPr marL="0" indent="0">
              <a:buNone/>
            </a:pPr>
            <a:endParaRPr lang="en-US"/>
          </a:p>
          <a:p>
            <a:endParaRPr lang="en-US"/>
          </a:p>
          <a:p>
            <a:endParaRPr lang="en-IN"/>
          </a:p>
        </p:txBody>
      </p:sp>
      <p:sp>
        <p:nvSpPr>
          <p:cNvPr id="4" name="Footer Placeholder 3">
            <a:extLst>
              <a:ext uri="{FF2B5EF4-FFF2-40B4-BE49-F238E27FC236}">
                <a16:creationId xmlns:a16="http://schemas.microsoft.com/office/drawing/2014/main" id="{B1D40B54-B9CE-ECBA-C3A0-37FA66974287}"/>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BE6EAF80-E097-2FF2-F61C-12EE5FAB012B}"/>
              </a:ext>
            </a:extLst>
          </p:cNvPr>
          <p:cNvSpPr>
            <a:spLocks noGrp="1"/>
          </p:cNvSpPr>
          <p:nvPr>
            <p:ph type="sldNum" sz="quarter" idx="12"/>
          </p:nvPr>
        </p:nvSpPr>
        <p:spPr/>
        <p:txBody>
          <a:bodyPr/>
          <a:lstStyle/>
          <a:p>
            <a:fld id="{55C32554-7434-49BD-9558-67060263881D}" type="slidenum">
              <a:rPr lang="en-IN" smtClean="0"/>
              <a:t>44</a:t>
            </a:fld>
            <a:endParaRPr lang="en-IN"/>
          </a:p>
        </p:txBody>
      </p:sp>
    </p:spTree>
    <p:extLst>
      <p:ext uri="{BB962C8B-B14F-4D97-AF65-F5344CB8AC3E}">
        <p14:creationId xmlns:p14="http://schemas.microsoft.com/office/powerpoint/2010/main" val="1461374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6CC9BF-0BC0-7FBB-C131-A1D2F38A228F}"/>
              </a:ext>
            </a:extLst>
          </p:cNvPr>
          <p:cNvSpPr>
            <a:spLocks noGrp="1"/>
          </p:cNvSpPr>
          <p:nvPr>
            <p:ph idx="1"/>
          </p:nvPr>
        </p:nvSpPr>
        <p:spPr>
          <a:xfrm>
            <a:off x="838200" y="1253331"/>
            <a:ext cx="10515600" cy="4351338"/>
          </a:xfrm>
        </p:spPr>
        <p:txBody>
          <a:bodyPr>
            <a:normAutofit lnSpcReduction="10000"/>
          </a:bodyPr>
          <a:lstStyle/>
          <a:p>
            <a:pPr marL="571500" indent="-571500">
              <a:buFont typeface="+mj-lt"/>
              <a:buAutoNum type="romanUcPeriod" startAt="2"/>
            </a:pPr>
            <a:r>
              <a:rPr lang="en-US" b="1"/>
              <a:t>Rectification of Order:</a:t>
            </a:r>
          </a:p>
          <a:p>
            <a:pPr algn="just"/>
            <a:r>
              <a:rPr lang="en-US"/>
              <a:t>The Appellate Tribunal may amend so as to rectify any error apparent on the face of the record within a period of three months from the date of the order (Section 113(3));</a:t>
            </a:r>
          </a:p>
          <a:p>
            <a:pPr algn="just"/>
            <a:r>
              <a:rPr lang="en-US"/>
              <a:t>An application for rectification of an order arising from any accidental slip or omission shall be made online in GSTAT Form-01 within one month from the date of the final order (Rule 108 of the GSTAT Rules);</a:t>
            </a:r>
          </a:p>
          <a:p>
            <a:pPr algn="just"/>
            <a:r>
              <a:rPr lang="en-IN"/>
              <a:t>No amendment shall be made which will have the effect of enhancing an assessment or reducing a refund or input tax credit or increasing liability unless the party has been given an opportunity of hearing (Section 113 (3)).</a:t>
            </a:r>
          </a:p>
        </p:txBody>
      </p:sp>
      <p:sp>
        <p:nvSpPr>
          <p:cNvPr id="2" name="Footer Placeholder 1">
            <a:extLst>
              <a:ext uri="{FF2B5EF4-FFF2-40B4-BE49-F238E27FC236}">
                <a16:creationId xmlns:a16="http://schemas.microsoft.com/office/drawing/2014/main" id="{29C523D4-1EAA-35FF-55B7-ABADD2ABEC8C}"/>
              </a:ext>
            </a:extLst>
          </p:cNvPr>
          <p:cNvSpPr>
            <a:spLocks noGrp="1"/>
          </p:cNvSpPr>
          <p:nvPr>
            <p:ph type="ftr" sz="quarter" idx="11"/>
          </p:nvPr>
        </p:nvSpPr>
        <p:spPr/>
        <p:txBody>
          <a:bodyPr/>
          <a:lstStyle/>
          <a:p>
            <a:r>
              <a:rPr lang="en-IN"/>
              <a:t>CA Sushil Kumar Goyal &amp; CA Bishan R Shah</a:t>
            </a:r>
          </a:p>
        </p:txBody>
      </p:sp>
      <p:sp>
        <p:nvSpPr>
          <p:cNvPr id="4" name="Slide Number Placeholder 3">
            <a:extLst>
              <a:ext uri="{FF2B5EF4-FFF2-40B4-BE49-F238E27FC236}">
                <a16:creationId xmlns:a16="http://schemas.microsoft.com/office/drawing/2014/main" id="{6A3BACE6-7D5D-68E7-72B1-675A6D4AD404}"/>
              </a:ext>
            </a:extLst>
          </p:cNvPr>
          <p:cNvSpPr>
            <a:spLocks noGrp="1"/>
          </p:cNvSpPr>
          <p:nvPr>
            <p:ph type="sldNum" sz="quarter" idx="12"/>
          </p:nvPr>
        </p:nvSpPr>
        <p:spPr/>
        <p:txBody>
          <a:bodyPr/>
          <a:lstStyle/>
          <a:p>
            <a:fld id="{55C32554-7434-49BD-9558-67060263881D}" type="slidenum">
              <a:rPr lang="en-IN" smtClean="0"/>
              <a:t>45</a:t>
            </a:fld>
            <a:endParaRPr lang="en-IN"/>
          </a:p>
        </p:txBody>
      </p:sp>
    </p:spTree>
    <p:extLst>
      <p:ext uri="{BB962C8B-B14F-4D97-AF65-F5344CB8AC3E}">
        <p14:creationId xmlns:p14="http://schemas.microsoft.com/office/powerpoint/2010/main" val="28722110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8C535-C668-06CF-18E1-12B77D182F02}"/>
              </a:ext>
            </a:extLst>
          </p:cNvPr>
          <p:cNvSpPr>
            <a:spLocks noGrp="1"/>
          </p:cNvSpPr>
          <p:nvPr>
            <p:ph type="title"/>
          </p:nvPr>
        </p:nvSpPr>
        <p:spPr/>
        <p:txBody>
          <a:bodyPr/>
          <a:lstStyle/>
          <a:p>
            <a:r>
              <a:rPr lang="en-IN"/>
              <a:t> </a:t>
            </a:r>
          </a:p>
        </p:txBody>
      </p:sp>
      <p:sp>
        <p:nvSpPr>
          <p:cNvPr id="3" name="Content Placeholder 2">
            <a:extLst>
              <a:ext uri="{FF2B5EF4-FFF2-40B4-BE49-F238E27FC236}">
                <a16:creationId xmlns:a16="http://schemas.microsoft.com/office/drawing/2014/main" id="{7CECE967-2935-6A8D-A8D8-F855A57011EF}"/>
              </a:ext>
            </a:extLst>
          </p:cNvPr>
          <p:cNvSpPr>
            <a:spLocks noGrp="1"/>
          </p:cNvSpPr>
          <p:nvPr>
            <p:ph idx="1"/>
          </p:nvPr>
        </p:nvSpPr>
        <p:spPr>
          <a:xfrm>
            <a:off x="838200" y="1408463"/>
            <a:ext cx="10515600" cy="4351338"/>
          </a:xfrm>
        </p:spPr>
        <p:txBody>
          <a:bodyPr>
            <a:normAutofit fontScale="92500" lnSpcReduction="20000"/>
          </a:bodyPr>
          <a:lstStyle/>
          <a:p>
            <a:pPr marL="571500" indent="-571500">
              <a:buFont typeface="+mj-lt"/>
              <a:buAutoNum type="romanUcPeriod" startAt="3"/>
            </a:pPr>
            <a:r>
              <a:rPr lang="en-US" b="1"/>
              <a:t>Time limit:</a:t>
            </a:r>
          </a:p>
          <a:p>
            <a:pPr algn="just"/>
            <a:r>
              <a:rPr lang="en-US"/>
              <a:t>The Appellate Tribunal shall as far as possible, hear and decide every appeal within a period of </a:t>
            </a:r>
            <a:r>
              <a:rPr lang="en-US" b="1"/>
              <a:t>one year </a:t>
            </a:r>
            <a:r>
              <a:rPr lang="en-US"/>
              <a:t>from the date on which it is filed (Section 113 (4));</a:t>
            </a:r>
          </a:p>
          <a:p>
            <a:pPr algn="just"/>
            <a:r>
              <a:rPr lang="en-IN"/>
              <a:t>The Appellate Tribunal shall pronounce the order not later than </a:t>
            </a:r>
            <a:r>
              <a:rPr lang="en-IN" b="1"/>
              <a:t>thirty days </a:t>
            </a:r>
            <a:r>
              <a:rPr lang="en-IN"/>
              <a:t>from the date of final hearing excluding vacations or holidays (Rule 103 (1) of the GSTAT Rules);</a:t>
            </a:r>
          </a:p>
          <a:p>
            <a:pPr algn="just"/>
            <a:r>
              <a:rPr lang="en-IN"/>
              <a:t>Time and again, various Courts have reiterated the importance of adjudication of Orders/Show Cause Notice under challenged within a reasonable period; </a:t>
            </a:r>
          </a:p>
          <a:p>
            <a:pPr algn="just"/>
            <a:r>
              <a:rPr lang="en-IN"/>
              <a:t>Reliance is placed upon the case of </a:t>
            </a:r>
            <a:r>
              <a:rPr lang="en-US"/>
              <a:t>Siddhi Vinayak Syntex Private Limited Vs. Union of India reported in 2017 (352) ELT 455.  </a:t>
            </a:r>
            <a:r>
              <a:rPr lang="en-IN"/>
              <a:t> </a:t>
            </a:r>
          </a:p>
        </p:txBody>
      </p:sp>
      <p:sp>
        <p:nvSpPr>
          <p:cNvPr id="4" name="Footer Placeholder 3">
            <a:extLst>
              <a:ext uri="{FF2B5EF4-FFF2-40B4-BE49-F238E27FC236}">
                <a16:creationId xmlns:a16="http://schemas.microsoft.com/office/drawing/2014/main" id="{B93AFD57-C30A-4821-5207-0809722CA609}"/>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14801B2C-CFA6-713D-D1B9-EB500E58D022}"/>
              </a:ext>
            </a:extLst>
          </p:cNvPr>
          <p:cNvSpPr>
            <a:spLocks noGrp="1"/>
          </p:cNvSpPr>
          <p:nvPr>
            <p:ph type="sldNum" sz="quarter" idx="12"/>
          </p:nvPr>
        </p:nvSpPr>
        <p:spPr/>
        <p:txBody>
          <a:bodyPr/>
          <a:lstStyle/>
          <a:p>
            <a:fld id="{55C32554-7434-49BD-9558-67060263881D}" type="slidenum">
              <a:rPr lang="en-IN" smtClean="0"/>
              <a:t>46</a:t>
            </a:fld>
            <a:endParaRPr lang="en-IN"/>
          </a:p>
        </p:txBody>
      </p:sp>
    </p:spTree>
    <p:extLst>
      <p:ext uri="{BB962C8B-B14F-4D97-AF65-F5344CB8AC3E}">
        <p14:creationId xmlns:p14="http://schemas.microsoft.com/office/powerpoint/2010/main" val="21867655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B9C0D9-5D4F-04D5-0075-1600A9FCEB07}"/>
              </a:ext>
            </a:extLst>
          </p:cNvPr>
          <p:cNvSpPr>
            <a:spLocks noGrp="1"/>
          </p:cNvSpPr>
          <p:nvPr>
            <p:ph idx="1"/>
          </p:nvPr>
        </p:nvSpPr>
        <p:spPr>
          <a:xfrm>
            <a:off x="838200" y="1253331"/>
            <a:ext cx="10515600" cy="4351338"/>
          </a:xfrm>
        </p:spPr>
        <p:txBody>
          <a:bodyPr>
            <a:normAutofit fontScale="92500" lnSpcReduction="20000"/>
          </a:bodyPr>
          <a:lstStyle/>
          <a:p>
            <a:pPr marL="571500" indent="-571500" algn="just">
              <a:buFont typeface="+mj-lt"/>
              <a:buAutoNum type="romanUcPeriod" startAt="4"/>
            </a:pPr>
            <a:r>
              <a:rPr lang="en-IN" b="1"/>
              <a:t>Pronouncement of Order:</a:t>
            </a:r>
          </a:p>
          <a:p>
            <a:pPr algn="just"/>
            <a:r>
              <a:rPr lang="en-IN"/>
              <a:t>Every Order shall be in writing, signed and dated by the President or Member and should contain the seal of the Appellate Tribunal (Rule 103 of the GSTAT Rules);</a:t>
            </a:r>
          </a:p>
          <a:p>
            <a:pPr algn="just"/>
            <a:r>
              <a:rPr lang="en-IN"/>
              <a:t>A certified copy of the order shall be given to the parties (Rule 103 of the GSTAT Rules);</a:t>
            </a:r>
          </a:p>
          <a:p>
            <a:pPr marL="534988" indent="-534988" algn="just">
              <a:buFont typeface="+mj-lt"/>
              <a:buAutoNum type="romanUcPeriod" startAt="5"/>
            </a:pPr>
            <a:r>
              <a:rPr lang="en-IN" b="1"/>
              <a:t>Who can pronouncement the Order?</a:t>
            </a:r>
            <a:endParaRPr lang="en-IN"/>
          </a:p>
          <a:p>
            <a:pPr algn="just"/>
            <a:r>
              <a:rPr lang="en-IN"/>
              <a:t>Any member may pronounce the order for and on behalf of the Bench (Rule 104 of the GSTAT Rules);</a:t>
            </a:r>
          </a:p>
          <a:p>
            <a:pPr algn="just"/>
            <a:r>
              <a:rPr lang="en-IN"/>
              <a:t>The jurisdictional officer shall issue a statement in Form GST APL-04 indicating the final amount of demand confirmed by the Appellate Authority (Rule 113 of the CGST Rules).</a:t>
            </a:r>
          </a:p>
          <a:p>
            <a:endParaRPr lang="en-IN"/>
          </a:p>
          <a:p>
            <a:endParaRPr lang="en-IN"/>
          </a:p>
        </p:txBody>
      </p:sp>
      <p:sp>
        <p:nvSpPr>
          <p:cNvPr id="2" name="Footer Placeholder 1">
            <a:extLst>
              <a:ext uri="{FF2B5EF4-FFF2-40B4-BE49-F238E27FC236}">
                <a16:creationId xmlns:a16="http://schemas.microsoft.com/office/drawing/2014/main" id="{E68A8963-6281-5116-B2C4-0679B81223A6}"/>
              </a:ext>
            </a:extLst>
          </p:cNvPr>
          <p:cNvSpPr>
            <a:spLocks noGrp="1"/>
          </p:cNvSpPr>
          <p:nvPr>
            <p:ph type="ftr" sz="quarter" idx="11"/>
          </p:nvPr>
        </p:nvSpPr>
        <p:spPr/>
        <p:txBody>
          <a:bodyPr/>
          <a:lstStyle/>
          <a:p>
            <a:r>
              <a:rPr lang="en-IN"/>
              <a:t>CA Sushil Kumar Goyal &amp; CA Bishan R Shah</a:t>
            </a:r>
          </a:p>
        </p:txBody>
      </p:sp>
      <p:sp>
        <p:nvSpPr>
          <p:cNvPr id="4" name="Slide Number Placeholder 3">
            <a:extLst>
              <a:ext uri="{FF2B5EF4-FFF2-40B4-BE49-F238E27FC236}">
                <a16:creationId xmlns:a16="http://schemas.microsoft.com/office/drawing/2014/main" id="{B8DAF6C2-4B85-E7A9-7CE2-C942135C6CB8}"/>
              </a:ext>
            </a:extLst>
          </p:cNvPr>
          <p:cNvSpPr>
            <a:spLocks noGrp="1"/>
          </p:cNvSpPr>
          <p:nvPr>
            <p:ph type="sldNum" sz="quarter" idx="12"/>
          </p:nvPr>
        </p:nvSpPr>
        <p:spPr/>
        <p:txBody>
          <a:bodyPr/>
          <a:lstStyle/>
          <a:p>
            <a:fld id="{55C32554-7434-49BD-9558-67060263881D}" type="slidenum">
              <a:rPr lang="en-IN" smtClean="0"/>
              <a:t>47</a:t>
            </a:fld>
            <a:endParaRPr lang="en-IN"/>
          </a:p>
        </p:txBody>
      </p:sp>
    </p:spTree>
    <p:extLst>
      <p:ext uri="{BB962C8B-B14F-4D97-AF65-F5344CB8AC3E}">
        <p14:creationId xmlns:p14="http://schemas.microsoft.com/office/powerpoint/2010/main" val="30405280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0206A-D799-B8CA-6042-F62B0CDA98F8}"/>
              </a:ext>
            </a:extLst>
          </p:cNvPr>
          <p:cNvSpPr>
            <a:spLocks noGrp="1"/>
          </p:cNvSpPr>
          <p:nvPr>
            <p:ph type="title"/>
          </p:nvPr>
        </p:nvSpPr>
        <p:spPr>
          <a:xfrm>
            <a:off x="950026" y="365125"/>
            <a:ext cx="10403774" cy="1325563"/>
          </a:xfrm>
        </p:spPr>
        <p:txBody>
          <a:bodyPr/>
          <a:lstStyle/>
          <a:p>
            <a:r>
              <a:rPr lang="en-IN" u="sng"/>
              <a:t>Recusal by a Member (Rule 106 of the GSTAT Rules)</a:t>
            </a:r>
          </a:p>
        </p:txBody>
      </p:sp>
      <p:sp>
        <p:nvSpPr>
          <p:cNvPr id="3" name="Content Placeholder 2">
            <a:extLst>
              <a:ext uri="{FF2B5EF4-FFF2-40B4-BE49-F238E27FC236}">
                <a16:creationId xmlns:a16="http://schemas.microsoft.com/office/drawing/2014/main" id="{4A156438-999A-09B0-1B18-99777FB80A0C}"/>
              </a:ext>
            </a:extLst>
          </p:cNvPr>
          <p:cNvSpPr>
            <a:spLocks noGrp="1"/>
          </p:cNvSpPr>
          <p:nvPr>
            <p:ph idx="1"/>
          </p:nvPr>
        </p:nvSpPr>
        <p:spPr/>
        <p:txBody>
          <a:bodyPr/>
          <a:lstStyle/>
          <a:p>
            <a:pPr algn="just"/>
            <a:r>
              <a:rPr lang="en-IN"/>
              <a:t>The President or a member of the Appellate Tribunal shall recuse himself-</a:t>
            </a:r>
          </a:p>
          <a:p>
            <a:pPr marL="514350" indent="-514350" algn="just">
              <a:buFont typeface="+mj-lt"/>
              <a:buAutoNum type="alphaLcParenR"/>
            </a:pPr>
            <a:r>
              <a:rPr lang="en-IN"/>
              <a:t>In a case involving any personal, familial or professional relationship;</a:t>
            </a:r>
          </a:p>
          <a:p>
            <a:pPr marL="514350" indent="-514350" algn="just">
              <a:buFont typeface="+mj-lt"/>
              <a:buAutoNum type="alphaLcParenR"/>
            </a:pPr>
            <a:r>
              <a:rPr lang="en-IN"/>
              <a:t>In case the President or any member was involved in any capacity including as an advisor, representative, expert or witness; or</a:t>
            </a:r>
          </a:p>
          <a:p>
            <a:pPr marL="514350" indent="-514350" algn="just">
              <a:buFont typeface="+mj-lt"/>
              <a:buAutoNum type="alphaLcParenR"/>
            </a:pPr>
            <a:r>
              <a:rPr lang="en-IN"/>
              <a:t>In circumstances where the participation of the President or the member may seem inappropriate. </a:t>
            </a:r>
          </a:p>
        </p:txBody>
      </p:sp>
      <p:sp>
        <p:nvSpPr>
          <p:cNvPr id="4" name="Footer Placeholder 3">
            <a:extLst>
              <a:ext uri="{FF2B5EF4-FFF2-40B4-BE49-F238E27FC236}">
                <a16:creationId xmlns:a16="http://schemas.microsoft.com/office/drawing/2014/main" id="{D124B02B-3806-FC2F-EF7A-AEC589278A68}"/>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5BF046DC-3D02-9E0D-0D49-D7FC2EF0E25C}"/>
              </a:ext>
            </a:extLst>
          </p:cNvPr>
          <p:cNvSpPr>
            <a:spLocks noGrp="1"/>
          </p:cNvSpPr>
          <p:nvPr>
            <p:ph type="sldNum" sz="quarter" idx="12"/>
          </p:nvPr>
        </p:nvSpPr>
        <p:spPr/>
        <p:txBody>
          <a:bodyPr/>
          <a:lstStyle/>
          <a:p>
            <a:fld id="{55C32554-7434-49BD-9558-67060263881D}" type="slidenum">
              <a:rPr lang="en-IN" smtClean="0"/>
              <a:t>48</a:t>
            </a:fld>
            <a:endParaRPr lang="en-IN"/>
          </a:p>
        </p:txBody>
      </p:sp>
    </p:spTree>
    <p:extLst>
      <p:ext uri="{BB962C8B-B14F-4D97-AF65-F5344CB8AC3E}">
        <p14:creationId xmlns:p14="http://schemas.microsoft.com/office/powerpoint/2010/main" val="39340101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ED1D7-9DF0-647A-C038-264FE3A05218}"/>
              </a:ext>
            </a:extLst>
          </p:cNvPr>
          <p:cNvSpPr>
            <a:spLocks noGrp="1"/>
          </p:cNvSpPr>
          <p:nvPr>
            <p:ph type="title"/>
          </p:nvPr>
        </p:nvSpPr>
        <p:spPr>
          <a:xfrm>
            <a:off x="1021278" y="365125"/>
            <a:ext cx="10332522" cy="1325563"/>
          </a:xfrm>
        </p:spPr>
        <p:txBody>
          <a:bodyPr/>
          <a:lstStyle/>
          <a:p>
            <a:r>
              <a:rPr lang="en-IN" u="sng"/>
              <a:t>Working hours of GSTAT and Bench (Rule 8 and 9 of the GSTAT Rules)</a:t>
            </a:r>
          </a:p>
        </p:txBody>
      </p:sp>
      <p:sp>
        <p:nvSpPr>
          <p:cNvPr id="3" name="Content Placeholder 2">
            <a:extLst>
              <a:ext uri="{FF2B5EF4-FFF2-40B4-BE49-F238E27FC236}">
                <a16:creationId xmlns:a16="http://schemas.microsoft.com/office/drawing/2014/main" id="{2FE4454A-C426-26FE-0FA5-C65753590E2C}"/>
              </a:ext>
            </a:extLst>
          </p:cNvPr>
          <p:cNvSpPr>
            <a:spLocks noGrp="1"/>
          </p:cNvSpPr>
          <p:nvPr>
            <p:ph idx="1"/>
          </p:nvPr>
        </p:nvSpPr>
        <p:spPr/>
        <p:txBody>
          <a:bodyPr/>
          <a:lstStyle/>
          <a:p>
            <a:pPr algn="just"/>
            <a:r>
              <a:rPr lang="en-IN"/>
              <a:t>Working hours of GSTAT- the administrative offices of the Appellate Tribunal will work from 9:30 am to 6:00 pm;</a:t>
            </a:r>
          </a:p>
          <a:p>
            <a:pPr algn="just"/>
            <a:r>
              <a:rPr lang="en-IN"/>
              <a:t>Working hours of the Bench- the sitting hours of the Bench will be from 10:30 am to 01:30 pm and from 02:30 pm to 04:30 pm. </a:t>
            </a:r>
          </a:p>
        </p:txBody>
      </p:sp>
      <p:sp>
        <p:nvSpPr>
          <p:cNvPr id="4" name="Footer Placeholder 3">
            <a:extLst>
              <a:ext uri="{FF2B5EF4-FFF2-40B4-BE49-F238E27FC236}">
                <a16:creationId xmlns:a16="http://schemas.microsoft.com/office/drawing/2014/main" id="{96538C80-EB4F-1FFB-B1FF-61A56D1D8C87}"/>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0ECBBE8D-590D-0FCE-9BD2-AD676F5CD79E}"/>
              </a:ext>
            </a:extLst>
          </p:cNvPr>
          <p:cNvSpPr>
            <a:spLocks noGrp="1"/>
          </p:cNvSpPr>
          <p:nvPr>
            <p:ph type="sldNum" sz="quarter" idx="12"/>
          </p:nvPr>
        </p:nvSpPr>
        <p:spPr/>
        <p:txBody>
          <a:bodyPr/>
          <a:lstStyle/>
          <a:p>
            <a:fld id="{55C32554-7434-49BD-9558-67060263881D}" type="slidenum">
              <a:rPr lang="en-IN" smtClean="0"/>
              <a:t>49</a:t>
            </a:fld>
            <a:endParaRPr lang="en-IN"/>
          </a:p>
        </p:txBody>
      </p:sp>
    </p:spTree>
    <p:extLst>
      <p:ext uri="{BB962C8B-B14F-4D97-AF65-F5344CB8AC3E}">
        <p14:creationId xmlns:p14="http://schemas.microsoft.com/office/powerpoint/2010/main" val="2616241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737C9FC-4DDC-6644-1BFA-83A8B755E138}"/>
              </a:ext>
            </a:extLst>
          </p:cNvPr>
          <p:cNvSpPr txBox="1"/>
          <p:nvPr/>
        </p:nvSpPr>
        <p:spPr>
          <a:xfrm>
            <a:off x="287561" y="2110305"/>
            <a:ext cx="4272564" cy="2123658"/>
          </a:xfrm>
          <a:prstGeom prst="rect">
            <a:avLst/>
          </a:prstGeom>
          <a:noFill/>
        </p:spPr>
        <p:txBody>
          <a:bodyPr wrap="square" rtlCol="0">
            <a:spAutoFit/>
          </a:bodyPr>
          <a:lstStyle/>
          <a:p>
            <a:r>
              <a:rPr lang="en-IN" sz="4400"/>
              <a:t>WHO CAN FILE AN APPEAL? </a:t>
            </a:r>
          </a:p>
          <a:p>
            <a:r>
              <a:rPr lang="en-IN" sz="4400"/>
              <a:t>(Section 112)</a:t>
            </a:r>
          </a:p>
        </p:txBody>
      </p:sp>
      <p:graphicFrame>
        <p:nvGraphicFramePr>
          <p:cNvPr id="8" name="Diagram 7">
            <a:extLst>
              <a:ext uri="{FF2B5EF4-FFF2-40B4-BE49-F238E27FC236}">
                <a16:creationId xmlns:a16="http://schemas.microsoft.com/office/drawing/2014/main" id="{047B25F5-3EC2-2B54-FEB8-FEC42C618B86}"/>
              </a:ext>
            </a:extLst>
          </p:cNvPr>
          <p:cNvGraphicFramePr/>
          <p:nvPr/>
        </p:nvGraphicFramePr>
        <p:xfrm>
          <a:off x="2031999" y="719666"/>
          <a:ext cx="8822048"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3" name="Straight Arrow Connector 12">
            <a:extLst>
              <a:ext uri="{FF2B5EF4-FFF2-40B4-BE49-F238E27FC236}">
                <a16:creationId xmlns:a16="http://schemas.microsoft.com/office/drawing/2014/main" id="{5AAEF943-EA98-BFEF-F41B-492F9EA2C4B0}"/>
              </a:ext>
            </a:extLst>
          </p:cNvPr>
          <p:cNvCxnSpPr>
            <a:cxnSpLocks/>
          </p:cNvCxnSpPr>
          <p:nvPr/>
        </p:nvCxnSpPr>
        <p:spPr>
          <a:xfrm flipV="1">
            <a:off x="3811979" y="2160900"/>
            <a:ext cx="1211283" cy="4631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2A49CB02-1DCE-8263-B927-77FA56BE2D78}"/>
              </a:ext>
            </a:extLst>
          </p:cNvPr>
          <p:cNvCxnSpPr>
            <a:cxnSpLocks/>
          </p:cNvCxnSpPr>
          <p:nvPr/>
        </p:nvCxnSpPr>
        <p:spPr>
          <a:xfrm>
            <a:off x="3853542" y="3401517"/>
            <a:ext cx="1128156" cy="6014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DC6A562B-A457-7AB1-5184-0C5FAF3C0AB4}"/>
              </a:ext>
            </a:extLst>
          </p:cNvPr>
          <p:cNvSpPr>
            <a:spLocks noGrp="1"/>
          </p:cNvSpPr>
          <p:nvPr>
            <p:ph type="ftr" sz="quarter" idx="11"/>
          </p:nvPr>
        </p:nvSpPr>
        <p:spPr/>
        <p:txBody>
          <a:bodyPr/>
          <a:lstStyle/>
          <a:p>
            <a:r>
              <a:rPr lang="en-IN"/>
              <a:t>CA Sushil Kumar Goyal &amp; CA Bishan R Shah</a:t>
            </a:r>
          </a:p>
        </p:txBody>
      </p:sp>
      <p:sp>
        <p:nvSpPr>
          <p:cNvPr id="3" name="Slide Number Placeholder 2">
            <a:extLst>
              <a:ext uri="{FF2B5EF4-FFF2-40B4-BE49-F238E27FC236}">
                <a16:creationId xmlns:a16="http://schemas.microsoft.com/office/drawing/2014/main" id="{2C0DCCD8-34C7-F9A0-AFA8-DAFD6FF0F642}"/>
              </a:ext>
            </a:extLst>
          </p:cNvPr>
          <p:cNvSpPr>
            <a:spLocks noGrp="1"/>
          </p:cNvSpPr>
          <p:nvPr>
            <p:ph type="sldNum" sz="quarter" idx="12"/>
          </p:nvPr>
        </p:nvSpPr>
        <p:spPr/>
        <p:txBody>
          <a:bodyPr/>
          <a:lstStyle/>
          <a:p>
            <a:fld id="{55C32554-7434-49BD-9558-67060263881D}" type="slidenum">
              <a:rPr lang="en-IN" smtClean="0"/>
              <a:t>5</a:t>
            </a:fld>
            <a:endParaRPr lang="en-IN"/>
          </a:p>
        </p:txBody>
      </p:sp>
    </p:spTree>
    <p:extLst>
      <p:ext uri="{BB962C8B-B14F-4D97-AF65-F5344CB8AC3E}">
        <p14:creationId xmlns:p14="http://schemas.microsoft.com/office/powerpoint/2010/main" val="10551680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B2A4C-5AD2-C657-5108-14A34E381FB5}"/>
              </a:ext>
            </a:extLst>
          </p:cNvPr>
          <p:cNvSpPr>
            <a:spLocks noGrp="1"/>
          </p:cNvSpPr>
          <p:nvPr>
            <p:ph type="title"/>
          </p:nvPr>
        </p:nvSpPr>
        <p:spPr>
          <a:xfrm>
            <a:off x="985652" y="365125"/>
            <a:ext cx="10368148" cy="1325563"/>
          </a:xfrm>
        </p:spPr>
        <p:txBody>
          <a:bodyPr/>
          <a:lstStyle/>
          <a:p>
            <a:r>
              <a:rPr lang="en-IN" u="sng"/>
              <a:t>Inherent power of the GSTAT (Rule 10 of the GSTAT Rules)</a:t>
            </a:r>
          </a:p>
        </p:txBody>
      </p:sp>
      <p:sp>
        <p:nvSpPr>
          <p:cNvPr id="3" name="Content Placeholder 2">
            <a:extLst>
              <a:ext uri="{FF2B5EF4-FFF2-40B4-BE49-F238E27FC236}">
                <a16:creationId xmlns:a16="http://schemas.microsoft.com/office/drawing/2014/main" id="{4B0EC695-92AA-5D43-E4E3-96BB594B3142}"/>
              </a:ext>
            </a:extLst>
          </p:cNvPr>
          <p:cNvSpPr>
            <a:spLocks noGrp="1"/>
          </p:cNvSpPr>
          <p:nvPr>
            <p:ph idx="1"/>
          </p:nvPr>
        </p:nvSpPr>
        <p:spPr/>
        <p:txBody>
          <a:bodyPr/>
          <a:lstStyle/>
          <a:p>
            <a:pPr algn="just"/>
            <a:r>
              <a:rPr lang="en-IN"/>
              <a:t>The Appellate Tribunal has inherent powers to make such orders or give such directions to meet the end of justice or to prevent abuse of process. </a:t>
            </a:r>
          </a:p>
        </p:txBody>
      </p:sp>
      <p:sp>
        <p:nvSpPr>
          <p:cNvPr id="4" name="Footer Placeholder 3">
            <a:extLst>
              <a:ext uri="{FF2B5EF4-FFF2-40B4-BE49-F238E27FC236}">
                <a16:creationId xmlns:a16="http://schemas.microsoft.com/office/drawing/2014/main" id="{8A619895-1436-09A6-3570-6B8EF9C5BFD7}"/>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0C6C5CA3-AD47-BC4A-1A3D-B80B92CFB526}"/>
              </a:ext>
            </a:extLst>
          </p:cNvPr>
          <p:cNvSpPr>
            <a:spLocks noGrp="1"/>
          </p:cNvSpPr>
          <p:nvPr>
            <p:ph type="sldNum" sz="quarter" idx="12"/>
          </p:nvPr>
        </p:nvSpPr>
        <p:spPr/>
        <p:txBody>
          <a:bodyPr/>
          <a:lstStyle/>
          <a:p>
            <a:fld id="{55C32554-7434-49BD-9558-67060263881D}" type="slidenum">
              <a:rPr lang="en-IN" smtClean="0"/>
              <a:t>50</a:t>
            </a:fld>
            <a:endParaRPr lang="en-IN"/>
          </a:p>
        </p:txBody>
      </p:sp>
    </p:spTree>
    <p:extLst>
      <p:ext uri="{BB962C8B-B14F-4D97-AF65-F5344CB8AC3E}">
        <p14:creationId xmlns:p14="http://schemas.microsoft.com/office/powerpoint/2010/main" val="30254180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DADC6-3BFF-114E-14B6-8DBD8349A29C}"/>
              </a:ext>
            </a:extLst>
          </p:cNvPr>
          <p:cNvSpPr>
            <a:spLocks noGrp="1"/>
          </p:cNvSpPr>
          <p:nvPr>
            <p:ph type="title"/>
          </p:nvPr>
        </p:nvSpPr>
        <p:spPr>
          <a:xfrm>
            <a:off x="1033152" y="365125"/>
            <a:ext cx="10320647" cy="1325563"/>
          </a:xfrm>
        </p:spPr>
        <p:txBody>
          <a:bodyPr/>
          <a:lstStyle/>
          <a:p>
            <a:r>
              <a:rPr lang="en-IN" u="sng"/>
              <a:t>Listing of cases in case of urgency (Rule 12 of the GSTAT Rules)</a:t>
            </a:r>
          </a:p>
        </p:txBody>
      </p:sp>
      <p:sp>
        <p:nvSpPr>
          <p:cNvPr id="3" name="Content Placeholder 2">
            <a:extLst>
              <a:ext uri="{FF2B5EF4-FFF2-40B4-BE49-F238E27FC236}">
                <a16:creationId xmlns:a16="http://schemas.microsoft.com/office/drawing/2014/main" id="{5A479824-9AFD-2E43-B479-DD0A59558F74}"/>
              </a:ext>
            </a:extLst>
          </p:cNvPr>
          <p:cNvSpPr>
            <a:spLocks noGrp="1"/>
          </p:cNvSpPr>
          <p:nvPr>
            <p:ph idx="1"/>
          </p:nvPr>
        </p:nvSpPr>
        <p:spPr/>
        <p:txBody>
          <a:bodyPr/>
          <a:lstStyle/>
          <a:p>
            <a:pPr algn="just"/>
            <a:r>
              <a:rPr lang="en-IN" sz="2800"/>
              <a:t>Urgent matter filed before 12:00 noon shall be listed on the following date. If a matter received after 12:00 noon but before 03:00 pm, will be listed the following date in exceptional cases.</a:t>
            </a:r>
          </a:p>
          <a:p>
            <a:pPr marL="0" indent="0">
              <a:buNone/>
            </a:pPr>
            <a:endParaRPr lang="en-IN"/>
          </a:p>
        </p:txBody>
      </p:sp>
      <p:sp>
        <p:nvSpPr>
          <p:cNvPr id="4" name="Footer Placeholder 3">
            <a:extLst>
              <a:ext uri="{FF2B5EF4-FFF2-40B4-BE49-F238E27FC236}">
                <a16:creationId xmlns:a16="http://schemas.microsoft.com/office/drawing/2014/main" id="{CDFF41E1-130E-0384-0DB0-E5330759EA90}"/>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D5EC6ACA-6FEF-4D02-44E5-65C7446841B7}"/>
              </a:ext>
            </a:extLst>
          </p:cNvPr>
          <p:cNvSpPr>
            <a:spLocks noGrp="1"/>
          </p:cNvSpPr>
          <p:nvPr>
            <p:ph type="sldNum" sz="quarter" idx="12"/>
          </p:nvPr>
        </p:nvSpPr>
        <p:spPr/>
        <p:txBody>
          <a:bodyPr/>
          <a:lstStyle/>
          <a:p>
            <a:fld id="{55C32554-7434-49BD-9558-67060263881D}" type="slidenum">
              <a:rPr lang="en-IN" smtClean="0"/>
              <a:t>51</a:t>
            </a:fld>
            <a:endParaRPr lang="en-IN"/>
          </a:p>
        </p:txBody>
      </p:sp>
    </p:spTree>
    <p:extLst>
      <p:ext uri="{BB962C8B-B14F-4D97-AF65-F5344CB8AC3E}">
        <p14:creationId xmlns:p14="http://schemas.microsoft.com/office/powerpoint/2010/main" val="11095830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21991-32E6-76F9-1FD2-BDA3FEB87898}"/>
              </a:ext>
            </a:extLst>
          </p:cNvPr>
          <p:cNvSpPr>
            <a:spLocks noGrp="1"/>
          </p:cNvSpPr>
          <p:nvPr>
            <p:ph type="title"/>
          </p:nvPr>
        </p:nvSpPr>
        <p:spPr>
          <a:xfrm>
            <a:off x="1056904" y="365125"/>
            <a:ext cx="10296896" cy="1325563"/>
          </a:xfrm>
        </p:spPr>
        <p:txBody>
          <a:bodyPr>
            <a:normAutofit fontScale="90000"/>
          </a:bodyPr>
          <a:lstStyle/>
          <a:p>
            <a:r>
              <a:rPr lang="en-IN" u="sng"/>
              <a:t>Power to exempt/dispense with condition/extend time limit (Rule 13 and 14 of the GSTAT Rules)</a:t>
            </a:r>
          </a:p>
        </p:txBody>
      </p:sp>
      <p:sp>
        <p:nvSpPr>
          <p:cNvPr id="3" name="Content Placeholder 2">
            <a:extLst>
              <a:ext uri="{FF2B5EF4-FFF2-40B4-BE49-F238E27FC236}">
                <a16:creationId xmlns:a16="http://schemas.microsoft.com/office/drawing/2014/main" id="{F89ADCA1-8A8D-72F2-5AB2-F28F9C6B81F5}"/>
              </a:ext>
            </a:extLst>
          </p:cNvPr>
          <p:cNvSpPr>
            <a:spLocks noGrp="1"/>
          </p:cNvSpPr>
          <p:nvPr>
            <p:ph idx="1"/>
          </p:nvPr>
        </p:nvSpPr>
        <p:spPr/>
        <p:txBody>
          <a:bodyPr/>
          <a:lstStyle/>
          <a:p>
            <a:pPr algn="just"/>
            <a:r>
              <a:rPr lang="en-IN"/>
              <a:t>The Appellate Tribunal may exempt or dispense with any compliance/requirement of these rules as it may consider just and expedient the application to render substantial justice;</a:t>
            </a:r>
          </a:p>
          <a:p>
            <a:pPr algn="just"/>
            <a:r>
              <a:rPr lang="en-IN"/>
              <a:t>The Appellate Tribunal may extend the time limit or may order extension although the application for the same is not made in the interest of justice. </a:t>
            </a:r>
          </a:p>
        </p:txBody>
      </p:sp>
      <p:sp>
        <p:nvSpPr>
          <p:cNvPr id="4" name="Footer Placeholder 3">
            <a:extLst>
              <a:ext uri="{FF2B5EF4-FFF2-40B4-BE49-F238E27FC236}">
                <a16:creationId xmlns:a16="http://schemas.microsoft.com/office/drawing/2014/main" id="{352C8DE2-28C3-3FEC-DAF2-2606EFEBBBB9}"/>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649AE0B7-957D-07E3-EDE3-9E847C92E4C4}"/>
              </a:ext>
            </a:extLst>
          </p:cNvPr>
          <p:cNvSpPr>
            <a:spLocks noGrp="1"/>
          </p:cNvSpPr>
          <p:nvPr>
            <p:ph type="sldNum" sz="quarter" idx="12"/>
          </p:nvPr>
        </p:nvSpPr>
        <p:spPr/>
        <p:txBody>
          <a:bodyPr/>
          <a:lstStyle/>
          <a:p>
            <a:fld id="{55C32554-7434-49BD-9558-67060263881D}" type="slidenum">
              <a:rPr lang="en-IN" smtClean="0"/>
              <a:t>52</a:t>
            </a:fld>
            <a:endParaRPr lang="en-IN"/>
          </a:p>
        </p:txBody>
      </p:sp>
    </p:spTree>
    <p:extLst>
      <p:ext uri="{BB962C8B-B14F-4D97-AF65-F5344CB8AC3E}">
        <p14:creationId xmlns:p14="http://schemas.microsoft.com/office/powerpoint/2010/main" val="41710843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A2A45-8572-6AE6-A0FA-635A95AB0C99}"/>
              </a:ext>
            </a:extLst>
          </p:cNvPr>
          <p:cNvSpPr>
            <a:spLocks noGrp="1"/>
          </p:cNvSpPr>
          <p:nvPr>
            <p:ph type="title"/>
          </p:nvPr>
        </p:nvSpPr>
        <p:spPr>
          <a:xfrm>
            <a:off x="1068778" y="365125"/>
            <a:ext cx="10285021" cy="1325563"/>
          </a:xfrm>
        </p:spPr>
        <p:txBody>
          <a:bodyPr/>
          <a:lstStyle/>
          <a:p>
            <a:r>
              <a:rPr lang="en-IN" u="sng"/>
              <a:t>Dress Code (Rule 77, 121 and 122 of the GSTAT Rules)</a:t>
            </a:r>
          </a:p>
        </p:txBody>
      </p:sp>
      <p:sp>
        <p:nvSpPr>
          <p:cNvPr id="3" name="Content Placeholder 2">
            <a:extLst>
              <a:ext uri="{FF2B5EF4-FFF2-40B4-BE49-F238E27FC236}">
                <a16:creationId xmlns:a16="http://schemas.microsoft.com/office/drawing/2014/main" id="{D91EE3EB-732C-445A-89BD-6FCA9191C205}"/>
              </a:ext>
            </a:extLst>
          </p:cNvPr>
          <p:cNvSpPr>
            <a:spLocks noGrp="1"/>
          </p:cNvSpPr>
          <p:nvPr>
            <p:ph idx="1"/>
          </p:nvPr>
        </p:nvSpPr>
        <p:spPr/>
        <p:txBody>
          <a:bodyPr>
            <a:normAutofit/>
          </a:bodyPr>
          <a:lstStyle/>
          <a:p>
            <a:pPr algn="just"/>
            <a:r>
              <a:rPr lang="en-IN"/>
              <a:t>For Members- As prescribed by the President;</a:t>
            </a:r>
          </a:p>
          <a:p>
            <a:pPr algn="just"/>
            <a:r>
              <a:rPr lang="en-IN"/>
              <a:t>For authorised representative- Same professional dress as prescribed in their Code of Conduct, if no dress code prescribed then-</a:t>
            </a:r>
          </a:p>
          <a:p>
            <a:pPr algn="just">
              <a:buFont typeface="Wingdings" panose="05000000000000000000" pitchFamily="2" charset="2"/>
              <a:buChar char="Ø"/>
            </a:pPr>
            <a:r>
              <a:rPr lang="en-IN"/>
              <a:t>Male: close-collared black coat, or open collared black coat with white shirt and black tie;</a:t>
            </a:r>
          </a:p>
          <a:p>
            <a:pPr algn="just">
              <a:buFont typeface="Wingdings" panose="05000000000000000000" pitchFamily="2" charset="2"/>
              <a:buChar char="Ø"/>
            </a:pPr>
            <a:r>
              <a:rPr lang="en-IN"/>
              <a:t>Female: black coat over a white sari or any other white dress.</a:t>
            </a:r>
          </a:p>
        </p:txBody>
      </p:sp>
      <p:sp>
        <p:nvSpPr>
          <p:cNvPr id="4" name="Footer Placeholder 3">
            <a:extLst>
              <a:ext uri="{FF2B5EF4-FFF2-40B4-BE49-F238E27FC236}">
                <a16:creationId xmlns:a16="http://schemas.microsoft.com/office/drawing/2014/main" id="{BAF3294E-414D-7913-4F5A-E373EA2AEFCB}"/>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0DEBFC7F-32C0-77E4-066D-39423FC89758}"/>
              </a:ext>
            </a:extLst>
          </p:cNvPr>
          <p:cNvSpPr>
            <a:spLocks noGrp="1"/>
          </p:cNvSpPr>
          <p:nvPr>
            <p:ph type="sldNum" sz="quarter" idx="12"/>
          </p:nvPr>
        </p:nvSpPr>
        <p:spPr/>
        <p:txBody>
          <a:bodyPr/>
          <a:lstStyle/>
          <a:p>
            <a:fld id="{55C32554-7434-49BD-9558-67060263881D}" type="slidenum">
              <a:rPr lang="en-IN" smtClean="0"/>
              <a:t>53</a:t>
            </a:fld>
            <a:endParaRPr lang="en-IN"/>
          </a:p>
        </p:txBody>
      </p:sp>
    </p:spTree>
    <p:extLst>
      <p:ext uri="{BB962C8B-B14F-4D97-AF65-F5344CB8AC3E}">
        <p14:creationId xmlns:p14="http://schemas.microsoft.com/office/powerpoint/2010/main" val="10463138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407180" y="2057399"/>
            <a:ext cx="6766078" cy="3356078"/>
          </a:xfrm>
          <a:prstGeom prst="rect">
            <a:avLst/>
          </a:prstGeo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lIns="91440" tIns="45720" rIns="91440" bIns="45720" rtlCol="0" anchor="ctr">
            <a:norm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altLang="en-US" sz="3400" b="1" i="0" u="none" strike="noStrike" kern="1200" cap="none" spc="0" normalizeH="0" baseline="0" noProof="0" dirty="0">
                <a:ln>
                  <a:noFill/>
                </a:ln>
                <a:solidFill>
                  <a:srgbClr val="4472C4">
                    <a:lumMod val="75000"/>
                  </a:srgbClr>
                </a:solidFill>
                <a:effectLst/>
                <a:uLnTx/>
                <a:uFillTx/>
                <a:latin typeface="Calibri Light" panose="020F0302020204030204"/>
                <a:ea typeface="+mn-ea"/>
                <a:cs typeface="Arial" pitchFamily="34" charset="0"/>
              </a:rPr>
              <a:t>Thank you</a:t>
            </a:r>
          </a:p>
          <a:p>
            <a:pPr marL="0" marR="0" lvl="0" indent="0" algn="l" defTabSz="914400" rtl="0" eaLnBrk="1" fontAlgn="auto" latinLnBrk="0" hangingPunct="1">
              <a:lnSpc>
                <a:spcPct val="90000"/>
              </a:lnSpc>
              <a:spcBef>
                <a:spcPct val="0"/>
              </a:spcBef>
              <a:spcAft>
                <a:spcPts val="600"/>
              </a:spcAft>
              <a:buClrTx/>
              <a:buSzTx/>
              <a:buFontTx/>
              <a:buNone/>
              <a:tabLst/>
              <a:defRPr/>
            </a:pPr>
            <a:r>
              <a:rPr lang="en-US" altLang="en-US" dirty="0">
                <a:solidFill>
                  <a:srgbClr val="4472C4">
                    <a:lumMod val="75000"/>
                  </a:srgbClr>
                </a:solidFill>
                <a:latin typeface="Calibri Light" panose="020F0302020204030204"/>
              </a:rPr>
              <a:t>CA SUSHIL KUMAR GOYAL</a:t>
            </a:r>
          </a:p>
          <a:p>
            <a:pPr marL="0" marR="0" lvl="0" indent="0" algn="l" defTabSz="914400" rtl="0" eaLnBrk="1" fontAlgn="auto" latinLnBrk="0" hangingPunct="1">
              <a:lnSpc>
                <a:spcPct val="90000"/>
              </a:lnSpc>
              <a:spcBef>
                <a:spcPct val="0"/>
              </a:spcBef>
              <a:spcAft>
                <a:spcPts val="600"/>
              </a:spcAft>
              <a:buClrTx/>
              <a:buSzTx/>
              <a:buFontTx/>
              <a:buNone/>
              <a:tabLst/>
              <a:defRPr/>
            </a:pPr>
            <a:r>
              <a:rPr lang="en-US" altLang="en-US" dirty="0">
                <a:solidFill>
                  <a:srgbClr val="4472C4">
                    <a:lumMod val="75000"/>
                  </a:srgbClr>
                </a:solidFill>
                <a:latin typeface="Calibri Light" panose="020F0302020204030204"/>
              </a:rPr>
              <a:t>&amp; </a:t>
            </a:r>
          </a:p>
          <a:p>
            <a:pPr marL="0" marR="0" lvl="0" indent="0" algn="l" defTabSz="914400" rtl="0" eaLnBrk="1" fontAlgn="auto" latinLnBrk="0" hangingPunct="1">
              <a:lnSpc>
                <a:spcPct val="90000"/>
              </a:lnSpc>
              <a:spcBef>
                <a:spcPct val="0"/>
              </a:spcBef>
              <a:spcAft>
                <a:spcPts val="600"/>
              </a:spcAft>
              <a:buClrTx/>
              <a:buSzTx/>
              <a:buFontTx/>
              <a:buNone/>
              <a:tabLst/>
              <a:defRPr/>
            </a:pPr>
            <a:r>
              <a:rPr lang="en-US" altLang="en-US" dirty="0">
                <a:solidFill>
                  <a:srgbClr val="4472C4">
                    <a:lumMod val="75000"/>
                  </a:srgbClr>
                </a:solidFill>
                <a:latin typeface="Calibri Light" panose="020F0302020204030204"/>
              </a:rPr>
              <a:t>CA BISHAN SHAH</a:t>
            </a:r>
          </a:p>
          <a:p>
            <a:pPr marL="0" marR="0" lvl="0" indent="0" algn="l" defTabSz="914400" rtl="0" eaLnBrk="1" fontAlgn="auto" latinLnBrk="0" hangingPunct="1">
              <a:lnSpc>
                <a:spcPct val="90000"/>
              </a:lnSpc>
              <a:spcBef>
                <a:spcPct val="0"/>
              </a:spcBef>
              <a:spcAft>
                <a:spcPts val="600"/>
              </a:spcAft>
              <a:buClrTx/>
              <a:buSzTx/>
              <a:buFontTx/>
              <a:buNone/>
              <a:tabLst/>
              <a:defRPr/>
            </a:pPr>
            <a:r>
              <a:rPr lang="en-US" altLang="en-US" dirty="0">
                <a:solidFill>
                  <a:srgbClr val="4472C4">
                    <a:lumMod val="75000"/>
                  </a:srgbClr>
                </a:solidFill>
                <a:latin typeface="Calibri Light" panose="020F0302020204030204"/>
              </a:rPr>
              <a:t> </a:t>
            </a:r>
          </a:p>
          <a:p>
            <a:pPr marL="0" marR="0" lvl="0" indent="0" algn="l" defTabSz="914400" rtl="0" eaLnBrk="1" fontAlgn="auto" latinLnBrk="0" hangingPunct="1">
              <a:lnSpc>
                <a:spcPct val="90000"/>
              </a:lnSpc>
              <a:spcBef>
                <a:spcPct val="0"/>
              </a:spcBef>
              <a:spcAft>
                <a:spcPts val="600"/>
              </a:spcAft>
              <a:buClrTx/>
              <a:buSzTx/>
              <a:buFontTx/>
              <a:buNone/>
              <a:tabLst/>
              <a:defRPr/>
            </a:pPr>
            <a:endParaRPr lang="en-US" altLang="en-US" dirty="0">
              <a:solidFill>
                <a:srgbClr val="4472C4">
                  <a:lumMod val="75000"/>
                </a:srgbClr>
              </a:solidFill>
              <a:latin typeface="Calibri Light" panose="020F0302020204030204"/>
            </a:endParaRPr>
          </a:p>
        </p:txBody>
      </p:sp>
    </p:spTree>
    <p:extLst>
      <p:ext uri="{BB962C8B-B14F-4D97-AF65-F5344CB8AC3E}">
        <p14:creationId xmlns:p14="http://schemas.microsoft.com/office/powerpoint/2010/main" val="416413486"/>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5EA46-11D5-97E4-8556-ADC2DA45675D}"/>
              </a:ext>
            </a:extLst>
          </p:cNvPr>
          <p:cNvSpPr>
            <a:spLocks noGrp="1"/>
          </p:cNvSpPr>
          <p:nvPr>
            <p:ph type="title"/>
          </p:nvPr>
        </p:nvSpPr>
        <p:spPr>
          <a:xfrm>
            <a:off x="1104404" y="365125"/>
            <a:ext cx="10249395" cy="798657"/>
          </a:xfrm>
        </p:spPr>
        <p:txBody>
          <a:bodyPr>
            <a:normAutofit fontScale="90000"/>
          </a:bodyPr>
          <a:lstStyle/>
          <a:p>
            <a:r>
              <a:rPr lang="en-IN" u="sng"/>
              <a:t>Filing of an appeal by an Assesee (Section 112 r/w Rule 110)</a:t>
            </a:r>
          </a:p>
        </p:txBody>
      </p:sp>
      <p:sp>
        <p:nvSpPr>
          <p:cNvPr id="3" name="Content Placeholder 2">
            <a:extLst>
              <a:ext uri="{FF2B5EF4-FFF2-40B4-BE49-F238E27FC236}">
                <a16:creationId xmlns:a16="http://schemas.microsoft.com/office/drawing/2014/main" id="{2221B8CB-69BB-194F-88BC-BC85202306C0}"/>
              </a:ext>
            </a:extLst>
          </p:cNvPr>
          <p:cNvSpPr>
            <a:spLocks noGrp="1"/>
          </p:cNvSpPr>
          <p:nvPr>
            <p:ph idx="1"/>
          </p:nvPr>
        </p:nvSpPr>
        <p:spPr>
          <a:xfrm>
            <a:off x="832658" y="1270659"/>
            <a:ext cx="10515600" cy="5427024"/>
          </a:xfrm>
        </p:spPr>
        <p:txBody>
          <a:bodyPr>
            <a:normAutofit fontScale="85000" lnSpcReduction="20000"/>
          </a:bodyPr>
          <a:lstStyle/>
          <a:p>
            <a:pPr algn="just"/>
            <a:r>
              <a:rPr lang="en-IN" dirty="0"/>
              <a:t>Being aggrieved by an order under Section 107 (Order of the Appellate Authority)  or under Section 108 (Order of the Revisional Authority), an </a:t>
            </a:r>
            <a:r>
              <a:rPr lang="en-IN" dirty="0" err="1"/>
              <a:t>assesee</a:t>
            </a:r>
            <a:r>
              <a:rPr lang="en-IN" dirty="0"/>
              <a:t> may prefer an appeal before GSTAT. </a:t>
            </a:r>
          </a:p>
          <a:p>
            <a:pPr algn="just"/>
            <a:r>
              <a:rPr lang="en-IN" dirty="0"/>
              <a:t>An appeal under Section 112 will be filed in Form GST APL-05 (</a:t>
            </a:r>
            <a:r>
              <a:rPr lang="en-IN" sz="1800" u="sng" kern="100" dirty="0">
                <a:solidFill>
                  <a:srgbClr val="467886"/>
                </a:solidFill>
                <a:effectLst/>
                <a:ea typeface="Aptos" panose="020B0004020202020204" pitchFamily="34" charset="0"/>
                <a:cs typeface="Times New Roman" panose="02020603050405020304" pitchFamily="18" charset="0"/>
                <a:hlinkClick r:id="rId2"/>
              </a:rPr>
              <a:t>Appeal to the Appellate Tribunal Form GST APL-05.pdf</a:t>
            </a:r>
            <a:r>
              <a:rPr lang="en-IN" dirty="0"/>
              <a:t>) along with relevant documents electronically as per Rule 110 of the Central Goods and Service Tax Rules, 2017 (hereinafter referred to as “</a:t>
            </a:r>
            <a:r>
              <a:rPr lang="en-IN" b="1" dirty="0"/>
              <a:t>the Rules</a:t>
            </a:r>
            <a:r>
              <a:rPr lang="en-IN" dirty="0"/>
              <a:t>”). On submission of the appeal online, a provisional acknowledgment shall be issued to the Appellant immediately.</a:t>
            </a:r>
          </a:p>
          <a:p>
            <a:pPr algn="just"/>
            <a:r>
              <a:rPr lang="en-IN" dirty="0"/>
              <a:t>The Appeal shall be submitted electronically with digital signature certificate or through e-signatures and shall be signed or verified through electronic verification code.</a:t>
            </a:r>
          </a:p>
          <a:p>
            <a:pPr algn="just"/>
            <a:r>
              <a:rPr lang="en-IN" dirty="0"/>
              <a:t>The party against whom an appeal is preferred, may file a cross-objection in Form GST APL-06 (</a:t>
            </a:r>
            <a:r>
              <a:rPr lang="en-IN" sz="1800" u="sng" kern="100" dirty="0">
                <a:solidFill>
                  <a:srgbClr val="467886"/>
                </a:solidFill>
                <a:effectLst/>
                <a:ea typeface="Aptos" panose="020B0004020202020204" pitchFamily="34" charset="0"/>
                <a:cs typeface="Times New Roman" panose="02020603050405020304" pitchFamily="18" charset="0"/>
                <a:hlinkClick r:id="rId3"/>
              </a:rPr>
              <a:t>FORM_GST_APL_06.pdf</a:t>
            </a:r>
            <a:r>
              <a:rPr lang="en-IN" dirty="0"/>
              <a:t>).</a:t>
            </a:r>
          </a:p>
          <a:p>
            <a:pPr algn="just"/>
            <a:r>
              <a:rPr lang="en-US" dirty="0"/>
              <a:t>The Appellate Tribunal may, in its discretion, refuse to admit any such appeal where disputed tax amount or the amount of fine, fee or penalty determined by such order, does not exceed Rs. 50,000/-.</a:t>
            </a:r>
          </a:p>
          <a:p>
            <a:pPr algn="just"/>
            <a:r>
              <a:rPr lang="en-US" dirty="0"/>
              <a:t>In case of manual filing of Form GTS APL-05, only if the Registrar allows, a provisional acknowledgement shall be issued to the Appellant immediately. </a:t>
            </a:r>
          </a:p>
        </p:txBody>
      </p:sp>
      <p:graphicFrame>
        <p:nvGraphicFramePr>
          <p:cNvPr id="4" name="Object 3">
            <a:extLst>
              <a:ext uri="{FF2B5EF4-FFF2-40B4-BE49-F238E27FC236}">
                <a16:creationId xmlns:a16="http://schemas.microsoft.com/office/drawing/2014/main" id="{AFC1CF71-37E1-B59D-A951-662F16F906A0}"/>
              </a:ext>
            </a:extLst>
          </p:cNvPr>
          <p:cNvGraphicFramePr>
            <a:graphicFrameLocks noChangeAspect="1"/>
          </p:cNvGraphicFramePr>
          <p:nvPr/>
        </p:nvGraphicFramePr>
        <p:xfrm>
          <a:off x="190004" y="2458131"/>
          <a:ext cx="914400" cy="806450"/>
        </p:xfrm>
        <a:graphic>
          <a:graphicData uri="http://schemas.openxmlformats.org/presentationml/2006/ole">
            <mc:AlternateContent xmlns:mc="http://schemas.openxmlformats.org/markup-compatibility/2006">
              <mc:Choice xmlns:v="urn:schemas-microsoft-com:vml" Requires="v">
                <p:oleObj name="PDF" showAsIcon="1" r:id="rId4" imgW="914597" imgH="806406" progId="FoxitReader.Document">
                  <p:embed/>
                </p:oleObj>
              </mc:Choice>
              <mc:Fallback>
                <p:oleObj name="PDF" showAsIcon="1" r:id="rId4" imgW="914597" imgH="806406" progId="FoxitReader.Document">
                  <p:embed/>
                  <p:pic>
                    <p:nvPicPr>
                      <p:cNvPr id="4" name="Object 3">
                        <a:extLst>
                          <a:ext uri="{FF2B5EF4-FFF2-40B4-BE49-F238E27FC236}">
                            <a16:creationId xmlns:a16="http://schemas.microsoft.com/office/drawing/2014/main" id="{AFC1CF71-37E1-B59D-A951-662F16F906A0}"/>
                          </a:ext>
                        </a:extLst>
                      </p:cNvPr>
                      <p:cNvPicPr/>
                      <p:nvPr/>
                    </p:nvPicPr>
                    <p:blipFill>
                      <a:blip r:embed="rId5"/>
                      <a:stretch>
                        <a:fillRect/>
                      </a:stretch>
                    </p:blipFill>
                    <p:spPr>
                      <a:xfrm>
                        <a:off x="190004" y="2458131"/>
                        <a:ext cx="914400" cy="80645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6EF0452F-250E-EFF6-68E8-571BB953E865}"/>
              </a:ext>
            </a:extLst>
          </p:cNvPr>
          <p:cNvGraphicFramePr>
            <a:graphicFrameLocks noChangeAspect="1"/>
          </p:cNvGraphicFramePr>
          <p:nvPr/>
        </p:nvGraphicFramePr>
        <p:xfrm>
          <a:off x="0" y="4577907"/>
          <a:ext cx="914400" cy="806450"/>
        </p:xfrm>
        <a:graphic>
          <a:graphicData uri="http://schemas.openxmlformats.org/presentationml/2006/ole">
            <mc:AlternateContent xmlns:mc="http://schemas.openxmlformats.org/markup-compatibility/2006">
              <mc:Choice xmlns:v="urn:schemas-microsoft-com:vml" Requires="v">
                <p:oleObj name="PDF" showAsIcon="1" r:id="rId6" imgW="914597" imgH="806406" progId="FoxitReader.Document">
                  <p:embed/>
                </p:oleObj>
              </mc:Choice>
              <mc:Fallback>
                <p:oleObj name="PDF" showAsIcon="1" r:id="rId6" imgW="914597" imgH="806406" progId="FoxitReader.Document">
                  <p:embed/>
                  <p:pic>
                    <p:nvPicPr>
                      <p:cNvPr id="5" name="Object 4">
                        <a:extLst>
                          <a:ext uri="{FF2B5EF4-FFF2-40B4-BE49-F238E27FC236}">
                            <a16:creationId xmlns:a16="http://schemas.microsoft.com/office/drawing/2014/main" id="{6EF0452F-250E-EFF6-68E8-571BB953E865}"/>
                          </a:ext>
                        </a:extLst>
                      </p:cNvPr>
                      <p:cNvPicPr/>
                      <p:nvPr/>
                    </p:nvPicPr>
                    <p:blipFill>
                      <a:blip r:embed="rId5"/>
                      <a:stretch>
                        <a:fillRect/>
                      </a:stretch>
                    </p:blipFill>
                    <p:spPr>
                      <a:xfrm>
                        <a:off x="0" y="4577907"/>
                        <a:ext cx="914400" cy="806450"/>
                      </a:xfrm>
                      <a:prstGeom prst="rect">
                        <a:avLst/>
                      </a:prstGeom>
                    </p:spPr>
                  </p:pic>
                </p:oleObj>
              </mc:Fallback>
            </mc:AlternateContent>
          </a:graphicData>
        </a:graphic>
      </p:graphicFrame>
      <p:sp>
        <p:nvSpPr>
          <p:cNvPr id="6" name="Footer Placeholder 5">
            <a:extLst>
              <a:ext uri="{FF2B5EF4-FFF2-40B4-BE49-F238E27FC236}">
                <a16:creationId xmlns:a16="http://schemas.microsoft.com/office/drawing/2014/main" id="{A7E4E536-3E95-A67E-2F3C-9A8D3BF5B815}"/>
              </a:ext>
            </a:extLst>
          </p:cNvPr>
          <p:cNvSpPr>
            <a:spLocks noGrp="1"/>
          </p:cNvSpPr>
          <p:nvPr>
            <p:ph type="ftr" sz="quarter" idx="11"/>
          </p:nvPr>
        </p:nvSpPr>
        <p:spPr/>
        <p:txBody>
          <a:bodyPr/>
          <a:lstStyle/>
          <a:p>
            <a:r>
              <a:rPr lang="en-IN"/>
              <a:t>CA Sushil Kumar Goyal &amp; CA Bishan R Shah</a:t>
            </a:r>
          </a:p>
        </p:txBody>
      </p:sp>
      <p:sp>
        <p:nvSpPr>
          <p:cNvPr id="7" name="Slide Number Placeholder 6">
            <a:extLst>
              <a:ext uri="{FF2B5EF4-FFF2-40B4-BE49-F238E27FC236}">
                <a16:creationId xmlns:a16="http://schemas.microsoft.com/office/drawing/2014/main" id="{32A5EA58-C755-0DDF-9F23-6863500E8464}"/>
              </a:ext>
            </a:extLst>
          </p:cNvPr>
          <p:cNvSpPr>
            <a:spLocks noGrp="1"/>
          </p:cNvSpPr>
          <p:nvPr>
            <p:ph type="sldNum" sz="quarter" idx="12"/>
          </p:nvPr>
        </p:nvSpPr>
        <p:spPr/>
        <p:txBody>
          <a:bodyPr/>
          <a:lstStyle/>
          <a:p>
            <a:fld id="{55C32554-7434-49BD-9558-67060263881D}" type="slidenum">
              <a:rPr lang="en-IN" smtClean="0"/>
              <a:t>6</a:t>
            </a:fld>
            <a:endParaRPr lang="en-IN"/>
          </a:p>
        </p:txBody>
      </p:sp>
    </p:spTree>
    <p:extLst>
      <p:ext uri="{BB962C8B-B14F-4D97-AF65-F5344CB8AC3E}">
        <p14:creationId xmlns:p14="http://schemas.microsoft.com/office/powerpoint/2010/main" val="118512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BFB8E-CEFC-48C9-5F2E-36DD5256F30A}"/>
              </a:ext>
            </a:extLst>
          </p:cNvPr>
          <p:cNvSpPr>
            <a:spLocks noGrp="1"/>
          </p:cNvSpPr>
          <p:nvPr>
            <p:ph type="title"/>
          </p:nvPr>
        </p:nvSpPr>
        <p:spPr/>
        <p:txBody>
          <a:bodyPr>
            <a:normAutofit/>
          </a:bodyPr>
          <a:lstStyle/>
          <a:p>
            <a:pPr marL="177800">
              <a:tabLst>
                <a:tab pos="273050" algn="l"/>
              </a:tabLst>
            </a:pPr>
            <a:r>
              <a:rPr lang="en-IN" sz="3200" u="sng"/>
              <a:t>Filing of an appeal by the Commissioner (Revenue) (Section 112 r/w Rule 111)</a:t>
            </a:r>
          </a:p>
        </p:txBody>
      </p:sp>
      <p:sp>
        <p:nvSpPr>
          <p:cNvPr id="3" name="Content Placeholder 2">
            <a:extLst>
              <a:ext uri="{FF2B5EF4-FFF2-40B4-BE49-F238E27FC236}">
                <a16:creationId xmlns:a16="http://schemas.microsoft.com/office/drawing/2014/main" id="{D1FBE7B5-6207-22A2-CD49-003B60F671BA}"/>
              </a:ext>
            </a:extLst>
          </p:cNvPr>
          <p:cNvSpPr>
            <a:spLocks noGrp="1"/>
          </p:cNvSpPr>
          <p:nvPr>
            <p:ph idx="1"/>
          </p:nvPr>
        </p:nvSpPr>
        <p:spPr>
          <a:xfrm>
            <a:off x="832658" y="1847849"/>
            <a:ext cx="10515600" cy="4645025"/>
          </a:xfrm>
        </p:spPr>
        <p:txBody>
          <a:bodyPr>
            <a:normAutofit/>
          </a:bodyPr>
          <a:lstStyle/>
          <a:p>
            <a:pPr algn="just"/>
            <a:r>
              <a:rPr lang="en-IN"/>
              <a:t>The Commissioner may direct any officer subordinate to him to apply to the Appellate Tribunal. </a:t>
            </a:r>
          </a:p>
          <a:p>
            <a:pPr algn="just"/>
            <a:r>
              <a:rPr lang="en-IN"/>
              <a:t>The authorised officer as per the direction above may file an application to the Appellate Tribunal.</a:t>
            </a:r>
          </a:p>
          <a:p>
            <a:pPr algn="just"/>
            <a:r>
              <a:rPr lang="en-IN"/>
              <a:t>An application to the Appellate Tribunal shall be filed in Form GST APL-07 along with relevant documents electronically. On submission of the appeal online, a provisional acknowledgment shall be issued to the Appellant immediately.</a:t>
            </a:r>
          </a:p>
          <a:p>
            <a:pPr algn="just"/>
            <a:r>
              <a:rPr lang="en-US"/>
              <a:t>Once an appeal is filed by the Revenue, </a:t>
            </a:r>
            <a:r>
              <a:rPr lang="en-IN"/>
              <a:t>it will be dealt in the same manner as an appeal before the Appellate Tribunal by as assesee. </a:t>
            </a:r>
            <a:endParaRPr lang="en-US"/>
          </a:p>
          <a:p>
            <a:endParaRPr lang="en-IN"/>
          </a:p>
        </p:txBody>
      </p:sp>
      <p:sp>
        <p:nvSpPr>
          <p:cNvPr id="4" name="Footer Placeholder 3">
            <a:extLst>
              <a:ext uri="{FF2B5EF4-FFF2-40B4-BE49-F238E27FC236}">
                <a16:creationId xmlns:a16="http://schemas.microsoft.com/office/drawing/2014/main" id="{545C0330-90CC-DFEE-373F-0F991516C2E7}"/>
              </a:ext>
            </a:extLst>
          </p:cNvPr>
          <p:cNvSpPr>
            <a:spLocks noGrp="1"/>
          </p:cNvSpPr>
          <p:nvPr>
            <p:ph type="ftr" sz="quarter" idx="11"/>
          </p:nvPr>
        </p:nvSpPr>
        <p:spPr/>
        <p:txBody>
          <a:bodyPr/>
          <a:lstStyle/>
          <a:p>
            <a:r>
              <a:rPr lang="en-IN"/>
              <a:t>CA Sushil Kumar Goyal &amp; CA Bishan R Shah</a:t>
            </a:r>
          </a:p>
        </p:txBody>
      </p:sp>
      <p:sp>
        <p:nvSpPr>
          <p:cNvPr id="5" name="Slide Number Placeholder 4">
            <a:extLst>
              <a:ext uri="{FF2B5EF4-FFF2-40B4-BE49-F238E27FC236}">
                <a16:creationId xmlns:a16="http://schemas.microsoft.com/office/drawing/2014/main" id="{3A3710CD-81B1-1CC7-3EBF-C69EAAC1C291}"/>
              </a:ext>
            </a:extLst>
          </p:cNvPr>
          <p:cNvSpPr>
            <a:spLocks noGrp="1"/>
          </p:cNvSpPr>
          <p:nvPr>
            <p:ph type="sldNum" sz="quarter" idx="12"/>
          </p:nvPr>
        </p:nvSpPr>
        <p:spPr/>
        <p:txBody>
          <a:bodyPr/>
          <a:lstStyle/>
          <a:p>
            <a:fld id="{55C32554-7434-49BD-9558-67060263881D}" type="slidenum">
              <a:rPr lang="en-IN" smtClean="0"/>
              <a:t>7</a:t>
            </a:fld>
            <a:endParaRPr lang="en-IN"/>
          </a:p>
        </p:txBody>
      </p:sp>
    </p:spTree>
    <p:extLst>
      <p:ext uri="{BB962C8B-B14F-4D97-AF65-F5344CB8AC3E}">
        <p14:creationId xmlns:p14="http://schemas.microsoft.com/office/powerpoint/2010/main" val="3642495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36104-63D7-70E2-0F2F-CF55883F8908}"/>
              </a:ext>
            </a:extLst>
          </p:cNvPr>
          <p:cNvSpPr>
            <a:spLocks noGrp="1"/>
          </p:cNvSpPr>
          <p:nvPr>
            <p:ph type="title"/>
          </p:nvPr>
        </p:nvSpPr>
        <p:spPr>
          <a:xfrm>
            <a:off x="945078" y="115743"/>
            <a:ext cx="10515600" cy="1325563"/>
          </a:xfrm>
        </p:spPr>
        <p:txBody>
          <a:bodyPr/>
          <a:lstStyle/>
          <a:p>
            <a:pPr marL="177800"/>
            <a:r>
              <a:rPr lang="en-IN" u="sng"/>
              <a:t>Final acknowledgment of the appeal [Rule 110 (4) and 111 (4)]</a:t>
            </a:r>
          </a:p>
        </p:txBody>
      </p:sp>
      <p:sp>
        <p:nvSpPr>
          <p:cNvPr id="3" name="Content Placeholder 2">
            <a:extLst>
              <a:ext uri="{FF2B5EF4-FFF2-40B4-BE49-F238E27FC236}">
                <a16:creationId xmlns:a16="http://schemas.microsoft.com/office/drawing/2014/main" id="{19DD3DA8-275C-3960-DA14-5B1FFA408A9D}"/>
              </a:ext>
            </a:extLst>
          </p:cNvPr>
          <p:cNvSpPr>
            <a:spLocks noGrp="1"/>
          </p:cNvSpPr>
          <p:nvPr>
            <p:ph idx="1"/>
          </p:nvPr>
        </p:nvSpPr>
        <p:spPr/>
        <p:txBody>
          <a:bodyPr/>
          <a:lstStyle/>
          <a:p>
            <a:endParaRPr lang="en-IN"/>
          </a:p>
          <a:p>
            <a:endParaRPr lang="en-IN"/>
          </a:p>
        </p:txBody>
      </p:sp>
      <p:graphicFrame>
        <p:nvGraphicFramePr>
          <p:cNvPr id="4" name="Content Placeholder 3">
            <a:extLst>
              <a:ext uri="{FF2B5EF4-FFF2-40B4-BE49-F238E27FC236}">
                <a16:creationId xmlns:a16="http://schemas.microsoft.com/office/drawing/2014/main" id="{211C24C0-9C42-5891-C92B-294E9F9F0D26}"/>
              </a:ext>
            </a:extLst>
          </p:cNvPr>
          <p:cNvGraphicFramePr>
            <a:graphicFrameLocks/>
          </p:cNvGraphicFramePr>
          <p:nvPr/>
        </p:nvGraphicFramePr>
        <p:xfrm>
          <a:off x="731322" y="1234599"/>
          <a:ext cx="11003660" cy="5577840"/>
        </p:xfrm>
        <a:graphic>
          <a:graphicData uri="http://schemas.openxmlformats.org/drawingml/2006/table">
            <a:tbl>
              <a:tblPr firstRow="1" bandRow="1">
                <a:tableStyleId>{00A15C55-8517-42AA-B614-E9B94910E393}</a:tableStyleId>
              </a:tblPr>
              <a:tblGrid>
                <a:gridCol w="3352240">
                  <a:extLst>
                    <a:ext uri="{9D8B030D-6E8A-4147-A177-3AD203B41FA5}">
                      <a16:colId xmlns:a16="http://schemas.microsoft.com/office/drawing/2014/main" val="2693145798"/>
                    </a:ext>
                  </a:extLst>
                </a:gridCol>
                <a:gridCol w="4376196">
                  <a:extLst>
                    <a:ext uri="{9D8B030D-6E8A-4147-A177-3AD203B41FA5}">
                      <a16:colId xmlns:a16="http://schemas.microsoft.com/office/drawing/2014/main" val="3693467345"/>
                    </a:ext>
                  </a:extLst>
                </a:gridCol>
                <a:gridCol w="3275224">
                  <a:extLst>
                    <a:ext uri="{9D8B030D-6E8A-4147-A177-3AD203B41FA5}">
                      <a16:colId xmlns:a16="http://schemas.microsoft.com/office/drawing/2014/main" val="396049752"/>
                    </a:ext>
                  </a:extLst>
                </a:gridCol>
              </a:tblGrid>
              <a:tr h="608306">
                <a:tc>
                  <a:txBody>
                    <a:bodyPr/>
                    <a:lstStyle/>
                    <a:p>
                      <a:pPr algn="just"/>
                      <a:r>
                        <a:rPr lang="en-IN">
                          <a:solidFill>
                            <a:schemeClr val="tx1"/>
                          </a:solidFill>
                        </a:rPr>
                        <a:t>Whether order uploaded on portal or not</a:t>
                      </a:r>
                    </a:p>
                  </a:txBody>
                  <a:tcPr/>
                </a:tc>
                <a:tc>
                  <a:txBody>
                    <a:bodyPr/>
                    <a:lstStyle/>
                    <a:p>
                      <a:pPr algn="just"/>
                      <a:r>
                        <a:rPr lang="en-IN">
                          <a:solidFill>
                            <a:schemeClr val="tx1"/>
                          </a:solidFill>
                        </a:rPr>
                        <a:t>Issuance of final acknowledgment </a:t>
                      </a:r>
                    </a:p>
                  </a:txBody>
                  <a:tcPr/>
                </a:tc>
                <a:tc>
                  <a:txBody>
                    <a:bodyPr/>
                    <a:lstStyle/>
                    <a:p>
                      <a:pPr algn="just"/>
                      <a:r>
                        <a:rPr lang="en-IN">
                          <a:solidFill>
                            <a:schemeClr val="tx1"/>
                          </a:solidFill>
                        </a:rPr>
                        <a:t>Relevant date </a:t>
                      </a:r>
                    </a:p>
                  </a:txBody>
                  <a:tcPr/>
                </a:tc>
                <a:extLst>
                  <a:ext uri="{0D108BD9-81ED-4DB2-BD59-A6C34878D82A}">
                    <a16:rowId xmlns:a16="http://schemas.microsoft.com/office/drawing/2014/main" val="4145910565"/>
                  </a:ext>
                </a:extLst>
              </a:tr>
              <a:tr h="869008">
                <a:tc>
                  <a:txBody>
                    <a:bodyPr/>
                    <a:lstStyle/>
                    <a:p>
                      <a:pPr algn="just"/>
                      <a:r>
                        <a:rPr lang="en-US"/>
                        <a:t>When order appealed against is uploaded on common portal</a:t>
                      </a:r>
                      <a:endParaRPr lang="en-IN"/>
                    </a:p>
                  </a:txBody>
                  <a:tcPr/>
                </a:tc>
                <a:tc>
                  <a:txBody>
                    <a:bodyPr/>
                    <a:lstStyle/>
                    <a:p>
                      <a:pPr algn="just"/>
                      <a:r>
                        <a:rPr lang="en-US"/>
                        <a:t>Final acknowledgment indicating appeal number will be issued in Form GST APL-02 subject to removal of defects. </a:t>
                      </a:r>
                      <a:endParaRPr lang="en-IN"/>
                    </a:p>
                  </a:txBody>
                  <a:tcPr/>
                </a:tc>
                <a:tc>
                  <a:txBody>
                    <a:bodyPr/>
                    <a:lstStyle/>
                    <a:p>
                      <a:pPr algn="just"/>
                      <a:r>
                        <a:rPr lang="en-US"/>
                        <a:t>The date of issue of provisional acknowledgment will the date of filing of the appeal</a:t>
                      </a:r>
                      <a:endParaRPr lang="en-IN"/>
                    </a:p>
                  </a:txBody>
                  <a:tcPr/>
                </a:tc>
                <a:extLst>
                  <a:ext uri="{0D108BD9-81ED-4DB2-BD59-A6C34878D82A}">
                    <a16:rowId xmlns:a16="http://schemas.microsoft.com/office/drawing/2014/main" val="3569591195"/>
                  </a:ext>
                </a:extLst>
              </a:tr>
              <a:tr h="191181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t>When order appealed against is not uploaded on common portal</a:t>
                      </a:r>
                      <a:endParaRPr lang="en-IN"/>
                    </a:p>
                    <a:p>
                      <a:pPr algn="just"/>
                      <a:endParaRPr lang="en-IN"/>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IN"/>
                        <a:t>Final acknowledgment will be after submission or uploading of self-certified copy of the order appealed against </a:t>
                      </a:r>
                      <a:r>
                        <a:rPr lang="en-IN" b="1"/>
                        <a:t>within</a:t>
                      </a:r>
                      <a:r>
                        <a:rPr lang="en-IN"/>
                        <a:t> 7 days from the date of filing of Form GST APL-02/ Form GST APL-07, </a:t>
                      </a:r>
                      <a:r>
                        <a:rPr lang="en-US"/>
                        <a:t>subject to removal of defects. </a:t>
                      </a:r>
                      <a:endParaRPr lang="en-IN"/>
                    </a:p>
                    <a:p>
                      <a:pPr algn="just"/>
                      <a:endParaRPr lang="en-IN"/>
                    </a:p>
                  </a:txBody>
                  <a:tcPr/>
                </a:tc>
                <a:tc>
                  <a:txBody>
                    <a:bodyPr/>
                    <a:lstStyle/>
                    <a:p>
                      <a:pPr algn="just"/>
                      <a:r>
                        <a:rPr lang="en-US"/>
                        <a:t>The date of issue of provisional acknowledgment will the date of filing of the appeal</a:t>
                      </a:r>
                      <a:endParaRPr lang="en-IN"/>
                    </a:p>
                  </a:txBody>
                  <a:tcPr/>
                </a:tc>
                <a:extLst>
                  <a:ext uri="{0D108BD9-81ED-4DB2-BD59-A6C34878D82A}">
                    <a16:rowId xmlns:a16="http://schemas.microsoft.com/office/drawing/2014/main" val="3184264090"/>
                  </a:ext>
                </a:extLst>
              </a:tr>
              <a:tr h="191181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t>When order appealed against is not uploaded on common portal</a:t>
                      </a:r>
                      <a:endParaRPr lang="en-IN"/>
                    </a:p>
                    <a:p>
                      <a:pPr algn="just"/>
                      <a:endParaRPr lang="en-IN"/>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IN"/>
                        <a:t>Final acknowledgment will be after submission or uploading of self-certified copy of the order appealed against </a:t>
                      </a:r>
                      <a:r>
                        <a:rPr lang="en-IN" b="1"/>
                        <a:t>after</a:t>
                      </a:r>
                      <a:r>
                        <a:rPr lang="en-IN"/>
                        <a:t> 7 days from the date of filing of Form GST APL-02/ Form GST APL-07, </a:t>
                      </a:r>
                      <a:r>
                        <a:rPr lang="en-US"/>
                        <a:t>subject to removal of defects. </a:t>
                      </a:r>
                      <a:endParaRPr lang="en-IN"/>
                    </a:p>
                    <a:p>
                      <a:pPr algn="just"/>
                      <a:endParaRPr lang="en-IN"/>
                    </a:p>
                  </a:txBody>
                  <a:tcPr/>
                </a:tc>
                <a:tc>
                  <a:txBody>
                    <a:bodyPr/>
                    <a:lstStyle/>
                    <a:p>
                      <a:pPr algn="just"/>
                      <a:r>
                        <a:rPr lang="en-IN"/>
                        <a:t>The date of submission or uploading of such self-certified copy shall be the date of filing of the appeal </a:t>
                      </a:r>
                    </a:p>
                  </a:txBody>
                  <a:tcPr/>
                </a:tc>
                <a:extLst>
                  <a:ext uri="{0D108BD9-81ED-4DB2-BD59-A6C34878D82A}">
                    <a16:rowId xmlns:a16="http://schemas.microsoft.com/office/drawing/2014/main" val="234418518"/>
                  </a:ext>
                </a:extLst>
              </a:tr>
            </a:tbl>
          </a:graphicData>
        </a:graphic>
      </p:graphicFrame>
      <p:sp>
        <p:nvSpPr>
          <p:cNvPr id="5" name="Footer Placeholder 4">
            <a:extLst>
              <a:ext uri="{FF2B5EF4-FFF2-40B4-BE49-F238E27FC236}">
                <a16:creationId xmlns:a16="http://schemas.microsoft.com/office/drawing/2014/main" id="{CE505FC3-BD5C-AE07-8744-10848A96C9CB}"/>
              </a:ext>
            </a:extLst>
          </p:cNvPr>
          <p:cNvSpPr>
            <a:spLocks noGrp="1"/>
          </p:cNvSpPr>
          <p:nvPr>
            <p:ph type="ftr" sz="quarter" idx="11"/>
          </p:nvPr>
        </p:nvSpPr>
        <p:spPr/>
        <p:txBody>
          <a:bodyPr/>
          <a:lstStyle/>
          <a:p>
            <a:r>
              <a:rPr lang="en-IN"/>
              <a:t>CA Sushil Kumar Goyal &amp; CA Bishan R Shah</a:t>
            </a:r>
          </a:p>
        </p:txBody>
      </p:sp>
      <p:sp>
        <p:nvSpPr>
          <p:cNvPr id="6" name="Slide Number Placeholder 5">
            <a:extLst>
              <a:ext uri="{FF2B5EF4-FFF2-40B4-BE49-F238E27FC236}">
                <a16:creationId xmlns:a16="http://schemas.microsoft.com/office/drawing/2014/main" id="{3A8EBAD2-B552-08C7-59F6-27C7CEE70974}"/>
              </a:ext>
            </a:extLst>
          </p:cNvPr>
          <p:cNvSpPr>
            <a:spLocks noGrp="1"/>
          </p:cNvSpPr>
          <p:nvPr>
            <p:ph type="sldNum" sz="quarter" idx="12"/>
          </p:nvPr>
        </p:nvSpPr>
        <p:spPr/>
        <p:txBody>
          <a:bodyPr/>
          <a:lstStyle/>
          <a:p>
            <a:fld id="{55C32554-7434-49BD-9558-67060263881D}" type="slidenum">
              <a:rPr lang="en-IN" smtClean="0"/>
              <a:t>8</a:t>
            </a:fld>
            <a:endParaRPr lang="en-IN"/>
          </a:p>
        </p:txBody>
      </p:sp>
    </p:spTree>
    <p:extLst>
      <p:ext uri="{BB962C8B-B14F-4D97-AF65-F5344CB8AC3E}">
        <p14:creationId xmlns:p14="http://schemas.microsoft.com/office/powerpoint/2010/main" val="3171414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7530D-F7E8-B5CA-C7FA-580CEEF78E1B}"/>
              </a:ext>
            </a:extLst>
          </p:cNvPr>
          <p:cNvSpPr>
            <a:spLocks noGrp="1"/>
          </p:cNvSpPr>
          <p:nvPr>
            <p:ph type="title"/>
          </p:nvPr>
        </p:nvSpPr>
        <p:spPr>
          <a:xfrm>
            <a:off x="985652" y="365125"/>
            <a:ext cx="10368148" cy="1325563"/>
          </a:xfrm>
        </p:spPr>
        <p:txBody>
          <a:bodyPr/>
          <a:lstStyle/>
          <a:p>
            <a:r>
              <a:rPr lang="en-IN" u="sng"/>
              <a:t>Time limit prescribed under the Act </a:t>
            </a:r>
          </a:p>
        </p:txBody>
      </p:sp>
      <p:graphicFrame>
        <p:nvGraphicFramePr>
          <p:cNvPr id="7" name="Content Placeholder 6">
            <a:extLst>
              <a:ext uri="{FF2B5EF4-FFF2-40B4-BE49-F238E27FC236}">
                <a16:creationId xmlns:a16="http://schemas.microsoft.com/office/drawing/2014/main" id="{5612FBDD-E64C-F35B-41FE-6E5A64F76A43}"/>
              </a:ext>
            </a:extLst>
          </p:cNvPr>
          <p:cNvGraphicFramePr>
            <a:graphicFrameLocks noGrp="1"/>
          </p:cNvGraphicFramePr>
          <p:nvPr>
            <p:ph idx="1"/>
          </p:nvPr>
        </p:nvGraphicFramePr>
        <p:xfrm>
          <a:off x="838200" y="1313460"/>
          <a:ext cx="10515597" cy="5303520"/>
        </p:xfrm>
        <a:graphic>
          <a:graphicData uri="http://schemas.openxmlformats.org/drawingml/2006/table">
            <a:tbl>
              <a:tblPr firstRow="1" bandRow="1">
                <a:tableStyleId>{00A15C55-8517-42AA-B614-E9B94910E393}</a:tableStyleId>
              </a:tblPr>
              <a:tblGrid>
                <a:gridCol w="3505199">
                  <a:extLst>
                    <a:ext uri="{9D8B030D-6E8A-4147-A177-3AD203B41FA5}">
                      <a16:colId xmlns:a16="http://schemas.microsoft.com/office/drawing/2014/main" val="1826766710"/>
                    </a:ext>
                  </a:extLst>
                </a:gridCol>
                <a:gridCol w="3505199">
                  <a:extLst>
                    <a:ext uri="{9D8B030D-6E8A-4147-A177-3AD203B41FA5}">
                      <a16:colId xmlns:a16="http://schemas.microsoft.com/office/drawing/2014/main" val="3059299187"/>
                    </a:ext>
                  </a:extLst>
                </a:gridCol>
                <a:gridCol w="3505199">
                  <a:extLst>
                    <a:ext uri="{9D8B030D-6E8A-4147-A177-3AD203B41FA5}">
                      <a16:colId xmlns:a16="http://schemas.microsoft.com/office/drawing/2014/main" val="3551348072"/>
                    </a:ext>
                  </a:extLst>
                </a:gridCol>
              </a:tblGrid>
              <a:tr h="324485">
                <a:tc>
                  <a:txBody>
                    <a:bodyPr/>
                    <a:lstStyle/>
                    <a:p>
                      <a:r>
                        <a:rPr lang="en-IN">
                          <a:solidFill>
                            <a:schemeClr val="tx1"/>
                          </a:solidFill>
                        </a:rPr>
                        <a:t>Particulars </a:t>
                      </a:r>
                    </a:p>
                  </a:txBody>
                  <a:tcPr/>
                </a:tc>
                <a:tc>
                  <a:txBody>
                    <a:bodyPr/>
                    <a:lstStyle/>
                    <a:p>
                      <a:r>
                        <a:rPr lang="en-IN">
                          <a:solidFill>
                            <a:schemeClr val="tx1"/>
                          </a:solidFill>
                        </a:rPr>
                        <a:t>Time limit</a:t>
                      </a:r>
                    </a:p>
                  </a:txBody>
                  <a:tcPr/>
                </a:tc>
                <a:tc>
                  <a:txBody>
                    <a:bodyPr/>
                    <a:lstStyle/>
                    <a:p>
                      <a:r>
                        <a:rPr lang="en-IN">
                          <a:solidFill>
                            <a:schemeClr val="tx1"/>
                          </a:solidFill>
                        </a:rPr>
                        <a:t>Extension, if any </a:t>
                      </a:r>
                    </a:p>
                  </a:txBody>
                  <a:tcPr/>
                </a:tc>
                <a:extLst>
                  <a:ext uri="{0D108BD9-81ED-4DB2-BD59-A6C34878D82A}">
                    <a16:rowId xmlns:a16="http://schemas.microsoft.com/office/drawing/2014/main" val="1932016053"/>
                  </a:ext>
                </a:extLst>
              </a:tr>
              <a:tr h="1760220">
                <a:tc>
                  <a:txBody>
                    <a:bodyPr/>
                    <a:lstStyle/>
                    <a:p>
                      <a:r>
                        <a:rPr lang="en-IN">
                          <a:solidFill>
                            <a:schemeClr val="tx1"/>
                          </a:solidFill>
                        </a:rPr>
                        <a:t>Appeal by an assesee under Section 112(1)</a:t>
                      </a:r>
                    </a:p>
                  </a:txBody>
                  <a:tcPr/>
                </a:tc>
                <a:tc>
                  <a:txBody>
                    <a:bodyPr/>
                    <a:lstStyle/>
                    <a:p>
                      <a:r>
                        <a:rPr lang="en-US">
                          <a:solidFill>
                            <a:schemeClr val="tx1"/>
                          </a:solidFill>
                        </a:rPr>
                        <a:t>3 months from the date on which the impugned order is communicated to the person preferring the appeal or the date as may be notified by the Government, whichever is later (Section 112(1))</a:t>
                      </a:r>
                      <a:endParaRPr lang="en-IN">
                        <a:solidFill>
                          <a:schemeClr val="tx1"/>
                        </a:solidFill>
                      </a:endParaRPr>
                    </a:p>
                  </a:txBody>
                  <a:tcPr/>
                </a:tc>
                <a:tc>
                  <a:txBody>
                    <a:bodyPr/>
                    <a:lstStyle/>
                    <a:p>
                      <a:r>
                        <a:rPr lang="en-IN">
                          <a:solidFill>
                            <a:schemeClr val="tx1"/>
                          </a:solidFill>
                        </a:rPr>
                        <a:t>Within 3 months after the expiry of period in Section 112(1) if the Appellate Tribunal is satisfied that there was sufficient cause for not presenting </a:t>
                      </a:r>
                    </a:p>
                  </a:txBody>
                  <a:tcPr/>
                </a:tc>
                <a:extLst>
                  <a:ext uri="{0D108BD9-81ED-4DB2-BD59-A6C34878D82A}">
                    <a16:rowId xmlns:a16="http://schemas.microsoft.com/office/drawing/2014/main" val="3454332802"/>
                  </a:ext>
                </a:extLst>
              </a:tr>
              <a:tr h="1280160">
                <a:tc>
                  <a:txBody>
                    <a:bodyPr/>
                    <a:lstStyle/>
                    <a:p>
                      <a:r>
                        <a:rPr lang="en-IN">
                          <a:solidFill>
                            <a:schemeClr val="tx1"/>
                          </a:solidFill>
                        </a:rPr>
                        <a:t>Application filed by the Revenue under Section 112(3)</a:t>
                      </a:r>
                    </a:p>
                  </a:txBody>
                  <a:tcPr/>
                </a:tc>
                <a:tc>
                  <a:txBody>
                    <a:bodyPr/>
                    <a:lstStyle/>
                    <a:p>
                      <a:r>
                        <a:rPr lang="en-US">
                          <a:solidFill>
                            <a:schemeClr val="tx1"/>
                          </a:solidFill>
                        </a:rPr>
                        <a:t>6 months from the date on which the said order has been passed or the date as may be notified by the Government, whichever is later (Section 112(3))</a:t>
                      </a:r>
                      <a:endParaRPr lang="en-IN">
                        <a:solidFill>
                          <a:schemeClr val="tx1"/>
                        </a:solidFill>
                      </a:endParaRPr>
                    </a:p>
                  </a:txBody>
                  <a:tcPr/>
                </a:tc>
                <a:tc>
                  <a:txBody>
                    <a:bodyPr/>
                    <a:lstStyle/>
                    <a:p>
                      <a:r>
                        <a:rPr lang="en-IN">
                          <a:solidFill>
                            <a:schemeClr val="tx1"/>
                          </a:solidFill>
                        </a:rPr>
                        <a:t>Within 3 months after the expiry of period in Section 112(3) if the Appellate Tribunal is satisfied that there was sufficient cause for not presenting </a:t>
                      </a:r>
                    </a:p>
                  </a:txBody>
                  <a:tcPr/>
                </a:tc>
                <a:extLst>
                  <a:ext uri="{0D108BD9-81ED-4DB2-BD59-A6C34878D82A}">
                    <a16:rowId xmlns:a16="http://schemas.microsoft.com/office/drawing/2014/main" val="1947714365"/>
                  </a:ext>
                </a:extLst>
              </a:tr>
              <a:tr h="1280160">
                <a:tc>
                  <a:txBody>
                    <a:bodyPr/>
                    <a:lstStyle/>
                    <a:p>
                      <a:r>
                        <a:rPr lang="en-IN">
                          <a:solidFill>
                            <a:schemeClr val="tx1"/>
                          </a:solidFill>
                        </a:rPr>
                        <a:t>Cross-objection under Section 112(5)</a:t>
                      </a:r>
                    </a:p>
                  </a:txBody>
                  <a:tcPr/>
                </a:tc>
                <a:tc>
                  <a:txBody>
                    <a:bodyPr/>
                    <a:lstStyle/>
                    <a:p>
                      <a:r>
                        <a:rPr lang="en-IN">
                          <a:solidFill>
                            <a:schemeClr val="tx1"/>
                          </a:solidFill>
                        </a:rPr>
                        <a:t>45 days from the receipt of notice (Section 112(5))</a:t>
                      </a:r>
                    </a:p>
                  </a:txBody>
                  <a:tcPr/>
                </a:tc>
                <a:tc>
                  <a:txBody>
                    <a:bodyPr/>
                    <a:lstStyle/>
                    <a:p>
                      <a:r>
                        <a:rPr lang="en-IN">
                          <a:solidFill>
                            <a:schemeClr val="tx1"/>
                          </a:solidFill>
                        </a:rPr>
                        <a:t>Within 45 days after the expiry of period in Section 112(5) if the Appellate Tribunal is satisfied that there was sufficient cause for not presenting </a:t>
                      </a:r>
                    </a:p>
                  </a:txBody>
                  <a:tcPr/>
                </a:tc>
                <a:extLst>
                  <a:ext uri="{0D108BD9-81ED-4DB2-BD59-A6C34878D82A}">
                    <a16:rowId xmlns:a16="http://schemas.microsoft.com/office/drawing/2014/main" val="1752328875"/>
                  </a:ext>
                </a:extLst>
              </a:tr>
            </a:tbl>
          </a:graphicData>
        </a:graphic>
      </p:graphicFrame>
      <p:sp>
        <p:nvSpPr>
          <p:cNvPr id="3" name="Footer Placeholder 2">
            <a:extLst>
              <a:ext uri="{FF2B5EF4-FFF2-40B4-BE49-F238E27FC236}">
                <a16:creationId xmlns:a16="http://schemas.microsoft.com/office/drawing/2014/main" id="{B5BA1817-9318-E333-09A1-666078DB6FDA}"/>
              </a:ext>
            </a:extLst>
          </p:cNvPr>
          <p:cNvSpPr>
            <a:spLocks noGrp="1"/>
          </p:cNvSpPr>
          <p:nvPr>
            <p:ph type="ftr" sz="quarter" idx="11"/>
          </p:nvPr>
        </p:nvSpPr>
        <p:spPr/>
        <p:txBody>
          <a:bodyPr/>
          <a:lstStyle/>
          <a:p>
            <a:r>
              <a:rPr lang="en-IN"/>
              <a:t>CA Sushil Kumar Goyal &amp; CA Bishan R Shah</a:t>
            </a:r>
          </a:p>
        </p:txBody>
      </p:sp>
      <p:sp>
        <p:nvSpPr>
          <p:cNvPr id="4" name="Slide Number Placeholder 3">
            <a:extLst>
              <a:ext uri="{FF2B5EF4-FFF2-40B4-BE49-F238E27FC236}">
                <a16:creationId xmlns:a16="http://schemas.microsoft.com/office/drawing/2014/main" id="{D62B4587-0A11-FE5C-DF40-506534B5A245}"/>
              </a:ext>
            </a:extLst>
          </p:cNvPr>
          <p:cNvSpPr>
            <a:spLocks noGrp="1"/>
          </p:cNvSpPr>
          <p:nvPr>
            <p:ph type="sldNum" sz="quarter" idx="12"/>
          </p:nvPr>
        </p:nvSpPr>
        <p:spPr/>
        <p:txBody>
          <a:bodyPr/>
          <a:lstStyle/>
          <a:p>
            <a:fld id="{55C32554-7434-49BD-9558-67060263881D}" type="slidenum">
              <a:rPr lang="en-IN" smtClean="0"/>
              <a:t>9</a:t>
            </a:fld>
            <a:endParaRPr lang="en-IN"/>
          </a:p>
        </p:txBody>
      </p:sp>
    </p:spTree>
    <p:extLst>
      <p:ext uri="{BB962C8B-B14F-4D97-AF65-F5344CB8AC3E}">
        <p14:creationId xmlns:p14="http://schemas.microsoft.com/office/powerpoint/2010/main" val="33451078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5649</Words>
  <Application>Microsoft Office PowerPoint</Application>
  <PresentationFormat>Widescreen</PresentationFormat>
  <Paragraphs>459</Paragraphs>
  <Slides>54</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1" baseType="lpstr">
      <vt:lpstr>Aptos</vt:lpstr>
      <vt:lpstr>Arial</vt:lpstr>
      <vt:lpstr>Calibri</vt:lpstr>
      <vt:lpstr>Calibri Light</vt:lpstr>
      <vt:lpstr>Wingdings</vt:lpstr>
      <vt:lpstr>Office Theme</vt:lpstr>
      <vt:lpstr>PDF</vt:lpstr>
      <vt:lpstr>PowerPoint Presentation</vt:lpstr>
      <vt:lpstr>PowerPoint Presentation</vt:lpstr>
      <vt:lpstr>Introduction │ Appeals to Appellate Tribunal </vt:lpstr>
      <vt:lpstr>Overview of the Provisions under the Act </vt:lpstr>
      <vt:lpstr>PowerPoint Presentation</vt:lpstr>
      <vt:lpstr>Filing of an appeal by an Assesee (Section 112 r/w Rule 110)</vt:lpstr>
      <vt:lpstr>Filing of an appeal by the Commissioner (Revenue) (Section 112 r/w Rule 111)</vt:lpstr>
      <vt:lpstr>Final acknowledgment of the appeal [Rule 110 (4) and 111 (4)]</vt:lpstr>
      <vt:lpstr>Time limit prescribed under the Act </vt:lpstr>
      <vt:lpstr>Computation of time period </vt:lpstr>
      <vt:lpstr>Pre-deposit</vt:lpstr>
      <vt:lpstr> </vt:lpstr>
      <vt:lpstr>Schedule of fees  </vt:lpstr>
      <vt:lpstr>The Goods and Services Tax Appellate Tribunal (Procedure) Rules, 2025</vt:lpstr>
      <vt:lpstr>Principal Bench (Section 109)</vt:lpstr>
      <vt:lpstr>State Bench (Section 109)</vt:lpstr>
      <vt:lpstr>Sitting/Circuit Bench </vt:lpstr>
      <vt:lpstr>Appellate Tribunal </vt:lpstr>
      <vt:lpstr>Format for filing of the appeal </vt:lpstr>
      <vt:lpstr>Procedure for filing of an appeal </vt:lpstr>
      <vt:lpstr>Documents required (Rule 21 of the GSTAT Rules)</vt:lpstr>
      <vt:lpstr>Endorsement and Verification (Rule 22 of the GSTAT Rules)</vt:lpstr>
      <vt:lpstr>Translation of documents (Rule 23 of the GSTAT Rules)</vt:lpstr>
      <vt:lpstr>Production of authorisation letter (Rule 28 of the GSTAT Rules)</vt:lpstr>
      <vt:lpstr>Separate appeals to be filed for multiple Order-in-Original and for each person </vt:lpstr>
      <vt:lpstr>PowerPoint Presentation</vt:lpstr>
      <vt:lpstr>DISCOVERY, PRODUCTION AND RETURN OF DOCUMENTS (RULE 84)</vt:lpstr>
      <vt:lpstr>Continued</vt:lpstr>
      <vt:lpstr>SUMMONSING AND ENFORCING ATTENDANCE (RULE 88)</vt:lpstr>
      <vt:lpstr>Commissions for examination of witnesses or documents (Rule 97)</vt:lpstr>
      <vt:lpstr>Ex-Parte Order in case the Appellant/Respondent fails</vt:lpstr>
      <vt:lpstr>Powers of the Registrar </vt:lpstr>
      <vt:lpstr>PowerPoint Presentation</vt:lpstr>
      <vt:lpstr>Filing of additional documents (Rule 112 of the CGST Rules r/w Rule 31 , Rule 45 of the GSTAT Rules)</vt:lpstr>
      <vt:lpstr>Production of defaced, torn or damaged documents (Rule 30 of the GSTAT Rules)</vt:lpstr>
      <vt:lpstr>Appearance of authorised representative (Rule 72 of the GSTAT Rules)</vt:lpstr>
      <vt:lpstr>Consent for changing authorised representative (Rule 73 of the GSTAT Rules)</vt:lpstr>
      <vt:lpstr>Restriction on Appearance (Rule 74 of the GSTAT Rules)</vt:lpstr>
      <vt:lpstr>Empanelment of special authorised representatives (Rule 76 of the GSTAT Rules)</vt:lpstr>
      <vt:lpstr>Affidavit (Rule 46, 78 to 83 of the GSTAT Rules) </vt:lpstr>
      <vt:lpstr>Continued…</vt:lpstr>
      <vt:lpstr>Interlocutory Order (Rule 29 of the GSTAT Rules)</vt:lpstr>
      <vt:lpstr>Filing of reply and rejoinder (Rule 36 and 37 of the GSTAT Rules)</vt:lpstr>
      <vt:lpstr>Order of the Appellate Tribunal (Section 113 r/w Rule 113 of the CGST Rules. Rule 103, 104 and 108 of the GSTAT Rules )</vt:lpstr>
      <vt:lpstr>PowerPoint Presentation</vt:lpstr>
      <vt:lpstr> </vt:lpstr>
      <vt:lpstr>PowerPoint Presentation</vt:lpstr>
      <vt:lpstr>Recusal by a Member (Rule 106 of the GSTAT Rules)</vt:lpstr>
      <vt:lpstr>Working hours of GSTAT and Bench (Rule 8 and 9 of the GSTAT Rules)</vt:lpstr>
      <vt:lpstr>Inherent power of the GSTAT (Rule 10 of the GSTAT Rules)</vt:lpstr>
      <vt:lpstr>Listing of cases in case of urgency (Rule 12 of the GSTAT Rules)</vt:lpstr>
      <vt:lpstr>Power to exempt/dispense with condition/extend time limit (Rule 13 and 14 of the GSTAT Rules)</vt:lpstr>
      <vt:lpstr>Dress Code (Rule 77, 121 and 122 of the GSTAT Rules)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Priyanka Amin</dc:creator>
  <cp:lastModifiedBy>EIRC Website</cp:lastModifiedBy>
  <cp:revision>7</cp:revision>
  <dcterms:created xsi:type="dcterms:W3CDTF">2025-05-21T14:24:37Z</dcterms:created>
  <dcterms:modified xsi:type="dcterms:W3CDTF">2025-05-23T11:38:34Z</dcterms:modified>
</cp:coreProperties>
</file>