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79" r:id="rId3"/>
    <p:sldId id="281" r:id="rId4"/>
    <p:sldId id="275" r:id="rId5"/>
    <p:sldId id="257" r:id="rId6"/>
    <p:sldId id="258" r:id="rId7"/>
    <p:sldId id="287" r:id="rId8"/>
    <p:sldId id="259" r:id="rId9"/>
    <p:sldId id="260" r:id="rId10"/>
    <p:sldId id="261" r:id="rId11"/>
    <p:sldId id="290" r:id="rId12"/>
    <p:sldId id="263" r:id="rId13"/>
    <p:sldId id="264" r:id="rId14"/>
    <p:sldId id="265" r:id="rId15"/>
    <p:sldId id="266" r:id="rId16"/>
    <p:sldId id="267" r:id="rId17"/>
    <p:sldId id="268" r:id="rId18"/>
    <p:sldId id="269" r:id="rId19"/>
    <p:sldId id="270" r:id="rId20"/>
    <p:sldId id="271" r:id="rId21"/>
    <p:sldId id="272" r:id="rId22"/>
    <p:sldId id="273" r:id="rId23"/>
    <p:sldId id="280" r:id="rId24"/>
    <p:sldId id="283" r:id="rId25"/>
    <p:sldId id="282" r:id="rId26"/>
    <p:sldId id="284" r:id="rId27"/>
    <p:sldId id="285" r:id="rId28"/>
    <p:sldId id="286" r:id="rId29"/>
    <p:sldId id="288" r:id="rId30"/>
    <p:sldId id="292" r:id="rId31"/>
    <p:sldId id="291"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050D0A-8D11-4296-B54B-03D10CB40ECC}" v="66" dt="2024-02-19T16:25:10.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3464" autoAdjust="0"/>
  </p:normalViewPr>
  <p:slideViewPr>
    <p:cSldViewPr>
      <p:cViewPr varScale="1">
        <p:scale>
          <a:sx n="70" d="100"/>
          <a:sy n="70" d="100"/>
        </p:scale>
        <p:origin x="1788" y="4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 Nirmal Kumar Chakrabarti" userId="b4e6730aea9d169a" providerId="LiveId" clId="{14050D0A-8D11-4296-B54B-03D10CB40ECC}"/>
    <pc:docChg chg="undo custSel addSld delSld modSld sldOrd">
      <pc:chgData name="CA Nirmal Kumar Chakrabarti" userId="b4e6730aea9d169a" providerId="LiveId" clId="{14050D0A-8D11-4296-B54B-03D10CB40ECC}" dt="2024-02-19T17:09:38.714" v="1172"/>
      <pc:docMkLst>
        <pc:docMk/>
      </pc:docMkLst>
      <pc:sldChg chg="addSp delSp modSp mod">
        <pc:chgData name="CA Nirmal Kumar Chakrabarti" userId="b4e6730aea9d169a" providerId="LiveId" clId="{14050D0A-8D11-4296-B54B-03D10CB40ECC}" dt="2024-02-18T18:54:53.924" v="1159" actId="120"/>
        <pc:sldMkLst>
          <pc:docMk/>
          <pc:sldMk cId="0" sldId="256"/>
        </pc:sldMkLst>
        <pc:spChg chg="add del mod">
          <ac:chgData name="CA Nirmal Kumar Chakrabarti" userId="b4e6730aea9d169a" providerId="LiveId" clId="{14050D0A-8D11-4296-B54B-03D10CB40ECC}" dt="2024-02-18T17:31:06.453" v="149"/>
          <ac:spMkLst>
            <pc:docMk/>
            <pc:sldMk cId="0" sldId="256"/>
            <ac:spMk id="2" creationId="{204D0478-1F83-3550-9E02-0CE0023CE060}"/>
          </ac:spMkLst>
        </pc:spChg>
        <pc:spChg chg="add mod">
          <ac:chgData name="CA Nirmal Kumar Chakrabarti" userId="b4e6730aea9d169a" providerId="LiveId" clId="{14050D0A-8D11-4296-B54B-03D10CB40ECC}" dt="2024-02-18T18:54:53.924" v="1159" actId="120"/>
          <ac:spMkLst>
            <pc:docMk/>
            <pc:sldMk cId="0" sldId="256"/>
            <ac:spMk id="3" creationId="{6D3CE5E4-1BD1-936A-DE38-5AE2B17D8896}"/>
          </ac:spMkLst>
        </pc:spChg>
        <pc:spChg chg="add del mod">
          <ac:chgData name="CA Nirmal Kumar Chakrabarti" userId="b4e6730aea9d169a" providerId="LiveId" clId="{14050D0A-8D11-4296-B54B-03D10CB40ECC}" dt="2024-02-18T17:38:28.527" v="212"/>
          <ac:spMkLst>
            <pc:docMk/>
            <pc:sldMk cId="0" sldId="256"/>
            <ac:spMk id="5" creationId="{0A23A70B-C395-C126-CBE3-DEE5A515A3EF}"/>
          </ac:spMkLst>
        </pc:spChg>
        <pc:spChg chg="add mod">
          <ac:chgData name="CA Nirmal Kumar Chakrabarti" userId="b4e6730aea9d169a" providerId="LiveId" clId="{14050D0A-8D11-4296-B54B-03D10CB40ECC}" dt="2024-02-18T17:43:35.342" v="280" actId="14100"/>
          <ac:spMkLst>
            <pc:docMk/>
            <pc:sldMk cId="0" sldId="256"/>
            <ac:spMk id="6" creationId="{A1A36E17-1E8A-6CA6-1E67-975E4A4746A6}"/>
          </ac:spMkLst>
        </pc:spChg>
        <pc:spChg chg="del mod">
          <ac:chgData name="CA Nirmal Kumar Chakrabarti" userId="b4e6730aea9d169a" providerId="LiveId" clId="{14050D0A-8D11-4296-B54B-03D10CB40ECC}" dt="2024-02-18T17:31:06.453" v="151"/>
          <ac:spMkLst>
            <pc:docMk/>
            <pc:sldMk cId="0" sldId="256"/>
            <ac:spMk id="8" creationId="{00000000-0000-0000-0000-000000000000}"/>
          </ac:spMkLst>
        </pc:spChg>
        <pc:spChg chg="mod">
          <ac:chgData name="CA Nirmal Kumar Chakrabarti" userId="b4e6730aea9d169a" providerId="LiveId" clId="{14050D0A-8D11-4296-B54B-03D10CB40ECC}" dt="2024-02-18T18:53:59.662" v="1158" actId="20577"/>
          <ac:spMkLst>
            <pc:docMk/>
            <pc:sldMk cId="0" sldId="256"/>
            <ac:spMk id="11" creationId="{00000000-0000-0000-0000-000000000000}"/>
          </ac:spMkLst>
        </pc:spChg>
        <pc:graphicFrameChg chg="mod">
          <ac:chgData name="CA Nirmal Kumar Chakrabarti" userId="b4e6730aea9d169a" providerId="LiveId" clId="{14050D0A-8D11-4296-B54B-03D10CB40ECC}" dt="2024-02-18T18:53:39.293" v="1157" actId="20577"/>
          <ac:graphicFrameMkLst>
            <pc:docMk/>
            <pc:sldMk cId="0" sldId="256"/>
            <ac:graphicFrameMk id="4" creationId="{00000000-0000-0000-0000-000000000000}"/>
          </ac:graphicFrameMkLst>
        </pc:graphicFrameChg>
        <pc:picChg chg="mod">
          <ac:chgData name="CA Nirmal Kumar Chakrabarti" userId="b4e6730aea9d169a" providerId="LiveId" clId="{14050D0A-8D11-4296-B54B-03D10CB40ECC}" dt="2024-02-18T17:23:54.248" v="30" actId="14100"/>
          <ac:picMkLst>
            <pc:docMk/>
            <pc:sldMk cId="0" sldId="256"/>
            <ac:picMk id="10" creationId="{00000000-0000-0000-0000-000000000000}"/>
          </ac:picMkLst>
        </pc:picChg>
      </pc:sldChg>
      <pc:sldChg chg="modSp mod">
        <pc:chgData name="CA Nirmal Kumar Chakrabarti" userId="b4e6730aea9d169a" providerId="LiveId" clId="{14050D0A-8D11-4296-B54B-03D10CB40ECC}" dt="2024-02-18T17:49:07.742" v="320" actId="20577"/>
        <pc:sldMkLst>
          <pc:docMk/>
          <pc:sldMk cId="0" sldId="257"/>
        </pc:sldMkLst>
        <pc:spChg chg="mod">
          <ac:chgData name="CA Nirmal Kumar Chakrabarti" userId="b4e6730aea9d169a" providerId="LiveId" clId="{14050D0A-8D11-4296-B54B-03D10CB40ECC}" dt="2024-02-18T17:49:07.742" v="320" actId="20577"/>
          <ac:spMkLst>
            <pc:docMk/>
            <pc:sldMk cId="0" sldId="257"/>
            <ac:spMk id="3" creationId="{00000000-0000-0000-0000-000000000000}"/>
          </ac:spMkLst>
        </pc:spChg>
      </pc:sldChg>
      <pc:sldChg chg="modSp mod">
        <pc:chgData name="CA Nirmal Kumar Chakrabarti" userId="b4e6730aea9d169a" providerId="LiveId" clId="{14050D0A-8D11-4296-B54B-03D10CB40ECC}" dt="2024-02-18T17:49:00.973" v="318" actId="20577"/>
        <pc:sldMkLst>
          <pc:docMk/>
          <pc:sldMk cId="0" sldId="258"/>
        </pc:sldMkLst>
        <pc:spChg chg="mod">
          <ac:chgData name="CA Nirmal Kumar Chakrabarti" userId="b4e6730aea9d169a" providerId="LiveId" clId="{14050D0A-8D11-4296-B54B-03D10CB40ECC}" dt="2024-02-18T17:49:00.973" v="318" actId="20577"/>
          <ac:spMkLst>
            <pc:docMk/>
            <pc:sldMk cId="0" sldId="258"/>
            <ac:spMk id="2" creationId="{00000000-0000-0000-0000-000000000000}"/>
          </ac:spMkLst>
        </pc:spChg>
      </pc:sldChg>
      <pc:sldChg chg="modSp mod">
        <pc:chgData name="CA Nirmal Kumar Chakrabarti" userId="b4e6730aea9d169a" providerId="LiveId" clId="{14050D0A-8D11-4296-B54B-03D10CB40ECC}" dt="2024-02-18T17:48:51.420" v="316" actId="20577"/>
        <pc:sldMkLst>
          <pc:docMk/>
          <pc:sldMk cId="0" sldId="260"/>
        </pc:sldMkLst>
        <pc:spChg chg="mod">
          <ac:chgData name="CA Nirmal Kumar Chakrabarti" userId="b4e6730aea9d169a" providerId="LiveId" clId="{14050D0A-8D11-4296-B54B-03D10CB40ECC}" dt="2024-02-18T17:48:51.420" v="316" actId="20577"/>
          <ac:spMkLst>
            <pc:docMk/>
            <pc:sldMk cId="0" sldId="260"/>
            <ac:spMk id="2" creationId="{00000000-0000-0000-0000-000000000000}"/>
          </ac:spMkLst>
        </pc:spChg>
      </pc:sldChg>
      <pc:sldChg chg="addSp delSp modSp del mod">
        <pc:chgData name="CA Nirmal Kumar Chakrabarti" userId="b4e6730aea9d169a" providerId="LiveId" clId="{14050D0A-8D11-4296-B54B-03D10CB40ECC}" dt="2024-02-19T16:24:14.099" v="1165" actId="2696"/>
        <pc:sldMkLst>
          <pc:docMk/>
          <pc:sldMk cId="0" sldId="262"/>
        </pc:sldMkLst>
        <pc:spChg chg="add del">
          <ac:chgData name="CA Nirmal Kumar Chakrabarti" userId="b4e6730aea9d169a" providerId="LiveId" clId="{14050D0A-8D11-4296-B54B-03D10CB40ECC}" dt="2024-02-19T16:23:52.251" v="1164" actId="21"/>
          <ac:spMkLst>
            <pc:docMk/>
            <pc:sldMk cId="0" sldId="262"/>
            <ac:spMk id="2" creationId="{00000000-0000-0000-0000-000000000000}"/>
          </ac:spMkLst>
        </pc:spChg>
        <pc:spChg chg="add del mod">
          <ac:chgData name="CA Nirmal Kumar Chakrabarti" userId="b4e6730aea9d169a" providerId="LiveId" clId="{14050D0A-8D11-4296-B54B-03D10CB40ECC}" dt="2024-02-19T16:23:52.251" v="1164" actId="21"/>
          <ac:spMkLst>
            <pc:docMk/>
            <pc:sldMk cId="0" sldId="262"/>
            <ac:spMk id="5" creationId="{EDE61E1F-B565-AD9C-9FA1-0A67C2B9FEC7}"/>
          </ac:spMkLst>
        </pc:spChg>
      </pc:sldChg>
      <pc:sldChg chg="modSp mod">
        <pc:chgData name="CA Nirmal Kumar Chakrabarti" userId="b4e6730aea9d169a" providerId="LiveId" clId="{14050D0A-8D11-4296-B54B-03D10CB40ECC}" dt="2024-02-18T17:54:01.629" v="348" actId="20577"/>
        <pc:sldMkLst>
          <pc:docMk/>
          <pc:sldMk cId="0" sldId="263"/>
        </pc:sldMkLst>
        <pc:spChg chg="mod">
          <ac:chgData name="CA Nirmal Kumar Chakrabarti" userId="b4e6730aea9d169a" providerId="LiveId" clId="{14050D0A-8D11-4296-B54B-03D10CB40ECC}" dt="2024-02-18T17:54:01.629" v="348" actId="20577"/>
          <ac:spMkLst>
            <pc:docMk/>
            <pc:sldMk cId="0" sldId="263"/>
            <ac:spMk id="2" creationId="{00000000-0000-0000-0000-000000000000}"/>
          </ac:spMkLst>
        </pc:spChg>
      </pc:sldChg>
      <pc:sldChg chg="modSp mod">
        <pc:chgData name="CA Nirmal Kumar Chakrabarti" userId="b4e6730aea9d169a" providerId="LiveId" clId="{14050D0A-8D11-4296-B54B-03D10CB40ECC}" dt="2024-02-18T17:56:15.038" v="354" actId="20577"/>
        <pc:sldMkLst>
          <pc:docMk/>
          <pc:sldMk cId="0" sldId="264"/>
        </pc:sldMkLst>
        <pc:spChg chg="mod">
          <ac:chgData name="CA Nirmal Kumar Chakrabarti" userId="b4e6730aea9d169a" providerId="LiveId" clId="{14050D0A-8D11-4296-B54B-03D10CB40ECC}" dt="2024-02-18T17:55:47.509" v="353" actId="122"/>
          <ac:spMkLst>
            <pc:docMk/>
            <pc:sldMk cId="0" sldId="264"/>
            <ac:spMk id="2" creationId="{00000000-0000-0000-0000-000000000000}"/>
          </ac:spMkLst>
        </pc:spChg>
        <pc:graphicFrameChg chg="mod">
          <ac:chgData name="CA Nirmal Kumar Chakrabarti" userId="b4e6730aea9d169a" providerId="LiveId" clId="{14050D0A-8D11-4296-B54B-03D10CB40ECC}" dt="2024-02-18T17:56:15.038" v="354" actId="20577"/>
          <ac:graphicFrameMkLst>
            <pc:docMk/>
            <pc:sldMk cId="0" sldId="264"/>
            <ac:graphicFrameMk id="5" creationId="{00000000-0000-0000-0000-000000000000}"/>
          </ac:graphicFrameMkLst>
        </pc:graphicFrameChg>
      </pc:sldChg>
      <pc:sldChg chg="modSp mod">
        <pc:chgData name="CA Nirmal Kumar Chakrabarti" userId="b4e6730aea9d169a" providerId="LiveId" clId="{14050D0A-8D11-4296-B54B-03D10CB40ECC}" dt="2024-02-19T16:25:10.825" v="1168" actId="13926"/>
        <pc:sldMkLst>
          <pc:docMk/>
          <pc:sldMk cId="0" sldId="265"/>
        </pc:sldMkLst>
        <pc:spChg chg="mod">
          <ac:chgData name="CA Nirmal Kumar Chakrabarti" userId="b4e6730aea9d169a" providerId="LiveId" clId="{14050D0A-8D11-4296-B54B-03D10CB40ECC}" dt="2024-02-18T17:57:48.076" v="365" actId="122"/>
          <ac:spMkLst>
            <pc:docMk/>
            <pc:sldMk cId="0" sldId="265"/>
            <ac:spMk id="2" creationId="{00000000-0000-0000-0000-000000000000}"/>
          </ac:spMkLst>
        </pc:spChg>
        <pc:spChg chg="mod">
          <ac:chgData name="CA Nirmal Kumar Chakrabarti" userId="b4e6730aea9d169a" providerId="LiveId" clId="{14050D0A-8D11-4296-B54B-03D10CB40ECC}" dt="2024-02-18T17:59:59.260" v="379" actId="255"/>
          <ac:spMkLst>
            <pc:docMk/>
            <pc:sldMk cId="0" sldId="265"/>
            <ac:spMk id="3" creationId="{00000000-0000-0000-0000-000000000000}"/>
          </ac:spMkLst>
        </pc:spChg>
        <pc:graphicFrameChg chg="mod modGraphic">
          <ac:chgData name="CA Nirmal Kumar Chakrabarti" userId="b4e6730aea9d169a" providerId="LiveId" clId="{14050D0A-8D11-4296-B54B-03D10CB40ECC}" dt="2024-02-19T16:25:01.119" v="1167" actId="13926"/>
          <ac:graphicFrameMkLst>
            <pc:docMk/>
            <pc:sldMk cId="0" sldId="265"/>
            <ac:graphicFrameMk id="6" creationId="{00000000-0000-0000-0000-000000000000}"/>
          </ac:graphicFrameMkLst>
        </pc:graphicFrameChg>
        <pc:graphicFrameChg chg="mod modGraphic">
          <ac:chgData name="CA Nirmal Kumar Chakrabarti" userId="b4e6730aea9d169a" providerId="LiveId" clId="{14050D0A-8D11-4296-B54B-03D10CB40ECC}" dt="2024-02-19T16:25:10.825" v="1168" actId="13926"/>
          <ac:graphicFrameMkLst>
            <pc:docMk/>
            <pc:sldMk cId="0" sldId="265"/>
            <ac:graphicFrameMk id="7" creationId="{00000000-0000-0000-0000-000000000000}"/>
          </ac:graphicFrameMkLst>
        </pc:graphicFrameChg>
      </pc:sldChg>
      <pc:sldChg chg="modSp">
        <pc:chgData name="CA Nirmal Kumar Chakrabarti" userId="b4e6730aea9d169a" providerId="LiveId" clId="{14050D0A-8D11-4296-B54B-03D10CB40ECC}" dt="2024-02-18T18:07:14.707" v="409" actId="20577"/>
        <pc:sldMkLst>
          <pc:docMk/>
          <pc:sldMk cId="0" sldId="267"/>
        </pc:sldMkLst>
        <pc:graphicFrameChg chg="mod">
          <ac:chgData name="CA Nirmal Kumar Chakrabarti" userId="b4e6730aea9d169a" providerId="LiveId" clId="{14050D0A-8D11-4296-B54B-03D10CB40ECC}" dt="2024-02-18T18:07:14.707" v="409" actId="20577"/>
          <ac:graphicFrameMkLst>
            <pc:docMk/>
            <pc:sldMk cId="0" sldId="267"/>
            <ac:graphicFrameMk id="4" creationId="{00000000-0000-0000-0000-000000000000}"/>
          </ac:graphicFrameMkLst>
        </pc:graphicFrameChg>
      </pc:sldChg>
      <pc:sldChg chg="modSp mod">
        <pc:chgData name="CA Nirmal Kumar Chakrabarti" userId="b4e6730aea9d169a" providerId="LiveId" clId="{14050D0A-8D11-4296-B54B-03D10CB40ECC}" dt="2024-02-18T18:55:45.133" v="1162" actId="207"/>
        <pc:sldMkLst>
          <pc:docMk/>
          <pc:sldMk cId="0" sldId="268"/>
        </pc:sldMkLst>
        <pc:spChg chg="mod">
          <ac:chgData name="CA Nirmal Kumar Chakrabarti" userId="b4e6730aea9d169a" providerId="LiveId" clId="{14050D0A-8D11-4296-B54B-03D10CB40ECC}" dt="2024-02-18T18:08:07.910" v="411" actId="313"/>
          <ac:spMkLst>
            <pc:docMk/>
            <pc:sldMk cId="0" sldId="268"/>
            <ac:spMk id="4" creationId="{00000000-0000-0000-0000-000000000000}"/>
          </ac:spMkLst>
        </pc:spChg>
        <pc:graphicFrameChg chg="mod modGraphic">
          <ac:chgData name="CA Nirmal Kumar Chakrabarti" userId="b4e6730aea9d169a" providerId="LiveId" clId="{14050D0A-8D11-4296-B54B-03D10CB40ECC}" dt="2024-02-18T18:55:45.133" v="1162" actId="207"/>
          <ac:graphicFrameMkLst>
            <pc:docMk/>
            <pc:sldMk cId="0" sldId="268"/>
            <ac:graphicFrameMk id="3" creationId="{00000000-0000-0000-0000-000000000000}"/>
          </ac:graphicFrameMkLst>
        </pc:graphicFrameChg>
      </pc:sldChg>
      <pc:sldChg chg="modSp mod">
        <pc:chgData name="CA Nirmal Kumar Chakrabarti" userId="b4e6730aea9d169a" providerId="LiveId" clId="{14050D0A-8D11-4296-B54B-03D10CB40ECC}" dt="2024-02-18T18:09:35.709" v="416" actId="6549"/>
        <pc:sldMkLst>
          <pc:docMk/>
          <pc:sldMk cId="0" sldId="269"/>
        </pc:sldMkLst>
        <pc:spChg chg="mod">
          <ac:chgData name="CA Nirmal Kumar Chakrabarti" userId="b4e6730aea9d169a" providerId="LiveId" clId="{14050D0A-8D11-4296-B54B-03D10CB40ECC}" dt="2024-02-18T18:08:50.991" v="413" actId="108"/>
          <ac:spMkLst>
            <pc:docMk/>
            <pc:sldMk cId="0" sldId="269"/>
            <ac:spMk id="2" creationId="{00000000-0000-0000-0000-000000000000}"/>
          </ac:spMkLst>
        </pc:spChg>
        <pc:spChg chg="mod">
          <ac:chgData name="CA Nirmal Kumar Chakrabarti" userId="b4e6730aea9d169a" providerId="LiveId" clId="{14050D0A-8D11-4296-B54B-03D10CB40ECC}" dt="2024-02-18T18:09:26.244" v="415" actId="6549"/>
          <ac:spMkLst>
            <pc:docMk/>
            <pc:sldMk cId="0" sldId="269"/>
            <ac:spMk id="5" creationId="{00000000-0000-0000-0000-000000000000}"/>
          </ac:spMkLst>
        </pc:spChg>
        <pc:spChg chg="mod">
          <ac:chgData name="CA Nirmal Kumar Chakrabarti" userId="b4e6730aea9d169a" providerId="LiveId" clId="{14050D0A-8D11-4296-B54B-03D10CB40ECC}" dt="2024-02-18T18:09:35.709" v="416" actId="6549"/>
          <ac:spMkLst>
            <pc:docMk/>
            <pc:sldMk cId="0" sldId="269"/>
            <ac:spMk id="6" creationId="{00000000-0000-0000-0000-000000000000}"/>
          </ac:spMkLst>
        </pc:spChg>
        <pc:graphicFrameChg chg="mod">
          <ac:chgData name="CA Nirmal Kumar Chakrabarti" userId="b4e6730aea9d169a" providerId="LiveId" clId="{14050D0A-8D11-4296-B54B-03D10CB40ECC}" dt="2024-02-18T18:09:09.752" v="414" actId="20577"/>
          <ac:graphicFrameMkLst>
            <pc:docMk/>
            <pc:sldMk cId="0" sldId="269"/>
            <ac:graphicFrameMk id="4" creationId="{00000000-0000-0000-0000-000000000000}"/>
          </ac:graphicFrameMkLst>
        </pc:graphicFrameChg>
      </pc:sldChg>
      <pc:sldChg chg="modSp mod">
        <pc:chgData name="CA Nirmal Kumar Chakrabarti" userId="b4e6730aea9d169a" providerId="LiveId" clId="{14050D0A-8D11-4296-B54B-03D10CB40ECC}" dt="2024-02-18T18:11:35.632" v="420" actId="108"/>
        <pc:sldMkLst>
          <pc:docMk/>
          <pc:sldMk cId="0" sldId="270"/>
        </pc:sldMkLst>
        <pc:spChg chg="mod">
          <ac:chgData name="CA Nirmal Kumar Chakrabarti" userId="b4e6730aea9d169a" providerId="LiveId" clId="{14050D0A-8D11-4296-B54B-03D10CB40ECC}" dt="2024-02-18T18:10:52.825" v="418" actId="108"/>
          <ac:spMkLst>
            <pc:docMk/>
            <pc:sldMk cId="0" sldId="270"/>
            <ac:spMk id="2" creationId="{00000000-0000-0000-0000-000000000000}"/>
          </ac:spMkLst>
        </pc:spChg>
        <pc:spChg chg="mod">
          <ac:chgData name="CA Nirmal Kumar Chakrabarti" userId="b4e6730aea9d169a" providerId="LiveId" clId="{14050D0A-8D11-4296-B54B-03D10CB40ECC}" dt="2024-02-18T18:11:35.632" v="420" actId="108"/>
          <ac:spMkLst>
            <pc:docMk/>
            <pc:sldMk cId="0" sldId="270"/>
            <ac:spMk id="3" creationId="{00000000-0000-0000-0000-000000000000}"/>
          </ac:spMkLst>
        </pc:spChg>
      </pc:sldChg>
      <pc:sldChg chg="modSp mod">
        <pc:chgData name="CA Nirmal Kumar Chakrabarti" userId="b4e6730aea9d169a" providerId="LiveId" clId="{14050D0A-8D11-4296-B54B-03D10CB40ECC}" dt="2024-02-18T18:14:50.121" v="425" actId="108"/>
        <pc:sldMkLst>
          <pc:docMk/>
          <pc:sldMk cId="0" sldId="272"/>
        </pc:sldMkLst>
        <pc:spChg chg="mod">
          <ac:chgData name="CA Nirmal Kumar Chakrabarti" userId="b4e6730aea9d169a" providerId="LiveId" clId="{14050D0A-8D11-4296-B54B-03D10CB40ECC}" dt="2024-02-18T18:14:50.121" v="425" actId="108"/>
          <ac:spMkLst>
            <pc:docMk/>
            <pc:sldMk cId="0" sldId="272"/>
            <ac:spMk id="2" creationId="{00000000-0000-0000-0000-000000000000}"/>
          </ac:spMkLst>
        </pc:spChg>
      </pc:sldChg>
      <pc:sldChg chg="del">
        <pc:chgData name="CA Nirmal Kumar Chakrabarti" userId="b4e6730aea9d169a" providerId="LiveId" clId="{14050D0A-8D11-4296-B54B-03D10CB40ECC}" dt="2024-02-19T17:08:07.299" v="1169" actId="2696"/>
        <pc:sldMkLst>
          <pc:docMk/>
          <pc:sldMk cId="0" sldId="274"/>
        </pc:sldMkLst>
      </pc:sldChg>
      <pc:sldChg chg="modSp mod">
        <pc:chgData name="CA Nirmal Kumar Chakrabarti" userId="b4e6730aea9d169a" providerId="LiveId" clId="{14050D0A-8D11-4296-B54B-03D10CB40ECC}" dt="2024-02-18T17:49:38.456" v="324" actId="20577"/>
        <pc:sldMkLst>
          <pc:docMk/>
          <pc:sldMk cId="1109064714" sldId="275"/>
        </pc:sldMkLst>
        <pc:spChg chg="mod">
          <ac:chgData name="CA Nirmal Kumar Chakrabarti" userId="b4e6730aea9d169a" providerId="LiveId" clId="{14050D0A-8D11-4296-B54B-03D10CB40ECC}" dt="2024-02-18T17:49:38.456" v="324" actId="20577"/>
          <ac:spMkLst>
            <pc:docMk/>
            <pc:sldMk cId="1109064714" sldId="275"/>
            <ac:spMk id="3" creationId="{00000000-0000-0000-0000-000000000000}"/>
          </ac:spMkLst>
        </pc:spChg>
      </pc:sldChg>
      <pc:sldChg chg="del">
        <pc:chgData name="CA Nirmal Kumar Chakrabarti" userId="b4e6730aea9d169a" providerId="LiveId" clId="{14050D0A-8D11-4296-B54B-03D10CB40ECC}" dt="2024-02-19T17:08:28.835" v="1170" actId="2696"/>
        <pc:sldMkLst>
          <pc:docMk/>
          <pc:sldMk cId="826204448" sldId="276"/>
        </pc:sldMkLst>
      </pc:sldChg>
      <pc:sldChg chg="ord">
        <pc:chgData name="CA Nirmal Kumar Chakrabarti" userId="b4e6730aea9d169a" providerId="LiveId" clId="{14050D0A-8D11-4296-B54B-03D10CB40ECC}" dt="2024-02-19T17:09:38.714" v="1172"/>
        <pc:sldMkLst>
          <pc:docMk/>
          <pc:sldMk cId="1269230239" sldId="279"/>
        </pc:sldMkLst>
      </pc:sldChg>
      <pc:sldChg chg="modSp mod">
        <pc:chgData name="CA Nirmal Kumar Chakrabarti" userId="b4e6730aea9d169a" providerId="LiveId" clId="{14050D0A-8D11-4296-B54B-03D10CB40ECC}" dt="2024-02-18T18:17:57.978" v="427" actId="108"/>
        <pc:sldMkLst>
          <pc:docMk/>
          <pc:sldMk cId="3731821637" sldId="280"/>
        </pc:sldMkLst>
        <pc:spChg chg="mod">
          <ac:chgData name="CA Nirmal Kumar Chakrabarti" userId="b4e6730aea9d169a" providerId="LiveId" clId="{14050D0A-8D11-4296-B54B-03D10CB40ECC}" dt="2024-02-18T18:17:57.978" v="427" actId="108"/>
          <ac:spMkLst>
            <pc:docMk/>
            <pc:sldMk cId="3731821637" sldId="280"/>
            <ac:spMk id="2" creationId="{00000000-0000-0000-0000-000000000000}"/>
          </ac:spMkLst>
        </pc:spChg>
      </pc:sldChg>
      <pc:sldChg chg="modSp mod">
        <pc:chgData name="CA Nirmal Kumar Chakrabarti" userId="b4e6730aea9d169a" providerId="LiveId" clId="{14050D0A-8D11-4296-B54B-03D10CB40ECC}" dt="2024-02-18T18:20:08.623" v="433" actId="108"/>
        <pc:sldMkLst>
          <pc:docMk/>
          <pc:sldMk cId="3057870358" sldId="281"/>
        </pc:sldMkLst>
        <pc:spChg chg="mod">
          <ac:chgData name="CA Nirmal Kumar Chakrabarti" userId="b4e6730aea9d169a" providerId="LiveId" clId="{14050D0A-8D11-4296-B54B-03D10CB40ECC}" dt="2024-02-18T18:20:08.623" v="433" actId="108"/>
          <ac:spMkLst>
            <pc:docMk/>
            <pc:sldMk cId="3057870358" sldId="281"/>
            <ac:spMk id="2" creationId="{00000000-0000-0000-0000-000000000000}"/>
          </ac:spMkLst>
        </pc:spChg>
      </pc:sldChg>
      <pc:sldChg chg="modSp mod">
        <pc:chgData name="CA Nirmal Kumar Chakrabarti" userId="b4e6730aea9d169a" providerId="LiveId" clId="{14050D0A-8D11-4296-B54B-03D10CB40ECC}" dt="2024-02-18T18:19:11.458" v="431" actId="108"/>
        <pc:sldMkLst>
          <pc:docMk/>
          <pc:sldMk cId="4078218714" sldId="287"/>
        </pc:sldMkLst>
        <pc:spChg chg="mod">
          <ac:chgData name="CA Nirmal Kumar Chakrabarti" userId="b4e6730aea9d169a" providerId="LiveId" clId="{14050D0A-8D11-4296-B54B-03D10CB40ECC}" dt="2024-02-18T18:19:11.458" v="431" actId="108"/>
          <ac:spMkLst>
            <pc:docMk/>
            <pc:sldMk cId="4078218714" sldId="287"/>
            <ac:spMk id="2" creationId="{00000000-0000-0000-0000-000000000000}"/>
          </ac:spMkLst>
        </pc:spChg>
      </pc:sldChg>
      <pc:sldChg chg="modSp add mod">
        <pc:chgData name="CA Nirmal Kumar Chakrabarti" userId="b4e6730aea9d169a" providerId="LiveId" clId="{14050D0A-8D11-4296-B54B-03D10CB40ECC}" dt="2024-02-19T16:24:27.811" v="1166" actId="13926"/>
        <pc:sldMkLst>
          <pc:docMk/>
          <pc:sldMk cId="1700257924" sldId="290"/>
        </pc:sldMkLst>
        <pc:spChg chg="mod">
          <ac:chgData name="CA Nirmal Kumar Chakrabarti" userId="b4e6730aea9d169a" providerId="LiveId" clId="{14050D0A-8D11-4296-B54B-03D10CB40ECC}" dt="2024-02-19T16:24:27.811" v="1166" actId="13926"/>
          <ac:spMkLst>
            <pc:docMk/>
            <pc:sldMk cId="1700257924" sldId="290"/>
            <ac:spMk id="3" creationId="{5D35464B-061F-5668-F73B-CAE0C64BB8C1}"/>
          </ac:spMkLst>
        </pc:spChg>
      </pc:sldChg>
      <pc:sldChg chg="modSp add mod">
        <pc:chgData name="CA Nirmal Kumar Chakrabarti" userId="b4e6730aea9d169a" providerId="LiveId" clId="{14050D0A-8D11-4296-B54B-03D10CB40ECC}" dt="2024-02-18T18:27:13.754" v="461" actId="255"/>
        <pc:sldMkLst>
          <pc:docMk/>
          <pc:sldMk cId="3589578532" sldId="291"/>
        </pc:sldMkLst>
        <pc:spChg chg="mod">
          <ac:chgData name="CA Nirmal Kumar Chakrabarti" userId="b4e6730aea9d169a" providerId="LiveId" clId="{14050D0A-8D11-4296-B54B-03D10CB40ECC}" dt="2024-02-18T18:27:13.754" v="461" actId="255"/>
          <ac:spMkLst>
            <pc:docMk/>
            <pc:sldMk cId="3589578532" sldId="291"/>
            <ac:spMk id="2" creationId="{B11CC6F8-A449-DCBB-1762-6AD9451EBEDD}"/>
          </ac:spMkLst>
        </pc:spChg>
        <pc:spChg chg="mod">
          <ac:chgData name="CA Nirmal Kumar Chakrabarti" userId="b4e6730aea9d169a" providerId="LiveId" clId="{14050D0A-8D11-4296-B54B-03D10CB40ECC}" dt="2024-02-18T18:23:28.611" v="435"/>
          <ac:spMkLst>
            <pc:docMk/>
            <pc:sldMk cId="3589578532" sldId="291"/>
            <ac:spMk id="4" creationId="{A0244CF9-4360-6F9A-9CB0-C494D7528E5A}"/>
          </ac:spMkLst>
        </pc:spChg>
      </pc:sldChg>
      <pc:sldChg chg="modSp add mod">
        <pc:chgData name="CA Nirmal Kumar Chakrabarti" userId="b4e6730aea9d169a" providerId="LiveId" clId="{14050D0A-8D11-4296-B54B-03D10CB40ECC}" dt="2024-02-18T18:44:06.195" v="1075" actId="20577"/>
        <pc:sldMkLst>
          <pc:docMk/>
          <pc:sldMk cId="2217610487" sldId="292"/>
        </pc:sldMkLst>
        <pc:spChg chg="mod">
          <ac:chgData name="CA Nirmal Kumar Chakrabarti" userId="b4e6730aea9d169a" providerId="LiveId" clId="{14050D0A-8D11-4296-B54B-03D10CB40ECC}" dt="2024-02-18T18:44:06.195" v="1075" actId="20577"/>
          <ac:spMkLst>
            <pc:docMk/>
            <pc:sldMk cId="2217610487" sldId="292"/>
            <ac:spMk id="2" creationId="{128AB5FD-2045-0403-7885-4150EDC54D03}"/>
          </ac:spMkLst>
        </pc:spChg>
        <pc:spChg chg="mod">
          <ac:chgData name="CA Nirmal Kumar Chakrabarti" userId="b4e6730aea9d169a" providerId="LiveId" clId="{14050D0A-8D11-4296-B54B-03D10CB40ECC}" dt="2024-02-18T18:29:35.785" v="495" actId="20577"/>
          <ac:spMkLst>
            <pc:docMk/>
            <pc:sldMk cId="2217610487" sldId="292"/>
            <ac:spMk id="4" creationId="{EDF31AD6-D0E8-50EE-4B75-1926FF31C80F}"/>
          </ac:spMkLst>
        </pc:spChg>
      </pc:sldChg>
    </pc:docChg>
  </pc:docChgLst>
</pc:chgInfo>
</file>

<file path=ppt/diagrams/_rels/data2.xml.rels><?xml version="1.0" encoding="UTF-8" standalone="yes"?>
<Relationships xmlns="http://schemas.openxmlformats.org/package/2006/relationships"><Relationship Id="rId1" Type="http://schemas.openxmlformats.org/officeDocument/2006/relationships/image" Target="../media/image4.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4.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42DC23-B061-41FD-B07C-2CCC52DA9F14}" type="doc">
      <dgm:prSet loTypeId="urn:microsoft.com/office/officeart/2005/8/layout/vList2" loCatId="list" qsTypeId="urn:microsoft.com/office/officeart/2005/8/quickstyle/3d1" qsCatId="3D" csTypeId="urn:microsoft.com/office/officeart/2005/8/colors/accent1_2" csCatId="accent1" phldr="1"/>
      <dgm:spPr/>
      <dgm:t>
        <a:bodyPr/>
        <a:lstStyle/>
        <a:p>
          <a:endParaRPr lang="en-US"/>
        </a:p>
      </dgm:t>
    </dgm:pt>
    <dgm:pt modelId="{99B28FBE-E12F-4F3A-9C2D-E81D4D53DC81}">
      <dgm:prSet custT="1"/>
      <dgm:spPr/>
      <dgm:t>
        <a:bodyPr/>
        <a:lstStyle/>
        <a:p>
          <a:pPr algn="ctr" rtl="0"/>
          <a:r>
            <a:rPr lang="en-US" sz="4400" b="1" strike="noStrike" dirty="0">
              <a:latin typeface="Arial Narrow" pitchFamily="34" charset="0"/>
            </a:rPr>
            <a:t>Broad Areas Of Audit Of School &amp; College</a:t>
          </a:r>
        </a:p>
      </dgm:t>
    </dgm:pt>
    <dgm:pt modelId="{2C1AECE8-0781-4CEF-A3CC-393E996B954A}" type="parTrans" cxnId="{BAD39093-51F8-49E4-8E10-745305AE2FA9}">
      <dgm:prSet/>
      <dgm:spPr/>
      <dgm:t>
        <a:bodyPr/>
        <a:lstStyle/>
        <a:p>
          <a:endParaRPr lang="en-US"/>
        </a:p>
      </dgm:t>
    </dgm:pt>
    <dgm:pt modelId="{C6A4BBA3-901E-41AE-A4E2-7091DB7A0D82}" type="sibTrans" cxnId="{BAD39093-51F8-49E4-8E10-745305AE2FA9}">
      <dgm:prSet/>
      <dgm:spPr/>
      <dgm:t>
        <a:bodyPr/>
        <a:lstStyle/>
        <a:p>
          <a:endParaRPr lang="en-US"/>
        </a:p>
      </dgm:t>
    </dgm:pt>
    <dgm:pt modelId="{9F6CBD5A-9873-4E61-A76A-970EE44F0EDD}" type="pres">
      <dgm:prSet presAssocID="{8142DC23-B061-41FD-B07C-2CCC52DA9F14}" presName="linear" presStyleCnt="0">
        <dgm:presLayoutVars>
          <dgm:animLvl val="lvl"/>
          <dgm:resizeHandles val="exact"/>
        </dgm:presLayoutVars>
      </dgm:prSet>
      <dgm:spPr/>
      <dgm:t>
        <a:bodyPr/>
        <a:lstStyle/>
        <a:p>
          <a:endParaRPr lang="en-US"/>
        </a:p>
      </dgm:t>
    </dgm:pt>
    <dgm:pt modelId="{ED89897E-CE3E-4F9F-952E-59D81135BD73}" type="pres">
      <dgm:prSet presAssocID="{99B28FBE-E12F-4F3A-9C2D-E81D4D53DC81}" presName="parentText" presStyleLbl="node1" presStyleIdx="0" presStyleCnt="1" custScaleY="109511" custLinFactNeighborX="2535" custLinFactNeighborY="22430">
        <dgm:presLayoutVars>
          <dgm:chMax val="0"/>
          <dgm:bulletEnabled val="1"/>
        </dgm:presLayoutVars>
      </dgm:prSet>
      <dgm:spPr/>
      <dgm:t>
        <a:bodyPr/>
        <a:lstStyle/>
        <a:p>
          <a:endParaRPr lang="en-US"/>
        </a:p>
      </dgm:t>
    </dgm:pt>
  </dgm:ptLst>
  <dgm:cxnLst>
    <dgm:cxn modelId="{3A039450-1338-4B8C-B0DB-DDECF4EF06F5}" type="presOf" srcId="{8142DC23-B061-41FD-B07C-2CCC52DA9F14}" destId="{9F6CBD5A-9873-4E61-A76A-970EE44F0EDD}" srcOrd="0" destOrd="0" presId="urn:microsoft.com/office/officeart/2005/8/layout/vList2"/>
    <dgm:cxn modelId="{BAD39093-51F8-49E4-8E10-745305AE2FA9}" srcId="{8142DC23-B061-41FD-B07C-2CCC52DA9F14}" destId="{99B28FBE-E12F-4F3A-9C2D-E81D4D53DC81}" srcOrd="0" destOrd="0" parTransId="{2C1AECE8-0781-4CEF-A3CC-393E996B954A}" sibTransId="{C6A4BBA3-901E-41AE-A4E2-7091DB7A0D82}"/>
    <dgm:cxn modelId="{1D7317B9-C3AB-49C6-BEDC-CF8C16540DCE}" type="presOf" srcId="{99B28FBE-E12F-4F3A-9C2D-E81D4D53DC81}" destId="{ED89897E-CE3E-4F9F-952E-59D81135BD73}" srcOrd="0" destOrd="0" presId="urn:microsoft.com/office/officeart/2005/8/layout/vList2"/>
    <dgm:cxn modelId="{D4027634-4468-4994-A617-B712B1ED4EFA}" type="presParOf" srcId="{9F6CBD5A-9873-4E61-A76A-970EE44F0EDD}" destId="{ED89897E-CE3E-4F9F-952E-59D81135BD7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2831D58-629F-4C8D-8A6C-708D0B5AB12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FE0B1D-A765-493B-8E08-C76320EB4C1C}">
      <dgm:prSet/>
      <dgm:spPr/>
      <dgm:t>
        <a:bodyPr/>
        <a:lstStyle/>
        <a:p>
          <a:pPr rtl="0"/>
          <a:r>
            <a:rPr lang="en-US" dirty="0"/>
            <a:t>As per Standard on Internal Audit (SIA) 15, “</a:t>
          </a:r>
          <a:r>
            <a:rPr lang="en-US" i="1" dirty="0"/>
            <a:t>Knowledge of the Entity and its Environment”, for reviewing key risks and entity-wide processes, </a:t>
          </a:r>
          <a:r>
            <a:rPr lang="en-US" dirty="0"/>
            <a:t>systems, procedures and controls and determining the nature, timing and extent of internal audit procedures, an internal auditor must have knowledge of the economy, the entity’s business and the entity’s operating and regulatory environment.</a:t>
          </a:r>
        </a:p>
      </dgm:t>
    </dgm:pt>
    <dgm:pt modelId="{BF3E3CF0-EDB6-457E-9EBF-F8388BECCA89}" type="parTrans" cxnId="{D4F39999-C22C-4064-8433-EEE8572B1217}">
      <dgm:prSet/>
      <dgm:spPr/>
      <dgm:t>
        <a:bodyPr/>
        <a:lstStyle/>
        <a:p>
          <a:endParaRPr lang="en-US"/>
        </a:p>
      </dgm:t>
    </dgm:pt>
    <dgm:pt modelId="{3385BEED-E12C-4E04-907D-224D9611CB7C}" type="sibTrans" cxnId="{D4F39999-C22C-4064-8433-EEE8572B1217}">
      <dgm:prSet/>
      <dgm:spPr/>
      <dgm:t>
        <a:bodyPr/>
        <a:lstStyle/>
        <a:p>
          <a:endParaRPr lang="en-US"/>
        </a:p>
      </dgm:t>
    </dgm:pt>
    <dgm:pt modelId="{215BA893-FA6B-48B0-9FD8-74E473BE0A2A}" type="pres">
      <dgm:prSet presAssocID="{22831D58-629F-4C8D-8A6C-708D0B5AB128}" presName="linear" presStyleCnt="0">
        <dgm:presLayoutVars>
          <dgm:animLvl val="lvl"/>
          <dgm:resizeHandles val="exact"/>
        </dgm:presLayoutVars>
      </dgm:prSet>
      <dgm:spPr/>
      <dgm:t>
        <a:bodyPr/>
        <a:lstStyle/>
        <a:p>
          <a:endParaRPr lang="en-US"/>
        </a:p>
      </dgm:t>
    </dgm:pt>
    <dgm:pt modelId="{6ACB504F-7D52-4779-A512-EDE6A7960B96}" type="pres">
      <dgm:prSet presAssocID="{8FFE0B1D-A765-493B-8E08-C76320EB4C1C}" presName="parentText" presStyleLbl="node1" presStyleIdx="0" presStyleCnt="1">
        <dgm:presLayoutVars>
          <dgm:chMax val="0"/>
          <dgm:bulletEnabled val="1"/>
        </dgm:presLayoutVars>
      </dgm:prSet>
      <dgm:spPr/>
      <dgm:t>
        <a:bodyPr/>
        <a:lstStyle/>
        <a:p>
          <a:endParaRPr lang="en-US"/>
        </a:p>
      </dgm:t>
    </dgm:pt>
  </dgm:ptLst>
  <dgm:cxnLst>
    <dgm:cxn modelId="{D4F39999-C22C-4064-8433-EEE8572B1217}" srcId="{22831D58-629F-4C8D-8A6C-708D0B5AB128}" destId="{8FFE0B1D-A765-493B-8E08-C76320EB4C1C}" srcOrd="0" destOrd="0" parTransId="{BF3E3CF0-EDB6-457E-9EBF-F8388BECCA89}" sibTransId="{3385BEED-E12C-4E04-907D-224D9611CB7C}"/>
    <dgm:cxn modelId="{E06F4187-2BF1-436A-9D44-BC9EB4D258C3}" type="presOf" srcId="{22831D58-629F-4C8D-8A6C-708D0B5AB128}" destId="{215BA893-FA6B-48B0-9FD8-74E473BE0A2A}" srcOrd="0" destOrd="0" presId="urn:microsoft.com/office/officeart/2005/8/layout/vList2"/>
    <dgm:cxn modelId="{CE6714A8-D0B4-4BFB-831F-92A543059D39}" type="presOf" srcId="{8FFE0B1D-A765-493B-8E08-C76320EB4C1C}" destId="{6ACB504F-7D52-4779-A512-EDE6A7960B96}" srcOrd="0" destOrd="0" presId="urn:microsoft.com/office/officeart/2005/8/layout/vList2"/>
    <dgm:cxn modelId="{B761AA5B-99B0-43DA-AE76-5506A1C488ED}" type="presParOf" srcId="{215BA893-FA6B-48B0-9FD8-74E473BE0A2A}" destId="{6ACB504F-7D52-4779-A512-EDE6A7960B9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C75C68F-9C16-41B6-81F6-E7584FEA201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348C563C-A56D-4636-953B-DB969B885355}">
      <dgm:prSet/>
      <dgm:spPr/>
      <dgm:t>
        <a:bodyPr/>
        <a:lstStyle/>
        <a:p>
          <a:pPr rtl="0"/>
          <a:r>
            <a:rPr lang="en-US" dirty="0"/>
            <a:t>An illustrative list of information required during the internal audit of an educational institution is as under: (a) Legal form of the </a:t>
          </a:r>
          <a:r>
            <a:rPr lang="en-US" dirty="0" err="1"/>
            <a:t>organisation</a:t>
          </a:r>
          <a:r>
            <a:rPr lang="en-US" dirty="0"/>
            <a:t> and its Memorandum of Association, Articles of Association, Rules and Regulations. (b) Laws, regulations, rules and standards that regulate an educational institution</a:t>
          </a:r>
        </a:p>
      </dgm:t>
    </dgm:pt>
    <dgm:pt modelId="{8B6C8F55-CB9F-45C5-8601-DEF9D5C0DEC8}" type="parTrans" cxnId="{4F210A1A-96F2-403E-A3CE-B48FCCC72383}">
      <dgm:prSet/>
      <dgm:spPr/>
      <dgm:t>
        <a:bodyPr/>
        <a:lstStyle/>
        <a:p>
          <a:endParaRPr lang="en-US"/>
        </a:p>
      </dgm:t>
    </dgm:pt>
    <dgm:pt modelId="{E2F98179-9DC7-490B-958C-ADCE124563DD}" type="sibTrans" cxnId="{4F210A1A-96F2-403E-A3CE-B48FCCC72383}">
      <dgm:prSet/>
      <dgm:spPr/>
      <dgm:t>
        <a:bodyPr/>
        <a:lstStyle/>
        <a:p>
          <a:endParaRPr lang="en-US"/>
        </a:p>
      </dgm:t>
    </dgm:pt>
    <dgm:pt modelId="{7118B12D-952D-41BB-8158-0467D6C18FE0}" type="pres">
      <dgm:prSet presAssocID="{FC75C68F-9C16-41B6-81F6-E7584FEA201F}" presName="Name0" presStyleCnt="0">
        <dgm:presLayoutVars>
          <dgm:dir/>
          <dgm:animLvl val="lvl"/>
          <dgm:resizeHandles val="exact"/>
        </dgm:presLayoutVars>
      </dgm:prSet>
      <dgm:spPr/>
      <dgm:t>
        <a:bodyPr/>
        <a:lstStyle/>
        <a:p>
          <a:endParaRPr lang="en-US"/>
        </a:p>
      </dgm:t>
    </dgm:pt>
    <dgm:pt modelId="{23576D54-4A0B-4643-B6C1-2CD0013BA637}" type="pres">
      <dgm:prSet presAssocID="{348C563C-A56D-4636-953B-DB969B885355}" presName="linNode" presStyleCnt="0"/>
      <dgm:spPr/>
    </dgm:pt>
    <dgm:pt modelId="{F043972F-AAC4-42D0-902D-ED41890B6AD7}" type="pres">
      <dgm:prSet presAssocID="{348C563C-A56D-4636-953B-DB969B885355}" presName="parentText" presStyleLbl="node1" presStyleIdx="0" presStyleCnt="1" custScaleX="277778">
        <dgm:presLayoutVars>
          <dgm:chMax val="1"/>
          <dgm:bulletEnabled val="1"/>
        </dgm:presLayoutVars>
      </dgm:prSet>
      <dgm:spPr/>
      <dgm:t>
        <a:bodyPr/>
        <a:lstStyle/>
        <a:p>
          <a:endParaRPr lang="en-US"/>
        </a:p>
      </dgm:t>
    </dgm:pt>
  </dgm:ptLst>
  <dgm:cxnLst>
    <dgm:cxn modelId="{79D740C9-7E1C-4A10-86CF-3AFB107FCF02}" type="presOf" srcId="{348C563C-A56D-4636-953B-DB969B885355}" destId="{F043972F-AAC4-42D0-902D-ED41890B6AD7}" srcOrd="0" destOrd="0" presId="urn:microsoft.com/office/officeart/2005/8/layout/vList5"/>
    <dgm:cxn modelId="{4F210A1A-96F2-403E-A3CE-B48FCCC72383}" srcId="{FC75C68F-9C16-41B6-81F6-E7584FEA201F}" destId="{348C563C-A56D-4636-953B-DB969B885355}" srcOrd="0" destOrd="0" parTransId="{8B6C8F55-CB9F-45C5-8601-DEF9D5C0DEC8}" sibTransId="{E2F98179-9DC7-490B-958C-ADCE124563DD}"/>
    <dgm:cxn modelId="{D701A778-85E7-4EB8-A5FF-D9266BE4CB60}" type="presOf" srcId="{FC75C68F-9C16-41B6-81F6-E7584FEA201F}" destId="{7118B12D-952D-41BB-8158-0467D6C18FE0}" srcOrd="0" destOrd="0" presId="urn:microsoft.com/office/officeart/2005/8/layout/vList5"/>
    <dgm:cxn modelId="{11C4FE6E-927D-46A0-81B2-24AC74F340DF}" type="presParOf" srcId="{7118B12D-952D-41BB-8158-0467D6C18FE0}" destId="{23576D54-4A0B-4643-B6C1-2CD0013BA637}" srcOrd="0" destOrd="0" presId="urn:microsoft.com/office/officeart/2005/8/layout/vList5"/>
    <dgm:cxn modelId="{1A8B1EDD-9154-4BCF-BE32-1B01B74D034A}" type="presParOf" srcId="{23576D54-4A0B-4643-B6C1-2CD0013BA637}" destId="{F043972F-AAC4-42D0-902D-ED41890B6AD7}"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59781947-BE45-4681-A7A4-0B9970B9FC3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C300BEA-2050-4E72-A60C-CBFDC0D19866}">
      <dgm:prSet/>
      <dgm:spPr/>
      <dgm:t>
        <a:bodyPr/>
        <a:lstStyle/>
        <a:p>
          <a:pPr rtl="0"/>
          <a:r>
            <a:rPr lang="en-US" b="1" i="1" dirty="0">
              <a:solidFill>
                <a:schemeClr val="accent3">
                  <a:lumMod val="50000"/>
                </a:schemeClr>
              </a:solidFill>
              <a:highlight>
                <a:srgbClr val="00FF00"/>
              </a:highlight>
            </a:rPr>
            <a:t>Regulatory Risks </a:t>
          </a:r>
          <a:r>
            <a:rPr lang="en-US" b="1" i="1" dirty="0">
              <a:solidFill>
                <a:schemeClr val="accent3">
                  <a:lumMod val="50000"/>
                </a:schemeClr>
              </a:solidFill>
            </a:rPr>
            <a:t>-</a:t>
          </a:r>
          <a:r>
            <a:rPr lang="en-US" b="1" i="1" dirty="0">
              <a:solidFill>
                <a:srgbClr val="FFFF00"/>
              </a:solidFill>
            </a:rPr>
            <a:t> </a:t>
          </a:r>
          <a:r>
            <a:rPr lang="en-US" b="1" i="1" dirty="0"/>
            <a:t>Risks which affect the sector e.g., compulsory </a:t>
          </a:r>
          <a:r>
            <a:rPr lang="en-US" dirty="0"/>
            <a:t>regulatory non-compliances under various statutes, changes in the Government policies, etc.</a:t>
          </a:r>
        </a:p>
      </dgm:t>
    </dgm:pt>
    <dgm:pt modelId="{03A1451F-5261-4926-837B-398AD5E3B41B}" type="parTrans" cxnId="{EED553EB-EA9D-4BDD-8AFA-1092CC2CF934}">
      <dgm:prSet/>
      <dgm:spPr/>
      <dgm:t>
        <a:bodyPr/>
        <a:lstStyle/>
        <a:p>
          <a:endParaRPr lang="en-US"/>
        </a:p>
      </dgm:t>
    </dgm:pt>
    <dgm:pt modelId="{0AD07CF0-0449-4D0A-B219-77E22C793942}" type="sibTrans" cxnId="{EED553EB-EA9D-4BDD-8AFA-1092CC2CF934}">
      <dgm:prSet/>
      <dgm:spPr/>
      <dgm:t>
        <a:bodyPr/>
        <a:lstStyle/>
        <a:p>
          <a:endParaRPr lang="en-US"/>
        </a:p>
      </dgm:t>
    </dgm:pt>
    <dgm:pt modelId="{F0F45276-D8FB-4D43-834B-750DE88376FF}" type="pres">
      <dgm:prSet presAssocID="{59781947-BE45-4681-A7A4-0B9970B9FC31}" presName="linear" presStyleCnt="0">
        <dgm:presLayoutVars>
          <dgm:animLvl val="lvl"/>
          <dgm:resizeHandles val="exact"/>
        </dgm:presLayoutVars>
      </dgm:prSet>
      <dgm:spPr/>
      <dgm:t>
        <a:bodyPr/>
        <a:lstStyle/>
        <a:p>
          <a:endParaRPr lang="en-US"/>
        </a:p>
      </dgm:t>
    </dgm:pt>
    <dgm:pt modelId="{F2B1228E-839B-4FD8-870E-010D4724C60A}" type="pres">
      <dgm:prSet presAssocID="{CC300BEA-2050-4E72-A60C-CBFDC0D19866}" presName="parentText" presStyleLbl="node1" presStyleIdx="0" presStyleCnt="1" custScaleY="58752">
        <dgm:presLayoutVars>
          <dgm:chMax val="0"/>
          <dgm:bulletEnabled val="1"/>
        </dgm:presLayoutVars>
      </dgm:prSet>
      <dgm:spPr/>
      <dgm:t>
        <a:bodyPr/>
        <a:lstStyle/>
        <a:p>
          <a:endParaRPr lang="en-US"/>
        </a:p>
      </dgm:t>
    </dgm:pt>
  </dgm:ptLst>
  <dgm:cxnLst>
    <dgm:cxn modelId="{FC60104C-DAE0-46A7-AF8A-5567A7273DEE}" type="presOf" srcId="{CC300BEA-2050-4E72-A60C-CBFDC0D19866}" destId="{F2B1228E-839B-4FD8-870E-010D4724C60A}" srcOrd="0" destOrd="0" presId="urn:microsoft.com/office/officeart/2005/8/layout/vList2"/>
    <dgm:cxn modelId="{C078DB0E-315F-4118-A000-CCDC80DE470F}" type="presOf" srcId="{59781947-BE45-4681-A7A4-0B9970B9FC31}" destId="{F0F45276-D8FB-4D43-834B-750DE88376FF}" srcOrd="0" destOrd="0" presId="urn:microsoft.com/office/officeart/2005/8/layout/vList2"/>
    <dgm:cxn modelId="{EED553EB-EA9D-4BDD-8AFA-1092CC2CF934}" srcId="{59781947-BE45-4681-A7A4-0B9970B9FC31}" destId="{CC300BEA-2050-4E72-A60C-CBFDC0D19866}" srcOrd="0" destOrd="0" parTransId="{03A1451F-5261-4926-837B-398AD5E3B41B}" sibTransId="{0AD07CF0-0449-4D0A-B219-77E22C793942}"/>
    <dgm:cxn modelId="{7352C2E1-9BA4-46D8-A734-D633442EAE29}" type="presParOf" srcId="{F0F45276-D8FB-4D43-834B-750DE88376FF}" destId="{F2B1228E-839B-4FD8-870E-010D4724C6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1696E36-BEA9-409D-8AD3-A0A3BFD9BD7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62070AB-95E5-4B60-B387-9FECA256AE9A}">
      <dgm:prSet/>
      <dgm:spPr/>
      <dgm:t>
        <a:bodyPr/>
        <a:lstStyle/>
        <a:p>
          <a:pPr rtl="0"/>
          <a:r>
            <a:rPr lang="en-US" b="1" i="1" dirty="0">
              <a:solidFill>
                <a:schemeClr val="accent3">
                  <a:lumMod val="50000"/>
                </a:schemeClr>
              </a:solidFill>
              <a:highlight>
                <a:srgbClr val="00FF00"/>
              </a:highlight>
            </a:rPr>
            <a:t>Institution-wide risk </a:t>
          </a:r>
          <a:r>
            <a:rPr lang="en-US" b="1" i="1" dirty="0">
              <a:solidFill>
                <a:schemeClr val="accent3">
                  <a:lumMod val="50000"/>
                </a:schemeClr>
              </a:solidFill>
            </a:rPr>
            <a:t>- </a:t>
          </a:r>
          <a:r>
            <a:rPr lang="en-US" dirty="0"/>
            <a:t>Risks which affect the institution, e.g., enrollment growth, additional capital requirement, additional requirement of funds for operating activities, non-availability of information, high turnover in key personnel, reputation risk with parents, major financial problems, competition, etc.</a:t>
          </a:r>
        </a:p>
      </dgm:t>
    </dgm:pt>
    <dgm:pt modelId="{501C1CC7-790A-4498-AB57-C6D791448006}" type="parTrans" cxnId="{71B02639-C559-4DB6-B203-BC8EB8AE6559}">
      <dgm:prSet/>
      <dgm:spPr/>
      <dgm:t>
        <a:bodyPr/>
        <a:lstStyle/>
        <a:p>
          <a:endParaRPr lang="en-US"/>
        </a:p>
      </dgm:t>
    </dgm:pt>
    <dgm:pt modelId="{104D15A0-3798-4C5A-8BF1-6237532C935E}" type="sibTrans" cxnId="{71B02639-C559-4DB6-B203-BC8EB8AE6559}">
      <dgm:prSet/>
      <dgm:spPr/>
      <dgm:t>
        <a:bodyPr/>
        <a:lstStyle/>
        <a:p>
          <a:endParaRPr lang="en-US"/>
        </a:p>
      </dgm:t>
    </dgm:pt>
    <dgm:pt modelId="{A47C6BE2-D39C-484A-BA71-A4E9E73397A9}" type="pres">
      <dgm:prSet presAssocID="{01696E36-BEA9-409D-8AD3-A0A3BFD9BD7A}" presName="linear" presStyleCnt="0">
        <dgm:presLayoutVars>
          <dgm:animLvl val="lvl"/>
          <dgm:resizeHandles val="exact"/>
        </dgm:presLayoutVars>
      </dgm:prSet>
      <dgm:spPr/>
      <dgm:t>
        <a:bodyPr/>
        <a:lstStyle/>
        <a:p>
          <a:endParaRPr lang="en-US"/>
        </a:p>
      </dgm:t>
    </dgm:pt>
    <dgm:pt modelId="{A996B4E4-8D20-4A1C-9EFA-E1B2D8CD4376}" type="pres">
      <dgm:prSet presAssocID="{662070AB-95E5-4B60-B387-9FECA256AE9A}" presName="parentText" presStyleLbl="node1" presStyleIdx="0" presStyleCnt="1" custScaleY="15878">
        <dgm:presLayoutVars>
          <dgm:chMax val="0"/>
          <dgm:bulletEnabled val="1"/>
        </dgm:presLayoutVars>
      </dgm:prSet>
      <dgm:spPr/>
      <dgm:t>
        <a:bodyPr/>
        <a:lstStyle/>
        <a:p>
          <a:endParaRPr lang="en-US"/>
        </a:p>
      </dgm:t>
    </dgm:pt>
  </dgm:ptLst>
  <dgm:cxnLst>
    <dgm:cxn modelId="{BA607C11-59B8-49A0-990A-DF43ACCC107E}" type="presOf" srcId="{662070AB-95E5-4B60-B387-9FECA256AE9A}" destId="{A996B4E4-8D20-4A1C-9EFA-E1B2D8CD4376}" srcOrd="0" destOrd="0" presId="urn:microsoft.com/office/officeart/2005/8/layout/vList2"/>
    <dgm:cxn modelId="{71B02639-C559-4DB6-B203-BC8EB8AE6559}" srcId="{01696E36-BEA9-409D-8AD3-A0A3BFD9BD7A}" destId="{662070AB-95E5-4B60-B387-9FECA256AE9A}" srcOrd="0" destOrd="0" parTransId="{501C1CC7-790A-4498-AB57-C6D791448006}" sibTransId="{104D15A0-3798-4C5A-8BF1-6237532C935E}"/>
    <dgm:cxn modelId="{DEDEA14E-AAAE-46AF-891E-2EEDAE01D626}" type="presOf" srcId="{01696E36-BEA9-409D-8AD3-A0A3BFD9BD7A}" destId="{A47C6BE2-D39C-484A-BA71-A4E9E73397A9}" srcOrd="0" destOrd="0" presId="urn:microsoft.com/office/officeart/2005/8/layout/vList2"/>
    <dgm:cxn modelId="{691F0972-F903-4E52-986F-F81C3503E58C}" type="presParOf" srcId="{A47C6BE2-D39C-484A-BA71-A4E9E73397A9}" destId="{A996B4E4-8D20-4A1C-9EFA-E1B2D8CD437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728299B-8946-4F2C-AF09-CB335FD34B6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CD5C6FC2-21CA-4286-82DD-97EFDFC9070F}">
      <dgm:prSet/>
      <dgm:spPr/>
      <dgm:t>
        <a:bodyPr/>
        <a:lstStyle/>
        <a:p>
          <a:pPr rtl="0"/>
          <a:r>
            <a:rPr lang="en-US" b="1" i="1" dirty="0"/>
            <a:t>Students Count is the Key Control Mechanism</a:t>
          </a:r>
          <a:endParaRPr lang="en-US" dirty="0"/>
        </a:p>
      </dgm:t>
    </dgm:pt>
    <dgm:pt modelId="{04D5C7F3-5FA6-4DE3-A272-CECE319F5A8D}" type="parTrans" cxnId="{0036188E-1856-4CDD-B4D4-BD8C17E97316}">
      <dgm:prSet/>
      <dgm:spPr/>
      <dgm:t>
        <a:bodyPr/>
        <a:lstStyle/>
        <a:p>
          <a:endParaRPr lang="en-US"/>
        </a:p>
      </dgm:t>
    </dgm:pt>
    <dgm:pt modelId="{0F0EF5E8-12E1-4837-B919-E02547BB1450}" type="sibTrans" cxnId="{0036188E-1856-4CDD-B4D4-BD8C17E97316}">
      <dgm:prSet/>
      <dgm:spPr/>
      <dgm:t>
        <a:bodyPr/>
        <a:lstStyle/>
        <a:p>
          <a:endParaRPr lang="en-US"/>
        </a:p>
      </dgm:t>
    </dgm:pt>
    <dgm:pt modelId="{D7522088-D26F-40C3-AC09-89029E7699CD}" type="pres">
      <dgm:prSet presAssocID="{9728299B-8946-4F2C-AF09-CB335FD34B69}" presName="linear" presStyleCnt="0">
        <dgm:presLayoutVars>
          <dgm:animLvl val="lvl"/>
          <dgm:resizeHandles val="exact"/>
        </dgm:presLayoutVars>
      </dgm:prSet>
      <dgm:spPr/>
      <dgm:t>
        <a:bodyPr/>
        <a:lstStyle/>
        <a:p>
          <a:endParaRPr lang="en-US"/>
        </a:p>
      </dgm:t>
    </dgm:pt>
    <dgm:pt modelId="{856EA8D5-B718-45DC-ACEF-CE3D7E55E117}" type="pres">
      <dgm:prSet presAssocID="{CD5C6FC2-21CA-4286-82DD-97EFDFC9070F}" presName="parentText" presStyleLbl="node1" presStyleIdx="0" presStyleCnt="1">
        <dgm:presLayoutVars>
          <dgm:chMax val="0"/>
          <dgm:bulletEnabled val="1"/>
        </dgm:presLayoutVars>
      </dgm:prSet>
      <dgm:spPr/>
      <dgm:t>
        <a:bodyPr/>
        <a:lstStyle/>
        <a:p>
          <a:endParaRPr lang="en-US"/>
        </a:p>
      </dgm:t>
    </dgm:pt>
  </dgm:ptLst>
  <dgm:cxnLst>
    <dgm:cxn modelId="{EB46AB38-D46A-4C85-BB6D-2E3826664901}" type="presOf" srcId="{CD5C6FC2-21CA-4286-82DD-97EFDFC9070F}" destId="{856EA8D5-B718-45DC-ACEF-CE3D7E55E117}" srcOrd="0" destOrd="0" presId="urn:microsoft.com/office/officeart/2005/8/layout/vList2"/>
    <dgm:cxn modelId="{0036188E-1856-4CDD-B4D4-BD8C17E97316}" srcId="{9728299B-8946-4F2C-AF09-CB335FD34B69}" destId="{CD5C6FC2-21CA-4286-82DD-97EFDFC9070F}" srcOrd="0" destOrd="0" parTransId="{04D5C7F3-5FA6-4DE3-A272-CECE319F5A8D}" sibTransId="{0F0EF5E8-12E1-4837-B919-E02547BB1450}"/>
    <dgm:cxn modelId="{A0F999EA-3836-4E2E-8545-4D167A44EF29}" type="presOf" srcId="{9728299B-8946-4F2C-AF09-CB335FD34B69}" destId="{D7522088-D26F-40C3-AC09-89029E7699CD}" srcOrd="0" destOrd="0" presId="urn:microsoft.com/office/officeart/2005/8/layout/vList2"/>
    <dgm:cxn modelId="{BE4CC71D-88D5-49FF-BC44-CC19AE33519B}" type="presParOf" srcId="{D7522088-D26F-40C3-AC09-89029E7699CD}" destId="{856EA8D5-B718-45DC-ACEF-CE3D7E55E11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87E874D-10FF-4719-9713-DC3926DCE09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69471DB-AEE5-402F-8850-8326EC82F865}">
      <dgm:prSet/>
      <dgm:spPr/>
      <dgm:t>
        <a:bodyPr/>
        <a:lstStyle/>
        <a:p>
          <a:pPr rtl="0"/>
          <a:r>
            <a:rPr lang="en-US" b="1" i="1" dirty="0"/>
            <a:t>Budgetary Control</a:t>
          </a:r>
          <a:endParaRPr lang="en-US" dirty="0"/>
        </a:p>
      </dgm:t>
    </dgm:pt>
    <dgm:pt modelId="{AE66554C-CC26-422D-9A48-B6727B21AC5A}" type="parTrans" cxnId="{63CDF41B-7920-4FE2-A863-19B5C75C6312}">
      <dgm:prSet/>
      <dgm:spPr/>
      <dgm:t>
        <a:bodyPr/>
        <a:lstStyle/>
        <a:p>
          <a:endParaRPr lang="en-US"/>
        </a:p>
      </dgm:t>
    </dgm:pt>
    <dgm:pt modelId="{47E93FB6-AD0C-4999-AD09-7C5993D37872}" type="sibTrans" cxnId="{63CDF41B-7920-4FE2-A863-19B5C75C6312}">
      <dgm:prSet/>
      <dgm:spPr/>
      <dgm:t>
        <a:bodyPr/>
        <a:lstStyle/>
        <a:p>
          <a:endParaRPr lang="en-US"/>
        </a:p>
      </dgm:t>
    </dgm:pt>
    <dgm:pt modelId="{616CAD58-7E0A-4FAE-BC9E-2CA831DEE376}" type="pres">
      <dgm:prSet presAssocID="{C87E874D-10FF-4719-9713-DC3926DCE09B}" presName="linear" presStyleCnt="0">
        <dgm:presLayoutVars>
          <dgm:animLvl val="lvl"/>
          <dgm:resizeHandles val="exact"/>
        </dgm:presLayoutVars>
      </dgm:prSet>
      <dgm:spPr/>
      <dgm:t>
        <a:bodyPr/>
        <a:lstStyle/>
        <a:p>
          <a:endParaRPr lang="en-US"/>
        </a:p>
      </dgm:t>
    </dgm:pt>
    <dgm:pt modelId="{9DA907B3-2596-43BE-80AF-0190F22FCF1D}" type="pres">
      <dgm:prSet presAssocID="{F69471DB-AEE5-402F-8850-8326EC82F865}" presName="parentText" presStyleLbl="node1" presStyleIdx="0" presStyleCnt="1">
        <dgm:presLayoutVars>
          <dgm:chMax val="0"/>
          <dgm:bulletEnabled val="1"/>
        </dgm:presLayoutVars>
      </dgm:prSet>
      <dgm:spPr/>
      <dgm:t>
        <a:bodyPr/>
        <a:lstStyle/>
        <a:p>
          <a:endParaRPr lang="en-US"/>
        </a:p>
      </dgm:t>
    </dgm:pt>
  </dgm:ptLst>
  <dgm:cxnLst>
    <dgm:cxn modelId="{63CDF41B-7920-4FE2-A863-19B5C75C6312}" srcId="{C87E874D-10FF-4719-9713-DC3926DCE09B}" destId="{F69471DB-AEE5-402F-8850-8326EC82F865}" srcOrd="0" destOrd="0" parTransId="{AE66554C-CC26-422D-9A48-B6727B21AC5A}" sibTransId="{47E93FB6-AD0C-4999-AD09-7C5993D37872}"/>
    <dgm:cxn modelId="{531A1BCD-85DB-487F-91E6-30820D209DA1}" type="presOf" srcId="{F69471DB-AEE5-402F-8850-8326EC82F865}" destId="{9DA907B3-2596-43BE-80AF-0190F22FCF1D}" srcOrd="0" destOrd="0" presId="urn:microsoft.com/office/officeart/2005/8/layout/vList2"/>
    <dgm:cxn modelId="{E477B263-3E0F-430F-9912-6BBA9BD495CF}" type="presOf" srcId="{C87E874D-10FF-4719-9713-DC3926DCE09B}" destId="{616CAD58-7E0A-4FAE-BC9E-2CA831DEE376}" srcOrd="0" destOrd="0" presId="urn:microsoft.com/office/officeart/2005/8/layout/vList2"/>
    <dgm:cxn modelId="{572E2E66-BB96-452E-BD74-6B4CD0524673}" type="presParOf" srcId="{616CAD58-7E0A-4FAE-BC9E-2CA831DEE376}" destId="{9DA907B3-2596-43BE-80AF-0190F22FCF1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9F2C8F6-691C-4FF1-8BE3-01C28172937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F800F9-E88E-4B35-A8F6-9FBD216E74FB}">
      <dgm:prSet/>
      <dgm:spPr/>
      <dgm:t>
        <a:bodyPr/>
        <a:lstStyle/>
        <a:p>
          <a:pPr rtl="0"/>
          <a:r>
            <a:rPr lang="en-US" dirty="0"/>
            <a:t>The general procedures of an internal audit have not been purposely covered in the following paragraphs. The procedures are illustrative in nature and would require adequate modification to address internal audit requirements of a particular School or College depending upon the nature, size and other factors.</a:t>
          </a:r>
        </a:p>
      </dgm:t>
    </dgm:pt>
    <dgm:pt modelId="{17BBDC6E-61CF-4911-8EC1-67E18FDA8A6E}" type="parTrans" cxnId="{AB027E96-AC2E-4C8B-B6F9-316FBE4C3522}">
      <dgm:prSet/>
      <dgm:spPr/>
      <dgm:t>
        <a:bodyPr/>
        <a:lstStyle/>
        <a:p>
          <a:endParaRPr lang="en-US"/>
        </a:p>
      </dgm:t>
    </dgm:pt>
    <dgm:pt modelId="{5EB454E0-971D-4D4E-9B11-4306AAA6F617}" type="sibTrans" cxnId="{AB027E96-AC2E-4C8B-B6F9-316FBE4C3522}">
      <dgm:prSet/>
      <dgm:spPr/>
      <dgm:t>
        <a:bodyPr/>
        <a:lstStyle/>
        <a:p>
          <a:endParaRPr lang="en-US"/>
        </a:p>
      </dgm:t>
    </dgm:pt>
    <dgm:pt modelId="{E65DA33D-AC20-4DF3-992D-19CABD643BE7}" type="pres">
      <dgm:prSet presAssocID="{A9F2C8F6-691C-4FF1-8BE3-01C281729378}" presName="linear" presStyleCnt="0">
        <dgm:presLayoutVars>
          <dgm:animLvl val="lvl"/>
          <dgm:resizeHandles val="exact"/>
        </dgm:presLayoutVars>
      </dgm:prSet>
      <dgm:spPr/>
      <dgm:t>
        <a:bodyPr/>
        <a:lstStyle/>
        <a:p>
          <a:endParaRPr lang="en-US"/>
        </a:p>
      </dgm:t>
    </dgm:pt>
    <dgm:pt modelId="{8F31ED18-97E8-4B53-BF05-34F12C2802EC}" type="pres">
      <dgm:prSet presAssocID="{8FF800F9-E88E-4B35-A8F6-9FBD216E74FB}" presName="parentText" presStyleLbl="node1" presStyleIdx="0" presStyleCnt="1">
        <dgm:presLayoutVars>
          <dgm:chMax val="0"/>
          <dgm:bulletEnabled val="1"/>
        </dgm:presLayoutVars>
      </dgm:prSet>
      <dgm:spPr/>
      <dgm:t>
        <a:bodyPr/>
        <a:lstStyle/>
        <a:p>
          <a:endParaRPr lang="en-US"/>
        </a:p>
      </dgm:t>
    </dgm:pt>
  </dgm:ptLst>
  <dgm:cxnLst>
    <dgm:cxn modelId="{D371616A-284B-40BD-850A-76EC2063393B}" type="presOf" srcId="{A9F2C8F6-691C-4FF1-8BE3-01C281729378}" destId="{E65DA33D-AC20-4DF3-992D-19CABD643BE7}" srcOrd="0" destOrd="0" presId="urn:microsoft.com/office/officeart/2005/8/layout/vList2"/>
    <dgm:cxn modelId="{AB027E96-AC2E-4C8B-B6F9-316FBE4C3522}" srcId="{A9F2C8F6-691C-4FF1-8BE3-01C281729378}" destId="{8FF800F9-E88E-4B35-A8F6-9FBD216E74FB}" srcOrd="0" destOrd="0" parTransId="{17BBDC6E-61CF-4911-8EC1-67E18FDA8A6E}" sibTransId="{5EB454E0-971D-4D4E-9B11-4306AAA6F617}"/>
    <dgm:cxn modelId="{318A1900-D358-48D3-A5D4-9B5AA940E67F}" type="presOf" srcId="{8FF800F9-E88E-4B35-A8F6-9FBD216E74FB}" destId="{8F31ED18-97E8-4B53-BF05-34F12C2802EC}" srcOrd="0" destOrd="0" presId="urn:microsoft.com/office/officeart/2005/8/layout/vList2"/>
    <dgm:cxn modelId="{282F5470-DDB5-41F0-BA35-646A0CFBE5A5}" type="presParOf" srcId="{E65DA33D-AC20-4DF3-992D-19CABD643BE7}" destId="{8F31ED18-97E8-4B53-BF05-34F12C2802E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9385D05-19FC-49EC-BFC1-0B04C56965E1}" type="doc">
      <dgm:prSet loTypeId="urn:microsoft.com/office/officeart/2005/8/layout/arrow1" loCatId="relationship" qsTypeId="urn:microsoft.com/office/officeart/2005/8/quickstyle/3d1" qsCatId="3D" csTypeId="urn:microsoft.com/office/officeart/2005/8/colors/accent1_2" csCatId="accent1" phldr="1"/>
      <dgm:spPr/>
      <dgm:t>
        <a:bodyPr/>
        <a:lstStyle/>
        <a:p>
          <a:endParaRPr lang="en-US"/>
        </a:p>
      </dgm:t>
    </dgm:pt>
    <dgm:pt modelId="{2DE19AA4-BB29-4D2B-804B-FD86BFC8A362}">
      <dgm:prSet custT="1"/>
      <dgm:spPr/>
      <dgm:t>
        <a:bodyPr/>
        <a:lstStyle/>
        <a:p>
          <a:pPr rtl="0"/>
          <a:r>
            <a:rPr lang="en-US" sz="1400" b="1" dirty="0"/>
            <a:t>Revenue</a:t>
          </a:r>
          <a:endParaRPr lang="en-US" sz="1800" dirty="0"/>
        </a:p>
      </dgm:t>
    </dgm:pt>
    <dgm:pt modelId="{3C803178-6A39-47C9-9CC3-CA2D022C8F6E}" type="parTrans" cxnId="{923AE06C-BA7E-46C0-87D9-B3D6DDFCC961}">
      <dgm:prSet/>
      <dgm:spPr/>
      <dgm:t>
        <a:bodyPr/>
        <a:lstStyle/>
        <a:p>
          <a:endParaRPr lang="en-US" sz="1800"/>
        </a:p>
      </dgm:t>
    </dgm:pt>
    <dgm:pt modelId="{2E6412C4-66F2-48EF-AA9C-64C1D40B9C0F}" type="sibTrans" cxnId="{923AE06C-BA7E-46C0-87D9-B3D6DDFCC961}">
      <dgm:prSet/>
      <dgm:spPr/>
      <dgm:t>
        <a:bodyPr/>
        <a:lstStyle/>
        <a:p>
          <a:endParaRPr lang="en-US" sz="1800"/>
        </a:p>
      </dgm:t>
    </dgm:pt>
    <dgm:pt modelId="{C7F0AD48-2B67-4A00-8173-EA6647CFC069}">
      <dgm:prSet custT="1"/>
      <dgm:spPr/>
      <dgm:t>
        <a:bodyPr/>
        <a:lstStyle/>
        <a:p>
          <a:pPr rtl="0"/>
          <a:r>
            <a:rPr lang="en-US" sz="1200" b="1" dirty="0"/>
            <a:t>Expenses</a:t>
          </a:r>
          <a:endParaRPr lang="en-US" sz="500" b="1" dirty="0"/>
        </a:p>
      </dgm:t>
    </dgm:pt>
    <dgm:pt modelId="{ED9B145B-0E9C-46E2-BFC3-7DD726F9691F}" type="parTrans" cxnId="{F6821AA4-B843-4D7C-A9B2-B1EC7A462DB4}">
      <dgm:prSet/>
      <dgm:spPr/>
      <dgm:t>
        <a:bodyPr/>
        <a:lstStyle/>
        <a:p>
          <a:endParaRPr lang="en-US" sz="1800"/>
        </a:p>
      </dgm:t>
    </dgm:pt>
    <dgm:pt modelId="{A72631B5-4F5F-49CE-A733-5B8B13E15EF1}" type="sibTrans" cxnId="{F6821AA4-B843-4D7C-A9B2-B1EC7A462DB4}">
      <dgm:prSet/>
      <dgm:spPr/>
      <dgm:t>
        <a:bodyPr/>
        <a:lstStyle/>
        <a:p>
          <a:endParaRPr lang="en-US" sz="1800"/>
        </a:p>
      </dgm:t>
    </dgm:pt>
    <dgm:pt modelId="{D82AEFE1-8D87-4C8B-AC9B-3F9A39BE5BC0}" type="pres">
      <dgm:prSet presAssocID="{69385D05-19FC-49EC-BFC1-0B04C56965E1}" presName="cycle" presStyleCnt="0">
        <dgm:presLayoutVars>
          <dgm:dir/>
          <dgm:resizeHandles val="exact"/>
        </dgm:presLayoutVars>
      </dgm:prSet>
      <dgm:spPr/>
      <dgm:t>
        <a:bodyPr/>
        <a:lstStyle/>
        <a:p>
          <a:endParaRPr lang="en-US"/>
        </a:p>
      </dgm:t>
    </dgm:pt>
    <dgm:pt modelId="{F3445E9C-4A5D-4FFF-99DD-966D16982602}" type="pres">
      <dgm:prSet presAssocID="{2DE19AA4-BB29-4D2B-804B-FD86BFC8A362}" presName="arrow" presStyleLbl="node1" presStyleIdx="0" presStyleCnt="2" custScaleY="100065">
        <dgm:presLayoutVars>
          <dgm:bulletEnabled val="1"/>
        </dgm:presLayoutVars>
      </dgm:prSet>
      <dgm:spPr/>
      <dgm:t>
        <a:bodyPr/>
        <a:lstStyle/>
        <a:p>
          <a:endParaRPr lang="en-US"/>
        </a:p>
      </dgm:t>
    </dgm:pt>
    <dgm:pt modelId="{657079B7-4655-428B-8F02-E39AA634DD17}" type="pres">
      <dgm:prSet presAssocID="{C7F0AD48-2B67-4A00-8173-EA6647CFC069}" presName="arrow" presStyleLbl="node1" presStyleIdx="1" presStyleCnt="2" custScaleY="100115">
        <dgm:presLayoutVars>
          <dgm:bulletEnabled val="1"/>
        </dgm:presLayoutVars>
      </dgm:prSet>
      <dgm:spPr/>
      <dgm:t>
        <a:bodyPr/>
        <a:lstStyle/>
        <a:p>
          <a:endParaRPr lang="en-US"/>
        </a:p>
      </dgm:t>
    </dgm:pt>
  </dgm:ptLst>
  <dgm:cxnLst>
    <dgm:cxn modelId="{A404C881-20B2-4899-B911-97CEEA90379D}" type="presOf" srcId="{69385D05-19FC-49EC-BFC1-0B04C56965E1}" destId="{D82AEFE1-8D87-4C8B-AC9B-3F9A39BE5BC0}" srcOrd="0" destOrd="0" presId="urn:microsoft.com/office/officeart/2005/8/layout/arrow1"/>
    <dgm:cxn modelId="{7E47A943-3E73-4316-A074-3604E195B247}" type="presOf" srcId="{2DE19AA4-BB29-4D2B-804B-FD86BFC8A362}" destId="{F3445E9C-4A5D-4FFF-99DD-966D16982602}" srcOrd="0" destOrd="0" presId="urn:microsoft.com/office/officeart/2005/8/layout/arrow1"/>
    <dgm:cxn modelId="{F6821AA4-B843-4D7C-A9B2-B1EC7A462DB4}" srcId="{69385D05-19FC-49EC-BFC1-0B04C56965E1}" destId="{C7F0AD48-2B67-4A00-8173-EA6647CFC069}" srcOrd="1" destOrd="0" parTransId="{ED9B145B-0E9C-46E2-BFC3-7DD726F9691F}" sibTransId="{A72631B5-4F5F-49CE-A733-5B8B13E15EF1}"/>
    <dgm:cxn modelId="{923AE06C-BA7E-46C0-87D9-B3D6DDFCC961}" srcId="{69385D05-19FC-49EC-BFC1-0B04C56965E1}" destId="{2DE19AA4-BB29-4D2B-804B-FD86BFC8A362}" srcOrd="0" destOrd="0" parTransId="{3C803178-6A39-47C9-9CC3-CA2D022C8F6E}" sibTransId="{2E6412C4-66F2-48EF-AA9C-64C1D40B9C0F}"/>
    <dgm:cxn modelId="{6A90A98C-1A1B-4EDA-95C0-58020E8B6FE5}" type="presOf" srcId="{C7F0AD48-2B67-4A00-8173-EA6647CFC069}" destId="{657079B7-4655-428B-8F02-E39AA634DD17}" srcOrd="0" destOrd="0" presId="urn:microsoft.com/office/officeart/2005/8/layout/arrow1"/>
    <dgm:cxn modelId="{14903826-09DC-4D1E-BF50-492B81AEEE3C}" type="presParOf" srcId="{D82AEFE1-8D87-4C8B-AC9B-3F9A39BE5BC0}" destId="{F3445E9C-4A5D-4FFF-99DD-966D16982602}" srcOrd="0" destOrd="0" presId="urn:microsoft.com/office/officeart/2005/8/layout/arrow1"/>
    <dgm:cxn modelId="{061BA45D-219D-4E4B-8C21-964D29B9EE9C}" type="presParOf" srcId="{D82AEFE1-8D87-4C8B-AC9B-3F9A39BE5BC0}" destId="{657079B7-4655-428B-8F02-E39AA634DD17}" srcOrd="1" destOrd="0" presId="urn:microsoft.com/office/officeart/2005/8/layout/arrow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3784891-9469-4969-9376-9ACBFDFA6BAA}"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5B6FF114-57C6-4940-BCFE-DD439773509E}">
      <dgm:prSet/>
      <dgm:spPr/>
      <dgm:t>
        <a:bodyPr/>
        <a:lstStyle/>
        <a:p>
          <a:pPr rtl="0"/>
          <a:r>
            <a:rPr lang="en-US" b="1" dirty="0"/>
            <a:t>Revenue</a:t>
          </a:r>
          <a:endParaRPr lang="en-US" dirty="0"/>
        </a:p>
      </dgm:t>
    </dgm:pt>
    <dgm:pt modelId="{4DF48DC7-31E6-4463-A980-340F9D11A4B7}" type="parTrans" cxnId="{80834ECF-248C-4F79-9F08-9DFFA46BDF72}">
      <dgm:prSet/>
      <dgm:spPr/>
      <dgm:t>
        <a:bodyPr/>
        <a:lstStyle/>
        <a:p>
          <a:endParaRPr lang="en-US"/>
        </a:p>
      </dgm:t>
    </dgm:pt>
    <dgm:pt modelId="{04170F1A-B413-4158-83F1-8B02EBD0C390}" type="sibTrans" cxnId="{80834ECF-248C-4F79-9F08-9DFFA46BDF72}">
      <dgm:prSet/>
      <dgm:spPr/>
      <dgm:t>
        <a:bodyPr/>
        <a:lstStyle/>
        <a:p>
          <a:endParaRPr lang="en-US"/>
        </a:p>
      </dgm:t>
    </dgm:pt>
    <dgm:pt modelId="{F46C0146-B386-4D45-B651-2B4F55C8E9D1}" type="pres">
      <dgm:prSet presAssocID="{03784891-9469-4969-9376-9ACBFDFA6BAA}" presName="linear" presStyleCnt="0">
        <dgm:presLayoutVars>
          <dgm:animLvl val="lvl"/>
          <dgm:resizeHandles val="exact"/>
        </dgm:presLayoutVars>
      </dgm:prSet>
      <dgm:spPr/>
      <dgm:t>
        <a:bodyPr/>
        <a:lstStyle/>
        <a:p>
          <a:endParaRPr lang="en-US"/>
        </a:p>
      </dgm:t>
    </dgm:pt>
    <dgm:pt modelId="{E24B7A5F-9744-4D4E-8AE7-27CDF070B517}" type="pres">
      <dgm:prSet presAssocID="{5B6FF114-57C6-4940-BCFE-DD439773509E}" presName="parentText" presStyleLbl="node1" presStyleIdx="0" presStyleCnt="1">
        <dgm:presLayoutVars>
          <dgm:chMax val="0"/>
          <dgm:bulletEnabled val="1"/>
        </dgm:presLayoutVars>
      </dgm:prSet>
      <dgm:spPr/>
      <dgm:t>
        <a:bodyPr/>
        <a:lstStyle/>
        <a:p>
          <a:endParaRPr lang="en-US"/>
        </a:p>
      </dgm:t>
    </dgm:pt>
  </dgm:ptLst>
  <dgm:cxnLst>
    <dgm:cxn modelId="{2538234F-EB93-4C5A-B833-06D214B5FEC2}" type="presOf" srcId="{03784891-9469-4969-9376-9ACBFDFA6BAA}" destId="{F46C0146-B386-4D45-B651-2B4F55C8E9D1}" srcOrd="0" destOrd="0" presId="urn:microsoft.com/office/officeart/2005/8/layout/vList2"/>
    <dgm:cxn modelId="{7B3EA968-518A-422C-AD54-2C136D5E6B94}" type="presOf" srcId="{5B6FF114-57C6-4940-BCFE-DD439773509E}" destId="{E24B7A5F-9744-4D4E-8AE7-27CDF070B517}" srcOrd="0" destOrd="0" presId="urn:microsoft.com/office/officeart/2005/8/layout/vList2"/>
    <dgm:cxn modelId="{80834ECF-248C-4F79-9F08-9DFFA46BDF72}" srcId="{03784891-9469-4969-9376-9ACBFDFA6BAA}" destId="{5B6FF114-57C6-4940-BCFE-DD439773509E}" srcOrd="0" destOrd="0" parTransId="{4DF48DC7-31E6-4463-A980-340F9D11A4B7}" sibTransId="{04170F1A-B413-4158-83F1-8B02EBD0C390}"/>
    <dgm:cxn modelId="{DFAD0EDC-AEF5-46C1-B57B-E7DE931B5A25}" type="presParOf" srcId="{F46C0146-B386-4D45-B651-2B4F55C8E9D1}" destId="{E24B7A5F-9744-4D4E-8AE7-27CDF070B517}"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9FF8D50-9745-4F03-B589-2653AE43F806}" type="doc">
      <dgm:prSet loTypeId="urn:microsoft.com/office/officeart/2005/8/layout/vList2" loCatId="list" qsTypeId="urn:microsoft.com/office/officeart/2005/8/quickstyle/simple1" qsCatId="simple" csTypeId="urn:microsoft.com/office/officeart/2005/8/colors/accent3_2" csCatId="accent3"/>
      <dgm:spPr/>
      <dgm:t>
        <a:bodyPr/>
        <a:lstStyle/>
        <a:p>
          <a:endParaRPr lang="en-US"/>
        </a:p>
      </dgm:t>
    </dgm:pt>
    <dgm:pt modelId="{AE682509-6FDD-4B0C-972F-A3E7BB8EEFF2}">
      <dgm:prSet/>
      <dgm:spPr/>
      <dgm:t>
        <a:bodyPr/>
        <a:lstStyle/>
        <a:p>
          <a:pPr rtl="0"/>
          <a:r>
            <a:rPr lang="en-US" b="1" dirty="0">
              <a:solidFill>
                <a:srgbClr val="00B050"/>
              </a:solidFill>
              <a:highlight>
                <a:srgbClr val="FFFF00"/>
              </a:highlight>
            </a:rPr>
            <a:t>Expenses</a:t>
          </a:r>
        </a:p>
      </dgm:t>
    </dgm:pt>
    <dgm:pt modelId="{43BDCFAA-6C59-4BD9-BD17-323F1D327FA4}" type="parTrans" cxnId="{381B16C2-6B03-42E2-A393-A7BD4FC7E6FC}">
      <dgm:prSet/>
      <dgm:spPr/>
      <dgm:t>
        <a:bodyPr/>
        <a:lstStyle/>
        <a:p>
          <a:endParaRPr lang="en-US"/>
        </a:p>
      </dgm:t>
    </dgm:pt>
    <dgm:pt modelId="{C4D30490-3A43-4E2E-BF71-4AD12D9E9CC2}" type="sibTrans" cxnId="{381B16C2-6B03-42E2-A393-A7BD4FC7E6FC}">
      <dgm:prSet/>
      <dgm:spPr/>
      <dgm:t>
        <a:bodyPr/>
        <a:lstStyle/>
        <a:p>
          <a:endParaRPr lang="en-US"/>
        </a:p>
      </dgm:t>
    </dgm:pt>
    <dgm:pt modelId="{E41789C4-91B2-4109-8017-E997F250A9D0}" type="pres">
      <dgm:prSet presAssocID="{C9FF8D50-9745-4F03-B589-2653AE43F806}" presName="linear" presStyleCnt="0">
        <dgm:presLayoutVars>
          <dgm:animLvl val="lvl"/>
          <dgm:resizeHandles val="exact"/>
        </dgm:presLayoutVars>
      </dgm:prSet>
      <dgm:spPr/>
      <dgm:t>
        <a:bodyPr/>
        <a:lstStyle/>
        <a:p>
          <a:endParaRPr lang="en-US"/>
        </a:p>
      </dgm:t>
    </dgm:pt>
    <dgm:pt modelId="{5AD9907B-D1C2-409A-A17B-407A79B9C3F3}" type="pres">
      <dgm:prSet presAssocID="{AE682509-6FDD-4B0C-972F-A3E7BB8EEFF2}" presName="parentText" presStyleLbl="node1" presStyleIdx="0" presStyleCnt="1">
        <dgm:presLayoutVars>
          <dgm:chMax val="0"/>
          <dgm:bulletEnabled val="1"/>
        </dgm:presLayoutVars>
      </dgm:prSet>
      <dgm:spPr/>
      <dgm:t>
        <a:bodyPr/>
        <a:lstStyle/>
        <a:p>
          <a:endParaRPr lang="en-US"/>
        </a:p>
      </dgm:t>
    </dgm:pt>
  </dgm:ptLst>
  <dgm:cxnLst>
    <dgm:cxn modelId="{90FDC32F-FAB8-4E0E-9D88-1099C77C0B4D}" type="presOf" srcId="{AE682509-6FDD-4B0C-972F-A3E7BB8EEFF2}" destId="{5AD9907B-D1C2-409A-A17B-407A79B9C3F3}" srcOrd="0" destOrd="0" presId="urn:microsoft.com/office/officeart/2005/8/layout/vList2"/>
    <dgm:cxn modelId="{381B16C2-6B03-42E2-A393-A7BD4FC7E6FC}" srcId="{C9FF8D50-9745-4F03-B589-2653AE43F806}" destId="{AE682509-6FDD-4B0C-972F-A3E7BB8EEFF2}" srcOrd="0" destOrd="0" parTransId="{43BDCFAA-6C59-4BD9-BD17-323F1D327FA4}" sibTransId="{C4D30490-3A43-4E2E-BF71-4AD12D9E9CC2}"/>
    <dgm:cxn modelId="{38E80B39-A377-4F52-84D6-C0DE73E5A730}" type="presOf" srcId="{C9FF8D50-9745-4F03-B589-2653AE43F806}" destId="{E41789C4-91B2-4109-8017-E997F250A9D0}" srcOrd="0" destOrd="0" presId="urn:microsoft.com/office/officeart/2005/8/layout/vList2"/>
    <dgm:cxn modelId="{40CEA556-6170-49E5-9401-0C523AD5A94F}" type="presParOf" srcId="{E41789C4-91B2-4109-8017-E997F250A9D0}" destId="{5AD9907B-D1C2-409A-A17B-407A79B9C3F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C8B50F-9FFF-4E30-8CF9-91E2F0F1D302}" type="doc">
      <dgm:prSet loTypeId="urn:microsoft.com/office/officeart/2005/8/layout/hList7#1" loCatId="list" qsTypeId="urn:microsoft.com/office/officeart/2005/8/quickstyle/3d2" qsCatId="3D" csTypeId="urn:microsoft.com/office/officeart/2005/8/colors/accent1_2" csCatId="accent1" phldr="1"/>
      <dgm:spPr/>
      <dgm:t>
        <a:bodyPr/>
        <a:lstStyle/>
        <a:p>
          <a:endParaRPr lang="en-US"/>
        </a:p>
      </dgm:t>
    </dgm:pt>
    <dgm:pt modelId="{56607B8E-A861-44A2-9215-7B66A14DE385}">
      <dgm:prSet/>
      <dgm:spPr/>
      <dgm:t>
        <a:bodyPr/>
        <a:lstStyle/>
        <a:p>
          <a:pPr rtl="0"/>
          <a:r>
            <a:rPr lang="en-US" b="0" i="1" cap="none" spc="0" dirty="0">
              <a:ln w="18415" cmpd="sng">
                <a:prstDash val="solid"/>
              </a:ln>
              <a:effectLst>
                <a:outerShdw blurRad="63500" dir="3600000" algn="tl" rotWithShape="0">
                  <a:srgbClr val="000000">
                    <a:alpha val="70000"/>
                  </a:srgbClr>
                </a:outerShdw>
              </a:effectLst>
            </a:rPr>
            <a:t>The auditor may thoroughly study the trust deed of the trust to which the school or the college belongs and in the case of the audit of an University, he may study the Act of Legislature and the rules that are applicable to that university</a:t>
          </a:r>
          <a:r>
            <a:rPr lang="en-US" b="0" cap="none" spc="0" dirty="0">
              <a:ln w="18415" cmpd="sng">
                <a:prstDash val="solid"/>
              </a:ln>
              <a:effectLst>
                <a:outerShdw blurRad="63500" dir="3600000" algn="tl" rotWithShape="0">
                  <a:srgbClr val="000000">
                    <a:alpha val="70000"/>
                  </a:srgbClr>
                </a:outerShdw>
              </a:effectLst>
            </a:rPr>
            <a:t>.</a:t>
          </a:r>
        </a:p>
      </dgm:t>
    </dgm:pt>
    <dgm:pt modelId="{F21C5BAB-258D-40F6-AC3C-368333416273}" type="parTrans" cxnId="{91F58E07-E219-433E-85F7-5904139F10C3}">
      <dgm:prSet/>
      <dgm:spPr/>
      <dgm:t>
        <a:bodyPr/>
        <a:lstStyle/>
        <a:p>
          <a:endParaRPr lang="en-US"/>
        </a:p>
      </dgm:t>
    </dgm:pt>
    <dgm:pt modelId="{8F25D2C3-9262-4083-AADC-3D56393F7339}" type="sibTrans" cxnId="{91F58E07-E219-433E-85F7-5904139F10C3}">
      <dgm:prSet/>
      <dgm:spPr/>
      <dgm:t>
        <a:bodyPr/>
        <a:lstStyle/>
        <a:p>
          <a:endParaRPr lang="en-US"/>
        </a:p>
      </dgm:t>
    </dgm:pt>
    <dgm:pt modelId="{21B5D255-4E9D-48F5-A053-5785C0DB8986}" type="pres">
      <dgm:prSet presAssocID="{14C8B50F-9FFF-4E30-8CF9-91E2F0F1D302}" presName="Name0" presStyleCnt="0">
        <dgm:presLayoutVars>
          <dgm:dir/>
          <dgm:resizeHandles val="exact"/>
        </dgm:presLayoutVars>
      </dgm:prSet>
      <dgm:spPr/>
      <dgm:t>
        <a:bodyPr/>
        <a:lstStyle/>
        <a:p>
          <a:endParaRPr lang="en-US"/>
        </a:p>
      </dgm:t>
    </dgm:pt>
    <dgm:pt modelId="{CFE2295F-2751-4BA9-BEA0-50BF5A40884B}" type="pres">
      <dgm:prSet presAssocID="{14C8B50F-9FFF-4E30-8CF9-91E2F0F1D302}" presName="fgShape" presStyleLbl="fgShp" presStyleIdx="0" presStyleCnt="1"/>
      <dgm:spPr/>
    </dgm:pt>
    <dgm:pt modelId="{C9C86AA8-692B-42BC-B4BC-817ED6CD08D9}" type="pres">
      <dgm:prSet presAssocID="{14C8B50F-9FFF-4E30-8CF9-91E2F0F1D302}" presName="linComp" presStyleCnt="0"/>
      <dgm:spPr/>
    </dgm:pt>
    <dgm:pt modelId="{5AB35992-7DE9-412E-AE58-321EF2E46167}" type="pres">
      <dgm:prSet presAssocID="{56607B8E-A861-44A2-9215-7B66A14DE385}" presName="compNode" presStyleCnt="0"/>
      <dgm:spPr/>
    </dgm:pt>
    <dgm:pt modelId="{26E26D09-4488-479A-9CFE-51D11D0DA363}" type="pres">
      <dgm:prSet presAssocID="{56607B8E-A861-44A2-9215-7B66A14DE385}" presName="bkgdShape" presStyleLbl="node1" presStyleIdx="0" presStyleCnt="1" custLinFactNeighborX="-1201" custLinFactNeighborY="0"/>
      <dgm:spPr/>
      <dgm:t>
        <a:bodyPr/>
        <a:lstStyle/>
        <a:p>
          <a:endParaRPr lang="en-US"/>
        </a:p>
      </dgm:t>
    </dgm:pt>
    <dgm:pt modelId="{77E9DB09-ABC3-4C01-A069-5D3A1992D636}" type="pres">
      <dgm:prSet presAssocID="{56607B8E-A861-44A2-9215-7B66A14DE385}" presName="nodeTx" presStyleLbl="node1" presStyleIdx="0" presStyleCnt="1">
        <dgm:presLayoutVars>
          <dgm:bulletEnabled val="1"/>
        </dgm:presLayoutVars>
      </dgm:prSet>
      <dgm:spPr/>
      <dgm:t>
        <a:bodyPr/>
        <a:lstStyle/>
        <a:p>
          <a:endParaRPr lang="en-US"/>
        </a:p>
      </dgm:t>
    </dgm:pt>
    <dgm:pt modelId="{C9A2A8B2-F6DD-4AAB-8A18-EBE3B934BC5F}" type="pres">
      <dgm:prSet presAssocID="{56607B8E-A861-44A2-9215-7B66A14DE385}" presName="invisiNode" presStyleLbl="node1" presStyleIdx="0" presStyleCnt="1"/>
      <dgm:spPr/>
    </dgm:pt>
    <dgm:pt modelId="{F714560A-1D20-4851-9A94-E33455FC34A5}" type="pres">
      <dgm:prSet presAssocID="{56607B8E-A861-44A2-9215-7B66A14DE385}" presName="imagNode" presStyleLbl="fgImgPlace1" presStyleIdx="0" presStyleCnt="1" custScaleX="129179" custScaleY="113094"/>
      <dgm:spPr>
        <a:blipFill rotWithShape="0">
          <a:blip xmlns:r="http://schemas.openxmlformats.org/officeDocument/2006/relationships" r:embed="rId1"/>
          <a:stretch>
            <a:fillRect/>
          </a:stretch>
        </a:blipFill>
      </dgm:spPr>
    </dgm:pt>
  </dgm:ptLst>
  <dgm:cxnLst>
    <dgm:cxn modelId="{017D813A-D6D9-478C-B07C-F203C2ECD8E9}" type="presOf" srcId="{14C8B50F-9FFF-4E30-8CF9-91E2F0F1D302}" destId="{21B5D255-4E9D-48F5-A053-5785C0DB8986}" srcOrd="0" destOrd="0" presId="urn:microsoft.com/office/officeart/2005/8/layout/hList7#1"/>
    <dgm:cxn modelId="{7BC34A9D-1DA6-404C-B582-5E85217D8212}" type="presOf" srcId="{56607B8E-A861-44A2-9215-7B66A14DE385}" destId="{26E26D09-4488-479A-9CFE-51D11D0DA363}" srcOrd="0" destOrd="0" presId="urn:microsoft.com/office/officeart/2005/8/layout/hList7#1"/>
    <dgm:cxn modelId="{EE4B3900-A0CB-4604-A37A-42D7CF7D0828}" type="presOf" srcId="{56607B8E-A861-44A2-9215-7B66A14DE385}" destId="{77E9DB09-ABC3-4C01-A069-5D3A1992D636}" srcOrd="1" destOrd="0" presId="urn:microsoft.com/office/officeart/2005/8/layout/hList7#1"/>
    <dgm:cxn modelId="{91F58E07-E219-433E-85F7-5904139F10C3}" srcId="{14C8B50F-9FFF-4E30-8CF9-91E2F0F1D302}" destId="{56607B8E-A861-44A2-9215-7B66A14DE385}" srcOrd="0" destOrd="0" parTransId="{F21C5BAB-258D-40F6-AC3C-368333416273}" sibTransId="{8F25D2C3-9262-4083-AADC-3D56393F7339}"/>
    <dgm:cxn modelId="{E8EED409-34B4-4990-A798-D3A67A2FFA1B}" type="presParOf" srcId="{21B5D255-4E9D-48F5-A053-5785C0DB8986}" destId="{CFE2295F-2751-4BA9-BEA0-50BF5A40884B}" srcOrd="0" destOrd="0" presId="urn:microsoft.com/office/officeart/2005/8/layout/hList7#1"/>
    <dgm:cxn modelId="{35946592-BC14-4BA7-8DA8-AA232AEA9E3C}" type="presParOf" srcId="{21B5D255-4E9D-48F5-A053-5785C0DB8986}" destId="{C9C86AA8-692B-42BC-B4BC-817ED6CD08D9}" srcOrd="1" destOrd="0" presId="urn:microsoft.com/office/officeart/2005/8/layout/hList7#1"/>
    <dgm:cxn modelId="{230F6742-341D-4ED3-BBB2-5FACA1AABBC2}" type="presParOf" srcId="{C9C86AA8-692B-42BC-B4BC-817ED6CD08D9}" destId="{5AB35992-7DE9-412E-AE58-321EF2E46167}" srcOrd="0" destOrd="0" presId="urn:microsoft.com/office/officeart/2005/8/layout/hList7#1"/>
    <dgm:cxn modelId="{4CD6EDE3-500A-4465-9A51-14FF00098CF0}" type="presParOf" srcId="{5AB35992-7DE9-412E-AE58-321EF2E46167}" destId="{26E26D09-4488-479A-9CFE-51D11D0DA363}" srcOrd="0" destOrd="0" presId="urn:microsoft.com/office/officeart/2005/8/layout/hList7#1"/>
    <dgm:cxn modelId="{72785235-1E28-41C0-9F37-F90843B21A23}" type="presParOf" srcId="{5AB35992-7DE9-412E-AE58-321EF2E46167}" destId="{77E9DB09-ABC3-4C01-A069-5D3A1992D636}" srcOrd="1" destOrd="0" presId="urn:microsoft.com/office/officeart/2005/8/layout/hList7#1"/>
    <dgm:cxn modelId="{83B8A313-46FB-44CF-84CF-FCDF1134683A}" type="presParOf" srcId="{5AB35992-7DE9-412E-AE58-321EF2E46167}" destId="{C9A2A8B2-F6DD-4AAB-8A18-EBE3B934BC5F}" srcOrd="2" destOrd="0" presId="urn:microsoft.com/office/officeart/2005/8/layout/hList7#1"/>
    <dgm:cxn modelId="{09346C31-2207-4FD6-A064-07F924790BE5}" type="presParOf" srcId="{5AB35992-7DE9-412E-AE58-321EF2E46167}" destId="{F714560A-1D20-4851-9A94-E33455FC34A5}" srcOrd="3" destOrd="0" presId="urn:microsoft.com/office/officeart/2005/8/layout/hList7#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107528EC-C6DF-48D1-81D2-4C35C2BADE8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D36C6FE-B807-4B30-8A97-1D88EF5B6057}">
      <dgm:prSet/>
      <dgm:spPr/>
      <dgm:t>
        <a:bodyPr/>
        <a:lstStyle/>
        <a:p>
          <a:pPr rtl="0"/>
          <a:r>
            <a:rPr lang="en-US" b="1" dirty="0"/>
            <a:t>Internal Auditor’s Role in Governance</a:t>
          </a:r>
          <a:endParaRPr lang="en-US" dirty="0"/>
        </a:p>
      </dgm:t>
    </dgm:pt>
    <dgm:pt modelId="{E2D955D3-2411-42F3-BA6A-5B1EC261A2B2}" type="parTrans" cxnId="{1E78DD37-DB8F-4104-983D-15293660A3C5}">
      <dgm:prSet/>
      <dgm:spPr/>
      <dgm:t>
        <a:bodyPr/>
        <a:lstStyle/>
        <a:p>
          <a:endParaRPr lang="en-US"/>
        </a:p>
      </dgm:t>
    </dgm:pt>
    <dgm:pt modelId="{8061F6F4-5D31-4D1F-B4DA-890D3928A062}" type="sibTrans" cxnId="{1E78DD37-DB8F-4104-983D-15293660A3C5}">
      <dgm:prSet/>
      <dgm:spPr/>
      <dgm:t>
        <a:bodyPr/>
        <a:lstStyle/>
        <a:p>
          <a:endParaRPr lang="en-US"/>
        </a:p>
      </dgm:t>
    </dgm:pt>
    <dgm:pt modelId="{DDED9E06-A7F4-4D58-9ACF-6BC228F7F950}" type="pres">
      <dgm:prSet presAssocID="{107528EC-C6DF-48D1-81D2-4C35C2BADE8C}" presName="linear" presStyleCnt="0">
        <dgm:presLayoutVars>
          <dgm:animLvl val="lvl"/>
          <dgm:resizeHandles val="exact"/>
        </dgm:presLayoutVars>
      </dgm:prSet>
      <dgm:spPr/>
      <dgm:t>
        <a:bodyPr/>
        <a:lstStyle/>
        <a:p>
          <a:endParaRPr lang="en-US"/>
        </a:p>
      </dgm:t>
    </dgm:pt>
    <dgm:pt modelId="{54EBBD33-3BBB-4391-BDAD-DB89A25C05A3}" type="pres">
      <dgm:prSet presAssocID="{9D36C6FE-B807-4B30-8A97-1D88EF5B6057}" presName="parentText" presStyleLbl="node1" presStyleIdx="0" presStyleCnt="1">
        <dgm:presLayoutVars>
          <dgm:chMax val="0"/>
          <dgm:bulletEnabled val="1"/>
        </dgm:presLayoutVars>
      </dgm:prSet>
      <dgm:spPr/>
      <dgm:t>
        <a:bodyPr/>
        <a:lstStyle/>
        <a:p>
          <a:endParaRPr lang="en-US"/>
        </a:p>
      </dgm:t>
    </dgm:pt>
  </dgm:ptLst>
  <dgm:cxnLst>
    <dgm:cxn modelId="{260C81B9-ADFF-4179-97DC-94292173BC62}" type="presOf" srcId="{9D36C6FE-B807-4B30-8A97-1D88EF5B6057}" destId="{54EBBD33-3BBB-4391-BDAD-DB89A25C05A3}" srcOrd="0" destOrd="0" presId="urn:microsoft.com/office/officeart/2005/8/layout/vList2"/>
    <dgm:cxn modelId="{5D65871B-EC97-46AE-9291-2DAE592E7831}" type="presOf" srcId="{107528EC-C6DF-48D1-81D2-4C35C2BADE8C}" destId="{DDED9E06-A7F4-4D58-9ACF-6BC228F7F950}" srcOrd="0" destOrd="0" presId="urn:microsoft.com/office/officeart/2005/8/layout/vList2"/>
    <dgm:cxn modelId="{1E78DD37-DB8F-4104-983D-15293660A3C5}" srcId="{107528EC-C6DF-48D1-81D2-4C35C2BADE8C}" destId="{9D36C6FE-B807-4B30-8A97-1D88EF5B6057}" srcOrd="0" destOrd="0" parTransId="{E2D955D3-2411-42F3-BA6A-5B1EC261A2B2}" sibTransId="{8061F6F4-5D31-4D1F-B4DA-890D3928A062}"/>
    <dgm:cxn modelId="{FBC3EC6A-D9DC-4D9E-942B-6BB04AFF7F71}" type="presParOf" srcId="{DDED9E06-A7F4-4D58-9ACF-6BC228F7F950}" destId="{54EBBD33-3BBB-4391-BDAD-DB89A25C05A3}"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3AFF6BA4-681B-4C7D-9FCC-9D9253BF319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D2CB161B-9DF6-4FFE-8646-5395E67A302C}">
      <dgm:prSet custT="1"/>
      <dgm:spPr/>
      <dgm:t>
        <a:bodyPr/>
        <a:lstStyle/>
        <a:p>
          <a:pPr rtl="0"/>
          <a:r>
            <a:rPr lang="en-US" sz="1600" b="1" dirty="0">
              <a:solidFill>
                <a:schemeClr val="bg1"/>
              </a:solidFill>
            </a:rPr>
            <a:t>Charging capitation fees from students, where not allowed.</a:t>
          </a:r>
        </a:p>
      </dgm:t>
    </dgm:pt>
    <dgm:pt modelId="{9B0632D2-ADA2-46A5-9A00-E58E4936CA64}" type="parTrans" cxnId="{9ABEAE19-2A38-4164-A090-3720DD30B576}">
      <dgm:prSet/>
      <dgm:spPr/>
      <dgm:t>
        <a:bodyPr/>
        <a:lstStyle/>
        <a:p>
          <a:endParaRPr lang="en-US"/>
        </a:p>
      </dgm:t>
    </dgm:pt>
    <dgm:pt modelId="{B73E38C1-660E-4AA9-BB23-51C716FAA076}" type="sibTrans" cxnId="{9ABEAE19-2A38-4164-A090-3720DD30B576}">
      <dgm:prSet/>
      <dgm:spPr/>
      <dgm:t>
        <a:bodyPr/>
        <a:lstStyle/>
        <a:p>
          <a:endParaRPr lang="en-US"/>
        </a:p>
      </dgm:t>
    </dgm:pt>
    <dgm:pt modelId="{0F77262F-F6A1-41BE-9B6B-CC8562D4F57D}">
      <dgm:prSet custT="1"/>
      <dgm:spPr/>
      <dgm:t>
        <a:bodyPr/>
        <a:lstStyle/>
        <a:p>
          <a:pPr rtl="0"/>
          <a:r>
            <a:rPr lang="en-US" sz="1400" b="1" dirty="0">
              <a:solidFill>
                <a:schemeClr val="bg1"/>
              </a:solidFill>
            </a:rPr>
            <a:t>Plagiarism - Availability of restricted data, violation of intellectual property rights or leakage of critical information on internet, for example, examination papers, course papers, essays or research notes.</a:t>
          </a:r>
        </a:p>
      </dgm:t>
    </dgm:pt>
    <dgm:pt modelId="{896931B8-E1C9-4C4B-B12E-62981CB77E46}" type="parTrans" cxnId="{83128C32-F130-40B1-9E37-811A5239725A}">
      <dgm:prSet/>
      <dgm:spPr/>
      <dgm:t>
        <a:bodyPr/>
        <a:lstStyle/>
        <a:p>
          <a:endParaRPr lang="en-US"/>
        </a:p>
      </dgm:t>
    </dgm:pt>
    <dgm:pt modelId="{36800E4C-F5A3-411F-93FE-02C69C83377D}" type="sibTrans" cxnId="{83128C32-F130-40B1-9E37-811A5239725A}">
      <dgm:prSet/>
      <dgm:spPr/>
      <dgm:t>
        <a:bodyPr/>
        <a:lstStyle/>
        <a:p>
          <a:endParaRPr lang="en-US"/>
        </a:p>
      </dgm:t>
    </dgm:pt>
    <dgm:pt modelId="{D993DBB5-5B4F-4C66-BF86-0DA44CB337CF}">
      <dgm:prSet custT="1"/>
      <dgm:spPr/>
      <dgm:t>
        <a:bodyPr/>
        <a:lstStyle/>
        <a:p>
          <a:pPr rtl="0"/>
          <a:r>
            <a:rPr lang="en-US" sz="1600" b="1" dirty="0">
              <a:solidFill>
                <a:schemeClr val="bg1"/>
              </a:solidFill>
            </a:rPr>
            <a:t>Sale of question papers and answers by employees, faculty, publisher, etc.</a:t>
          </a:r>
        </a:p>
      </dgm:t>
    </dgm:pt>
    <dgm:pt modelId="{7E83C3F9-9BB9-4BD5-83A6-1DB98CECD17A}" type="parTrans" cxnId="{7F8EF70E-6FBF-45F9-A294-52D55522089F}">
      <dgm:prSet/>
      <dgm:spPr/>
      <dgm:t>
        <a:bodyPr/>
        <a:lstStyle/>
        <a:p>
          <a:endParaRPr lang="en-US"/>
        </a:p>
      </dgm:t>
    </dgm:pt>
    <dgm:pt modelId="{6E2234E4-3E12-47DC-8B41-9989457E53C7}" type="sibTrans" cxnId="{7F8EF70E-6FBF-45F9-A294-52D55522089F}">
      <dgm:prSet/>
      <dgm:spPr/>
      <dgm:t>
        <a:bodyPr/>
        <a:lstStyle/>
        <a:p>
          <a:endParaRPr lang="en-US"/>
        </a:p>
      </dgm:t>
    </dgm:pt>
    <dgm:pt modelId="{983FE3CB-CFD2-4990-9313-E263C14F9969}">
      <dgm:prSet custT="1"/>
      <dgm:spPr/>
      <dgm:t>
        <a:bodyPr/>
        <a:lstStyle/>
        <a:p>
          <a:pPr rtl="0"/>
          <a:r>
            <a:rPr lang="en-US" sz="1600" b="1" dirty="0">
              <a:solidFill>
                <a:schemeClr val="bg1"/>
              </a:solidFill>
            </a:rPr>
            <a:t>Reproduction and distribution of </a:t>
          </a:r>
          <a:r>
            <a:rPr lang="en-US" sz="1600" b="1" dirty="0" err="1">
              <a:solidFill>
                <a:schemeClr val="bg1"/>
              </a:solidFill>
            </a:rPr>
            <a:t>unauthorised</a:t>
          </a:r>
          <a:r>
            <a:rPr lang="en-US" sz="1600" b="1" dirty="0">
              <a:solidFill>
                <a:schemeClr val="bg1"/>
              </a:solidFill>
            </a:rPr>
            <a:t> valuable documents, such as college diploma certificates or transcripts of student’s records.</a:t>
          </a:r>
        </a:p>
      </dgm:t>
    </dgm:pt>
    <dgm:pt modelId="{440BEA7C-6C2B-457A-AFEA-F00D6A390D68}" type="parTrans" cxnId="{D001974A-4074-462B-8BAB-CD5F12980659}">
      <dgm:prSet/>
      <dgm:spPr/>
      <dgm:t>
        <a:bodyPr/>
        <a:lstStyle/>
        <a:p>
          <a:endParaRPr lang="en-US"/>
        </a:p>
      </dgm:t>
    </dgm:pt>
    <dgm:pt modelId="{DF4534DB-4FC4-484F-A0FD-67CBDCC6EC65}" type="sibTrans" cxnId="{D001974A-4074-462B-8BAB-CD5F12980659}">
      <dgm:prSet/>
      <dgm:spPr/>
      <dgm:t>
        <a:bodyPr/>
        <a:lstStyle/>
        <a:p>
          <a:endParaRPr lang="en-US"/>
        </a:p>
      </dgm:t>
    </dgm:pt>
    <dgm:pt modelId="{8A7AB48A-BEE8-4FE3-993D-EF61440337A2}" type="pres">
      <dgm:prSet presAssocID="{3AFF6BA4-681B-4C7D-9FCC-9D9253BF319D}" presName="linear" presStyleCnt="0">
        <dgm:presLayoutVars>
          <dgm:animLvl val="lvl"/>
          <dgm:resizeHandles val="exact"/>
        </dgm:presLayoutVars>
      </dgm:prSet>
      <dgm:spPr/>
      <dgm:t>
        <a:bodyPr/>
        <a:lstStyle/>
        <a:p>
          <a:endParaRPr lang="en-US"/>
        </a:p>
      </dgm:t>
    </dgm:pt>
    <dgm:pt modelId="{6A16BADF-02BC-427A-BA66-530BDE544AB9}" type="pres">
      <dgm:prSet presAssocID="{D2CB161B-9DF6-4FFE-8646-5395E67A302C}" presName="parentText" presStyleLbl="node1" presStyleIdx="0" presStyleCnt="4">
        <dgm:presLayoutVars>
          <dgm:chMax val="0"/>
          <dgm:bulletEnabled val="1"/>
        </dgm:presLayoutVars>
      </dgm:prSet>
      <dgm:spPr/>
      <dgm:t>
        <a:bodyPr/>
        <a:lstStyle/>
        <a:p>
          <a:endParaRPr lang="en-US"/>
        </a:p>
      </dgm:t>
    </dgm:pt>
    <dgm:pt modelId="{A963C8E2-84A4-4833-AC15-B50773F5F200}" type="pres">
      <dgm:prSet presAssocID="{B73E38C1-660E-4AA9-BB23-51C716FAA076}" presName="spacer" presStyleCnt="0"/>
      <dgm:spPr/>
    </dgm:pt>
    <dgm:pt modelId="{A8934C69-F6C7-4A7B-BDC0-5DCDF98EB367}" type="pres">
      <dgm:prSet presAssocID="{0F77262F-F6A1-41BE-9B6B-CC8562D4F57D}" presName="parentText" presStyleLbl="node1" presStyleIdx="1" presStyleCnt="4">
        <dgm:presLayoutVars>
          <dgm:chMax val="0"/>
          <dgm:bulletEnabled val="1"/>
        </dgm:presLayoutVars>
      </dgm:prSet>
      <dgm:spPr/>
      <dgm:t>
        <a:bodyPr/>
        <a:lstStyle/>
        <a:p>
          <a:endParaRPr lang="en-US"/>
        </a:p>
      </dgm:t>
    </dgm:pt>
    <dgm:pt modelId="{6A56C639-693B-4555-B913-C82600275716}" type="pres">
      <dgm:prSet presAssocID="{36800E4C-F5A3-411F-93FE-02C69C83377D}" presName="spacer" presStyleCnt="0"/>
      <dgm:spPr/>
    </dgm:pt>
    <dgm:pt modelId="{5ACE799C-2F9F-4230-A4C6-BC62B4D9F51A}" type="pres">
      <dgm:prSet presAssocID="{D993DBB5-5B4F-4C66-BF86-0DA44CB337CF}" presName="parentText" presStyleLbl="node1" presStyleIdx="2" presStyleCnt="4">
        <dgm:presLayoutVars>
          <dgm:chMax val="0"/>
          <dgm:bulletEnabled val="1"/>
        </dgm:presLayoutVars>
      </dgm:prSet>
      <dgm:spPr/>
      <dgm:t>
        <a:bodyPr/>
        <a:lstStyle/>
        <a:p>
          <a:endParaRPr lang="en-US"/>
        </a:p>
      </dgm:t>
    </dgm:pt>
    <dgm:pt modelId="{1AA3B68B-D9EB-4C0F-8D15-742DB84C6DBA}" type="pres">
      <dgm:prSet presAssocID="{6E2234E4-3E12-47DC-8B41-9989457E53C7}" presName="spacer" presStyleCnt="0"/>
      <dgm:spPr/>
    </dgm:pt>
    <dgm:pt modelId="{D7AD9F20-EA69-4415-893F-62B83E326124}" type="pres">
      <dgm:prSet presAssocID="{983FE3CB-CFD2-4990-9313-E263C14F9969}" presName="parentText" presStyleLbl="node1" presStyleIdx="3" presStyleCnt="4">
        <dgm:presLayoutVars>
          <dgm:chMax val="0"/>
          <dgm:bulletEnabled val="1"/>
        </dgm:presLayoutVars>
      </dgm:prSet>
      <dgm:spPr/>
      <dgm:t>
        <a:bodyPr/>
        <a:lstStyle/>
        <a:p>
          <a:endParaRPr lang="en-US"/>
        </a:p>
      </dgm:t>
    </dgm:pt>
  </dgm:ptLst>
  <dgm:cxnLst>
    <dgm:cxn modelId="{62EA0E20-4422-4AE1-884C-240AD452D299}" type="presOf" srcId="{3AFF6BA4-681B-4C7D-9FCC-9D9253BF319D}" destId="{8A7AB48A-BEE8-4FE3-993D-EF61440337A2}" srcOrd="0" destOrd="0" presId="urn:microsoft.com/office/officeart/2005/8/layout/vList2"/>
    <dgm:cxn modelId="{83128C32-F130-40B1-9E37-811A5239725A}" srcId="{3AFF6BA4-681B-4C7D-9FCC-9D9253BF319D}" destId="{0F77262F-F6A1-41BE-9B6B-CC8562D4F57D}" srcOrd="1" destOrd="0" parTransId="{896931B8-E1C9-4C4B-B12E-62981CB77E46}" sibTransId="{36800E4C-F5A3-411F-93FE-02C69C83377D}"/>
    <dgm:cxn modelId="{57BCB73B-84BA-4727-ACDA-CE6ECB1F7ADC}" type="presOf" srcId="{0F77262F-F6A1-41BE-9B6B-CC8562D4F57D}" destId="{A8934C69-F6C7-4A7B-BDC0-5DCDF98EB367}" srcOrd="0" destOrd="0" presId="urn:microsoft.com/office/officeart/2005/8/layout/vList2"/>
    <dgm:cxn modelId="{D001974A-4074-462B-8BAB-CD5F12980659}" srcId="{3AFF6BA4-681B-4C7D-9FCC-9D9253BF319D}" destId="{983FE3CB-CFD2-4990-9313-E263C14F9969}" srcOrd="3" destOrd="0" parTransId="{440BEA7C-6C2B-457A-AFEA-F00D6A390D68}" sibTransId="{DF4534DB-4FC4-484F-A0FD-67CBDCC6EC65}"/>
    <dgm:cxn modelId="{F6252A10-301B-439B-B502-09FC2E4D4D42}" type="presOf" srcId="{D993DBB5-5B4F-4C66-BF86-0DA44CB337CF}" destId="{5ACE799C-2F9F-4230-A4C6-BC62B4D9F51A}" srcOrd="0" destOrd="0" presId="urn:microsoft.com/office/officeart/2005/8/layout/vList2"/>
    <dgm:cxn modelId="{9ABEAE19-2A38-4164-A090-3720DD30B576}" srcId="{3AFF6BA4-681B-4C7D-9FCC-9D9253BF319D}" destId="{D2CB161B-9DF6-4FFE-8646-5395E67A302C}" srcOrd="0" destOrd="0" parTransId="{9B0632D2-ADA2-46A5-9A00-E58E4936CA64}" sibTransId="{B73E38C1-660E-4AA9-BB23-51C716FAA076}"/>
    <dgm:cxn modelId="{7F8EF70E-6FBF-45F9-A294-52D55522089F}" srcId="{3AFF6BA4-681B-4C7D-9FCC-9D9253BF319D}" destId="{D993DBB5-5B4F-4C66-BF86-0DA44CB337CF}" srcOrd="2" destOrd="0" parTransId="{7E83C3F9-9BB9-4BD5-83A6-1DB98CECD17A}" sibTransId="{6E2234E4-3E12-47DC-8B41-9989457E53C7}"/>
    <dgm:cxn modelId="{D74F217B-755E-4B57-93AF-6AEE3084B52E}" type="presOf" srcId="{D2CB161B-9DF6-4FFE-8646-5395E67A302C}" destId="{6A16BADF-02BC-427A-BA66-530BDE544AB9}" srcOrd="0" destOrd="0" presId="urn:microsoft.com/office/officeart/2005/8/layout/vList2"/>
    <dgm:cxn modelId="{9D082E6C-0C7D-49D7-8715-23B3E0B7C696}" type="presOf" srcId="{983FE3CB-CFD2-4990-9313-E263C14F9969}" destId="{D7AD9F20-EA69-4415-893F-62B83E326124}" srcOrd="0" destOrd="0" presId="urn:microsoft.com/office/officeart/2005/8/layout/vList2"/>
    <dgm:cxn modelId="{50642007-F6D5-4F3E-8C2D-0E7815338578}" type="presParOf" srcId="{8A7AB48A-BEE8-4FE3-993D-EF61440337A2}" destId="{6A16BADF-02BC-427A-BA66-530BDE544AB9}" srcOrd="0" destOrd="0" presId="urn:microsoft.com/office/officeart/2005/8/layout/vList2"/>
    <dgm:cxn modelId="{457BE3EE-0233-45ED-B8FB-7B87F3411144}" type="presParOf" srcId="{8A7AB48A-BEE8-4FE3-993D-EF61440337A2}" destId="{A963C8E2-84A4-4833-AC15-B50773F5F200}" srcOrd="1" destOrd="0" presId="urn:microsoft.com/office/officeart/2005/8/layout/vList2"/>
    <dgm:cxn modelId="{E6A507EC-6E05-4466-B794-68C6B933D93C}" type="presParOf" srcId="{8A7AB48A-BEE8-4FE3-993D-EF61440337A2}" destId="{A8934C69-F6C7-4A7B-BDC0-5DCDF98EB367}" srcOrd="2" destOrd="0" presId="urn:microsoft.com/office/officeart/2005/8/layout/vList2"/>
    <dgm:cxn modelId="{EE345A40-89B6-4A35-9A37-AC1D3A9126B0}" type="presParOf" srcId="{8A7AB48A-BEE8-4FE3-993D-EF61440337A2}" destId="{6A56C639-693B-4555-B913-C82600275716}" srcOrd="3" destOrd="0" presId="urn:microsoft.com/office/officeart/2005/8/layout/vList2"/>
    <dgm:cxn modelId="{4D38D68F-288E-4CC1-B09B-ABD7A5B5585A}" type="presParOf" srcId="{8A7AB48A-BEE8-4FE3-993D-EF61440337A2}" destId="{5ACE799C-2F9F-4230-A4C6-BC62B4D9F51A}" srcOrd="4" destOrd="0" presId="urn:microsoft.com/office/officeart/2005/8/layout/vList2"/>
    <dgm:cxn modelId="{EB1E8643-DC12-4A77-A10D-0B6655181993}" type="presParOf" srcId="{8A7AB48A-BEE8-4FE3-993D-EF61440337A2}" destId="{1AA3B68B-D9EB-4C0F-8D15-742DB84C6DBA}" srcOrd="5" destOrd="0" presId="urn:microsoft.com/office/officeart/2005/8/layout/vList2"/>
    <dgm:cxn modelId="{8F2DD199-A685-412A-B986-209D55686069}" type="presParOf" srcId="{8A7AB48A-BEE8-4FE3-993D-EF61440337A2}" destId="{D7AD9F20-EA69-4415-893F-62B83E326124}"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B125AF0-D1CF-4E27-95FB-EF500CE146F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3725437-C57E-480C-B5AD-775FD814BC26}">
      <dgm:prSet/>
      <dgm:spPr/>
      <dgm:t>
        <a:bodyPr/>
        <a:lstStyle/>
        <a:p>
          <a:pPr rtl="0"/>
          <a:r>
            <a:rPr lang="en-US" i="1" dirty="0"/>
            <a:t>Standard on Internal Audit (SIA) 11, “Consideration of Fraud in an Internal Audit”, lays down that the primary responsibility for prevention and detection of frauds rests with management and those charged with governance. They achieve this by designing, establishing and ensuring continuous operation of an effective system of internal controls. An internal auditor should use his knowledge and skills to reasonably enable him to identify indicators of frauds.</a:t>
          </a:r>
          <a:endParaRPr lang="en-US" dirty="0"/>
        </a:p>
      </dgm:t>
    </dgm:pt>
    <dgm:pt modelId="{0FE43A17-6AEE-4004-9234-4BA6C9D1C483}" type="parTrans" cxnId="{9F6E0F6C-B97A-4EAD-B80C-3CFF86F018DA}">
      <dgm:prSet/>
      <dgm:spPr/>
      <dgm:t>
        <a:bodyPr/>
        <a:lstStyle/>
        <a:p>
          <a:endParaRPr lang="en-US"/>
        </a:p>
      </dgm:t>
    </dgm:pt>
    <dgm:pt modelId="{1E13C2E8-FB5C-49BA-ACD8-615A9C026D25}" type="sibTrans" cxnId="{9F6E0F6C-B97A-4EAD-B80C-3CFF86F018DA}">
      <dgm:prSet/>
      <dgm:spPr/>
      <dgm:t>
        <a:bodyPr/>
        <a:lstStyle/>
        <a:p>
          <a:endParaRPr lang="en-US"/>
        </a:p>
      </dgm:t>
    </dgm:pt>
    <dgm:pt modelId="{789E547D-1B44-4292-86E4-1C98B35162DE}" type="pres">
      <dgm:prSet presAssocID="{9B125AF0-D1CF-4E27-95FB-EF500CE146F3}" presName="linear" presStyleCnt="0">
        <dgm:presLayoutVars>
          <dgm:animLvl val="lvl"/>
          <dgm:resizeHandles val="exact"/>
        </dgm:presLayoutVars>
      </dgm:prSet>
      <dgm:spPr/>
      <dgm:t>
        <a:bodyPr/>
        <a:lstStyle/>
        <a:p>
          <a:endParaRPr lang="en-US"/>
        </a:p>
      </dgm:t>
    </dgm:pt>
    <dgm:pt modelId="{9941DE87-D97D-4C7F-9564-8BB9AB117CD9}" type="pres">
      <dgm:prSet presAssocID="{63725437-C57E-480C-B5AD-775FD814BC26}" presName="parentText" presStyleLbl="node1" presStyleIdx="0" presStyleCnt="1">
        <dgm:presLayoutVars>
          <dgm:chMax val="0"/>
          <dgm:bulletEnabled val="1"/>
        </dgm:presLayoutVars>
      </dgm:prSet>
      <dgm:spPr/>
      <dgm:t>
        <a:bodyPr/>
        <a:lstStyle/>
        <a:p>
          <a:endParaRPr lang="en-US"/>
        </a:p>
      </dgm:t>
    </dgm:pt>
  </dgm:ptLst>
  <dgm:cxnLst>
    <dgm:cxn modelId="{9F6E0F6C-B97A-4EAD-B80C-3CFF86F018DA}" srcId="{9B125AF0-D1CF-4E27-95FB-EF500CE146F3}" destId="{63725437-C57E-480C-B5AD-775FD814BC26}" srcOrd="0" destOrd="0" parTransId="{0FE43A17-6AEE-4004-9234-4BA6C9D1C483}" sibTransId="{1E13C2E8-FB5C-49BA-ACD8-615A9C026D25}"/>
    <dgm:cxn modelId="{1F49543A-881C-4B09-80C8-F543149A54D0}" type="presOf" srcId="{63725437-C57E-480C-B5AD-775FD814BC26}" destId="{9941DE87-D97D-4C7F-9564-8BB9AB117CD9}" srcOrd="0" destOrd="0" presId="urn:microsoft.com/office/officeart/2005/8/layout/vList2"/>
    <dgm:cxn modelId="{DA5593D4-3204-49E1-8FAE-EE5A2328BB5D}" type="presOf" srcId="{9B125AF0-D1CF-4E27-95FB-EF500CE146F3}" destId="{789E547D-1B44-4292-86E4-1C98B35162DE}" srcOrd="0" destOrd="0" presId="urn:microsoft.com/office/officeart/2005/8/layout/vList2"/>
    <dgm:cxn modelId="{58FBA7D4-3AA9-4CCF-B8CB-C7FAD205729D}" type="presParOf" srcId="{789E547D-1B44-4292-86E4-1C98B35162DE}" destId="{9941DE87-D97D-4C7F-9564-8BB9AB117CD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6FE82534-22F4-4F2C-9D1F-D124062DA2A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8897514-CD6A-476E-862A-29320AFA423E}">
      <dgm:prSet/>
      <dgm:spPr/>
      <dgm:t>
        <a:bodyPr/>
        <a:lstStyle/>
        <a:p>
          <a:pPr rtl="0"/>
          <a:r>
            <a:rPr lang="en-US" i="1" dirty="0"/>
            <a:t>The internal auditor should help the management fulfill its responsibilities relating to fraud prevention and detection. The following paragraphs discuss the approach of the internal auditor regarding this:                                                                                           (a)       The internal auditor should obtain an understanding of the various  aspects of the control environment and evaluate the same as to the operating effectiveness.                                                                                                                                  (b)       The internal auditor should obtain an understanding of the policies and procedures adopted by the management to identify risks that can affect the achievement of the objectives of the entity and to distinguish risks from opportunities and evaluate the effectiveness of these policies and procedures.</a:t>
          </a:r>
          <a:endParaRPr lang="en-US" dirty="0"/>
        </a:p>
      </dgm:t>
    </dgm:pt>
    <dgm:pt modelId="{6432E0A5-DF9E-41C4-B7B5-672DF5BCB7D7}" type="parTrans" cxnId="{AFE81150-442D-4AF1-8F3D-AC3F85D78009}">
      <dgm:prSet/>
      <dgm:spPr/>
      <dgm:t>
        <a:bodyPr/>
        <a:lstStyle/>
        <a:p>
          <a:endParaRPr lang="en-US"/>
        </a:p>
      </dgm:t>
    </dgm:pt>
    <dgm:pt modelId="{37F734AA-F8CC-47A4-B99D-F03670263AF9}" type="sibTrans" cxnId="{AFE81150-442D-4AF1-8F3D-AC3F85D78009}">
      <dgm:prSet/>
      <dgm:spPr/>
      <dgm:t>
        <a:bodyPr/>
        <a:lstStyle/>
        <a:p>
          <a:endParaRPr lang="en-US"/>
        </a:p>
      </dgm:t>
    </dgm:pt>
    <dgm:pt modelId="{6CD09BD8-B742-4173-B54D-EF46B76A7CDA}" type="pres">
      <dgm:prSet presAssocID="{6FE82534-22F4-4F2C-9D1F-D124062DA2A5}" presName="linear" presStyleCnt="0">
        <dgm:presLayoutVars>
          <dgm:animLvl val="lvl"/>
          <dgm:resizeHandles val="exact"/>
        </dgm:presLayoutVars>
      </dgm:prSet>
      <dgm:spPr/>
      <dgm:t>
        <a:bodyPr/>
        <a:lstStyle/>
        <a:p>
          <a:endParaRPr lang="en-US"/>
        </a:p>
      </dgm:t>
    </dgm:pt>
    <dgm:pt modelId="{244C0507-0E71-4AF6-A876-3A624089C4D9}" type="pres">
      <dgm:prSet presAssocID="{A8897514-CD6A-476E-862A-29320AFA423E}" presName="parentText" presStyleLbl="node1" presStyleIdx="0" presStyleCnt="1">
        <dgm:presLayoutVars>
          <dgm:chMax val="0"/>
          <dgm:bulletEnabled val="1"/>
        </dgm:presLayoutVars>
      </dgm:prSet>
      <dgm:spPr/>
      <dgm:t>
        <a:bodyPr/>
        <a:lstStyle/>
        <a:p>
          <a:endParaRPr lang="en-US"/>
        </a:p>
      </dgm:t>
    </dgm:pt>
  </dgm:ptLst>
  <dgm:cxnLst>
    <dgm:cxn modelId="{55B5C282-CFA5-40CF-AB2B-B7174EB3060A}" type="presOf" srcId="{A8897514-CD6A-476E-862A-29320AFA423E}" destId="{244C0507-0E71-4AF6-A876-3A624089C4D9}" srcOrd="0" destOrd="0" presId="urn:microsoft.com/office/officeart/2005/8/layout/vList2"/>
    <dgm:cxn modelId="{AFE81150-442D-4AF1-8F3D-AC3F85D78009}" srcId="{6FE82534-22F4-4F2C-9D1F-D124062DA2A5}" destId="{A8897514-CD6A-476E-862A-29320AFA423E}" srcOrd="0" destOrd="0" parTransId="{6432E0A5-DF9E-41C4-B7B5-672DF5BCB7D7}" sibTransId="{37F734AA-F8CC-47A4-B99D-F03670263AF9}"/>
    <dgm:cxn modelId="{F6A37954-827C-4618-A466-C5EFFA2FE6DE}" type="presOf" srcId="{6FE82534-22F4-4F2C-9D1F-D124062DA2A5}" destId="{6CD09BD8-B742-4173-B54D-EF46B76A7CDA}" srcOrd="0" destOrd="0" presId="urn:microsoft.com/office/officeart/2005/8/layout/vList2"/>
    <dgm:cxn modelId="{E9DDAFC0-2F97-409F-B102-91AE6EB035CA}" type="presParOf" srcId="{6CD09BD8-B742-4173-B54D-EF46B76A7CDA}" destId="{244C0507-0E71-4AF6-A876-3A624089C4D9}"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EA52F9-4D6B-4B1F-B79D-F54E992C99E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AC04EF2-436F-40B1-9EEA-53771330E1E6}">
      <dgm:prSet/>
      <dgm:spPr/>
      <dgm:t>
        <a:bodyPr/>
        <a:lstStyle/>
        <a:p>
          <a:pPr rtl="0"/>
          <a:r>
            <a:rPr lang="en-US" dirty="0">
              <a:solidFill>
                <a:schemeClr val="bg1"/>
              </a:solidFill>
            </a:rPr>
            <a:t>1. He shall evaluate and confirm the effectiveness of internal check system of accounting of the receipts.</a:t>
          </a:r>
        </a:p>
      </dgm:t>
    </dgm:pt>
    <dgm:pt modelId="{256F43A4-189F-4F20-9005-C75C43D235D9}" type="parTrans" cxnId="{8B0319E7-4FCE-4127-9C9A-245AC4088B4E}">
      <dgm:prSet/>
      <dgm:spPr/>
      <dgm:t>
        <a:bodyPr/>
        <a:lstStyle/>
        <a:p>
          <a:endParaRPr lang="en-US"/>
        </a:p>
      </dgm:t>
    </dgm:pt>
    <dgm:pt modelId="{2E2B3E41-3A4B-4B93-8FA7-85EF801B994A}" type="sibTrans" cxnId="{8B0319E7-4FCE-4127-9C9A-245AC4088B4E}">
      <dgm:prSet/>
      <dgm:spPr/>
      <dgm:t>
        <a:bodyPr/>
        <a:lstStyle/>
        <a:p>
          <a:endParaRPr lang="en-US"/>
        </a:p>
      </dgm:t>
    </dgm:pt>
    <dgm:pt modelId="{5D2743C7-FBD3-41B8-BAF8-4E924BBDC792}">
      <dgm:prSet/>
      <dgm:spPr/>
      <dgm:t>
        <a:bodyPr/>
        <a:lstStyle/>
        <a:p>
          <a:pPr rtl="0"/>
          <a:r>
            <a:rPr lang="en-US" dirty="0">
              <a:solidFill>
                <a:schemeClr val="bg1"/>
              </a:solidFill>
            </a:rPr>
            <a:t>2. He should verify that the fees are collected from all the students and if there is any concession, the same is granted by a person who is so authorized.</a:t>
          </a:r>
        </a:p>
      </dgm:t>
    </dgm:pt>
    <dgm:pt modelId="{010E481C-7D0C-4467-9B23-B5466676AD0B}" type="parTrans" cxnId="{05E12436-2E77-4736-8D44-6065BC1F91EE}">
      <dgm:prSet/>
      <dgm:spPr/>
      <dgm:t>
        <a:bodyPr/>
        <a:lstStyle/>
        <a:p>
          <a:endParaRPr lang="en-US"/>
        </a:p>
      </dgm:t>
    </dgm:pt>
    <dgm:pt modelId="{3D10715C-DA73-45A7-A158-79206D895848}" type="sibTrans" cxnId="{05E12436-2E77-4736-8D44-6065BC1F91EE}">
      <dgm:prSet/>
      <dgm:spPr/>
      <dgm:t>
        <a:bodyPr/>
        <a:lstStyle/>
        <a:p>
          <a:endParaRPr lang="en-US"/>
        </a:p>
      </dgm:t>
    </dgm:pt>
    <dgm:pt modelId="{BDAF24C6-1944-47D0-AD50-372DF4AEE3EE}">
      <dgm:prSet/>
      <dgm:spPr/>
      <dgm:t>
        <a:bodyPr/>
        <a:lstStyle/>
        <a:p>
          <a:pPr rtl="0"/>
          <a:r>
            <a:rPr lang="en-US" dirty="0">
              <a:solidFill>
                <a:schemeClr val="bg1"/>
              </a:solidFill>
            </a:rPr>
            <a:t>3. He should also ensure that the fees received in advance and fees receivable are properly accounted and irrecoverable fees are written off under the authorization of the appropriate person.</a:t>
          </a:r>
        </a:p>
      </dgm:t>
    </dgm:pt>
    <dgm:pt modelId="{3780F380-5F41-4CEA-BDD0-0D1F6029A979}" type="parTrans" cxnId="{63539999-A14B-4A3A-96DA-F8E04A6AFD32}">
      <dgm:prSet/>
      <dgm:spPr/>
      <dgm:t>
        <a:bodyPr/>
        <a:lstStyle/>
        <a:p>
          <a:endParaRPr lang="en-US"/>
        </a:p>
      </dgm:t>
    </dgm:pt>
    <dgm:pt modelId="{51AC10C7-48CF-4B10-B743-E8183ED02576}" type="sibTrans" cxnId="{63539999-A14B-4A3A-96DA-F8E04A6AFD32}">
      <dgm:prSet/>
      <dgm:spPr/>
      <dgm:t>
        <a:bodyPr/>
        <a:lstStyle/>
        <a:p>
          <a:endParaRPr lang="en-US"/>
        </a:p>
      </dgm:t>
    </dgm:pt>
    <dgm:pt modelId="{90983761-ECD5-4F4F-9321-373AFD1F7E9A}" type="pres">
      <dgm:prSet presAssocID="{51EA52F9-4D6B-4B1F-B79D-F54E992C99E2}" presName="linear" presStyleCnt="0">
        <dgm:presLayoutVars>
          <dgm:animLvl val="lvl"/>
          <dgm:resizeHandles val="exact"/>
        </dgm:presLayoutVars>
      </dgm:prSet>
      <dgm:spPr/>
      <dgm:t>
        <a:bodyPr/>
        <a:lstStyle/>
        <a:p>
          <a:endParaRPr lang="en-US"/>
        </a:p>
      </dgm:t>
    </dgm:pt>
    <dgm:pt modelId="{900725A2-C8A7-4667-8685-4300EE53A3DA}" type="pres">
      <dgm:prSet presAssocID="{AAC04EF2-436F-40B1-9EEA-53771330E1E6}" presName="parentText" presStyleLbl="node1" presStyleIdx="0" presStyleCnt="3">
        <dgm:presLayoutVars>
          <dgm:chMax val="0"/>
          <dgm:bulletEnabled val="1"/>
        </dgm:presLayoutVars>
      </dgm:prSet>
      <dgm:spPr/>
      <dgm:t>
        <a:bodyPr/>
        <a:lstStyle/>
        <a:p>
          <a:endParaRPr lang="en-US"/>
        </a:p>
      </dgm:t>
    </dgm:pt>
    <dgm:pt modelId="{4D54409B-37A3-417A-A987-8B6F591D2AB8}" type="pres">
      <dgm:prSet presAssocID="{2E2B3E41-3A4B-4B93-8FA7-85EF801B994A}" presName="spacer" presStyleCnt="0"/>
      <dgm:spPr/>
    </dgm:pt>
    <dgm:pt modelId="{D32A5B32-9127-4EAC-AE15-DB5AD362AD04}" type="pres">
      <dgm:prSet presAssocID="{5D2743C7-FBD3-41B8-BAF8-4E924BBDC792}" presName="parentText" presStyleLbl="node1" presStyleIdx="1" presStyleCnt="3" custLinFactNeighborX="5714" custLinFactNeighborY="-12726">
        <dgm:presLayoutVars>
          <dgm:chMax val="0"/>
          <dgm:bulletEnabled val="1"/>
        </dgm:presLayoutVars>
      </dgm:prSet>
      <dgm:spPr/>
      <dgm:t>
        <a:bodyPr/>
        <a:lstStyle/>
        <a:p>
          <a:endParaRPr lang="en-US"/>
        </a:p>
      </dgm:t>
    </dgm:pt>
    <dgm:pt modelId="{A269B1B2-D26A-4A2C-85D9-D3135A8F9E8D}" type="pres">
      <dgm:prSet presAssocID="{3D10715C-DA73-45A7-A158-79206D895848}" presName="spacer" presStyleCnt="0"/>
      <dgm:spPr/>
    </dgm:pt>
    <dgm:pt modelId="{AB99E0FA-9AFC-4427-92DC-7C42E7D6344B}" type="pres">
      <dgm:prSet presAssocID="{BDAF24C6-1944-47D0-AD50-372DF4AEE3EE}" presName="parentText" presStyleLbl="node1" presStyleIdx="2" presStyleCnt="3">
        <dgm:presLayoutVars>
          <dgm:chMax val="0"/>
          <dgm:bulletEnabled val="1"/>
        </dgm:presLayoutVars>
      </dgm:prSet>
      <dgm:spPr/>
      <dgm:t>
        <a:bodyPr/>
        <a:lstStyle/>
        <a:p>
          <a:endParaRPr lang="en-US"/>
        </a:p>
      </dgm:t>
    </dgm:pt>
  </dgm:ptLst>
  <dgm:cxnLst>
    <dgm:cxn modelId="{C590E1E3-C3BE-4620-937F-2E443A898EB6}" type="presOf" srcId="{AAC04EF2-436F-40B1-9EEA-53771330E1E6}" destId="{900725A2-C8A7-4667-8685-4300EE53A3DA}" srcOrd="0" destOrd="0" presId="urn:microsoft.com/office/officeart/2005/8/layout/vList2"/>
    <dgm:cxn modelId="{05E12436-2E77-4736-8D44-6065BC1F91EE}" srcId="{51EA52F9-4D6B-4B1F-B79D-F54E992C99E2}" destId="{5D2743C7-FBD3-41B8-BAF8-4E924BBDC792}" srcOrd="1" destOrd="0" parTransId="{010E481C-7D0C-4467-9B23-B5466676AD0B}" sibTransId="{3D10715C-DA73-45A7-A158-79206D895848}"/>
    <dgm:cxn modelId="{8B0319E7-4FCE-4127-9C9A-245AC4088B4E}" srcId="{51EA52F9-4D6B-4B1F-B79D-F54E992C99E2}" destId="{AAC04EF2-436F-40B1-9EEA-53771330E1E6}" srcOrd="0" destOrd="0" parTransId="{256F43A4-189F-4F20-9005-C75C43D235D9}" sibTransId="{2E2B3E41-3A4B-4B93-8FA7-85EF801B994A}"/>
    <dgm:cxn modelId="{7CE20BE0-4350-4F14-8487-368B2E60E017}" type="presOf" srcId="{51EA52F9-4D6B-4B1F-B79D-F54E992C99E2}" destId="{90983761-ECD5-4F4F-9321-373AFD1F7E9A}" srcOrd="0" destOrd="0" presId="urn:microsoft.com/office/officeart/2005/8/layout/vList2"/>
    <dgm:cxn modelId="{AFFAFAEE-379D-4B88-B841-E8AAC8CE6C26}" type="presOf" srcId="{BDAF24C6-1944-47D0-AD50-372DF4AEE3EE}" destId="{AB99E0FA-9AFC-4427-92DC-7C42E7D6344B}" srcOrd="0" destOrd="0" presId="urn:microsoft.com/office/officeart/2005/8/layout/vList2"/>
    <dgm:cxn modelId="{18B70DD7-A6BB-4D8F-AC3D-AD64842283E1}" type="presOf" srcId="{5D2743C7-FBD3-41B8-BAF8-4E924BBDC792}" destId="{D32A5B32-9127-4EAC-AE15-DB5AD362AD04}" srcOrd="0" destOrd="0" presId="urn:microsoft.com/office/officeart/2005/8/layout/vList2"/>
    <dgm:cxn modelId="{63539999-A14B-4A3A-96DA-F8E04A6AFD32}" srcId="{51EA52F9-4D6B-4B1F-B79D-F54E992C99E2}" destId="{BDAF24C6-1944-47D0-AD50-372DF4AEE3EE}" srcOrd="2" destOrd="0" parTransId="{3780F380-5F41-4CEA-BDD0-0D1F6029A979}" sibTransId="{51AC10C7-48CF-4B10-B743-E8183ED02576}"/>
    <dgm:cxn modelId="{2B1348BB-3D9B-4ACC-83A3-4F18036861C0}" type="presParOf" srcId="{90983761-ECD5-4F4F-9321-373AFD1F7E9A}" destId="{900725A2-C8A7-4667-8685-4300EE53A3DA}" srcOrd="0" destOrd="0" presId="urn:microsoft.com/office/officeart/2005/8/layout/vList2"/>
    <dgm:cxn modelId="{9B6984C0-95E3-4610-A14E-1CD6FFB7A55C}" type="presParOf" srcId="{90983761-ECD5-4F4F-9321-373AFD1F7E9A}" destId="{4D54409B-37A3-417A-A987-8B6F591D2AB8}" srcOrd="1" destOrd="0" presId="urn:microsoft.com/office/officeart/2005/8/layout/vList2"/>
    <dgm:cxn modelId="{897CC85C-7A8C-49E0-A3B9-164F33B832A1}" type="presParOf" srcId="{90983761-ECD5-4F4F-9321-373AFD1F7E9A}" destId="{D32A5B32-9127-4EAC-AE15-DB5AD362AD04}" srcOrd="2" destOrd="0" presId="urn:microsoft.com/office/officeart/2005/8/layout/vList2"/>
    <dgm:cxn modelId="{593E516F-5E8A-4A8D-88DA-859EEF5B9726}" type="presParOf" srcId="{90983761-ECD5-4F4F-9321-373AFD1F7E9A}" destId="{A269B1B2-D26A-4A2C-85D9-D3135A8F9E8D}" srcOrd="3" destOrd="0" presId="urn:microsoft.com/office/officeart/2005/8/layout/vList2"/>
    <dgm:cxn modelId="{7436269F-7745-470B-A2EF-9C7B830A6AD6}" type="presParOf" srcId="{90983761-ECD5-4F4F-9321-373AFD1F7E9A}" destId="{AB99E0FA-9AFC-4427-92DC-7C42E7D6344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42E5010-0D29-4F26-9887-EFD69D42842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9BAEEB5-56C5-4C5F-8EF1-1E721798A52F}">
      <dgm:prSet/>
      <dgm:spPr/>
      <dgm:t>
        <a:bodyPr/>
        <a:lstStyle/>
        <a:p>
          <a:pPr rtl="0"/>
          <a:r>
            <a:rPr lang="en-US" dirty="0"/>
            <a:t>1. Grant from government, local authority or governing bodies.</a:t>
          </a:r>
        </a:p>
      </dgm:t>
    </dgm:pt>
    <dgm:pt modelId="{F606E413-847F-44F0-AB7A-89C25B8D6948}" type="parTrans" cxnId="{777799AB-7FBD-4B54-961F-5F9CD8EC306A}">
      <dgm:prSet/>
      <dgm:spPr/>
      <dgm:t>
        <a:bodyPr/>
        <a:lstStyle/>
        <a:p>
          <a:endParaRPr lang="en-US"/>
        </a:p>
      </dgm:t>
    </dgm:pt>
    <dgm:pt modelId="{B9C4A54D-26CA-4412-88D9-ABE4E0AA25B2}" type="sibTrans" cxnId="{777799AB-7FBD-4B54-961F-5F9CD8EC306A}">
      <dgm:prSet/>
      <dgm:spPr/>
      <dgm:t>
        <a:bodyPr/>
        <a:lstStyle/>
        <a:p>
          <a:endParaRPr lang="en-US"/>
        </a:p>
      </dgm:t>
    </dgm:pt>
    <dgm:pt modelId="{3498D2D9-88C1-40B6-9BCA-F519947F6315}">
      <dgm:prSet/>
      <dgm:spPr/>
      <dgm:t>
        <a:bodyPr/>
        <a:lstStyle/>
        <a:p>
          <a:pPr rtl="0"/>
          <a:r>
            <a:rPr lang="en-US" dirty="0"/>
            <a:t>2. Legacies.</a:t>
          </a:r>
        </a:p>
      </dgm:t>
    </dgm:pt>
    <dgm:pt modelId="{77CA8D66-560D-4B38-B62A-4857A228087E}" type="parTrans" cxnId="{F14F7918-2CF4-438A-B9F9-C596494D754F}">
      <dgm:prSet/>
      <dgm:spPr/>
      <dgm:t>
        <a:bodyPr/>
        <a:lstStyle/>
        <a:p>
          <a:endParaRPr lang="en-US"/>
        </a:p>
      </dgm:t>
    </dgm:pt>
    <dgm:pt modelId="{D5D7A737-CEA7-4772-90A2-8A2FEF844FCE}" type="sibTrans" cxnId="{F14F7918-2CF4-438A-B9F9-C596494D754F}">
      <dgm:prSet/>
      <dgm:spPr/>
      <dgm:t>
        <a:bodyPr/>
        <a:lstStyle/>
        <a:p>
          <a:endParaRPr lang="en-US"/>
        </a:p>
      </dgm:t>
    </dgm:pt>
    <dgm:pt modelId="{D26A7ABC-95B9-4B98-AAB5-0A285010FFD6}">
      <dgm:prSet/>
      <dgm:spPr/>
      <dgm:t>
        <a:bodyPr/>
        <a:lstStyle/>
        <a:p>
          <a:pPr rtl="0"/>
          <a:r>
            <a:rPr lang="en-US" dirty="0"/>
            <a:t>3. Donation in cash and in kind.</a:t>
          </a:r>
        </a:p>
      </dgm:t>
    </dgm:pt>
    <dgm:pt modelId="{D371A0DD-0443-4AEA-B47C-3AE87BEAC581}" type="parTrans" cxnId="{ECF11D2D-25D9-493A-AC6C-A45E4F8DB8B0}">
      <dgm:prSet/>
      <dgm:spPr/>
      <dgm:t>
        <a:bodyPr/>
        <a:lstStyle/>
        <a:p>
          <a:endParaRPr lang="en-US"/>
        </a:p>
      </dgm:t>
    </dgm:pt>
    <dgm:pt modelId="{9FA90549-8367-441D-AD75-DE47B3BC4502}" type="sibTrans" cxnId="{ECF11D2D-25D9-493A-AC6C-A45E4F8DB8B0}">
      <dgm:prSet/>
      <dgm:spPr/>
      <dgm:t>
        <a:bodyPr/>
        <a:lstStyle/>
        <a:p>
          <a:endParaRPr lang="en-US"/>
        </a:p>
      </dgm:t>
    </dgm:pt>
    <dgm:pt modelId="{3341BDF6-9549-49CB-A6B1-5600BDBA3196}">
      <dgm:prSet/>
      <dgm:spPr/>
      <dgm:t>
        <a:bodyPr/>
        <a:lstStyle/>
        <a:p>
          <a:pPr rtl="0"/>
          <a:r>
            <a:rPr lang="en-US" dirty="0"/>
            <a:t>4. Income from Investments.</a:t>
          </a:r>
        </a:p>
      </dgm:t>
    </dgm:pt>
    <dgm:pt modelId="{4BBE1014-C3FA-4AA1-B59B-2883DA51B4C1}" type="parTrans" cxnId="{9CB760FF-6E7E-46DE-9427-979165C95E42}">
      <dgm:prSet/>
      <dgm:spPr/>
      <dgm:t>
        <a:bodyPr/>
        <a:lstStyle/>
        <a:p>
          <a:endParaRPr lang="en-US"/>
        </a:p>
      </dgm:t>
    </dgm:pt>
    <dgm:pt modelId="{3D623138-D271-4160-B047-01C657BA0698}" type="sibTrans" cxnId="{9CB760FF-6E7E-46DE-9427-979165C95E42}">
      <dgm:prSet/>
      <dgm:spPr/>
      <dgm:t>
        <a:bodyPr/>
        <a:lstStyle/>
        <a:p>
          <a:endParaRPr lang="en-US"/>
        </a:p>
      </dgm:t>
    </dgm:pt>
    <dgm:pt modelId="{C7114531-E242-4F32-94A7-EBADA7E8175B}">
      <dgm:prSet/>
      <dgm:spPr/>
      <dgm:t>
        <a:bodyPr/>
        <a:lstStyle/>
        <a:p>
          <a:pPr rtl="0"/>
          <a:r>
            <a:rPr lang="en-US" dirty="0"/>
            <a:t>5. Admission fees, Tuition fees, Hostel fees etc.</a:t>
          </a:r>
        </a:p>
      </dgm:t>
    </dgm:pt>
    <dgm:pt modelId="{52DEE942-2449-4ECD-B167-05515270C50F}" type="parTrans" cxnId="{2AD3B324-9FA8-47FC-AB43-95367CD22F56}">
      <dgm:prSet/>
      <dgm:spPr/>
      <dgm:t>
        <a:bodyPr/>
        <a:lstStyle/>
        <a:p>
          <a:endParaRPr lang="en-US"/>
        </a:p>
      </dgm:t>
    </dgm:pt>
    <dgm:pt modelId="{F6E4661A-06E1-4801-A312-B731483898CB}" type="sibTrans" cxnId="{2AD3B324-9FA8-47FC-AB43-95367CD22F56}">
      <dgm:prSet/>
      <dgm:spPr/>
      <dgm:t>
        <a:bodyPr/>
        <a:lstStyle/>
        <a:p>
          <a:endParaRPr lang="en-US"/>
        </a:p>
      </dgm:t>
    </dgm:pt>
    <dgm:pt modelId="{4E67F05A-70C5-49AF-AF4B-9F55AFAE0A2D}">
      <dgm:prSet/>
      <dgm:spPr/>
      <dgm:t>
        <a:bodyPr/>
        <a:lstStyle/>
        <a:p>
          <a:pPr rtl="0"/>
          <a:r>
            <a:rPr lang="en-US" dirty="0"/>
            <a:t>6. Fines and penalties.</a:t>
          </a:r>
        </a:p>
      </dgm:t>
    </dgm:pt>
    <dgm:pt modelId="{84564499-6AAB-4D35-9C94-490114839C4B}" type="parTrans" cxnId="{6FD8095D-A696-4058-A9EC-E4EE950A67CC}">
      <dgm:prSet/>
      <dgm:spPr/>
      <dgm:t>
        <a:bodyPr/>
        <a:lstStyle/>
        <a:p>
          <a:endParaRPr lang="en-US"/>
        </a:p>
      </dgm:t>
    </dgm:pt>
    <dgm:pt modelId="{E2BF5881-FDC4-4F31-89F9-C17CB0F69A94}" type="sibTrans" cxnId="{6FD8095D-A696-4058-A9EC-E4EE950A67CC}">
      <dgm:prSet/>
      <dgm:spPr/>
      <dgm:t>
        <a:bodyPr/>
        <a:lstStyle/>
        <a:p>
          <a:endParaRPr lang="en-US"/>
        </a:p>
      </dgm:t>
    </dgm:pt>
    <dgm:pt modelId="{F2146BC4-F6F3-4138-B2B7-1CD10B3DB11F}">
      <dgm:prSet/>
      <dgm:spPr/>
      <dgm:t>
        <a:bodyPr/>
        <a:lstStyle/>
        <a:p>
          <a:pPr rtl="0"/>
          <a:r>
            <a:rPr lang="en-US" dirty="0"/>
            <a:t>7. Contribution towards specific fund.</a:t>
          </a:r>
        </a:p>
      </dgm:t>
    </dgm:pt>
    <dgm:pt modelId="{15F22B71-AF17-4DBD-8B39-6B7A13FC97BE}" type="parTrans" cxnId="{35F4DB36-2938-4223-B3CF-406C6B288651}">
      <dgm:prSet/>
      <dgm:spPr/>
      <dgm:t>
        <a:bodyPr/>
        <a:lstStyle/>
        <a:p>
          <a:endParaRPr lang="en-US"/>
        </a:p>
      </dgm:t>
    </dgm:pt>
    <dgm:pt modelId="{0F637B78-3524-4AFD-9288-66D8D7C0978C}" type="sibTrans" cxnId="{35F4DB36-2938-4223-B3CF-406C6B288651}">
      <dgm:prSet/>
      <dgm:spPr/>
      <dgm:t>
        <a:bodyPr/>
        <a:lstStyle/>
        <a:p>
          <a:endParaRPr lang="en-US"/>
        </a:p>
      </dgm:t>
    </dgm:pt>
    <dgm:pt modelId="{387EA4F0-35D2-42A9-BEF5-69E236CCCE45}">
      <dgm:prSet/>
      <dgm:spPr/>
      <dgm:t>
        <a:bodyPr/>
        <a:lstStyle/>
        <a:p>
          <a:pPr rtl="0"/>
          <a:r>
            <a:rPr lang="en-US" dirty="0"/>
            <a:t>8. Rental income etc.</a:t>
          </a:r>
        </a:p>
      </dgm:t>
    </dgm:pt>
    <dgm:pt modelId="{A6E391FE-F245-4DF4-BDF2-5248DEE9803A}" type="parTrans" cxnId="{5137AF27-66BF-4313-932B-B1A356FF8C6A}">
      <dgm:prSet/>
      <dgm:spPr/>
      <dgm:t>
        <a:bodyPr/>
        <a:lstStyle/>
        <a:p>
          <a:endParaRPr lang="en-US"/>
        </a:p>
      </dgm:t>
    </dgm:pt>
    <dgm:pt modelId="{50CB2F36-887E-4AB6-A6CF-D2FBEF07B763}" type="sibTrans" cxnId="{5137AF27-66BF-4313-932B-B1A356FF8C6A}">
      <dgm:prSet/>
      <dgm:spPr/>
      <dgm:t>
        <a:bodyPr/>
        <a:lstStyle/>
        <a:p>
          <a:endParaRPr lang="en-US"/>
        </a:p>
      </dgm:t>
    </dgm:pt>
    <dgm:pt modelId="{98248FAB-F3DD-49ED-8C3E-DA5D1BBF8A84}" type="pres">
      <dgm:prSet presAssocID="{942E5010-0D29-4F26-9887-EFD69D428429}" presName="linear" presStyleCnt="0">
        <dgm:presLayoutVars>
          <dgm:animLvl val="lvl"/>
          <dgm:resizeHandles val="exact"/>
        </dgm:presLayoutVars>
      </dgm:prSet>
      <dgm:spPr/>
      <dgm:t>
        <a:bodyPr/>
        <a:lstStyle/>
        <a:p>
          <a:endParaRPr lang="en-US"/>
        </a:p>
      </dgm:t>
    </dgm:pt>
    <dgm:pt modelId="{93E83C39-8A1F-4534-B0AC-3EDDB8B978B2}" type="pres">
      <dgm:prSet presAssocID="{79BAEEB5-56C5-4C5F-8EF1-1E721798A52F}" presName="parentText" presStyleLbl="node1" presStyleIdx="0" presStyleCnt="8">
        <dgm:presLayoutVars>
          <dgm:chMax val="0"/>
          <dgm:bulletEnabled val="1"/>
        </dgm:presLayoutVars>
      </dgm:prSet>
      <dgm:spPr/>
      <dgm:t>
        <a:bodyPr/>
        <a:lstStyle/>
        <a:p>
          <a:endParaRPr lang="en-US"/>
        </a:p>
      </dgm:t>
    </dgm:pt>
    <dgm:pt modelId="{0DD662B1-907D-4362-961E-87E78303529B}" type="pres">
      <dgm:prSet presAssocID="{B9C4A54D-26CA-4412-88D9-ABE4E0AA25B2}" presName="spacer" presStyleCnt="0"/>
      <dgm:spPr/>
    </dgm:pt>
    <dgm:pt modelId="{3D78B95C-054C-4FE9-9E07-D5991754D842}" type="pres">
      <dgm:prSet presAssocID="{3498D2D9-88C1-40B6-9BCA-F519947F6315}" presName="parentText" presStyleLbl="node1" presStyleIdx="1" presStyleCnt="8">
        <dgm:presLayoutVars>
          <dgm:chMax val="0"/>
          <dgm:bulletEnabled val="1"/>
        </dgm:presLayoutVars>
      </dgm:prSet>
      <dgm:spPr/>
      <dgm:t>
        <a:bodyPr/>
        <a:lstStyle/>
        <a:p>
          <a:endParaRPr lang="en-US"/>
        </a:p>
      </dgm:t>
    </dgm:pt>
    <dgm:pt modelId="{875CD707-65AF-4722-9B10-2D508CF57B1E}" type="pres">
      <dgm:prSet presAssocID="{D5D7A737-CEA7-4772-90A2-8A2FEF844FCE}" presName="spacer" presStyleCnt="0"/>
      <dgm:spPr/>
    </dgm:pt>
    <dgm:pt modelId="{931462E9-F409-4912-9C49-879874E831FC}" type="pres">
      <dgm:prSet presAssocID="{D26A7ABC-95B9-4B98-AAB5-0A285010FFD6}" presName="parentText" presStyleLbl="node1" presStyleIdx="2" presStyleCnt="8">
        <dgm:presLayoutVars>
          <dgm:chMax val="0"/>
          <dgm:bulletEnabled val="1"/>
        </dgm:presLayoutVars>
      </dgm:prSet>
      <dgm:spPr/>
      <dgm:t>
        <a:bodyPr/>
        <a:lstStyle/>
        <a:p>
          <a:endParaRPr lang="en-US"/>
        </a:p>
      </dgm:t>
    </dgm:pt>
    <dgm:pt modelId="{4AE300E4-4015-4A89-8D0D-798A26DDA7F4}" type="pres">
      <dgm:prSet presAssocID="{9FA90549-8367-441D-AD75-DE47B3BC4502}" presName="spacer" presStyleCnt="0"/>
      <dgm:spPr/>
    </dgm:pt>
    <dgm:pt modelId="{18A609B3-486A-43C4-A8D7-7FB7000AD0B1}" type="pres">
      <dgm:prSet presAssocID="{3341BDF6-9549-49CB-A6B1-5600BDBA3196}" presName="parentText" presStyleLbl="node1" presStyleIdx="3" presStyleCnt="8">
        <dgm:presLayoutVars>
          <dgm:chMax val="0"/>
          <dgm:bulletEnabled val="1"/>
        </dgm:presLayoutVars>
      </dgm:prSet>
      <dgm:spPr/>
      <dgm:t>
        <a:bodyPr/>
        <a:lstStyle/>
        <a:p>
          <a:endParaRPr lang="en-US"/>
        </a:p>
      </dgm:t>
    </dgm:pt>
    <dgm:pt modelId="{08649B6E-D10D-4338-B3F8-1FE24614F781}" type="pres">
      <dgm:prSet presAssocID="{3D623138-D271-4160-B047-01C657BA0698}" presName="spacer" presStyleCnt="0"/>
      <dgm:spPr/>
    </dgm:pt>
    <dgm:pt modelId="{95D9DBD2-BF70-482A-95E2-E4F70EBE26A9}" type="pres">
      <dgm:prSet presAssocID="{C7114531-E242-4F32-94A7-EBADA7E8175B}" presName="parentText" presStyleLbl="node1" presStyleIdx="4" presStyleCnt="8">
        <dgm:presLayoutVars>
          <dgm:chMax val="0"/>
          <dgm:bulletEnabled val="1"/>
        </dgm:presLayoutVars>
      </dgm:prSet>
      <dgm:spPr/>
      <dgm:t>
        <a:bodyPr/>
        <a:lstStyle/>
        <a:p>
          <a:endParaRPr lang="en-US"/>
        </a:p>
      </dgm:t>
    </dgm:pt>
    <dgm:pt modelId="{F8BFB45A-71AC-4885-90EF-F94E1AF44EB9}" type="pres">
      <dgm:prSet presAssocID="{F6E4661A-06E1-4801-A312-B731483898CB}" presName="spacer" presStyleCnt="0"/>
      <dgm:spPr/>
    </dgm:pt>
    <dgm:pt modelId="{9FD2A1E4-7E44-4BC7-B511-91FE1542D8B4}" type="pres">
      <dgm:prSet presAssocID="{4E67F05A-70C5-49AF-AF4B-9F55AFAE0A2D}" presName="parentText" presStyleLbl="node1" presStyleIdx="5" presStyleCnt="8">
        <dgm:presLayoutVars>
          <dgm:chMax val="0"/>
          <dgm:bulletEnabled val="1"/>
        </dgm:presLayoutVars>
      </dgm:prSet>
      <dgm:spPr/>
      <dgm:t>
        <a:bodyPr/>
        <a:lstStyle/>
        <a:p>
          <a:endParaRPr lang="en-US"/>
        </a:p>
      </dgm:t>
    </dgm:pt>
    <dgm:pt modelId="{514D92A2-22AD-466A-A740-8608EC67D10E}" type="pres">
      <dgm:prSet presAssocID="{E2BF5881-FDC4-4F31-89F9-C17CB0F69A94}" presName="spacer" presStyleCnt="0"/>
      <dgm:spPr/>
    </dgm:pt>
    <dgm:pt modelId="{CA4FF093-9C93-40C6-850D-B999A84687BD}" type="pres">
      <dgm:prSet presAssocID="{F2146BC4-F6F3-4138-B2B7-1CD10B3DB11F}" presName="parentText" presStyleLbl="node1" presStyleIdx="6" presStyleCnt="8">
        <dgm:presLayoutVars>
          <dgm:chMax val="0"/>
          <dgm:bulletEnabled val="1"/>
        </dgm:presLayoutVars>
      </dgm:prSet>
      <dgm:spPr/>
      <dgm:t>
        <a:bodyPr/>
        <a:lstStyle/>
        <a:p>
          <a:endParaRPr lang="en-US"/>
        </a:p>
      </dgm:t>
    </dgm:pt>
    <dgm:pt modelId="{B6093913-DDEF-4443-AD8B-F6B9C514BB7D}" type="pres">
      <dgm:prSet presAssocID="{0F637B78-3524-4AFD-9288-66D8D7C0978C}" presName="spacer" presStyleCnt="0"/>
      <dgm:spPr/>
    </dgm:pt>
    <dgm:pt modelId="{56550601-B9D5-4337-A8F2-3F4A41BDAD19}" type="pres">
      <dgm:prSet presAssocID="{387EA4F0-35D2-42A9-BEF5-69E236CCCE45}" presName="parentText" presStyleLbl="node1" presStyleIdx="7" presStyleCnt="8">
        <dgm:presLayoutVars>
          <dgm:chMax val="0"/>
          <dgm:bulletEnabled val="1"/>
        </dgm:presLayoutVars>
      </dgm:prSet>
      <dgm:spPr/>
      <dgm:t>
        <a:bodyPr/>
        <a:lstStyle/>
        <a:p>
          <a:endParaRPr lang="en-US"/>
        </a:p>
      </dgm:t>
    </dgm:pt>
  </dgm:ptLst>
  <dgm:cxnLst>
    <dgm:cxn modelId="{FC1D48EE-C822-486C-897B-7D2780D3DFDD}" type="presOf" srcId="{79BAEEB5-56C5-4C5F-8EF1-1E721798A52F}" destId="{93E83C39-8A1F-4534-B0AC-3EDDB8B978B2}" srcOrd="0" destOrd="0" presId="urn:microsoft.com/office/officeart/2005/8/layout/vList2"/>
    <dgm:cxn modelId="{2CE71C2C-BBC1-432C-9F10-E6F2D278F98C}" type="presOf" srcId="{942E5010-0D29-4F26-9887-EFD69D428429}" destId="{98248FAB-F3DD-49ED-8C3E-DA5D1BBF8A84}" srcOrd="0" destOrd="0" presId="urn:microsoft.com/office/officeart/2005/8/layout/vList2"/>
    <dgm:cxn modelId="{96FA3A3E-0E98-48DF-8DE2-69229535C152}" type="presOf" srcId="{387EA4F0-35D2-42A9-BEF5-69E236CCCE45}" destId="{56550601-B9D5-4337-A8F2-3F4A41BDAD19}" srcOrd="0" destOrd="0" presId="urn:microsoft.com/office/officeart/2005/8/layout/vList2"/>
    <dgm:cxn modelId="{FAC7A7D1-E609-4CC3-828A-998DE09286D1}" type="presOf" srcId="{3341BDF6-9549-49CB-A6B1-5600BDBA3196}" destId="{18A609B3-486A-43C4-A8D7-7FB7000AD0B1}" srcOrd="0" destOrd="0" presId="urn:microsoft.com/office/officeart/2005/8/layout/vList2"/>
    <dgm:cxn modelId="{6FD8095D-A696-4058-A9EC-E4EE950A67CC}" srcId="{942E5010-0D29-4F26-9887-EFD69D428429}" destId="{4E67F05A-70C5-49AF-AF4B-9F55AFAE0A2D}" srcOrd="5" destOrd="0" parTransId="{84564499-6AAB-4D35-9C94-490114839C4B}" sibTransId="{E2BF5881-FDC4-4F31-89F9-C17CB0F69A94}"/>
    <dgm:cxn modelId="{ECF11D2D-25D9-493A-AC6C-A45E4F8DB8B0}" srcId="{942E5010-0D29-4F26-9887-EFD69D428429}" destId="{D26A7ABC-95B9-4B98-AAB5-0A285010FFD6}" srcOrd="2" destOrd="0" parTransId="{D371A0DD-0443-4AEA-B47C-3AE87BEAC581}" sibTransId="{9FA90549-8367-441D-AD75-DE47B3BC4502}"/>
    <dgm:cxn modelId="{F9AFF0E9-6AE2-4138-9C19-2BBE0F4CC018}" type="presOf" srcId="{C7114531-E242-4F32-94A7-EBADA7E8175B}" destId="{95D9DBD2-BF70-482A-95E2-E4F70EBE26A9}" srcOrd="0" destOrd="0" presId="urn:microsoft.com/office/officeart/2005/8/layout/vList2"/>
    <dgm:cxn modelId="{2AD3B324-9FA8-47FC-AB43-95367CD22F56}" srcId="{942E5010-0D29-4F26-9887-EFD69D428429}" destId="{C7114531-E242-4F32-94A7-EBADA7E8175B}" srcOrd="4" destOrd="0" parTransId="{52DEE942-2449-4ECD-B167-05515270C50F}" sibTransId="{F6E4661A-06E1-4801-A312-B731483898CB}"/>
    <dgm:cxn modelId="{C71A435A-A470-4F8E-824C-71A5B59A5D82}" type="presOf" srcId="{3498D2D9-88C1-40B6-9BCA-F519947F6315}" destId="{3D78B95C-054C-4FE9-9E07-D5991754D842}" srcOrd="0" destOrd="0" presId="urn:microsoft.com/office/officeart/2005/8/layout/vList2"/>
    <dgm:cxn modelId="{F14F7918-2CF4-438A-B9F9-C596494D754F}" srcId="{942E5010-0D29-4F26-9887-EFD69D428429}" destId="{3498D2D9-88C1-40B6-9BCA-F519947F6315}" srcOrd="1" destOrd="0" parTransId="{77CA8D66-560D-4B38-B62A-4857A228087E}" sibTransId="{D5D7A737-CEA7-4772-90A2-8A2FEF844FCE}"/>
    <dgm:cxn modelId="{9CB760FF-6E7E-46DE-9427-979165C95E42}" srcId="{942E5010-0D29-4F26-9887-EFD69D428429}" destId="{3341BDF6-9549-49CB-A6B1-5600BDBA3196}" srcOrd="3" destOrd="0" parTransId="{4BBE1014-C3FA-4AA1-B59B-2883DA51B4C1}" sibTransId="{3D623138-D271-4160-B047-01C657BA0698}"/>
    <dgm:cxn modelId="{D247CB6D-108C-472E-AA29-80BB06988E3E}" type="presOf" srcId="{D26A7ABC-95B9-4B98-AAB5-0A285010FFD6}" destId="{931462E9-F409-4912-9C49-879874E831FC}" srcOrd="0" destOrd="0" presId="urn:microsoft.com/office/officeart/2005/8/layout/vList2"/>
    <dgm:cxn modelId="{777799AB-7FBD-4B54-961F-5F9CD8EC306A}" srcId="{942E5010-0D29-4F26-9887-EFD69D428429}" destId="{79BAEEB5-56C5-4C5F-8EF1-1E721798A52F}" srcOrd="0" destOrd="0" parTransId="{F606E413-847F-44F0-AB7A-89C25B8D6948}" sibTransId="{B9C4A54D-26CA-4412-88D9-ABE4E0AA25B2}"/>
    <dgm:cxn modelId="{5137AF27-66BF-4313-932B-B1A356FF8C6A}" srcId="{942E5010-0D29-4F26-9887-EFD69D428429}" destId="{387EA4F0-35D2-42A9-BEF5-69E236CCCE45}" srcOrd="7" destOrd="0" parTransId="{A6E391FE-F245-4DF4-BDF2-5248DEE9803A}" sibTransId="{50CB2F36-887E-4AB6-A6CF-D2FBEF07B763}"/>
    <dgm:cxn modelId="{FAD95229-1AA5-4D0A-A9F0-BDCDBA380598}" type="presOf" srcId="{4E67F05A-70C5-49AF-AF4B-9F55AFAE0A2D}" destId="{9FD2A1E4-7E44-4BC7-B511-91FE1542D8B4}" srcOrd="0" destOrd="0" presId="urn:microsoft.com/office/officeart/2005/8/layout/vList2"/>
    <dgm:cxn modelId="{35F4DB36-2938-4223-B3CF-406C6B288651}" srcId="{942E5010-0D29-4F26-9887-EFD69D428429}" destId="{F2146BC4-F6F3-4138-B2B7-1CD10B3DB11F}" srcOrd="6" destOrd="0" parTransId="{15F22B71-AF17-4DBD-8B39-6B7A13FC97BE}" sibTransId="{0F637B78-3524-4AFD-9288-66D8D7C0978C}"/>
    <dgm:cxn modelId="{C3ADE725-9EEF-4573-942D-1370A06D8CC8}" type="presOf" srcId="{F2146BC4-F6F3-4138-B2B7-1CD10B3DB11F}" destId="{CA4FF093-9C93-40C6-850D-B999A84687BD}" srcOrd="0" destOrd="0" presId="urn:microsoft.com/office/officeart/2005/8/layout/vList2"/>
    <dgm:cxn modelId="{5B8F1513-9C14-4AAA-ACD2-54CA02F7AD6C}" type="presParOf" srcId="{98248FAB-F3DD-49ED-8C3E-DA5D1BBF8A84}" destId="{93E83C39-8A1F-4534-B0AC-3EDDB8B978B2}" srcOrd="0" destOrd="0" presId="urn:microsoft.com/office/officeart/2005/8/layout/vList2"/>
    <dgm:cxn modelId="{F47E516C-3818-409D-A411-EDBDE15C0784}" type="presParOf" srcId="{98248FAB-F3DD-49ED-8C3E-DA5D1BBF8A84}" destId="{0DD662B1-907D-4362-961E-87E78303529B}" srcOrd="1" destOrd="0" presId="urn:microsoft.com/office/officeart/2005/8/layout/vList2"/>
    <dgm:cxn modelId="{76816691-71E9-4247-8A2D-3A96F83CCCA4}" type="presParOf" srcId="{98248FAB-F3DD-49ED-8C3E-DA5D1BBF8A84}" destId="{3D78B95C-054C-4FE9-9E07-D5991754D842}" srcOrd="2" destOrd="0" presId="urn:microsoft.com/office/officeart/2005/8/layout/vList2"/>
    <dgm:cxn modelId="{AB9E04C0-2956-4B36-BDC6-CD759AD3291E}" type="presParOf" srcId="{98248FAB-F3DD-49ED-8C3E-DA5D1BBF8A84}" destId="{875CD707-65AF-4722-9B10-2D508CF57B1E}" srcOrd="3" destOrd="0" presId="urn:microsoft.com/office/officeart/2005/8/layout/vList2"/>
    <dgm:cxn modelId="{3A1D12BA-A0C4-4D8B-B8B6-440BD7F60B23}" type="presParOf" srcId="{98248FAB-F3DD-49ED-8C3E-DA5D1BBF8A84}" destId="{931462E9-F409-4912-9C49-879874E831FC}" srcOrd="4" destOrd="0" presId="urn:microsoft.com/office/officeart/2005/8/layout/vList2"/>
    <dgm:cxn modelId="{9E6F6D3A-EC36-48F0-9B65-3EE16723DA2D}" type="presParOf" srcId="{98248FAB-F3DD-49ED-8C3E-DA5D1BBF8A84}" destId="{4AE300E4-4015-4A89-8D0D-798A26DDA7F4}" srcOrd="5" destOrd="0" presId="urn:microsoft.com/office/officeart/2005/8/layout/vList2"/>
    <dgm:cxn modelId="{0F8B4E5A-BAD6-4447-8281-B4690B9DB19E}" type="presParOf" srcId="{98248FAB-F3DD-49ED-8C3E-DA5D1BBF8A84}" destId="{18A609B3-486A-43C4-A8D7-7FB7000AD0B1}" srcOrd="6" destOrd="0" presId="urn:microsoft.com/office/officeart/2005/8/layout/vList2"/>
    <dgm:cxn modelId="{CEED7FF2-B0D8-442E-8DE5-61EF022557DF}" type="presParOf" srcId="{98248FAB-F3DD-49ED-8C3E-DA5D1BBF8A84}" destId="{08649B6E-D10D-4338-B3F8-1FE24614F781}" srcOrd="7" destOrd="0" presId="urn:microsoft.com/office/officeart/2005/8/layout/vList2"/>
    <dgm:cxn modelId="{EE0DC296-D7CC-4824-AFD5-060B3B7D492F}" type="presParOf" srcId="{98248FAB-F3DD-49ED-8C3E-DA5D1BBF8A84}" destId="{95D9DBD2-BF70-482A-95E2-E4F70EBE26A9}" srcOrd="8" destOrd="0" presId="urn:microsoft.com/office/officeart/2005/8/layout/vList2"/>
    <dgm:cxn modelId="{7D066F74-B92D-43D1-A624-59310C9859BC}" type="presParOf" srcId="{98248FAB-F3DD-49ED-8C3E-DA5D1BBF8A84}" destId="{F8BFB45A-71AC-4885-90EF-F94E1AF44EB9}" srcOrd="9" destOrd="0" presId="urn:microsoft.com/office/officeart/2005/8/layout/vList2"/>
    <dgm:cxn modelId="{6D7BA237-A62E-4955-BE01-FD5183DB43D3}" type="presParOf" srcId="{98248FAB-F3DD-49ED-8C3E-DA5D1BBF8A84}" destId="{9FD2A1E4-7E44-4BC7-B511-91FE1542D8B4}" srcOrd="10" destOrd="0" presId="urn:microsoft.com/office/officeart/2005/8/layout/vList2"/>
    <dgm:cxn modelId="{FB65289D-6F10-491D-8D2B-B331AB847781}" type="presParOf" srcId="{98248FAB-F3DD-49ED-8C3E-DA5D1BBF8A84}" destId="{514D92A2-22AD-466A-A740-8608EC67D10E}" srcOrd="11" destOrd="0" presId="urn:microsoft.com/office/officeart/2005/8/layout/vList2"/>
    <dgm:cxn modelId="{3518FAA7-8981-4AA8-B2BC-442B96DA187A}" type="presParOf" srcId="{98248FAB-F3DD-49ED-8C3E-DA5D1BBF8A84}" destId="{CA4FF093-9C93-40C6-850D-B999A84687BD}" srcOrd="12" destOrd="0" presId="urn:microsoft.com/office/officeart/2005/8/layout/vList2"/>
    <dgm:cxn modelId="{CB0E5922-3D1E-46EB-BF53-6D9141BF27BE}" type="presParOf" srcId="{98248FAB-F3DD-49ED-8C3E-DA5D1BBF8A84}" destId="{B6093913-DDEF-4443-AD8B-F6B9C514BB7D}" srcOrd="13" destOrd="0" presId="urn:microsoft.com/office/officeart/2005/8/layout/vList2"/>
    <dgm:cxn modelId="{0D4DCB7E-FACE-4DC3-BE2C-EDE275163C40}" type="presParOf" srcId="{98248FAB-F3DD-49ED-8C3E-DA5D1BBF8A84}" destId="{56550601-B9D5-4337-A8F2-3F4A41BDAD19}"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23761F-AFFF-4C70-A217-C3328BBFD0D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US"/>
        </a:p>
      </dgm:t>
    </dgm:pt>
    <dgm:pt modelId="{45DF302A-0FA6-4178-8134-6705CE89A852}">
      <dgm:prSet custT="1"/>
      <dgm:spPr/>
      <dgm:t>
        <a:bodyPr/>
        <a:lstStyle/>
        <a:p>
          <a:pPr rtl="0"/>
          <a:r>
            <a:rPr lang="en-US" sz="2000" dirty="0">
              <a:ln>
                <a:solidFill>
                  <a:schemeClr val="bg1">
                    <a:lumMod val="95000"/>
                    <a:lumOff val="5000"/>
                  </a:schemeClr>
                </a:solidFill>
              </a:ln>
              <a:solidFill>
                <a:schemeClr val="bg1"/>
              </a:solidFill>
            </a:rPr>
            <a:t>1. Minutes of the managing committee.</a:t>
          </a:r>
        </a:p>
      </dgm:t>
    </dgm:pt>
    <dgm:pt modelId="{48938AB0-F1C3-47BE-88E3-C4003654E29A}" type="parTrans" cxnId="{1A0C06E0-4BCF-4262-8CBB-3F84452DFA79}">
      <dgm:prSet/>
      <dgm:spPr/>
      <dgm:t>
        <a:bodyPr/>
        <a:lstStyle/>
        <a:p>
          <a:endParaRPr lang="en-US"/>
        </a:p>
      </dgm:t>
    </dgm:pt>
    <dgm:pt modelId="{AA374406-32F8-436C-A1DB-43D062CFC335}" type="sibTrans" cxnId="{1A0C06E0-4BCF-4262-8CBB-3F84452DFA79}">
      <dgm:prSet/>
      <dgm:spPr/>
      <dgm:t>
        <a:bodyPr/>
        <a:lstStyle/>
        <a:p>
          <a:endParaRPr lang="en-US"/>
        </a:p>
      </dgm:t>
    </dgm:pt>
    <dgm:pt modelId="{731E1D03-C43A-4363-B6A5-CF7AD548B6A9}">
      <dgm:prSet custT="1"/>
      <dgm:spPr/>
      <dgm:t>
        <a:bodyPr/>
        <a:lstStyle/>
        <a:p>
          <a:pPr rtl="0"/>
          <a:r>
            <a:rPr lang="en-US" sz="2000" dirty="0">
              <a:ln>
                <a:solidFill>
                  <a:schemeClr val="bg1">
                    <a:lumMod val="95000"/>
                    <a:lumOff val="5000"/>
                  </a:schemeClr>
                </a:solidFill>
              </a:ln>
              <a:solidFill>
                <a:schemeClr val="bg1"/>
              </a:solidFill>
            </a:rPr>
            <a:t>2. Students’ fees Register.</a:t>
          </a:r>
        </a:p>
      </dgm:t>
    </dgm:pt>
    <dgm:pt modelId="{5BFDEF53-EAAC-4988-A49D-E0972BE4F132}" type="parTrans" cxnId="{FAEDC116-92CB-4CB6-AC16-421F138EE1F2}">
      <dgm:prSet/>
      <dgm:spPr/>
      <dgm:t>
        <a:bodyPr/>
        <a:lstStyle/>
        <a:p>
          <a:endParaRPr lang="en-US"/>
        </a:p>
      </dgm:t>
    </dgm:pt>
    <dgm:pt modelId="{0A60D1D6-936D-46D2-8567-98DE0930B994}" type="sibTrans" cxnId="{FAEDC116-92CB-4CB6-AC16-421F138EE1F2}">
      <dgm:prSet/>
      <dgm:spPr/>
      <dgm:t>
        <a:bodyPr/>
        <a:lstStyle/>
        <a:p>
          <a:endParaRPr lang="en-US"/>
        </a:p>
      </dgm:t>
    </dgm:pt>
    <dgm:pt modelId="{B78B5968-C8C9-43D2-9A39-56EE5326938A}">
      <dgm:prSet/>
      <dgm:spPr/>
      <dgm:t>
        <a:bodyPr/>
        <a:lstStyle/>
        <a:p>
          <a:pPr rtl="0"/>
          <a:r>
            <a:rPr lang="en-US" dirty="0">
              <a:ln>
                <a:solidFill>
                  <a:schemeClr val="bg1">
                    <a:lumMod val="95000"/>
                    <a:lumOff val="5000"/>
                  </a:schemeClr>
                </a:solidFill>
              </a:ln>
              <a:solidFill>
                <a:schemeClr val="bg1"/>
              </a:solidFill>
            </a:rPr>
            <a:t>3. Cash Book and counterfoils of receipts for fees, caution deposit, fine etc.</a:t>
          </a:r>
        </a:p>
      </dgm:t>
    </dgm:pt>
    <dgm:pt modelId="{1C8A4C54-7EB1-4378-B600-E8F857EA1179}" type="parTrans" cxnId="{F33C52EA-2614-4B1C-8ACE-D92399A836F8}">
      <dgm:prSet/>
      <dgm:spPr/>
      <dgm:t>
        <a:bodyPr/>
        <a:lstStyle/>
        <a:p>
          <a:endParaRPr lang="en-US"/>
        </a:p>
      </dgm:t>
    </dgm:pt>
    <dgm:pt modelId="{6C065C32-7669-4B5D-8921-991157E6619E}" type="sibTrans" cxnId="{F33C52EA-2614-4B1C-8ACE-D92399A836F8}">
      <dgm:prSet/>
      <dgm:spPr/>
      <dgm:t>
        <a:bodyPr/>
        <a:lstStyle/>
        <a:p>
          <a:endParaRPr lang="en-US"/>
        </a:p>
      </dgm:t>
    </dgm:pt>
    <dgm:pt modelId="{F677EAD5-199F-4F31-A108-7585B786AB4E}">
      <dgm:prSet custT="1"/>
      <dgm:spPr/>
      <dgm:t>
        <a:bodyPr/>
        <a:lstStyle/>
        <a:p>
          <a:pPr rtl="0"/>
          <a:r>
            <a:rPr lang="en-US" sz="2000" dirty="0">
              <a:ln>
                <a:solidFill>
                  <a:schemeClr val="bg1">
                    <a:lumMod val="95000"/>
                    <a:lumOff val="5000"/>
                  </a:schemeClr>
                </a:solidFill>
              </a:ln>
              <a:solidFill>
                <a:schemeClr val="bg1"/>
              </a:solidFill>
            </a:rPr>
            <a:t>4. Rental and </a:t>
          </a:r>
          <a:r>
            <a:rPr lang="en-US" sz="2000" dirty="0">
              <a:ln>
                <a:solidFill>
                  <a:schemeClr val="bg1">
                    <a:lumMod val="95000"/>
                    <a:lumOff val="5000"/>
                  </a:schemeClr>
                </a:solidFill>
              </a:ln>
              <a:solidFill>
                <a:schemeClr val="tx2">
                  <a:lumMod val="10000"/>
                </a:schemeClr>
              </a:solidFill>
            </a:rPr>
            <a:t>Lease agreements.</a:t>
          </a:r>
        </a:p>
      </dgm:t>
    </dgm:pt>
    <dgm:pt modelId="{D731BC4B-54AB-46D5-9FCA-9B90D9FDBBBC}" type="parTrans" cxnId="{74B1A446-469B-46EF-AED6-9D25971E8F20}">
      <dgm:prSet/>
      <dgm:spPr/>
      <dgm:t>
        <a:bodyPr/>
        <a:lstStyle/>
        <a:p>
          <a:endParaRPr lang="en-US"/>
        </a:p>
      </dgm:t>
    </dgm:pt>
    <dgm:pt modelId="{A4F3514E-CDDC-463B-928A-57B8EDACA3D0}" type="sibTrans" cxnId="{74B1A446-469B-46EF-AED6-9D25971E8F20}">
      <dgm:prSet/>
      <dgm:spPr/>
      <dgm:t>
        <a:bodyPr/>
        <a:lstStyle/>
        <a:p>
          <a:endParaRPr lang="en-US"/>
        </a:p>
      </dgm:t>
    </dgm:pt>
    <dgm:pt modelId="{79ECD221-EDFA-4567-A4E7-927A6B9E7785}">
      <dgm:prSet custT="1"/>
      <dgm:spPr/>
      <dgm:t>
        <a:bodyPr/>
        <a:lstStyle/>
        <a:p>
          <a:pPr rtl="0"/>
          <a:r>
            <a:rPr lang="en-US" sz="1800" dirty="0">
              <a:ln>
                <a:solidFill>
                  <a:schemeClr val="bg1">
                    <a:lumMod val="95000"/>
                    <a:lumOff val="5000"/>
                  </a:schemeClr>
                </a:solidFill>
              </a:ln>
              <a:solidFill>
                <a:schemeClr val="bg1"/>
              </a:solidFill>
            </a:rPr>
            <a:t>5. Correspondence and other documents relating to legacies, grants etc.</a:t>
          </a:r>
        </a:p>
      </dgm:t>
    </dgm:pt>
    <dgm:pt modelId="{E26FB5EB-66F1-4B98-A3ED-CFEEBA02458F}" type="parTrans" cxnId="{CE60FEF9-5291-4E6F-8A00-6EB41C8AA718}">
      <dgm:prSet/>
      <dgm:spPr/>
      <dgm:t>
        <a:bodyPr/>
        <a:lstStyle/>
        <a:p>
          <a:endParaRPr lang="en-US"/>
        </a:p>
      </dgm:t>
    </dgm:pt>
    <dgm:pt modelId="{341B1373-2A0A-4F72-AD49-2DACBA39D6A8}" type="sibTrans" cxnId="{CE60FEF9-5291-4E6F-8A00-6EB41C8AA718}">
      <dgm:prSet/>
      <dgm:spPr/>
      <dgm:t>
        <a:bodyPr/>
        <a:lstStyle/>
        <a:p>
          <a:endParaRPr lang="en-US"/>
        </a:p>
      </dgm:t>
    </dgm:pt>
    <dgm:pt modelId="{927135B9-F43C-4994-B876-2C91BBB61640}" type="pres">
      <dgm:prSet presAssocID="{A523761F-AFFF-4C70-A217-C3328BBFD0D4}" presName="compositeShape" presStyleCnt="0">
        <dgm:presLayoutVars>
          <dgm:chMax val="7"/>
          <dgm:dir/>
          <dgm:resizeHandles val="exact"/>
        </dgm:presLayoutVars>
      </dgm:prSet>
      <dgm:spPr/>
      <dgm:t>
        <a:bodyPr/>
        <a:lstStyle/>
        <a:p>
          <a:endParaRPr lang="en-US"/>
        </a:p>
      </dgm:t>
    </dgm:pt>
    <dgm:pt modelId="{4E2A004E-56BA-4E6E-9964-B6A34240AD37}" type="pres">
      <dgm:prSet presAssocID="{45DF302A-0FA6-4178-8134-6705CE89A852}" presName="circ1" presStyleLbl="vennNode1" presStyleIdx="0" presStyleCnt="5"/>
      <dgm:spPr/>
    </dgm:pt>
    <dgm:pt modelId="{08DBDD17-94B6-4E67-B804-6D60AB9EDDE9}" type="pres">
      <dgm:prSet presAssocID="{45DF302A-0FA6-4178-8134-6705CE89A852}" presName="circ1Tx" presStyleLbl="revTx" presStyleIdx="0" presStyleCnt="0">
        <dgm:presLayoutVars>
          <dgm:chMax val="0"/>
          <dgm:chPref val="0"/>
          <dgm:bulletEnabled val="1"/>
        </dgm:presLayoutVars>
      </dgm:prSet>
      <dgm:spPr/>
      <dgm:t>
        <a:bodyPr/>
        <a:lstStyle/>
        <a:p>
          <a:endParaRPr lang="en-US"/>
        </a:p>
      </dgm:t>
    </dgm:pt>
    <dgm:pt modelId="{048C5AAC-15C9-4D97-9D14-0443CFEA6ADD}" type="pres">
      <dgm:prSet presAssocID="{731E1D03-C43A-4363-B6A5-CF7AD548B6A9}" presName="circ2" presStyleLbl="vennNode1" presStyleIdx="1" presStyleCnt="5"/>
      <dgm:spPr/>
    </dgm:pt>
    <dgm:pt modelId="{5DD15D63-250C-4ED8-9B17-12362199BA85}" type="pres">
      <dgm:prSet presAssocID="{731E1D03-C43A-4363-B6A5-CF7AD548B6A9}" presName="circ2Tx" presStyleLbl="revTx" presStyleIdx="0" presStyleCnt="0">
        <dgm:presLayoutVars>
          <dgm:chMax val="0"/>
          <dgm:chPref val="0"/>
          <dgm:bulletEnabled val="1"/>
        </dgm:presLayoutVars>
      </dgm:prSet>
      <dgm:spPr/>
      <dgm:t>
        <a:bodyPr/>
        <a:lstStyle/>
        <a:p>
          <a:endParaRPr lang="en-US"/>
        </a:p>
      </dgm:t>
    </dgm:pt>
    <dgm:pt modelId="{FC8B1195-E2BD-4104-BDB3-0F5A862643D2}" type="pres">
      <dgm:prSet presAssocID="{B78B5968-C8C9-43D2-9A39-56EE5326938A}" presName="circ3" presStyleLbl="vennNode1" presStyleIdx="2" presStyleCnt="5"/>
      <dgm:spPr/>
    </dgm:pt>
    <dgm:pt modelId="{633417AC-224A-4AE7-804C-87E5D487058C}" type="pres">
      <dgm:prSet presAssocID="{B78B5968-C8C9-43D2-9A39-56EE5326938A}" presName="circ3Tx" presStyleLbl="revTx" presStyleIdx="0" presStyleCnt="0">
        <dgm:presLayoutVars>
          <dgm:chMax val="0"/>
          <dgm:chPref val="0"/>
          <dgm:bulletEnabled val="1"/>
        </dgm:presLayoutVars>
      </dgm:prSet>
      <dgm:spPr/>
      <dgm:t>
        <a:bodyPr/>
        <a:lstStyle/>
        <a:p>
          <a:endParaRPr lang="en-US"/>
        </a:p>
      </dgm:t>
    </dgm:pt>
    <dgm:pt modelId="{0559579E-0314-47D3-846B-DEB9F45D4AEB}" type="pres">
      <dgm:prSet presAssocID="{F677EAD5-199F-4F31-A108-7585B786AB4E}" presName="circ4" presStyleLbl="vennNode1" presStyleIdx="3" presStyleCnt="5"/>
      <dgm:spPr/>
    </dgm:pt>
    <dgm:pt modelId="{30EBA8FC-73BF-4C5B-8661-95B428F45246}" type="pres">
      <dgm:prSet presAssocID="{F677EAD5-199F-4F31-A108-7585B786AB4E}" presName="circ4Tx" presStyleLbl="revTx" presStyleIdx="0" presStyleCnt="0">
        <dgm:presLayoutVars>
          <dgm:chMax val="0"/>
          <dgm:chPref val="0"/>
          <dgm:bulletEnabled val="1"/>
        </dgm:presLayoutVars>
      </dgm:prSet>
      <dgm:spPr/>
      <dgm:t>
        <a:bodyPr/>
        <a:lstStyle/>
        <a:p>
          <a:endParaRPr lang="en-US"/>
        </a:p>
      </dgm:t>
    </dgm:pt>
    <dgm:pt modelId="{D6DAA0B3-421A-4B93-A77F-C482539CF114}" type="pres">
      <dgm:prSet presAssocID="{79ECD221-EDFA-4567-A4E7-927A6B9E7785}" presName="circ5" presStyleLbl="vennNode1" presStyleIdx="4" presStyleCnt="5"/>
      <dgm:spPr/>
    </dgm:pt>
    <dgm:pt modelId="{20BAEFD4-7417-48B7-B8CA-5E86AB4944B6}" type="pres">
      <dgm:prSet presAssocID="{79ECD221-EDFA-4567-A4E7-927A6B9E7785}" presName="circ5Tx" presStyleLbl="revTx" presStyleIdx="0" presStyleCnt="0">
        <dgm:presLayoutVars>
          <dgm:chMax val="0"/>
          <dgm:chPref val="0"/>
          <dgm:bulletEnabled val="1"/>
        </dgm:presLayoutVars>
      </dgm:prSet>
      <dgm:spPr/>
      <dgm:t>
        <a:bodyPr/>
        <a:lstStyle/>
        <a:p>
          <a:endParaRPr lang="en-US"/>
        </a:p>
      </dgm:t>
    </dgm:pt>
  </dgm:ptLst>
  <dgm:cxnLst>
    <dgm:cxn modelId="{F33C52EA-2614-4B1C-8ACE-D92399A836F8}" srcId="{A523761F-AFFF-4C70-A217-C3328BBFD0D4}" destId="{B78B5968-C8C9-43D2-9A39-56EE5326938A}" srcOrd="2" destOrd="0" parTransId="{1C8A4C54-7EB1-4378-B600-E8F857EA1179}" sibTransId="{6C065C32-7669-4B5D-8921-991157E6619E}"/>
    <dgm:cxn modelId="{FAEDC116-92CB-4CB6-AC16-421F138EE1F2}" srcId="{A523761F-AFFF-4C70-A217-C3328BBFD0D4}" destId="{731E1D03-C43A-4363-B6A5-CF7AD548B6A9}" srcOrd="1" destOrd="0" parTransId="{5BFDEF53-EAAC-4988-A49D-E0972BE4F132}" sibTransId="{0A60D1D6-936D-46D2-8567-98DE0930B994}"/>
    <dgm:cxn modelId="{1A0C06E0-4BCF-4262-8CBB-3F84452DFA79}" srcId="{A523761F-AFFF-4C70-A217-C3328BBFD0D4}" destId="{45DF302A-0FA6-4178-8134-6705CE89A852}" srcOrd="0" destOrd="0" parTransId="{48938AB0-F1C3-47BE-88E3-C4003654E29A}" sibTransId="{AA374406-32F8-436C-A1DB-43D062CFC335}"/>
    <dgm:cxn modelId="{90A4BCC2-05EB-45F0-BCCE-ADFA2C7BCC35}" type="presOf" srcId="{79ECD221-EDFA-4567-A4E7-927A6B9E7785}" destId="{20BAEFD4-7417-48B7-B8CA-5E86AB4944B6}" srcOrd="0" destOrd="0" presId="urn:microsoft.com/office/officeart/2005/8/layout/venn1"/>
    <dgm:cxn modelId="{81242C29-E97A-4E5B-9663-87792D680A7E}" type="presOf" srcId="{731E1D03-C43A-4363-B6A5-CF7AD548B6A9}" destId="{5DD15D63-250C-4ED8-9B17-12362199BA85}" srcOrd="0" destOrd="0" presId="urn:microsoft.com/office/officeart/2005/8/layout/venn1"/>
    <dgm:cxn modelId="{215F8D33-730C-407E-B8DF-710536C16B5F}" type="presOf" srcId="{A523761F-AFFF-4C70-A217-C3328BBFD0D4}" destId="{927135B9-F43C-4994-B876-2C91BBB61640}" srcOrd="0" destOrd="0" presId="urn:microsoft.com/office/officeart/2005/8/layout/venn1"/>
    <dgm:cxn modelId="{2DF61247-05A2-49E5-BE50-D3B1B7ACD961}" type="presOf" srcId="{B78B5968-C8C9-43D2-9A39-56EE5326938A}" destId="{633417AC-224A-4AE7-804C-87E5D487058C}" srcOrd="0" destOrd="0" presId="urn:microsoft.com/office/officeart/2005/8/layout/venn1"/>
    <dgm:cxn modelId="{F8BC6BD8-7610-4FF3-8B42-60890E412534}" type="presOf" srcId="{45DF302A-0FA6-4178-8134-6705CE89A852}" destId="{08DBDD17-94B6-4E67-B804-6D60AB9EDDE9}" srcOrd="0" destOrd="0" presId="urn:microsoft.com/office/officeart/2005/8/layout/venn1"/>
    <dgm:cxn modelId="{D018206A-4B18-4AE9-B257-72D0866D3316}" type="presOf" srcId="{F677EAD5-199F-4F31-A108-7585B786AB4E}" destId="{30EBA8FC-73BF-4C5B-8661-95B428F45246}" srcOrd="0" destOrd="0" presId="urn:microsoft.com/office/officeart/2005/8/layout/venn1"/>
    <dgm:cxn modelId="{CE60FEF9-5291-4E6F-8A00-6EB41C8AA718}" srcId="{A523761F-AFFF-4C70-A217-C3328BBFD0D4}" destId="{79ECD221-EDFA-4567-A4E7-927A6B9E7785}" srcOrd="4" destOrd="0" parTransId="{E26FB5EB-66F1-4B98-A3ED-CFEEBA02458F}" sibTransId="{341B1373-2A0A-4F72-AD49-2DACBA39D6A8}"/>
    <dgm:cxn modelId="{74B1A446-469B-46EF-AED6-9D25971E8F20}" srcId="{A523761F-AFFF-4C70-A217-C3328BBFD0D4}" destId="{F677EAD5-199F-4F31-A108-7585B786AB4E}" srcOrd="3" destOrd="0" parTransId="{D731BC4B-54AB-46D5-9FCA-9B90D9FDBBBC}" sibTransId="{A4F3514E-CDDC-463B-928A-57B8EDACA3D0}"/>
    <dgm:cxn modelId="{AB2B9AD9-65C6-4852-B336-17FB6A43578A}" type="presParOf" srcId="{927135B9-F43C-4994-B876-2C91BBB61640}" destId="{4E2A004E-56BA-4E6E-9964-B6A34240AD37}" srcOrd="0" destOrd="0" presId="urn:microsoft.com/office/officeart/2005/8/layout/venn1"/>
    <dgm:cxn modelId="{4BEB73EC-F7D4-430B-9523-227BB7D3F79C}" type="presParOf" srcId="{927135B9-F43C-4994-B876-2C91BBB61640}" destId="{08DBDD17-94B6-4E67-B804-6D60AB9EDDE9}" srcOrd="1" destOrd="0" presId="urn:microsoft.com/office/officeart/2005/8/layout/venn1"/>
    <dgm:cxn modelId="{2EE43C44-7152-4712-979E-4D8906ED9803}" type="presParOf" srcId="{927135B9-F43C-4994-B876-2C91BBB61640}" destId="{048C5AAC-15C9-4D97-9D14-0443CFEA6ADD}" srcOrd="2" destOrd="0" presId="urn:microsoft.com/office/officeart/2005/8/layout/venn1"/>
    <dgm:cxn modelId="{8A3BC47A-4B6C-4480-9086-22C5F4962FF9}" type="presParOf" srcId="{927135B9-F43C-4994-B876-2C91BBB61640}" destId="{5DD15D63-250C-4ED8-9B17-12362199BA85}" srcOrd="3" destOrd="0" presId="urn:microsoft.com/office/officeart/2005/8/layout/venn1"/>
    <dgm:cxn modelId="{6DEA8830-E1EE-4099-A7A4-685B57AC3D02}" type="presParOf" srcId="{927135B9-F43C-4994-B876-2C91BBB61640}" destId="{FC8B1195-E2BD-4104-BDB3-0F5A862643D2}" srcOrd="4" destOrd="0" presId="urn:microsoft.com/office/officeart/2005/8/layout/venn1"/>
    <dgm:cxn modelId="{20628D52-55C7-4B21-BE61-8E502D7DFDD0}" type="presParOf" srcId="{927135B9-F43C-4994-B876-2C91BBB61640}" destId="{633417AC-224A-4AE7-804C-87E5D487058C}" srcOrd="5" destOrd="0" presId="urn:microsoft.com/office/officeart/2005/8/layout/venn1"/>
    <dgm:cxn modelId="{9CEC1342-5257-4CBC-95BA-8B8A33A6B617}" type="presParOf" srcId="{927135B9-F43C-4994-B876-2C91BBB61640}" destId="{0559579E-0314-47D3-846B-DEB9F45D4AEB}" srcOrd="6" destOrd="0" presId="urn:microsoft.com/office/officeart/2005/8/layout/venn1"/>
    <dgm:cxn modelId="{D7727C17-5D87-43B9-B621-1D3C27E8D96A}" type="presParOf" srcId="{927135B9-F43C-4994-B876-2C91BBB61640}" destId="{30EBA8FC-73BF-4C5B-8661-95B428F45246}" srcOrd="7" destOrd="0" presId="urn:microsoft.com/office/officeart/2005/8/layout/venn1"/>
    <dgm:cxn modelId="{B854CF17-E843-428B-8919-D7C285B4EB66}" type="presParOf" srcId="{927135B9-F43C-4994-B876-2C91BBB61640}" destId="{D6DAA0B3-421A-4B93-A77F-C482539CF114}" srcOrd="8" destOrd="0" presId="urn:microsoft.com/office/officeart/2005/8/layout/venn1"/>
    <dgm:cxn modelId="{AEC20206-165B-4D47-A02C-1168155F38FC}" type="presParOf" srcId="{927135B9-F43C-4994-B876-2C91BBB61640}" destId="{20BAEFD4-7417-48B7-B8CA-5E86AB4944B6}"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291B2FA-3A39-4127-A9BA-5BE2E576A81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80CB9FE-814C-4662-8FD8-A494CEEE232A}">
      <dgm:prSet/>
      <dgm:spPr/>
      <dgm:t>
        <a:bodyPr/>
        <a:lstStyle/>
        <a:p>
          <a:pPr algn="just" rtl="0"/>
          <a:r>
            <a:rPr lang="en-US" dirty="0"/>
            <a:t>1. Internal audit is a management function having the high level objective of serving management's needs through constructive recommendations in areas such as, internal control, risk, </a:t>
          </a:r>
          <a:r>
            <a:rPr lang="en-US" dirty="0" err="1"/>
            <a:t>utilisation</a:t>
          </a:r>
          <a:r>
            <a:rPr lang="en-US" dirty="0"/>
            <a:t> of resources, compliance with </a:t>
          </a:r>
          <a:r>
            <a:rPr lang="fr-FR" dirty="0" err="1"/>
            <a:t>laws</a:t>
          </a:r>
          <a:r>
            <a:rPr lang="fr-FR" dirty="0"/>
            <a:t>, management information system, etc.</a:t>
          </a:r>
          <a:endParaRPr lang="en-US" dirty="0"/>
        </a:p>
      </dgm:t>
    </dgm:pt>
    <dgm:pt modelId="{1BE4F1AA-C510-44B3-B236-4731898058BD}" type="parTrans" cxnId="{D55132C7-C03F-42EB-A514-F2BBFBCDC9F7}">
      <dgm:prSet/>
      <dgm:spPr/>
      <dgm:t>
        <a:bodyPr/>
        <a:lstStyle/>
        <a:p>
          <a:endParaRPr lang="en-US"/>
        </a:p>
      </dgm:t>
    </dgm:pt>
    <dgm:pt modelId="{159013FF-1E2D-4BF1-A420-590E5359C686}" type="sibTrans" cxnId="{D55132C7-C03F-42EB-A514-F2BBFBCDC9F7}">
      <dgm:prSet/>
      <dgm:spPr/>
      <dgm:t>
        <a:bodyPr/>
        <a:lstStyle/>
        <a:p>
          <a:endParaRPr lang="en-US"/>
        </a:p>
      </dgm:t>
    </dgm:pt>
    <dgm:pt modelId="{785A2853-C098-44B4-8CB5-6E8763B437CE}" type="pres">
      <dgm:prSet presAssocID="{6291B2FA-3A39-4127-A9BA-5BE2E576A819}" presName="linear" presStyleCnt="0">
        <dgm:presLayoutVars>
          <dgm:animLvl val="lvl"/>
          <dgm:resizeHandles val="exact"/>
        </dgm:presLayoutVars>
      </dgm:prSet>
      <dgm:spPr/>
      <dgm:t>
        <a:bodyPr/>
        <a:lstStyle/>
        <a:p>
          <a:endParaRPr lang="en-US"/>
        </a:p>
      </dgm:t>
    </dgm:pt>
    <dgm:pt modelId="{91D05323-84BF-46E3-AF80-C5DA7C16236D}" type="pres">
      <dgm:prSet presAssocID="{680CB9FE-814C-4662-8FD8-A494CEEE232A}" presName="parentText" presStyleLbl="node1" presStyleIdx="0" presStyleCnt="1" custScaleY="110685">
        <dgm:presLayoutVars>
          <dgm:chMax val="0"/>
          <dgm:bulletEnabled val="1"/>
        </dgm:presLayoutVars>
      </dgm:prSet>
      <dgm:spPr/>
      <dgm:t>
        <a:bodyPr/>
        <a:lstStyle/>
        <a:p>
          <a:endParaRPr lang="en-US"/>
        </a:p>
      </dgm:t>
    </dgm:pt>
  </dgm:ptLst>
  <dgm:cxnLst>
    <dgm:cxn modelId="{CA60D356-2049-40BC-B24B-CDD5F527ABE1}" type="presOf" srcId="{6291B2FA-3A39-4127-A9BA-5BE2E576A819}" destId="{785A2853-C098-44B4-8CB5-6E8763B437CE}" srcOrd="0" destOrd="0" presId="urn:microsoft.com/office/officeart/2005/8/layout/vList2"/>
    <dgm:cxn modelId="{6DA93795-E6A4-40D5-A8E3-73C571326990}" type="presOf" srcId="{680CB9FE-814C-4662-8FD8-A494CEEE232A}" destId="{91D05323-84BF-46E3-AF80-C5DA7C16236D}" srcOrd="0" destOrd="0" presId="urn:microsoft.com/office/officeart/2005/8/layout/vList2"/>
    <dgm:cxn modelId="{D55132C7-C03F-42EB-A514-F2BBFBCDC9F7}" srcId="{6291B2FA-3A39-4127-A9BA-5BE2E576A819}" destId="{680CB9FE-814C-4662-8FD8-A494CEEE232A}" srcOrd="0" destOrd="0" parTransId="{1BE4F1AA-C510-44B3-B236-4731898058BD}" sibTransId="{159013FF-1E2D-4BF1-A420-590E5359C686}"/>
    <dgm:cxn modelId="{459C0F0D-12AA-4AF9-814B-2A33FB9632C3}" type="presParOf" srcId="{785A2853-C098-44B4-8CB5-6E8763B437CE}" destId="{91D05323-84BF-46E3-AF80-C5DA7C16236D}"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217B75-FEAB-4C8B-AD7D-86D8F7E777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C2F7811-B31A-4DFC-B32A-9802B65876D7}">
      <dgm:prSet/>
      <dgm:spPr/>
      <dgm:t>
        <a:bodyPr/>
        <a:lstStyle/>
        <a:p>
          <a:pPr algn="just" rtl="0"/>
          <a:r>
            <a:rPr lang="en-US" dirty="0"/>
            <a:t>2. A successful internal audit is based on sound planning and an environment of positive alliance and communication between the </a:t>
          </a:r>
          <a:r>
            <a:rPr lang="en-US" dirty="0" err="1"/>
            <a:t>auditee</a:t>
          </a:r>
          <a:r>
            <a:rPr lang="en-US" dirty="0"/>
            <a:t> and the internal auditor. The internal audit procedure is similar in most engagements.</a:t>
          </a:r>
        </a:p>
      </dgm:t>
    </dgm:pt>
    <dgm:pt modelId="{579DD7C7-BA5E-4A17-968D-C9BF17F93556}" type="parTrans" cxnId="{E5B1B732-8BFF-4657-850F-810978E8EC26}">
      <dgm:prSet/>
      <dgm:spPr/>
      <dgm:t>
        <a:bodyPr/>
        <a:lstStyle/>
        <a:p>
          <a:endParaRPr lang="en-US"/>
        </a:p>
      </dgm:t>
    </dgm:pt>
    <dgm:pt modelId="{89021562-2637-4C37-8680-24CCDB724D4E}" type="sibTrans" cxnId="{E5B1B732-8BFF-4657-850F-810978E8EC26}">
      <dgm:prSet/>
      <dgm:spPr/>
      <dgm:t>
        <a:bodyPr/>
        <a:lstStyle/>
        <a:p>
          <a:endParaRPr lang="en-US"/>
        </a:p>
      </dgm:t>
    </dgm:pt>
    <dgm:pt modelId="{7D543AA8-039C-4FE8-AD98-29469E5B873B}" type="pres">
      <dgm:prSet presAssocID="{B6217B75-FEAB-4C8B-AD7D-86D8F7E77760}" presName="linear" presStyleCnt="0">
        <dgm:presLayoutVars>
          <dgm:animLvl val="lvl"/>
          <dgm:resizeHandles val="exact"/>
        </dgm:presLayoutVars>
      </dgm:prSet>
      <dgm:spPr/>
      <dgm:t>
        <a:bodyPr/>
        <a:lstStyle/>
        <a:p>
          <a:endParaRPr lang="en-US"/>
        </a:p>
      </dgm:t>
    </dgm:pt>
    <dgm:pt modelId="{9CC806C9-0642-4532-BA83-268940C52204}" type="pres">
      <dgm:prSet presAssocID="{5C2F7811-B31A-4DFC-B32A-9802B65876D7}" presName="parentText" presStyleLbl="node1" presStyleIdx="0" presStyleCnt="1">
        <dgm:presLayoutVars>
          <dgm:chMax val="0"/>
          <dgm:bulletEnabled val="1"/>
        </dgm:presLayoutVars>
      </dgm:prSet>
      <dgm:spPr/>
      <dgm:t>
        <a:bodyPr/>
        <a:lstStyle/>
        <a:p>
          <a:endParaRPr lang="en-US"/>
        </a:p>
      </dgm:t>
    </dgm:pt>
  </dgm:ptLst>
  <dgm:cxnLst>
    <dgm:cxn modelId="{E5B1B732-8BFF-4657-850F-810978E8EC26}" srcId="{B6217B75-FEAB-4C8B-AD7D-86D8F7E77760}" destId="{5C2F7811-B31A-4DFC-B32A-9802B65876D7}" srcOrd="0" destOrd="0" parTransId="{579DD7C7-BA5E-4A17-968D-C9BF17F93556}" sibTransId="{89021562-2637-4C37-8680-24CCDB724D4E}"/>
    <dgm:cxn modelId="{AA770442-2240-43FD-858A-D35C66AAE93C}" type="presOf" srcId="{B6217B75-FEAB-4C8B-AD7D-86D8F7E77760}" destId="{7D543AA8-039C-4FE8-AD98-29469E5B873B}" srcOrd="0" destOrd="0" presId="urn:microsoft.com/office/officeart/2005/8/layout/vList2"/>
    <dgm:cxn modelId="{0AF18941-100E-4827-AB9A-C8E1FAF1821C}" type="presOf" srcId="{5C2F7811-B31A-4DFC-B32A-9802B65876D7}" destId="{9CC806C9-0642-4532-BA83-268940C52204}" srcOrd="0" destOrd="0" presId="urn:microsoft.com/office/officeart/2005/8/layout/vList2"/>
    <dgm:cxn modelId="{913ED99D-5964-4FC8-B7A4-FD913AEFB02C}" type="presParOf" srcId="{7D543AA8-039C-4FE8-AD98-29469E5B873B}" destId="{9CC806C9-0642-4532-BA83-268940C5220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F46108F-BE7B-4462-AE26-3948E9F55AF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1C7D8EA-67CD-410A-9F37-73BBA0AD1AF2}">
      <dgm:prSet/>
      <dgm:spPr/>
      <dgm:t>
        <a:bodyPr/>
        <a:lstStyle/>
        <a:p>
          <a:pPr rtl="0"/>
          <a:r>
            <a:rPr lang="en-US" dirty="0"/>
            <a:t>Standard on Internal Audit (SIA) 1, </a:t>
          </a:r>
          <a:r>
            <a:rPr lang="en-US" i="1" dirty="0"/>
            <a:t>“Planning an Internal Audit” explains the planning process to be followed by an internal auditor before </a:t>
          </a:r>
          <a:r>
            <a:rPr lang="en-US" dirty="0"/>
            <a:t>the start of internal audit. While preparing the internal audit </a:t>
          </a:r>
          <a:r>
            <a:rPr lang="en-US" dirty="0" err="1"/>
            <a:t>programme</a:t>
          </a:r>
          <a:r>
            <a:rPr lang="en-US" dirty="0"/>
            <a:t> of an educational institution, the internal auditor should give due consideration to the accounting system and the internal control system in place.</a:t>
          </a:r>
        </a:p>
      </dgm:t>
    </dgm:pt>
    <dgm:pt modelId="{51BA5F3B-DC70-4A0D-A1B5-B1347B0D4F69}" type="parTrans" cxnId="{F9C60081-39EF-4F05-BB6D-A6AAEDFEC345}">
      <dgm:prSet/>
      <dgm:spPr/>
      <dgm:t>
        <a:bodyPr/>
        <a:lstStyle/>
        <a:p>
          <a:endParaRPr lang="en-US"/>
        </a:p>
      </dgm:t>
    </dgm:pt>
    <dgm:pt modelId="{30B06632-76CB-40A0-BEBD-03E26D3EEA15}" type="sibTrans" cxnId="{F9C60081-39EF-4F05-BB6D-A6AAEDFEC345}">
      <dgm:prSet/>
      <dgm:spPr/>
      <dgm:t>
        <a:bodyPr/>
        <a:lstStyle/>
        <a:p>
          <a:endParaRPr lang="en-US"/>
        </a:p>
      </dgm:t>
    </dgm:pt>
    <dgm:pt modelId="{BB59F18A-E971-4D8B-8C35-BB5D70666354}" type="pres">
      <dgm:prSet presAssocID="{1F46108F-BE7B-4462-AE26-3948E9F55AFC}" presName="linear" presStyleCnt="0">
        <dgm:presLayoutVars>
          <dgm:animLvl val="lvl"/>
          <dgm:resizeHandles val="exact"/>
        </dgm:presLayoutVars>
      </dgm:prSet>
      <dgm:spPr/>
      <dgm:t>
        <a:bodyPr/>
        <a:lstStyle/>
        <a:p>
          <a:endParaRPr lang="en-US"/>
        </a:p>
      </dgm:t>
    </dgm:pt>
    <dgm:pt modelId="{C390AA3A-3686-4413-8C53-8D0908215879}" type="pres">
      <dgm:prSet presAssocID="{11C7D8EA-67CD-410A-9F37-73BBA0AD1AF2}" presName="parentText" presStyleLbl="node1" presStyleIdx="0" presStyleCnt="1" custScaleY="71349" custLinFactNeighborY="1658">
        <dgm:presLayoutVars>
          <dgm:chMax val="0"/>
          <dgm:bulletEnabled val="1"/>
        </dgm:presLayoutVars>
      </dgm:prSet>
      <dgm:spPr/>
      <dgm:t>
        <a:bodyPr/>
        <a:lstStyle/>
        <a:p>
          <a:endParaRPr lang="en-US"/>
        </a:p>
      </dgm:t>
    </dgm:pt>
  </dgm:ptLst>
  <dgm:cxnLst>
    <dgm:cxn modelId="{A500B3E3-B0AC-4765-8EC3-0ECA6BC9097D}" type="presOf" srcId="{11C7D8EA-67CD-410A-9F37-73BBA0AD1AF2}" destId="{C390AA3A-3686-4413-8C53-8D0908215879}" srcOrd="0" destOrd="0" presId="urn:microsoft.com/office/officeart/2005/8/layout/vList2"/>
    <dgm:cxn modelId="{F9C60081-39EF-4F05-BB6D-A6AAEDFEC345}" srcId="{1F46108F-BE7B-4462-AE26-3948E9F55AFC}" destId="{11C7D8EA-67CD-410A-9F37-73BBA0AD1AF2}" srcOrd="0" destOrd="0" parTransId="{51BA5F3B-DC70-4A0D-A1B5-B1347B0D4F69}" sibTransId="{30B06632-76CB-40A0-BEBD-03E26D3EEA15}"/>
    <dgm:cxn modelId="{AE65D99A-A306-431C-8C7C-F507539296E7}" type="presOf" srcId="{1F46108F-BE7B-4462-AE26-3948E9F55AFC}" destId="{BB59F18A-E971-4D8B-8C35-BB5D70666354}" srcOrd="0" destOrd="0" presId="urn:microsoft.com/office/officeart/2005/8/layout/vList2"/>
    <dgm:cxn modelId="{894F45B6-466B-4131-93E4-04437E335944}" type="presParOf" srcId="{BB59F18A-E971-4D8B-8C35-BB5D70666354}" destId="{C390AA3A-3686-4413-8C53-8D090821587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D7B99F-4329-4598-847C-3E6060BF974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746C38A0-48BB-491E-9B56-4A8E3F64F6EB}">
      <dgm:prSet/>
      <dgm:spPr/>
      <dgm:t>
        <a:bodyPr/>
        <a:lstStyle/>
        <a:p>
          <a:pPr rtl="0"/>
          <a:r>
            <a:rPr lang="en-US" dirty="0"/>
            <a:t>In case of educational institutions run as not-for-profit </a:t>
          </a:r>
          <a:r>
            <a:rPr lang="en-US" dirty="0" err="1"/>
            <a:t>organisations</a:t>
          </a:r>
          <a:r>
            <a:rPr lang="en-US" dirty="0"/>
            <a:t>, Honorary office bearers generally run such </a:t>
          </a:r>
          <a:r>
            <a:rPr lang="en-US" dirty="0" err="1"/>
            <a:t>organisations</a:t>
          </a:r>
          <a:r>
            <a:rPr lang="en-US" dirty="0"/>
            <a:t>. These office bearers are usually pre-occupied with their own affairs and they do not have any pecuniary interest in the </a:t>
          </a:r>
          <a:r>
            <a:rPr lang="en-US" dirty="0" err="1"/>
            <a:t>organisation</a:t>
          </a:r>
          <a:r>
            <a:rPr lang="en-US" dirty="0"/>
            <a:t> as office bearers.</a:t>
          </a:r>
        </a:p>
      </dgm:t>
    </dgm:pt>
    <dgm:pt modelId="{7CE13880-67BE-4F51-8297-A5605815D3CA}" type="parTrans" cxnId="{AC6C1A43-EC59-4A97-AA04-351CD6BD2889}">
      <dgm:prSet/>
      <dgm:spPr/>
      <dgm:t>
        <a:bodyPr/>
        <a:lstStyle/>
        <a:p>
          <a:endParaRPr lang="en-US"/>
        </a:p>
      </dgm:t>
    </dgm:pt>
    <dgm:pt modelId="{244DE3A2-3E5E-4611-8EB5-EF56A82F3D83}" type="sibTrans" cxnId="{AC6C1A43-EC59-4A97-AA04-351CD6BD2889}">
      <dgm:prSet/>
      <dgm:spPr/>
      <dgm:t>
        <a:bodyPr/>
        <a:lstStyle/>
        <a:p>
          <a:endParaRPr lang="en-US"/>
        </a:p>
      </dgm:t>
    </dgm:pt>
    <dgm:pt modelId="{809D35B6-15C6-4B15-9C97-539E56DC61D8}" type="pres">
      <dgm:prSet presAssocID="{9AD7B99F-4329-4598-847C-3E6060BF9745}" presName="Name0" presStyleCnt="0">
        <dgm:presLayoutVars>
          <dgm:dir/>
          <dgm:animLvl val="lvl"/>
          <dgm:resizeHandles val="exact"/>
        </dgm:presLayoutVars>
      </dgm:prSet>
      <dgm:spPr/>
      <dgm:t>
        <a:bodyPr/>
        <a:lstStyle/>
        <a:p>
          <a:endParaRPr lang="en-US"/>
        </a:p>
      </dgm:t>
    </dgm:pt>
    <dgm:pt modelId="{01DF67DB-5EC4-44A4-9EE8-7ACC0B69E4AA}" type="pres">
      <dgm:prSet presAssocID="{746C38A0-48BB-491E-9B56-4A8E3F64F6EB}" presName="linNode" presStyleCnt="0"/>
      <dgm:spPr/>
    </dgm:pt>
    <dgm:pt modelId="{4F91BD8C-2FE5-491E-933B-8B421DDDB91C}" type="pres">
      <dgm:prSet presAssocID="{746C38A0-48BB-491E-9B56-4A8E3F64F6EB}" presName="parentText" presStyleLbl="node1" presStyleIdx="0" presStyleCnt="1" custScaleX="277778">
        <dgm:presLayoutVars>
          <dgm:chMax val="1"/>
          <dgm:bulletEnabled val="1"/>
        </dgm:presLayoutVars>
      </dgm:prSet>
      <dgm:spPr/>
      <dgm:t>
        <a:bodyPr/>
        <a:lstStyle/>
        <a:p>
          <a:endParaRPr lang="en-US"/>
        </a:p>
      </dgm:t>
    </dgm:pt>
  </dgm:ptLst>
  <dgm:cxnLst>
    <dgm:cxn modelId="{316AD848-E398-4F33-B065-F1B2A4040BD1}" type="presOf" srcId="{746C38A0-48BB-491E-9B56-4A8E3F64F6EB}" destId="{4F91BD8C-2FE5-491E-933B-8B421DDDB91C}" srcOrd="0" destOrd="0" presId="urn:microsoft.com/office/officeart/2005/8/layout/vList5"/>
    <dgm:cxn modelId="{4706EC50-E934-4389-A86D-DB8420F1B0BE}" type="presOf" srcId="{9AD7B99F-4329-4598-847C-3E6060BF9745}" destId="{809D35B6-15C6-4B15-9C97-539E56DC61D8}" srcOrd="0" destOrd="0" presId="urn:microsoft.com/office/officeart/2005/8/layout/vList5"/>
    <dgm:cxn modelId="{AC6C1A43-EC59-4A97-AA04-351CD6BD2889}" srcId="{9AD7B99F-4329-4598-847C-3E6060BF9745}" destId="{746C38A0-48BB-491E-9B56-4A8E3F64F6EB}" srcOrd="0" destOrd="0" parTransId="{7CE13880-67BE-4F51-8297-A5605815D3CA}" sibTransId="{244DE3A2-3E5E-4611-8EB5-EF56A82F3D83}"/>
    <dgm:cxn modelId="{485E166D-3AB1-4E23-AE9F-A9624116F281}" type="presParOf" srcId="{809D35B6-15C6-4B15-9C97-539E56DC61D8}" destId="{01DF67DB-5EC4-44A4-9EE8-7ACC0B69E4AA}" srcOrd="0" destOrd="0" presId="urn:microsoft.com/office/officeart/2005/8/layout/vList5"/>
    <dgm:cxn modelId="{1904734E-72D4-4460-82E2-DFCACCE1BE01}" type="presParOf" srcId="{01DF67DB-5EC4-44A4-9EE8-7ACC0B69E4AA}" destId="{4F91BD8C-2FE5-491E-933B-8B421DDDB91C}" srcOrd="0" destOrd="0" presId="urn:microsoft.com/office/officeart/2005/8/layout/vList5"/>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89897E-CE3E-4F9F-952E-59D81135BD73}">
      <dsp:nvSpPr>
        <dsp:cNvPr id="0" name=""/>
        <dsp:cNvSpPr/>
      </dsp:nvSpPr>
      <dsp:spPr>
        <a:xfrm>
          <a:off x="0" y="223755"/>
          <a:ext cx="8324880" cy="1832228"/>
        </a:xfrm>
        <a:prstGeom prst="roundRect">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67640" tIns="167640" rIns="167640" bIns="167640" numCol="1" spcCol="1270" anchor="ctr" anchorCtr="0">
          <a:noAutofit/>
        </a:bodyPr>
        <a:lstStyle/>
        <a:p>
          <a:pPr lvl="0" algn="ctr" defTabSz="1955800" rtl="0">
            <a:lnSpc>
              <a:spcPct val="90000"/>
            </a:lnSpc>
            <a:spcBef>
              <a:spcPct val="0"/>
            </a:spcBef>
            <a:spcAft>
              <a:spcPct val="35000"/>
            </a:spcAft>
          </a:pPr>
          <a:r>
            <a:rPr lang="en-US" sz="4400" b="1" strike="noStrike" kern="1200" dirty="0">
              <a:latin typeface="Arial Narrow" pitchFamily="34" charset="0"/>
            </a:rPr>
            <a:t>Broad Areas Of Audit Of School &amp; College</a:t>
          </a:r>
        </a:p>
      </dsp:txBody>
      <dsp:txXfrm>
        <a:off x="89442" y="313197"/>
        <a:ext cx="8145996" cy="165334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CB504F-7D52-4779-A512-EDE6A7960B96}">
      <dsp:nvSpPr>
        <dsp:cNvPr id="0" name=""/>
        <dsp:cNvSpPr/>
      </dsp:nvSpPr>
      <dsp:spPr>
        <a:xfrm>
          <a:off x="0" y="94899"/>
          <a:ext cx="7715304" cy="13104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dirty="0"/>
            <a:t>As per Standard on Internal Audit (SIA) 15, “</a:t>
          </a:r>
          <a:r>
            <a:rPr lang="en-US" sz="1600" i="1" kern="1200" dirty="0"/>
            <a:t>Knowledge of the Entity and its Environment”, for reviewing key risks and entity-wide processes, </a:t>
          </a:r>
          <a:r>
            <a:rPr lang="en-US" sz="1600" kern="1200" dirty="0"/>
            <a:t>systems, procedures and controls and determining the nature, timing and extent of internal audit procedures, an internal auditor must have knowledge of the economy, the entity’s business and the entity’s operating and regulatory environment.</a:t>
          </a:r>
        </a:p>
      </dsp:txBody>
      <dsp:txXfrm>
        <a:off x="63968" y="158867"/>
        <a:ext cx="7587368" cy="118246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43972F-AAC4-42D0-902D-ED41890B6AD7}">
      <dsp:nvSpPr>
        <dsp:cNvPr id="0" name=""/>
        <dsp:cNvSpPr/>
      </dsp:nvSpPr>
      <dsp:spPr>
        <a:xfrm>
          <a:off x="3764" y="0"/>
          <a:ext cx="7707775" cy="14311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rtl="0">
            <a:lnSpc>
              <a:spcPct val="90000"/>
            </a:lnSpc>
            <a:spcBef>
              <a:spcPct val="0"/>
            </a:spcBef>
            <a:spcAft>
              <a:spcPct val="35000"/>
            </a:spcAft>
          </a:pPr>
          <a:r>
            <a:rPr lang="en-US" sz="1800" kern="1200" dirty="0"/>
            <a:t>An illustrative list of information required during the internal audit of an educational institution is as under: (a) Legal form of the </a:t>
          </a:r>
          <a:r>
            <a:rPr lang="en-US" sz="1800" kern="1200" dirty="0" err="1"/>
            <a:t>organisation</a:t>
          </a:r>
          <a:r>
            <a:rPr lang="en-US" sz="1800" kern="1200" dirty="0"/>
            <a:t> and its Memorandum of Association, Articles of Association, Rules and Regulations. (b) Laws, regulations, rules and standards that regulate an educational institution</a:t>
          </a:r>
        </a:p>
      </dsp:txBody>
      <dsp:txXfrm>
        <a:off x="73627" y="69863"/>
        <a:ext cx="7568049" cy="129143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B1228E-839B-4FD8-870E-010D4724C60A}">
      <dsp:nvSpPr>
        <dsp:cNvPr id="0" name=""/>
        <dsp:cNvSpPr/>
      </dsp:nvSpPr>
      <dsp:spPr>
        <a:xfrm>
          <a:off x="0" y="9655"/>
          <a:ext cx="8030126" cy="105790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1" kern="1200" dirty="0">
              <a:solidFill>
                <a:schemeClr val="accent3">
                  <a:lumMod val="50000"/>
                </a:schemeClr>
              </a:solidFill>
              <a:highlight>
                <a:srgbClr val="00FF00"/>
              </a:highlight>
            </a:rPr>
            <a:t>Regulatory Risks </a:t>
          </a:r>
          <a:r>
            <a:rPr lang="en-US" sz="2000" b="1" i="1" kern="1200" dirty="0">
              <a:solidFill>
                <a:schemeClr val="accent3">
                  <a:lumMod val="50000"/>
                </a:schemeClr>
              </a:solidFill>
            </a:rPr>
            <a:t>-</a:t>
          </a:r>
          <a:r>
            <a:rPr lang="en-US" sz="2000" b="1" i="1" kern="1200" dirty="0">
              <a:solidFill>
                <a:srgbClr val="FFFF00"/>
              </a:solidFill>
            </a:rPr>
            <a:t> </a:t>
          </a:r>
          <a:r>
            <a:rPr lang="en-US" sz="2000" b="1" i="1" kern="1200" dirty="0"/>
            <a:t>Risks which affect the sector e.g., compulsory </a:t>
          </a:r>
          <a:r>
            <a:rPr lang="en-US" sz="2000" kern="1200" dirty="0"/>
            <a:t>regulatory non-compliances under various statutes, changes in the Government policies, etc.</a:t>
          </a:r>
        </a:p>
      </dsp:txBody>
      <dsp:txXfrm>
        <a:off x="51643" y="61298"/>
        <a:ext cx="7926840" cy="95462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6B4E4-8D20-4A1C-9EFA-E1B2D8CD4376}">
      <dsp:nvSpPr>
        <dsp:cNvPr id="0" name=""/>
        <dsp:cNvSpPr/>
      </dsp:nvSpPr>
      <dsp:spPr>
        <a:xfrm>
          <a:off x="0" y="49303"/>
          <a:ext cx="8030126" cy="1538197"/>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1" i="1" kern="1200" dirty="0">
              <a:solidFill>
                <a:schemeClr val="accent3">
                  <a:lumMod val="50000"/>
                </a:schemeClr>
              </a:solidFill>
              <a:highlight>
                <a:srgbClr val="00FF00"/>
              </a:highlight>
            </a:rPr>
            <a:t>Institution-wide risk </a:t>
          </a:r>
          <a:r>
            <a:rPr lang="en-US" sz="1900" b="1" i="1" kern="1200" dirty="0">
              <a:solidFill>
                <a:schemeClr val="accent3">
                  <a:lumMod val="50000"/>
                </a:schemeClr>
              </a:solidFill>
            </a:rPr>
            <a:t>- </a:t>
          </a:r>
          <a:r>
            <a:rPr lang="en-US" sz="1900" kern="1200" dirty="0"/>
            <a:t>Risks which affect the institution, e.g., enrollment growth, additional capital requirement, additional requirement of funds for operating activities, non-availability of information, high turnover in key personnel, reputation risk with parents, major financial problems, competition, etc.</a:t>
          </a:r>
        </a:p>
      </dsp:txBody>
      <dsp:txXfrm>
        <a:off x="75089" y="124392"/>
        <a:ext cx="7879948" cy="138801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6EA8D5-B718-45DC-ACEF-CE3D7E55E117}">
      <dsp:nvSpPr>
        <dsp:cNvPr id="0" name=""/>
        <dsp:cNvSpPr/>
      </dsp:nvSpPr>
      <dsp:spPr>
        <a:xfrm>
          <a:off x="0" y="16032"/>
          <a:ext cx="6357981" cy="4680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1" kern="1200" dirty="0"/>
            <a:t>Students Count is the Key Control Mechanism</a:t>
          </a:r>
          <a:endParaRPr lang="en-US" sz="2000" kern="1200" dirty="0"/>
        </a:p>
      </dsp:txBody>
      <dsp:txXfrm>
        <a:off x="22846" y="38878"/>
        <a:ext cx="6312289" cy="4223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907B3-2596-43BE-80AF-0190F22FCF1D}">
      <dsp:nvSpPr>
        <dsp:cNvPr id="0" name=""/>
        <dsp:cNvSpPr/>
      </dsp:nvSpPr>
      <dsp:spPr>
        <a:xfrm>
          <a:off x="0" y="27733"/>
          <a:ext cx="2571769" cy="4446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b="1" i="1" kern="1200" dirty="0"/>
            <a:t>Budgetary Control</a:t>
          </a:r>
          <a:endParaRPr lang="en-US" sz="1900" kern="1200" dirty="0"/>
        </a:p>
      </dsp:txBody>
      <dsp:txXfrm>
        <a:off x="21704" y="49437"/>
        <a:ext cx="2528361" cy="40119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31ED18-97E8-4B53-BF05-34F12C2802EC}">
      <dsp:nvSpPr>
        <dsp:cNvPr id="0" name=""/>
        <dsp:cNvSpPr/>
      </dsp:nvSpPr>
      <dsp:spPr>
        <a:xfrm>
          <a:off x="0" y="5088"/>
          <a:ext cx="8429684" cy="106704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kern="1200" dirty="0"/>
            <a:t>The general procedures of an internal audit have not been purposely covered in the following paragraphs. The procedures are illustrative in nature and would require adequate modification to address internal audit requirements of a particular School or College depending upon the nature, size and other factors.</a:t>
          </a:r>
        </a:p>
      </dsp:txBody>
      <dsp:txXfrm>
        <a:off x="52089" y="57177"/>
        <a:ext cx="8325506" cy="96286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45E9C-4A5D-4FFF-99DD-966D16982602}">
      <dsp:nvSpPr>
        <dsp:cNvPr id="0" name=""/>
        <dsp:cNvSpPr/>
      </dsp:nvSpPr>
      <dsp:spPr>
        <a:xfrm rot="16200000">
          <a:off x="145" y="582"/>
          <a:ext cx="1212492" cy="1213280"/>
        </a:xfrm>
        <a:prstGeom prst="upArrow">
          <a:avLst>
            <a:gd name="adj1" fmla="val 50000"/>
            <a:gd name="adj2" fmla="val 35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rtl="0">
            <a:lnSpc>
              <a:spcPct val="90000"/>
            </a:lnSpc>
            <a:spcBef>
              <a:spcPct val="0"/>
            </a:spcBef>
            <a:spcAft>
              <a:spcPct val="35000"/>
            </a:spcAft>
          </a:pPr>
          <a:r>
            <a:rPr lang="en-US" sz="1400" b="1" kern="1200" dirty="0"/>
            <a:t>Revenue</a:t>
          </a:r>
          <a:endParaRPr lang="en-US" sz="1800" kern="1200" dirty="0"/>
        </a:p>
      </dsp:txBody>
      <dsp:txXfrm rot="5400000">
        <a:off x="211937" y="304099"/>
        <a:ext cx="1001094" cy="606246"/>
      </dsp:txXfrm>
    </dsp:sp>
    <dsp:sp modelId="{657079B7-4655-428B-8F02-E39AA634DD17}">
      <dsp:nvSpPr>
        <dsp:cNvPr id="0" name=""/>
        <dsp:cNvSpPr/>
      </dsp:nvSpPr>
      <dsp:spPr>
        <a:xfrm rot="5400000">
          <a:off x="1644881" y="279"/>
          <a:ext cx="1212492" cy="1213886"/>
        </a:xfrm>
        <a:prstGeom prst="upArrow">
          <a:avLst>
            <a:gd name="adj1" fmla="val 50000"/>
            <a:gd name="adj2" fmla="val 35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rtl="0">
            <a:lnSpc>
              <a:spcPct val="90000"/>
            </a:lnSpc>
            <a:spcBef>
              <a:spcPct val="0"/>
            </a:spcBef>
            <a:spcAft>
              <a:spcPct val="35000"/>
            </a:spcAft>
          </a:pPr>
          <a:r>
            <a:rPr lang="en-US" sz="1200" b="1" kern="1200" dirty="0"/>
            <a:t>Expenses</a:t>
          </a:r>
          <a:endParaRPr lang="en-US" sz="500" b="1" kern="1200" dirty="0"/>
        </a:p>
      </dsp:txBody>
      <dsp:txXfrm rot="-5400000">
        <a:off x="1644184" y="304099"/>
        <a:ext cx="1001700" cy="60624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4B7A5F-9744-4D4E-8AE7-27CDF070B517}">
      <dsp:nvSpPr>
        <dsp:cNvPr id="0" name=""/>
        <dsp:cNvSpPr/>
      </dsp:nvSpPr>
      <dsp:spPr>
        <a:xfrm>
          <a:off x="0" y="4333"/>
          <a:ext cx="1643074" cy="491399"/>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b="1" kern="1200" dirty="0"/>
            <a:t>Revenue</a:t>
          </a:r>
          <a:endParaRPr lang="en-US" sz="2100" kern="1200" dirty="0"/>
        </a:p>
      </dsp:txBody>
      <dsp:txXfrm>
        <a:off x="23988" y="28321"/>
        <a:ext cx="1595098" cy="44342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D9907B-D1C2-409A-A17B-407A79B9C3F3}">
      <dsp:nvSpPr>
        <dsp:cNvPr id="0" name=""/>
        <dsp:cNvSpPr/>
      </dsp:nvSpPr>
      <dsp:spPr>
        <a:xfrm>
          <a:off x="0" y="12353"/>
          <a:ext cx="2400288" cy="772200"/>
        </a:xfrm>
        <a:prstGeom prst="roundRect">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l" defTabSz="1466850" rtl="0">
            <a:lnSpc>
              <a:spcPct val="90000"/>
            </a:lnSpc>
            <a:spcBef>
              <a:spcPct val="0"/>
            </a:spcBef>
            <a:spcAft>
              <a:spcPct val="35000"/>
            </a:spcAft>
          </a:pPr>
          <a:r>
            <a:rPr lang="en-US" sz="3300" b="1" kern="1200" dirty="0">
              <a:solidFill>
                <a:srgbClr val="00B050"/>
              </a:solidFill>
              <a:highlight>
                <a:srgbClr val="FFFF00"/>
              </a:highlight>
            </a:rPr>
            <a:t>Expenses</a:t>
          </a:r>
        </a:p>
      </dsp:txBody>
      <dsp:txXfrm>
        <a:off x="37696" y="50049"/>
        <a:ext cx="2324896" cy="6968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6D09-4488-479A-9CFE-51D11D0DA363}">
      <dsp:nvSpPr>
        <dsp:cNvPr id="0" name=""/>
        <dsp:cNvSpPr/>
      </dsp:nvSpPr>
      <dsp:spPr>
        <a:xfrm>
          <a:off x="0" y="0"/>
          <a:ext cx="8001056" cy="4357718"/>
        </a:xfrm>
        <a:prstGeom prst="roundRect">
          <a:avLst>
            <a:gd name="adj" fmla="val 10000"/>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200" b="0" i="1" kern="1200" cap="none" spc="0" dirty="0">
              <a:ln w="18415" cmpd="sng">
                <a:prstDash val="solid"/>
              </a:ln>
              <a:effectLst>
                <a:outerShdw blurRad="63500" dir="3600000" algn="tl" rotWithShape="0">
                  <a:srgbClr val="000000">
                    <a:alpha val="70000"/>
                  </a:srgbClr>
                </a:outerShdw>
              </a:effectLst>
            </a:rPr>
            <a:t>The auditor may thoroughly study the trust deed of the trust to which the school or the college belongs and in the case of the audit of an University, he may study the Act of Legislature and the rules that are applicable to that university</a:t>
          </a:r>
          <a:r>
            <a:rPr lang="en-US" sz="2200" b="0" kern="1200" cap="none" spc="0" dirty="0">
              <a:ln w="18415" cmpd="sng">
                <a:prstDash val="solid"/>
              </a:ln>
              <a:effectLst>
                <a:outerShdw blurRad="63500" dir="3600000" algn="tl" rotWithShape="0">
                  <a:srgbClr val="000000">
                    <a:alpha val="70000"/>
                  </a:srgbClr>
                </a:outerShdw>
              </a:effectLst>
            </a:rPr>
            <a:t>.</a:t>
          </a:r>
        </a:p>
      </dsp:txBody>
      <dsp:txXfrm>
        <a:off x="0" y="1743087"/>
        <a:ext cx="8001056" cy="1743087"/>
      </dsp:txXfrm>
    </dsp:sp>
    <dsp:sp modelId="{F714560A-1D20-4851-9A94-E33455FC34A5}">
      <dsp:nvSpPr>
        <dsp:cNvPr id="0" name=""/>
        <dsp:cNvSpPr/>
      </dsp:nvSpPr>
      <dsp:spPr>
        <a:xfrm>
          <a:off x="3063256" y="166458"/>
          <a:ext cx="1874542" cy="1641129"/>
        </a:xfrm>
        <a:prstGeom prst="ellipse">
          <a:avLst/>
        </a:prstGeom>
        <a:blipFill rotWithShape="0">
          <a:blip xmlns:r="http://schemas.openxmlformats.org/officeDocument/2006/relationships" r:embed="rId1"/>
          <a:stretch>
            <a:fillRect/>
          </a:stretch>
        </a:blipFill>
        <a:ln>
          <a:noFill/>
        </a:ln>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0">
          <a:scrgbClr r="0" g="0" b="0"/>
        </a:effectRef>
        <a:fontRef idx="minor"/>
      </dsp:style>
    </dsp:sp>
    <dsp:sp modelId="{CFE2295F-2751-4BA9-BEA0-50BF5A40884B}">
      <dsp:nvSpPr>
        <dsp:cNvPr id="0" name=""/>
        <dsp:cNvSpPr/>
      </dsp:nvSpPr>
      <dsp:spPr>
        <a:xfrm>
          <a:off x="320042" y="3486174"/>
          <a:ext cx="7360971" cy="653657"/>
        </a:xfrm>
        <a:prstGeom prst="leftRightArrow">
          <a:avLst/>
        </a:prstGeom>
        <a:solidFill>
          <a:schemeClr val="accent1">
            <a:tint val="60000"/>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EBBD33-3BBB-4391-BDAD-DB89A25C05A3}">
      <dsp:nvSpPr>
        <dsp:cNvPr id="0" name=""/>
        <dsp:cNvSpPr/>
      </dsp:nvSpPr>
      <dsp:spPr>
        <a:xfrm>
          <a:off x="0" y="76390"/>
          <a:ext cx="6357981" cy="5615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t>Internal Auditor’s Role in Governance</a:t>
          </a:r>
          <a:endParaRPr lang="en-US" sz="2400" kern="1200" dirty="0"/>
        </a:p>
      </dsp:txBody>
      <dsp:txXfrm>
        <a:off x="27415" y="103805"/>
        <a:ext cx="6303151" cy="50676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16BADF-02BC-427A-BA66-530BDE544AB9}">
      <dsp:nvSpPr>
        <dsp:cNvPr id="0" name=""/>
        <dsp:cNvSpPr/>
      </dsp:nvSpPr>
      <dsp:spPr>
        <a:xfrm>
          <a:off x="0" y="2351"/>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a:solidFill>
                <a:schemeClr val="bg1"/>
              </a:solidFill>
            </a:rPr>
            <a:t>Charging capitation fees from students, where not allowed.</a:t>
          </a:r>
        </a:p>
      </dsp:txBody>
      <dsp:txXfrm>
        <a:off x="37467" y="39818"/>
        <a:ext cx="7497494" cy="692586"/>
      </dsp:txXfrm>
    </dsp:sp>
    <dsp:sp modelId="{A8934C69-F6C7-4A7B-BDC0-5DCDF98EB367}">
      <dsp:nvSpPr>
        <dsp:cNvPr id="0" name=""/>
        <dsp:cNvSpPr/>
      </dsp:nvSpPr>
      <dsp:spPr>
        <a:xfrm>
          <a:off x="0" y="887951"/>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US" sz="1400" b="1" kern="1200" dirty="0">
              <a:solidFill>
                <a:schemeClr val="bg1"/>
              </a:solidFill>
            </a:rPr>
            <a:t>Plagiarism - Availability of restricted data, violation of intellectual property rights or leakage of critical information on internet, for example, examination papers, course papers, essays or research notes.</a:t>
          </a:r>
        </a:p>
      </dsp:txBody>
      <dsp:txXfrm>
        <a:off x="37467" y="925418"/>
        <a:ext cx="7497494" cy="692586"/>
      </dsp:txXfrm>
    </dsp:sp>
    <dsp:sp modelId="{5ACE799C-2F9F-4230-A4C6-BC62B4D9F51A}">
      <dsp:nvSpPr>
        <dsp:cNvPr id="0" name=""/>
        <dsp:cNvSpPr/>
      </dsp:nvSpPr>
      <dsp:spPr>
        <a:xfrm>
          <a:off x="0" y="1773552"/>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a:solidFill>
                <a:schemeClr val="bg1"/>
              </a:solidFill>
            </a:rPr>
            <a:t>Sale of question papers and answers by employees, faculty, publisher, etc.</a:t>
          </a:r>
        </a:p>
      </dsp:txBody>
      <dsp:txXfrm>
        <a:off x="37467" y="1811019"/>
        <a:ext cx="7497494" cy="692586"/>
      </dsp:txXfrm>
    </dsp:sp>
    <dsp:sp modelId="{D7AD9F20-EA69-4415-893F-62B83E326124}">
      <dsp:nvSpPr>
        <dsp:cNvPr id="0" name=""/>
        <dsp:cNvSpPr/>
      </dsp:nvSpPr>
      <dsp:spPr>
        <a:xfrm>
          <a:off x="0" y="2659152"/>
          <a:ext cx="7572428" cy="7675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en-US" sz="1600" b="1" kern="1200" dirty="0">
              <a:solidFill>
                <a:schemeClr val="bg1"/>
              </a:solidFill>
            </a:rPr>
            <a:t>Reproduction and distribution of </a:t>
          </a:r>
          <a:r>
            <a:rPr lang="en-US" sz="1600" b="1" kern="1200" dirty="0" err="1">
              <a:solidFill>
                <a:schemeClr val="bg1"/>
              </a:solidFill>
            </a:rPr>
            <a:t>unauthorised</a:t>
          </a:r>
          <a:r>
            <a:rPr lang="en-US" sz="1600" b="1" kern="1200" dirty="0">
              <a:solidFill>
                <a:schemeClr val="bg1"/>
              </a:solidFill>
            </a:rPr>
            <a:t> valuable documents, such as college diploma certificates or transcripts of student’s records.</a:t>
          </a:r>
        </a:p>
      </dsp:txBody>
      <dsp:txXfrm>
        <a:off x="37467" y="2696619"/>
        <a:ext cx="7497494" cy="69258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41DE87-D97D-4C7F-9564-8BB9AB117CD9}">
      <dsp:nvSpPr>
        <dsp:cNvPr id="0" name=""/>
        <dsp:cNvSpPr/>
      </dsp:nvSpPr>
      <dsp:spPr>
        <a:xfrm>
          <a:off x="0" y="13703"/>
          <a:ext cx="8643998" cy="17269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i="1" kern="1200" dirty="0"/>
            <a:t>Standard on Internal Audit (SIA) 11, “Consideration of Fraud in an Internal Audit”, lays down that the primary responsibility for prevention and detection of frauds rests with management and those charged with governance. They achieve this by designing, establishing and ensuring continuous operation of an effective system of internal controls. An internal auditor should use his knowledge and skills to reasonably enable him to identify indicators of frauds.</a:t>
          </a:r>
          <a:endParaRPr lang="en-US" sz="1800" kern="1200" dirty="0"/>
        </a:p>
      </dsp:txBody>
      <dsp:txXfrm>
        <a:off x="84301" y="98004"/>
        <a:ext cx="8475396" cy="1558318"/>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4C0507-0E71-4AF6-A876-3A624089C4D9}">
      <dsp:nvSpPr>
        <dsp:cNvPr id="0" name=""/>
        <dsp:cNvSpPr/>
      </dsp:nvSpPr>
      <dsp:spPr>
        <a:xfrm>
          <a:off x="0" y="41200"/>
          <a:ext cx="8572560" cy="277992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US" sz="1800" i="1" kern="1200" dirty="0"/>
            <a:t>The internal auditor should help the management fulfill its responsibilities relating to fraud prevention and detection. The following paragraphs discuss the approach of the internal auditor regarding this:                                                                                           (a)       The internal auditor should obtain an understanding of the various  aspects of the control environment and evaluate the same as to the operating effectiveness.                                                                                                                                  (b)       The internal auditor should obtain an understanding of the policies and procedures adopted by the management to identify risks that can affect the achievement of the objectives of the entity and to distinguish risks from opportunities and evaluate the effectiveness of these policies and procedures.</a:t>
          </a:r>
          <a:endParaRPr lang="en-US" sz="1800" kern="1200" dirty="0"/>
        </a:p>
      </dsp:txBody>
      <dsp:txXfrm>
        <a:off x="135705" y="176905"/>
        <a:ext cx="8301150" cy="25085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0725A2-C8A7-4667-8685-4300EE53A3DA}">
      <dsp:nvSpPr>
        <dsp:cNvPr id="0" name=""/>
        <dsp:cNvSpPr/>
      </dsp:nvSpPr>
      <dsp:spPr>
        <a:xfrm>
          <a:off x="0" y="64895"/>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solidFill>
                <a:schemeClr val="bg1"/>
              </a:solidFill>
            </a:rPr>
            <a:t>1. He shall evaluate and confirm the effectiveness of internal check system of accounting of the receipts.</a:t>
          </a:r>
        </a:p>
      </dsp:txBody>
      <dsp:txXfrm>
        <a:off x="69153" y="134048"/>
        <a:ext cx="7219808" cy="1278308"/>
      </dsp:txXfrm>
    </dsp:sp>
    <dsp:sp modelId="{D32A5B32-9127-4EAC-AE15-DB5AD362AD04}">
      <dsp:nvSpPr>
        <dsp:cNvPr id="0" name=""/>
        <dsp:cNvSpPr/>
      </dsp:nvSpPr>
      <dsp:spPr>
        <a:xfrm>
          <a:off x="0" y="1534293"/>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solidFill>
                <a:schemeClr val="bg1"/>
              </a:solidFill>
            </a:rPr>
            <a:t>2. He should verify that the fees are collected from all the students and if there is any concession, the same is granted by a person who is so authorized.</a:t>
          </a:r>
        </a:p>
      </dsp:txBody>
      <dsp:txXfrm>
        <a:off x="69153" y="1603446"/>
        <a:ext cx="7219808" cy="1278308"/>
      </dsp:txXfrm>
    </dsp:sp>
    <dsp:sp modelId="{AB99E0FA-9AFC-4427-92DC-7C42E7D6344B}">
      <dsp:nvSpPr>
        <dsp:cNvPr id="0" name=""/>
        <dsp:cNvSpPr/>
      </dsp:nvSpPr>
      <dsp:spPr>
        <a:xfrm>
          <a:off x="0" y="3019084"/>
          <a:ext cx="7358114" cy="141661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solidFill>
                <a:schemeClr val="bg1"/>
              </a:solidFill>
            </a:rPr>
            <a:t>3. He should also ensure that the fees received in advance and fees receivable are properly accounted and irrecoverable fees are written off under the authorization of the appropriate person.</a:t>
          </a:r>
        </a:p>
      </dsp:txBody>
      <dsp:txXfrm>
        <a:off x="69153" y="3088237"/>
        <a:ext cx="7219808" cy="12783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E83C39-8A1F-4534-B0AC-3EDDB8B978B2}">
      <dsp:nvSpPr>
        <dsp:cNvPr id="0" name=""/>
        <dsp:cNvSpPr/>
      </dsp:nvSpPr>
      <dsp:spPr>
        <a:xfrm>
          <a:off x="0" y="14445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1. Grant from government, local authority or governing bodies.</a:t>
          </a:r>
        </a:p>
      </dsp:txBody>
      <dsp:txXfrm>
        <a:off x="23988" y="168442"/>
        <a:ext cx="7810204" cy="443423"/>
      </dsp:txXfrm>
    </dsp:sp>
    <dsp:sp modelId="{3D78B95C-054C-4FE9-9E07-D5991754D842}">
      <dsp:nvSpPr>
        <dsp:cNvPr id="0" name=""/>
        <dsp:cNvSpPr/>
      </dsp:nvSpPr>
      <dsp:spPr>
        <a:xfrm>
          <a:off x="0" y="69633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2. Legacies.</a:t>
          </a:r>
        </a:p>
      </dsp:txBody>
      <dsp:txXfrm>
        <a:off x="23988" y="720322"/>
        <a:ext cx="7810204" cy="443423"/>
      </dsp:txXfrm>
    </dsp:sp>
    <dsp:sp modelId="{931462E9-F409-4912-9C49-879874E831FC}">
      <dsp:nvSpPr>
        <dsp:cNvPr id="0" name=""/>
        <dsp:cNvSpPr/>
      </dsp:nvSpPr>
      <dsp:spPr>
        <a:xfrm>
          <a:off x="0" y="124821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3. Donation in cash and in kind.</a:t>
          </a:r>
        </a:p>
      </dsp:txBody>
      <dsp:txXfrm>
        <a:off x="23988" y="1272202"/>
        <a:ext cx="7810204" cy="443423"/>
      </dsp:txXfrm>
    </dsp:sp>
    <dsp:sp modelId="{18A609B3-486A-43C4-A8D7-7FB7000AD0B1}">
      <dsp:nvSpPr>
        <dsp:cNvPr id="0" name=""/>
        <dsp:cNvSpPr/>
      </dsp:nvSpPr>
      <dsp:spPr>
        <a:xfrm>
          <a:off x="0" y="180009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4. Income from Investments.</a:t>
          </a:r>
        </a:p>
      </dsp:txBody>
      <dsp:txXfrm>
        <a:off x="23988" y="1824082"/>
        <a:ext cx="7810204" cy="443423"/>
      </dsp:txXfrm>
    </dsp:sp>
    <dsp:sp modelId="{95D9DBD2-BF70-482A-95E2-E4F70EBE26A9}">
      <dsp:nvSpPr>
        <dsp:cNvPr id="0" name=""/>
        <dsp:cNvSpPr/>
      </dsp:nvSpPr>
      <dsp:spPr>
        <a:xfrm>
          <a:off x="0" y="235197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5. Admission fees, Tuition fees, Hostel fees etc.</a:t>
          </a:r>
        </a:p>
      </dsp:txBody>
      <dsp:txXfrm>
        <a:off x="23988" y="2375962"/>
        <a:ext cx="7810204" cy="443423"/>
      </dsp:txXfrm>
    </dsp:sp>
    <dsp:sp modelId="{9FD2A1E4-7E44-4BC7-B511-91FE1542D8B4}">
      <dsp:nvSpPr>
        <dsp:cNvPr id="0" name=""/>
        <dsp:cNvSpPr/>
      </dsp:nvSpPr>
      <dsp:spPr>
        <a:xfrm>
          <a:off x="0" y="2903854"/>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6. Fines and penalties.</a:t>
          </a:r>
        </a:p>
      </dsp:txBody>
      <dsp:txXfrm>
        <a:off x="23988" y="2927842"/>
        <a:ext cx="7810204" cy="443423"/>
      </dsp:txXfrm>
    </dsp:sp>
    <dsp:sp modelId="{CA4FF093-9C93-40C6-850D-B999A84687BD}">
      <dsp:nvSpPr>
        <dsp:cNvPr id="0" name=""/>
        <dsp:cNvSpPr/>
      </dsp:nvSpPr>
      <dsp:spPr>
        <a:xfrm>
          <a:off x="0" y="3455735"/>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7. Contribution towards specific fund.</a:t>
          </a:r>
        </a:p>
      </dsp:txBody>
      <dsp:txXfrm>
        <a:off x="23988" y="3479723"/>
        <a:ext cx="7810204" cy="443423"/>
      </dsp:txXfrm>
    </dsp:sp>
    <dsp:sp modelId="{56550601-B9D5-4337-A8F2-3F4A41BDAD19}">
      <dsp:nvSpPr>
        <dsp:cNvPr id="0" name=""/>
        <dsp:cNvSpPr/>
      </dsp:nvSpPr>
      <dsp:spPr>
        <a:xfrm>
          <a:off x="0" y="4007615"/>
          <a:ext cx="7858180" cy="49139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US" sz="2100" kern="1200" dirty="0"/>
            <a:t>8. Rental income etc.</a:t>
          </a:r>
        </a:p>
      </dsp:txBody>
      <dsp:txXfrm>
        <a:off x="23988" y="4031603"/>
        <a:ext cx="7810204" cy="4434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2A004E-56BA-4E6E-9964-B6A34240AD37}">
      <dsp:nvSpPr>
        <dsp:cNvPr id="0" name=""/>
        <dsp:cNvSpPr/>
      </dsp:nvSpPr>
      <dsp:spPr>
        <a:xfrm>
          <a:off x="3118268" y="1262309"/>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08DBDD17-94B6-4E67-B804-6D60AB9EDDE9}">
      <dsp:nvSpPr>
        <dsp:cNvPr id="0" name=""/>
        <dsp:cNvSpPr/>
      </dsp:nvSpPr>
      <dsp:spPr>
        <a:xfrm>
          <a:off x="2994252" y="0"/>
          <a:ext cx="1798237" cy="104085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a:ln>
                <a:solidFill>
                  <a:schemeClr val="bg1">
                    <a:lumMod val="95000"/>
                    <a:lumOff val="5000"/>
                  </a:schemeClr>
                </a:solidFill>
              </a:ln>
              <a:solidFill>
                <a:schemeClr val="bg1"/>
              </a:solidFill>
            </a:rPr>
            <a:t>1. Minutes of the managing committee.</a:t>
          </a:r>
        </a:p>
      </dsp:txBody>
      <dsp:txXfrm>
        <a:off x="2994252" y="0"/>
        <a:ext cx="1798237" cy="1040851"/>
      </dsp:txXfrm>
    </dsp:sp>
    <dsp:sp modelId="{048C5AAC-15C9-4D97-9D14-0443CFEA6ADD}">
      <dsp:nvSpPr>
        <dsp:cNvPr id="0" name=""/>
        <dsp:cNvSpPr/>
      </dsp:nvSpPr>
      <dsp:spPr>
        <a:xfrm>
          <a:off x="3707966" y="1690608"/>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DD15D63-250C-4ED8-9B17-12362199BA85}">
      <dsp:nvSpPr>
        <dsp:cNvPr id="0" name=""/>
        <dsp:cNvSpPr/>
      </dsp:nvSpPr>
      <dsp:spPr>
        <a:xfrm>
          <a:off x="5381567" y="1373038"/>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a:ln>
                <a:solidFill>
                  <a:schemeClr val="bg1">
                    <a:lumMod val="95000"/>
                    <a:lumOff val="5000"/>
                  </a:schemeClr>
                </a:solidFill>
              </a:ln>
              <a:solidFill>
                <a:schemeClr val="bg1"/>
              </a:solidFill>
            </a:rPr>
            <a:t>2. Students’ fees Register.</a:t>
          </a:r>
        </a:p>
      </dsp:txBody>
      <dsp:txXfrm>
        <a:off x="5381567" y="1373038"/>
        <a:ext cx="1612212" cy="1129434"/>
      </dsp:txXfrm>
    </dsp:sp>
    <dsp:sp modelId="{FC8B1195-E2BD-4104-BDB3-0F5A862643D2}">
      <dsp:nvSpPr>
        <dsp:cNvPr id="0" name=""/>
        <dsp:cNvSpPr/>
      </dsp:nvSpPr>
      <dsp:spPr>
        <a:xfrm>
          <a:off x="3482876" y="2384214"/>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33417AC-224A-4AE7-804C-87E5D487058C}">
      <dsp:nvSpPr>
        <dsp:cNvPr id="0" name=""/>
        <dsp:cNvSpPr/>
      </dsp:nvSpPr>
      <dsp:spPr>
        <a:xfrm>
          <a:off x="5133534" y="3299721"/>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755650" rtl="0">
            <a:lnSpc>
              <a:spcPct val="90000"/>
            </a:lnSpc>
            <a:spcBef>
              <a:spcPct val="0"/>
            </a:spcBef>
            <a:spcAft>
              <a:spcPct val="35000"/>
            </a:spcAft>
          </a:pPr>
          <a:r>
            <a:rPr lang="en-US" sz="1700" kern="1200" dirty="0">
              <a:ln>
                <a:solidFill>
                  <a:schemeClr val="bg1">
                    <a:lumMod val="95000"/>
                    <a:lumOff val="5000"/>
                  </a:schemeClr>
                </a:solidFill>
              </a:ln>
              <a:solidFill>
                <a:schemeClr val="bg1"/>
              </a:solidFill>
            </a:rPr>
            <a:t>3. Cash Book and counterfoils of receipts for fees, caution deposit, fine etc.</a:t>
          </a:r>
        </a:p>
      </dsp:txBody>
      <dsp:txXfrm>
        <a:off x="5133534" y="3299721"/>
        <a:ext cx="1612212" cy="1129434"/>
      </dsp:txXfrm>
    </dsp:sp>
    <dsp:sp modelId="{0559579E-0314-47D3-846B-DEB9F45D4AEB}">
      <dsp:nvSpPr>
        <dsp:cNvPr id="0" name=""/>
        <dsp:cNvSpPr/>
      </dsp:nvSpPr>
      <dsp:spPr>
        <a:xfrm>
          <a:off x="2753660" y="2384214"/>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30EBA8FC-73BF-4C5B-8661-95B428F45246}">
      <dsp:nvSpPr>
        <dsp:cNvPr id="0" name=""/>
        <dsp:cNvSpPr/>
      </dsp:nvSpPr>
      <dsp:spPr>
        <a:xfrm>
          <a:off x="1040994" y="3299721"/>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89000" rtl="0">
            <a:lnSpc>
              <a:spcPct val="90000"/>
            </a:lnSpc>
            <a:spcBef>
              <a:spcPct val="0"/>
            </a:spcBef>
            <a:spcAft>
              <a:spcPct val="35000"/>
            </a:spcAft>
          </a:pPr>
          <a:r>
            <a:rPr lang="en-US" sz="2000" kern="1200" dirty="0">
              <a:ln>
                <a:solidFill>
                  <a:schemeClr val="bg1">
                    <a:lumMod val="95000"/>
                    <a:lumOff val="5000"/>
                  </a:schemeClr>
                </a:solidFill>
              </a:ln>
              <a:solidFill>
                <a:schemeClr val="bg1"/>
              </a:solidFill>
            </a:rPr>
            <a:t>4. Rental and </a:t>
          </a:r>
          <a:r>
            <a:rPr lang="en-US" sz="2000" kern="1200" dirty="0">
              <a:ln>
                <a:solidFill>
                  <a:schemeClr val="bg1">
                    <a:lumMod val="95000"/>
                    <a:lumOff val="5000"/>
                  </a:schemeClr>
                </a:solidFill>
              </a:ln>
              <a:solidFill>
                <a:schemeClr val="tx2">
                  <a:lumMod val="10000"/>
                </a:schemeClr>
              </a:solidFill>
            </a:rPr>
            <a:t>Lease agreements.</a:t>
          </a:r>
        </a:p>
      </dsp:txBody>
      <dsp:txXfrm>
        <a:off x="1040994" y="3299721"/>
        <a:ext cx="1612212" cy="1129434"/>
      </dsp:txXfrm>
    </dsp:sp>
    <dsp:sp modelId="{D6DAA0B3-421A-4B93-A77F-C482539CF114}">
      <dsp:nvSpPr>
        <dsp:cNvPr id="0" name=""/>
        <dsp:cNvSpPr/>
      </dsp:nvSpPr>
      <dsp:spPr>
        <a:xfrm>
          <a:off x="2528570" y="1690608"/>
          <a:ext cx="1550204" cy="1550204"/>
        </a:xfrm>
        <a:prstGeom prst="ellipse">
          <a:avLst/>
        </a:prstGeom>
        <a:solidFill>
          <a:schemeClr val="accent1">
            <a:alpha val="50000"/>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20BAEFD4-7417-48B7-B8CA-5E86AB4944B6}">
      <dsp:nvSpPr>
        <dsp:cNvPr id="0" name=""/>
        <dsp:cNvSpPr/>
      </dsp:nvSpPr>
      <dsp:spPr>
        <a:xfrm>
          <a:off x="792961" y="1373038"/>
          <a:ext cx="1612212" cy="1129434"/>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800100" rtl="0">
            <a:lnSpc>
              <a:spcPct val="90000"/>
            </a:lnSpc>
            <a:spcBef>
              <a:spcPct val="0"/>
            </a:spcBef>
            <a:spcAft>
              <a:spcPct val="35000"/>
            </a:spcAft>
          </a:pPr>
          <a:r>
            <a:rPr lang="en-US" sz="1800" kern="1200" dirty="0">
              <a:ln>
                <a:solidFill>
                  <a:schemeClr val="bg1">
                    <a:lumMod val="95000"/>
                    <a:lumOff val="5000"/>
                  </a:schemeClr>
                </a:solidFill>
              </a:ln>
              <a:solidFill>
                <a:schemeClr val="bg1"/>
              </a:solidFill>
            </a:rPr>
            <a:t>5. Correspondence and other documents relating to legacies, grants etc.</a:t>
          </a:r>
        </a:p>
      </dsp:txBody>
      <dsp:txXfrm>
        <a:off x="792961" y="1373038"/>
        <a:ext cx="1612212" cy="112943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D05323-84BF-46E3-AF80-C5DA7C16236D}">
      <dsp:nvSpPr>
        <dsp:cNvPr id="0" name=""/>
        <dsp:cNvSpPr/>
      </dsp:nvSpPr>
      <dsp:spPr>
        <a:xfrm>
          <a:off x="0" y="37413"/>
          <a:ext cx="8143932" cy="14025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just" defTabSz="844550" rtl="0">
            <a:lnSpc>
              <a:spcPct val="90000"/>
            </a:lnSpc>
            <a:spcBef>
              <a:spcPct val="0"/>
            </a:spcBef>
            <a:spcAft>
              <a:spcPct val="35000"/>
            </a:spcAft>
          </a:pPr>
          <a:r>
            <a:rPr lang="en-US" sz="1900" kern="1200" dirty="0"/>
            <a:t>1. Internal audit is a management function having the high level objective of serving management's needs through constructive recommendations in areas such as, internal control, risk, </a:t>
          </a:r>
          <a:r>
            <a:rPr lang="en-US" sz="1900" kern="1200" dirty="0" err="1"/>
            <a:t>utilisation</a:t>
          </a:r>
          <a:r>
            <a:rPr lang="en-US" sz="1900" kern="1200" dirty="0"/>
            <a:t> of resources, compliance with </a:t>
          </a:r>
          <a:r>
            <a:rPr lang="fr-FR" sz="1900" kern="1200" dirty="0" err="1"/>
            <a:t>laws</a:t>
          </a:r>
          <a:r>
            <a:rPr lang="fr-FR" sz="1900" kern="1200" dirty="0"/>
            <a:t>, management information system, etc.</a:t>
          </a:r>
          <a:endParaRPr lang="en-US" sz="1900" kern="1200" dirty="0"/>
        </a:p>
      </dsp:txBody>
      <dsp:txXfrm>
        <a:off x="68464" y="105877"/>
        <a:ext cx="8007004" cy="12655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806C9-0642-4532-BA83-268940C52204}">
      <dsp:nvSpPr>
        <dsp:cNvPr id="0" name=""/>
        <dsp:cNvSpPr/>
      </dsp:nvSpPr>
      <dsp:spPr>
        <a:xfrm>
          <a:off x="0" y="161758"/>
          <a:ext cx="8143932" cy="153387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just" defTabSz="1022350" rtl="0">
            <a:lnSpc>
              <a:spcPct val="90000"/>
            </a:lnSpc>
            <a:spcBef>
              <a:spcPct val="0"/>
            </a:spcBef>
            <a:spcAft>
              <a:spcPct val="35000"/>
            </a:spcAft>
          </a:pPr>
          <a:r>
            <a:rPr lang="en-US" sz="2300" kern="1200" dirty="0"/>
            <a:t>2. A successful internal audit is based on sound planning and an environment of positive alliance and communication between the </a:t>
          </a:r>
          <a:r>
            <a:rPr lang="en-US" sz="2300" kern="1200" dirty="0" err="1"/>
            <a:t>auditee</a:t>
          </a:r>
          <a:r>
            <a:rPr lang="en-US" sz="2300" kern="1200" dirty="0"/>
            <a:t> and the internal auditor. The internal audit procedure is similar in most engagements.</a:t>
          </a:r>
        </a:p>
      </dsp:txBody>
      <dsp:txXfrm>
        <a:off x="74877" y="236635"/>
        <a:ext cx="7994178" cy="138411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90AA3A-3686-4413-8C53-8D0908215879}">
      <dsp:nvSpPr>
        <dsp:cNvPr id="0" name=""/>
        <dsp:cNvSpPr/>
      </dsp:nvSpPr>
      <dsp:spPr>
        <a:xfrm>
          <a:off x="0" y="136192"/>
          <a:ext cx="8215370" cy="143749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rtl="0">
            <a:lnSpc>
              <a:spcPct val="90000"/>
            </a:lnSpc>
            <a:spcBef>
              <a:spcPct val="0"/>
            </a:spcBef>
            <a:spcAft>
              <a:spcPct val="35000"/>
            </a:spcAft>
          </a:pPr>
          <a:r>
            <a:rPr lang="en-US" sz="1700" kern="1200" dirty="0"/>
            <a:t>Standard on Internal Audit (SIA) 1, </a:t>
          </a:r>
          <a:r>
            <a:rPr lang="en-US" sz="1700" i="1" kern="1200" dirty="0"/>
            <a:t>“Planning an Internal Audit” explains the planning process to be followed by an internal auditor before </a:t>
          </a:r>
          <a:r>
            <a:rPr lang="en-US" sz="1700" kern="1200" dirty="0"/>
            <a:t>the start of internal audit. While preparing the internal audit </a:t>
          </a:r>
          <a:r>
            <a:rPr lang="en-US" sz="1700" kern="1200" dirty="0" err="1"/>
            <a:t>programme</a:t>
          </a:r>
          <a:r>
            <a:rPr lang="en-US" sz="1700" kern="1200" dirty="0"/>
            <a:t> of an educational institution, the internal auditor should give due consideration to the accounting system and the internal control system in place.</a:t>
          </a:r>
        </a:p>
      </dsp:txBody>
      <dsp:txXfrm>
        <a:off x="70173" y="206365"/>
        <a:ext cx="8075024" cy="12971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91BD8C-2FE5-491E-933B-8B421DDDB91C}">
      <dsp:nvSpPr>
        <dsp:cNvPr id="0" name=""/>
        <dsp:cNvSpPr/>
      </dsp:nvSpPr>
      <dsp:spPr>
        <a:xfrm>
          <a:off x="4042" y="0"/>
          <a:ext cx="8278722" cy="142875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a:t>In case of educational institutions run as not-for-profit </a:t>
          </a:r>
          <a:r>
            <a:rPr lang="en-US" sz="2000" kern="1200" dirty="0" err="1"/>
            <a:t>organisations</a:t>
          </a:r>
          <a:r>
            <a:rPr lang="en-US" sz="2000" kern="1200" dirty="0"/>
            <a:t>, Honorary office bearers generally run such </a:t>
          </a:r>
          <a:r>
            <a:rPr lang="en-US" sz="2000" kern="1200" dirty="0" err="1"/>
            <a:t>organisations</a:t>
          </a:r>
          <a:r>
            <a:rPr lang="en-US" sz="2000" kern="1200" dirty="0"/>
            <a:t>. These office bearers are usually pre-occupied with their own affairs and they do not have any pecuniary interest in the </a:t>
          </a:r>
          <a:r>
            <a:rPr lang="en-US" sz="2000" kern="1200" dirty="0" err="1"/>
            <a:t>organisation</a:t>
          </a:r>
          <a:r>
            <a:rPr lang="en-US" sz="2000" kern="1200" dirty="0"/>
            <a:t> as office bearers.</a:t>
          </a:r>
        </a:p>
      </dsp:txBody>
      <dsp:txXfrm>
        <a:off x="73788" y="69746"/>
        <a:ext cx="8139230" cy="128926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7#1">
  <dgm:title val=""/>
  <dgm:desc val=""/>
  <dgm:catLst>
    <dgm:cat type="list" pri="12000"/>
    <dgm:cat type="process" pri="20000"/>
    <dgm:cat type="relationship" pri="14000"/>
    <dgm:cat type="convert" pri="8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0B51FEB-05E3-4862-9539-7156BD2A8780}" type="datetimeFigureOut">
              <a:rPr lang="en-US" smtClean="0"/>
              <a:t>2/20/2024</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A290AF0-53A2-47C2-BC96-A010F400F9E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290AF0-53A2-47C2-BC96-A010F400F9E6}"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290AF0-53A2-47C2-BC96-A010F400F9E6}"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290AF0-53A2-47C2-BC96-A010F400F9E6}" type="slidenum">
              <a:rPr lang="en-US" smtClean="0"/>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A290AF0-53A2-47C2-BC96-A010F400F9E6}"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290AF0-53A2-47C2-BC96-A010F400F9E6}" type="slidenum">
              <a:rPr lang="en-US" smtClean="0"/>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A290AF0-53A2-47C2-BC96-A010F400F9E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A290AF0-53A2-47C2-BC96-A010F400F9E6}" type="slidenum">
              <a:rPr lang="en-US" smtClean="0"/>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51FEB-05E3-4862-9539-7156BD2A8780}" type="datetimeFigureOut">
              <a:rPr lang="en-US" smtClean="0"/>
              <a:t>2/20/2024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A290AF0-53A2-47C2-BC96-A010F400F9E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90B51FEB-05E3-4862-9539-7156BD2A8780}" type="datetimeFigureOut">
              <a:rPr lang="en-US" smtClean="0"/>
              <a:t>2/20/2024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A290AF0-53A2-47C2-BC96-A010F400F9E6}"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0B51FEB-05E3-4862-9539-7156BD2A8780}" type="datetimeFigureOut">
              <a:rPr lang="en-US" smtClean="0"/>
              <a:t>2/20/2024</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A290AF0-53A2-47C2-BC96-A010F400F9E6}"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0B51FEB-05E3-4862-9539-7156BD2A8780}" type="datetimeFigureOut">
              <a:rPr lang="en-US" smtClean="0"/>
              <a:t>2/20/2024</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290AF0-53A2-47C2-BC96-A010F400F9E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e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13.xml"/><Relationship Id="rId3" Type="http://schemas.openxmlformats.org/officeDocument/2006/relationships/diagramLayout" Target="../diagrams/layout12.xml"/><Relationship Id="rId7" Type="http://schemas.openxmlformats.org/officeDocument/2006/relationships/diagramData" Target="../diagrams/data13.xml"/><Relationship Id="rId2" Type="http://schemas.openxmlformats.org/officeDocument/2006/relationships/diagramData" Target="../diagrams/data12.xml"/><Relationship Id="rId1" Type="http://schemas.openxmlformats.org/officeDocument/2006/relationships/slideLayout" Target="../slideLayouts/slideLayout6.xml"/><Relationship Id="rId6" Type="http://schemas.microsoft.com/office/2007/relationships/diagramDrawing" Target="../diagrams/drawing12.xml"/><Relationship Id="rId11" Type="http://schemas.microsoft.com/office/2007/relationships/diagramDrawing" Target="../diagrams/drawing13.xml"/><Relationship Id="rId5" Type="http://schemas.openxmlformats.org/officeDocument/2006/relationships/diagramColors" Target="../diagrams/colors12.xml"/><Relationship Id="rId10" Type="http://schemas.openxmlformats.org/officeDocument/2006/relationships/diagramColors" Target="../diagrams/colors13.xml"/><Relationship Id="rId4" Type="http://schemas.openxmlformats.org/officeDocument/2006/relationships/diagramQuickStyle" Target="../diagrams/quickStyle12.xml"/><Relationship Id="rId9"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15.xml"/><Relationship Id="rId3" Type="http://schemas.openxmlformats.org/officeDocument/2006/relationships/diagramLayout" Target="../diagrams/layout14.xml"/><Relationship Id="rId7" Type="http://schemas.openxmlformats.org/officeDocument/2006/relationships/diagramData" Target="../diagrams/data15.xml"/><Relationship Id="rId2" Type="http://schemas.openxmlformats.org/officeDocument/2006/relationships/diagramData" Target="../diagrams/data14.xml"/><Relationship Id="rId1" Type="http://schemas.openxmlformats.org/officeDocument/2006/relationships/slideLayout" Target="../slideLayouts/slideLayout6.xml"/><Relationship Id="rId6" Type="http://schemas.microsoft.com/office/2007/relationships/diagramDrawing" Target="../diagrams/drawing14.xml"/><Relationship Id="rId11" Type="http://schemas.microsoft.com/office/2007/relationships/diagramDrawing" Target="../diagrams/drawing15.xml"/><Relationship Id="rId5" Type="http://schemas.openxmlformats.org/officeDocument/2006/relationships/diagramColors" Target="../diagrams/colors14.xml"/><Relationship Id="rId10" Type="http://schemas.openxmlformats.org/officeDocument/2006/relationships/diagramColors" Target="../diagrams/colors15.xml"/><Relationship Id="rId4" Type="http://schemas.openxmlformats.org/officeDocument/2006/relationships/diagramQuickStyle" Target="../diagrams/quickStyle14.xml"/><Relationship Id="rId9"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7.xml"/><Relationship Id="rId13" Type="http://schemas.openxmlformats.org/officeDocument/2006/relationships/diagramLayout" Target="../diagrams/layout18.xml"/><Relationship Id="rId3" Type="http://schemas.openxmlformats.org/officeDocument/2006/relationships/diagramLayout" Target="../diagrams/layout16.xml"/><Relationship Id="rId7" Type="http://schemas.openxmlformats.org/officeDocument/2006/relationships/diagramData" Target="../diagrams/data17.xml"/><Relationship Id="rId12" Type="http://schemas.openxmlformats.org/officeDocument/2006/relationships/diagramData" Target="../diagrams/data18.xml"/><Relationship Id="rId2" Type="http://schemas.openxmlformats.org/officeDocument/2006/relationships/diagramData" Target="../diagrams/data16.xml"/><Relationship Id="rId16" Type="http://schemas.microsoft.com/office/2007/relationships/diagramDrawing" Target="../diagrams/drawing18.xml"/><Relationship Id="rId1" Type="http://schemas.openxmlformats.org/officeDocument/2006/relationships/slideLayout" Target="../slideLayouts/slideLayout6.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5" Type="http://schemas.openxmlformats.org/officeDocument/2006/relationships/diagramColors" Target="../diagrams/colors18.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 Id="rId14" Type="http://schemas.openxmlformats.org/officeDocument/2006/relationships/diagramQuickStyle" Target="../diagrams/quickStyle1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6.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6.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6.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23.xml"/><Relationship Id="rId3" Type="http://schemas.openxmlformats.org/officeDocument/2006/relationships/diagramLayout" Target="../diagrams/layout22.xml"/><Relationship Id="rId7" Type="http://schemas.openxmlformats.org/officeDocument/2006/relationships/diagramData" Target="../diagrams/data23.xml"/><Relationship Id="rId2" Type="http://schemas.openxmlformats.org/officeDocument/2006/relationships/diagramData" Target="../diagrams/data22.xml"/><Relationship Id="rId1" Type="http://schemas.openxmlformats.org/officeDocument/2006/relationships/slideLayout" Target="../slideLayouts/slideLayout6.xml"/><Relationship Id="rId6" Type="http://schemas.microsoft.com/office/2007/relationships/diagramDrawing" Target="../diagrams/drawing22.xml"/><Relationship Id="rId11" Type="http://schemas.microsoft.com/office/2007/relationships/diagramDrawing" Target="../diagrams/drawing23.xml"/><Relationship Id="rId5" Type="http://schemas.openxmlformats.org/officeDocument/2006/relationships/diagramColors" Target="../diagrams/colors22.xml"/><Relationship Id="rId10" Type="http://schemas.openxmlformats.org/officeDocument/2006/relationships/diagramColors" Target="../diagrams/colors23.xml"/><Relationship Id="rId4" Type="http://schemas.openxmlformats.org/officeDocument/2006/relationships/diagramQuickStyle" Target="../diagrams/quickStyle22.xml"/><Relationship Id="rId9" Type="http://schemas.openxmlformats.org/officeDocument/2006/relationships/diagramQuickStyle" Target="../diagrams/quickStyle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76036124"/>
              </p:ext>
            </p:extLst>
          </p:nvPr>
        </p:nvGraphicFramePr>
        <p:xfrm>
          <a:off x="533400" y="357166"/>
          <a:ext cx="8324880" cy="2055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 name="Picture 9" descr="Conducting-Audit-of-Educational-Institution-CAknowledge.jpg"/>
          <p:cNvPicPr>
            <a:picLocks noChangeAspect="1"/>
          </p:cNvPicPr>
          <p:nvPr/>
        </p:nvPicPr>
        <p:blipFill>
          <a:blip r:embed="rId7"/>
          <a:stretch>
            <a:fillRect/>
          </a:stretch>
        </p:blipFill>
        <p:spPr>
          <a:xfrm>
            <a:off x="0" y="5013175"/>
            <a:ext cx="2357422" cy="1844825"/>
          </a:xfrm>
          <a:prstGeom prst="rect">
            <a:avLst/>
          </a:prstGeom>
          <a:ln>
            <a:noFill/>
          </a:ln>
          <a:effectLst>
            <a:softEdge rad="112500"/>
          </a:effectLst>
        </p:spPr>
      </p:pic>
      <p:sp>
        <p:nvSpPr>
          <p:cNvPr id="11" name="Rectangle 10"/>
          <p:cNvSpPr/>
          <p:nvPr/>
        </p:nvSpPr>
        <p:spPr>
          <a:xfrm>
            <a:off x="467544" y="3309278"/>
            <a:ext cx="8064896" cy="1815882"/>
          </a:xfrm>
          <a:prstGeom prst="rect">
            <a:avLst/>
          </a:prstGeom>
          <a:noFill/>
        </p:spPr>
        <p:txBody>
          <a:bodyPr wrap="square" lIns="91440" tIns="45720" rIns="91440" bIns="45720">
            <a:spAutoFit/>
          </a:bodyPr>
          <a:lstStyle/>
          <a:p>
            <a:pPr algn="ctr"/>
            <a:r>
              <a:rPr lang="en-US" sz="2800" b="0" cap="none" spc="0" dirty="0">
                <a:ln w="10160">
                  <a:solidFill>
                    <a:schemeClr val="accent1"/>
                  </a:solidFill>
                  <a:prstDash val="solid"/>
                </a:ln>
                <a:solidFill>
                  <a:schemeClr val="accent1">
                    <a:lumMod val="75000"/>
                  </a:schemeClr>
                </a:solidFill>
                <a:effectLst>
                  <a:outerShdw blurRad="38100" dist="32000" dir="5400000" algn="tl">
                    <a:srgbClr val="000000">
                      <a:alpha val="30000"/>
                    </a:srgbClr>
                  </a:outerShdw>
                </a:effectLst>
              </a:rPr>
              <a:t>Organized by: EIRC of ICAI </a:t>
            </a:r>
          </a:p>
          <a:p>
            <a:pPr algn="ctr"/>
            <a:r>
              <a:rPr lang="en-US" sz="2800" b="0" cap="none" spc="0" dirty="0">
                <a:ln w="10160">
                  <a:solidFill>
                    <a:schemeClr val="accent1"/>
                  </a:solidFill>
                  <a:prstDash val="solid"/>
                </a:ln>
                <a:solidFill>
                  <a:schemeClr val="accent1">
                    <a:lumMod val="75000"/>
                  </a:schemeClr>
                </a:solidFill>
                <a:effectLst>
                  <a:outerShdw blurRad="38100" dist="32000" dir="5400000" algn="tl">
                    <a:srgbClr val="000000">
                      <a:alpha val="30000"/>
                    </a:srgbClr>
                  </a:outerShdw>
                </a:effectLst>
              </a:rPr>
              <a:t>Jointly with </a:t>
            </a:r>
          </a:p>
          <a:p>
            <a:pPr algn="ctr"/>
            <a:r>
              <a:rPr lang="en-US" sz="2800" b="0" cap="none" spc="0" dirty="0" err="1">
                <a:ln w="10160">
                  <a:solidFill>
                    <a:schemeClr val="accent1"/>
                  </a:solidFill>
                  <a:prstDash val="solid"/>
                </a:ln>
                <a:solidFill>
                  <a:schemeClr val="accent1">
                    <a:lumMod val="75000"/>
                  </a:schemeClr>
                </a:solidFill>
                <a:effectLst>
                  <a:outerShdw blurRad="38100" dist="32000" dir="5400000" algn="tl">
                    <a:srgbClr val="000000">
                      <a:alpha val="30000"/>
                    </a:srgbClr>
                  </a:outerShdw>
                </a:effectLst>
              </a:rPr>
              <a:t>Bidhan</a:t>
            </a:r>
            <a:r>
              <a:rPr lang="en-US" sz="2800" b="0" cap="none" spc="0" dirty="0">
                <a:ln w="10160">
                  <a:solidFill>
                    <a:schemeClr val="accent1"/>
                  </a:solidFill>
                  <a:prstDash val="solid"/>
                </a:ln>
                <a:solidFill>
                  <a:schemeClr val="accent1">
                    <a:lumMod val="75000"/>
                  </a:schemeClr>
                </a:solidFill>
                <a:effectLst>
                  <a:outerShdw blurRad="38100" dist="32000" dir="5400000" algn="tl">
                    <a:srgbClr val="000000">
                      <a:alpha val="30000"/>
                    </a:srgbClr>
                  </a:outerShdw>
                </a:effectLst>
              </a:rPr>
              <a:t> Nagar Chartered Accountants CPE Study Circle of EIRC of ICAI</a:t>
            </a:r>
          </a:p>
        </p:txBody>
      </p:sp>
      <p:sp>
        <p:nvSpPr>
          <p:cNvPr id="3" name="TextBox 2">
            <a:extLst>
              <a:ext uri="{FF2B5EF4-FFF2-40B4-BE49-F238E27FC236}">
                <a16:creationId xmlns="" xmlns:a16="http://schemas.microsoft.com/office/drawing/2014/main" id="{6D3CE5E4-1BD1-936A-DE38-5AE2B17D8896}"/>
              </a:ext>
            </a:extLst>
          </p:cNvPr>
          <p:cNvSpPr txBox="1"/>
          <p:nvPr/>
        </p:nvSpPr>
        <p:spPr>
          <a:xfrm>
            <a:off x="2357422" y="6021288"/>
            <a:ext cx="6679074" cy="584775"/>
          </a:xfrm>
          <a:prstGeom prst="rect">
            <a:avLst/>
          </a:prstGeom>
          <a:noFill/>
        </p:spPr>
        <p:txBody>
          <a:bodyPr wrap="square" rtlCol="0">
            <a:spAutoFit/>
          </a:bodyPr>
          <a:lstStyle/>
          <a:p>
            <a:r>
              <a:rPr lang="en-US" sz="2000" b="1" i="1" cap="none"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Speaker: </a:t>
            </a:r>
            <a:r>
              <a:rPr lang="en-US" sz="20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CA. Nirmal Kumar Chakrabarti</a:t>
            </a:r>
          </a:p>
          <a:p>
            <a:r>
              <a:rPr lang="en-US" sz="1200" b="1" i="1" spc="300" dirty="0">
                <a:ln w="11430" cmpd="sng">
                  <a:solidFill>
                    <a:schemeClr val="bg2">
                      <a:lumMod val="10000"/>
                    </a:schemeClr>
                  </a:solidFill>
                  <a:prstDash val="solid"/>
                  <a:miter lim="800000"/>
                </a:ln>
                <a:solidFill>
                  <a:schemeClr val="tx2">
                    <a:lumMod val="75000"/>
                  </a:schemeClr>
                </a:solidFill>
                <a:effectLst>
                  <a:glow rad="45500">
                    <a:schemeClr val="accent1">
                      <a:satMod val="220000"/>
                      <a:alpha val="35000"/>
                    </a:schemeClr>
                  </a:glow>
                </a:effectLst>
                <a:latin typeface="Century" pitchFamily="18" charset="0"/>
              </a:rPr>
              <a:t>E-mail:ca.nkchakrabarti@gmail.com </a:t>
            </a:r>
          </a:p>
        </p:txBody>
      </p:sp>
      <p:sp>
        <p:nvSpPr>
          <p:cNvPr id="6" name="TextBox 5">
            <a:extLst>
              <a:ext uri="{FF2B5EF4-FFF2-40B4-BE49-F238E27FC236}">
                <a16:creationId xmlns="" xmlns:a16="http://schemas.microsoft.com/office/drawing/2014/main" id="{A1A36E17-1E8A-6CA6-1E67-975E4A4746A6}"/>
              </a:ext>
            </a:extLst>
          </p:cNvPr>
          <p:cNvSpPr txBox="1"/>
          <p:nvPr/>
        </p:nvSpPr>
        <p:spPr>
          <a:xfrm>
            <a:off x="467544" y="2676549"/>
            <a:ext cx="7776864" cy="646331"/>
          </a:xfrm>
          <a:prstGeom prst="rect">
            <a:avLst/>
          </a:prstGeom>
          <a:noFill/>
        </p:spPr>
        <p:txBody>
          <a:bodyPr wrap="square" rtlCol="0">
            <a:spAutoFit/>
          </a:bodyPr>
          <a:lstStyle/>
          <a:p>
            <a:pPr algn="ctr"/>
            <a:r>
              <a:rPr lang="en-US" sz="1800" b="1" i="1" spc="300" dirty="0">
                <a:ln w="11430" cmpd="sng">
                  <a:solidFill>
                    <a:schemeClr val="bg2">
                      <a:lumMod val="10000"/>
                    </a:schemeClr>
                  </a:solidFill>
                  <a:prstDash val="solid"/>
                  <a:miter lim="800000"/>
                </a:ln>
                <a:solidFill>
                  <a:schemeClr val="accent1">
                    <a:lumMod val="50000"/>
                  </a:schemeClr>
                </a:solidFill>
                <a:effectLst>
                  <a:glow rad="45500">
                    <a:schemeClr val="accent1">
                      <a:satMod val="220000"/>
                      <a:alpha val="35000"/>
                    </a:schemeClr>
                  </a:glow>
                </a:effectLst>
                <a:latin typeface="Century" pitchFamily="18" charset="0"/>
              </a:rPr>
              <a:t>On: Date:20</a:t>
            </a:r>
            <a:r>
              <a:rPr lang="en-US" sz="1800" b="1" i="1" spc="300" baseline="30000" dirty="0">
                <a:ln w="11430" cmpd="sng">
                  <a:solidFill>
                    <a:schemeClr val="bg2">
                      <a:lumMod val="10000"/>
                    </a:schemeClr>
                  </a:solidFill>
                  <a:prstDash val="solid"/>
                  <a:miter lim="800000"/>
                </a:ln>
                <a:solidFill>
                  <a:schemeClr val="accent1">
                    <a:lumMod val="50000"/>
                  </a:schemeClr>
                </a:solidFill>
                <a:effectLst>
                  <a:glow rad="45500">
                    <a:schemeClr val="accent1">
                      <a:satMod val="220000"/>
                      <a:alpha val="35000"/>
                    </a:schemeClr>
                  </a:glow>
                </a:effectLst>
                <a:latin typeface="Century" pitchFamily="18" charset="0"/>
              </a:rPr>
              <a:t>th</a:t>
            </a:r>
            <a:r>
              <a:rPr lang="en-US" sz="1800" b="1" i="1" spc="300" dirty="0">
                <a:ln w="11430" cmpd="sng">
                  <a:solidFill>
                    <a:schemeClr val="bg2">
                      <a:lumMod val="10000"/>
                    </a:schemeClr>
                  </a:solidFill>
                  <a:prstDash val="solid"/>
                  <a:miter lim="800000"/>
                </a:ln>
                <a:solidFill>
                  <a:schemeClr val="accent1">
                    <a:lumMod val="50000"/>
                  </a:schemeClr>
                </a:solidFill>
                <a:effectLst>
                  <a:glow rad="45500">
                    <a:schemeClr val="accent1">
                      <a:satMod val="220000"/>
                      <a:alpha val="35000"/>
                    </a:schemeClr>
                  </a:glow>
                </a:effectLst>
                <a:latin typeface="Century" pitchFamily="18" charset="0"/>
              </a:rPr>
              <a:t> Feb,2024</a:t>
            </a:r>
          </a:p>
          <a:p>
            <a:pPr algn="ctr"/>
            <a:endParaRPr lang="en-US" sz="1800" b="0" cap="none" spc="0" dirty="0">
              <a:ln w="10160">
                <a:solidFill>
                  <a:schemeClr val="accent1"/>
                </a:solidFill>
                <a:prstDash val="solid"/>
              </a:ln>
              <a:solidFill>
                <a:schemeClr val="accent1">
                  <a:lumMod val="75000"/>
                </a:schemeClr>
              </a:solidFill>
              <a:effectLst>
                <a:outerShdw blurRad="38100" dist="32000" dir="5400000" algn="tl">
                  <a:srgbClr val="000000">
                    <a:alpha val="3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4">
                    <a:lumMod val="50000"/>
                  </a:schemeClr>
                </a:solidFill>
              </a:rPr>
              <a:t>Internal Auditing Aspects</a:t>
            </a:r>
          </a:p>
        </p:txBody>
      </p:sp>
      <p:sp>
        <p:nvSpPr>
          <p:cNvPr id="3" name="Rectangle 2"/>
          <p:cNvSpPr/>
          <p:nvPr/>
        </p:nvSpPr>
        <p:spPr>
          <a:xfrm>
            <a:off x="214282" y="1285860"/>
            <a:ext cx="8572560" cy="707886"/>
          </a:xfrm>
          <a:prstGeom prst="rect">
            <a:avLst/>
          </a:prstGeom>
        </p:spPr>
        <p:txBody>
          <a:bodyPr wrap="square">
            <a:spAutoFit/>
          </a:bodyPr>
          <a:lstStyle/>
          <a:p>
            <a:pPr algn="ctr"/>
            <a:r>
              <a:rPr lang="en-US" sz="2000" b="1" i="1" dirty="0">
                <a:solidFill>
                  <a:schemeClr val="accent6"/>
                </a:solidFill>
              </a:rPr>
              <a:t>Overall Approach of Internal Audit of an Educational</a:t>
            </a:r>
          </a:p>
          <a:p>
            <a:pPr algn="ctr"/>
            <a:r>
              <a:rPr lang="en-US" sz="2000" b="1" i="1" dirty="0">
                <a:solidFill>
                  <a:schemeClr val="accent6"/>
                </a:solidFill>
              </a:rPr>
              <a:t>Institution with reference to Standards on Internal Audit</a:t>
            </a:r>
            <a:endParaRPr lang="en-US" sz="2000" i="1" dirty="0">
              <a:solidFill>
                <a:schemeClr val="accent6"/>
              </a:solidFill>
            </a:endParaRPr>
          </a:p>
        </p:txBody>
      </p:sp>
      <p:graphicFrame>
        <p:nvGraphicFramePr>
          <p:cNvPr id="7" name="Diagram 6"/>
          <p:cNvGraphicFramePr/>
          <p:nvPr/>
        </p:nvGraphicFramePr>
        <p:xfrm>
          <a:off x="428596" y="2274838"/>
          <a:ext cx="8143932" cy="1477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428596" y="3786190"/>
          <a:ext cx="8143932" cy="18573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24E5DF2-C9EB-388B-035C-B3E6518CC275}"/>
            </a:ext>
          </a:extLst>
        </p:cNvPr>
        <p:cNvGrpSpPr/>
        <p:nvPr/>
      </p:nvGrpSpPr>
      <p:grpSpPr>
        <a:xfrm>
          <a:off x="0" y="0"/>
          <a:ext cx="0" cy="0"/>
          <a:chOff x="0" y="0"/>
          <a:chExt cx="0" cy="0"/>
        </a:xfrm>
      </p:grpSpPr>
      <p:sp>
        <p:nvSpPr>
          <p:cNvPr id="2" name="Title 1">
            <a:extLst>
              <a:ext uri="{FF2B5EF4-FFF2-40B4-BE49-F238E27FC236}">
                <a16:creationId xmlns="" xmlns:a16="http://schemas.microsoft.com/office/drawing/2014/main" id="{632C1C7D-FBA8-83CA-5735-5F7C361AED31}"/>
              </a:ext>
            </a:extLst>
          </p:cNvPr>
          <p:cNvSpPr>
            <a:spLocks noGrp="1"/>
          </p:cNvSpPr>
          <p:nvPr>
            <p:ph type="title"/>
          </p:nvPr>
        </p:nvSpPr>
        <p:spPr/>
        <p:txBody>
          <a:bodyPr>
            <a:normAutofit/>
          </a:bodyPr>
          <a:lstStyle/>
          <a:p>
            <a:r>
              <a:rPr lang="en-US" sz="4000" dirty="0">
                <a:solidFill>
                  <a:schemeClr val="accent4">
                    <a:lumMod val="50000"/>
                  </a:schemeClr>
                </a:solidFill>
              </a:rPr>
              <a:t>Engagement Letter</a:t>
            </a:r>
          </a:p>
        </p:txBody>
      </p:sp>
      <p:sp>
        <p:nvSpPr>
          <p:cNvPr id="3" name="Rectangle 2">
            <a:extLst>
              <a:ext uri="{FF2B5EF4-FFF2-40B4-BE49-F238E27FC236}">
                <a16:creationId xmlns="" xmlns:a16="http://schemas.microsoft.com/office/drawing/2014/main" id="{5D35464B-061F-5668-F73B-CAE0C64BB8C1}"/>
              </a:ext>
            </a:extLst>
          </p:cNvPr>
          <p:cNvSpPr/>
          <p:nvPr/>
        </p:nvSpPr>
        <p:spPr>
          <a:xfrm>
            <a:off x="500034" y="1643050"/>
            <a:ext cx="8215370" cy="1631216"/>
          </a:xfrm>
          <a:prstGeom prst="rect">
            <a:avLst/>
          </a:prstGeom>
        </p:spPr>
        <p:txBody>
          <a:bodyPr wrap="square">
            <a:spAutoFit/>
          </a:bodyPr>
          <a:lstStyle/>
          <a:p>
            <a:pPr algn="just"/>
            <a:r>
              <a:rPr lang="en-US" sz="2000" dirty="0">
                <a:ln>
                  <a:solidFill>
                    <a:schemeClr val="bg1">
                      <a:lumMod val="65000"/>
                      <a:lumOff val="35000"/>
                    </a:schemeClr>
                  </a:solidFill>
                </a:ln>
                <a:solidFill>
                  <a:schemeClr val="bg1"/>
                </a:solidFill>
                <a:latin typeface="Franklin Gothic Book" pitchFamily="34" charset="0"/>
              </a:rPr>
              <a:t>Before the commencement of audit, the internal auditor must obtain an engagement letter from the auditee. The engagement letter should be approved by an appropriate level of management i.e., the Board of Directors or Board of Trustees or a relevant Committee thereof such as the Audit  Committee</a:t>
            </a:r>
          </a:p>
        </p:txBody>
      </p:sp>
    </p:spTree>
    <p:extLst>
      <p:ext uri="{BB962C8B-B14F-4D97-AF65-F5344CB8AC3E}">
        <p14:creationId xmlns:p14="http://schemas.microsoft.com/office/powerpoint/2010/main" val="1700257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71570"/>
          </a:xfrm>
        </p:spPr>
        <p:txBody>
          <a:bodyPr>
            <a:noAutofit/>
          </a:bodyPr>
          <a:lstStyle/>
          <a:p>
            <a:pPr algn="ctr"/>
            <a:r>
              <a:rPr lang="en-US" sz="2800" dirty="0">
                <a:solidFill>
                  <a:schemeClr val="accent4">
                    <a:lumMod val="50000"/>
                  </a:schemeClr>
                </a:solidFill>
              </a:rPr>
              <a:t>Specific Considerations while Planning Internal Audit of  School &amp; College </a:t>
            </a:r>
            <a:r>
              <a:rPr lang="en-US" sz="2800" dirty="0">
                <a:effectLst>
                  <a:reflection blurRad="6350" stA="55000" endA="300" endPos="45500" dir="5400000" sy="-100000" algn="bl" rotWithShape="0"/>
                </a:effectLst>
                <a:latin typeface="Agency FB" pitchFamily="34" charset="0"/>
              </a:rPr>
              <a:t>School &amp; College </a:t>
            </a:r>
            <a:endParaRPr lang="en-US" sz="2800" dirty="0">
              <a:solidFill>
                <a:schemeClr val="accent4">
                  <a:lumMod val="50000"/>
                </a:schemeClr>
              </a:solidFill>
            </a:endParaRPr>
          </a:p>
        </p:txBody>
      </p:sp>
      <p:graphicFrame>
        <p:nvGraphicFramePr>
          <p:cNvPr id="5" name="Diagram 4"/>
          <p:cNvGraphicFramePr/>
          <p:nvPr/>
        </p:nvGraphicFramePr>
        <p:xfrm>
          <a:off x="571472" y="1500174"/>
          <a:ext cx="8215370" cy="1643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500034" y="3571876"/>
          <a:ext cx="8286808" cy="142876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07288" cy="1143000"/>
          </a:xfrm>
        </p:spPr>
        <p:txBody>
          <a:bodyPr>
            <a:normAutofit fontScale="90000"/>
          </a:bodyPr>
          <a:lstStyle/>
          <a:p>
            <a:pPr algn="ctr"/>
            <a:r>
              <a:rPr lang="en-US" dirty="0">
                <a:solidFill>
                  <a:schemeClr val="accent4">
                    <a:lumMod val="50000"/>
                  </a:schemeClr>
                </a:solidFill>
              </a:rPr>
              <a:t>Knowledge of the School &amp; College and its Environment</a:t>
            </a:r>
          </a:p>
        </p:txBody>
      </p:sp>
      <p:graphicFrame>
        <p:nvGraphicFramePr>
          <p:cNvPr id="5" name="Diagram 4"/>
          <p:cNvGraphicFramePr/>
          <p:nvPr>
            <p:extLst>
              <p:ext uri="{D42A27DB-BD31-4B8C-83A1-F6EECF244321}">
                <p14:modId xmlns:p14="http://schemas.microsoft.com/office/powerpoint/2010/main" val="2481386879"/>
              </p:ext>
            </p:extLst>
          </p:nvPr>
        </p:nvGraphicFramePr>
        <p:xfrm>
          <a:off x="500034" y="1643050"/>
          <a:ext cx="7715304" cy="1500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500034" y="3428999"/>
          <a:ext cx="7715304" cy="143116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2800" dirty="0">
                <a:solidFill>
                  <a:schemeClr val="accent4">
                    <a:lumMod val="50000"/>
                  </a:schemeClr>
                </a:solidFill>
              </a:rPr>
              <a:t>Risk Assessment and Internal Control in School &amp; College </a:t>
            </a:r>
          </a:p>
        </p:txBody>
      </p:sp>
      <p:sp>
        <p:nvSpPr>
          <p:cNvPr id="3" name="Rectangle 2"/>
          <p:cNvSpPr/>
          <p:nvPr/>
        </p:nvSpPr>
        <p:spPr>
          <a:xfrm>
            <a:off x="457200" y="1608857"/>
            <a:ext cx="8572560" cy="1077218"/>
          </a:xfrm>
          <a:prstGeom prst="rect">
            <a:avLst/>
          </a:prstGeom>
        </p:spPr>
        <p:txBody>
          <a:bodyPr wrap="square">
            <a:spAutoFit/>
          </a:bodyPr>
          <a:lstStyle/>
          <a:p>
            <a:pPr algn="just"/>
            <a:r>
              <a:rPr lang="en-US" sz="1600" dirty="0">
                <a:ln>
                  <a:solidFill>
                    <a:schemeClr val="bg1">
                      <a:lumMod val="65000"/>
                      <a:lumOff val="35000"/>
                    </a:schemeClr>
                  </a:solidFill>
                </a:ln>
                <a:solidFill>
                  <a:srgbClr val="002060"/>
                </a:solidFill>
                <a:latin typeface="Century" pitchFamily="18" charset="0"/>
              </a:rPr>
              <a:t>According to Standard on Internal Audit (SIA) 13, “</a:t>
            </a:r>
            <a:r>
              <a:rPr lang="en-US" sz="1600" i="1" dirty="0">
                <a:ln>
                  <a:solidFill>
                    <a:schemeClr val="bg1">
                      <a:lumMod val="65000"/>
                      <a:lumOff val="35000"/>
                    </a:schemeClr>
                  </a:solidFill>
                </a:ln>
                <a:solidFill>
                  <a:srgbClr val="002060"/>
                </a:solidFill>
                <a:latin typeface="Century" pitchFamily="18" charset="0"/>
              </a:rPr>
              <a:t>Enterprise Risk Management”, the role of the internal auditor in relation to risk management </a:t>
            </a:r>
            <a:r>
              <a:rPr lang="en-US" sz="1600" dirty="0">
                <a:ln>
                  <a:solidFill>
                    <a:schemeClr val="bg1">
                      <a:lumMod val="65000"/>
                      <a:lumOff val="35000"/>
                    </a:schemeClr>
                  </a:solidFill>
                </a:ln>
                <a:solidFill>
                  <a:srgbClr val="002060"/>
                </a:solidFill>
                <a:latin typeface="Century" pitchFamily="18" charset="0"/>
              </a:rPr>
              <a:t>is to provide assurance to management on the effectiveness of risk management.</a:t>
            </a:r>
            <a:r>
              <a:rPr lang="en-US" sz="1600" dirty="0">
                <a:solidFill>
                  <a:srgbClr val="002060"/>
                </a:solidFill>
                <a:latin typeface="Century" pitchFamily="18" charset="0"/>
              </a:rPr>
              <a:t> </a:t>
            </a:r>
            <a:r>
              <a:rPr lang="en-US" sz="1600" dirty="0">
                <a:ln>
                  <a:solidFill>
                    <a:schemeClr val="bg1">
                      <a:lumMod val="65000"/>
                      <a:lumOff val="35000"/>
                    </a:schemeClr>
                  </a:solidFill>
                </a:ln>
                <a:solidFill>
                  <a:srgbClr val="002060"/>
                </a:solidFill>
                <a:latin typeface="Century" pitchFamily="18" charset="0"/>
              </a:rPr>
              <a:t>Some of the common risks recognized in an educational institution are as under:</a:t>
            </a:r>
          </a:p>
        </p:txBody>
      </p:sp>
      <p:graphicFrame>
        <p:nvGraphicFramePr>
          <p:cNvPr id="6" name="Diagram 5"/>
          <p:cNvGraphicFramePr/>
          <p:nvPr>
            <p:extLst>
              <p:ext uri="{D42A27DB-BD31-4B8C-83A1-F6EECF244321}">
                <p14:modId xmlns:p14="http://schemas.microsoft.com/office/powerpoint/2010/main" val="956379961"/>
              </p:ext>
            </p:extLst>
          </p:nvPr>
        </p:nvGraphicFramePr>
        <p:xfrm>
          <a:off x="899592" y="2994724"/>
          <a:ext cx="8030126" cy="1077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extLst>
              <p:ext uri="{D42A27DB-BD31-4B8C-83A1-F6EECF244321}">
                <p14:modId xmlns:p14="http://schemas.microsoft.com/office/powerpoint/2010/main" val="2541950330"/>
              </p:ext>
            </p:extLst>
          </p:nvPr>
        </p:nvGraphicFramePr>
        <p:xfrm>
          <a:off x="899592" y="4221088"/>
          <a:ext cx="8030126" cy="163680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203348"/>
          </a:xfrm>
        </p:spPr>
        <p:txBody>
          <a:bodyPr anchor="t">
            <a:normAutofit/>
          </a:bodyPr>
          <a:lstStyle/>
          <a:p>
            <a:pPr algn="just"/>
            <a:r>
              <a:rPr lang="en-US" sz="3600" dirty="0">
                <a:solidFill>
                  <a:schemeClr val="accent4">
                    <a:lumMod val="50000"/>
                  </a:schemeClr>
                </a:solidFill>
              </a:rPr>
              <a:t>Management Control Aspects</a:t>
            </a:r>
          </a:p>
        </p:txBody>
      </p:sp>
      <p:graphicFrame>
        <p:nvGraphicFramePr>
          <p:cNvPr id="4" name="Diagram 3"/>
          <p:cNvGraphicFramePr/>
          <p:nvPr/>
        </p:nvGraphicFramePr>
        <p:xfrm>
          <a:off x="642910" y="928670"/>
          <a:ext cx="6357982" cy="500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214282" y="1571612"/>
            <a:ext cx="8643998" cy="923330"/>
          </a:xfrm>
          <a:prstGeom prst="rect">
            <a:avLst/>
          </a:prstGeom>
        </p:spPr>
        <p:txBody>
          <a:bodyPr wrap="square">
            <a:spAutoFit/>
          </a:bodyPr>
          <a:lstStyle/>
          <a:p>
            <a:pPr algn="just">
              <a:buFont typeface="Wingdings" pitchFamily="2" charset="2"/>
              <a:buChar char="v"/>
            </a:pPr>
            <a:r>
              <a:rPr lang="en-US" dirty="0">
                <a:ln>
                  <a:solidFill>
                    <a:schemeClr val="bg1">
                      <a:lumMod val="75000"/>
                      <a:lumOff val="25000"/>
                    </a:schemeClr>
                  </a:solidFill>
                </a:ln>
                <a:solidFill>
                  <a:schemeClr val="bg1"/>
                </a:solidFill>
                <a:latin typeface="Century" pitchFamily="18" charset="0"/>
              </a:rPr>
              <a:t>The main source of revenue in an educational institution is from the</a:t>
            </a:r>
          </a:p>
          <a:p>
            <a:pPr algn="just"/>
            <a:r>
              <a:rPr lang="en-US" dirty="0">
                <a:ln>
                  <a:solidFill>
                    <a:schemeClr val="bg1">
                      <a:lumMod val="75000"/>
                      <a:lumOff val="25000"/>
                    </a:schemeClr>
                  </a:solidFill>
                </a:ln>
                <a:solidFill>
                  <a:schemeClr val="bg1"/>
                </a:solidFill>
                <a:latin typeface="Century" pitchFamily="18" charset="0"/>
              </a:rPr>
              <a:t>students. The control on the student’s records is the key control mechanism</a:t>
            </a:r>
          </a:p>
          <a:p>
            <a:pPr algn="just"/>
            <a:r>
              <a:rPr lang="en-US" dirty="0">
                <a:ln>
                  <a:solidFill>
                    <a:schemeClr val="bg1">
                      <a:lumMod val="75000"/>
                      <a:lumOff val="25000"/>
                    </a:schemeClr>
                  </a:solidFill>
                </a:ln>
                <a:solidFill>
                  <a:schemeClr val="bg1"/>
                </a:solidFill>
                <a:latin typeface="Century" pitchFamily="18" charset="0"/>
              </a:rPr>
              <a:t>for ensuring that the revenue is recorded completely and correctly</a:t>
            </a:r>
            <a:r>
              <a:rPr lang="en-US" dirty="0"/>
              <a:t>.</a:t>
            </a:r>
          </a:p>
        </p:txBody>
      </p:sp>
      <p:sp>
        <p:nvSpPr>
          <p:cNvPr id="6" name="Rectangle 5"/>
          <p:cNvSpPr/>
          <p:nvPr/>
        </p:nvSpPr>
        <p:spPr>
          <a:xfrm>
            <a:off x="214282" y="2571744"/>
            <a:ext cx="8429684" cy="1200329"/>
          </a:xfrm>
          <a:prstGeom prst="rect">
            <a:avLst/>
          </a:prstGeom>
        </p:spPr>
        <p:txBody>
          <a:bodyPr wrap="square">
            <a:spAutoFit/>
          </a:bodyPr>
          <a:lstStyle/>
          <a:p>
            <a:pPr algn="just">
              <a:buFont typeface="Wingdings" pitchFamily="2" charset="2"/>
              <a:buChar char="v"/>
            </a:pPr>
            <a:r>
              <a:rPr lang="en-US" dirty="0">
                <a:ln>
                  <a:solidFill>
                    <a:schemeClr val="bg1">
                      <a:lumMod val="75000"/>
                      <a:lumOff val="25000"/>
                    </a:schemeClr>
                  </a:solidFill>
                </a:ln>
                <a:solidFill>
                  <a:schemeClr val="bg1"/>
                </a:solidFill>
              </a:rPr>
              <a:t>The second important factor is the prompt charging of expenditures to the student accounts. As discussed earlier, expenses are incurred on the students continuously by various departments, such as the class teacher, </a:t>
            </a:r>
            <a:r>
              <a:rPr lang="en-US" dirty="0" err="1">
                <a:ln>
                  <a:solidFill>
                    <a:schemeClr val="bg1">
                      <a:lumMod val="75000"/>
                      <a:lumOff val="25000"/>
                    </a:schemeClr>
                  </a:solidFill>
                </a:ln>
                <a:solidFill>
                  <a:schemeClr val="bg1"/>
                </a:solidFill>
              </a:rPr>
              <a:t>thegames</a:t>
            </a:r>
            <a:r>
              <a:rPr lang="en-US" dirty="0">
                <a:ln>
                  <a:solidFill>
                    <a:schemeClr val="bg1">
                      <a:lumMod val="75000"/>
                      <a:lumOff val="25000"/>
                    </a:schemeClr>
                  </a:solidFill>
                </a:ln>
                <a:solidFill>
                  <a:schemeClr val="bg1"/>
                </a:solidFill>
              </a:rPr>
              <a:t> section, the housekeeping section/the hostel warden, etc</a:t>
            </a:r>
          </a:p>
        </p:txBody>
      </p:sp>
      <p:graphicFrame>
        <p:nvGraphicFramePr>
          <p:cNvPr id="8" name="Diagram 7"/>
          <p:cNvGraphicFramePr/>
          <p:nvPr/>
        </p:nvGraphicFramePr>
        <p:xfrm>
          <a:off x="642909" y="3786190"/>
          <a:ext cx="2571769" cy="5000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Rectangle 8"/>
          <p:cNvSpPr/>
          <p:nvPr/>
        </p:nvSpPr>
        <p:spPr>
          <a:xfrm>
            <a:off x="214282" y="4286256"/>
            <a:ext cx="8715436" cy="1477328"/>
          </a:xfrm>
          <a:prstGeom prst="rect">
            <a:avLst/>
          </a:prstGeom>
        </p:spPr>
        <p:txBody>
          <a:bodyPr wrap="square">
            <a:spAutoFit/>
          </a:bodyPr>
          <a:lstStyle/>
          <a:p>
            <a:pPr algn="just">
              <a:buFont typeface="Wingdings" pitchFamily="2" charset="2"/>
              <a:buChar char="v"/>
            </a:pPr>
            <a:r>
              <a:rPr lang="en-US" dirty="0">
                <a:ln>
                  <a:solidFill>
                    <a:schemeClr val="bg1">
                      <a:lumMod val="65000"/>
                      <a:lumOff val="35000"/>
                    </a:schemeClr>
                  </a:solidFill>
                </a:ln>
                <a:solidFill>
                  <a:schemeClr val="bg1"/>
                </a:solidFill>
              </a:rPr>
              <a:t>The financial management of the educational institution, like any other entity, may effectively be undertaken by resorting to budgeting. Apart from serving as a tool for forecasting and planning, it also serves as an important feedback tool at the end of the financial period through generation of variance analysis. Control on revenue items can be effectively exercised through budgets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29642" cy="796908"/>
          </a:xfrm>
        </p:spPr>
        <p:txBody>
          <a:bodyPr anchor="t"/>
          <a:lstStyle/>
          <a:p>
            <a:pPr algn="ctr"/>
            <a:r>
              <a:rPr lang="en-US" dirty="0">
                <a:solidFill>
                  <a:schemeClr val="accent4">
                    <a:lumMod val="50000"/>
                  </a:schemeClr>
                </a:solidFill>
              </a:rPr>
              <a:t>Internal Audit Procedures</a:t>
            </a:r>
          </a:p>
        </p:txBody>
      </p:sp>
      <p:graphicFrame>
        <p:nvGraphicFramePr>
          <p:cNvPr id="4" name="Diagram 3"/>
          <p:cNvGraphicFramePr/>
          <p:nvPr>
            <p:extLst>
              <p:ext uri="{D42A27DB-BD31-4B8C-83A1-F6EECF244321}">
                <p14:modId xmlns:p14="http://schemas.microsoft.com/office/powerpoint/2010/main" val="4044436954"/>
              </p:ext>
            </p:extLst>
          </p:nvPr>
        </p:nvGraphicFramePr>
        <p:xfrm>
          <a:off x="357158" y="1000108"/>
          <a:ext cx="8429684" cy="1077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Diagram 6"/>
          <p:cNvGraphicFramePr/>
          <p:nvPr/>
        </p:nvGraphicFramePr>
        <p:xfrm>
          <a:off x="3357554" y="2285992"/>
          <a:ext cx="2857520" cy="121444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Diagram 8"/>
          <p:cNvGraphicFramePr/>
          <p:nvPr/>
        </p:nvGraphicFramePr>
        <p:xfrm>
          <a:off x="357159" y="3429000"/>
          <a:ext cx="1643074" cy="50006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10" name="Rectangle 9"/>
          <p:cNvSpPr/>
          <p:nvPr/>
        </p:nvSpPr>
        <p:spPr>
          <a:xfrm>
            <a:off x="357158" y="4000504"/>
            <a:ext cx="8429684" cy="1815882"/>
          </a:xfrm>
          <a:prstGeom prst="rect">
            <a:avLst/>
          </a:prstGeom>
          <a:ln/>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n-US" sz="1600" dirty="0">
                <a:ln>
                  <a:solidFill>
                    <a:schemeClr val="bg1">
                      <a:lumMod val="85000"/>
                      <a:lumOff val="15000"/>
                    </a:schemeClr>
                  </a:solidFill>
                </a:ln>
                <a:solidFill>
                  <a:schemeClr val="bg1"/>
                </a:solidFill>
                <a:latin typeface="Cambria Math" pitchFamily="18" charset="0"/>
                <a:ea typeface="Cambria Math" pitchFamily="18" charset="0"/>
              </a:rPr>
              <a:t>An internal auditor should study and evaluate the system of internal control relating to revenue in an educational institution, particularly the following aspects:</a:t>
            </a:r>
          </a:p>
          <a:p>
            <a:pPr algn="just"/>
            <a:endParaRPr lang="en-US" sz="1600" dirty="0">
              <a:ln>
                <a:solidFill>
                  <a:schemeClr val="bg1">
                    <a:lumMod val="85000"/>
                    <a:lumOff val="15000"/>
                  </a:schemeClr>
                </a:solidFill>
              </a:ln>
              <a:solidFill>
                <a:schemeClr val="bg1"/>
              </a:solidFill>
              <a:latin typeface="Cambria Math" pitchFamily="18" charset="0"/>
              <a:ea typeface="Cambria Math" pitchFamily="18" charset="0"/>
            </a:endParaRPr>
          </a:p>
          <a:p>
            <a:pPr algn="just"/>
            <a:r>
              <a:rPr lang="en-US" sz="1600" dirty="0">
                <a:ln>
                  <a:solidFill>
                    <a:schemeClr val="bg1">
                      <a:lumMod val="85000"/>
                      <a:lumOff val="15000"/>
                    </a:schemeClr>
                  </a:solidFill>
                </a:ln>
                <a:solidFill>
                  <a:schemeClr val="bg1"/>
                </a:solidFill>
                <a:latin typeface="Cambria Math" pitchFamily="18" charset="0"/>
                <a:ea typeface="Cambria Math" pitchFamily="18" charset="0"/>
              </a:rPr>
              <a:t>(</a:t>
            </a:r>
            <a:r>
              <a:rPr lang="en-US" sz="1600" dirty="0" err="1">
                <a:ln>
                  <a:solidFill>
                    <a:schemeClr val="bg1">
                      <a:lumMod val="85000"/>
                      <a:lumOff val="15000"/>
                    </a:schemeClr>
                  </a:solidFill>
                </a:ln>
                <a:solidFill>
                  <a:schemeClr val="bg1"/>
                </a:solidFill>
                <a:latin typeface="Cambria Math" pitchFamily="18" charset="0"/>
                <a:ea typeface="Cambria Math" pitchFamily="18" charset="0"/>
              </a:rPr>
              <a:t>i</a:t>
            </a:r>
            <a:r>
              <a:rPr lang="en-US" sz="1600" dirty="0">
                <a:ln>
                  <a:solidFill>
                    <a:schemeClr val="bg1">
                      <a:lumMod val="85000"/>
                      <a:lumOff val="15000"/>
                    </a:schemeClr>
                  </a:solidFill>
                </a:ln>
                <a:solidFill>
                  <a:schemeClr val="bg1"/>
                </a:solidFill>
                <a:latin typeface="Cambria Math" pitchFamily="18" charset="0"/>
                <a:ea typeface="Cambria Math" pitchFamily="18" charset="0"/>
              </a:rPr>
              <a:t>) The systems and procedures relating to generation of revenue including authority to fix fees structure, offer scholarships/fees  concessions and other terms of collection.</a:t>
            </a:r>
          </a:p>
          <a:p>
            <a:pPr algn="just"/>
            <a:endParaRPr lang="en-US" sz="1600" dirty="0">
              <a:ln>
                <a:solidFill>
                  <a:schemeClr val="bg1">
                    <a:lumMod val="85000"/>
                    <a:lumOff val="15000"/>
                  </a:schemeClr>
                </a:solidFill>
              </a:ln>
              <a:solidFill>
                <a:schemeClr val="bg1"/>
              </a:solidFill>
              <a:latin typeface="Cambria Math" pitchFamily="18" charset="0"/>
              <a:ea typeface="Cambria Math" pitchFamily="18" charset="0"/>
            </a:endParaRPr>
          </a:p>
          <a:p>
            <a:pPr algn="just"/>
            <a:r>
              <a:rPr lang="en-US" sz="1600" dirty="0">
                <a:ln>
                  <a:solidFill>
                    <a:schemeClr val="bg1">
                      <a:lumMod val="85000"/>
                      <a:lumOff val="15000"/>
                    </a:schemeClr>
                  </a:solidFill>
                </a:ln>
                <a:solidFill>
                  <a:schemeClr val="bg1"/>
                </a:solidFill>
                <a:latin typeface="Cambria Math" pitchFamily="18" charset="0"/>
                <a:ea typeface="Cambria Math" pitchFamily="18" charset="0"/>
              </a:rPr>
              <a:t>(ii) Accounting procedures relating to recognition of revenue.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2548544992"/>
              </p:ext>
            </p:extLst>
          </p:nvPr>
        </p:nvGraphicFramePr>
        <p:xfrm>
          <a:off x="457200" y="274638"/>
          <a:ext cx="2400288" cy="796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p:cNvSpPr/>
          <p:nvPr/>
        </p:nvSpPr>
        <p:spPr>
          <a:xfrm>
            <a:off x="428596" y="1582340"/>
            <a:ext cx="8215370" cy="286232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ln>
                  <a:solidFill>
                    <a:schemeClr val="bg1">
                      <a:lumMod val="65000"/>
                      <a:lumOff val="35000"/>
                    </a:schemeClr>
                  </a:solidFill>
                </a:ln>
              </a:rPr>
              <a:t>The internal auditor examines the internal controls over payments</a:t>
            </a:r>
          </a:p>
          <a:p>
            <a:r>
              <a:rPr lang="en-US" dirty="0">
                <a:ln>
                  <a:solidFill>
                    <a:schemeClr val="bg1">
                      <a:lumMod val="65000"/>
                      <a:lumOff val="35000"/>
                    </a:schemeClr>
                  </a:solidFill>
                </a:ln>
              </a:rPr>
              <a:t>with reference to the following:</a:t>
            </a:r>
          </a:p>
          <a:p>
            <a:endParaRPr lang="en-US" i="1" dirty="0">
              <a:ln>
                <a:solidFill>
                  <a:schemeClr val="bg1">
                    <a:lumMod val="65000"/>
                    <a:lumOff val="35000"/>
                  </a:schemeClr>
                </a:solidFill>
              </a:ln>
            </a:endParaRPr>
          </a:p>
          <a:p>
            <a:r>
              <a:rPr lang="en-US" i="1" dirty="0">
                <a:ln>
                  <a:solidFill>
                    <a:schemeClr val="bg1">
                      <a:lumMod val="65000"/>
                      <a:lumOff val="35000"/>
                    </a:schemeClr>
                  </a:solidFill>
                </a:ln>
              </a:rPr>
              <a:t>(a) Review of vision, mission, ethical and organizational value system of</a:t>
            </a:r>
          </a:p>
          <a:p>
            <a:r>
              <a:rPr lang="en-US" i="1" dirty="0">
                <a:ln>
                  <a:solidFill>
                    <a:schemeClr val="bg1">
                      <a:lumMod val="65000"/>
                      <a:lumOff val="35000"/>
                    </a:schemeClr>
                  </a:solidFill>
                </a:ln>
              </a:rPr>
              <a:t>the institution;</a:t>
            </a:r>
          </a:p>
          <a:p>
            <a:r>
              <a:rPr lang="en-US" i="1" dirty="0">
                <a:ln>
                  <a:solidFill>
                    <a:schemeClr val="bg1">
                      <a:lumMod val="65000"/>
                      <a:lumOff val="35000"/>
                    </a:schemeClr>
                  </a:solidFill>
                </a:ln>
              </a:rPr>
              <a:t>(b) Segregation and rotation of duties;</a:t>
            </a:r>
          </a:p>
          <a:p>
            <a:r>
              <a:rPr lang="en-US" i="1" dirty="0">
                <a:ln>
                  <a:solidFill>
                    <a:schemeClr val="bg1">
                      <a:lumMod val="65000"/>
                      <a:lumOff val="35000"/>
                    </a:schemeClr>
                  </a:solidFill>
                </a:ln>
              </a:rPr>
              <a:t>(c) Procedures for authorization;</a:t>
            </a:r>
          </a:p>
          <a:p>
            <a:r>
              <a:rPr lang="en-US" i="1" dirty="0">
                <a:ln>
                  <a:solidFill>
                    <a:schemeClr val="bg1">
                      <a:lumMod val="65000"/>
                      <a:lumOff val="35000"/>
                    </a:schemeClr>
                  </a:solidFill>
                </a:ln>
              </a:rPr>
              <a:t>(d) Maintenance of records and documents;</a:t>
            </a:r>
          </a:p>
          <a:p>
            <a:r>
              <a:rPr lang="en-US" i="1" dirty="0">
                <a:ln>
                  <a:solidFill>
                    <a:schemeClr val="bg1">
                      <a:lumMod val="65000"/>
                      <a:lumOff val="35000"/>
                    </a:schemeClr>
                  </a:solidFill>
                </a:ln>
              </a:rPr>
              <a:t>(e) Accountability for, and safeguarding of, assets; and</a:t>
            </a:r>
          </a:p>
          <a:p>
            <a:r>
              <a:rPr lang="en-US" i="1" dirty="0">
                <a:ln>
                  <a:solidFill>
                    <a:schemeClr val="bg1">
                      <a:lumMod val="65000"/>
                      <a:lumOff val="35000"/>
                    </a:schemeClr>
                  </a:solidFill>
                </a:ln>
              </a:rPr>
              <a:t>(f) Independent checks.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43758" cy="1143000"/>
          </a:xfrm>
        </p:spPr>
        <p:txBody>
          <a:bodyPr>
            <a:noAutofit/>
          </a:bodyPr>
          <a:lstStyle/>
          <a:p>
            <a:pPr algn="just"/>
            <a:r>
              <a:rPr lang="en-US" sz="2800" dirty="0">
                <a:solidFill>
                  <a:schemeClr val="accent4">
                    <a:lumMod val="50000"/>
                  </a:schemeClr>
                </a:solidFill>
              </a:rPr>
              <a:t>Special Internal Audit Aspects in an School &amp; College </a:t>
            </a:r>
          </a:p>
        </p:txBody>
      </p:sp>
      <p:graphicFrame>
        <p:nvGraphicFramePr>
          <p:cNvPr id="4" name="Diagram 3"/>
          <p:cNvGraphicFramePr/>
          <p:nvPr>
            <p:extLst>
              <p:ext uri="{D42A27DB-BD31-4B8C-83A1-F6EECF244321}">
                <p14:modId xmlns:p14="http://schemas.microsoft.com/office/powerpoint/2010/main" val="3679995665"/>
              </p:ext>
            </p:extLst>
          </p:nvPr>
        </p:nvGraphicFramePr>
        <p:xfrm>
          <a:off x="1428728" y="1428736"/>
          <a:ext cx="6357982" cy="7143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642910" y="2428868"/>
            <a:ext cx="8143932" cy="1015663"/>
          </a:xfrm>
          <a:prstGeom prst="rect">
            <a:avLst/>
          </a:prstGeom>
        </p:spPr>
        <p:txBody>
          <a:bodyPr wrap="square">
            <a:spAutoFit/>
          </a:bodyPr>
          <a:lstStyle/>
          <a:p>
            <a:pPr marL="514350" indent="-514350" algn="just">
              <a:buFont typeface="+mj-lt"/>
              <a:buAutoNum type="romanUcPeriod"/>
            </a:pPr>
            <a:r>
              <a:rPr lang="en-US" sz="2000" i="1" dirty="0">
                <a:ln>
                  <a:solidFill>
                    <a:schemeClr val="bg1">
                      <a:lumMod val="65000"/>
                      <a:lumOff val="35000"/>
                    </a:schemeClr>
                  </a:solidFill>
                </a:ln>
                <a:solidFill>
                  <a:schemeClr val="bg1"/>
                </a:solidFill>
              </a:rPr>
              <a:t>Governance may be defined as a set of systems, processes and principles which ensure that an entity is governed in the best interest of all the stakeholders.</a:t>
            </a:r>
          </a:p>
        </p:txBody>
      </p:sp>
      <p:sp>
        <p:nvSpPr>
          <p:cNvPr id="6" name="Rectangle 5"/>
          <p:cNvSpPr/>
          <p:nvPr/>
        </p:nvSpPr>
        <p:spPr>
          <a:xfrm>
            <a:off x="642910" y="3643314"/>
            <a:ext cx="7929618" cy="1323439"/>
          </a:xfrm>
          <a:prstGeom prst="rect">
            <a:avLst/>
          </a:prstGeom>
        </p:spPr>
        <p:txBody>
          <a:bodyPr wrap="square">
            <a:spAutoFit/>
          </a:bodyPr>
          <a:lstStyle/>
          <a:p>
            <a:pPr marL="514350" indent="-514350">
              <a:buFont typeface="+mj-lt"/>
              <a:buAutoNum type="romanUcPeriod" startAt="2"/>
            </a:pPr>
            <a:r>
              <a:rPr lang="en-US" sz="2000" i="1" dirty="0">
                <a:ln>
                  <a:solidFill>
                    <a:schemeClr val="bg1">
                      <a:lumMod val="65000"/>
                      <a:lumOff val="35000"/>
                    </a:schemeClr>
                  </a:solidFill>
                </a:ln>
                <a:solidFill>
                  <a:schemeClr val="bg1"/>
                </a:solidFill>
              </a:rPr>
              <a:t>Governance in an educational institution means </a:t>
            </a:r>
            <a:r>
              <a:rPr lang="en-US" sz="2000" i="1" dirty="0" err="1">
                <a:ln>
                  <a:solidFill>
                    <a:schemeClr val="bg1">
                      <a:lumMod val="65000"/>
                      <a:lumOff val="35000"/>
                    </a:schemeClr>
                  </a:solidFill>
                </a:ln>
                <a:solidFill>
                  <a:schemeClr val="bg1"/>
                </a:solidFill>
              </a:rPr>
              <a:t>emphasising</a:t>
            </a:r>
            <a:r>
              <a:rPr lang="en-US" sz="2000" i="1" dirty="0">
                <a:ln>
                  <a:solidFill>
                    <a:schemeClr val="bg1">
                      <a:lumMod val="65000"/>
                      <a:lumOff val="35000"/>
                    </a:schemeClr>
                  </a:solidFill>
                </a:ln>
                <a:solidFill>
                  <a:schemeClr val="bg1"/>
                </a:solidFill>
              </a:rPr>
              <a:t> on accountability, transparency, strict costing measures and quality education, student security, bringing in latest technology to benefit students and being self-sufficient.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algn="ctr"/>
            <a:r>
              <a:rPr lang="en-US" sz="2400" dirty="0">
                <a:solidFill>
                  <a:schemeClr val="accent4">
                    <a:lumMod val="50000"/>
                  </a:schemeClr>
                </a:solidFill>
              </a:rPr>
              <a:t>Reporting of Frauds, Errors, Irregularities and Illegal Acts in School &amp; College </a:t>
            </a:r>
          </a:p>
        </p:txBody>
      </p:sp>
      <p:sp>
        <p:nvSpPr>
          <p:cNvPr id="3" name="Rectangle 2"/>
          <p:cNvSpPr/>
          <p:nvPr/>
        </p:nvSpPr>
        <p:spPr>
          <a:xfrm>
            <a:off x="642910" y="1643050"/>
            <a:ext cx="8001056" cy="646331"/>
          </a:xfrm>
          <a:prstGeom prst="rect">
            <a:avLst/>
          </a:prstGeom>
        </p:spPr>
        <p:txBody>
          <a:bodyPr wrap="square">
            <a:spAutoFit/>
          </a:bodyPr>
          <a:lstStyle/>
          <a:p>
            <a:pPr algn="just"/>
            <a:r>
              <a:rPr lang="en-US" i="1" dirty="0">
                <a:ln>
                  <a:solidFill>
                    <a:schemeClr val="bg1">
                      <a:lumMod val="75000"/>
                      <a:lumOff val="25000"/>
                    </a:schemeClr>
                  </a:solidFill>
                </a:ln>
                <a:solidFill>
                  <a:schemeClr val="bg1"/>
                </a:solidFill>
              </a:rPr>
              <a:t>The following types of frauds, errors, irregularities and illegal acts</a:t>
            </a:r>
          </a:p>
          <a:p>
            <a:pPr algn="just"/>
            <a:r>
              <a:rPr lang="en-US" i="1" dirty="0">
                <a:ln>
                  <a:solidFill>
                    <a:schemeClr val="bg1">
                      <a:lumMod val="75000"/>
                      <a:lumOff val="25000"/>
                    </a:schemeClr>
                  </a:solidFill>
                </a:ln>
                <a:solidFill>
                  <a:schemeClr val="bg1"/>
                </a:solidFill>
              </a:rPr>
              <a:t>are commonly found in School &amp; College </a:t>
            </a:r>
          </a:p>
        </p:txBody>
      </p:sp>
      <p:graphicFrame>
        <p:nvGraphicFramePr>
          <p:cNvPr id="5" name="Diagram 4"/>
          <p:cNvGraphicFramePr/>
          <p:nvPr/>
        </p:nvGraphicFramePr>
        <p:xfrm>
          <a:off x="785786" y="2571744"/>
          <a:ext cx="7572428" cy="3429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12938" y="1634741"/>
            <a:ext cx="7344816" cy="52322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800" dirty="0">
                <a:solidFill>
                  <a:schemeClr val="accent3">
                    <a:lumMod val="75000"/>
                  </a:schemeClr>
                </a:solidFill>
              </a:rPr>
              <a:t>                             INTERNAL AUDIT</a:t>
            </a:r>
            <a:endParaRPr lang="en-US" sz="2700" dirty="0">
              <a:solidFill>
                <a:schemeClr val="accent3">
                  <a:lumMod val="75000"/>
                </a:schemeClr>
              </a:solidFill>
            </a:endParaRP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solidFill>
                  <a:schemeClr val="accent4">
                    <a:lumMod val="50000"/>
                  </a:schemeClr>
                </a:solidFill>
              </a:rPr>
              <a:t>TYPE OF  AUDIT</a:t>
            </a:r>
            <a:endParaRPr lang="en-IN" b="1" dirty="0"/>
          </a:p>
        </p:txBody>
      </p:sp>
      <p:sp>
        <p:nvSpPr>
          <p:cNvPr id="5" name="Right Arrow 4"/>
          <p:cNvSpPr/>
          <p:nvPr/>
        </p:nvSpPr>
        <p:spPr>
          <a:xfrm>
            <a:off x="535360" y="1645500"/>
            <a:ext cx="1469902" cy="562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01</a:t>
            </a:r>
            <a:endParaRPr lang="en-IN" dirty="0"/>
          </a:p>
        </p:txBody>
      </p:sp>
      <p:sp>
        <p:nvSpPr>
          <p:cNvPr id="7" name="Rectangle 6"/>
          <p:cNvSpPr/>
          <p:nvPr/>
        </p:nvSpPr>
        <p:spPr>
          <a:xfrm>
            <a:off x="551170" y="3431801"/>
            <a:ext cx="7177564" cy="7848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a:solidFill>
                  <a:schemeClr val="accent3">
                    <a:lumMod val="75000"/>
                  </a:schemeClr>
                </a:solidFill>
              </a:rPr>
              <a:t>                        </a:t>
            </a:r>
          </a:p>
          <a:p>
            <a:r>
              <a:rPr lang="en-US" dirty="0">
                <a:solidFill>
                  <a:schemeClr val="accent3">
                    <a:lumMod val="75000"/>
                  </a:schemeClr>
                </a:solidFill>
              </a:rPr>
              <a:t>                                             </a:t>
            </a:r>
            <a:r>
              <a:rPr lang="en-US" sz="2700" dirty="0">
                <a:solidFill>
                  <a:schemeClr val="accent3">
                    <a:lumMod val="75000"/>
                  </a:schemeClr>
                </a:solidFill>
              </a:rPr>
              <a:t>DONER AUDIT</a:t>
            </a:r>
            <a:endParaRPr lang="en-IN" sz="2700" dirty="0">
              <a:solidFill>
                <a:schemeClr val="accent3">
                  <a:lumMod val="75000"/>
                </a:schemeClr>
              </a:solidFill>
            </a:endParaRPr>
          </a:p>
        </p:txBody>
      </p:sp>
      <p:sp>
        <p:nvSpPr>
          <p:cNvPr id="8" name="Rectangle 7"/>
          <p:cNvSpPr/>
          <p:nvPr/>
        </p:nvSpPr>
        <p:spPr>
          <a:xfrm>
            <a:off x="3459355" y="3244334"/>
            <a:ext cx="240772" cy="369332"/>
          </a:xfrm>
          <a:prstGeom prst="rect">
            <a:avLst/>
          </a:prstGeom>
        </p:spPr>
        <p:txBody>
          <a:bodyPr wrap="none">
            <a:spAutoFit/>
          </a:bodyPr>
          <a:lstStyle/>
          <a:p>
            <a:r>
              <a:rPr lang="en-US" dirty="0">
                <a:solidFill>
                  <a:schemeClr val="accent3">
                    <a:lumMod val="75000"/>
                  </a:schemeClr>
                </a:solidFill>
              </a:rPr>
              <a:t> </a:t>
            </a:r>
            <a:endParaRPr lang="en-IN" dirty="0"/>
          </a:p>
        </p:txBody>
      </p:sp>
      <p:sp>
        <p:nvSpPr>
          <p:cNvPr id="9" name="Rectangle 8"/>
          <p:cNvSpPr/>
          <p:nvPr/>
        </p:nvSpPr>
        <p:spPr>
          <a:xfrm>
            <a:off x="585773" y="2582209"/>
            <a:ext cx="7209184" cy="50783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700" dirty="0">
                <a:solidFill>
                  <a:schemeClr val="accent3">
                    <a:lumMod val="75000"/>
                  </a:schemeClr>
                </a:solidFill>
              </a:rPr>
              <a:t>                               STATUTORY AUDIT</a:t>
            </a:r>
            <a:endParaRPr lang="en-IN" sz="2700" dirty="0">
              <a:solidFill>
                <a:schemeClr val="accent3">
                  <a:lumMod val="75000"/>
                </a:schemeClr>
              </a:solidFill>
            </a:endParaRPr>
          </a:p>
        </p:txBody>
      </p:sp>
      <p:sp>
        <p:nvSpPr>
          <p:cNvPr id="13" name="Right Arrow 12"/>
          <p:cNvSpPr/>
          <p:nvPr/>
        </p:nvSpPr>
        <p:spPr>
          <a:xfrm>
            <a:off x="585773" y="2558347"/>
            <a:ext cx="1419489" cy="562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02</a:t>
            </a:r>
            <a:endParaRPr lang="en-IN" dirty="0"/>
          </a:p>
        </p:txBody>
      </p:sp>
      <p:sp>
        <p:nvSpPr>
          <p:cNvPr id="15" name="Right Arrow 14"/>
          <p:cNvSpPr/>
          <p:nvPr/>
        </p:nvSpPr>
        <p:spPr>
          <a:xfrm>
            <a:off x="554694" y="3520505"/>
            <a:ext cx="1344916" cy="607421"/>
          </a:xfrm>
          <a:prstGeom prst="rightArrow">
            <a:avLst>
              <a:gd name="adj1" fmla="val 50000"/>
              <a:gd name="adj2" fmla="val 5131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03</a:t>
            </a:r>
            <a:endParaRPr lang="en-IN" dirty="0"/>
          </a:p>
        </p:txBody>
      </p:sp>
      <p:sp>
        <p:nvSpPr>
          <p:cNvPr id="22" name="Rectangle 21"/>
          <p:cNvSpPr/>
          <p:nvPr/>
        </p:nvSpPr>
        <p:spPr>
          <a:xfrm>
            <a:off x="596092" y="4592161"/>
            <a:ext cx="7087720" cy="78483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r>
              <a:rPr lang="en-US" dirty="0">
                <a:solidFill>
                  <a:schemeClr val="accent3">
                    <a:lumMod val="75000"/>
                  </a:schemeClr>
                </a:solidFill>
              </a:rPr>
              <a:t>                          </a:t>
            </a:r>
          </a:p>
          <a:p>
            <a:r>
              <a:rPr lang="en-US" dirty="0">
                <a:solidFill>
                  <a:schemeClr val="accent3">
                    <a:lumMod val="75000"/>
                  </a:schemeClr>
                </a:solidFill>
              </a:rPr>
              <a:t>                                    </a:t>
            </a:r>
            <a:r>
              <a:rPr lang="en-US" sz="2700" dirty="0">
                <a:solidFill>
                  <a:schemeClr val="accent3">
                    <a:lumMod val="75000"/>
                  </a:schemeClr>
                </a:solidFill>
              </a:rPr>
              <a:t>INVESTIGATIVE AUDIT</a:t>
            </a:r>
            <a:endParaRPr lang="en-IN" sz="2700" dirty="0">
              <a:solidFill>
                <a:schemeClr val="accent3">
                  <a:lumMod val="75000"/>
                </a:schemeClr>
              </a:solidFill>
            </a:endParaRPr>
          </a:p>
        </p:txBody>
      </p:sp>
      <p:sp>
        <p:nvSpPr>
          <p:cNvPr id="24" name="Right Arrow 23"/>
          <p:cNvSpPr/>
          <p:nvPr/>
        </p:nvSpPr>
        <p:spPr>
          <a:xfrm>
            <a:off x="596092" y="4653136"/>
            <a:ext cx="1535389" cy="5853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04</a:t>
            </a:r>
            <a:endParaRPr lang="en-IN" dirty="0"/>
          </a:p>
        </p:txBody>
      </p:sp>
    </p:spTree>
    <p:extLst>
      <p:ext uri="{BB962C8B-B14F-4D97-AF65-F5344CB8AC3E}">
        <p14:creationId xmlns:p14="http://schemas.microsoft.com/office/powerpoint/2010/main" val="1269230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274638"/>
            <a:ext cx="8001056" cy="1143000"/>
          </a:xfrm>
        </p:spPr>
        <p:txBody>
          <a:bodyPr anchor="t">
            <a:noAutofit/>
          </a:bodyPr>
          <a:lstStyle/>
          <a:p>
            <a:r>
              <a:rPr lang="en-US" sz="2800" dirty="0">
                <a:ln>
                  <a:solidFill>
                    <a:schemeClr val="bg1">
                      <a:lumMod val="75000"/>
                      <a:lumOff val="25000"/>
                    </a:schemeClr>
                  </a:solidFill>
                </a:ln>
                <a:solidFill>
                  <a:schemeClr val="accent4">
                    <a:lumMod val="50000"/>
                  </a:schemeClr>
                </a:solidFill>
              </a:rPr>
              <a:t>Responsibilities of  the Internal Auditor</a:t>
            </a:r>
          </a:p>
        </p:txBody>
      </p:sp>
      <p:graphicFrame>
        <p:nvGraphicFramePr>
          <p:cNvPr id="5" name="Diagram 4"/>
          <p:cNvGraphicFramePr/>
          <p:nvPr/>
        </p:nvGraphicFramePr>
        <p:xfrm>
          <a:off x="285720" y="1071547"/>
          <a:ext cx="8643998" cy="17543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nvGraphicFramePr>
        <p:xfrm>
          <a:off x="357158" y="3143249"/>
          <a:ext cx="8572560" cy="286232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algn="ctr"/>
            <a:r>
              <a:rPr lang="en-US" sz="2400" dirty="0">
                <a:solidFill>
                  <a:schemeClr val="accent4">
                    <a:lumMod val="50000"/>
                  </a:schemeClr>
                </a:solidFill>
              </a:rPr>
              <a:t>Internal Auditor’s Role in Statutory and Legal</a:t>
            </a:r>
            <a:br>
              <a:rPr lang="en-US" sz="2400" dirty="0">
                <a:solidFill>
                  <a:schemeClr val="accent4">
                    <a:lumMod val="50000"/>
                  </a:schemeClr>
                </a:solidFill>
              </a:rPr>
            </a:br>
            <a:r>
              <a:rPr lang="en-US" sz="2400" dirty="0">
                <a:solidFill>
                  <a:schemeClr val="accent4">
                    <a:lumMod val="50000"/>
                  </a:schemeClr>
                </a:solidFill>
              </a:rPr>
              <a:t>Compliances of School &amp; College </a:t>
            </a:r>
          </a:p>
        </p:txBody>
      </p:sp>
      <p:sp>
        <p:nvSpPr>
          <p:cNvPr id="3" name="Rectangle 2"/>
          <p:cNvSpPr/>
          <p:nvPr/>
        </p:nvSpPr>
        <p:spPr>
          <a:xfrm>
            <a:off x="500034" y="1214423"/>
            <a:ext cx="8143932" cy="203132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solidFill>
                  <a:schemeClr val="accent4">
                    <a:lumMod val="50000"/>
                  </a:schemeClr>
                </a:solidFill>
              </a:rPr>
              <a:t>As per, Standard on Internal Audit (SIA) 17, </a:t>
            </a:r>
            <a:r>
              <a:rPr lang="en-US" i="1" dirty="0">
                <a:solidFill>
                  <a:schemeClr val="accent4">
                    <a:lumMod val="50000"/>
                  </a:schemeClr>
                </a:solidFill>
              </a:rPr>
              <a:t>“Consideration of Laws and Regulations in an Internal Audit”</a:t>
            </a:r>
            <a:r>
              <a:rPr lang="en-US" b="1" i="1" dirty="0">
                <a:solidFill>
                  <a:schemeClr val="accent4">
                    <a:lumMod val="50000"/>
                  </a:schemeClr>
                </a:solidFill>
              </a:rPr>
              <a:t>, compliance with laws and regulations </a:t>
            </a:r>
            <a:r>
              <a:rPr lang="en-US" dirty="0">
                <a:solidFill>
                  <a:schemeClr val="accent4">
                    <a:lumMod val="50000"/>
                  </a:schemeClr>
                </a:solidFill>
              </a:rPr>
              <a:t>is an inherent part of the functioning of an entity. Since the role of an internal auditor is to carry out a continuous and critical appraisal of the functioning of an entity and suggest improvements thereto, the identification of non-compliance with laws and regulations is also an inherent part of his responsibilities.</a:t>
            </a:r>
          </a:p>
        </p:txBody>
      </p:sp>
      <p:sp>
        <p:nvSpPr>
          <p:cNvPr id="4" name="Rectangle 3"/>
          <p:cNvSpPr/>
          <p:nvPr/>
        </p:nvSpPr>
        <p:spPr>
          <a:xfrm>
            <a:off x="500034" y="3500438"/>
            <a:ext cx="8143932"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US" dirty="0">
                <a:ln>
                  <a:solidFill>
                    <a:schemeClr val="bg1">
                      <a:lumMod val="65000"/>
                      <a:lumOff val="35000"/>
                    </a:schemeClr>
                  </a:solidFill>
                </a:ln>
              </a:rPr>
              <a:t>The internal auditor is required to consider at the time of planning</a:t>
            </a:r>
          </a:p>
          <a:p>
            <a:r>
              <a:rPr lang="en-US" dirty="0">
                <a:ln>
                  <a:solidFill>
                    <a:schemeClr val="bg1">
                      <a:lumMod val="65000"/>
                      <a:lumOff val="35000"/>
                    </a:schemeClr>
                  </a:solidFill>
                </a:ln>
              </a:rPr>
              <a:t>and performing audit procedures as well as evaluating and reporting the</a:t>
            </a:r>
          </a:p>
          <a:p>
            <a:r>
              <a:rPr lang="en-US" dirty="0">
                <a:ln>
                  <a:solidFill>
                    <a:schemeClr val="bg1">
                      <a:lumMod val="65000"/>
                      <a:lumOff val="35000"/>
                    </a:schemeClr>
                  </a:solidFill>
                </a:ln>
              </a:rPr>
              <a:t>results thereof, that any non-compliance by the institution with laws and</a:t>
            </a:r>
          </a:p>
          <a:p>
            <a:r>
              <a:rPr lang="en-US" dirty="0">
                <a:ln>
                  <a:solidFill>
                    <a:schemeClr val="bg1">
                      <a:lumMod val="65000"/>
                      <a:lumOff val="35000"/>
                    </a:schemeClr>
                  </a:solidFill>
                </a:ln>
              </a:rPr>
              <a:t>regulations under which it operates may materially affect the financial</a:t>
            </a:r>
          </a:p>
          <a:p>
            <a:r>
              <a:rPr lang="en-US" dirty="0">
                <a:ln>
                  <a:solidFill>
                    <a:schemeClr val="bg1">
                      <a:lumMod val="65000"/>
                      <a:lumOff val="35000"/>
                    </a:schemeClr>
                  </a:solidFill>
                </a:ln>
              </a:rPr>
              <a:t>statements and in some cases, may affect significantly the functioning of</a:t>
            </a:r>
          </a:p>
          <a:p>
            <a:r>
              <a:rPr lang="en-US" dirty="0">
                <a:ln>
                  <a:solidFill>
                    <a:schemeClr val="bg1">
                      <a:lumMod val="65000"/>
                      <a:lumOff val="35000"/>
                    </a:schemeClr>
                  </a:solidFill>
                </a:ln>
              </a:rPr>
              <a:t>the institution.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r>
              <a:rPr lang="en-US" sz="2800" dirty="0">
                <a:solidFill>
                  <a:schemeClr val="accent4">
                    <a:lumMod val="50000"/>
                  </a:schemeClr>
                </a:solidFill>
              </a:rPr>
              <a:t>Internal Audit using Computer Assisted Audit Techniques (CAAT)</a:t>
            </a:r>
          </a:p>
        </p:txBody>
      </p:sp>
      <p:sp>
        <p:nvSpPr>
          <p:cNvPr id="3" name="Rectangle 2"/>
          <p:cNvSpPr/>
          <p:nvPr/>
        </p:nvSpPr>
        <p:spPr>
          <a:xfrm>
            <a:off x="142844" y="1214423"/>
            <a:ext cx="8858312" cy="2031325"/>
          </a:xfrm>
          <a:prstGeom prst="rect">
            <a:avLst/>
          </a:prstGeom>
        </p:spPr>
        <p:txBody>
          <a:bodyPr wrap="square">
            <a:spAutoFit/>
          </a:bodyPr>
          <a:lstStyle/>
          <a:p>
            <a:r>
              <a:rPr lang="en-US" i="1" dirty="0">
                <a:ln>
                  <a:solidFill>
                    <a:schemeClr val="bg1">
                      <a:lumMod val="75000"/>
                      <a:lumOff val="25000"/>
                    </a:schemeClr>
                  </a:solidFill>
                </a:ln>
                <a:solidFill>
                  <a:schemeClr val="bg1"/>
                </a:solidFill>
              </a:rPr>
              <a:t>The major progress in the electronic data processing and a continuous development of range of internal auditing services have created a greater use of computers by the internal auditor to achieve his audit objectives more efficiently. Computers are useful where there is voluminous data and processing involved and statistical sampling is to be done. The tests which were previously performed manually by the internal auditor can now be done by the use of computer assisted audit techniques (CAAT).</a:t>
            </a:r>
          </a:p>
        </p:txBody>
      </p:sp>
      <p:sp>
        <p:nvSpPr>
          <p:cNvPr id="4" name="Rectangle 3"/>
          <p:cNvSpPr/>
          <p:nvPr/>
        </p:nvSpPr>
        <p:spPr>
          <a:xfrm>
            <a:off x="428596" y="3286124"/>
            <a:ext cx="8358246" cy="2585323"/>
          </a:xfrm>
          <a:prstGeom prst="rect">
            <a:avLst/>
          </a:prstGeom>
        </p:spPr>
        <p:txBody>
          <a:bodyPr wrap="square">
            <a:spAutoFit/>
          </a:bodyPr>
          <a:lstStyle/>
          <a:p>
            <a:r>
              <a:rPr lang="en-US" dirty="0">
                <a:ln>
                  <a:solidFill>
                    <a:schemeClr val="bg1">
                      <a:lumMod val="75000"/>
                      <a:lumOff val="25000"/>
                    </a:schemeClr>
                  </a:solidFill>
                </a:ln>
                <a:solidFill>
                  <a:schemeClr val="bg1"/>
                </a:solidFill>
              </a:rPr>
              <a:t>CAATs may be used in performing various auditing procedures,</a:t>
            </a:r>
          </a:p>
          <a:p>
            <a:r>
              <a:rPr lang="en-US" dirty="0">
                <a:ln>
                  <a:solidFill>
                    <a:schemeClr val="bg1">
                      <a:lumMod val="75000"/>
                      <a:lumOff val="25000"/>
                    </a:schemeClr>
                  </a:solidFill>
                </a:ln>
                <a:solidFill>
                  <a:schemeClr val="bg1"/>
                </a:solidFill>
              </a:rPr>
              <a:t>including the following:</a:t>
            </a:r>
          </a:p>
          <a:p>
            <a:r>
              <a:rPr lang="en-US" dirty="0">
                <a:ln>
                  <a:solidFill>
                    <a:schemeClr val="bg1">
                      <a:lumMod val="75000"/>
                      <a:lumOff val="25000"/>
                    </a:schemeClr>
                  </a:solidFill>
                </a:ln>
                <a:solidFill>
                  <a:schemeClr val="bg1"/>
                </a:solidFill>
              </a:rPr>
              <a:t>(a) Tests of details of transactions and balances, for example, the use of audit for recalculating interest or the extraction of invoices over a certain value from computer records;</a:t>
            </a:r>
          </a:p>
          <a:p>
            <a:r>
              <a:rPr lang="en-US" dirty="0">
                <a:ln>
                  <a:solidFill>
                    <a:schemeClr val="bg1">
                      <a:lumMod val="75000"/>
                      <a:lumOff val="25000"/>
                    </a:schemeClr>
                  </a:solidFill>
                </a:ln>
                <a:solidFill>
                  <a:schemeClr val="bg1"/>
                </a:solidFill>
              </a:rPr>
              <a:t>(b) Extract analytical reports and perform analytical procedures, for example, identifying inconsistencies or significant fluctuations;</a:t>
            </a:r>
          </a:p>
          <a:p>
            <a:r>
              <a:rPr lang="en-US" dirty="0">
                <a:ln>
                  <a:solidFill>
                    <a:schemeClr val="bg1">
                      <a:lumMod val="75000"/>
                      <a:lumOff val="25000"/>
                    </a:schemeClr>
                  </a:solidFill>
                </a:ln>
                <a:solidFill>
                  <a:schemeClr val="bg1"/>
                </a:solidFill>
              </a:rPr>
              <a:t>(c) Tests of general controls, for example, testing the set up or configuration of the operating system or access procedures to the program libraries;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268760"/>
            <a:ext cx="7848872" cy="3847207"/>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lgn="just"/>
            <a:r>
              <a:rPr lang="en-US" sz="2700" dirty="0">
                <a:solidFill>
                  <a:schemeClr val="accent3">
                    <a:lumMod val="75000"/>
                  </a:schemeClr>
                </a:solidFill>
              </a:rPr>
              <a:t>The statutory audit of School &amp; College in India is governed by the provisions of the Societies Registration Act 1860,Trust Act 1972 &amp; Indian Companies Act, 2013 and the Indian Income Tax Act, 1961. The Institute of Chartered Accountants of India (ICAI) has issued Standards on Auditing (SAs) and Auditing and Assurance Standards (ASs) which provide guidance to the auditors on the scope of the audit.</a:t>
            </a:r>
            <a:endParaRPr lang="en-IN" sz="2700" dirty="0">
              <a:solidFill>
                <a:schemeClr val="accent3">
                  <a:lumMod val="75000"/>
                </a:schemeClr>
              </a:solidFill>
            </a:endParaRP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solidFill>
                  <a:schemeClr val="accent4">
                    <a:lumMod val="50000"/>
                  </a:schemeClr>
                </a:solidFill>
              </a:rPr>
              <a:t>Auditing Aspects</a:t>
            </a:r>
            <a:endParaRPr lang="en-IN" b="1" dirty="0"/>
          </a:p>
        </p:txBody>
      </p:sp>
    </p:spTree>
    <p:extLst>
      <p:ext uri="{BB962C8B-B14F-4D97-AF65-F5344CB8AC3E}">
        <p14:creationId xmlns:p14="http://schemas.microsoft.com/office/powerpoint/2010/main" val="37318216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526297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342900" lvl="0" indent="-342900">
              <a:buFont typeface="Wingdings" panose="05000000000000000000" pitchFamily="2" charset="2"/>
              <a:buChar char="q"/>
            </a:pPr>
            <a:r>
              <a:rPr lang="en-IN" sz="2400" dirty="0"/>
              <a:t> </a:t>
            </a:r>
            <a:r>
              <a:rPr lang="en-IN" sz="2400" dirty="0">
                <a:solidFill>
                  <a:schemeClr val="accent3">
                    <a:lumMod val="75000"/>
                  </a:schemeClr>
                </a:solidFill>
              </a:rPr>
              <a:t>whether the letter of Auditor Engagement is in order</a:t>
            </a:r>
          </a:p>
          <a:p>
            <a:pPr marL="342900" lvl="0" indent="-342900">
              <a:buFont typeface="Wingdings" panose="05000000000000000000" pitchFamily="2" charset="2"/>
              <a:buChar char="q"/>
            </a:pPr>
            <a:r>
              <a:rPr lang="en-IN" sz="2400" dirty="0">
                <a:solidFill>
                  <a:schemeClr val="accent3">
                    <a:lumMod val="75000"/>
                  </a:schemeClr>
                </a:solidFill>
              </a:rPr>
              <a:t>should obtain a list of books, documents, register and other records as maintained by the institutions.</a:t>
            </a:r>
          </a:p>
          <a:p>
            <a:pPr marL="342900" lvl="0" indent="-342900">
              <a:buFont typeface="Wingdings" panose="05000000000000000000" pitchFamily="2" charset="2"/>
              <a:buChar char="q"/>
            </a:pPr>
            <a:r>
              <a:rPr lang="en-IN" sz="2400" dirty="0">
                <a:solidFill>
                  <a:schemeClr val="accent3">
                    <a:lumMod val="75000"/>
                  </a:schemeClr>
                </a:solidFill>
              </a:rPr>
              <a:t>should examine the last year audit report for noting of observation and qualification, if any.</a:t>
            </a:r>
          </a:p>
          <a:p>
            <a:pPr marL="342900" lvl="0" indent="-342900">
              <a:buFont typeface="Wingdings" panose="05000000000000000000" pitchFamily="2" charset="2"/>
              <a:buChar char="q"/>
            </a:pPr>
            <a:r>
              <a:rPr lang="en-IN" sz="2400" dirty="0">
                <a:solidFill>
                  <a:schemeClr val="accent3">
                    <a:lumMod val="75000"/>
                  </a:schemeClr>
                </a:solidFill>
              </a:rPr>
              <a:t>should note down the important provisions regarding to accounts and audit from the Deed, Charter or Bye law</a:t>
            </a:r>
          </a:p>
          <a:p>
            <a:pPr marL="342900" lvl="0" indent="-342900">
              <a:buFont typeface="Wingdings" panose="05000000000000000000" pitchFamily="2" charset="2"/>
              <a:buChar char="q"/>
            </a:pPr>
            <a:r>
              <a:rPr lang="en-IN" sz="2400" dirty="0">
                <a:solidFill>
                  <a:schemeClr val="accent3">
                    <a:lumMod val="75000"/>
                  </a:schemeClr>
                </a:solidFill>
              </a:rPr>
              <a:t>should examine the Minutes of  different Meetings </a:t>
            </a:r>
          </a:p>
          <a:p>
            <a:pPr marL="342900" lvl="0" indent="-342900">
              <a:buFont typeface="Wingdings" panose="05000000000000000000" pitchFamily="2" charset="2"/>
              <a:buChar char="q"/>
            </a:pPr>
            <a:r>
              <a:rPr lang="en-US" sz="2400" dirty="0">
                <a:solidFill>
                  <a:schemeClr val="accent3">
                    <a:lumMod val="75000"/>
                  </a:schemeClr>
                </a:solidFill>
              </a:rPr>
              <a:t>Should check for compliance of conditions of Grantee</a:t>
            </a:r>
            <a:endParaRPr lang="en-IN" sz="2400" dirty="0">
              <a:solidFill>
                <a:schemeClr val="accent3">
                  <a:lumMod val="75000"/>
                </a:schemeClr>
              </a:solidFill>
            </a:endParaRPr>
          </a:p>
          <a:p>
            <a:pPr marL="342900" lvl="0" indent="-342900">
              <a:buFont typeface="Wingdings" panose="05000000000000000000" pitchFamily="2" charset="2"/>
              <a:buChar char="q"/>
            </a:pPr>
            <a:r>
              <a:rPr lang="en-IN" sz="2400" dirty="0">
                <a:solidFill>
                  <a:schemeClr val="accent3">
                    <a:lumMod val="75000"/>
                  </a:schemeClr>
                </a:solidFill>
              </a:rPr>
              <a:t> should be aware of all the provisions and rules of related laws concerning books of account and audit.</a:t>
            </a:r>
          </a:p>
        </p:txBody>
      </p:sp>
      <p:sp>
        <p:nvSpPr>
          <p:cNvPr id="4" name="TextBox 3"/>
          <p:cNvSpPr txBox="1"/>
          <p:nvPr/>
        </p:nvSpPr>
        <p:spPr>
          <a:xfrm>
            <a:off x="2411760" y="404664"/>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solidFill>
                  <a:schemeClr val="accent4">
                    <a:lumMod val="50000"/>
                  </a:schemeClr>
                </a:solidFill>
              </a:rPr>
              <a:t>Basic Aspect</a:t>
            </a:r>
            <a:endParaRPr lang="en-IN" b="1" dirty="0"/>
          </a:p>
        </p:txBody>
      </p:sp>
    </p:spTree>
    <p:extLst>
      <p:ext uri="{BB962C8B-B14F-4D97-AF65-F5344CB8AC3E}">
        <p14:creationId xmlns:p14="http://schemas.microsoft.com/office/powerpoint/2010/main" val="785597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buFont typeface="Wingdings" pitchFamily="2" charset="2"/>
              <a:buChar char="Ø"/>
            </a:pPr>
            <a:r>
              <a:rPr lang="en-IN" sz="3600" dirty="0"/>
              <a:t> </a:t>
            </a:r>
            <a:r>
              <a:rPr lang="en-US" sz="3600" dirty="0">
                <a:solidFill>
                  <a:schemeClr val="accent3">
                    <a:lumMod val="75000"/>
                  </a:schemeClr>
                </a:solidFill>
              </a:rPr>
              <a:t>Admission fees, tuition Fees, examination fees, fines etc.</a:t>
            </a:r>
          </a:p>
          <a:p>
            <a:pPr lvl="0">
              <a:buFont typeface="Wingdings" pitchFamily="2" charset="2"/>
              <a:buChar char="Ø"/>
            </a:pPr>
            <a:r>
              <a:rPr lang="en-US" sz="3600" dirty="0">
                <a:solidFill>
                  <a:schemeClr val="accent3">
                    <a:lumMod val="75000"/>
                  </a:schemeClr>
                </a:solidFill>
              </a:rPr>
              <a:t> Security Deposit from Learner</a:t>
            </a:r>
          </a:p>
          <a:p>
            <a:pPr lvl="0">
              <a:buFont typeface="Wingdings" pitchFamily="2" charset="2"/>
              <a:buChar char="Ø"/>
            </a:pPr>
            <a:r>
              <a:rPr lang="en-US" sz="3600" dirty="0">
                <a:solidFill>
                  <a:schemeClr val="accent3">
                    <a:lumMod val="75000"/>
                  </a:schemeClr>
                </a:solidFill>
              </a:rPr>
              <a:t> Public Donation</a:t>
            </a:r>
          </a:p>
          <a:p>
            <a:pPr lvl="0">
              <a:buFont typeface="Wingdings" pitchFamily="2" charset="2"/>
              <a:buChar char="Ø"/>
            </a:pPr>
            <a:r>
              <a:rPr lang="en-US" sz="3600" dirty="0">
                <a:solidFill>
                  <a:schemeClr val="accent3">
                    <a:lumMod val="75000"/>
                  </a:schemeClr>
                </a:solidFill>
              </a:rPr>
              <a:t> Legacies</a:t>
            </a:r>
          </a:p>
          <a:p>
            <a:pPr lvl="0">
              <a:buFont typeface="Wingdings" pitchFamily="2" charset="2"/>
              <a:buChar char="Ø"/>
            </a:pPr>
            <a:r>
              <a:rPr lang="en-US" sz="3600" dirty="0">
                <a:solidFill>
                  <a:schemeClr val="accent3">
                    <a:lumMod val="75000"/>
                  </a:schemeClr>
                </a:solidFill>
              </a:rPr>
              <a:t>Government Grant</a:t>
            </a:r>
          </a:p>
          <a:p>
            <a:pPr lvl="0">
              <a:buFont typeface="Wingdings" pitchFamily="2" charset="2"/>
              <a:buChar char="Ø"/>
            </a:pPr>
            <a:r>
              <a:rPr lang="en-US" sz="3600" dirty="0">
                <a:solidFill>
                  <a:schemeClr val="accent3">
                    <a:lumMod val="75000"/>
                  </a:schemeClr>
                </a:solidFill>
              </a:rPr>
              <a:t> Misc. Income</a:t>
            </a:r>
          </a:p>
        </p:txBody>
      </p:sp>
      <p:sp>
        <p:nvSpPr>
          <p:cNvPr id="4" name="TextBox 3"/>
          <p:cNvSpPr txBox="1"/>
          <p:nvPr/>
        </p:nvSpPr>
        <p:spPr>
          <a:xfrm>
            <a:off x="2483768" y="188640"/>
            <a:ext cx="4104456"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Major Sources of Fund</a:t>
            </a:r>
            <a:endParaRPr lang="en-IN" sz="2400" b="1" dirty="0"/>
          </a:p>
        </p:txBody>
      </p:sp>
    </p:spTree>
    <p:extLst>
      <p:ext uri="{BB962C8B-B14F-4D97-AF65-F5344CB8AC3E}">
        <p14:creationId xmlns:p14="http://schemas.microsoft.com/office/powerpoint/2010/main" val="4278000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1052736"/>
            <a:ext cx="7488832" cy="3970318"/>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buFont typeface="Wingdings" pitchFamily="2" charset="2"/>
              <a:buChar char="Ø"/>
            </a:pPr>
            <a:r>
              <a:rPr lang="en-IN" sz="3600" dirty="0">
                <a:solidFill>
                  <a:schemeClr val="accent3">
                    <a:lumMod val="75000"/>
                  </a:schemeClr>
                </a:solidFill>
              </a:rPr>
              <a:t> </a:t>
            </a:r>
            <a:r>
              <a:rPr lang="en-US" sz="3600" dirty="0">
                <a:solidFill>
                  <a:schemeClr val="accent3">
                    <a:lumMod val="75000"/>
                  </a:schemeClr>
                </a:solidFill>
              </a:rPr>
              <a:t>Establishment.</a:t>
            </a:r>
          </a:p>
          <a:p>
            <a:pPr lvl="0">
              <a:buFont typeface="Wingdings" pitchFamily="2" charset="2"/>
              <a:buChar char="Ø"/>
            </a:pPr>
            <a:r>
              <a:rPr lang="en-US" sz="3600" dirty="0">
                <a:solidFill>
                  <a:schemeClr val="accent3">
                    <a:lumMod val="75000"/>
                  </a:schemeClr>
                </a:solidFill>
              </a:rPr>
              <a:t> Administrative </a:t>
            </a:r>
          </a:p>
          <a:p>
            <a:pPr lvl="0">
              <a:buFont typeface="Wingdings" pitchFamily="2" charset="2"/>
              <a:buChar char="Ø"/>
            </a:pPr>
            <a:r>
              <a:rPr lang="en-US" sz="3600" dirty="0">
                <a:solidFill>
                  <a:schemeClr val="accent3">
                    <a:lumMod val="75000"/>
                  </a:schemeClr>
                </a:solidFill>
              </a:rPr>
              <a:t>Educational </a:t>
            </a:r>
          </a:p>
          <a:p>
            <a:pPr lvl="0">
              <a:buFont typeface="Wingdings" pitchFamily="2" charset="2"/>
              <a:buChar char="Ø"/>
            </a:pPr>
            <a:r>
              <a:rPr lang="en-US" sz="3600" dirty="0">
                <a:solidFill>
                  <a:schemeClr val="accent3">
                    <a:lumMod val="75000"/>
                  </a:schemeClr>
                </a:solidFill>
              </a:rPr>
              <a:t>Examination</a:t>
            </a:r>
          </a:p>
          <a:p>
            <a:pPr lvl="0">
              <a:buFont typeface="Wingdings" pitchFamily="2" charset="2"/>
              <a:buChar char="Ø"/>
            </a:pPr>
            <a:r>
              <a:rPr lang="en-US" sz="3600" dirty="0">
                <a:solidFill>
                  <a:schemeClr val="accent3">
                    <a:lumMod val="75000"/>
                  </a:schemeClr>
                </a:solidFill>
              </a:rPr>
              <a:t>Spots &amp; Culture</a:t>
            </a:r>
          </a:p>
          <a:p>
            <a:pPr lvl="0">
              <a:buFont typeface="Wingdings" pitchFamily="2" charset="2"/>
              <a:buChar char="Ø"/>
            </a:pPr>
            <a:r>
              <a:rPr lang="en-US" sz="3600" dirty="0">
                <a:solidFill>
                  <a:schemeClr val="accent3">
                    <a:lumMod val="75000"/>
                  </a:schemeClr>
                </a:solidFill>
              </a:rPr>
              <a:t> Capital expenditure</a:t>
            </a:r>
          </a:p>
          <a:p>
            <a:pPr lvl="0">
              <a:buFont typeface="Wingdings" pitchFamily="2" charset="2"/>
              <a:buChar char="Ø"/>
            </a:pPr>
            <a:r>
              <a:rPr lang="en-US" sz="3600" dirty="0">
                <a:solidFill>
                  <a:schemeClr val="accent3">
                    <a:lumMod val="75000"/>
                  </a:schemeClr>
                </a:solidFill>
              </a:rPr>
              <a:t>Others</a:t>
            </a:r>
          </a:p>
        </p:txBody>
      </p:sp>
      <p:sp>
        <p:nvSpPr>
          <p:cNvPr id="4" name="TextBox 3"/>
          <p:cNvSpPr txBox="1"/>
          <p:nvPr/>
        </p:nvSpPr>
        <p:spPr>
          <a:xfrm>
            <a:off x="1763688" y="188640"/>
            <a:ext cx="4824536"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Major Heads of Expenditure</a:t>
            </a:r>
            <a:endParaRPr lang="en-IN" sz="2400" b="1" dirty="0"/>
          </a:p>
        </p:txBody>
      </p:sp>
    </p:spTree>
    <p:extLst>
      <p:ext uri="{BB962C8B-B14F-4D97-AF65-F5344CB8AC3E}">
        <p14:creationId xmlns:p14="http://schemas.microsoft.com/office/powerpoint/2010/main" val="546897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268760"/>
            <a:ext cx="7632848" cy="4324261"/>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lvl="0"/>
            <a:r>
              <a:rPr lang="en-US" sz="3200" dirty="0">
                <a:solidFill>
                  <a:schemeClr val="accent3">
                    <a:lumMod val="75000"/>
                  </a:schemeClr>
                </a:solidFill>
              </a:rPr>
              <a:t>AS 12  Government Grants</a:t>
            </a:r>
          </a:p>
          <a:p>
            <a:pPr marL="571500" lvl="0" indent="-571500">
              <a:buFont typeface="Arial" panose="020B0604020202020204" pitchFamily="34" charset="0"/>
              <a:buChar char="•"/>
            </a:pPr>
            <a:r>
              <a:rPr lang="en-US" sz="2000" dirty="0">
                <a:solidFill>
                  <a:schemeClr val="accent3">
                    <a:lumMod val="75000"/>
                  </a:schemeClr>
                </a:solidFill>
              </a:rPr>
              <a:t>Revenue</a:t>
            </a:r>
          </a:p>
          <a:p>
            <a:pPr marL="571500" lvl="0" indent="-571500">
              <a:buFont typeface="Arial" panose="020B0604020202020204" pitchFamily="34" charset="0"/>
              <a:buChar char="•"/>
            </a:pPr>
            <a:r>
              <a:rPr lang="en-US" sz="2000" dirty="0">
                <a:solidFill>
                  <a:schemeClr val="accent3">
                    <a:lumMod val="75000"/>
                  </a:schemeClr>
                </a:solidFill>
              </a:rPr>
              <a:t>Capital</a:t>
            </a:r>
          </a:p>
          <a:p>
            <a:pPr lvl="0"/>
            <a:r>
              <a:rPr lang="en-US" sz="3200" dirty="0">
                <a:solidFill>
                  <a:schemeClr val="accent3">
                    <a:lumMod val="75000"/>
                  </a:schemeClr>
                </a:solidFill>
              </a:rPr>
              <a:t>AS 13 Investment</a:t>
            </a:r>
          </a:p>
          <a:p>
            <a:pPr lvl="0"/>
            <a:r>
              <a:rPr lang="en-US" sz="2000" dirty="0">
                <a:solidFill>
                  <a:schemeClr val="accent3">
                    <a:lumMod val="75000"/>
                  </a:schemeClr>
                </a:solidFill>
              </a:rPr>
              <a:t>Investments are assets held by an enterprise for earning income by way of dividends, interest and rentals, for capital appreciation, or for other benefits to the investing enterprise.</a:t>
            </a:r>
          </a:p>
          <a:p>
            <a:pPr lvl="0"/>
            <a:endParaRPr lang="en-IN" sz="2000" dirty="0">
              <a:solidFill>
                <a:schemeClr val="accent3">
                  <a:lumMod val="75000"/>
                </a:schemeClr>
              </a:solidFill>
            </a:endParaRPr>
          </a:p>
          <a:p>
            <a:pPr lvl="0"/>
            <a:r>
              <a:rPr lang="en-US" sz="2000" dirty="0">
                <a:solidFill>
                  <a:schemeClr val="accent3">
                    <a:lumMod val="75000"/>
                  </a:schemeClr>
                </a:solidFill>
              </a:rPr>
              <a:t>Classification of LONG and CURRENT investments should be as specified in the </a:t>
            </a:r>
            <a:r>
              <a:rPr lang="en-US" sz="2000" b="1" dirty="0">
                <a:solidFill>
                  <a:schemeClr val="accent3">
                    <a:lumMod val="75000"/>
                  </a:schemeClr>
                </a:solidFill>
              </a:rPr>
              <a:t>statute</a:t>
            </a:r>
            <a:r>
              <a:rPr lang="en-US" sz="2000" dirty="0">
                <a:solidFill>
                  <a:schemeClr val="accent3">
                    <a:lumMod val="75000"/>
                  </a:schemeClr>
                </a:solidFill>
              </a:rPr>
              <a:t> governing the enterprise.</a:t>
            </a:r>
          </a:p>
          <a:p>
            <a:pPr lvl="0"/>
            <a:endParaRPr lang="en-US" sz="2000" dirty="0">
              <a:solidFill>
                <a:schemeClr val="accent3">
                  <a:lumMod val="75000"/>
                </a:schemeClr>
              </a:solidFill>
            </a:endParaRPr>
          </a:p>
          <a:p>
            <a:pPr lvl="0"/>
            <a:r>
              <a:rPr lang="en-US" sz="2000" dirty="0">
                <a:solidFill>
                  <a:schemeClr val="accent3">
                    <a:lumMod val="75000"/>
                  </a:schemeClr>
                </a:solidFill>
              </a:rPr>
              <a:t>Physical verification of Investment with investment register</a:t>
            </a:r>
            <a:endParaRPr lang="en-IN" sz="2000" dirty="0">
              <a:solidFill>
                <a:schemeClr val="accent3">
                  <a:lumMod val="75000"/>
                </a:schemeClr>
              </a:solidFill>
            </a:endParaRPr>
          </a:p>
          <a:p>
            <a:pPr lvl="0"/>
            <a:endParaRPr lang="en-US" sz="1100" dirty="0">
              <a:solidFill>
                <a:schemeClr val="accent3">
                  <a:lumMod val="75000"/>
                </a:schemeClr>
              </a:solidFill>
            </a:endParaRPr>
          </a:p>
        </p:txBody>
      </p:sp>
      <p:sp>
        <p:nvSpPr>
          <p:cNvPr id="4" name="TextBox 3"/>
          <p:cNvSpPr txBox="1"/>
          <p:nvPr/>
        </p:nvSpPr>
        <p:spPr>
          <a:xfrm>
            <a:off x="1763688" y="188640"/>
            <a:ext cx="4824536"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Government Grant &amp; Investment</a:t>
            </a:r>
            <a:endParaRPr lang="en-IN" sz="2400" b="1" dirty="0"/>
          </a:p>
        </p:txBody>
      </p:sp>
    </p:spTree>
    <p:extLst>
      <p:ext uri="{BB962C8B-B14F-4D97-AF65-F5344CB8AC3E}">
        <p14:creationId xmlns:p14="http://schemas.microsoft.com/office/powerpoint/2010/main" val="27072229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3568" y="836713"/>
            <a:ext cx="8064896" cy="526297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457200" lvl="0" indent="-457200">
              <a:buFont typeface="Wingdings" panose="05000000000000000000" pitchFamily="2" charset="2"/>
              <a:buChar char="v"/>
            </a:pPr>
            <a:r>
              <a:rPr lang="en-US" sz="2800" dirty="0">
                <a:solidFill>
                  <a:schemeClr val="accent3">
                    <a:lumMod val="75000"/>
                  </a:schemeClr>
                </a:solidFill>
              </a:rPr>
              <a:t>Whether Fixed Assets register has been maintained properly</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a:solidFill>
                  <a:schemeClr val="accent3">
                    <a:lumMod val="75000"/>
                  </a:schemeClr>
                </a:solidFill>
              </a:rPr>
              <a:t>Whether physical verification has been conducted at regular interval</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a:solidFill>
                  <a:schemeClr val="accent3">
                    <a:lumMod val="75000"/>
                  </a:schemeClr>
                </a:solidFill>
              </a:rPr>
              <a:t>Whether there is any identification for the assets which have been procured from the grant or specific donation.</a:t>
            </a:r>
            <a:endParaRPr lang="en-IN" sz="2800" dirty="0">
              <a:solidFill>
                <a:schemeClr val="accent3">
                  <a:lumMod val="75000"/>
                </a:schemeClr>
              </a:solidFill>
            </a:endParaRPr>
          </a:p>
          <a:p>
            <a:pPr marL="457200" lvl="0" indent="-457200">
              <a:buFont typeface="Wingdings" panose="05000000000000000000" pitchFamily="2" charset="2"/>
              <a:buChar char="v"/>
            </a:pPr>
            <a:r>
              <a:rPr lang="en-US" sz="2800" dirty="0">
                <a:solidFill>
                  <a:schemeClr val="accent3">
                    <a:lumMod val="75000"/>
                  </a:schemeClr>
                </a:solidFill>
              </a:rPr>
              <a:t>Whether the depreciation has been charged properly as per I.T Act or Companies Act 2013 or as per the laid down procedure of the organization.</a:t>
            </a:r>
            <a:endParaRPr lang="en-IN" sz="2800" dirty="0">
              <a:solidFill>
                <a:schemeClr val="accent3">
                  <a:lumMod val="75000"/>
                </a:schemeClr>
              </a:solidFill>
            </a:endParaRPr>
          </a:p>
          <a:p>
            <a:pPr lvl="0"/>
            <a:endParaRPr lang="en-US" sz="2800" dirty="0">
              <a:solidFill>
                <a:schemeClr val="accent3">
                  <a:lumMod val="75000"/>
                </a:schemeClr>
              </a:solidFill>
            </a:endParaRPr>
          </a:p>
        </p:txBody>
      </p:sp>
      <p:sp>
        <p:nvSpPr>
          <p:cNvPr id="4" name="TextBox 3"/>
          <p:cNvSpPr txBox="1"/>
          <p:nvPr/>
        </p:nvSpPr>
        <p:spPr>
          <a:xfrm>
            <a:off x="1259632" y="188640"/>
            <a:ext cx="612068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Property Plant &amp; Equipment AS 10</a:t>
            </a:r>
            <a:endParaRPr lang="en-IN" sz="2400" b="1" dirty="0"/>
          </a:p>
        </p:txBody>
      </p:sp>
    </p:spTree>
    <p:extLst>
      <p:ext uri="{BB962C8B-B14F-4D97-AF65-F5344CB8AC3E}">
        <p14:creationId xmlns:p14="http://schemas.microsoft.com/office/powerpoint/2010/main" val="3627635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8136904" cy="481670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2400" dirty="0">
                <a:solidFill>
                  <a:schemeClr val="accent3">
                    <a:lumMod val="75000"/>
                  </a:schemeClr>
                </a:solidFill>
              </a:rPr>
              <a:t>Fees/subscriptions</a:t>
            </a:r>
          </a:p>
          <a:p>
            <a:pPr marL="285750" lvl="0" indent="-285750">
              <a:buFont typeface="Wingdings" panose="05000000000000000000" pitchFamily="2" charset="2"/>
              <a:buChar char="Ø"/>
            </a:pPr>
            <a:r>
              <a:rPr lang="en-US" sz="2400" dirty="0">
                <a:solidFill>
                  <a:schemeClr val="accent3">
                    <a:lumMod val="75000"/>
                  </a:schemeClr>
                </a:solidFill>
              </a:rPr>
              <a:t>Donation from Public</a:t>
            </a:r>
          </a:p>
          <a:p>
            <a:pPr marL="285750" lvl="0" indent="-285750">
              <a:buFont typeface="Wingdings" panose="05000000000000000000" pitchFamily="2" charset="2"/>
              <a:buChar char="Ø"/>
            </a:pPr>
            <a:r>
              <a:rPr lang="en-US" sz="2400" dirty="0">
                <a:solidFill>
                  <a:schemeClr val="accent3">
                    <a:lumMod val="75000"/>
                  </a:schemeClr>
                </a:solidFill>
              </a:rPr>
              <a:t>Grants</a:t>
            </a:r>
          </a:p>
          <a:p>
            <a:pPr marL="285750" lvl="0" indent="-285750">
              <a:buFont typeface="Wingdings" panose="05000000000000000000" pitchFamily="2" charset="2"/>
              <a:buChar char="Ø"/>
            </a:pPr>
            <a:r>
              <a:rPr lang="en-US" sz="2400" dirty="0">
                <a:solidFill>
                  <a:schemeClr val="accent3">
                    <a:lumMod val="75000"/>
                  </a:schemeClr>
                </a:solidFill>
              </a:rPr>
              <a:t>Deposit</a:t>
            </a:r>
          </a:p>
          <a:p>
            <a:pPr marL="285750" lvl="0" indent="-285750">
              <a:buFont typeface="Wingdings" panose="05000000000000000000" pitchFamily="2" charset="2"/>
              <a:buChar char="Ø"/>
            </a:pPr>
            <a:r>
              <a:rPr lang="en-US" sz="2400" dirty="0">
                <a:solidFill>
                  <a:schemeClr val="accent3">
                    <a:lumMod val="75000"/>
                  </a:schemeClr>
                </a:solidFill>
              </a:rPr>
              <a:t>Interest</a:t>
            </a:r>
          </a:p>
          <a:p>
            <a:pPr marL="285750" lvl="0" indent="-285750">
              <a:buFont typeface="Wingdings" panose="05000000000000000000" pitchFamily="2" charset="2"/>
              <a:buChar char="Ø"/>
            </a:pPr>
            <a:r>
              <a:rPr lang="en-US" sz="2400" dirty="0">
                <a:solidFill>
                  <a:schemeClr val="accent3">
                    <a:lumMod val="75000"/>
                  </a:schemeClr>
                </a:solidFill>
              </a:rPr>
              <a:t>Cash/bank book</a:t>
            </a:r>
          </a:p>
          <a:p>
            <a:pPr marL="457200" lvl="0" indent="-457200">
              <a:buFont typeface="Wingdings" panose="05000000000000000000" pitchFamily="2" charset="2"/>
              <a:buChar char="Ø"/>
            </a:pPr>
            <a:r>
              <a:rPr lang="en-US" sz="2400" dirty="0">
                <a:solidFill>
                  <a:schemeClr val="accent3">
                    <a:lumMod val="75000"/>
                  </a:schemeClr>
                </a:solidFill>
              </a:rPr>
              <a:t>BRS</a:t>
            </a:r>
          </a:p>
          <a:p>
            <a:pPr marL="457200" lvl="0" indent="-457200">
              <a:buFont typeface="Wingdings" panose="05000000000000000000" pitchFamily="2" charset="2"/>
              <a:buChar char="Ø"/>
            </a:pPr>
            <a:r>
              <a:rPr lang="en-US" sz="2400" dirty="0">
                <a:solidFill>
                  <a:schemeClr val="accent3">
                    <a:lumMod val="75000"/>
                  </a:schemeClr>
                </a:solidFill>
              </a:rPr>
              <a:t>Reconciliation of subsidiary ledger with GL</a:t>
            </a:r>
          </a:p>
          <a:p>
            <a:pPr marL="457200" lvl="0" indent="-457200">
              <a:buFont typeface="Wingdings" panose="05000000000000000000" pitchFamily="2" charset="2"/>
              <a:buChar char="Ø"/>
            </a:pPr>
            <a:r>
              <a:rPr lang="en-US" sz="2400" dirty="0">
                <a:solidFill>
                  <a:schemeClr val="accent3">
                    <a:lumMod val="75000"/>
                  </a:schemeClr>
                </a:solidFill>
              </a:rPr>
              <a:t>Procurement of Assets</a:t>
            </a:r>
          </a:p>
          <a:p>
            <a:pPr marL="457200" lvl="0" indent="-457200">
              <a:buFont typeface="Wingdings" panose="05000000000000000000" pitchFamily="2" charset="2"/>
              <a:buChar char="Ø"/>
            </a:pPr>
            <a:r>
              <a:rPr lang="en-US" sz="2400" dirty="0">
                <a:solidFill>
                  <a:schemeClr val="accent3">
                    <a:lumMod val="75000"/>
                  </a:schemeClr>
                </a:solidFill>
              </a:rPr>
              <a:t>Statutory Dues</a:t>
            </a:r>
          </a:p>
          <a:p>
            <a:pPr marL="457200" lvl="0" indent="-457200">
              <a:buFont typeface="Wingdings" panose="05000000000000000000" pitchFamily="2" charset="2"/>
              <a:buChar char="Ø"/>
            </a:pPr>
            <a:r>
              <a:rPr lang="en-US" sz="2400" dirty="0">
                <a:solidFill>
                  <a:schemeClr val="accent3">
                    <a:lumMod val="75000"/>
                  </a:schemeClr>
                </a:solidFill>
              </a:rPr>
              <a:t>Evaluation of Effectiveness of project Expenditure</a:t>
            </a:r>
          </a:p>
          <a:p>
            <a:pPr marL="457200" lvl="0" indent="-457200">
              <a:buFont typeface="Wingdings" panose="05000000000000000000" pitchFamily="2" charset="2"/>
              <a:buChar char="Ø"/>
            </a:pPr>
            <a:endParaRPr lang="en-IN" sz="2700" dirty="0">
              <a:solidFill>
                <a:schemeClr val="accent3">
                  <a:lumMod val="75000"/>
                </a:schemeClr>
              </a:solidFill>
            </a:endParaRPr>
          </a:p>
          <a:p>
            <a:pPr lvl="0"/>
            <a:endParaRPr lang="en-US" sz="1600" dirty="0">
              <a:solidFill>
                <a:schemeClr val="accent3">
                  <a:lumMod val="75000"/>
                </a:schemeClr>
              </a:solidFill>
            </a:endParaRPr>
          </a:p>
        </p:txBody>
      </p:sp>
      <p:sp>
        <p:nvSpPr>
          <p:cNvPr id="4" name="TextBox 3"/>
          <p:cNvSpPr txBox="1"/>
          <p:nvPr/>
        </p:nvSpPr>
        <p:spPr>
          <a:xfrm>
            <a:off x="1295636" y="19240"/>
            <a:ext cx="6516724"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Area of Audit of income &amp; Expenditure</a:t>
            </a:r>
            <a:endParaRPr lang="en-IN" sz="2400" b="1" dirty="0"/>
          </a:p>
        </p:txBody>
      </p:sp>
    </p:spTree>
    <p:extLst>
      <p:ext uri="{BB962C8B-B14F-4D97-AF65-F5344CB8AC3E}">
        <p14:creationId xmlns:p14="http://schemas.microsoft.com/office/powerpoint/2010/main" val="90706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556792"/>
            <a:ext cx="7560840" cy="4154984"/>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a:buNone/>
            </a:pPr>
            <a:r>
              <a:rPr lang="en-US" sz="2400" b="1" dirty="0">
                <a:solidFill>
                  <a:schemeClr val="accent3">
                    <a:lumMod val="75000"/>
                  </a:schemeClr>
                </a:solidFill>
              </a:rPr>
              <a:t>Generally, majority of School &amp; College are formed under Society Registration Act 1860.The main object of these Institution is to spreading education in different fields by imparting Knowledge amongst the learner and not only earning profit</a:t>
            </a:r>
          </a:p>
          <a:p>
            <a:pPr eaLnBrk="0" hangingPunct="0">
              <a:buNone/>
            </a:pPr>
            <a:r>
              <a:rPr lang="en-US" sz="2400" b="1" dirty="0">
                <a:solidFill>
                  <a:schemeClr val="accent3">
                    <a:lumMod val="75000"/>
                  </a:schemeClr>
                </a:solidFill>
              </a:rPr>
              <a:t>	Societies Registration Act, 1860</a:t>
            </a:r>
          </a:p>
          <a:p>
            <a:pPr eaLnBrk="0" hangingPunct="0">
              <a:buNone/>
            </a:pPr>
            <a:r>
              <a:rPr lang="en-US" sz="2400" b="1" dirty="0">
                <a:solidFill>
                  <a:schemeClr val="accent3">
                    <a:lumMod val="75000"/>
                  </a:schemeClr>
                </a:solidFill>
              </a:rPr>
              <a:t>	S. 12D – Maintenance of Accounts and Balancing and auditing</a:t>
            </a:r>
          </a:p>
          <a:p>
            <a:pPr eaLnBrk="0" hangingPunct="0">
              <a:buNone/>
            </a:pPr>
            <a:r>
              <a:rPr lang="en-US" sz="2400" b="1" dirty="0">
                <a:solidFill>
                  <a:schemeClr val="accent3">
                    <a:lumMod val="75000"/>
                  </a:schemeClr>
                </a:solidFill>
              </a:rPr>
              <a:t>	S. 12E – Auditor’s duty to prepare Balance Sheet and report irregularities</a:t>
            </a:r>
          </a:p>
        </p:txBody>
      </p:sp>
      <p:sp>
        <p:nvSpPr>
          <p:cNvPr id="4" name="TextBox 3"/>
          <p:cNvSpPr txBox="1"/>
          <p:nvPr/>
        </p:nvSpPr>
        <p:spPr>
          <a:xfrm>
            <a:off x="2411760" y="620688"/>
            <a:ext cx="309634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b="1" dirty="0">
                <a:solidFill>
                  <a:schemeClr val="accent4">
                    <a:lumMod val="50000"/>
                  </a:schemeClr>
                </a:solidFill>
              </a:rPr>
              <a:t>Know Your Client</a:t>
            </a:r>
            <a:endParaRPr lang="en-IN" b="1" dirty="0"/>
          </a:p>
        </p:txBody>
      </p:sp>
    </p:spTree>
    <p:extLst>
      <p:ext uri="{BB962C8B-B14F-4D97-AF65-F5344CB8AC3E}">
        <p14:creationId xmlns:p14="http://schemas.microsoft.com/office/powerpoint/2010/main" val="30578703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FD0D7219-0A2F-B791-FA66-94809E8D189E}"/>
            </a:ext>
          </a:extLst>
        </p:cNvPr>
        <p:cNvGrpSpPr/>
        <p:nvPr/>
      </p:nvGrpSpPr>
      <p:grpSpPr>
        <a:xfrm>
          <a:off x="0" y="0"/>
          <a:ext cx="0" cy="0"/>
          <a:chOff x="0" y="0"/>
          <a:chExt cx="0" cy="0"/>
        </a:xfrm>
      </p:grpSpPr>
      <p:sp>
        <p:nvSpPr>
          <p:cNvPr id="2" name="Rectangle 1">
            <a:extLst>
              <a:ext uri="{FF2B5EF4-FFF2-40B4-BE49-F238E27FC236}">
                <a16:creationId xmlns="" xmlns:a16="http://schemas.microsoft.com/office/drawing/2014/main" id="{128AB5FD-2045-0403-7885-4150EDC54D03}"/>
              </a:ext>
            </a:extLst>
          </p:cNvPr>
          <p:cNvSpPr/>
          <p:nvPr/>
        </p:nvSpPr>
        <p:spPr>
          <a:xfrm>
            <a:off x="539552" y="692696"/>
            <a:ext cx="8136904" cy="473975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2200" dirty="0">
                <a:solidFill>
                  <a:schemeClr val="accent3">
                    <a:lumMod val="75000"/>
                  </a:schemeClr>
                </a:solidFill>
              </a:rPr>
              <a:t>Salary out of College Fund</a:t>
            </a:r>
          </a:p>
          <a:p>
            <a:pPr marL="457200" lvl="0" indent="-457200">
              <a:buFont typeface="Arial" panose="020B0604020202020204" pitchFamily="34" charset="0"/>
              <a:buChar char="•"/>
            </a:pPr>
            <a:r>
              <a:rPr lang="en-IN" sz="2200" dirty="0">
                <a:solidFill>
                  <a:schemeClr val="accent3">
                    <a:lumMod val="75000"/>
                  </a:schemeClr>
                </a:solidFill>
              </a:rPr>
              <a:t>Guest  Lecturers honorarium</a:t>
            </a:r>
          </a:p>
          <a:p>
            <a:pPr marL="457200" lvl="0" indent="-457200">
              <a:buFont typeface="Arial" panose="020B0604020202020204" pitchFamily="34" charset="0"/>
              <a:buChar char="•"/>
            </a:pPr>
            <a:r>
              <a:rPr lang="en-IN" sz="2200" dirty="0">
                <a:solidFill>
                  <a:schemeClr val="accent3">
                    <a:lumMod val="75000"/>
                  </a:schemeClr>
                </a:solidFill>
              </a:rPr>
              <a:t>Salary to contractual non teaching staff</a:t>
            </a:r>
          </a:p>
          <a:p>
            <a:pPr lvl="0"/>
            <a:r>
              <a:rPr lang="en-IN" sz="2200" dirty="0">
                <a:solidFill>
                  <a:schemeClr val="accent3">
                    <a:lumMod val="75000"/>
                  </a:schemeClr>
                </a:solidFill>
              </a:rPr>
              <a:t>Check through bank statement and attendance register carefully and scrutinize the appointment letter with proper approval.</a:t>
            </a:r>
          </a:p>
          <a:p>
            <a:pPr marL="457200" indent="-457200">
              <a:buFont typeface="Wingdings" panose="05000000000000000000" pitchFamily="2" charset="2"/>
              <a:buChar char="Ø"/>
            </a:pPr>
            <a:r>
              <a:rPr lang="en-US" sz="2200" dirty="0">
                <a:solidFill>
                  <a:schemeClr val="accent3">
                    <a:lumMod val="75000"/>
                  </a:schemeClr>
                </a:solidFill>
              </a:rPr>
              <a:t>Cash Handling</a:t>
            </a:r>
          </a:p>
          <a:p>
            <a:pPr marL="457200" lvl="0" indent="-457200">
              <a:buFont typeface="Arial" panose="020B0604020202020204" pitchFamily="34" charset="0"/>
              <a:buChar char="•"/>
            </a:pPr>
            <a:r>
              <a:rPr lang="en-IN" sz="2200" dirty="0">
                <a:solidFill>
                  <a:schemeClr val="accent3">
                    <a:lumMod val="75000"/>
                  </a:schemeClr>
                </a:solidFill>
              </a:rPr>
              <a:t>Pre numbered receipts</a:t>
            </a:r>
          </a:p>
          <a:p>
            <a:pPr marL="457200" lvl="0" indent="-457200">
              <a:buFont typeface="Arial" panose="020B0604020202020204" pitchFamily="34" charset="0"/>
              <a:buChar char="•"/>
            </a:pPr>
            <a:r>
              <a:rPr lang="en-IN" sz="2200" dirty="0">
                <a:solidFill>
                  <a:schemeClr val="accent3">
                    <a:lumMod val="75000"/>
                  </a:schemeClr>
                </a:solidFill>
              </a:rPr>
              <a:t>Prohibition payment from cash collected</a:t>
            </a:r>
          </a:p>
          <a:p>
            <a:pPr marL="457200" lvl="0" indent="-457200">
              <a:buFont typeface="Arial" panose="020B0604020202020204" pitchFamily="34" charset="0"/>
              <a:buChar char="•"/>
            </a:pPr>
            <a:r>
              <a:rPr lang="en-IN" sz="2200" dirty="0">
                <a:solidFill>
                  <a:schemeClr val="accent3">
                    <a:lumMod val="75000"/>
                  </a:schemeClr>
                </a:solidFill>
              </a:rPr>
              <a:t>Register should be maintained for every cash received</a:t>
            </a:r>
          </a:p>
          <a:p>
            <a:pPr marL="457200" lvl="0" indent="-457200">
              <a:buFont typeface="Arial" panose="020B0604020202020204" pitchFamily="34" charset="0"/>
              <a:buChar char="•"/>
            </a:pPr>
            <a:r>
              <a:rPr lang="en-IN" sz="2200" dirty="0">
                <a:solidFill>
                  <a:schemeClr val="accent3">
                    <a:lumMod val="75000"/>
                  </a:schemeClr>
                </a:solidFill>
              </a:rPr>
              <a:t>Daily banking of cash receipt</a:t>
            </a:r>
          </a:p>
          <a:p>
            <a:pPr marL="457200" lvl="0" indent="-457200">
              <a:buFont typeface="Arial" panose="020B0604020202020204" pitchFamily="34" charset="0"/>
              <a:buChar char="•"/>
            </a:pPr>
            <a:r>
              <a:rPr lang="en-IN" sz="2200" dirty="0">
                <a:solidFill>
                  <a:schemeClr val="accent3">
                    <a:lumMod val="75000"/>
                  </a:schemeClr>
                </a:solidFill>
              </a:rPr>
              <a:t>Reconciliation of cash received everyday with other connecting documents and approve </a:t>
            </a:r>
            <a:r>
              <a:rPr lang="en-IN" sz="2200">
                <a:solidFill>
                  <a:schemeClr val="accent3">
                    <a:lumMod val="75000"/>
                  </a:schemeClr>
                </a:solidFill>
              </a:rPr>
              <a:t>by proper officials.</a:t>
            </a:r>
            <a:endParaRPr lang="en-IN" sz="2200" dirty="0">
              <a:solidFill>
                <a:schemeClr val="accent3">
                  <a:lumMod val="75000"/>
                </a:schemeClr>
              </a:solidFill>
            </a:endParaRPr>
          </a:p>
          <a:p>
            <a:pPr marL="457200" lvl="0" indent="-457200">
              <a:buFont typeface="Arial" panose="020B0604020202020204" pitchFamily="34" charset="0"/>
              <a:buChar char="•"/>
            </a:pPr>
            <a:r>
              <a:rPr lang="en-IN" sz="2200" dirty="0">
                <a:solidFill>
                  <a:schemeClr val="accent3">
                    <a:lumMod val="75000"/>
                  </a:schemeClr>
                </a:solidFill>
              </a:rPr>
              <a:t>Safeguard for liquid cash</a:t>
            </a:r>
          </a:p>
          <a:p>
            <a:pPr lvl="0"/>
            <a:endParaRPr lang="en-US" sz="1600" dirty="0">
              <a:solidFill>
                <a:schemeClr val="accent3">
                  <a:lumMod val="75000"/>
                </a:schemeClr>
              </a:solidFill>
            </a:endParaRPr>
          </a:p>
        </p:txBody>
      </p:sp>
      <p:sp>
        <p:nvSpPr>
          <p:cNvPr id="4" name="TextBox 3">
            <a:extLst>
              <a:ext uri="{FF2B5EF4-FFF2-40B4-BE49-F238E27FC236}">
                <a16:creationId xmlns="" xmlns:a16="http://schemas.microsoft.com/office/drawing/2014/main" id="{EDF31AD6-D0E8-50EE-4B75-1926FF31C80F}"/>
              </a:ext>
            </a:extLst>
          </p:cNvPr>
          <p:cNvSpPr txBox="1"/>
          <p:nvPr/>
        </p:nvSpPr>
        <p:spPr>
          <a:xfrm>
            <a:off x="1295636" y="19240"/>
            <a:ext cx="6516724"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Special features of college Audit</a:t>
            </a:r>
            <a:endParaRPr lang="en-IN" sz="2400" b="1" dirty="0"/>
          </a:p>
        </p:txBody>
      </p:sp>
    </p:spTree>
    <p:extLst>
      <p:ext uri="{BB962C8B-B14F-4D97-AF65-F5344CB8AC3E}">
        <p14:creationId xmlns:p14="http://schemas.microsoft.com/office/powerpoint/2010/main" val="22176104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AC0D385-F1D3-4C02-A742-2F2C6AA0184F}"/>
            </a:ext>
          </a:extLst>
        </p:cNvPr>
        <p:cNvGrpSpPr/>
        <p:nvPr/>
      </p:nvGrpSpPr>
      <p:grpSpPr>
        <a:xfrm>
          <a:off x="0" y="0"/>
          <a:ext cx="0" cy="0"/>
          <a:chOff x="0" y="0"/>
          <a:chExt cx="0" cy="0"/>
        </a:xfrm>
      </p:grpSpPr>
      <p:sp>
        <p:nvSpPr>
          <p:cNvPr id="2" name="Rectangle 1">
            <a:extLst>
              <a:ext uri="{FF2B5EF4-FFF2-40B4-BE49-F238E27FC236}">
                <a16:creationId xmlns="" xmlns:a16="http://schemas.microsoft.com/office/drawing/2014/main" id="{B11CC6F8-A449-DCBB-1762-6AD9451EBEDD}"/>
              </a:ext>
            </a:extLst>
          </p:cNvPr>
          <p:cNvSpPr/>
          <p:nvPr/>
        </p:nvSpPr>
        <p:spPr>
          <a:xfrm>
            <a:off x="539552" y="692696"/>
            <a:ext cx="8136904" cy="5262979"/>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3200" dirty="0">
                <a:solidFill>
                  <a:schemeClr val="accent3">
                    <a:lumMod val="75000"/>
                  </a:schemeClr>
                </a:solidFill>
              </a:rPr>
              <a:t>Fixed Deposits Receipts, Cash and Bank Balances</a:t>
            </a:r>
          </a:p>
          <a:p>
            <a:pPr marL="285750" lvl="0" indent="-285750">
              <a:buFont typeface="Wingdings" panose="05000000000000000000" pitchFamily="2" charset="2"/>
              <a:buChar char="Ø"/>
            </a:pPr>
            <a:endParaRPr lang="en-US" sz="3200" dirty="0">
              <a:solidFill>
                <a:schemeClr val="accent3">
                  <a:lumMod val="75000"/>
                </a:schemeClr>
              </a:solidFill>
            </a:endParaRPr>
          </a:p>
          <a:p>
            <a:pPr lvl="0"/>
            <a:endParaRPr lang="en-US" sz="3200" dirty="0">
              <a:solidFill>
                <a:schemeClr val="accent3">
                  <a:lumMod val="75000"/>
                </a:schemeClr>
              </a:solidFill>
            </a:endParaRPr>
          </a:p>
          <a:p>
            <a:pPr marL="457200" lvl="0" indent="-457200">
              <a:buFont typeface="Wingdings" panose="05000000000000000000" pitchFamily="2" charset="2"/>
              <a:buChar char="Ø"/>
            </a:pPr>
            <a:r>
              <a:rPr lang="en-US" sz="3200" dirty="0">
                <a:solidFill>
                  <a:schemeClr val="accent3">
                    <a:lumMod val="75000"/>
                  </a:schemeClr>
                </a:solidFill>
              </a:rPr>
              <a:t>Fixed Assets</a:t>
            </a:r>
          </a:p>
          <a:p>
            <a:pPr marL="457200" lvl="0" indent="-457200">
              <a:buFont typeface="Wingdings" panose="05000000000000000000" pitchFamily="2" charset="2"/>
              <a:buChar char="Ø"/>
            </a:pPr>
            <a:endParaRPr lang="en-US" sz="3200" dirty="0">
              <a:solidFill>
                <a:schemeClr val="accent3">
                  <a:lumMod val="75000"/>
                </a:schemeClr>
              </a:solidFill>
            </a:endParaRPr>
          </a:p>
          <a:p>
            <a:pPr lvl="0"/>
            <a:endParaRPr lang="en-US" sz="3200" dirty="0">
              <a:solidFill>
                <a:schemeClr val="accent3">
                  <a:lumMod val="75000"/>
                </a:schemeClr>
              </a:solidFill>
            </a:endParaRPr>
          </a:p>
          <a:p>
            <a:pPr marL="457200" lvl="0" indent="-457200">
              <a:buFont typeface="Wingdings" panose="05000000000000000000" pitchFamily="2" charset="2"/>
              <a:buChar char="Ø"/>
            </a:pPr>
            <a:r>
              <a:rPr lang="en-US" sz="3200" dirty="0">
                <a:solidFill>
                  <a:schemeClr val="accent3">
                    <a:lumMod val="75000"/>
                  </a:schemeClr>
                </a:solidFill>
              </a:rPr>
              <a:t>Library Books and Laboratory Instruments</a:t>
            </a:r>
          </a:p>
          <a:p>
            <a:pPr marL="457200" lvl="0" indent="-457200">
              <a:buFont typeface="Wingdings" panose="05000000000000000000" pitchFamily="2" charset="2"/>
              <a:buChar char="Ø"/>
            </a:pPr>
            <a:endParaRPr lang="en-IN" sz="3200" dirty="0">
              <a:solidFill>
                <a:schemeClr val="accent3">
                  <a:lumMod val="75000"/>
                </a:schemeClr>
              </a:solidFill>
            </a:endParaRPr>
          </a:p>
          <a:p>
            <a:pPr lvl="0"/>
            <a:endParaRPr lang="en-US" sz="1600" dirty="0">
              <a:solidFill>
                <a:schemeClr val="accent3">
                  <a:lumMod val="75000"/>
                </a:schemeClr>
              </a:solidFill>
            </a:endParaRPr>
          </a:p>
        </p:txBody>
      </p:sp>
      <p:sp>
        <p:nvSpPr>
          <p:cNvPr id="4" name="TextBox 3">
            <a:extLst>
              <a:ext uri="{FF2B5EF4-FFF2-40B4-BE49-F238E27FC236}">
                <a16:creationId xmlns="" xmlns:a16="http://schemas.microsoft.com/office/drawing/2014/main" id="{A0244CF9-4360-6F9A-9CB0-C494D7528E5A}"/>
              </a:ext>
            </a:extLst>
          </p:cNvPr>
          <p:cNvSpPr txBox="1"/>
          <p:nvPr/>
        </p:nvSpPr>
        <p:spPr>
          <a:xfrm>
            <a:off x="1295636" y="19240"/>
            <a:ext cx="6516724"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Physical Inspection</a:t>
            </a:r>
            <a:endParaRPr lang="en-IN" sz="2400" b="1" dirty="0"/>
          </a:p>
        </p:txBody>
      </p:sp>
    </p:spTree>
    <p:extLst>
      <p:ext uri="{BB962C8B-B14F-4D97-AF65-F5344CB8AC3E}">
        <p14:creationId xmlns:p14="http://schemas.microsoft.com/office/powerpoint/2010/main" val="35895785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76153" y="2967335"/>
            <a:ext cx="4791697"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THANK YOU</a:t>
            </a:r>
          </a:p>
        </p:txBody>
      </p:sp>
    </p:spTree>
    <p:extLst>
      <p:ext uri="{BB962C8B-B14F-4D97-AF65-F5344CB8AC3E}">
        <p14:creationId xmlns:p14="http://schemas.microsoft.com/office/powerpoint/2010/main" val="2160045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6712"/>
            <a:ext cx="8229600" cy="580926"/>
          </a:xfrm>
        </p:spPr>
        <p:txBody>
          <a:bodyPr>
            <a:normAutofit fontScale="90000"/>
          </a:bodyPr>
          <a:lstStyle/>
          <a:p>
            <a:r>
              <a:rPr lang="en-US" sz="4000" dirty="0">
                <a:effectLst>
                  <a:reflection blurRad="6350" stA="55000" endA="300" endPos="45500" dir="5400000" sy="-100000" algn="bl" rotWithShape="0"/>
                </a:effectLst>
                <a:latin typeface="Agency FB" pitchFamily="34" charset="0"/>
              </a:rPr>
              <a:t/>
            </a:r>
            <a:br>
              <a:rPr lang="en-US" sz="4000" dirty="0">
                <a:effectLst>
                  <a:reflection blurRad="6350" stA="55000" endA="300" endPos="45500" dir="5400000" sy="-100000" algn="bl" rotWithShape="0"/>
                </a:effectLst>
                <a:latin typeface="Agency FB" pitchFamily="34" charset="0"/>
              </a:rPr>
            </a:br>
            <a:r>
              <a:rPr lang="en-US" sz="4400" dirty="0">
                <a:effectLst>
                  <a:reflection blurRad="6350" stA="55000" endA="300" endPos="45500" dir="5400000" sy="-100000" algn="bl" rotWithShape="0"/>
                </a:effectLst>
                <a:latin typeface="Agency FB" pitchFamily="34" charset="0"/>
              </a:rPr>
              <a:t>Audit of School &amp; College </a:t>
            </a:r>
            <a:r>
              <a:rPr lang="en-US" dirty="0"/>
              <a:t/>
            </a:r>
            <a:br>
              <a:rPr lang="en-US" dirty="0"/>
            </a:br>
            <a:endParaRPr lang="en-IN" dirty="0"/>
          </a:p>
        </p:txBody>
      </p:sp>
      <p:grpSp>
        <p:nvGrpSpPr>
          <p:cNvPr id="4" name="Group 3"/>
          <p:cNvGrpSpPr/>
          <p:nvPr/>
        </p:nvGrpSpPr>
        <p:grpSpPr>
          <a:xfrm>
            <a:off x="571472" y="1772816"/>
            <a:ext cx="8001056" cy="3763035"/>
            <a:chOff x="0" y="-83386"/>
            <a:chExt cx="8001056" cy="4357718"/>
          </a:xfrm>
          <a:scene3d>
            <a:camera prst="orthographicFront"/>
            <a:lightRig rig="threePt" dir="t">
              <a:rot lat="0" lon="0" rev="7500000"/>
            </a:lightRig>
          </a:scene3d>
        </p:grpSpPr>
        <p:sp>
          <p:nvSpPr>
            <p:cNvPr id="5" name="Rounded Rectangle 4"/>
            <p:cNvSpPr/>
            <p:nvPr/>
          </p:nvSpPr>
          <p:spPr>
            <a:xfrm>
              <a:off x="0" y="-83386"/>
              <a:ext cx="8001056" cy="4357718"/>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6" name="Rounded Rectangle 4"/>
            <p:cNvSpPr/>
            <p:nvPr/>
          </p:nvSpPr>
          <p:spPr>
            <a:xfrm>
              <a:off x="0" y="83389"/>
              <a:ext cx="8001056" cy="1250814"/>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6464" tIns="156464" rIns="156464" bIns="156464" numCol="1" spcCol="1270" anchor="ctr" anchorCtr="0">
              <a:noAutofit/>
            </a:bodyPr>
            <a:lstStyle/>
            <a:p>
              <a:pPr lvl="0" algn="ctr" defTabSz="977900" rtl="0">
                <a:lnSpc>
                  <a:spcPct val="90000"/>
                </a:lnSpc>
                <a:spcBef>
                  <a:spcPct val="0"/>
                </a:spcBef>
                <a:spcAft>
                  <a:spcPct val="35000"/>
                </a:spcAft>
              </a:pPr>
              <a:r>
                <a:rPr lang="en-US" sz="2400" dirty="0"/>
                <a:t>LEGAL FRAME WORK</a:t>
              </a:r>
            </a:p>
            <a:p>
              <a:pPr lvl="0" algn="ctr" defTabSz="977900" rtl="0">
                <a:lnSpc>
                  <a:spcPct val="90000"/>
                </a:lnSpc>
                <a:spcBef>
                  <a:spcPct val="0"/>
                </a:spcBef>
                <a:spcAft>
                  <a:spcPct val="35000"/>
                </a:spcAft>
              </a:pPr>
              <a:endParaRPr lang="en-US" sz="2400" dirty="0"/>
            </a:p>
          </p:txBody>
        </p:sp>
      </p:grpSp>
      <p:sp>
        <p:nvSpPr>
          <p:cNvPr id="7" name="Rectangle 6"/>
          <p:cNvSpPr/>
          <p:nvPr/>
        </p:nvSpPr>
        <p:spPr>
          <a:xfrm>
            <a:off x="1486061" y="3234652"/>
            <a:ext cx="6518131" cy="1243417"/>
          </a:xfrm>
          <a:prstGeom prst="rect">
            <a:avLst/>
          </a:prstGeom>
        </p:spPr>
        <p:txBody>
          <a:bodyPr wrap="none">
            <a:spAutoFit/>
          </a:bodyPr>
          <a:lstStyle/>
          <a:p>
            <a:pPr marL="342900" indent="-342900" defTabSz="977900">
              <a:lnSpc>
                <a:spcPct val="90000"/>
              </a:lnSpc>
              <a:spcBef>
                <a:spcPct val="0"/>
              </a:spcBef>
              <a:spcAft>
                <a:spcPct val="35000"/>
              </a:spcAft>
              <a:buFont typeface="Arial" panose="020B0604020202020204" pitchFamily="34" charset="0"/>
              <a:buChar char="•"/>
            </a:pPr>
            <a:r>
              <a:rPr lang="en-US" sz="2200" i="1" dirty="0">
                <a:ln w="18415" cmpd="sng">
                  <a:prstDash val="solid"/>
                </a:ln>
                <a:solidFill>
                  <a:schemeClr val="lt1"/>
                </a:solidFill>
                <a:effectLst>
                  <a:outerShdw blurRad="63500" dir="3600000" algn="tl" rotWithShape="0">
                    <a:srgbClr val="000000">
                      <a:alpha val="70000"/>
                    </a:srgbClr>
                  </a:outerShdw>
                </a:effectLst>
              </a:rPr>
              <a:t>Societies Registration Act 1860</a:t>
            </a:r>
          </a:p>
          <a:p>
            <a:pPr marL="342900" indent="-342900" defTabSz="977900">
              <a:lnSpc>
                <a:spcPct val="90000"/>
              </a:lnSpc>
              <a:spcBef>
                <a:spcPct val="0"/>
              </a:spcBef>
              <a:spcAft>
                <a:spcPct val="35000"/>
              </a:spcAft>
              <a:buFont typeface="Arial" panose="020B0604020202020204" pitchFamily="34" charset="0"/>
              <a:buChar char="•"/>
            </a:pPr>
            <a:r>
              <a:rPr lang="en-US" sz="2200" i="1" dirty="0">
                <a:ln w="18415" cmpd="sng">
                  <a:prstDash val="solid"/>
                </a:ln>
                <a:solidFill>
                  <a:schemeClr val="lt1"/>
                </a:solidFill>
                <a:effectLst>
                  <a:outerShdw blurRad="63500" dir="3600000" algn="tl" rotWithShape="0">
                    <a:srgbClr val="000000">
                      <a:alpha val="70000"/>
                    </a:srgbClr>
                  </a:outerShdw>
                </a:effectLst>
              </a:rPr>
              <a:t>Trust Act 1872</a:t>
            </a:r>
          </a:p>
          <a:p>
            <a:pPr marL="342900" indent="-342900" algn="ctr" defTabSz="977900">
              <a:lnSpc>
                <a:spcPct val="90000"/>
              </a:lnSpc>
              <a:spcBef>
                <a:spcPct val="0"/>
              </a:spcBef>
              <a:spcAft>
                <a:spcPct val="35000"/>
              </a:spcAft>
              <a:buFont typeface="Arial" panose="020B0604020202020204" pitchFamily="34" charset="0"/>
              <a:buChar char="•"/>
            </a:pPr>
            <a:r>
              <a:rPr lang="en-US" sz="2200" i="1" dirty="0">
                <a:ln w="18415" cmpd="sng">
                  <a:prstDash val="solid"/>
                </a:ln>
                <a:solidFill>
                  <a:schemeClr val="lt1"/>
                </a:solidFill>
                <a:effectLst>
                  <a:outerShdw blurRad="63500" dir="3600000" algn="tl" rotWithShape="0">
                    <a:srgbClr val="000000">
                      <a:alpha val="70000"/>
                    </a:srgbClr>
                  </a:outerShdw>
                </a:effectLst>
              </a:rPr>
              <a:t>Section 8 companies under companies Act 2013</a:t>
            </a:r>
            <a:endParaRPr lang="en-IN" sz="2200" i="1" dirty="0">
              <a:ln w="18415" cmpd="sng">
                <a:prstDash val="solid"/>
              </a:ln>
              <a:solidFill>
                <a:schemeClr val="lt1"/>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10906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66523494"/>
              </p:ext>
            </p:extLst>
          </p:nvPr>
        </p:nvGraphicFramePr>
        <p:xfrm>
          <a:off x="642910" y="1428736"/>
          <a:ext cx="8001056" cy="43577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p:cNvSpPr>
            <a:spLocks noGrp="1"/>
          </p:cNvSpPr>
          <p:nvPr>
            <p:ph type="title"/>
          </p:nvPr>
        </p:nvSpPr>
        <p:spPr>
          <a:xfrm>
            <a:off x="457200" y="571480"/>
            <a:ext cx="8186766" cy="1500198"/>
          </a:xfrm>
        </p:spPr>
        <p:txBody>
          <a:bodyPr>
            <a:normAutofit fontScale="90000"/>
          </a:bodyPr>
          <a:lstStyle/>
          <a:p>
            <a:r>
              <a:rPr lang="en-US" sz="4400" dirty="0">
                <a:solidFill>
                  <a:schemeClr val="accent5">
                    <a:lumMod val="75000"/>
                  </a:schemeClr>
                </a:solidFill>
                <a:effectLst>
                  <a:reflection blurRad="6350" stA="55000" endA="300" endPos="45500" dir="5400000" sy="-100000" algn="bl" rotWithShape="0"/>
                </a:effectLst>
                <a:latin typeface="Agency FB" pitchFamily="34" charset="0"/>
              </a:rPr>
              <a:t>Audit of School &amp; College </a:t>
            </a:r>
            <a:r>
              <a:rPr lang="en-US" sz="4400" dirty="0">
                <a:effectLst>
                  <a:reflection blurRad="6350" stA="55000" endA="300" endPos="45500" dir="5400000" sy="-100000" algn="bl" rotWithShape="0"/>
                </a:effectLst>
                <a:latin typeface="Agency FB" pitchFamily="34" charset="0"/>
              </a:rPr>
              <a:t/>
            </a:r>
            <a:br>
              <a:rPr lang="en-US" sz="4400" dirty="0">
                <a:effectLst>
                  <a:reflection blurRad="6350" stA="55000" endA="300" endPos="45500" dir="5400000" sy="-100000" algn="bl" rotWithShape="0"/>
                </a:effectLst>
                <a:latin typeface="Agency FB" pitchFamily="34" charset="0"/>
              </a:rPr>
            </a:br>
            <a:r>
              <a:rPr lang="en-US" dirty="0"/>
              <a:t/>
            </a:r>
            <a:br>
              <a:rPr lang="en-US" dirty="0"/>
            </a:br>
            <a:r>
              <a:rPr lang="en-US" dirty="0">
                <a:effectLst/>
                <a:latin typeface="Agency FB" pitchFamily="34" charset="0"/>
              </a:rPr>
              <a:t/>
            </a:r>
            <a:br>
              <a:rPr lang="en-US" dirty="0">
                <a:effectLst/>
                <a:latin typeface="Agency FB" pitchFamily="34" charset="0"/>
              </a:rPr>
            </a:br>
            <a:endParaRPr lang="en-US" dirty="0">
              <a:effectLst/>
              <a:latin typeface="Agency FB" pitchFamily="34" charset="0"/>
            </a:endParaRPr>
          </a:p>
        </p:txBody>
      </p:sp>
      <p:cxnSp>
        <p:nvCxnSpPr>
          <p:cNvPr id="6" name="Straight Connector 5"/>
          <p:cNvCxnSpPr/>
          <p:nvPr/>
        </p:nvCxnSpPr>
        <p:spPr>
          <a:xfrm>
            <a:off x="571472" y="1000108"/>
            <a:ext cx="5429288" cy="1588"/>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357322"/>
          </a:xfrm>
        </p:spPr>
        <p:txBody>
          <a:bodyPr>
            <a:normAutofit fontScale="90000"/>
          </a:bodyPr>
          <a:lstStyle/>
          <a:p>
            <a:pPr algn="ctr"/>
            <a:r>
              <a:rPr lang="en-US" sz="4000" dirty="0">
                <a:solidFill>
                  <a:schemeClr val="accent4">
                    <a:lumMod val="50000"/>
                  </a:schemeClr>
                </a:solidFill>
              </a:rPr>
              <a:t>Role of an Auditor in School &amp; College </a:t>
            </a:r>
            <a:r>
              <a:rPr lang="en-US" sz="4400" dirty="0">
                <a:solidFill>
                  <a:schemeClr val="accent4">
                    <a:lumMod val="50000"/>
                  </a:schemeClr>
                </a:solidFill>
              </a:rPr>
              <a:t>Audit</a:t>
            </a:r>
            <a:r>
              <a:rPr lang="en-US" sz="4400" dirty="0">
                <a:solidFill>
                  <a:schemeClr val="accent1">
                    <a:lumMod val="75000"/>
                  </a:schemeClr>
                </a:solidFill>
              </a:rPr>
              <a:t/>
            </a:r>
            <a:br>
              <a:rPr lang="en-US" sz="4400" dirty="0">
                <a:solidFill>
                  <a:schemeClr val="accent1">
                    <a:lumMod val="75000"/>
                  </a:schemeClr>
                </a:solidFill>
              </a:rPr>
            </a:br>
            <a:endParaRPr lang="en-US" dirty="0"/>
          </a:p>
        </p:txBody>
      </p:sp>
      <p:graphicFrame>
        <p:nvGraphicFramePr>
          <p:cNvPr id="4" name="Diagram 3"/>
          <p:cNvGraphicFramePr/>
          <p:nvPr/>
        </p:nvGraphicFramePr>
        <p:xfrm>
          <a:off x="857224" y="1428736"/>
          <a:ext cx="7358114"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8136904" cy="4909036"/>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marL="285750" lvl="0" indent="-285750">
              <a:buFont typeface="Wingdings" panose="05000000000000000000" pitchFamily="2" charset="2"/>
              <a:buChar char="Ø"/>
            </a:pPr>
            <a:r>
              <a:rPr lang="en-US" sz="2700" dirty="0">
                <a:solidFill>
                  <a:schemeClr val="accent3">
                    <a:lumMod val="75000"/>
                  </a:schemeClr>
                </a:solidFill>
              </a:rPr>
              <a:t>Balance Sheet as at the  End of year</a:t>
            </a:r>
          </a:p>
          <a:p>
            <a:pPr marL="285750" lvl="0" indent="-285750">
              <a:buFont typeface="Wingdings" panose="05000000000000000000" pitchFamily="2" charset="2"/>
              <a:buChar char="Ø"/>
            </a:pPr>
            <a:r>
              <a:rPr lang="en-US" sz="2700" dirty="0">
                <a:solidFill>
                  <a:schemeClr val="accent3">
                    <a:lumMod val="75000"/>
                  </a:schemeClr>
                </a:solidFill>
              </a:rPr>
              <a:t>Income and Expenditure Account  for the year</a:t>
            </a:r>
          </a:p>
          <a:p>
            <a:pPr marL="285750" lvl="0" indent="-285750">
              <a:buFont typeface="Wingdings" panose="05000000000000000000" pitchFamily="2" charset="2"/>
              <a:buChar char="Ø"/>
            </a:pPr>
            <a:r>
              <a:rPr lang="en-US" sz="2700" dirty="0">
                <a:solidFill>
                  <a:schemeClr val="accent3">
                    <a:lumMod val="75000"/>
                  </a:schemeClr>
                </a:solidFill>
              </a:rPr>
              <a:t>Receipts and Payment Account for the year</a:t>
            </a:r>
          </a:p>
          <a:p>
            <a:pPr marL="285750" indent="-285750">
              <a:buFont typeface="Wingdings" panose="05000000000000000000" pitchFamily="2" charset="2"/>
              <a:buChar char="Ø"/>
            </a:pPr>
            <a:r>
              <a:rPr lang="en-US" sz="2700" dirty="0">
                <a:solidFill>
                  <a:schemeClr val="accent3">
                    <a:lumMod val="75000"/>
                  </a:schemeClr>
                </a:solidFill>
              </a:rPr>
              <a:t>Cash Flow Statement(not mandatory)</a:t>
            </a:r>
            <a:endParaRPr lang="en-IN" sz="2700" dirty="0">
              <a:solidFill>
                <a:schemeClr val="accent3">
                  <a:lumMod val="75000"/>
                </a:schemeClr>
              </a:solidFill>
            </a:endParaRPr>
          </a:p>
          <a:p>
            <a:pPr marL="285750" lvl="0" indent="-285750">
              <a:buFont typeface="Wingdings" panose="05000000000000000000" pitchFamily="2" charset="2"/>
              <a:buChar char="Ø"/>
            </a:pPr>
            <a:r>
              <a:rPr lang="en-US" sz="2700" dirty="0">
                <a:solidFill>
                  <a:schemeClr val="accent3">
                    <a:lumMod val="75000"/>
                  </a:schemeClr>
                </a:solidFill>
              </a:rPr>
              <a:t>Significant accounting policies &amp; Notes to Accounts</a:t>
            </a:r>
          </a:p>
          <a:p>
            <a:pPr marL="285750" lvl="0" indent="-285750">
              <a:buFont typeface="Wingdings" panose="05000000000000000000" pitchFamily="2" charset="2"/>
              <a:buChar char="Ø"/>
            </a:pPr>
            <a:r>
              <a:rPr lang="en-US" sz="2700" dirty="0">
                <a:solidFill>
                  <a:schemeClr val="accent3">
                    <a:lumMod val="75000"/>
                  </a:schemeClr>
                </a:solidFill>
              </a:rPr>
              <a:t> Fixed Assets Schedule.</a:t>
            </a:r>
            <a:endParaRPr lang="en-IN" sz="2700" dirty="0">
              <a:solidFill>
                <a:schemeClr val="accent3">
                  <a:lumMod val="75000"/>
                </a:schemeClr>
              </a:solidFill>
            </a:endParaRPr>
          </a:p>
          <a:p>
            <a:pPr marL="285750" lvl="0" indent="-285750">
              <a:buFont typeface="Wingdings" panose="05000000000000000000" pitchFamily="2" charset="2"/>
              <a:buChar char="Ø"/>
            </a:pPr>
            <a:r>
              <a:rPr lang="en-US" sz="2700" dirty="0">
                <a:solidFill>
                  <a:schemeClr val="accent3">
                    <a:lumMod val="75000"/>
                  </a:schemeClr>
                </a:solidFill>
              </a:rPr>
              <a:t>Complete Schedules  related to Balance Sheet, Income &amp; Expenditure Account mention the same</a:t>
            </a:r>
            <a:endParaRPr lang="en-IN" sz="2700" dirty="0">
              <a:solidFill>
                <a:schemeClr val="accent3">
                  <a:lumMod val="75000"/>
                </a:schemeClr>
              </a:solidFill>
            </a:endParaRPr>
          </a:p>
          <a:p>
            <a:pPr lvl="0"/>
            <a:r>
              <a:rPr lang="en-US" sz="2700" dirty="0">
                <a:solidFill>
                  <a:schemeClr val="accent3">
                    <a:lumMod val="75000"/>
                  </a:schemeClr>
                </a:solidFill>
              </a:rPr>
              <a:t>Ensure that the year is correctly mentioned in all schedules and annexures.</a:t>
            </a:r>
            <a:endParaRPr lang="en-IN" sz="2700" dirty="0">
              <a:solidFill>
                <a:schemeClr val="accent3">
                  <a:lumMod val="75000"/>
                </a:schemeClr>
              </a:solidFill>
            </a:endParaRPr>
          </a:p>
          <a:p>
            <a:pPr lvl="0"/>
            <a:endParaRPr lang="en-US" sz="1600" dirty="0">
              <a:solidFill>
                <a:schemeClr val="accent3">
                  <a:lumMod val="75000"/>
                </a:schemeClr>
              </a:solidFill>
            </a:endParaRPr>
          </a:p>
        </p:txBody>
      </p:sp>
      <p:sp>
        <p:nvSpPr>
          <p:cNvPr id="4" name="TextBox 3"/>
          <p:cNvSpPr txBox="1"/>
          <p:nvPr/>
        </p:nvSpPr>
        <p:spPr>
          <a:xfrm>
            <a:off x="1295636" y="19240"/>
            <a:ext cx="612068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b="1" dirty="0">
                <a:solidFill>
                  <a:schemeClr val="accent4">
                    <a:lumMod val="50000"/>
                  </a:schemeClr>
                </a:solidFill>
              </a:rPr>
              <a:t>Financial Statements</a:t>
            </a:r>
            <a:endParaRPr lang="en-IN" sz="2400" b="1" dirty="0"/>
          </a:p>
        </p:txBody>
      </p:sp>
    </p:spTree>
    <p:extLst>
      <p:ext uri="{BB962C8B-B14F-4D97-AF65-F5344CB8AC3E}">
        <p14:creationId xmlns:p14="http://schemas.microsoft.com/office/powerpoint/2010/main" val="4078218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8572560" cy="1011222"/>
          </a:xfrm>
        </p:spPr>
        <p:txBody>
          <a:bodyPr>
            <a:noAutofit/>
          </a:bodyPr>
          <a:lstStyle/>
          <a:p>
            <a:pPr algn="ctr"/>
            <a:r>
              <a:rPr lang="en-US" sz="3000" dirty="0">
                <a:solidFill>
                  <a:schemeClr val="accent4">
                    <a:lumMod val="50000"/>
                  </a:schemeClr>
                </a:solidFill>
              </a:rPr>
              <a:t>The institution may receive the following</a:t>
            </a:r>
            <a:r>
              <a:rPr lang="en-US" sz="3000" b="0" dirty="0">
                <a:solidFill>
                  <a:schemeClr val="accent4">
                    <a:lumMod val="50000"/>
                  </a:schemeClr>
                </a:solidFill>
              </a:rPr>
              <a:t>:</a:t>
            </a:r>
            <a:endParaRPr lang="en-US" sz="3000" dirty="0">
              <a:solidFill>
                <a:schemeClr val="accent4">
                  <a:lumMod val="50000"/>
                </a:schemeClr>
              </a:solidFill>
            </a:endParaRPr>
          </a:p>
        </p:txBody>
      </p:sp>
      <p:graphicFrame>
        <p:nvGraphicFramePr>
          <p:cNvPr id="9" name="Diagram 8"/>
          <p:cNvGraphicFramePr/>
          <p:nvPr/>
        </p:nvGraphicFramePr>
        <p:xfrm>
          <a:off x="500034" y="1214423"/>
          <a:ext cx="7858180" cy="4643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82726"/>
          </a:xfrm>
        </p:spPr>
        <p:txBody>
          <a:bodyPr>
            <a:normAutofit fontScale="90000"/>
          </a:bodyPr>
          <a:lstStyle/>
          <a:p>
            <a:r>
              <a:rPr lang="en-US" b="0" dirty="0">
                <a:solidFill>
                  <a:schemeClr val="accent4">
                    <a:lumMod val="50000"/>
                  </a:schemeClr>
                </a:solidFill>
              </a:rPr>
              <a:t>Records to be verified by Auditor in School &amp; College </a:t>
            </a:r>
            <a:br>
              <a:rPr lang="en-US" b="0" dirty="0">
                <a:solidFill>
                  <a:schemeClr val="accent4">
                    <a:lumMod val="50000"/>
                  </a:schemeClr>
                </a:solidFill>
              </a:rPr>
            </a:br>
            <a:endParaRPr lang="en-US" dirty="0">
              <a:solidFill>
                <a:schemeClr val="accent4">
                  <a:lumMod val="50000"/>
                </a:schemeClr>
              </a:solidFill>
            </a:endParaRPr>
          </a:p>
        </p:txBody>
      </p:sp>
      <p:graphicFrame>
        <p:nvGraphicFramePr>
          <p:cNvPr id="4" name="Diagram 3"/>
          <p:cNvGraphicFramePr/>
          <p:nvPr/>
        </p:nvGraphicFramePr>
        <p:xfrm>
          <a:off x="642910" y="1500174"/>
          <a:ext cx="7786742" cy="44291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789</TotalTime>
  <Words>2567</Words>
  <Application>Microsoft Office PowerPoint</Application>
  <PresentationFormat>On-screen Show (4:3)</PresentationFormat>
  <Paragraphs>207</Paragraphs>
  <Slides>32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Agency FB</vt:lpstr>
      <vt:lpstr>Arial</vt:lpstr>
      <vt:lpstr>Arial Narrow</vt:lpstr>
      <vt:lpstr>Cambria Math</vt:lpstr>
      <vt:lpstr>Century</vt:lpstr>
      <vt:lpstr>Franklin Gothic Book</vt:lpstr>
      <vt:lpstr>Georgia</vt:lpstr>
      <vt:lpstr>Verdana</vt:lpstr>
      <vt:lpstr>Wingdings</vt:lpstr>
      <vt:lpstr>Wingdings 2</vt:lpstr>
      <vt:lpstr>Wingdings 3</vt:lpstr>
      <vt:lpstr>Concourse</vt:lpstr>
      <vt:lpstr>PowerPoint Presentation</vt:lpstr>
      <vt:lpstr>PowerPoint Presentation</vt:lpstr>
      <vt:lpstr>PowerPoint Presentation</vt:lpstr>
      <vt:lpstr> Audit of School &amp; College  </vt:lpstr>
      <vt:lpstr>Audit of School &amp; College    </vt:lpstr>
      <vt:lpstr>Role of an Auditor in School &amp; College Audit </vt:lpstr>
      <vt:lpstr>PowerPoint Presentation</vt:lpstr>
      <vt:lpstr>The institution may receive the following:</vt:lpstr>
      <vt:lpstr>Records to be verified by Auditor in School &amp; College  </vt:lpstr>
      <vt:lpstr>Internal Auditing Aspects</vt:lpstr>
      <vt:lpstr>Engagement Letter</vt:lpstr>
      <vt:lpstr>Specific Considerations while Planning Internal Audit of  School &amp; College School &amp; College </vt:lpstr>
      <vt:lpstr>Knowledge of the School &amp; College and its Environment</vt:lpstr>
      <vt:lpstr>Risk Assessment and Internal Control in School &amp; College </vt:lpstr>
      <vt:lpstr>Management Control Aspects</vt:lpstr>
      <vt:lpstr>Internal Audit Procedures</vt:lpstr>
      <vt:lpstr>PowerPoint Presentation</vt:lpstr>
      <vt:lpstr>Special Internal Audit Aspects in an School &amp; College </vt:lpstr>
      <vt:lpstr>Reporting of Frauds, Errors, Irregularities and Illegal Acts in School &amp; College </vt:lpstr>
      <vt:lpstr>Responsibilities of  the Internal Auditor</vt:lpstr>
      <vt:lpstr>Internal Auditor’s Role in Statutory and Legal Compliances of School &amp; College </vt:lpstr>
      <vt:lpstr>Internal Audit using Computer Assisted Audit Techniques (CAAT)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dc:creator>
  <cp:lastModifiedBy>NC</cp:lastModifiedBy>
  <cp:revision>67</cp:revision>
  <dcterms:created xsi:type="dcterms:W3CDTF">2023-05-17T06:43:24Z</dcterms:created>
  <dcterms:modified xsi:type="dcterms:W3CDTF">2024-02-20T09:41:44Z</dcterms:modified>
</cp:coreProperties>
</file>