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9"/>
  </p:notesMasterIdLst>
  <p:sldIdLst>
    <p:sldId id="574" r:id="rId2"/>
    <p:sldId id="862" r:id="rId3"/>
    <p:sldId id="876" r:id="rId4"/>
    <p:sldId id="874" r:id="rId5"/>
    <p:sldId id="870" r:id="rId6"/>
    <p:sldId id="869" r:id="rId7"/>
    <p:sldId id="875" r:id="rId8"/>
    <p:sldId id="863" r:id="rId9"/>
    <p:sldId id="877" r:id="rId10"/>
    <p:sldId id="871" r:id="rId11"/>
    <p:sldId id="865" r:id="rId12"/>
    <p:sldId id="878" r:id="rId13"/>
    <p:sldId id="872" r:id="rId14"/>
    <p:sldId id="879" r:id="rId15"/>
    <p:sldId id="873" r:id="rId16"/>
    <p:sldId id="923" r:id="rId17"/>
    <p:sldId id="924" r:id="rId18"/>
    <p:sldId id="969" r:id="rId19"/>
    <p:sldId id="1079" r:id="rId20"/>
    <p:sldId id="1080" r:id="rId21"/>
    <p:sldId id="1081" r:id="rId22"/>
    <p:sldId id="1082" r:id="rId23"/>
    <p:sldId id="1083" r:id="rId24"/>
    <p:sldId id="1084" r:id="rId25"/>
    <p:sldId id="1085" r:id="rId26"/>
    <p:sldId id="1086" r:id="rId27"/>
    <p:sldId id="1087" r:id="rId28"/>
    <p:sldId id="1088" r:id="rId29"/>
    <p:sldId id="1089" r:id="rId30"/>
    <p:sldId id="1090" r:id="rId31"/>
    <p:sldId id="1091" r:id="rId32"/>
    <p:sldId id="1092" r:id="rId33"/>
    <p:sldId id="1093" r:id="rId34"/>
    <p:sldId id="880" r:id="rId35"/>
    <p:sldId id="881" r:id="rId36"/>
    <p:sldId id="882" r:id="rId37"/>
    <p:sldId id="916" r:id="rId38"/>
    <p:sldId id="917" r:id="rId39"/>
    <p:sldId id="918" r:id="rId40"/>
    <p:sldId id="919" r:id="rId41"/>
    <p:sldId id="920" r:id="rId42"/>
    <p:sldId id="921" r:id="rId43"/>
    <p:sldId id="922" r:id="rId44"/>
    <p:sldId id="866" r:id="rId45"/>
    <p:sldId id="867" r:id="rId46"/>
    <p:sldId id="868" r:id="rId47"/>
    <p:sldId id="575"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6433" autoAdjust="0"/>
  </p:normalViewPr>
  <p:slideViewPr>
    <p:cSldViewPr>
      <p:cViewPr varScale="1">
        <p:scale>
          <a:sx n="86" d="100"/>
          <a:sy n="86" d="100"/>
        </p:scale>
        <p:origin x="864" y="45"/>
      </p:cViewPr>
      <p:guideLst>
        <p:guide orient="horz" pos="2160"/>
        <p:guide pos="2880"/>
      </p:guideLst>
    </p:cSldViewPr>
  </p:slideViewPr>
  <p:outlineViewPr>
    <p:cViewPr>
      <p:scale>
        <a:sx n="33" d="100"/>
        <a:sy n="33" d="100"/>
      </p:scale>
      <p:origin x="0" y="2916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D2064C-4D80-4E90-925D-DF7F4B4F88D8}" type="datetimeFigureOut">
              <a:rPr lang="en-IN" smtClean="0"/>
              <a:pPr/>
              <a:t>24-04-2024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14D0DC-E114-439A-A2BF-51BE85EBF71A}" type="slidenum">
              <a:rPr lang="en-IN" smtClean="0"/>
              <a:pPr/>
              <a:t>‹#›</a:t>
            </a:fld>
            <a:endParaRPr lang="en-IN"/>
          </a:p>
        </p:txBody>
      </p:sp>
    </p:spTree>
    <p:extLst>
      <p:ext uri="{BB962C8B-B14F-4D97-AF65-F5344CB8AC3E}">
        <p14:creationId xmlns:p14="http://schemas.microsoft.com/office/powerpoint/2010/main" val="21833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A14D0DC-E114-439A-A2BF-51BE85EBF71A}" type="slidenum">
              <a:rPr lang="en-IN" smtClean="0"/>
              <a:pPr/>
              <a:t>41</a:t>
            </a:fld>
            <a:endParaRPr lang="en-IN"/>
          </a:p>
        </p:txBody>
      </p:sp>
    </p:spTree>
    <p:extLst>
      <p:ext uri="{BB962C8B-B14F-4D97-AF65-F5344CB8AC3E}">
        <p14:creationId xmlns:p14="http://schemas.microsoft.com/office/powerpoint/2010/main" val="254190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A14D0DC-E114-439A-A2BF-51BE85EBF71A}" type="slidenum">
              <a:rPr lang="en-IN" smtClean="0"/>
              <a:pPr/>
              <a:t>42</a:t>
            </a:fld>
            <a:endParaRPr lang="en-IN"/>
          </a:p>
        </p:txBody>
      </p:sp>
    </p:spTree>
    <p:extLst>
      <p:ext uri="{BB962C8B-B14F-4D97-AF65-F5344CB8AC3E}">
        <p14:creationId xmlns:p14="http://schemas.microsoft.com/office/powerpoint/2010/main" val="327052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A14D0DC-E114-439A-A2BF-51BE85EBF71A}" type="slidenum">
              <a:rPr lang="en-IN" smtClean="0"/>
              <a:pPr/>
              <a:t>43</a:t>
            </a:fld>
            <a:endParaRPr lang="en-IN"/>
          </a:p>
        </p:txBody>
      </p:sp>
    </p:spTree>
    <p:extLst>
      <p:ext uri="{BB962C8B-B14F-4D97-AF65-F5344CB8AC3E}">
        <p14:creationId xmlns:p14="http://schemas.microsoft.com/office/powerpoint/2010/main" val="2857300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2D3252-38BB-4188-B137-8C85A4A7B1BB}" type="datetime1">
              <a:rPr lang="en-IN" smtClean="0"/>
              <a:pPr/>
              <a:t>24-04-2024</a:t>
            </a:fld>
            <a:endParaRPr lang="en-IN"/>
          </a:p>
        </p:txBody>
      </p:sp>
      <p:sp>
        <p:nvSpPr>
          <p:cNvPr id="5" name="Footer Placeholder 4"/>
          <p:cNvSpPr>
            <a:spLocks noGrp="1"/>
          </p:cNvSpPr>
          <p:nvPr>
            <p:ph type="ftr" sz="quarter" idx="11"/>
          </p:nvPr>
        </p:nvSpPr>
        <p:spPr/>
        <p:txBody>
          <a:bodyPr/>
          <a:lstStyle/>
          <a:p>
            <a:r>
              <a:rPr lang="en-IN"/>
              <a:t>tibrewalca@gmail.com</a:t>
            </a: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3DAFB3A-1A37-4189-8624-E0B008035F38}"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C99CD2-132B-46A5-89DA-6162595F67D3}" type="datetime1">
              <a:rPr lang="en-IN" smtClean="0"/>
              <a:pPr/>
              <a:t>24-04-2024</a:t>
            </a:fld>
            <a:endParaRPr lang="en-IN"/>
          </a:p>
        </p:txBody>
      </p:sp>
      <p:sp>
        <p:nvSpPr>
          <p:cNvPr id="5" name="Footer Placeholder 4"/>
          <p:cNvSpPr>
            <a:spLocks noGrp="1"/>
          </p:cNvSpPr>
          <p:nvPr>
            <p:ph type="ftr" sz="quarter" idx="11"/>
          </p:nvPr>
        </p:nvSpPr>
        <p:spPr/>
        <p:txBody>
          <a:bodyPr/>
          <a:lstStyle/>
          <a:p>
            <a:r>
              <a:rPr lang="en-IN"/>
              <a:t>tibrewalca@gmail.com</a:t>
            </a:r>
          </a:p>
        </p:txBody>
      </p:sp>
      <p:sp>
        <p:nvSpPr>
          <p:cNvPr id="6" name="Slide Number Placeholder 5"/>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2C8055-25AB-479A-9BE0-394FB91FF627}" type="datetime1">
              <a:rPr lang="en-IN" smtClean="0"/>
              <a:pPr/>
              <a:t>24-04-2024</a:t>
            </a:fld>
            <a:endParaRPr lang="en-IN"/>
          </a:p>
        </p:txBody>
      </p:sp>
      <p:sp>
        <p:nvSpPr>
          <p:cNvPr id="5" name="Footer Placeholder 4"/>
          <p:cNvSpPr>
            <a:spLocks noGrp="1"/>
          </p:cNvSpPr>
          <p:nvPr>
            <p:ph type="ftr" sz="quarter" idx="11"/>
          </p:nvPr>
        </p:nvSpPr>
        <p:spPr/>
        <p:txBody>
          <a:bodyPr/>
          <a:lstStyle/>
          <a:p>
            <a:r>
              <a:rPr lang="en-IN"/>
              <a:t>tibrewalca@gmail.com</a:t>
            </a:r>
          </a:p>
        </p:txBody>
      </p:sp>
      <p:sp>
        <p:nvSpPr>
          <p:cNvPr id="6" name="Slide Number Placeholder 5"/>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31308-7F78-4C9F-AD8C-2308C11AA40C}" type="datetime1">
              <a:rPr lang="en-IN" smtClean="0"/>
              <a:pPr/>
              <a:t>24-04-2024</a:t>
            </a:fld>
            <a:endParaRPr lang="en-IN"/>
          </a:p>
        </p:txBody>
      </p:sp>
      <p:sp>
        <p:nvSpPr>
          <p:cNvPr id="5" name="Footer Placeholder 4"/>
          <p:cNvSpPr>
            <a:spLocks noGrp="1"/>
          </p:cNvSpPr>
          <p:nvPr>
            <p:ph type="ftr" sz="quarter" idx="11"/>
          </p:nvPr>
        </p:nvSpPr>
        <p:spPr/>
        <p:txBody>
          <a:bodyPr/>
          <a:lstStyle/>
          <a:p>
            <a:r>
              <a:rPr lang="en-IN"/>
              <a:t>tibrewalca@gmail.com</a:t>
            </a:r>
          </a:p>
        </p:txBody>
      </p:sp>
      <p:sp>
        <p:nvSpPr>
          <p:cNvPr id="6" name="Slide Number Placeholder 5"/>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07790DAD-9BEB-49D6-97CF-188405B0B4D8}" type="datetime1">
              <a:rPr lang="en-IN" smtClean="0"/>
              <a:pPr/>
              <a:t>24-04-2024</a:t>
            </a:fld>
            <a:endParaRPr lang="en-IN"/>
          </a:p>
        </p:txBody>
      </p:sp>
      <p:sp>
        <p:nvSpPr>
          <p:cNvPr id="8" name="Slide Number Placeholder 7"/>
          <p:cNvSpPr>
            <a:spLocks noGrp="1"/>
          </p:cNvSpPr>
          <p:nvPr>
            <p:ph type="sldNum" sz="quarter" idx="11"/>
          </p:nvPr>
        </p:nvSpPr>
        <p:spPr/>
        <p:txBody>
          <a:bodyPr/>
          <a:lstStyle/>
          <a:p>
            <a:fld id="{43DAFB3A-1A37-4189-8624-E0B008035F38}" type="slidenum">
              <a:rPr lang="en-IN" smtClean="0"/>
              <a:pPr/>
              <a:t>‹#›</a:t>
            </a:fld>
            <a:endParaRPr lang="en-IN"/>
          </a:p>
        </p:txBody>
      </p:sp>
      <p:sp>
        <p:nvSpPr>
          <p:cNvPr id="9" name="Footer Placeholder 8"/>
          <p:cNvSpPr>
            <a:spLocks noGrp="1"/>
          </p:cNvSpPr>
          <p:nvPr>
            <p:ph type="ftr" sz="quarter" idx="12"/>
          </p:nvPr>
        </p:nvSpPr>
        <p:spPr/>
        <p:txBody>
          <a:bodyPr/>
          <a:lstStyle/>
          <a:p>
            <a:r>
              <a:rPr lang="en-IN"/>
              <a:t>tibrewalca@gmail.com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4DAD26-53B0-475F-A7FB-F2978D08B086}" type="datetime1">
              <a:rPr lang="en-IN" smtClean="0"/>
              <a:pPr/>
              <a:t>24-04-2024</a:t>
            </a:fld>
            <a:endParaRPr lang="en-IN"/>
          </a:p>
        </p:txBody>
      </p:sp>
      <p:sp>
        <p:nvSpPr>
          <p:cNvPr id="6" name="Footer Placeholder 5"/>
          <p:cNvSpPr>
            <a:spLocks noGrp="1"/>
          </p:cNvSpPr>
          <p:nvPr>
            <p:ph type="ftr" sz="quarter" idx="11"/>
          </p:nvPr>
        </p:nvSpPr>
        <p:spPr/>
        <p:txBody>
          <a:bodyPr/>
          <a:lstStyle/>
          <a:p>
            <a:r>
              <a:rPr lang="en-IN"/>
              <a:t>tibrewalca@gmail.com</a:t>
            </a:r>
          </a:p>
        </p:txBody>
      </p:sp>
      <p:sp>
        <p:nvSpPr>
          <p:cNvPr id="7" name="Slide Number Placeholder 6"/>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D58D4C-ADA4-44E6-84A9-7B0A93B1D8E8}" type="datetime1">
              <a:rPr lang="en-IN" smtClean="0"/>
              <a:pPr/>
              <a:t>24-04-2024</a:t>
            </a:fld>
            <a:endParaRPr lang="en-IN"/>
          </a:p>
        </p:txBody>
      </p:sp>
      <p:sp>
        <p:nvSpPr>
          <p:cNvPr id="8" name="Footer Placeholder 7"/>
          <p:cNvSpPr>
            <a:spLocks noGrp="1"/>
          </p:cNvSpPr>
          <p:nvPr>
            <p:ph type="ftr" sz="quarter" idx="11"/>
          </p:nvPr>
        </p:nvSpPr>
        <p:spPr/>
        <p:txBody>
          <a:bodyPr/>
          <a:lstStyle/>
          <a:p>
            <a:r>
              <a:rPr lang="en-IN"/>
              <a:t>tibrewalca@gmail.com</a:t>
            </a:r>
          </a:p>
        </p:txBody>
      </p:sp>
      <p:sp>
        <p:nvSpPr>
          <p:cNvPr id="9" name="Slide Number Placeholder 8"/>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2421BB-92DA-416E-A15D-0A558A036D76}" type="datetime1">
              <a:rPr lang="en-IN" smtClean="0"/>
              <a:pPr/>
              <a:t>24-04-2024</a:t>
            </a:fld>
            <a:endParaRPr lang="en-IN"/>
          </a:p>
        </p:txBody>
      </p:sp>
      <p:sp>
        <p:nvSpPr>
          <p:cNvPr id="4" name="Footer Placeholder 3"/>
          <p:cNvSpPr>
            <a:spLocks noGrp="1"/>
          </p:cNvSpPr>
          <p:nvPr>
            <p:ph type="ftr" sz="quarter" idx="11"/>
          </p:nvPr>
        </p:nvSpPr>
        <p:spPr/>
        <p:txBody>
          <a:bodyPr/>
          <a:lstStyle/>
          <a:p>
            <a:r>
              <a:rPr lang="en-IN"/>
              <a:t>tibrewalca@gmail.com</a:t>
            </a:r>
          </a:p>
        </p:txBody>
      </p:sp>
      <p:sp>
        <p:nvSpPr>
          <p:cNvPr id="5" name="Slide Number Placeholder 4"/>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DDE266-86D9-454D-8173-6B9AFA648043}" type="datetime1">
              <a:rPr lang="en-IN" smtClean="0"/>
              <a:pPr/>
              <a:t>24-04-2024</a:t>
            </a:fld>
            <a:endParaRPr lang="en-IN"/>
          </a:p>
        </p:txBody>
      </p:sp>
      <p:sp>
        <p:nvSpPr>
          <p:cNvPr id="3" name="Footer Placeholder 2"/>
          <p:cNvSpPr>
            <a:spLocks noGrp="1"/>
          </p:cNvSpPr>
          <p:nvPr>
            <p:ph type="ftr" sz="quarter" idx="11"/>
          </p:nvPr>
        </p:nvSpPr>
        <p:spPr/>
        <p:txBody>
          <a:bodyPr/>
          <a:lstStyle/>
          <a:p>
            <a:r>
              <a:rPr lang="en-IN"/>
              <a:t>tibrewalca@gmail.com</a:t>
            </a:r>
          </a:p>
        </p:txBody>
      </p:sp>
      <p:sp>
        <p:nvSpPr>
          <p:cNvPr id="4" name="Slide Number Placeholder 3"/>
          <p:cNvSpPr>
            <a:spLocks noGrp="1"/>
          </p:cNvSpPr>
          <p:nvPr>
            <p:ph type="sldNum" sz="quarter" idx="12"/>
          </p:nvPr>
        </p:nvSpPr>
        <p:spPr/>
        <p:txBody>
          <a:bodyPr/>
          <a:lstStyle/>
          <a:p>
            <a:fld id="{43DAFB3A-1A37-4189-8624-E0B008035F3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7CAAEA-30FC-43E8-94CD-C4F6C99E6C56}" type="datetime1">
              <a:rPr lang="en-IN" smtClean="0"/>
              <a:pPr/>
              <a:t>24-04-2024</a:t>
            </a:fld>
            <a:endParaRPr lang="en-IN"/>
          </a:p>
        </p:txBody>
      </p:sp>
      <p:sp>
        <p:nvSpPr>
          <p:cNvPr id="6" name="Footer Placeholder 5"/>
          <p:cNvSpPr>
            <a:spLocks noGrp="1"/>
          </p:cNvSpPr>
          <p:nvPr>
            <p:ph type="ftr" sz="quarter" idx="11"/>
          </p:nvPr>
        </p:nvSpPr>
        <p:spPr/>
        <p:txBody>
          <a:bodyPr/>
          <a:lstStyle/>
          <a:p>
            <a:r>
              <a:rPr lang="en-IN"/>
              <a:t>tibrewalca@gmail.com</a:t>
            </a:r>
          </a:p>
        </p:txBody>
      </p:sp>
      <p:sp>
        <p:nvSpPr>
          <p:cNvPr id="7" name="Slide Number Placeholder 6"/>
          <p:cNvSpPr>
            <a:spLocks noGrp="1"/>
          </p:cNvSpPr>
          <p:nvPr>
            <p:ph type="sldNum" sz="quarter" idx="12"/>
          </p:nvPr>
        </p:nvSpPr>
        <p:spPr/>
        <p:txBody>
          <a:bodyPr/>
          <a:lstStyle/>
          <a:p>
            <a:fld id="{43DAFB3A-1A37-4189-8624-E0B008035F38}" type="slidenum">
              <a:rPr lang="en-IN" smtClean="0"/>
              <a:pPr/>
              <a:t>‹#›</a:t>
            </a:fld>
            <a:endParaRPr lang="en-IN"/>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5BB40F-093C-4C99-8162-0A8F194B108F}" type="datetime1">
              <a:rPr lang="en-IN" smtClean="0"/>
              <a:pPr/>
              <a:t>24-04-2024</a:t>
            </a:fld>
            <a:endParaRPr lang="en-IN"/>
          </a:p>
        </p:txBody>
      </p:sp>
      <p:sp>
        <p:nvSpPr>
          <p:cNvPr id="6" name="Footer Placeholder 5"/>
          <p:cNvSpPr>
            <a:spLocks noGrp="1"/>
          </p:cNvSpPr>
          <p:nvPr>
            <p:ph type="ftr" sz="quarter" idx="11"/>
          </p:nvPr>
        </p:nvSpPr>
        <p:spPr/>
        <p:txBody>
          <a:bodyPr/>
          <a:lstStyle/>
          <a:p>
            <a:r>
              <a:rPr lang="en-IN"/>
              <a:t>tibrewalca@gmail.com</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3DAFB3A-1A37-4189-8624-E0B008035F38}" type="slidenum">
              <a:rPr lang="en-IN" smtClean="0"/>
              <a:pPr/>
              <a:t>‹#›</a:t>
            </a:fld>
            <a:endParaRPr lang="en-IN"/>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A9209FC0-A970-46AF-A420-F23F55C6549E}" type="datetime1">
              <a:rPr lang="en-IN" smtClean="0"/>
              <a:pPr/>
              <a:t>24-04-2024</a:t>
            </a:fld>
            <a:endParaRPr lang="en-IN"/>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IN"/>
              <a:t>tibrewalca@gmail.com</a:t>
            </a: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43DAFB3A-1A37-4189-8624-E0B008035F38}" type="slidenum">
              <a:rPr lang="en-IN" smtClean="0"/>
              <a:pPr/>
              <a:t>‹#›</a:t>
            </a:fld>
            <a:endParaRPr lang="en-IN"/>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taxinformation.cbic.gov.in/content-page/explore-forms/100013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taxinformation.cbic.gov.in/content-page/explore-act/1000348/1000001" TargetMode="External"/><Relationship Id="rId2" Type="http://schemas.openxmlformats.org/officeDocument/2006/relationships/hyperlink" Target="http://taxinformation.cbic.gov.in/content-page/explore-act/1000347/100000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taxinformation.cbic.gov.in/content-page/explore-act/1000348/1000001" TargetMode="External"/><Relationship Id="rId2" Type="http://schemas.openxmlformats.org/officeDocument/2006/relationships/hyperlink" Target="http://taxinformation.cbic.gov.in/content-page/explore-act/1000347/1000001"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taxinformation.cbic.gov.in/content-page/explore-forms/1000137" TargetMode="External"/><Relationship Id="rId2" Type="http://schemas.openxmlformats.org/officeDocument/2006/relationships/hyperlink" Target="http://taxinformation.cbic.gov.in/content-page/explore-act/1000340/1000001" TargetMode="External"/><Relationship Id="rId1" Type="http://schemas.openxmlformats.org/officeDocument/2006/relationships/slideLayout" Target="../slideLayouts/slideLayout2.xml"/><Relationship Id="rId4" Type="http://schemas.openxmlformats.org/officeDocument/2006/relationships/hyperlink" Target="http://taxinformation.cbic.gov.in/content-page/explore-forms/1000138" TargetMode="Externa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637183"/>
            <a:ext cx="9144000" cy="223961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90000"/>
              </a:lnSpc>
              <a:spcBef>
                <a:spcPts val="1000"/>
              </a:spcBef>
            </a:pPr>
            <a:endParaRPr lang="en-US" sz="2400" dirty="0">
              <a:ln>
                <a:solidFill>
                  <a:schemeClr val="bg1"/>
                </a:solidFill>
              </a:ln>
              <a:solidFill>
                <a:schemeClr val="bg1"/>
              </a:solidFill>
              <a:latin typeface="Century Gothic" panose="020B0502020202020204" pitchFamily="34" charset="0"/>
            </a:endParaRPr>
          </a:p>
        </p:txBody>
      </p:sp>
      <p:sp>
        <p:nvSpPr>
          <p:cNvPr id="2" name="Title 1"/>
          <p:cNvSpPr>
            <a:spLocks noGrp="1"/>
          </p:cNvSpPr>
          <p:nvPr>
            <p:ph type="ctrTitle"/>
          </p:nvPr>
        </p:nvSpPr>
        <p:spPr>
          <a:xfrm>
            <a:off x="0" y="2637183"/>
            <a:ext cx="9143980" cy="2239617"/>
          </a:xfrm>
        </p:spPr>
        <p:txBody>
          <a:bodyPr anchor="ctr"/>
          <a:lstStyle/>
          <a:p>
            <a:pPr algn="ctr"/>
            <a:r>
              <a:rPr lang="en-IN" sz="4000" b="1" i="1" dirty="0">
                <a:solidFill>
                  <a:schemeClr val="bg1"/>
                </a:solidFill>
                <a:latin typeface="Century Schoolbook" pitchFamily="18" charset="0"/>
              </a:rPr>
              <a:t>departmental Audit</a:t>
            </a:r>
          </a:p>
        </p:txBody>
      </p:sp>
      <p:sp>
        <p:nvSpPr>
          <p:cNvPr id="8" name="Title 1"/>
          <p:cNvSpPr txBox="1">
            <a:spLocks/>
          </p:cNvSpPr>
          <p:nvPr/>
        </p:nvSpPr>
        <p:spPr>
          <a:xfrm>
            <a:off x="2057399" y="0"/>
            <a:ext cx="6858001" cy="2362200"/>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8800" kern="1200" cap="all" spc="-80" baseline="0">
                <a:solidFill>
                  <a:schemeClr val="tx1"/>
                </a:solidFill>
                <a:latin typeface="+mj-lt"/>
                <a:ea typeface="+mj-ea"/>
                <a:cs typeface="+mj-cs"/>
              </a:defRPr>
            </a:lvl1pPr>
          </a:lstStyle>
          <a:p>
            <a:pPr algn="ctr"/>
            <a:endParaRPr lang="en-IN" sz="3200" b="1" dirty="0">
              <a:solidFill>
                <a:srgbClr val="192237"/>
              </a:solidFill>
              <a:latin typeface="Century Schoolbook" pitchFamily="18" charset="0"/>
            </a:endParaRPr>
          </a:p>
        </p:txBody>
      </p:sp>
      <p:sp>
        <p:nvSpPr>
          <p:cNvPr id="9" name="TextBox 8"/>
          <p:cNvSpPr txBox="1"/>
          <p:nvPr/>
        </p:nvSpPr>
        <p:spPr>
          <a:xfrm>
            <a:off x="0" y="5448126"/>
            <a:ext cx="9144000" cy="1200329"/>
          </a:xfrm>
          <a:prstGeom prst="rect">
            <a:avLst/>
          </a:prstGeom>
          <a:noFill/>
        </p:spPr>
        <p:txBody>
          <a:bodyPr wrap="square" rtlCol="0">
            <a:spAutoFit/>
          </a:bodyPr>
          <a:lstStyle/>
          <a:p>
            <a:pPr marL="109728" algn="ctr"/>
            <a:r>
              <a:rPr lang="en-US" sz="4000" b="1" dirty="0" err="1">
                <a:solidFill>
                  <a:prstClr val="black"/>
                </a:solidFill>
                <a:latin typeface="Century Schoolbook" pitchFamily="18" charset="0"/>
              </a:rPr>
              <a:t>Abhisek</a:t>
            </a:r>
            <a:r>
              <a:rPr lang="en-US" sz="4000" b="1" dirty="0">
                <a:solidFill>
                  <a:prstClr val="black"/>
                </a:solidFill>
                <a:latin typeface="Century Schoolbook" pitchFamily="18" charset="0"/>
              </a:rPr>
              <a:t> </a:t>
            </a:r>
            <a:r>
              <a:rPr lang="en-US" sz="4000" b="1" dirty="0" err="1">
                <a:solidFill>
                  <a:prstClr val="black"/>
                </a:solidFill>
                <a:latin typeface="Century Schoolbook" pitchFamily="18" charset="0"/>
              </a:rPr>
              <a:t>Tibrewal</a:t>
            </a:r>
            <a:endParaRPr lang="en-US" sz="4000" b="1" dirty="0">
              <a:solidFill>
                <a:prstClr val="black"/>
              </a:solidFill>
              <a:latin typeface="Century Schoolbook" pitchFamily="18" charset="0"/>
            </a:endParaRPr>
          </a:p>
          <a:p>
            <a:pPr marL="109728" algn="ctr"/>
            <a:r>
              <a:rPr lang="en-US" sz="3200" dirty="0">
                <a:solidFill>
                  <a:prstClr val="black"/>
                </a:solidFill>
                <a:latin typeface="Century Schoolbook" pitchFamily="18" charset="0"/>
              </a:rPr>
              <a:t>B. Com (H), FCA, CS, LLB</a:t>
            </a:r>
          </a:p>
        </p:txBody>
      </p:sp>
      <p:sp>
        <p:nvSpPr>
          <p:cNvPr id="11" name="Title 1"/>
          <p:cNvSpPr txBox="1">
            <a:spLocks/>
          </p:cNvSpPr>
          <p:nvPr/>
        </p:nvSpPr>
        <p:spPr>
          <a:xfrm>
            <a:off x="-36512" y="0"/>
            <a:ext cx="9180511" cy="2571744"/>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8800" kern="1200" cap="all" spc="-80" baseline="0">
                <a:solidFill>
                  <a:schemeClr val="tx1"/>
                </a:solidFill>
                <a:latin typeface="+mj-lt"/>
                <a:ea typeface="+mj-ea"/>
                <a:cs typeface="+mj-cs"/>
              </a:defRPr>
            </a:lvl1pPr>
          </a:lstStyle>
          <a:p>
            <a:pPr algn="ctr"/>
            <a:r>
              <a:rPr lang="en-IN" sz="3600" b="1" dirty="0">
                <a:solidFill>
                  <a:srgbClr val="192237"/>
                </a:solidFill>
                <a:latin typeface="Century Schoolbook" pitchFamily="18" charset="0"/>
              </a:rPr>
              <a:t>EIRC OF ICAI</a:t>
            </a:r>
          </a:p>
        </p:txBody>
      </p:sp>
    </p:spTree>
    <p:extLst>
      <p:ext uri="{BB962C8B-B14F-4D97-AF65-F5344CB8AC3E}">
        <p14:creationId xmlns:p14="http://schemas.microsoft.com/office/powerpoint/2010/main" val="2759046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361950" indent="-361950" algn="just">
              <a:lnSpc>
                <a:spcPct val="250000"/>
              </a:lnSpc>
            </a:pPr>
            <a:r>
              <a:rPr lang="en-IN" sz="1800" b="0" i="0" dirty="0">
                <a:solidFill>
                  <a:srgbClr val="212529"/>
                </a:solidFill>
                <a:effectLst/>
                <a:latin typeface="Cambria" panose="02040503050406030204" pitchFamily="18" charset="0"/>
                <a:ea typeface="Cambria" panose="02040503050406030204" pitchFamily="18" charset="0"/>
              </a:rPr>
              <a:t>(5) During the course of audit, the authorised officer may </a:t>
            </a:r>
            <a:r>
              <a:rPr lang="en-IN" sz="1800" i="0" dirty="0">
                <a:solidFill>
                  <a:srgbClr val="212529"/>
                </a:solidFill>
                <a:effectLst/>
                <a:latin typeface="Cambria" panose="02040503050406030204" pitchFamily="18" charset="0"/>
                <a:ea typeface="Cambria" panose="02040503050406030204" pitchFamily="18" charset="0"/>
              </a:rPr>
              <a:t>require the registered    person,</a:t>
            </a:r>
            <a:r>
              <a:rPr lang="en-IN" sz="1800" b="0" i="0" dirty="0">
                <a:solidFill>
                  <a:srgbClr val="212529"/>
                </a:solidFill>
                <a:effectLst/>
                <a:latin typeface="Cambria" panose="02040503050406030204" pitchFamily="18" charset="0"/>
                <a:ea typeface="Cambria" panose="02040503050406030204" pitchFamily="18" charset="0"/>
              </a:rPr>
              <a:t> -</a:t>
            </a:r>
          </a:p>
          <a:p>
            <a:pPr marL="715963" indent="-444500" algn="just">
              <a:lnSpc>
                <a:spcPct val="250000"/>
              </a:lnSpc>
            </a:pPr>
            <a:r>
              <a:rPr lang="en-IN" sz="1800" b="0" i="0" dirty="0">
                <a:solidFill>
                  <a:srgbClr val="212529"/>
                </a:solidFill>
                <a:effectLst/>
                <a:latin typeface="Cambria" panose="02040503050406030204" pitchFamily="18" charset="0"/>
                <a:ea typeface="Cambria" panose="02040503050406030204" pitchFamily="18" charset="0"/>
              </a:rPr>
              <a:t>(</a:t>
            </a:r>
            <a:r>
              <a:rPr lang="en-IN" sz="1800" b="0" i="0" dirty="0" err="1">
                <a:solidFill>
                  <a:srgbClr val="212529"/>
                </a:solidFill>
                <a:effectLst/>
                <a:latin typeface="Cambria" panose="02040503050406030204" pitchFamily="18" charset="0"/>
                <a:ea typeface="Cambria" panose="02040503050406030204" pitchFamily="18" charset="0"/>
              </a:rPr>
              <a:t>i</a:t>
            </a:r>
            <a:r>
              <a:rPr lang="en-IN" sz="1800" b="0" i="0" dirty="0">
                <a:solidFill>
                  <a:srgbClr val="212529"/>
                </a:solidFill>
                <a:effectLst/>
                <a:latin typeface="Cambria" panose="02040503050406030204" pitchFamily="18" charset="0"/>
                <a:ea typeface="Cambria" panose="02040503050406030204" pitchFamily="18" charset="0"/>
              </a:rPr>
              <a:t>)  to afford him the</a:t>
            </a:r>
            <a:r>
              <a:rPr lang="en-IN" sz="1800" i="0" dirty="0">
                <a:solidFill>
                  <a:srgbClr val="212529"/>
                </a:solidFill>
                <a:effectLst/>
                <a:latin typeface="Cambria" panose="02040503050406030204" pitchFamily="18" charset="0"/>
                <a:ea typeface="Cambria" panose="02040503050406030204" pitchFamily="18" charset="0"/>
              </a:rPr>
              <a:t> necessary facility </a:t>
            </a:r>
            <a:r>
              <a:rPr lang="en-IN" sz="1800" b="0" i="0" dirty="0">
                <a:solidFill>
                  <a:srgbClr val="212529"/>
                </a:solidFill>
                <a:effectLst/>
                <a:latin typeface="Cambria" panose="02040503050406030204" pitchFamily="18" charset="0"/>
                <a:ea typeface="Cambria" panose="02040503050406030204" pitchFamily="18" charset="0"/>
              </a:rPr>
              <a:t>to verify the books of account or other documents as he may require;</a:t>
            </a:r>
          </a:p>
          <a:p>
            <a:pPr marL="715963" indent="-444500" algn="just">
              <a:lnSpc>
                <a:spcPct val="250000"/>
              </a:lnSpc>
            </a:pPr>
            <a:r>
              <a:rPr lang="en-IN" sz="1800" b="0" i="0" dirty="0">
                <a:solidFill>
                  <a:srgbClr val="212529"/>
                </a:solidFill>
                <a:effectLst/>
                <a:latin typeface="Cambria" panose="02040503050406030204" pitchFamily="18" charset="0"/>
                <a:ea typeface="Cambria" panose="02040503050406030204" pitchFamily="18" charset="0"/>
              </a:rPr>
              <a:t>(ii) to furnish such information as he may require and </a:t>
            </a:r>
            <a:r>
              <a:rPr lang="en-IN" sz="1800" i="0" dirty="0">
                <a:solidFill>
                  <a:srgbClr val="212529"/>
                </a:solidFill>
                <a:effectLst/>
                <a:latin typeface="Cambria" panose="02040503050406030204" pitchFamily="18" charset="0"/>
                <a:ea typeface="Cambria" panose="02040503050406030204" pitchFamily="18" charset="0"/>
              </a:rPr>
              <a:t>render assistance</a:t>
            </a:r>
            <a:r>
              <a:rPr lang="en-IN" sz="1800" b="0" i="0" dirty="0">
                <a:solidFill>
                  <a:srgbClr val="212529"/>
                </a:solidFill>
                <a:effectLst/>
                <a:latin typeface="Cambria" panose="02040503050406030204" pitchFamily="18" charset="0"/>
                <a:ea typeface="Cambria" panose="02040503050406030204" pitchFamily="18" charset="0"/>
              </a:rPr>
              <a:t> for timely completion of the audit.</a:t>
            </a:r>
          </a:p>
        </p:txBody>
      </p:sp>
    </p:spTree>
    <p:extLst>
      <p:ext uri="{BB962C8B-B14F-4D97-AF65-F5344CB8AC3E}">
        <p14:creationId xmlns:p14="http://schemas.microsoft.com/office/powerpoint/2010/main" val="2738861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Rule 101.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323528" y="1196752"/>
            <a:ext cx="8363272" cy="5180964"/>
          </a:xfrm>
        </p:spPr>
        <p:txBody>
          <a:bodyPr>
            <a:noAutofit/>
          </a:bodyPr>
          <a:lstStyle/>
          <a:p>
            <a:pPr marL="361950" indent="-361950" algn="just">
              <a:lnSpc>
                <a:spcPct val="150000"/>
              </a:lnSpc>
            </a:pPr>
            <a:r>
              <a:rPr lang="en-IN" b="0" i="0" dirty="0">
                <a:solidFill>
                  <a:srgbClr val="212529"/>
                </a:solidFill>
                <a:effectLst/>
                <a:latin typeface="Cambria" panose="02040503050406030204" pitchFamily="18" charset="0"/>
                <a:ea typeface="Cambria" panose="02040503050406030204" pitchFamily="18" charset="0"/>
              </a:rPr>
              <a:t>(3) The proper officer authorised to conduct audit of the records and the books of account of the registered person shall, with the assistance of the team of officers and officials accompanying him, verify the documents on the basis of which the books of account are maintained and the returns and statements furnished under the provisions of the Act and the rules made thereunder, the correctness of the turnover, exemptions and deductions claimed, the rate of tax applied in respect of the supply of goods or services or both, the input tax credit availed and utilised, refund claimed, and other relevant issues and </a:t>
            </a:r>
            <a:r>
              <a:rPr lang="en-IN" i="0" dirty="0">
                <a:solidFill>
                  <a:srgbClr val="212529"/>
                </a:solidFill>
                <a:effectLst/>
                <a:latin typeface="Cambria" panose="02040503050406030204" pitchFamily="18" charset="0"/>
                <a:ea typeface="Cambria" panose="02040503050406030204" pitchFamily="18" charset="0"/>
              </a:rPr>
              <a:t>record the observations in his audit notes.</a:t>
            </a:r>
          </a:p>
        </p:txBody>
      </p:sp>
    </p:spTree>
    <p:extLst>
      <p:ext uri="{BB962C8B-B14F-4D97-AF65-F5344CB8AC3E}">
        <p14:creationId xmlns:p14="http://schemas.microsoft.com/office/powerpoint/2010/main" val="63749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Rule 101.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323528" y="1196752"/>
            <a:ext cx="8363272" cy="5180964"/>
          </a:xfrm>
        </p:spPr>
        <p:txBody>
          <a:bodyPr>
            <a:noAutofit/>
          </a:bodyPr>
          <a:lstStyle/>
          <a:p>
            <a:pPr marL="361950" indent="-361950" algn="just">
              <a:lnSpc>
                <a:spcPct val="200000"/>
              </a:lnSpc>
            </a:pPr>
            <a:r>
              <a:rPr lang="en-IN" b="0" i="0" dirty="0">
                <a:solidFill>
                  <a:srgbClr val="212529"/>
                </a:solidFill>
                <a:effectLst/>
                <a:latin typeface="Cambria" panose="02040503050406030204" pitchFamily="18" charset="0"/>
                <a:ea typeface="Cambria" panose="02040503050406030204" pitchFamily="18" charset="0"/>
              </a:rPr>
              <a:t>(4) The proper officer may inform the registered person of the discrepancies noticed, if any, as observed in the audit and the said person may file his reply and the proper officer shall finalise the findings of the audit after due consideration of the reply furnished.</a:t>
            </a:r>
          </a:p>
        </p:txBody>
      </p:sp>
    </p:spTree>
    <p:extLst>
      <p:ext uri="{BB962C8B-B14F-4D97-AF65-F5344CB8AC3E}">
        <p14:creationId xmlns:p14="http://schemas.microsoft.com/office/powerpoint/2010/main" val="3785899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442913" indent="-442913" algn="just">
              <a:lnSpc>
                <a:spcPct val="300000"/>
              </a:lnSpc>
              <a:buAutoNum type="arabicParenBoth" startAt="6"/>
            </a:pPr>
            <a:r>
              <a:rPr lang="en-IN" sz="1800" b="0" i="0" dirty="0">
                <a:solidFill>
                  <a:srgbClr val="212529"/>
                </a:solidFill>
                <a:effectLst/>
                <a:latin typeface="Cambria" panose="02040503050406030204" pitchFamily="18" charset="0"/>
                <a:ea typeface="Cambria" panose="02040503050406030204" pitchFamily="18" charset="0"/>
              </a:rPr>
              <a:t>	On conclusion of audit, the proper officer shall, </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within thirty days,</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inform the registered person, whose records are audited,</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about the findings, his rights and obligations and</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the reasons for such findings.</a:t>
            </a:r>
          </a:p>
        </p:txBody>
      </p:sp>
    </p:spTree>
    <p:extLst>
      <p:ext uri="{BB962C8B-B14F-4D97-AF65-F5344CB8AC3E}">
        <p14:creationId xmlns:p14="http://schemas.microsoft.com/office/powerpoint/2010/main" val="2514547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Rule 101.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323528" y="1196752"/>
            <a:ext cx="8363272" cy="5180964"/>
          </a:xfrm>
        </p:spPr>
        <p:txBody>
          <a:bodyPr>
            <a:noAutofit/>
          </a:bodyPr>
          <a:lstStyle/>
          <a:p>
            <a:pPr marL="361950" indent="-361950" algn="just">
              <a:lnSpc>
                <a:spcPct val="200000"/>
              </a:lnSpc>
            </a:pPr>
            <a:r>
              <a:rPr lang="en-IN" b="0" i="0" dirty="0">
                <a:solidFill>
                  <a:srgbClr val="212529"/>
                </a:solidFill>
                <a:effectLst/>
                <a:latin typeface="Cambria" panose="02040503050406030204" pitchFamily="18" charset="0"/>
                <a:ea typeface="Cambria" panose="02040503050406030204" pitchFamily="18" charset="0"/>
              </a:rPr>
              <a:t>(5) On conclusion of the audit, the proper officer shall inform the findings of audit to the registered person in accordance wi</a:t>
            </a:r>
            <a:r>
              <a:rPr lang="en-IN" b="0" i="0" dirty="0">
                <a:effectLst/>
                <a:latin typeface="Cambria" panose="02040503050406030204" pitchFamily="18" charset="0"/>
                <a:ea typeface="Cambria" panose="02040503050406030204" pitchFamily="18" charset="0"/>
              </a:rPr>
              <a:t>th the provisions of sub-section (6) of </a:t>
            </a:r>
            <a:r>
              <a:rPr lang="en-IN" b="0" i="0" strike="noStrike" dirty="0">
                <a:effectLst/>
                <a:latin typeface="Cambria" panose="02040503050406030204" pitchFamily="18" charset="0"/>
                <a:ea typeface="Cambria" panose="02040503050406030204" pitchFamily="18" charset="0"/>
              </a:rPr>
              <a:t>section 65</a:t>
            </a:r>
            <a:r>
              <a:rPr lang="en-IN" b="0" i="0" dirty="0">
                <a:effectLst/>
                <a:latin typeface="Cambria" panose="02040503050406030204" pitchFamily="18" charset="0"/>
                <a:ea typeface="Cambria" panose="02040503050406030204" pitchFamily="18" charset="0"/>
              </a:rPr>
              <a:t> in </a:t>
            </a:r>
            <a:r>
              <a:rPr lang="en-IN" b="1" i="0" strike="noStrike" dirty="0">
                <a:effectLst/>
                <a:latin typeface="Cambria" panose="02040503050406030204" pitchFamily="18" charset="0"/>
                <a:ea typeface="Cambria" panose="02040503050406030204" pitchFamily="18" charset="0"/>
                <a:hlinkClick r:id="rId2">
                  <a:extLst>
                    <a:ext uri="{A12FA001-AC4F-418D-AE19-62706E023703}">
                      <ahyp:hlinkClr xmlns:ahyp="http://schemas.microsoft.com/office/drawing/2018/hyperlinkcolor" val="tx"/>
                    </a:ext>
                  </a:extLst>
                </a:hlinkClick>
              </a:rPr>
              <a:t>FORM GST ADT-02</a:t>
            </a:r>
            <a:r>
              <a:rPr lang="en-IN" b="1" i="0" dirty="0">
                <a:effectLst/>
                <a:latin typeface="Cambria" panose="02040503050406030204" pitchFamily="18" charset="0"/>
                <a:ea typeface="Cambria" panose="02040503050406030204" pitchFamily="18" charset="0"/>
              </a:rPr>
              <a:t>.</a:t>
            </a:r>
            <a:endParaRPr lang="en-IN" b="0" i="0"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69857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442913" indent="-442913" algn="just">
              <a:lnSpc>
                <a:spcPct val="300000"/>
              </a:lnSpc>
              <a:buAutoNum type="arabicParenBoth" startAt="7"/>
            </a:pPr>
            <a:r>
              <a:rPr lang="en-IN" sz="1800" b="0" i="0" dirty="0">
                <a:solidFill>
                  <a:srgbClr val="212529"/>
                </a:solidFill>
                <a:effectLst/>
                <a:latin typeface="Cambria" panose="02040503050406030204" pitchFamily="18" charset="0"/>
                <a:ea typeface="Cambria" panose="02040503050406030204" pitchFamily="18" charset="0"/>
              </a:rPr>
              <a:t>	Where the audit conducted under sub-section (1) results in</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detection of tax not paid or short paid or  erroneously refunded, or input 	tax credit wrongly availed or utilised,</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the proper officer may</a:t>
            </a:r>
          </a:p>
          <a:p>
            <a:pPr algn="just">
              <a:lnSpc>
                <a:spcPct val="30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initiate action </a:t>
            </a:r>
            <a:r>
              <a:rPr lang="en-IN" sz="1800" b="0" dirty="0">
                <a:solidFill>
                  <a:srgbClr val="212529"/>
                </a:solidFill>
                <a:latin typeface="Cambria" panose="02040503050406030204" pitchFamily="18" charset="0"/>
                <a:ea typeface="Cambria" panose="02040503050406030204" pitchFamily="18" charset="0"/>
              </a:rPr>
              <a:t>under </a:t>
            </a:r>
            <a:r>
              <a:rPr lang="en-IN" sz="1800" b="0" dirty="0">
                <a:solidFill>
                  <a:srgbClr val="212529"/>
                </a:solidFill>
                <a:latin typeface="Cambria" panose="02040503050406030204" pitchFamily="18" charset="0"/>
                <a:ea typeface="Cambria" panose="02040503050406030204" pitchFamily="18" charset="0"/>
                <a:hlinkClick r:id="rId2">
                  <a:extLst>
                    <a:ext uri="{A12FA001-AC4F-418D-AE19-62706E023703}">
                      <ahyp:hlinkClr xmlns:ahyp="http://schemas.microsoft.com/office/drawing/2018/hyperlinkcolor" val="tx"/>
                    </a:ext>
                  </a:extLst>
                </a:hlinkClick>
              </a:rPr>
              <a:t>section 73</a:t>
            </a:r>
            <a:r>
              <a:rPr lang="en-IN" sz="1800" b="0" dirty="0">
                <a:solidFill>
                  <a:srgbClr val="212529"/>
                </a:solidFill>
                <a:latin typeface="Cambria" panose="02040503050406030204" pitchFamily="18" charset="0"/>
                <a:ea typeface="Cambria" panose="02040503050406030204" pitchFamily="18" charset="0"/>
              </a:rPr>
              <a:t> or</a:t>
            </a:r>
            <a:r>
              <a:rPr lang="en-IN" sz="1800" b="0" dirty="0">
                <a:solidFill>
                  <a:srgbClr val="212529"/>
                </a:solidFill>
                <a:latin typeface="Cambria" panose="02040503050406030204" pitchFamily="18" charset="0"/>
                <a:ea typeface="Cambria" panose="02040503050406030204" pitchFamily="18" charset="0"/>
                <a:hlinkClick r:id="rId3">
                  <a:extLst>
                    <a:ext uri="{A12FA001-AC4F-418D-AE19-62706E023703}">
                      <ahyp:hlinkClr xmlns:ahyp="http://schemas.microsoft.com/office/drawing/2018/hyperlinkcolor" val="tx"/>
                    </a:ext>
                  </a:extLst>
                </a:hlinkClick>
              </a:rPr>
              <a:t> section 74</a:t>
            </a:r>
            <a:r>
              <a:rPr lang="en-IN" sz="1800" b="0" dirty="0">
                <a:solidFill>
                  <a:srgbClr val="212529"/>
                </a:solidFill>
                <a:latin typeface="Cambria" panose="02040503050406030204" pitchFamily="18" charset="0"/>
                <a:ea typeface="Cambria" panose="02040503050406030204" pitchFamily="18" charset="0"/>
              </a:rPr>
              <a:t>.</a:t>
            </a:r>
          </a:p>
          <a:p>
            <a:pPr marL="442913" algn="just">
              <a:lnSpc>
                <a:spcPct val="250000"/>
              </a:lnSpc>
            </a:pPr>
            <a:endParaRPr lang="en-IN" sz="1800"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97113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363272" cy="5517232"/>
          </a:xfrm>
        </p:spPr>
        <p:txBody>
          <a:bodyPr>
            <a:noAutofit/>
          </a:bodyPr>
          <a:lstStyle/>
          <a:p>
            <a:pPr marL="714375" indent="-714375" algn="just">
              <a:lnSpc>
                <a:spcPct val="150000"/>
              </a:lnSpc>
              <a:spcBef>
                <a:spcPts val="0"/>
              </a:spcBef>
              <a:spcAft>
                <a:spcPts val="0"/>
              </a:spcAft>
            </a:pPr>
            <a:r>
              <a:rPr lang="en-US" sz="1800" dirty="0">
                <a:ea typeface="Cambria" panose="02040503050406030204" pitchFamily="18" charset="0"/>
              </a:rPr>
              <a:t>73(1)	</a:t>
            </a:r>
            <a:r>
              <a:rPr lang="en-US" sz="1800" b="0" dirty="0">
                <a:ea typeface="Cambria" panose="02040503050406030204" pitchFamily="18" charset="0"/>
              </a:rPr>
              <a:t>Where it </a:t>
            </a:r>
            <a:r>
              <a:rPr lang="en-US" sz="1800" dirty="0">
                <a:ea typeface="Cambria" panose="02040503050406030204" pitchFamily="18" charset="0"/>
              </a:rPr>
              <a:t>appears to </a:t>
            </a:r>
            <a:r>
              <a:rPr lang="en-US" sz="1800" b="0" dirty="0">
                <a:ea typeface="Cambria" panose="02040503050406030204" pitchFamily="18" charset="0"/>
              </a:rPr>
              <a:t>the </a:t>
            </a:r>
            <a:r>
              <a:rPr lang="en-US" sz="1800" dirty="0">
                <a:ea typeface="Cambria" panose="02040503050406030204" pitchFamily="18" charset="0"/>
              </a:rPr>
              <a:t>proper officer </a:t>
            </a:r>
            <a:r>
              <a:rPr lang="en-US" sz="1800" b="0" dirty="0">
                <a:ea typeface="Cambria" panose="02040503050406030204" pitchFamily="18" charset="0"/>
              </a:rPr>
              <a:t>that </a:t>
            </a:r>
            <a:r>
              <a:rPr lang="en-US" sz="1800" dirty="0">
                <a:ea typeface="Cambria" panose="02040503050406030204" pitchFamily="18" charset="0"/>
              </a:rPr>
              <a:t>any tax </a:t>
            </a:r>
            <a:r>
              <a:rPr lang="en-US" sz="1800" b="0" dirty="0">
                <a:ea typeface="Cambria" panose="02040503050406030204" pitchFamily="18" charset="0"/>
              </a:rPr>
              <a:t>has</a:t>
            </a:r>
          </a:p>
          <a:p>
            <a:pPr marL="984250" indent="-269875" algn="just">
              <a:lnSpc>
                <a:spcPct val="150000"/>
              </a:lnSpc>
              <a:spcBef>
                <a:spcPts val="0"/>
              </a:spcBef>
              <a:spcAft>
                <a:spcPts val="0"/>
              </a:spcAft>
              <a:buFont typeface="Arial" panose="020B0604020202020204" pitchFamily="34" charset="0"/>
              <a:buChar char="•"/>
            </a:pPr>
            <a:r>
              <a:rPr lang="en-US" sz="1800" b="0" dirty="0">
                <a:ea typeface="Cambria" panose="02040503050406030204" pitchFamily="18" charset="0"/>
              </a:rPr>
              <a:t>not been paid or short paid or erroneously refunded, or where input tax credit has been wrongly </a:t>
            </a:r>
            <a:r>
              <a:rPr lang="en-US" sz="1800" dirty="0">
                <a:ea typeface="Cambria" panose="02040503050406030204" pitchFamily="18" charset="0"/>
              </a:rPr>
              <a:t>availed or utilized</a:t>
            </a:r>
          </a:p>
          <a:p>
            <a:pPr marL="714375" algn="just">
              <a:lnSpc>
                <a:spcPct val="150000"/>
              </a:lnSpc>
              <a:spcBef>
                <a:spcPts val="0"/>
              </a:spcBef>
              <a:spcAft>
                <a:spcPts val="0"/>
              </a:spcAft>
            </a:pPr>
            <a:r>
              <a:rPr lang="en-US" sz="1800" dirty="0">
                <a:ea typeface="Cambria" panose="02040503050406030204" pitchFamily="18" charset="0"/>
              </a:rPr>
              <a:t>for any reason, </a:t>
            </a:r>
            <a:r>
              <a:rPr lang="en-US" sz="1800" u="sng" dirty="0">
                <a:ea typeface="Cambria" panose="02040503050406030204" pitchFamily="18" charset="0"/>
              </a:rPr>
              <a:t>other than the reason of</a:t>
            </a:r>
          </a:p>
          <a:p>
            <a:pPr marL="984250" indent="-269875" algn="just">
              <a:lnSpc>
                <a:spcPct val="150000"/>
              </a:lnSpc>
              <a:spcBef>
                <a:spcPts val="0"/>
              </a:spcBef>
              <a:spcAft>
                <a:spcPts val="0"/>
              </a:spcAft>
              <a:buFont typeface="Arial" panose="020B0604020202020204" pitchFamily="34" charset="0"/>
              <a:buChar char="•"/>
            </a:pPr>
            <a:r>
              <a:rPr lang="en-US" sz="1800" b="0" dirty="0">
                <a:ea typeface="Cambria" panose="02040503050406030204" pitchFamily="18" charset="0"/>
              </a:rPr>
              <a:t>fraud or any </a:t>
            </a:r>
            <a:r>
              <a:rPr lang="en-US" sz="1800" b="0" dirty="0" err="1">
                <a:ea typeface="Cambria" panose="02040503050406030204" pitchFamily="18" charset="0"/>
              </a:rPr>
              <a:t>wilful</a:t>
            </a:r>
            <a:r>
              <a:rPr lang="en-US" sz="1800" b="0" dirty="0">
                <a:ea typeface="Cambria" panose="02040503050406030204" pitchFamily="18" charset="0"/>
              </a:rPr>
              <a:t>-misstatement or suppression of facts </a:t>
            </a:r>
            <a:r>
              <a:rPr lang="en-US" sz="1800" dirty="0">
                <a:ea typeface="Cambria" panose="02040503050406030204" pitchFamily="18" charset="0"/>
              </a:rPr>
              <a:t>to evade tax,</a:t>
            </a:r>
          </a:p>
          <a:p>
            <a:pPr marL="714375" algn="just">
              <a:lnSpc>
                <a:spcPct val="150000"/>
              </a:lnSpc>
              <a:spcBef>
                <a:spcPts val="0"/>
              </a:spcBef>
              <a:spcAft>
                <a:spcPts val="0"/>
              </a:spcAft>
            </a:pPr>
            <a:r>
              <a:rPr lang="en-US" sz="1800" dirty="0">
                <a:ea typeface="Cambria" panose="02040503050406030204" pitchFamily="18" charset="0"/>
              </a:rPr>
              <a:t>he shall serve notice on </a:t>
            </a:r>
            <a:r>
              <a:rPr lang="en-US" sz="1800" u="sng" dirty="0">
                <a:ea typeface="Cambria" panose="02040503050406030204" pitchFamily="18" charset="0"/>
              </a:rPr>
              <a:t>the person chargeable with tax</a:t>
            </a:r>
            <a:r>
              <a:rPr lang="en-US" sz="1800" dirty="0">
                <a:ea typeface="Cambria" panose="02040503050406030204" pitchFamily="18" charset="0"/>
              </a:rPr>
              <a:t> </a:t>
            </a:r>
            <a:r>
              <a:rPr lang="en-US" sz="1800" b="0" dirty="0">
                <a:ea typeface="Cambria" panose="02040503050406030204" pitchFamily="18" charset="0"/>
              </a:rPr>
              <a:t>which has not been so paid or which has been so short paid or to whom the refund has erroneously been made, or who has wrongly availed or </a:t>
            </a:r>
            <a:r>
              <a:rPr lang="en-US" sz="1800" b="0" dirty="0" err="1">
                <a:ea typeface="Cambria" panose="02040503050406030204" pitchFamily="18" charset="0"/>
              </a:rPr>
              <a:t>utilised</a:t>
            </a:r>
            <a:r>
              <a:rPr lang="en-US" sz="1800" b="0" dirty="0">
                <a:ea typeface="Cambria" panose="02040503050406030204" pitchFamily="18" charset="0"/>
              </a:rPr>
              <a:t> input tax credit,</a:t>
            </a:r>
          </a:p>
          <a:p>
            <a:pPr marL="714375" algn="just">
              <a:lnSpc>
                <a:spcPct val="150000"/>
              </a:lnSpc>
              <a:spcBef>
                <a:spcPts val="0"/>
              </a:spcBef>
              <a:spcAft>
                <a:spcPts val="0"/>
              </a:spcAft>
            </a:pPr>
            <a:r>
              <a:rPr lang="en-US" sz="1800" dirty="0">
                <a:ea typeface="Cambria" panose="02040503050406030204" pitchFamily="18" charset="0"/>
              </a:rPr>
              <a:t>requiring him to show cause as to why </a:t>
            </a:r>
            <a:r>
              <a:rPr lang="en-US" sz="1800" b="0" dirty="0">
                <a:ea typeface="Cambria" panose="02040503050406030204" pitchFamily="18" charset="0"/>
              </a:rPr>
              <a:t>he should </a:t>
            </a:r>
            <a:r>
              <a:rPr lang="en-US" sz="1800" dirty="0">
                <a:ea typeface="Cambria" panose="02040503050406030204" pitchFamily="18" charset="0"/>
              </a:rPr>
              <a:t>not pay the amount specified in the notice </a:t>
            </a:r>
            <a:r>
              <a:rPr lang="en-US" sz="1800" u="sng" dirty="0">
                <a:ea typeface="Cambria" panose="02040503050406030204" pitchFamily="18" charset="0"/>
              </a:rPr>
              <a:t>along with interest payable</a:t>
            </a:r>
            <a:r>
              <a:rPr lang="en-US" sz="1800" dirty="0">
                <a:ea typeface="Cambria" panose="02040503050406030204" pitchFamily="18" charset="0"/>
              </a:rPr>
              <a:t> </a:t>
            </a:r>
            <a:r>
              <a:rPr lang="en-US" sz="1800" b="0" dirty="0">
                <a:ea typeface="Cambria" panose="02040503050406030204" pitchFamily="18" charset="0"/>
              </a:rPr>
              <a:t>thereon under section 50 and </a:t>
            </a:r>
            <a:r>
              <a:rPr lang="en-US" sz="1800" dirty="0">
                <a:ea typeface="Cambria" panose="02040503050406030204" pitchFamily="18" charset="0"/>
              </a:rPr>
              <a:t>a penalty leviable under the provisions of this Act or the rules made thereunder.</a:t>
            </a:r>
            <a:endParaRPr lang="en-IN" sz="1800" dirty="0">
              <a:ea typeface="Cambria" panose="02040503050406030204" pitchFamily="18" charset="0"/>
            </a:endParaRPr>
          </a:p>
        </p:txBody>
      </p:sp>
    </p:spTree>
    <p:extLst>
      <p:ext uri="{BB962C8B-B14F-4D97-AF65-F5344CB8AC3E}">
        <p14:creationId xmlns:p14="http://schemas.microsoft.com/office/powerpoint/2010/main" val="3889834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200000"/>
              </a:lnSpc>
              <a:spcBef>
                <a:spcPts val="0"/>
              </a:spcBef>
              <a:spcAft>
                <a:spcPts val="0"/>
              </a:spcAft>
            </a:pPr>
            <a:r>
              <a:rPr lang="en-US" sz="1800" dirty="0">
                <a:ea typeface="Cambria" panose="02040503050406030204" pitchFamily="18" charset="0"/>
              </a:rPr>
              <a:t>73(2)	</a:t>
            </a:r>
            <a:r>
              <a:rPr lang="en-US" sz="1800" b="0" dirty="0">
                <a:ea typeface="Cambria" panose="02040503050406030204" pitchFamily="18" charset="0"/>
              </a:rPr>
              <a:t>The proper officer shall </a:t>
            </a:r>
            <a:r>
              <a:rPr lang="en-US" sz="1800" dirty="0">
                <a:ea typeface="Cambria" panose="02040503050406030204" pitchFamily="18" charset="0"/>
              </a:rPr>
              <a:t>issue the notice </a:t>
            </a:r>
            <a:r>
              <a:rPr lang="en-US" sz="1800" b="0" dirty="0">
                <a:ea typeface="Cambria" panose="02040503050406030204" pitchFamily="18" charset="0"/>
              </a:rPr>
              <a:t>under sub-section (1) </a:t>
            </a:r>
            <a:r>
              <a:rPr lang="en-US" sz="1800" u="sng" dirty="0">
                <a:ea typeface="Cambria" panose="02040503050406030204" pitchFamily="18" charset="0"/>
              </a:rPr>
              <a:t>at least three months prior</a:t>
            </a:r>
            <a:r>
              <a:rPr lang="en-US" sz="1800" b="0" dirty="0">
                <a:ea typeface="Cambria" panose="02040503050406030204" pitchFamily="18" charset="0"/>
              </a:rPr>
              <a:t> to the </a:t>
            </a:r>
            <a:r>
              <a:rPr lang="en-US" sz="1800" dirty="0">
                <a:ea typeface="Cambria" panose="02040503050406030204" pitchFamily="18" charset="0"/>
              </a:rPr>
              <a:t>time limit </a:t>
            </a:r>
            <a:r>
              <a:rPr lang="en-US" sz="1800" b="0" dirty="0">
                <a:ea typeface="Cambria" panose="02040503050406030204" pitchFamily="18" charset="0"/>
              </a:rPr>
              <a:t>specified in sub-section (10) </a:t>
            </a:r>
            <a:r>
              <a:rPr lang="en-US" sz="1800" dirty="0">
                <a:ea typeface="Cambria" panose="02040503050406030204" pitchFamily="18" charset="0"/>
              </a:rPr>
              <a:t>for issuance of order</a:t>
            </a:r>
            <a:r>
              <a:rPr lang="en-US" sz="1800" b="0" dirty="0">
                <a:ea typeface="Cambria" panose="02040503050406030204" pitchFamily="18" charset="0"/>
              </a:rPr>
              <a:t>.</a:t>
            </a:r>
          </a:p>
          <a:p>
            <a:pPr marL="714375" indent="-714375" algn="just">
              <a:lnSpc>
                <a:spcPct val="200000"/>
              </a:lnSpc>
              <a:spcBef>
                <a:spcPts val="0"/>
              </a:spcBef>
              <a:spcAft>
                <a:spcPts val="0"/>
              </a:spcAft>
            </a:pPr>
            <a:endParaRPr lang="en-US" sz="1800" b="0" dirty="0">
              <a:ea typeface="Cambria" panose="02040503050406030204" pitchFamily="18" charset="0"/>
            </a:endParaRPr>
          </a:p>
          <a:p>
            <a:pPr marL="714375" indent="-714375" algn="just">
              <a:lnSpc>
                <a:spcPct val="200000"/>
              </a:lnSpc>
              <a:spcBef>
                <a:spcPts val="0"/>
              </a:spcBef>
              <a:spcAft>
                <a:spcPts val="0"/>
              </a:spcAft>
            </a:pPr>
            <a:r>
              <a:rPr lang="en-US" sz="1800" b="0" dirty="0">
                <a:ea typeface="Cambria" panose="02040503050406030204" pitchFamily="18" charset="0"/>
              </a:rPr>
              <a:t>73(10)	The proper officer shall </a:t>
            </a:r>
            <a:r>
              <a:rPr lang="en-US" sz="1800" dirty="0">
                <a:ea typeface="Cambria" panose="02040503050406030204" pitchFamily="18" charset="0"/>
              </a:rPr>
              <a:t>issue the order </a:t>
            </a:r>
            <a:r>
              <a:rPr lang="en-US" sz="1800" b="0" dirty="0">
                <a:ea typeface="Cambria" panose="02040503050406030204" pitchFamily="18" charset="0"/>
              </a:rPr>
              <a:t>under sub-section (9) </a:t>
            </a:r>
            <a:r>
              <a:rPr lang="en-US" sz="1800" u="sng" dirty="0">
                <a:ea typeface="Cambria" panose="02040503050406030204" pitchFamily="18" charset="0"/>
              </a:rPr>
              <a:t>within three years</a:t>
            </a:r>
            <a:r>
              <a:rPr lang="en-US" sz="1800" b="0" dirty="0">
                <a:ea typeface="Cambria" panose="02040503050406030204" pitchFamily="18" charset="0"/>
              </a:rPr>
              <a:t> from </a:t>
            </a:r>
            <a:r>
              <a:rPr lang="en-US" sz="1800" u="sng" dirty="0">
                <a:ea typeface="Cambria" panose="02040503050406030204" pitchFamily="18" charset="0"/>
              </a:rPr>
              <a:t>the due date for furnishing of annual return for the financial year</a:t>
            </a:r>
            <a:r>
              <a:rPr lang="en-US" sz="1800" dirty="0">
                <a:ea typeface="Cambria" panose="02040503050406030204" pitchFamily="18" charset="0"/>
              </a:rPr>
              <a:t> to which the tax </a:t>
            </a:r>
            <a:r>
              <a:rPr lang="en-US" sz="1800" b="0" dirty="0">
                <a:ea typeface="Cambria" panose="02040503050406030204" pitchFamily="18" charset="0"/>
              </a:rPr>
              <a:t>not paid or short paid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a:t>
            </a:r>
            <a:r>
              <a:rPr lang="en-US" sz="1800" dirty="0">
                <a:ea typeface="Cambria" panose="02040503050406030204" pitchFamily="18" charset="0"/>
              </a:rPr>
              <a:t>relates </a:t>
            </a:r>
            <a:r>
              <a:rPr lang="en-US" sz="1800" b="0" dirty="0">
                <a:ea typeface="Cambria" panose="02040503050406030204" pitchFamily="18" charset="0"/>
              </a:rPr>
              <a:t>to </a:t>
            </a:r>
            <a:r>
              <a:rPr lang="en-US" sz="1800" u="sng" dirty="0">
                <a:ea typeface="Cambria" panose="02040503050406030204" pitchFamily="18" charset="0"/>
              </a:rPr>
              <a:t>or</a:t>
            </a:r>
            <a:r>
              <a:rPr lang="en-US" sz="1800" b="0" dirty="0">
                <a:ea typeface="Cambria" panose="02040503050406030204" pitchFamily="18" charset="0"/>
              </a:rPr>
              <a:t> within </a:t>
            </a:r>
            <a:r>
              <a:rPr lang="en-US" sz="1800" dirty="0">
                <a:ea typeface="Cambria" panose="02040503050406030204" pitchFamily="18" charset="0"/>
              </a:rPr>
              <a:t>three years from the date of erroneous refund</a:t>
            </a:r>
            <a:r>
              <a:rPr lang="en-US" sz="1800" b="0" dirty="0">
                <a:ea typeface="Cambria" panose="02040503050406030204" pitchFamily="18" charset="0"/>
              </a:rPr>
              <a:t>.</a:t>
            </a:r>
            <a:endParaRPr lang="en-IN" sz="1800" b="0" dirty="0">
              <a:ea typeface="Cambria" panose="02040503050406030204" pitchFamily="18" charset="0"/>
            </a:endParaRPr>
          </a:p>
        </p:txBody>
      </p:sp>
    </p:spTree>
    <p:extLst>
      <p:ext uri="{BB962C8B-B14F-4D97-AF65-F5344CB8AC3E}">
        <p14:creationId xmlns:p14="http://schemas.microsoft.com/office/powerpoint/2010/main" val="4061363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normAutofit/>
          </a:bodyPr>
          <a:lstStyle/>
          <a:p>
            <a:pPr algn="ctr">
              <a:lnSpc>
                <a:spcPct val="115000"/>
              </a:lnSpc>
              <a:spcAft>
                <a:spcPts val="0"/>
              </a:spcAft>
            </a:pPr>
            <a:r>
              <a:rPr lang="en-GB" sz="3200" b="1" dirty="0">
                <a:solidFill>
                  <a:srgbClr val="D1282E"/>
                </a:solidFill>
                <a:latin typeface="Cambria" panose="02040503050406030204" pitchFamily="18" charset="0"/>
                <a:ea typeface="Cambria" panose="02040503050406030204" pitchFamily="18" charset="0"/>
              </a:rPr>
              <a:t>Extension of period of limitations</a:t>
            </a:r>
            <a:br>
              <a:rPr lang="en-GB" sz="3200" b="1" dirty="0">
                <a:solidFill>
                  <a:srgbClr val="D1282E"/>
                </a:solidFill>
                <a:latin typeface="Cambria" panose="02040503050406030204" pitchFamily="18" charset="0"/>
                <a:ea typeface="Cambria" panose="02040503050406030204" pitchFamily="18" charset="0"/>
              </a:rPr>
            </a:br>
            <a:r>
              <a:rPr lang="en-GB" sz="2400" b="1" dirty="0">
                <a:solidFill>
                  <a:srgbClr val="D1282E"/>
                </a:solidFill>
                <a:latin typeface="Cambria" panose="02040503050406030204" pitchFamily="18" charset="0"/>
                <a:ea typeface="Cambria" panose="02040503050406030204" pitchFamily="18" charset="0"/>
              </a:rPr>
              <a:t>N/n. 13/2022 – CT dated 05/07/2022</a:t>
            </a:r>
            <a:endParaRPr lang="en-IN" sz="3200" b="1" dirty="0">
              <a:latin typeface="Cambria" panose="02040503050406030204" pitchFamily="18" charset="0"/>
              <a:ea typeface="Cambria" panose="020405030504060302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4DD7AE57-B0C6-44C2-9E6F-29D0B535ABB1}"/>
              </a:ext>
            </a:extLst>
          </p:cNvPr>
          <p:cNvSpPr>
            <a:spLocks noGrp="1"/>
          </p:cNvSpPr>
          <p:nvPr>
            <p:ph idx="1"/>
          </p:nvPr>
        </p:nvSpPr>
        <p:spPr>
          <a:xfrm>
            <a:off x="492514" y="1340768"/>
            <a:ext cx="8111934" cy="5040560"/>
          </a:xfrm>
        </p:spPr>
        <p:txBody>
          <a:bodyPr>
            <a:normAutofit/>
          </a:bodyPr>
          <a:lstStyle/>
          <a:p>
            <a:pPr algn="just">
              <a:lnSpc>
                <a:spcPct val="150000"/>
              </a:lnSpc>
            </a:pPr>
            <a:r>
              <a:rPr lang="en-IN" sz="1950" b="0" dirty="0">
                <a:latin typeface="Cambria" panose="02040503050406030204" pitchFamily="18" charset="0"/>
                <a:ea typeface="Cambria" panose="02040503050406030204" pitchFamily="18" charset="0"/>
              </a:rPr>
              <a:t>The time limit specified under section 73(10) for issuance of order under section 73(9) of the said Act, for recovery of tax not paid or short paid or of input tax credit wrongly availed or utilized, in respect of a tax period is further extended as under vide </a:t>
            </a:r>
            <a:r>
              <a:rPr lang="en-IN" sz="1950" u="sng" dirty="0">
                <a:latin typeface="Cambria" panose="02040503050406030204" pitchFamily="18" charset="0"/>
                <a:ea typeface="Cambria" panose="02040503050406030204" pitchFamily="18" charset="0"/>
              </a:rPr>
              <a:t>N/N. 9/2023 – </a:t>
            </a:r>
            <a:r>
              <a:rPr lang="en-IN" sz="1950" b="0" u="sng" dirty="0">
                <a:latin typeface="Cambria" panose="02040503050406030204" pitchFamily="18" charset="0"/>
                <a:ea typeface="Cambria" panose="02040503050406030204" pitchFamily="18" charset="0"/>
              </a:rPr>
              <a:t>Central Tax dt 31-03-2023.</a:t>
            </a:r>
            <a:endParaRPr lang="en-IN" sz="1950" b="0" i="1" dirty="0">
              <a:latin typeface="Cambria" panose="02040503050406030204" pitchFamily="18" charset="0"/>
              <a:ea typeface="Cambria" panose="02040503050406030204" pitchFamily="18" charset="0"/>
            </a:endParaRPr>
          </a:p>
        </p:txBody>
      </p:sp>
      <p:graphicFrame>
        <p:nvGraphicFramePr>
          <p:cNvPr id="8" name="Table 3">
            <a:extLst>
              <a:ext uri="{FF2B5EF4-FFF2-40B4-BE49-F238E27FC236}">
                <a16:creationId xmlns:a16="http://schemas.microsoft.com/office/drawing/2014/main" id="{DD22A1C0-D829-4513-A8B5-AA70B4D63140}"/>
              </a:ext>
            </a:extLst>
          </p:cNvPr>
          <p:cNvGraphicFramePr>
            <a:graphicFrameLocks noGrp="1"/>
          </p:cNvGraphicFramePr>
          <p:nvPr>
            <p:extLst>
              <p:ext uri="{D42A27DB-BD31-4B8C-83A1-F6EECF244321}">
                <p14:modId xmlns:p14="http://schemas.microsoft.com/office/powerpoint/2010/main" val="1693520030"/>
              </p:ext>
            </p:extLst>
          </p:nvPr>
        </p:nvGraphicFramePr>
        <p:xfrm>
          <a:off x="545956" y="3252336"/>
          <a:ext cx="8058492" cy="3571240"/>
        </p:xfrm>
        <a:graphic>
          <a:graphicData uri="http://schemas.openxmlformats.org/drawingml/2006/table">
            <a:tbl>
              <a:tblPr firstRow="1" bandRow="1">
                <a:tableStyleId>{5C22544A-7EE6-4342-B048-85BDC9FD1C3A}</a:tableStyleId>
              </a:tblPr>
              <a:tblGrid>
                <a:gridCol w="3017932">
                  <a:extLst>
                    <a:ext uri="{9D8B030D-6E8A-4147-A177-3AD203B41FA5}">
                      <a16:colId xmlns:a16="http://schemas.microsoft.com/office/drawing/2014/main" val="888408599"/>
                    </a:ext>
                  </a:extLst>
                </a:gridCol>
                <a:gridCol w="1944216">
                  <a:extLst>
                    <a:ext uri="{9D8B030D-6E8A-4147-A177-3AD203B41FA5}">
                      <a16:colId xmlns:a16="http://schemas.microsoft.com/office/drawing/2014/main" val="2290316685"/>
                    </a:ext>
                  </a:extLst>
                </a:gridCol>
                <a:gridCol w="1656184">
                  <a:extLst>
                    <a:ext uri="{9D8B030D-6E8A-4147-A177-3AD203B41FA5}">
                      <a16:colId xmlns:a16="http://schemas.microsoft.com/office/drawing/2014/main" val="2781524481"/>
                    </a:ext>
                  </a:extLst>
                </a:gridCol>
                <a:gridCol w="1440160">
                  <a:extLst>
                    <a:ext uri="{9D8B030D-6E8A-4147-A177-3AD203B41FA5}">
                      <a16:colId xmlns:a16="http://schemas.microsoft.com/office/drawing/2014/main" val="4082727175"/>
                    </a:ext>
                  </a:extLst>
                </a:gridCol>
              </a:tblGrid>
              <a:tr h="370840">
                <a:tc>
                  <a:txBody>
                    <a:bodyPr/>
                    <a:lstStyle/>
                    <a:p>
                      <a:pPr algn="ctr"/>
                      <a:r>
                        <a:rPr lang="en-US" dirty="0"/>
                        <a:t>Particulars</a:t>
                      </a:r>
                      <a:endParaRPr lang="en-IN" dirty="0"/>
                    </a:p>
                  </a:txBody>
                  <a:tcPr/>
                </a:tc>
                <a:tc>
                  <a:txBody>
                    <a:bodyPr/>
                    <a:lstStyle/>
                    <a:p>
                      <a:pPr algn="ctr"/>
                      <a:r>
                        <a:rPr lang="en-US" dirty="0"/>
                        <a:t>Original Due Date</a:t>
                      </a:r>
                      <a:endParaRPr lang="en-IN" dirty="0"/>
                    </a:p>
                  </a:txBody>
                  <a:tcPr/>
                </a:tc>
                <a:tc>
                  <a:txBody>
                    <a:bodyPr/>
                    <a:lstStyle/>
                    <a:p>
                      <a:pPr algn="ctr"/>
                      <a:r>
                        <a:rPr lang="en-US" dirty="0"/>
                        <a:t>Extended Due Date</a:t>
                      </a:r>
                      <a:endParaRPr lang="en-IN" dirty="0"/>
                    </a:p>
                  </a:txBody>
                  <a:tcPr/>
                </a:tc>
                <a:tc>
                  <a:txBody>
                    <a:bodyPr/>
                    <a:lstStyle/>
                    <a:p>
                      <a:pPr algn="ctr"/>
                      <a:r>
                        <a:rPr lang="en-US" dirty="0"/>
                        <a:t>Further Extended</a:t>
                      </a:r>
                      <a:endParaRPr lang="en-IN" dirty="0"/>
                    </a:p>
                  </a:txBody>
                  <a:tcPr/>
                </a:tc>
                <a:extLst>
                  <a:ext uri="{0D108BD9-81ED-4DB2-BD59-A6C34878D82A}">
                    <a16:rowId xmlns:a16="http://schemas.microsoft.com/office/drawing/2014/main" val="3910346485"/>
                  </a:ext>
                </a:extLst>
              </a:tr>
              <a:tr h="370840">
                <a:tc>
                  <a:txBody>
                    <a:bodyPr/>
                    <a:lstStyle/>
                    <a:p>
                      <a:pPr algn="ctr"/>
                      <a:r>
                        <a:rPr lang="en-US" dirty="0"/>
                        <a:t>GSTR – 9: (FY 2017-18)</a:t>
                      </a:r>
                      <a:endParaRPr lang="en-IN" dirty="0"/>
                    </a:p>
                  </a:txBody>
                  <a:tcPr anchor="ctr"/>
                </a:tc>
                <a:tc>
                  <a:txBody>
                    <a:bodyPr/>
                    <a:lstStyle/>
                    <a:p>
                      <a:pPr algn="ctr"/>
                      <a:r>
                        <a:rPr lang="en-US" dirty="0"/>
                        <a:t>31-12-2018</a:t>
                      </a:r>
                      <a:endParaRPr lang="en-IN" dirty="0"/>
                    </a:p>
                  </a:txBody>
                  <a:tcPr anchor="ctr"/>
                </a:tc>
                <a:tc>
                  <a:txBody>
                    <a:bodyPr/>
                    <a:lstStyle/>
                    <a:p>
                      <a:pPr algn="ctr"/>
                      <a:r>
                        <a:rPr lang="en-US" dirty="0"/>
                        <a:t>07-02-2020</a:t>
                      </a:r>
                      <a:endParaRPr lang="en-IN" dirty="0"/>
                    </a:p>
                  </a:txBody>
                  <a:tcPr anchor="ctr"/>
                </a:tc>
                <a:tc>
                  <a:txBody>
                    <a:bodyPr/>
                    <a:lstStyle/>
                    <a:p>
                      <a:pPr algn="ctr"/>
                      <a:r>
                        <a:rPr lang="en-US" dirty="0"/>
                        <a:t>-</a:t>
                      </a:r>
                      <a:endParaRPr lang="en-IN" dirty="0"/>
                    </a:p>
                  </a:txBody>
                  <a:tcPr anchor="ctr"/>
                </a:tc>
                <a:extLst>
                  <a:ext uri="{0D108BD9-81ED-4DB2-BD59-A6C34878D82A}">
                    <a16:rowId xmlns:a16="http://schemas.microsoft.com/office/drawing/2014/main" val="3295001772"/>
                  </a:ext>
                </a:extLst>
              </a:tr>
              <a:tr h="370840">
                <a:tc>
                  <a:txBody>
                    <a:bodyPr/>
                    <a:lstStyle/>
                    <a:p>
                      <a:pPr algn="ctr"/>
                      <a:r>
                        <a:rPr lang="en-US" dirty="0"/>
                        <a:t>S. 73 (10): Order u/s 73(9)</a:t>
                      </a:r>
                    </a:p>
                    <a:p>
                      <a:pPr algn="ctr"/>
                      <a:r>
                        <a:rPr lang="en-US" b="1" i="1" dirty="0"/>
                        <a:t>(FY 2017-18)</a:t>
                      </a:r>
                      <a:endParaRPr lang="en-IN" b="1" i="1" dirty="0"/>
                    </a:p>
                  </a:txBody>
                  <a:tcPr anchor="ctr"/>
                </a:tc>
                <a:tc>
                  <a:txBody>
                    <a:bodyPr/>
                    <a:lstStyle/>
                    <a:p>
                      <a:pPr algn="ctr"/>
                      <a:r>
                        <a:rPr lang="en-US" dirty="0"/>
                        <a:t>31-12-2021</a:t>
                      </a:r>
                      <a:endParaRPr lang="en-IN" dirty="0"/>
                    </a:p>
                  </a:txBody>
                  <a:tcPr anchor="ctr"/>
                </a:tc>
                <a:tc>
                  <a:txBody>
                    <a:bodyPr/>
                    <a:lstStyle/>
                    <a:p>
                      <a:pPr algn="ctr"/>
                      <a:r>
                        <a:rPr lang="en-US" dirty="0"/>
                        <a:t>07-02-2023</a:t>
                      </a:r>
                      <a:endParaRPr lang="en-IN" dirty="0"/>
                    </a:p>
                  </a:txBody>
                  <a:tcPr anchor="ctr"/>
                </a:tc>
                <a:tc>
                  <a:txBody>
                    <a:bodyPr/>
                    <a:lstStyle/>
                    <a:p>
                      <a:pPr algn="ctr"/>
                      <a:r>
                        <a:rPr lang="en-US" dirty="0"/>
                        <a:t>31-12-2023</a:t>
                      </a:r>
                      <a:endParaRPr lang="en-IN" dirty="0"/>
                    </a:p>
                  </a:txBody>
                  <a:tcPr anchor="ctr"/>
                </a:tc>
                <a:extLst>
                  <a:ext uri="{0D108BD9-81ED-4DB2-BD59-A6C34878D82A}">
                    <a16:rowId xmlns:a16="http://schemas.microsoft.com/office/drawing/2014/main" val="1502756097"/>
                  </a:ext>
                </a:extLst>
              </a:tr>
              <a:tr h="370840">
                <a:tc>
                  <a:txBody>
                    <a:bodyPr/>
                    <a:lstStyle/>
                    <a:p>
                      <a:pPr algn="ctr"/>
                      <a:r>
                        <a:rPr lang="en-US" dirty="0"/>
                        <a:t>S. 73 (2): SCN u/s 73(1)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t>(FY 2017-18)</a:t>
                      </a:r>
                      <a:endParaRPr lang="en-IN" b="1" i="1" dirty="0"/>
                    </a:p>
                  </a:txBody>
                  <a:tcPr anchor="ctr"/>
                </a:tc>
                <a:tc>
                  <a:txBody>
                    <a:bodyPr/>
                    <a:lstStyle/>
                    <a:p>
                      <a:pPr algn="ctr"/>
                      <a:r>
                        <a:rPr lang="en-US" dirty="0"/>
                        <a:t>30-09-2021</a:t>
                      </a:r>
                      <a:endParaRPr lang="en-IN" dirty="0"/>
                    </a:p>
                  </a:txBody>
                  <a:tcPr anchor="ctr"/>
                </a:tc>
                <a:tc>
                  <a:txBody>
                    <a:bodyPr/>
                    <a:lstStyle/>
                    <a:p>
                      <a:pPr algn="ctr"/>
                      <a:r>
                        <a:rPr lang="en-US" dirty="0"/>
                        <a:t>07-11-2022</a:t>
                      </a:r>
                      <a:endParaRPr lang="en-IN" dirty="0"/>
                    </a:p>
                  </a:txBody>
                  <a:tcPr anchor="ctr"/>
                </a:tc>
                <a:tc>
                  <a:txBody>
                    <a:bodyPr/>
                    <a:lstStyle/>
                    <a:p>
                      <a:pPr algn="ctr"/>
                      <a:r>
                        <a:rPr lang="en-US" dirty="0"/>
                        <a:t>30-09-2023</a:t>
                      </a:r>
                      <a:endParaRPr lang="en-IN" dirty="0"/>
                    </a:p>
                  </a:txBody>
                  <a:tcPr anchor="ctr"/>
                </a:tc>
                <a:extLst>
                  <a:ext uri="{0D108BD9-81ED-4DB2-BD59-A6C34878D82A}">
                    <a16:rowId xmlns:a16="http://schemas.microsoft.com/office/drawing/2014/main" val="2148160152"/>
                  </a:ext>
                </a:extLst>
              </a:tr>
              <a:tr h="370840">
                <a:tc>
                  <a:txBody>
                    <a:bodyPr/>
                    <a:lstStyle/>
                    <a:p>
                      <a:pPr algn="ctr"/>
                      <a:r>
                        <a:rPr lang="en-US" dirty="0"/>
                        <a:t>S. 73 (10): Order u/s 73(9)</a:t>
                      </a:r>
                    </a:p>
                    <a:p>
                      <a:pPr algn="ctr"/>
                      <a:r>
                        <a:rPr lang="en-US" b="1" i="1" dirty="0"/>
                        <a:t>(FY 2018-19)</a:t>
                      </a:r>
                      <a:endParaRPr lang="en-IN" b="1" i="1" dirty="0"/>
                    </a:p>
                  </a:txBody>
                  <a:tcPr anchor="ctr"/>
                </a:tc>
                <a:tc>
                  <a:txBody>
                    <a:bodyPr/>
                    <a:lstStyle/>
                    <a:p>
                      <a:pPr algn="ctr"/>
                      <a:r>
                        <a:rPr lang="en-US" dirty="0"/>
                        <a:t>31-12-2022</a:t>
                      </a:r>
                      <a:endParaRPr lang="en-IN" dirty="0"/>
                    </a:p>
                  </a:txBody>
                  <a:tcPr anchor="ctr"/>
                </a:tc>
                <a:tc>
                  <a:txBody>
                    <a:bodyPr/>
                    <a:lstStyle/>
                    <a:p>
                      <a:pPr algn="ctr"/>
                      <a:r>
                        <a:rPr lang="en-US" dirty="0"/>
                        <a:t>31-12-2023</a:t>
                      </a:r>
                      <a:endParaRPr lang="en-IN" dirty="0"/>
                    </a:p>
                  </a:txBody>
                  <a:tcPr anchor="ctr"/>
                </a:tc>
                <a:tc>
                  <a:txBody>
                    <a:bodyPr/>
                    <a:lstStyle/>
                    <a:p>
                      <a:pPr algn="ctr"/>
                      <a:r>
                        <a:rPr lang="en-US" dirty="0"/>
                        <a:t>30-04-2024</a:t>
                      </a:r>
                      <a:endParaRPr lang="en-IN" dirty="0"/>
                    </a:p>
                  </a:txBody>
                  <a:tcPr anchor="ctr"/>
                </a:tc>
                <a:extLst>
                  <a:ext uri="{0D108BD9-81ED-4DB2-BD59-A6C34878D82A}">
                    <a16:rowId xmlns:a16="http://schemas.microsoft.com/office/drawing/2014/main" val="4107846816"/>
                  </a:ext>
                </a:extLst>
              </a:tr>
              <a:tr h="370840">
                <a:tc>
                  <a:txBody>
                    <a:bodyPr/>
                    <a:lstStyle/>
                    <a:p>
                      <a:pPr algn="ctr"/>
                      <a:r>
                        <a:rPr lang="en-US" dirty="0"/>
                        <a:t>S. 73 (10): Order u/s 73(9)</a:t>
                      </a:r>
                    </a:p>
                    <a:p>
                      <a:pPr algn="ctr"/>
                      <a:r>
                        <a:rPr lang="en-US" b="1" i="1" dirty="0"/>
                        <a:t>(FY 2019-20)</a:t>
                      </a:r>
                      <a:endParaRPr lang="en-IN" b="1" i="1" dirty="0"/>
                    </a:p>
                  </a:txBody>
                  <a:tcPr anchor="ctr"/>
                </a:tc>
                <a:tc>
                  <a:txBody>
                    <a:bodyPr/>
                    <a:lstStyle/>
                    <a:p>
                      <a:pPr algn="ctr"/>
                      <a:r>
                        <a:rPr lang="en-US" dirty="0"/>
                        <a:t>31-12-2023</a:t>
                      </a:r>
                      <a:endParaRPr lang="en-IN" dirty="0"/>
                    </a:p>
                  </a:txBody>
                  <a:tcPr anchor="ctr"/>
                </a:tc>
                <a:tc>
                  <a:txBody>
                    <a:bodyPr/>
                    <a:lstStyle/>
                    <a:p>
                      <a:pPr algn="ctr"/>
                      <a:r>
                        <a:rPr lang="en-US" dirty="0"/>
                        <a:t>30-06-2024</a:t>
                      </a:r>
                      <a:endParaRPr lang="en-IN" dirty="0"/>
                    </a:p>
                  </a:txBody>
                  <a:tcPr anchor="ctr"/>
                </a:tc>
                <a:tc>
                  <a:txBody>
                    <a:bodyPr/>
                    <a:lstStyle/>
                    <a:p>
                      <a:pPr algn="ctr"/>
                      <a:r>
                        <a:rPr lang="en-US" dirty="0"/>
                        <a:t>30-06-2024</a:t>
                      </a:r>
                      <a:endParaRPr lang="en-IN" dirty="0"/>
                    </a:p>
                  </a:txBody>
                  <a:tcPr anchor="ctr"/>
                </a:tc>
                <a:extLst>
                  <a:ext uri="{0D108BD9-81ED-4DB2-BD59-A6C34878D82A}">
                    <a16:rowId xmlns:a16="http://schemas.microsoft.com/office/drawing/2014/main" val="4063128032"/>
                  </a:ext>
                </a:extLst>
              </a:tr>
            </a:tbl>
          </a:graphicData>
        </a:graphic>
      </p:graphicFrame>
    </p:spTree>
    <p:extLst>
      <p:ext uri="{BB962C8B-B14F-4D97-AF65-F5344CB8AC3E}">
        <p14:creationId xmlns:p14="http://schemas.microsoft.com/office/powerpoint/2010/main" val="3722346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normAutofit/>
          </a:bodyPr>
          <a:lstStyle/>
          <a:p>
            <a:pPr algn="ctr">
              <a:lnSpc>
                <a:spcPct val="115000"/>
              </a:lnSpc>
              <a:spcAft>
                <a:spcPts val="0"/>
              </a:spcAft>
            </a:pPr>
            <a:r>
              <a:rPr lang="en-GB" sz="3200" b="1" dirty="0">
                <a:solidFill>
                  <a:srgbClr val="D1282E"/>
                </a:solidFill>
                <a:latin typeface="Cambria" panose="02040503050406030204" pitchFamily="18" charset="0"/>
                <a:ea typeface="Cambria" panose="02040503050406030204" pitchFamily="18" charset="0"/>
              </a:rPr>
              <a:t>Extension of period of limitations</a:t>
            </a:r>
            <a:br>
              <a:rPr lang="en-GB" sz="3200" b="1" dirty="0">
                <a:solidFill>
                  <a:srgbClr val="D1282E"/>
                </a:solidFill>
                <a:latin typeface="Cambria" panose="02040503050406030204" pitchFamily="18" charset="0"/>
                <a:ea typeface="Cambria" panose="02040503050406030204" pitchFamily="18" charset="0"/>
              </a:rPr>
            </a:br>
            <a:r>
              <a:rPr lang="en-GB" sz="2400" b="1" dirty="0">
                <a:solidFill>
                  <a:srgbClr val="D1282E"/>
                </a:solidFill>
                <a:latin typeface="Cambria" panose="02040503050406030204" pitchFamily="18" charset="0"/>
                <a:ea typeface="Cambria" panose="02040503050406030204" pitchFamily="18" charset="0"/>
              </a:rPr>
              <a:t>N/n. 13/2022 – CT dated 05/07/2022</a:t>
            </a:r>
            <a:endParaRPr lang="en-IN" sz="3200" b="1" dirty="0">
              <a:latin typeface="Cambria" panose="02040503050406030204" pitchFamily="18" charset="0"/>
              <a:ea typeface="Cambria" panose="020405030504060302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4DD7AE57-B0C6-44C2-9E6F-29D0B535ABB1}"/>
              </a:ext>
            </a:extLst>
          </p:cNvPr>
          <p:cNvSpPr>
            <a:spLocks noGrp="1"/>
          </p:cNvSpPr>
          <p:nvPr>
            <p:ph idx="1"/>
          </p:nvPr>
        </p:nvSpPr>
        <p:spPr>
          <a:xfrm>
            <a:off x="492514" y="1524318"/>
            <a:ext cx="8111934" cy="4857010"/>
          </a:xfrm>
        </p:spPr>
        <p:txBody>
          <a:bodyPr>
            <a:normAutofit/>
          </a:bodyPr>
          <a:lstStyle/>
          <a:p>
            <a:pPr algn="just">
              <a:lnSpc>
                <a:spcPct val="150000"/>
              </a:lnSpc>
            </a:pPr>
            <a:r>
              <a:rPr lang="en-IN" b="0" dirty="0">
                <a:latin typeface="Cambria" panose="02040503050406030204" pitchFamily="18" charset="0"/>
                <a:ea typeface="Cambria" panose="02040503050406030204" pitchFamily="18" charset="0"/>
              </a:rPr>
              <a:t>The </a:t>
            </a:r>
            <a:r>
              <a:rPr lang="en-US" b="0" dirty="0">
                <a:latin typeface="Cambria" panose="02040503050406030204" pitchFamily="18" charset="0"/>
                <a:ea typeface="Cambria" panose="02040503050406030204" pitchFamily="18" charset="0"/>
              </a:rPr>
              <a:t>period from the 1</a:t>
            </a:r>
            <a:r>
              <a:rPr lang="en-US" b="0" baseline="30000" dirty="0">
                <a:latin typeface="Cambria" panose="02040503050406030204" pitchFamily="18" charset="0"/>
                <a:ea typeface="Cambria" panose="02040503050406030204" pitchFamily="18" charset="0"/>
              </a:rPr>
              <a:t>st</a:t>
            </a:r>
            <a:r>
              <a:rPr lang="en-US" b="0" dirty="0">
                <a:latin typeface="Cambria" panose="02040503050406030204" pitchFamily="18" charset="0"/>
                <a:ea typeface="Cambria" panose="02040503050406030204" pitchFamily="18" charset="0"/>
              </a:rPr>
              <a:t> day of March, 2020 to the 28</a:t>
            </a:r>
            <a:r>
              <a:rPr lang="en-US" b="0" baseline="30000" dirty="0">
                <a:latin typeface="Cambria" panose="02040503050406030204" pitchFamily="18" charset="0"/>
                <a:ea typeface="Cambria" panose="02040503050406030204" pitchFamily="18" charset="0"/>
              </a:rPr>
              <a:t>th</a:t>
            </a:r>
            <a:r>
              <a:rPr lang="en-US" b="0" dirty="0">
                <a:latin typeface="Cambria" panose="02040503050406030204" pitchFamily="18" charset="0"/>
                <a:ea typeface="Cambria" panose="02040503050406030204" pitchFamily="18" charset="0"/>
              </a:rPr>
              <a:t> day of February, 2022 shall be excluded for computation of period of limitation </a:t>
            </a:r>
            <a:r>
              <a:rPr lang="en-IN" b="0" dirty="0">
                <a:latin typeface="Cambria" panose="02040503050406030204" pitchFamily="18" charset="0"/>
                <a:ea typeface="Cambria" panose="02040503050406030204" pitchFamily="18" charset="0"/>
              </a:rPr>
              <a:t> specified under section 73(10) for issuance of order under section 73(9) of the said Act, for recovery of erroneous refund. </a:t>
            </a:r>
            <a:endParaRPr lang="en-IN" sz="2400" i="1" dirty="0">
              <a:latin typeface="Cambria" panose="02040503050406030204" pitchFamily="18" charset="0"/>
              <a:ea typeface="Cambria" panose="02040503050406030204" pitchFamily="18" charset="0"/>
            </a:endParaRPr>
          </a:p>
        </p:txBody>
      </p:sp>
      <p:graphicFrame>
        <p:nvGraphicFramePr>
          <p:cNvPr id="8" name="Table 3">
            <a:extLst>
              <a:ext uri="{FF2B5EF4-FFF2-40B4-BE49-F238E27FC236}">
                <a16:creationId xmlns:a16="http://schemas.microsoft.com/office/drawing/2014/main" id="{DD22A1C0-D829-4513-A8B5-AA70B4D63140}"/>
              </a:ext>
            </a:extLst>
          </p:cNvPr>
          <p:cNvGraphicFramePr>
            <a:graphicFrameLocks noGrp="1"/>
          </p:cNvGraphicFramePr>
          <p:nvPr/>
        </p:nvGraphicFramePr>
        <p:xfrm>
          <a:off x="612286" y="3429000"/>
          <a:ext cx="7872390" cy="3088629"/>
        </p:xfrm>
        <a:graphic>
          <a:graphicData uri="http://schemas.openxmlformats.org/drawingml/2006/table">
            <a:tbl>
              <a:tblPr firstRow="1" bandRow="1">
                <a:tableStyleId>{5C22544A-7EE6-4342-B048-85BDC9FD1C3A}</a:tableStyleId>
              </a:tblPr>
              <a:tblGrid>
                <a:gridCol w="3263878">
                  <a:extLst>
                    <a:ext uri="{9D8B030D-6E8A-4147-A177-3AD203B41FA5}">
                      <a16:colId xmlns:a16="http://schemas.microsoft.com/office/drawing/2014/main" val="888408599"/>
                    </a:ext>
                  </a:extLst>
                </a:gridCol>
                <a:gridCol w="2232248">
                  <a:extLst>
                    <a:ext uri="{9D8B030D-6E8A-4147-A177-3AD203B41FA5}">
                      <a16:colId xmlns:a16="http://schemas.microsoft.com/office/drawing/2014/main" val="2290316685"/>
                    </a:ext>
                  </a:extLst>
                </a:gridCol>
                <a:gridCol w="2376264">
                  <a:extLst>
                    <a:ext uri="{9D8B030D-6E8A-4147-A177-3AD203B41FA5}">
                      <a16:colId xmlns:a16="http://schemas.microsoft.com/office/drawing/2014/main" val="2781524481"/>
                    </a:ext>
                  </a:extLst>
                </a:gridCol>
              </a:tblGrid>
              <a:tr h="738082">
                <a:tc>
                  <a:txBody>
                    <a:bodyPr/>
                    <a:lstStyle/>
                    <a:p>
                      <a:pPr algn="ctr"/>
                      <a:r>
                        <a:rPr lang="en-US" dirty="0"/>
                        <a:t>Particulars</a:t>
                      </a:r>
                      <a:endParaRPr lang="en-IN" dirty="0"/>
                    </a:p>
                  </a:txBody>
                  <a:tcPr anchor="ctr"/>
                </a:tc>
                <a:tc>
                  <a:txBody>
                    <a:bodyPr/>
                    <a:lstStyle/>
                    <a:p>
                      <a:pPr algn="ctr"/>
                      <a:r>
                        <a:rPr lang="en-US" dirty="0"/>
                        <a:t>Original </a:t>
                      </a:r>
                    </a:p>
                    <a:p>
                      <a:pPr algn="ctr"/>
                      <a:r>
                        <a:rPr lang="en-US" dirty="0"/>
                        <a:t>Due Date</a:t>
                      </a:r>
                      <a:endParaRPr lang="en-IN" dirty="0"/>
                    </a:p>
                  </a:txBody>
                  <a:tcPr anchor="ctr"/>
                </a:tc>
                <a:tc>
                  <a:txBody>
                    <a:bodyPr/>
                    <a:lstStyle/>
                    <a:p>
                      <a:pPr algn="ctr"/>
                      <a:r>
                        <a:rPr lang="en-US" dirty="0"/>
                        <a:t>Extended</a:t>
                      </a:r>
                    </a:p>
                    <a:p>
                      <a:pPr algn="ctr"/>
                      <a:r>
                        <a:rPr lang="en-US" dirty="0"/>
                        <a:t>Due Date</a:t>
                      </a:r>
                      <a:endParaRPr lang="en-IN" dirty="0"/>
                    </a:p>
                  </a:txBody>
                  <a:tcPr anchor="ctr"/>
                </a:tc>
                <a:extLst>
                  <a:ext uri="{0D108BD9-81ED-4DB2-BD59-A6C34878D82A}">
                    <a16:rowId xmlns:a16="http://schemas.microsoft.com/office/drawing/2014/main" val="3910346485"/>
                  </a:ext>
                </a:extLst>
              </a:tr>
              <a:tr h="558062">
                <a:tc>
                  <a:txBody>
                    <a:bodyPr/>
                    <a:lstStyle/>
                    <a:p>
                      <a:pPr algn="ctr"/>
                      <a:r>
                        <a:rPr lang="en-US" dirty="0"/>
                        <a:t>Date of Erroneous Refund</a:t>
                      </a:r>
                      <a:endParaRPr lang="en-IN" dirty="0"/>
                    </a:p>
                  </a:txBody>
                  <a:tcPr anchor="ctr"/>
                </a:tc>
                <a:tc>
                  <a:txBody>
                    <a:bodyPr/>
                    <a:lstStyle/>
                    <a:p>
                      <a:pPr algn="ctr"/>
                      <a:r>
                        <a:rPr lang="en-US" dirty="0"/>
                        <a:t>Date of Refund</a:t>
                      </a:r>
                      <a:endParaRPr lang="en-IN" dirty="0"/>
                    </a:p>
                  </a:txBody>
                  <a:tcPr anchor="ctr"/>
                </a:tc>
                <a:tc>
                  <a:txBody>
                    <a:bodyPr/>
                    <a:lstStyle/>
                    <a:p>
                      <a:pPr algn="ctr"/>
                      <a:r>
                        <a:rPr lang="en-US" dirty="0"/>
                        <a:t>-</a:t>
                      </a:r>
                      <a:endParaRPr lang="en-IN" dirty="0"/>
                    </a:p>
                  </a:txBody>
                  <a:tcPr anchor="ctr"/>
                </a:tc>
                <a:extLst>
                  <a:ext uri="{0D108BD9-81ED-4DB2-BD59-A6C34878D82A}">
                    <a16:rowId xmlns:a16="http://schemas.microsoft.com/office/drawing/2014/main" val="3295001772"/>
                  </a:ext>
                </a:extLst>
              </a:tr>
              <a:tr h="1054403">
                <a:tc>
                  <a:txBody>
                    <a:bodyPr/>
                    <a:lstStyle/>
                    <a:p>
                      <a:pPr algn="ctr"/>
                      <a:r>
                        <a:rPr lang="en-US" dirty="0"/>
                        <a:t>S. 73(10):</a:t>
                      </a:r>
                    </a:p>
                    <a:p>
                      <a:pPr algn="ctr"/>
                      <a:r>
                        <a:rPr lang="en-US" dirty="0"/>
                        <a:t>Order u/s 73(9) for recovery of Erroneous Refund</a:t>
                      </a:r>
                      <a:endParaRPr lang="en-IN" dirty="0"/>
                    </a:p>
                  </a:txBody>
                  <a:tcPr anchor="ctr"/>
                </a:tc>
                <a:tc>
                  <a:txBody>
                    <a:bodyPr/>
                    <a:lstStyle/>
                    <a:p>
                      <a:pPr algn="ctr"/>
                      <a:r>
                        <a:rPr lang="en-US" dirty="0"/>
                        <a:t>3 years from Date of Refund</a:t>
                      </a:r>
                      <a:endParaRPr lang="en-IN" dirty="0"/>
                    </a:p>
                  </a:txBody>
                  <a:tcPr anchor="ctr"/>
                </a:tc>
                <a:tc>
                  <a:txBody>
                    <a:bodyPr/>
                    <a:lstStyle/>
                    <a:p>
                      <a:pPr algn="ctr"/>
                      <a:r>
                        <a:rPr lang="en-US" dirty="0"/>
                        <a:t>5 years from the date of Refund</a:t>
                      </a:r>
                      <a:endParaRPr lang="en-IN" dirty="0"/>
                    </a:p>
                  </a:txBody>
                  <a:tcPr anchor="ctr"/>
                </a:tc>
                <a:extLst>
                  <a:ext uri="{0D108BD9-81ED-4DB2-BD59-A6C34878D82A}">
                    <a16:rowId xmlns:a16="http://schemas.microsoft.com/office/drawing/2014/main" val="1502756097"/>
                  </a:ext>
                </a:extLst>
              </a:tr>
              <a:tr h="738082">
                <a:tc>
                  <a:txBody>
                    <a:bodyPr/>
                    <a:lstStyle/>
                    <a:p>
                      <a:pPr algn="ctr"/>
                      <a:r>
                        <a:rPr lang="en-US" dirty="0"/>
                        <a:t>S. 73(2):</a:t>
                      </a:r>
                      <a:br>
                        <a:rPr lang="en-US" dirty="0"/>
                      </a:br>
                      <a:r>
                        <a:rPr lang="en-US" dirty="0"/>
                        <a:t>SCN u/s 73(1)</a:t>
                      </a:r>
                      <a:endParaRPr lang="en-IN" dirty="0"/>
                    </a:p>
                  </a:txBody>
                  <a:tcPr anchor="ctr"/>
                </a:tc>
                <a:tc>
                  <a:txBody>
                    <a:bodyPr/>
                    <a:lstStyle/>
                    <a:p>
                      <a:pPr algn="ctr"/>
                      <a:r>
                        <a:rPr lang="en-US" dirty="0"/>
                        <a:t>3 months prior to date of Order</a:t>
                      </a:r>
                      <a:endParaRPr lang="en-IN"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3 months prior to date of Order</a:t>
                      </a:r>
                      <a:endParaRPr lang="en-IN" dirty="0"/>
                    </a:p>
                  </a:txBody>
                  <a:tcPr anchor="ctr"/>
                </a:tc>
                <a:extLst>
                  <a:ext uri="{0D108BD9-81ED-4DB2-BD59-A6C34878D82A}">
                    <a16:rowId xmlns:a16="http://schemas.microsoft.com/office/drawing/2014/main" val="2148160152"/>
                  </a:ext>
                </a:extLst>
              </a:tr>
            </a:tbl>
          </a:graphicData>
        </a:graphic>
      </p:graphicFrame>
    </p:spTree>
    <p:extLst>
      <p:ext uri="{BB962C8B-B14F-4D97-AF65-F5344CB8AC3E}">
        <p14:creationId xmlns:p14="http://schemas.microsoft.com/office/powerpoint/2010/main" val="82069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normAutofit/>
          </a:bodyPr>
          <a:lstStyle/>
          <a:p>
            <a:r>
              <a:rPr lang="en-IN" sz="3200" dirty="0"/>
              <a:t>Section 2. definition of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67544" y="1524318"/>
            <a:ext cx="8219256" cy="5180964"/>
          </a:xfrm>
        </p:spPr>
        <p:txBody>
          <a:bodyPr>
            <a:noAutofit/>
          </a:bodyPr>
          <a:lstStyle/>
          <a:p>
            <a:pPr marL="898525" indent="-898525" algn="just">
              <a:lnSpc>
                <a:spcPct val="150000"/>
              </a:lnSpc>
            </a:pPr>
            <a:r>
              <a:rPr lang="en-IN" b="0" i="0" dirty="0">
                <a:solidFill>
                  <a:srgbClr val="212529"/>
                </a:solidFill>
                <a:effectLst/>
                <a:latin typeface="Poppins" panose="00000500000000000000" pitchFamily="2" charset="0"/>
              </a:rPr>
              <a:t>2(13)	"audit" means</a:t>
            </a:r>
          </a:p>
          <a:p>
            <a:pPr marL="898525" indent="-898525" algn="just">
              <a:lnSpc>
                <a:spcPct val="150000"/>
              </a:lnSpc>
            </a:pPr>
            <a:r>
              <a:rPr lang="en-IN" b="0" i="0" dirty="0">
                <a:solidFill>
                  <a:srgbClr val="212529"/>
                </a:solidFill>
                <a:effectLst/>
                <a:latin typeface="Poppins" panose="00000500000000000000" pitchFamily="2" charset="0"/>
              </a:rPr>
              <a:t>the examination of records, returns and other documents</a:t>
            </a:r>
          </a:p>
          <a:p>
            <a:pPr marL="898525" indent="-898525" algn="just">
              <a:lnSpc>
                <a:spcPct val="150000"/>
              </a:lnSpc>
            </a:pPr>
            <a:r>
              <a:rPr lang="en-IN" b="0" i="0" dirty="0">
                <a:solidFill>
                  <a:srgbClr val="212529"/>
                </a:solidFill>
                <a:effectLst/>
                <a:latin typeface="Poppins" panose="00000500000000000000" pitchFamily="2" charset="0"/>
              </a:rPr>
              <a:t>maintained or furnished by the registered person</a:t>
            </a:r>
          </a:p>
          <a:p>
            <a:pPr marL="898525" indent="-898525" algn="just">
              <a:lnSpc>
                <a:spcPct val="150000"/>
              </a:lnSpc>
            </a:pPr>
            <a:r>
              <a:rPr lang="en-IN" b="0" i="0" dirty="0">
                <a:solidFill>
                  <a:srgbClr val="212529"/>
                </a:solidFill>
                <a:effectLst/>
                <a:latin typeface="Poppins" panose="00000500000000000000" pitchFamily="2" charset="0"/>
              </a:rPr>
              <a:t>under this Act or the rules made thereunder or</a:t>
            </a:r>
          </a:p>
          <a:p>
            <a:pPr marL="898525" indent="-898525" algn="just">
              <a:lnSpc>
                <a:spcPct val="150000"/>
              </a:lnSpc>
            </a:pPr>
            <a:r>
              <a:rPr lang="en-IN" b="0" i="0" dirty="0">
                <a:solidFill>
                  <a:srgbClr val="212529"/>
                </a:solidFill>
                <a:effectLst/>
                <a:latin typeface="Poppins" panose="00000500000000000000" pitchFamily="2" charset="0"/>
              </a:rPr>
              <a:t>under any other law for the time being in force</a:t>
            </a:r>
          </a:p>
          <a:p>
            <a:pPr algn="just">
              <a:lnSpc>
                <a:spcPct val="150000"/>
              </a:lnSpc>
            </a:pPr>
            <a:r>
              <a:rPr lang="en-IN" b="0" i="0" dirty="0">
                <a:solidFill>
                  <a:srgbClr val="212529"/>
                </a:solidFill>
                <a:effectLst/>
                <a:latin typeface="Poppins" panose="00000500000000000000" pitchFamily="2" charset="0"/>
              </a:rPr>
              <a:t>to verify the correctness of turnover declared, taxes paid, refund claimed and input tax credit availed, and</a:t>
            </a:r>
          </a:p>
          <a:p>
            <a:pPr algn="just">
              <a:lnSpc>
                <a:spcPct val="150000"/>
              </a:lnSpc>
            </a:pPr>
            <a:r>
              <a:rPr lang="en-IN" b="0" i="0" dirty="0">
                <a:solidFill>
                  <a:srgbClr val="212529"/>
                </a:solidFill>
                <a:effectLst/>
                <a:latin typeface="Poppins" panose="00000500000000000000" pitchFamily="2" charset="0"/>
              </a:rPr>
              <a:t>to assess his compliance with the provisions of this Act or the rules made thereunder</a:t>
            </a:r>
            <a:endParaRPr lang="en-IN"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32964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normAutofit/>
          </a:bodyPr>
          <a:lstStyle/>
          <a:p>
            <a:pPr algn="ctr">
              <a:lnSpc>
                <a:spcPct val="115000"/>
              </a:lnSpc>
              <a:spcAft>
                <a:spcPts val="0"/>
              </a:spcAft>
            </a:pPr>
            <a:r>
              <a:rPr lang="en-GB" sz="3200" b="1" dirty="0">
                <a:solidFill>
                  <a:srgbClr val="D1282E"/>
                </a:solidFill>
                <a:latin typeface="Cambria" panose="02040503050406030204" pitchFamily="18" charset="0"/>
                <a:ea typeface="Cambria" panose="02040503050406030204" pitchFamily="18" charset="0"/>
              </a:rPr>
              <a:t>Extension of period of limitations</a:t>
            </a:r>
            <a:br>
              <a:rPr lang="en-GB" sz="3200" b="1" dirty="0">
                <a:solidFill>
                  <a:srgbClr val="D1282E"/>
                </a:solidFill>
                <a:latin typeface="Cambria" panose="02040503050406030204" pitchFamily="18" charset="0"/>
                <a:ea typeface="Cambria" panose="02040503050406030204" pitchFamily="18" charset="0"/>
              </a:rPr>
            </a:br>
            <a:r>
              <a:rPr lang="en-GB" sz="2400" b="1" dirty="0">
                <a:solidFill>
                  <a:srgbClr val="D1282E"/>
                </a:solidFill>
                <a:latin typeface="Cambria" panose="02040503050406030204" pitchFamily="18" charset="0"/>
                <a:ea typeface="Cambria" panose="02040503050406030204" pitchFamily="18" charset="0"/>
              </a:rPr>
              <a:t>N/n. 13/2022 – CT dated 05/07/2022</a:t>
            </a:r>
            <a:endParaRPr lang="en-IN" sz="3200" b="1" dirty="0">
              <a:latin typeface="Cambria" panose="02040503050406030204" pitchFamily="18" charset="0"/>
              <a:ea typeface="Cambria" panose="020405030504060302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4DD7AE57-B0C6-44C2-9E6F-29D0B535ABB1}"/>
              </a:ext>
            </a:extLst>
          </p:cNvPr>
          <p:cNvSpPr>
            <a:spLocks noGrp="1"/>
          </p:cNvSpPr>
          <p:nvPr>
            <p:ph idx="1"/>
          </p:nvPr>
        </p:nvSpPr>
        <p:spPr>
          <a:xfrm>
            <a:off x="492514" y="1524318"/>
            <a:ext cx="8111934" cy="4857010"/>
          </a:xfrm>
        </p:spPr>
        <p:txBody>
          <a:bodyPr>
            <a:normAutofit/>
          </a:bodyPr>
          <a:lstStyle/>
          <a:p>
            <a:pPr algn="just">
              <a:lnSpc>
                <a:spcPct val="150000"/>
              </a:lnSpc>
            </a:pPr>
            <a:r>
              <a:rPr lang="en-IN" b="0" dirty="0">
                <a:latin typeface="Cambria" panose="02040503050406030204" pitchFamily="18" charset="0"/>
                <a:ea typeface="Cambria" panose="02040503050406030204" pitchFamily="18" charset="0"/>
              </a:rPr>
              <a:t>The </a:t>
            </a:r>
            <a:r>
              <a:rPr lang="en-US" b="0" dirty="0">
                <a:latin typeface="Cambria" panose="02040503050406030204" pitchFamily="18" charset="0"/>
                <a:ea typeface="Cambria" panose="02040503050406030204" pitchFamily="18" charset="0"/>
              </a:rPr>
              <a:t>period from the 1</a:t>
            </a:r>
            <a:r>
              <a:rPr lang="en-US" b="0" baseline="30000" dirty="0">
                <a:latin typeface="Cambria" panose="02040503050406030204" pitchFamily="18" charset="0"/>
                <a:ea typeface="Cambria" panose="02040503050406030204" pitchFamily="18" charset="0"/>
              </a:rPr>
              <a:t>st</a:t>
            </a:r>
            <a:r>
              <a:rPr lang="en-US" b="0" dirty="0">
                <a:latin typeface="Cambria" panose="02040503050406030204" pitchFamily="18" charset="0"/>
                <a:ea typeface="Cambria" panose="02040503050406030204" pitchFamily="18" charset="0"/>
              </a:rPr>
              <a:t> day of March, 2020 to the 28</a:t>
            </a:r>
            <a:r>
              <a:rPr lang="en-US" b="0" baseline="30000" dirty="0">
                <a:latin typeface="Cambria" panose="02040503050406030204" pitchFamily="18" charset="0"/>
                <a:ea typeface="Cambria" panose="02040503050406030204" pitchFamily="18" charset="0"/>
              </a:rPr>
              <a:t>th</a:t>
            </a:r>
            <a:r>
              <a:rPr lang="en-US" b="0" dirty="0">
                <a:latin typeface="Cambria" panose="02040503050406030204" pitchFamily="18" charset="0"/>
                <a:ea typeface="Cambria" panose="02040503050406030204" pitchFamily="18" charset="0"/>
              </a:rPr>
              <a:t> day of February, 2022 shall be excluded for computation of period of limitation </a:t>
            </a:r>
            <a:r>
              <a:rPr lang="en-IN" b="0" dirty="0">
                <a:latin typeface="Cambria" panose="02040503050406030204" pitchFamily="18" charset="0"/>
                <a:ea typeface="Cambria" panose="02040503050406030204" pitchFamily="18" charset="0"/>
              </a:rPr>
              <a:t> specified for filing refund application under section 54 or section 55 of the said Act. </a:t>
            </a:r>
            <a:endParaRPr lang="en-IN" sz="2400" i="1" dirty="0">
              <a:latin typeface="Cambria" panose="02040503050406030204" pitchFamily="18" charset="0"/>
              <a:ea typeface="Cambria" panose="02040503050406030204" pitchFamily="18" charset="0"/>
            </a:endParaRPr>
          </a:p>
        </p:txBody>
      </p:sp>
      <p:graphicFrame>
        <p:nvGraphicFramePr>
          <p:cNvPr id="8" name="Table 3">
            <a:extLst>
              <a:ext uri="{FF2B5EF4-FFF2-40B4-BE49-F238E27FC236}">
                <a16:creationId xmlns:a16="http://schemas.microsoft.com/office/drawing/2014/main" id="{DD22A1C0-D829-4513-A8B5-AA70B4D63140}"/>
              </a:ext>
            </a:extLst>
          </p:cNvPr>
          <p:cNvGraphicFramePr>
            <a:graphicFrameLocks noGrp="1"/>
          </p:cNvGraphicFramePr>
          <p:nvPr/>
        </p:nvGraphicFramePr>
        <p:xfrm>
          <a:off x="612286" y="3717032"/>
          <a:ext cx="7872390" cy="1727200"/>
        </p:xfrm>
        <a:graphic>
          <a:graphicData uri="http://schemas.openxmlformats.org/drawingml/2006/table">
            <a:tbl>
              <a:tblPr firstRow="1" bandRow="1">
                <a:tableStyleId>{5C22544A-7EE6-4342-B048-85BDC9FD1C3A}</a:tableStyleId>
              </a:tblPr>
              <a:tblGrid>
                <a:gridCol w="3263878">
                  <a:extLst>
                    <a:ext uri="{9D8B030D-6E8A-4147-A177-3AD203B41FA5}">
                      <a16:colId xmlns:a16="http://schemas.microsoft.com/office/drawing/2014/main" val="888408599"/>
                    </a:ext>
                  </a:extLst>
                </a:gridCol>
                <a:gridCol w="2232248">
                  <a:extLst>
                    <a:ext uri="{9D8B030D-6E8A-4147-A177-3AD203B41FA5}">
                      <a16:colId xmlns:a16="http://schemas.microsoft.com/office/drawing/2014/main" val="2290316685"/>
                    </a:ext>
                  </a:extLst>
                </a:gridCol>
                <a:gridCol w="2376264">
                  <a:extLst>
                    <a:ext uri="{9D8B030D-6E8A-4147-A177-3AD203B41FA5}">
                      <a16:colId xmlns:a16="http://schemas.microsoft.com/office/drawing/2014/main" val="2781524481"/>
                    </a:ext>
                  </a:extLst>
                </a:gridCol>
              </a:tblGrid>
              <a:tr h="666074">
                <a:tc>
                  <a:txBody>
                    <a:bodyPr/>
                    <a:lstStyle/>
                    <a:p>
                      <a:pPr algn="ctr">
                        <a:lnSpc>
                          <a:spcPct val="150000"/>
                        </a:lnSpc>
                      </a:pPr>
                      <a:r>
                        <a:rPr lang="en-US" dirty="0"/>
                        <a:t>Particulars</a:t>
                      </a:r>
                      <a:endParaRPr lang="en-IN" dirty="0"/>
                    </a:p>
                  </a:txBody>
                  <a:tcPr anchor="ctr"/>
                </a:tc>
                <a:tc>
                  <a:txBody>
                    <a:bodyPr/>
                    <a:lstStyle/>
                    <a:p>
                      <a:pPr algn="ctr">
                        <a:lnSpc>
                          <a:spcPct val="150000"/>
                        </a:lnSpc>
                      </a:pPr>
                      <a:r>
                        <a:rPr lang="en-US" dirty="0"/>
                        <a:t>Original </a:t>
                      </a:r>
                    </a:p>
                    <a:p>
                      <a:pPr algn="ctr">
                        <a:lnSpc>
                          <a:spcPct val="150000"/>
                        </a:lnSpc>
                      </a:pPr>
                      <a:r>
                        <a:rPr lang="en-US" dirty="0"/>
                        <a:t>Due Date</a:t>
                      </a:r>
                      <a:endParaRPr lang="en-IN" dirty="0"/>
                    </a:p>
                  </a:txBody>
                  <a:tcPr anchor="ctr"/>
                </a:tc>
                <a:tc>
                  <a:txBody>
                    <a:bodyPr/>
                    <a:lstStyle/>
                    <a:p>
                      <a:pPr algn="ctr">
                        <a:lnSpc>
                          <a:spcPct val="150000"/>
                        </a:lnSpc>
                      </a:pPr>
                      <a:r>
                        <a:rPr lang="en-US" dirty="0"/>
                        <a:t>Extended</a:t>
                      </a:r>
                    </a:p>
                    <a:p>
                      <a:pPr algn="ctr">
                        <a:lnSpc>
                          <a:spcPct val="150000"/>
                        </a:lnSpc>
                      </a:pPr>
                      <a:r>
                        <a:rPr lang="en-US" dirty="0"/>
                        <a:t>Due Date</a:t>
                      </a:r>
                      <a:endParaRPr lang="en-IN" dirty="0"/>
                    </a:p>
                  </a:txBody>
                  <a:tcPr anchor="ctr"/>
                </a:tc>
                <a:extLst>
                  <a:ext uri="{0D108BD9-81ED-4DB2-BD59-A6C34878D82A}">
                    <a16:rowId xmlns:a16="http://schemas.microsoft.com/office/drawing/2014/main" val="3910346485"/>
                  </a:ext>
                </a:extLst>
              </a:tr>
              <a:tr h="380614">
                <a:tc>
                  <a:txBody>
                    <a:bodyPr/>
                    <a:lstStyle/>
                    <a:p>
                      <a:pPr algn="ctr">
                        <a:lnSpc>
                          <a:spcPct val="150000"/>
                        </a:lnSpc>
                      </a:pPr>
                      <a:r>
                        <a:rPr lang="en-US" dirty="0"/>
                        <a:t>Due date of Filing of Refund</a:t>
                      </a:r>
                      <a:endParaRPr lang="en-IN" dirty="0"/>
                    </a:p>
                  </a:txBody>
                  <a:tcPr anchor="ctr"/>
                </a:tc>
                <a:tc>
                  <a:txBody>
                    <a:bodyPr/>
                    <a:lstStyle/>
                    <a:p>
                      <a:pPr algn="ctr">
                        <a:lnSpc>
                          <a:spcPct val="150000"/>
                        </a:lnSpc>
                      </a:pPr>
                      <a:r>
                        <a:rPr lang="en-US" dirty="0"/>
                        <a:t>2 years from relevant date</a:t>
                      </a:r>
                      <a:endParaRPr lang="en-IN" dirty="0"/>
                    </a:p>
                  </a:txBody>
                  <a:tcPr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dirty="0"/>
                        <a:t>4 years from</a:t>
                      </a:r>
                    </a:p>
                    <a:p>
                      <a:pPr marL="0" marR="0" lvl="0" indent="0" algn="ctr" defTabSz="914400" rtl="0" eaLnBrk="1" fontAlgn="auto" latinLnBrk="0" hangingPunct="1">
                        <a:lnSpc>
                          <a:spcPct val="150000"/>
                        </a:lnSpc>
                        <a:spcBef>
                          <a:spcPts val="0"/>
                        </a:spcBef>
                        <a:spcAft>
                          <a:spcPts val="0"/>
                        </a:spcAft>
                        <a:buClrTx/>
                        <a:buSzTx/>
                        <a:buFontTx/>
                        <a:buNone/>
                        <a:tabLst/>
                        <a:defRPr/>
                      </a:pPr>
                      <a:r>
                        <a:rPr lang="en-US" dirty="0"/>
                        <a:t>relevant date</a:t>
                      </a:r>
                      <a:endParaRPr lang="en-IN" dirty="0"/>
                    </a:p>
                  </a:txBody>
                  <a:tcPr anchor="ctr"/>
                </a:tc>
                <a:extLst>
                  <a:ext uri="{0D108BD9-81ED-4DB2-BD59-A6C34878D82A}">
                    <a16:rowId xmlns:a16="http://schemas.microsoft.com/office/drawing/2014/main" val="3295001772"/>
                  </a:ext>
                </a:extLst>
              </a:tr>
            </a:tbl>
          </a:graphicData>
        </a:graphic>
      </p:graphicFrame>
    </p:spTree>
    <p:extLst>
      <p:ext uri="{BB962C8B-B14F-4D97-AF65-F5344CB8AC3E}">
        <p14:creationId xmlns:p14="http://schemas.microsoft.com/office/powerpoint/2010/main" val="3433612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73(3)	Where a </a:t>
            </a:r>
            <a:r>
              <a:rPr lang="en-US" sz="1800" dirty="0">
                <a:ea typeface="Cambria" panose="02040503050406030204" pitchFamily="18" charset="0"/>
              </a:rPr>
              <a:t>notice has been issued for any period</a:t>
            </a:r>
            <a:r>
              <a:rPr lang="en-US" sz="1800" b="0" dirty="0">
                <a:ea typeface="Cambria" panose="02040503050406030204" pitchFamily="18" charset="0"/>
              </a:rPr>
              <a:t> under sub-section (1), the proper officer </a:t>
            </a:r>
            <a:r>
              <a:rPr lang="en-US" sz="1800" dirty="0">
                <a:ea typeface="Cambria" panose="02040503050406030204" pitchFamily="18" charset="0"/>
              </a:rPr>
              <a:t>may serve a statement</a:t>
            </a:r>
            <a:r>
              <a:rPr lang="en-US" sz="1800" b="0" dirty="0">
                <a:ea typeface="Cambria" panose="02040503050406030204" pitchFamily="18" charset="0"/>
              </a:rPr>
              <a:t>, </a:t>
            </a:r>
            <a:r>
              <a:rPr lang="en-US" sz="1800" dirty="0">
                <a:ea typeface="Cambria" panose="02040503050406030204" pitchFamily="18" charset="0"/>
              </a:rPr>
              <a:t>containing the details of tax </a:t>
            </a:r>
            <a:r>
              <a:rPr lang="en-US" sz="1800" b="0" dirty="0">
                <a:ea typeface="Cambria" panose="02040503050406030204" pitchFamily="18" charset="0"/>
              </a:rPr>
              <a:t>not paid or short paid or erroneously refunded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a:t>
            </a:r>
            <a:r>
              <a:rPr lang="en-US" sz="1800" dirty="0">
                <a:ea typeface="Cambria" panose="02040503050406030204" pitchFamily="18" charset="0"/>
              </a:rPr>
              <a:t>for such periods other than those covered under sub-section (1), on the person chargeable with tax</a:t>
            </a:r>
            <a:r>
              <a:rPr lang="en-US" sz="1800" b="0" dirty="0">
                <a:ea typeface="Cambria" panose="02040503050406030204" pitchFamily="18" charset="0"/>
              </a:rPr>
              <a:t>.</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73(4)	</a:t>
            </a:r>
            <a:r>
              <a:rPr lang="en-US" sz="1800" dirty="0">
                <a:ea typeface="Cambria" panose="02040503050406030204" pitchFamily="18" charset="0"/>
              </a:rPr>
              <a:t>The service of such statement shall be deemed to be service of notice on such person under sub-section (1)</a:t>
            </a:r>
            <a:r>
              <a:rPr lang="en-US" sz="1800" b="0" dirty="0">
                <a:ea typeface="Cambria" panose="02040503050406030204" pitchFamily="18" charset="0"/>
              </a:rPr>
              <a:t>, </a:t>
            </a:r>
            <a:r>
              <a:rPr lang="en-US" sz="1800" u="sng" dirty="0">
                <a:ea typeface="Cambria" panose="02040503050406030204" pitchFamily="18" charset="0"/>
              </a:rPr>
              <a:t>subject to the condition that the grounds relied upon for such tax periods other than those covered under sub-section (1) are the same as are mentioned in the earlier notice.</a:t>
            </a:r>
          </a:p>
        </p:txBody>
      </p:sp>
    </p:spTree>
    <p:extLst>
      <p:ext uri="{BB962C8B-B14F-4D97-AF65-F5344CB8AC3E}">
        <p14:creationId xmlns:p14="http://schemas.microsoft.com/office/powerpoint/2010/main" val="3131538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73(5)	The </a:t>
            </a:r>
            <a:r>
              <a:rPr lang="en-US" sz="1800" dirty="0">
                <a:ea typeface="Cambria" panose="02040503050406030204" pitchFamily="18" charset="0"/>
              </a:rPr>
              <a:t>person chargeable with tax</a:t>
            </a:r>
            <a:r>
              <a:rPr lang="en-US" sz="1800" b="0" dirty="0">
                <a:ea typeface="Cambria" panose="02040503050406030204" pitchFamily="18" charset="0"/>
              </a:rPr>
              <a:t> </a:t>
            </a:r>
            <a:r>
              <a:rPr lang="en-US" sz="1800" dirty="0">
                <a:ea typeface="Cambria" panose="02040503050406030204" pitchFamily="18" charset="0"/>
              </a:rPr>
              <a:t>may</a:t>
            </a:r>
            <a:r>
              <a:rPr lang="en-US" sz="1800" b="0" dirty="0">
                <a:ea typeface="Cambria" panose="02040503050406030204" pitchFamily="18" charset="0"/>
              </a:rPr>
              <a:t>, </a:t>
            </a:r>
            <a:r>
              <a:rPr lang="en-US" sz="1800" u="sng" dirty="0">
                <a:ea typeface="Cambria" panose="02040503050406030204" pitchFamily="18" charset="0"/>
              </a:rPr>
              <a:t>before service of notice </a:t>
            </a:r>
            <a:r>
              <a:rPr lang="en-US" sz="1800" b="0" u="sng" dirty="0">
                <a:ea typeface="Cambria" panose="02040503050406030204" pitchFamily="18" charset="0"/>
              </a:rPr>
              <a:t>under subsection (1) </a:t>
            </a:r>
            <a:r>
              <a:rPr lang="en-US" sz="1800" b="0" dirty="0">
                <a:ea typeface="Cambria" panose="02040503050406030204" pitchFamily="18" charset="0"/>
              </a:rPr>
              <a:t>or, as the case may be, the statement under sub-section (3), </a:t>
            </a:r>
            <a:r>
              <a:rPr lang="en-US" sz="1800" u="sng" dirty="0">
                <a:ea typeface="Cambria" panose="02040503050406030204" pitchFamily="18" charset="0"/>
              </a:rPr>
              <a:t>pay the amount of tax along with interest payable thereon </a:t>
            </a:r>
            <a:r>
              <a:rPr lang="en-US" sz="1800" b="0" dirty="0">
                <a:ea typeface="Cambria" panose="02040503050406030204" pitchFamily="18" charset="0"/>
              </a:rPr>
              <a:t>under section 50 </a:t>
            </a:r>
            <a:r>
              <a:rPr lang="en-US" sz="1800" u="sng" dirty="0">
                <a:ea typeface="Cambria" panose="02040503050406030204" pitchFamily="18" charset="0"/>
              </a:rPr>
              <a:t>on the basis of his own ascertainment</a:t>
            </a:r>
            <a:r>
              <a:rPr lang="en-US" sz="1800" dirty="0">
                <a:ea typeface="Cambria" panose="02040503050406030204" pitchFamily="18" charset="0"/>
              </a:rPr>
              <a:t> </a:t>
            </a:r>
            <a:r>
              <a:rPr lang="en-US" sz="1800" b="0" dirty="0">
                <a:ea typeface="Cambria" panose="02040503050406030204" pitchFamily="18" charset="0"/>
              </a:rPr>
              <a:t>of such tax </a:t>
            </a:r>
            <a:r>
              <a:rPr lang="en-US" sz="1800" u="sng" dirty="0">
                <a:ea typeface="Cambria" panose="02040503050406030204" pitchFamily="18" charset="0"/>
              </a:rPr>
              <a:t>or the tax as ascertained by the proper officer</a:t>
            </a:r>
            <a:r>
              <a:rPr lang="en-US" sz="1800" b="0" dirty="0">
                <a:ea typeface="Cambria" panose="02040503050406030204" pitchFamily="18" charset="0"/>
              </a:rPr>
              <a:t> </a:t>
            </a:r>
            <a:r>
              <a:rPr lang="en-US" sz="1800" b="0" u="sng" dirty="0">
                <a:ea typeface="Cambria" panose="02040503050406030204" pitchFamily="18" charset="0"/>
              </a:rPr>
              <a:t>and inform the proper officer </a:t>
            </a:r>
            <a:r>
              <a:rPr lang="en-US" sz="1800" u="sng" dirty="0">
                <a:ea typeface="Cambria" panose="02040503050406030204" pitchFamily="18" charset="0"/>
              </a:rPr>
              <a:t>in writing </a:t>
            </a:r>
            <a:r>
              <a:rPr lang="en-US" sz="1800" b="0" u="sng" dirty="0">
                <a:ea typeface="Cambria" panose="02040503050406030204" pitchFamily="18" charset="0"/>
              </a:rPr>
              <a:t>of such payment</a:t>
            </a:r>
            <a:r>
              <a:rPr lang="en-US" sz="1800" b="0" dirty="0">
                <a:ea typeface="Cambria" panose="02040503050406030204" pitchFamily="18" charset="0"/>
              </a:rPr>
              <a:t>.</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t>73(6)	The </a:t>
            </a:r>
            <a:r>
              <a:rPr lang="en-US" sz="1800" dirty="0"/>
              <a:t>proper officer</a:t>
            </a:r>
            <a:r>
              <a:rPr lang="en-US" sz="1800" b="0" dirty="0"/>
              <a:t>, </a:t>
            </a:r>
            <a:r>
              <a:rPr lang="en-US" sz="1800" dirty="0"/>
              <a:t>on receipt of such information</a:t>
            </a:r>
            <a:r>
              <a:rPr lang="en-US" sz="1800" b="0" dirty="0"/>
              <a:t>, </a:t>
            </a:r>
            <a:r>
              <a:rPr lang="en-US" sz="1800" u="sng" dirty="0"/>
              <a:t>shall not serve any notice under sub-section (1)</a:t>
            </a:r>
            <a:r>
              <a:rPr lang="en-US" sz="1800" b="0" dirty="0"/>
              <a:t> or, as the case may be, the statement under sub-section (3), </a:t>
            </a:r>
            <a:r>
              <a:rPr lang="en-US" sz="1800" i="1" dirty="0"/>
              <a:t>in respect of the tax so paid or any penalty payable under the provisions of this Act or the rules made thereunder.</a:t>
            </a:r>
            <a:endParaRPr lang="en-US" sz="1800" i="1" u="sng" dirty="0">
              <a:ea typeface="Cambria" panose="02040503050406030204" pitchFamily="18" charset="0"/>
            </a:endParaRPr>
          </a:p>
        </p:txBody>
      </p:sp>
    </p:spTree>
    <p:extLst>
      <p:ext uri="{BB962C8B-B14F-4D97-AF65-F5344CB8AC3E}">
        <p14:creationId xmlns:p14="http://schemas.microsoft.com/office/powerpoint/2010/main" val="2680115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73(7)	Where the </a:t>
            </a:r>
            <a:r>
              <a:rPr lang="en-US" sz="1800" dirty="0">
                <a:ea typeface="Cambria" panose="02040503050406030204" pitchFamily="18" charset="0"/>
              </a:rPr>
              <a:t>proper officer is of the opinion </a:t>
            </a:r>
            <a:r>
              <a:rPr lang="en-US" sz="1800" b="0" dirty="0">
                <a:ea typeface="Cambria" panose="02040503050406030204" pitchFamily="18" charset="0"/>
              </a:rPr>
              <a:t>that the </a:t>
            </a:r>
            <a:r>
              <a:rPr lang="en-US" sz="1800" dirty="0">
                <a:ea typeface="Cambria" panose="02040503050406030204" pitchFamily="18" charset="0"/>
              </a:rPr>
              <a:t>amount paid under sub-section (5) falls short of </a:t>
            </a:r>
            <a:r>
              <a:rPr lang="en-US" sz="1800" b="0" dirty="0">
                <a:ea typeface="Cambria" panose="02040503050406030204" pitchFamily="18" charset="0"/>
              </a:rPr>
              <a:t>the</a:t>
            </a:r>
            <a:r>
              <a:rPr lang="en-US" sz="1800" dirty="0">
                <a:ea typeface="Cambria" panose="02040503050406030204" pitchFamily="18" charset="0"/>
              </a:rPr>
              <a:t> amount actually payable</a:t>
            </a:r>
            <a:r>
              <a:rPr lang="en-US" sz="1800" b="0" dirty="0">
                <a:ea typeface="Cambria" panose="02040503050406030204" pitchFamily="18" charset="0"/>
              </a:rPr>
              <a:t>, he shall </a:t>
            </a:r>
            <a:r>
              <a:rPr lang="en-US" sz="1800" dirty="0">
                <a:ea typeface="Cambria" panose="02040503050406030204" pitchFamily="18" charset="0"/>
              </a:rPr>
              <a:t>proceed to issue the notice</a:t>
            </a:r>
            <a:r>
              <a:rPr lang="en-US" sz="1800" b="0" dirty="0">
                <a:ea typeface="Cambria" panose="02040503050406030204" pitchFamily="18" charset="0"/>
              </a:rPr>
              <a:t> as provided for in sub-section (1) </a:t>
            </a:r>
            <a:r>
              <a:rPr lang="en-US" sz="1800" u="sng" dirty="0">
                <a:ea typeface="Cambria" panose="02040503050406030204" pitchFamily="18" charset="0"/>
              </a:rPr>
              <a:t>in respect of such amount which falls short of the amount actually payable</a:t>
            </a:r>
            <a:r>
              <a:rPr lang="en-US" sz="1800" b="0" dirty="0">
                <a:ea typeface="Cambria" panose="02040503050406030204" pitchFamily="18" charset="0"/>
              </a:rPr>
              <a:t>.</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73(8)	Where </a:t>
            </a:r>
            <a:r>
              <a:rPr lang="en-US" sz="1800" dirty="0">
                <a:ea typeface="Cambria" panose="02040503050406030204" pitchFamily="18" charset="0"/>
              </a:rPr>
              <a:t>any person chargeable with tax </a:t>
            </a:r>
            <a:r>
              <a:rPr lang="en-US" sz="1800" b="0" dirty="0">
                <a:ea typeface="Cambria" panose="02040503050406030204" pitchFamily="18" charset="0"/>
              </a:rPr>
              <a:t>under sub-section (1) or sub-section (3) </a:t>
            </a:r>
            <a:r>
              <a:rPr lang="en-US" sz="1800" u="sng" dirty="0">
                <a:ea typeface="Cambria" panose="02040503050406030204" pitchFamily="18" charset="0"/>
              </a:rPr>
              <a:t>pays the said tax along with interest payable under section 50 within thirty days of issue of show cause notice</a:t>
            </a:r>
            <a:r>
              <a:rPr lang="en-US" sz="1800" b="0" dirty="0">
                <a:ea typeface="Cambria" panose="02040503050406030204" pitchFamily="18" charset="0"/>
              </a:rPr>
              <a:t>, </a:t>
            </a:r>
            <a:r>
              <a:rPr lang="en-US" sz="2400" dirty="0">
                <a:ea typeface="Cambria" panose="02040503050406030204" pitchFamily="18" charset="0"/>
              </a:rPr>
              <a:t>no penalty shall be payable </a:t>
            </a:r>
            <a:r>
              <a:rPr lang="en-US" sz="1800" dirty="0">
                <a:ea typeface="Cambria" panose="02040503050406030204" pitchFamily="18" charset="0"/>
              </a:rPr>
              <a:t>and all proceedings in respect of the said notice shall be deemed to be concluded.</a:t>
            </a:r>
            <a:endParaRPr lang="en-US" sz="1800" i="1" u="sng" dirty="0">
              <a:ea typeface="Cambria" panose="02040503050406030204" pitchFamily="18" charset="0"/>
            </a:endParaRPr>
          </a:p>
        </p:txBody>
      </p:sp>
    </p:spTree>
    <p:extLst>
      <p:ext uri="{BB962C8B-B14F-4D97-AF65-F5344CB8AC3E}">
        <p14:creationId xmlns:p14="http://schemas.microsoft.com/office/powerpoint/2010/main" val="2207129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73(9)	The </a:t>
            </a:r>
            <a:r>
              <a:rPr lang="en-US" sz="1800" dirty="0">
                <a:ea typeface="Cambria" panose="02040503050406030204" pitchFamily="18" charset="0"/>
              </a:rPr>
              <a:t>proper officer shall</a:t>
            </a:r>
            <a:r>
              <a:rPr lang="en-US" sz="1800" b="0" dirty="0">
                <a:ea typeface="Cambria" panose="02040503050406030204" pitchFamily="18" charset="0"/>
              </a:rPr>
              <a:t>, </a:t>
            </a:r>
            <a:r>
              <a:rPr lang="en-US" sz="1800" u="sng" dirty="0">
                <a:ea typeface="Cambria" panose="02040503050406030204" pitchFamily="18" charset="0"/>
              </a:rPr>
              <a:t>after considering the representation</a:t>
            </a:r>
            <a:r>
              <a:rPr lang="en-US" sz="1800" b="0" dirty="0">
                <a:ea typeface="Cambria" panose="02040503050406030204" pitchFamily="18" charset="0"/>
              </a:rPr>
              <a:t>, if any, </a:t>
            </a:r>
            <a:r>
              <a:rPr lang="en-US" sz="1800" dirty="0">
                <a:ea typeface="Cambria" panose="02040503050406030204" pitchFamily="18" charset="0"/>
              </a:rPr>
              <a:t>made by person chargeable with tax</a:t>
            </a:r>
            <a:r>
              <a:rPr lang="en-US" sz="1800" b="0" dirty="0">
                <a:ea typeface="Cambria" panose="02040503050406030204" pitchFamily="18" charset="0"/>
              </a:rPr>
              <a:t>, </a:t>
            </a:r>
            <a:r>
              <a:rPr lang="en-US" sz="1800" dirty="0">
                <a:ea typeface="Cambria" panose="02040503050406030204" pitchFamily="18" charset="0"/>
              </a:rPr>
              <a:t>determine</a:t>
            </a:r>
            <a:r>
              <a:rPr lang="en-US" sz="1800" b="0" dirty="0">
                <a:ea typeface="Cambria" panose="02040503050406030204" pitchFamily="18" charset="0"/>
              </a:rPr>
              <a:t> the amount of </a:t>
            </a:r>
            <a:r>
              <a:rPr lang="en-US" sz="1800" dirty="0">
                <a:ea typeface="Cambria" panose="02040503050406030204" pitchFamily="18" charset="0"/>
              </a:rPr>
              <a:t>tax</a:t>
            </a:r>
            <a:r>
              <a:rPr lang="en-US" sz="1800" b="0" dirty="0">
                <a:ea typeface="Cambria" panose="02040503050406030204" pitchFamily="18" charset="0"/>
              </a:rPr>
              <a:t>, </a:t>
            </a:r>
            <a:r>
              <a:rPr lang="en-US" sz="1800" dirty="0">
                <a:ea typeface="Cambria" panose="02040503050406030204" pitchFamily="18" charset="0"/>
              </a:rPr>
              <a:t>interest</a:t>
            </a:r>
            <a:r>
              <a:rPr lang="en-US" sz="1800" b="0" dirty="0">
                <a:ea typeface="Cambria" panose="02040503050406030204" pitchFamily="18" charset="0"/>
              </a:rPr>
              <a:t> and </a:t>
            </a:r>
            <a:r>
              <a:rPr lang="en-US" sz="1800" b="0" u="sng" dirty="0">
                <a:ea typeface="Cambria" panose="02040503050406030204" pitchFamily="18" charset="0"/>
              </a:rPr>
              <a:t>a </a:t>
            </a:r>
            <a:r>
              <a:rPr lang="en-US" sz="1800" u="sng" dirty="0">
                <a:ea typeface="Cambria" panose="02040503050406030204" pitchFamily="18" charset="0"/>
              </a:rPr>
              <a:t>penalty equivalent to ten per cent. of tax or ten thousand rupees, whichever is higher</a:t>
            </a:r>
            <a:r>
              <a:rPr lang="en-US" sz="1800" b="0" dirty="0">
                <a:ea typeface="Cambria" panose="02040503050406030204" pitchFamily="18" charset="0"/>
              </a:rPr>
              <a:t>, due from such person and issue an order.</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73(10)</a:t>
            </a:r>
            <a:r>
              <a:rPr lang="en-US" sz="1800" b="0" i="1" dirty="0">
                <a:ea typeface="Cambria" panose="02040503050406030204" pitchFamily="18" charset="0"/>
              </a:rPr>
              <a:t>	</a:t>
            </a:r>
            <a:r>
              <a:rPr lang="en-US" sz="1800" b="0" dirty="0">
                <a:ea typeface="Cambria" panose="02040503050406030204" pitchFamily="18" charset="0"/>
              </a:rPr>
              <a:t>The proper officer shall </a:t>
            </a:r>
            <a:r>
              <a:rPr lang="en-US" sz="1800" dirty="0">
                <a:ea typeface="Cambria" panose="02040503050406030204" pitchFamily="18" charset="0"/>
              </a:rPr>
              <a:t>issue the order </a:t>
            </a:r>
            <a:r>
              <a:rPr lang="en-US" sz="1800" b="0" dirty="0">
                <a:ea typeface="Cambria" panose="02040503050406030204" pitchFamily="18" charset="0"/>
              </a:rPr>
              <a:t>under sub-section (9) </a:t>
            </a:r>
            <a:r>
              <a:rPr lang="en-US" sz="1800" u="sng" dirty="0">
                <a:ea typeface="Cambria" panose="02040503050406030204" pitchFamily="18" charset="0"/>
              </a:rPr>
              <a:t>within three years</a:t>
            </a:r>
            <a:r>
              <a:rPr lang="en-US" sz="1800" b="0" dirty="0">
                <a:ea typeface="Cambria" panose="02040503050406030204" pitchFamily="18" charset="0"/>
              </a:rPr>
              <a:t> from </a:t>
            </a:r>
            <a:r>
              <a:rPr lang="en-US" sz="1800" u="sng" dirty="0">
                <a:ea typeface="Cambria" panose="02040503050406030204" pitchFamily="18" charset="0"/>
              </a:rPr>
              <a:t>the due date for furnishing of annual return for the financial year</a:t>
            </a:r>
            <a:r>
              <a:rPr lang="en-US" sz="1800" dirty="0">
                <a:ea typeface="Cambria" panose="02040503050406030204" pitchFamily="18" charset="0"/>
              </a:rPr>
              <a:t> to which the tax </a:t>
            </a:r>
            <a:r>
              <a:rPr lang="en-US" sz="1800" b="0" dirty="0">
                <a:ea typeface="Cambria" panose="02040503050406030204" pitchFamily="18" charset="0"/>
              </a:rPr>
              <a:t>not paid or short paid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a:t>
            </a:r>
            <a:r>
              <a:rPr lang="en-US" sz="1800" dirty="0">
                <a:ea typeface="Cambria" panose="02040503050406030204" pitchFamily="18" charset="0"/>
              </a:rPr>
              <a:t>relates </a:t>
            </a:r>
            <a:r>
              <a:rPr lang="en-US" sz="1800" b="0" dirty="0">
                <a:ea typeface="Cambria" panose="02040503050406030204" pitchFamily="18" charset="0"/>
              </a:rPr>
              <a:t>to </a:t>
            </a:r>
            <a:r>
              <a:rPr lang="en-US" sz="1800" u="sng" dirty="0">
                <a:ea typeface="Cambria" panose="02040503050406030204" pitchFamily="18" charset="0"/>
              </a:rPr>
              <a:t>or</a:t>
            </a:r>
            <a:r>
              <a:rPr lang="en-US" sz="1800" b="0" dirty="0">
                <a:ea typeface="Cambria" panose="02040503050406030204" pitchFamily="18" charset="0"/>
              </a:rPr>
              <a:t> within </a:t>
            </a:r>
            <a:r>
              <a:rPr lang="en-US" sz="1800" dirty="0">
                <a:ea typeface="Cambria" panose="02040503050406030204" pitchFamily="18" charset="0"/>
              </a:rPr>
              <a:t>three years from the date of erroneous refund</a:t>
            </a:r>
            <a:r>
              <a:rPr lang="en-US" sz="1800" b="0" dirty="0">
                <a:ea typeface="Cambria" panose="02040503050406030204" pitchFamily="18" charset="0"/>
              </a:rPr>
              <a:t>.</a:t>
            </a:r>
            <a:endParaRPr lang="en-US" sz="1800" b="0" i="1" dirty="0">
              <a:ea typeface="Cambria" panose="02040503050406030204" pitchFamily="18" charset="0"/>
            </a:endParaRPr>
          </a:p>
        </p:txBody>
      </p:sp>
    </p:spTree>
    <p:extLst>
      <p:ext uri="{BB962C8B-B14F-4D97-AF65-F5344CB8AC3E}">
        <p14:creationId xmlns:p14="http://schemas.microsoft.com/office/powerpoint/2010/main" val="41889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73</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250000"/>
              </a:lnSpc>
              <a:spcBef>
                <a:spcPts val="0"/>
              </a:spcBef>
              <a:spcAft>
                <a:spcPts val="0"/>
              </a:spcAft>
            </a:pPr>
            <a:r>
              <a:rPr lang="en-US" sz="1800" b="0" dirty="0">
                <a:ea typeface="Cambria" panose="02040503050406030204" pitchFamily="18" charset="0"/>
              </a:rPr>
              <a:t>73(11)	</a:t>
            </a:r>
            <a:r>
              <a:rPr lang="en-US" sz="1800" dirty="0">
                <a:ea typeface="Cambria" panose="02040503050406030204" pitchFamily="18" charset="0"/>
              </a:rPr>
              <a:t>Notwithstanding anything contained in sub-section (6) or sub-section (8),</a:t>
            </a:r>
          </a:p>
          <a:p>
            <a:pPr marL="714375" indent="-714375" algn="just">
              <a:lnSpc>
                <a:spcPct val="250000"/>
              </a:lnSpc>
              <a:spcBef>
                <a:spcPts val="0"/>
              </a:spcBef>
              <a:spcAft>
                <a:spcPts val="0"/>
              </a:spcAft>
            </a:pPr>
            <a:r>
              <a:rPr lang="en-US" sz="1800" dirty="0">
                <a:ea typeface="Cambria" panose="02040503050406030204" pitchFamily="18" charset="0"/>
              </a:rPr>
              <a:t>	penalty under sub-section (9) shall be payable</a:t>
            </a:r>
          </a:p>
          <a:p>
            <a:pPr marL="714375" indent="-714375" algn="just">
              <a:lnSpc>
                <a:spcPct val="250000"/>
              </a:lnSpc>
              <a:spcBef>
                <a:spcPts val="0"/>
              </a:spcBef>
              <a:spcAft>
                <a:spcPts val="0"/>
              </a:spcAft>
            </a:pPr>
            <a:r>
              <a:rPr lang="en-US" sz="1800" dirty="0">
                <a:ea typeface="Cambria" panose="02040503050406030204" pitchFamily="18" charset="0"/>
              </a:rPr>
              <a:t>	where any amount of self-assessed tax or any amount collected as tax has </a:t>
            </a:r>
            <a:r>
              <a:rPr lang="en-US" sz="1800" u="sng" dirty="0">
                <a:ea typeface="Cambria" panose="02040503050406030204" pitchFamily="18" charset="0"/>
              </a:rPr>
              <a:t>not been paid within a period of thirty days from the due date of payment of such tax</a:t>
            </a:r>
            <a:r>
              <a:rPr lang="en-US" sz="1800" dirty="0">
                <a:ea typeface="Cambria" panose="02040503050406030204" pitchFamily="18" charset="0"/>
              </a:rPr>
              <a:t>.</a:t>
            </a:r>
            <a:endParaRPr lang="en-US" sz="1800" i="1" dirty="0">
              <a:ea typeface="Cambria" panose="02040503050406030204" pitchFamily="18" charset="0"/>
            </a:endParaRPr>
          </a:p>
        </p:txBody>
      </p:sp>
    </p:spTree>
    <p:extLst>
      <p:ext uri="{BB962C8B-B14F-4D97-AF65-F5344CB8AC3E}">
        <p14:creationId xmlns:p14="http://schemas.microsoft.com/office/powerpoint/2010/main" val="211475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lstStyle/>
          <a:p>
            <a:r>
              <a:rPr lang="en-IN" dirty="0"/>
              <a:t>Circular No. 76/50/2018-GST</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algn="just">
              <a:lnSpc>
                <a:spcPct val="150000"/>
              </a:lnSpc>
              <a:spcBef>
                <a:spcPts val="0"/>
              </a:spcBef>
              <a:spcAft>
                <a:spcPts val="0"/>
              </a:spcAft>
            </a:pPr>
            <a:r>
              <a:rPr lang="en-US" sz="1800" dirty="0"/>
              <a:t>Whether penalty in accordance with section 73 (11) of the CGST Act should be levied in cases where the return in FORM GSTR-3B has been filed after the due date of filing such return?</a:t>
            </a:r>
          </a:p>
          <a:p>
            <a:pPr marL="342900" indent="-342900" algn="just">
              <a:lnSpc>
                <a:spcPct val="150000"/>
              </a:lnSpc>
              <a:spcBef>
                <a:spcPts val="0"/>
              </a:spcBef>
              <a:spcAft>
                <a:spcPts val="0"/>
              </a:spcAft>
              <a:buAutoNum type="arabicPeriod"/>
            </a:pPr>
            <a:r>
              <a:rPr lang="en-US" sz="1800" b="0" dirty="0">
                <a:ea typeface="Cambria" panose="02040503050406030204" pitchFamily="18" charset="0"/>
              </a:rPr>
              <a:t>As per the provisions of section 73(11) of the CGST Act, penalty is payable in case self-assessed tax or any amount collected as tax has not been paid within a period of thirty days from the due date of payment of such tax.</a:t>
            </a:r>
          </a:p>
          <a:p>
            <a:pPr marL="342900" indent="-342900" algn="just">
              <a:lnSpc>
                <a:spcPct val="150000"/>
              </a:lnSpc>
              <a:spcBef>
                <a:spcPts val="0"/>
              </a:spcBef>
              <a:spcAft>
                <a:spcPts val="0"/>
              </a:spcAft>
              <a:buAutoNum type="arabicPeriod"/>
            </a:pPr>
            <a:r>
              <a:rPr lang="en-US" sz="1800" b="0" dirty="0">
                <a:ea typeface="Cambria" panose="02040503050406030204" pitchFamily="18" charset="0"/>
              </a:rPr>
              <a:t>It may be noted that a show cause notice (SCN) is required to be issued to a person where it appears to the proper officer that any tax has not been paid or short paid or erroneously refunded or where input tax credit has been wrongly availed or </a:t>
            </a:r>
            <a:r>
              <a:rPr lang="en-US" sz="1800" b="0" dirty="0" err="1">
                <a:ea typeface="Cambria" panose="02040503050406030204" pitchFamily="18" charset="0"/>
              </a:rPr>
              <a:t>utilised</a:t>
            </a:r>
            <a:r>
              <a:rPr lang="en-US" sz="1800" b="0" dirty="0">
                <a:ea typeface="Cambria" panose="02040503050406030204" pitchFamily="18" charset="0"/>
              </a:rPr>
              <a:t> for any reason under the provisions of section 73(1) of the CGST Act. The provisions of section 73(11) of the CGST Act can be invoked only when the provisions of section 73 are invoked.</a:t>
            </a:r>
          </a:p>
        </p:txBody>
      </p:sp>
    </p:spTree>
    <p:extLst>
      <p:ext uri="{BB962C8B-B14F-4D97-AF65-F5344CB8AC3E}">
        <p14:creationId xmlns:p14="http://schemas.microsoft.com/office/powerpoint/2010/main" val="629175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229600" cy="1371600"/>
          </a:xfrm>
        </p:spPr>
        <p:txBody>
          <a:bodyPr anchor="ctr"/>
          <a:lstStyle/>
          <a:p>
            <a:r>
              <a:rPr lang="en-IN" dirty="0"/>
              <a:t>Circular No. 76/50/2018-GST</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algn="just">
              <a:lnSpc>
                <a:spcPct val="150000"/>
              </a:lnSpc>
              <a:spcBef>
                <a:spcPts val="0"/>
              </a:spcBef>
              <a:spcAft>
                <a:spcPts val="0"/>
              </a:spcAft>
            </a:pPr>
            <a:endParaRPr lang="en-US" sz="1800" b="0" dirty="0">
              <a:ea typeface="Cambria" panose="02040503050406030204" pitchFamily="18" charset="0"/>
            </a:endParaRPr>
          </a:p>
          <a:p>
            <a:pPr marL="363538" indent="-363538" algn="just">
              <a:lnSpc>
                <a:spcPct val="200000"/>
              </a:lnSpc>
              <a:spcBef>
                <a:spcPts val="0"/>
              </a:spcBef>
              <a:spcAft>
                <a:spcPts val="0"/>
              </a:spcAft>
            </a:pPr>
            <a:r>
              <a:rPr lang="en-US" sz="1800" b="0" dirty="0">
                <a:ea typeface="Cambria" panose="02040503050406030204" pitchFamily="18" charset="0"/>
              </a:rPr>
              <a:t>3.	The provisions of section 73 of the CGST Act are generally not invoked in case of delayed filing of the return in FORM GSTR-3B because tax along with applicable interest has already been paid but after the due date for payment of such tax. It is accordingly clarified that penalty under the provisions of section 73(11) of the CGST Act is not payable in such cases. It is further clarified that since the tax has been paid late in contravention of the provisions of the CGST Act, </a:t>
            </a:r>
            <a:r>
              <a:rPr lang="en-US" sz="1800" dirty="0">
                <a:ea typeface="Cambria" panose="02040503050406030204" pitchFamily="18" charset="0"/>
              </a:rPr>
              <a:t>a general penalty under section 125 of the CGST Act may be imposed after following the due process of law. </a:t>
            </a:r>
          </a:p>
        </p:txBody>
      </p:sp>
    </p:spTree>
    <p:extLst>
      <p:ext uri="{BB962C8B-B14F-4D97-AF65-F5344CB8AC3E}">
        <p14:creationId xmlns:p14="http://schemas.microsoft.com/office/powerpoint/2010/main" val="34378604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74(1)	Where it </a:t>
            </a:r>
            <a:r>
              <a:rPr lang="en-US" sz="1800" dirty="0">
                <a:ea typeface="Cambria" panose="02040503050406030204" pitchFamily="18" charset="0"/>
              </a:rPr>
              <a:t>appears to the proper officer </a:t>
            </a:r>
            <a:r>
              <a:rPr lang="en-US" sz="1800" b="0" dirty="0">
                <a:ea typeface="Cambria" panose="02040503050406030204" pitchFamily="18" charset="0"/>
              </a:rPr>
              <a:t>that </a:t>
            </a:r>
            <a:r>
              <a:rPr lang="en-US" sz="1800" dirty="0">
                <a:ea typeface="Cambria" panose="02040503050406030204" pitchFamily="18" charset="0"/>
              </a:rPr>
              <a:t>any tax has not been paid </a:t>
            </a:r>
            <a:r>
              <a:rPr lang="en-US" sz="1800" b="0" dirty="0">
                <a:ea typeface="Cambria" panose="02040503050406030204" pitchFamily="18" charset="0"/>
              </a:rPr>
              <a:t>or short paid or erroneously refunded or where input tax credit has been wrongly availed or utilized</a:t>
            </a:r>
          </a:p>
          <a:p>
            <a:pPr marL="714375" indent="-714375" algn="just">
              <a:lnSpc>
                <a:spcPct val="150000"/>
              </a:lnSpc>
              <a:spcBef>
                <a:spcPts val="0"/>
              </a:spcBef>
              <a:spcAft>
                <a:spcPts val="0"/>
              </a:spcAft>
            </a:pPr>
            <a:r>
              <a:rPr lang="en-US" sz="1800" b="0" dirty="0">
                <a:ea typeface="Cambria" panose="02040503050406030204" pitchFamily="18" charset="0"/>
              </a:rPr>
              <a:t>	</a:t>
            </a:r>
            <a:r>
              <a:rPr lang="en-US" sz="1800" u="sng" dirty="0">
                <a:ea typeface="Cambria" panose="02040503050406030204" pitchFamily="18" charset="0"/>
              </a:rPr>
              <a:t>by reason of</a:t>
            </a: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	</a:t>
            </a:r>
            <a:r>
              <a:rPr lang="en-US" sz="1800" dirty="0">
                <a:ea typeface="Cambria" panose="02040503050406030204" pitchFamily="18" charset="0"/>
              </a:rPr>
              <a:t>fraud</a:t>
            </a:r>
            <a:r>
              <a:rPr lang="en-US" sz="1800" b="0" dirty="0">
                <a:ea typeface="Cambria" panose="02040503050406030204" pitchFamily="18" charset="0"/>
              </a:rPr>
              <a:t>, or any </a:t>
            </a:r>
            <a:r>
              <a:rPr lang="en-US" sz="1800" dirty="0" err="1">
                <a:ea typeface="Cambria" panose="02040503050406030204" pitchFamily="18" charset="0"/>
              </a:rPr>
              <a:t>wilful</a:t>
            </a:r>
            <a:r>
              <a:rPr lang="en-US" sz="1800" dirty="0">
                <a:ea typeface="Cambria" panose="02040503050406030204" pitchFamily="18" charset="0"/>
              </a:rPr>
              <a:t>-misstatement </a:t>
            </a:r>
            <a:r>
              <a:rPr lang="en-US" sz="1800" b="0" dirty="0">
                <a:ea typeface="Cambria" panose="02040503050406030204" pitchFamily="18" charset="0"/>
              </a:rPr>
              <a:t>or </a:t>
            </a:r>
            <a:r>
              <a:rPr lang="en-US" sz="1800" dirty="0">
                <a:ea typeface="Cambria" panose="02040503050406030204" pitchFamily="18" charset="0"/>
              </a:rPr>
              <a:t>suppression of facts </a:t>
            </a:r>
            <a:r>
              <a:rPr lang="en-US" sz="1800" u="sng" dirty="0">
                <a:ea typeface="Cambria" panose="02040503050406030204" pitchFamily="18" charset="0"/>
              </a:rPr>
              <a:t>to evade tax</a:t>
            </a:r>
            <a:r>
              <a:rPr lang="en-US" sz="1800" b="0" dirty="0">
                <a:ea typeface="Cambria" panose="02040503050406030204" pitchFamily="18" charset="0"/>
              </a:rPr>
              <a:t>,</a:t>
            </a:r>
          </a:p>
          <a:p>
            <a:pPr marL="714375" indent="-714375" algn="just">
              <a:lnSpc>
                <a:spcPct val="150000"/>
              </a:lnSpc>
              <a:spcBef>
                <a:spcPts val="0"/>
              </a:spcBef>
              <a:spcAft>
                <a:spcPts val="0"/>
              </a:spcAft>
            </a:pPr>
            <a:r>
              <a:rPr lang="en-US" sz="1800" b="0" dirty="0">
                <a:ea typeface="Cambria" panose="02040503050406030204" pitchFamily="18" charset="0"/>
              </a:rPr>
              <a:t>	he shall </a:t>
            </a:r>
            <a:r>
              <a:rPr lang="en-US" sz="1800" dirty="0">
                <a:ea typeface="Cambria" panose="02040503050406030204" pitchFamily="18" charset="0"/>
              </a:rPr>
              <a:t>serve notice </a:t>
            </a:r>
            <a:r>
              <a:rPr lang="en-US" sz="1800" b="0" dirty="0">
                <a:ea typeface="Cambria" panose="02040503050406030204" pitchFamily="18" charset="0"/>
              </a:rPr>
              <a:t>on the person chargeable with tax which has not been so paid or which has been so short paid or to whom the refund has erroneously been made, or who has wrongly availed or </a:t>
            </a:r>
            <a:r>
              <a:rPr lang="en-US" sz="1800" b="0" dirty="0" err="1">
                <a:ea typeface="Cambria" panose="02040503050406030204" pitchFamily="18" charset="0"/>
              </a:rPr>
              <a:t>utilised</a:t>
            </a:r>
            <a:r>
              <a:rPr lang="en-US" sz="1800" b="0" dirty="0">
                <a:ea typeface="Cambria" panose="02040503050406030204" pitchFamily="18" charset="0"/>
              </a:rPr>
              <a:t> input tax credit, </a:t>
            </a:r>
            <a:r>
              <a:rPr lang="en-US" sz="1800" b="0" u="sng" dirty="0">
                <a:ea typeface="Cambria" panose="02040503050406030204" pitchFamily="18" charset="0"/>
              </a:rPr>
              <a:t>requiring him to show cause </a:t>
            </a:r>
            <a:r>
              <a:rPr lang="en-US" sz="1800" b="0" dirty="0">
                <a:ea typeface="Cambria" panose="02040503050406030204" pitchFamily="18" charset="0"/>
              </a:rPr>
              <a:t>as to why he should not pay the </a:t>
            </a:r>
            <a:r>
              <a:rPr lang="en-US" sz="1800" dirty="0">
                <a:ea typeface="Cambria" panose="02040503050406030204" pitchFamily="18" charset="0"/>
              </a:rPr>
              <a:t>amount specified in the notice </a:t>
            </a:r>
            <a:r>
              <a:rPr lang="en-US" sz="1800" b="0" dirty="0">
                <a:ea typeface="Cambria" panose="02040503050406030204" pitchFamily="18" charset="0"/>
              </a:rPr>
              <a:t>along </a:t>
            </a:r>
            <a:r>
              <a:rPr lang="en-US" sz="1800" dirty="0">
                <a:ea typeface="Cambria" panose="02040503050406030204" pitchFamily="18" charset="0"/>
              </a:rPr>
              <a:t>with interest </a:t>
            </a:r>
            <a:r>
              <a:rPr lang="en-US" sz="1800" b="0" dirty="0">
                <a:ea typeface="Cambria" panose="02040503050406030204" pitchFamily="18" charset="0"/>
              </a:rPr>
              <a:t>payable thereon under section 50 and a </a:t>
            </a:r>
            <a:r>
              <a:rPr lang="en-US" sz="1800" dirty="0">
                <a:ea typeface="Cambria" panose="02040503050406030204" pitchFamily="18" charset="0"/>
              </a:rPr>
              <a:t>penalty equivalent to the tax </a:t>
            </a:r>
            <a:r>
              <a:rPr lang="en-US" sz="1800" b="0" dirty="0">
                <a:ea typeface="Cambria" panose="02040503050406030204" pitchFamily="18" charset="0"/>
              </a:rPr>
              <a:t>specified in the notice.</a:t>
            </a:r>
            <a:endParaRPr lang="en-US" sz="1800" b="0" i="1" dirty="0">
              <a:ea typeface="Cambria" panose="02040503050406030204" pitchFamily="18" charset="0"/>
            </a:endParaRPr>
          </a:p>
        </p:txBody>
      </p:sp>
    </p:spTree>
    <p:extLst>
      <p:ext uri="{BB962C8B-B14F-4D97-AF65-F5344CB8AC3E}">
        <p14:creationId xmlns:p14="http://schemas.microsoft.com/office/powerpoint/2010/main" val="1117851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200000"/>
              </a:lnSpc>
              <a:spcBef>
                <a:spcPts val="0"/>
              </a:spcBef>
              <a:spcAft>
                <a:spcPts val="0"/>
              </a:spcAft>
            </a:pPr>
            <a:r>
              <a:rPr lang="en-US" sz="1800" b="0" dirty="0">
                <a:ea typeface="Cambria" panose="02040503050406030204" pitchFamily="18" charset="0"/>
              </a:rPr>
              <a:t>74(2)	The proper officer shall issue the notice under sub-section (1) at least </a:t>
            </a:r>
            <a:r>
              <a:rPr lang="en-US" sz="1800" dirty="0">
                <a:ea typeface="Cambria" panose="02040503050406030204" pitchFamily="18" charset="0"/>
              </a:rPr>
              <a:t>six months prior </a:t>
            </a:r>
            <a:r>
              <a:rPr lang="en-US" sz="1800" b="0" dirty="0">
                <a:ea typeface="Cambria" panose="02040503050406030204" pitchFamily="18" charset="0"/>
              </a:rPr>
              <a:t>to the time limit specified in sub-section (10) for issuance of order.</a:t>
            </a:r>
          </a:p>
          <a:p>
            <a:pPr marL="714375" indent="-714375" algn="just">
              <a:lnSpc>
                <a:spcPct val="200000"/>
              </a:lnSpc>
              <a:spcBef>
                <a:spcPts val="0"/>
              </a:spcBef>
              <a:spcAft>
                <a:spcPts val="0"/>
              </a:spcAft>
            </a:pPr>
            <a:endParaRPr lang="en-US" sz="1800" b="0" dirty="0">
              <a:ea typeface="Cambria" panose="02040503050406030204" pitchFamily="18" charset="0"/>
            </a:endParaRPr>
          </a:p>
          <a:p>
            <a:pPr marL="714375" indent="-714375" algn="just">
              <a:lnSpc>
                <a:spcPct val="200000"/>
              </a:lnSpc>
              <a:spcBef>
                <a:spcPts val="0"/>
              </a:spcBef>
              <a:spcAft>
                <a:spcPts val="0"/>
              </a:spcAft>
            </a:pPr>
            <a:r>
              <a:rPr lang="en-US" sz="1800" b="0" dirty="0">
                <a:ea typeface="Cambria" panose="02040503050406030204" pitchFamily="18" charset="0"/>
              </a:rPr>
              <a:t>74(10)	The proper officer shall issue the order under sub-section (9) within a period of </a:t>
            </a:r>
            <a:r>
              <a:rPr lang="en-US" sz="1800" dirty="0">
                <a:ea typeface="Cambria" panose="02040503050406030204" pitchFamily="18" charset="0"/>
              </a:rPr>
              <a:t>five years </a:t>
            </a:r>
            <a:r>
              <a:rPr lang="en-US" sz="1800" b="0" dirty="0">
                <a:ea typeface="Cambria" panose="02040503050406030204" pitchFamily="18" charset="0"/>
              </a:rPr>
              <a:t>from the </a:t>
            </a:r>
            <a:r>
              <a:rPr lang="en-US" sz="1800" dirty="0">
                <a:ea typeface="Cambria" panose="02040503050406030204" pitchFamily="18" charset="0"/>
              </a:rPr>
              <a:t>due date for furnishing </a:t>
            </a:r>
            <a:r>
              <a:rPr lang="en-US" sz="1800" b="0" dirty="0">
                <a:ea typeface="Cambria" panose="02040503050406030204" pitchFamily="18" charset="0"/>
              </a:rPr>
              <a:t>of annual return for the financial year to which the tax not paid or short paid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relates to or within five years from the date of erroneous refund.</a:t>
            </a:r>
            <a:endParaRPr lang="en-US" sz="1800" b="0" i="1" dirty="0">
              <a:ea typeface="Cambria" panose="02040503050406030204" pitchFamily="18" charset="0"/>
            </a:endParaRPr>
          </a:p>
        </p:txBody>
      </p:sp>
    </p:spTree>
    <p:extLst>
      <p:ext uri="{BB962C8B-B14F-4D97-AF65-F5344CB8AC3E}">
        <p14:creationId xmlns:p14="http://schemas.microsoft.com/office/powerpoint/2010/main" val="3495022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67544" y="1524318"/>
            <a:ext cx="8219256" cy="5180964"/>
          </a:xfrm>
        </p:spPr>
        <p:txBody>
          <a:bodyPr>
            <a:noAutofit/>
          </a:bodyPr>
          <a:lstStyle/>
          <a:p>
            <a:pPr marL="457200" indent="-457200" algn="just">
              <a:lnSpc>
                <a:spcPct val="300000"/>
              </a:lnSpc>
              <a:buAutoNum type="arabicParenBoth"/>
            </a:pPr>
            <a:r>
              <a:rPr lang="en-IN" b="0" i="0" dirty="0">
                <a:solidFill>
                  <a:srgbClr val="212529"/>
                </a:solidFill>
                <a:effectLst/>
                <a:latin typeface="Cambria" panose="02040503050406030204" pitchFamily="18" charset="0"/>
                <a:ea typeface="Cambria" panose="02040503050406030204" pitchFamily="18" charset="0"/>
              </a:rPr>
              <a:t>The Commissioner or any officer authorised by him, by way of a general or a specific order, may undertake audit of any registered person for such period, at such frequency and in such manner as may be prescribed.</a:t>
            </a:r>
          </a:p>
        </p:txBody>
      </p:sp>
    </p:spTree>
    <p:extLst>
      <p:ext uri="{BB962C8B-B14F-4D97-AF65-F5344CB8AC3E}">
        <p14:creationId xmlns:p14="http://schemas.microsoft.com/office/powerpoint/2010/main" val="3363835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74(3)	Where a </a:t>
            </a:r>
            <a:r>
              <a:rPr lang="en-US" sz="1800" dirty="0">
                <a:ea typeface="Cambria" panose="02040503050406030204" pitchFamily="18" charset="0"/>
              </a:rPr>
              <a:t>notice has been issued</a:t>
            </a:r>
            <a:r>
              <a:rPr lang="en-US" sz="1800" b="0" dirty="0">
                <a:ea typeface="Cambria" panose="02040503050406030204" pitchFamily="18" charset="0"/>
              </a:rPr>
              <a:t> for any period under sub-section (1), the proper officer may </a:t>
            </a:r>
            <a:r>
              <a:rPr lang="en-US" sz="1800" dirty="0">
                <a:ea typeface="Cambria" panose="02040503050406030204" pitchFamily="18" charset="0"/>
              </a:rPr>
              <a:t>serve a statement</a:t>
            </a:r>
            <a:r>
              <a:rPr lang="en-US" sz="1800" b="0" dirty="0">
                <a:ea typeface="Cambria" panose="02040503050406030204" pitchFamily="18" charset="0"/>
              </a:rPr>
              <a:t>, containing the details of tax not paid or short paid or erroneously refunded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for </a:t>
            </a:r>
            <a:r>
              <a:rPr lang="en-US" sz="1800" dirty="0">
                <a:ea typeface="Cambria" panose="02040503050406030204" pitchFamily="18" charset="0"/>
              </a:rPr>
              <a:t>such periods other than those covered under sub-section (1)</a:t>
            </a:r>
            <a:r>
              <a:rPr lang="en-US" sz="1800" b="0" dirty="0">
                <a:ea typeface="Cambria" panose="02040503050406030204" pitchFamily="18" charset="0"/>
              </a:rPr>
              <a:t>, on the person chargeable with tax.</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74(4)	The </a:t>
            </a:r>
            <a:r>
              <a:rPr lang="en-US" sz="1800" dirty="0">
                <a:ea typeface="Cambria" panose="02040503050406030204" pitchFamily="18" charset="0"/>
              </a:rPr>
              <a:t>service of statement under sub-section (3) </a:t>
            </a:r>
            <a:r>
              <a:rPr lang="en-US" sz="1800" b="0" dirty="0">
                <a:ea typeface="Cambria" panose="02040503050406030204" pitchFamily="18" charset="0"/>
              </a:rPr>
              <a:t>shall be </a:t>
            </a:r>
            <a:r>
              <a:rPr lang="en-US" sz="1800" u="sng" dirty="0">
                <a:ea typeface="Cambria" panose="02040503050406030204" pitchFamily="18" charset="0"/>
              </a:rPr>
              <a:t>deemed to be service of notice under sub-section (1) of section 73</a:t>
            </a:r>
            <a:r>
              <a:rPr lang="en-US" sz="1800" b="0" dirty="0">
                <a:ea typeface="Cambria" panose="02040503050406030204" pitchFamily="18" charset="0"/>
              </a:rPr>
              <a:t>, subject to the condition that the </a:t>
            </a:r>
            <a:r>
              <a:rPr lang="en-US" sz="1800" dirty="0">
                <a:ea typeface="Cambria" panose="02040503050406030204" pitchFamily="18" charset="0"/>
              </a:rPr>
              <a:t>grounds relied upon </a:t>
            </a:r>
            <a:r>
              <a:rPr lang="en-US" sz="1800" b="0" dirty="0">
                <a:ea typeface="Cambria" panose="02040503050406030204" pitchFamily="18" charset="0"/>
              </a:rPr>
              <a:t>in the said statement, </a:t>
            </a:r>
            <a:r>
              <a:rPr lang="en-US" sz="1800" u="sng" dirty="0">
                <a:ea typeface="Cambria" panose="02040503050406030204" pitchFamily="18" charset="0"/>
              </a:rPr>
              <a:t>except the ground of fraud, or any </a:t>
            </a:r>
            <a:r>
              <a:rPr lang="en-US" sz="1800" u="sng" dirty="0" err="1">
                <a:ea typeface="Cambria" panose="02040503050406030204" pitchFamily="18" charset="0"/>
              </a:rPr>
              <a:t>wilful</a:t>
            </a:r>
            <a:r>
              <a:rPr lang="en-US" sz="1800" u="sng" dirty="0">
                <a:ea typeface="Cambria" panose="02040503050406030204" pitchFamily="18" charset="0"/>
              </a:rPr>
              <a:t>-misstatement or suppression of facts to evade tax</a:t>
            </a:r>
            <a:r>
              <a:rPr lang="en-US" sz="1800" b="0" dirty="0">
                <a:ea typeface="Cambria" panose="02040503050406030204" pitchFamily="18" charset="0"/>
              </a:rPr>
              <a:t>, for periods other than those covered under subsection (1) </a:t>
            </a:r>
            <a:r>
              <a:rPr lang="en-US" sz="1800" dirty="0">
                <a:ea typeface="Cambria" panose="02040503050406030204" pitchFamily="18" charset="0"/>
              </a:rPr>
              <a:t>are the same as are mentioned in the earlier notice.</a:t>
            </a:r>
            <a:endParaRPr lang="en-US" sz="1800" i="1" dirty="0">
              <a:ea typeface="Cambria" panose="02040503050406030204" pitchFamily="18" charset="0"/>
            </a:endParaRPr>
          </a:p>
        </p:txBody>
      </p:sp>
    </p:spTree>
    <p:extLst>
      <p:ext uri="{BB962C8B-B14F-4D97-AF65-F5344CB8AC3E}">
        <p14:creationId xmlns:p14="http://schemas.microsoft.com/office/powerpoint/2010/main" val="8584595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74(5)	The </a:t>
            </a:r>
            <a:r>
              <a:rPr lang="en-US" sz="1800" dirty="0">
                <a:ea typeface="Cambria" panose="02040503050406030204" pitchFamily="18" charset="0"/>
              </a:rPr>
              <a:t>person chargeable with tax may</a:t>
            </a:r>
            <a:r>
              <a:rPr lang="en-US" sz="1800" u="sng" dirty="0">
                <a:ea typeface="Cambria" panose="02040503050406030204" pitchFamily="18" charset="0"/>
              </a:rPr>
              <a:t>, before service of notice </a:t>
            </a:r>
            <a:r>
              <a:rPr lang="en-US" sz="1800" b="0" dirty="0">
                <a:ea typeface="Cambria" panose="02040503050406030204" pitchFamily="18" charset="0"/>
              </a:rPr>
              <a:t>under sub-section (1), </a:t>
            </a:r>
            <a:r>
              <a:rPr lang="en-US" sz="1800" dirty="0">
                <a:ea typeface="Cambria" panose="02040503050406030204" pitchFamily="18" charset="0"/>
              </a:rPr>
              <a:t>pay the amount of tax along with interest </a:t>
            </a:r>
            <a:r>
              <a:rPr lang="en-US" sz="1800" b="0" dirty="0">
                <a:ea typeface="Cambria" panose="02040503050406030204" pitchFamily="18" charset="0"/>
              </a:rPr>
              <a:t>payable under section 50 and a </a:t>
            </a:r>
            <a:r>
              <a:rPr lang="en-US" sz="1800" dirty="0">
                <a:ea typeface="Cambria" panose="02040503050406030204" pitchFamily="18" charset="0"/>
              </a:rPr>
              <a:t>penalty equivalent to fifteen per cent. of such tax </a:t>
            </a:r>
            <a:r>
              <a:rPr lang="en-US" sz="1800" b="0" dirty="0">
                <a:ea typeface="Cambria" panose="02040503050406030204" pitchFamily="18" charset="0"/>
              </a:rPr>
              <a:t>on the basis of </a:t>
            </a:r>
            <a:r>
              <a:rPr lang="en-US" sz="1800" dirty="0">
                <a:ea typeface="Cambria" panose="02040503050406030204" pitchFamily="18" charset="0"/>
              </a:rPr>
              <a:t>his own ascertainment </a:t>
            </a:r>
            <a:r>
              <a:rPr lang="en-US" sz="1800" b="0" dirty="0">
                <a:ea typeface="Cambria" panose="02040503050406030204" pitchFamily="18" charset="0"/>
              </a:rPr>
              <a:t>of such tax </a:t>
            </a:r>
            <a:r>
              <a:rPr lang="en-US" sz="1800" dirty="0">
                <a:ea typeface="Cambria" panose="02040503050406030204" pitchFamily="18" charset="0"/>
              </a:rPr>
              <a:t>or the tax as ascertained by the proper officer </a:t>
            </a:r>
            <a:r>
              <a:rPr lang="en-US" sz="1800" b="0" dirty="0">
                <a:ea typeface="Cambria" panose="02040503050406030204" pitchFamily="18" charset="0"/>
              </a:rPr>
              <a:t>and </a:t>
            </a:r>
            <a:r>
              <a:rPr lang="en-US" sz="1800" dirty="0">
                <a:ea typeface="Cambria" panose="02040503050406030204" pitchFamily="18" charset="0"/>
              </a:rPr>
              <a:t>inform the proper officer in writing </a:t>
            </a:r>
            <a:r>
              <a:rPr lang="en-US" sz="1800" b="0" dirty="0">
                <a:ea typeface="Cambria" panose="02040503050406030204" pitchFamily="18" charset="0"/>
              </a:rPr>
              <a:t>of such payment.</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74(6)	The proper officer, </a:t>
            </a:r>
            <a:r>
              <a:rPr lang="en-US" sz="1800" dirty="0">
                <a:ea typeface="Cambria" panose="02040503050406030204" pitchFamily="18" charset="0"/>
              </a:rPr>
              <a:t>on receipt of such information, shall not serve any notice under sub-section (1), in respect of the tax so paid or any penalty payable </a:t>
            </a:r>
            <a:r>
              <a:rPr lang="en-US" sz="1800" b="0" dirty="0">
                <a:ea typeface="Cambria" panose="02040503050406030204" pitchFamily="18" charset="0"/>
              </a:rPr>
              <a:t>under the provisions of this Act or the rules made thereunder.</a:t>
            </a:r>
            <a:endParaRPr lang="en-US" sz="1800" b="0" i="1" dirty="0">
              <a:ea typeface="Cambria" panose="02040503050406030204" pitchFamily="18" charset="0"/>
            </a:endParaRPr>
          </a:p>
        </p:txBody>
      </p:sp>
    </p:spTree>
    <p:extLst>
      <p:ext uri="{BB962C8B-B14F-4D97-AF65-F5344CB8AC3E}">
        <p14:creationId xmlns:p14="http://schemas.microsoft.com/office/powerpoint/2010/main" val="13607698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74(7)	Where the </a:t>
            </a:r>
            <a:r>
              <a:rPr lang="en-US" sz="1800" dirty="0">
                <a:ea typeface="Cambria" panose="02040503050406030204" pitchFamily="18" charset="0"/>
              </a:rPr>
              <a:t>proper officer is of the opinion </a:t>
            </a:r>
            <a:r>
              <a:rPr lang="en-US" sz="1800" b="0" dirty="0">
                <a:ea typeface="Cambria" panose="02040503050406030204" pitchFamily="18" charset="0"/>
              </a:rPr>
              <a:t>that the amount paid under sub-section (5) </a:t>
            </a:r>
            <a:r>
              <a:rPr lang="en-US" sz="1800" dirty="0">
                <a:ea typeface="Cambria" panose="02040503050406030204" pitchFamily="18" charset="0"/>
              </a:rPr>
              <a:t>falls short </a:t>
            </a:r>
            <a:r>
              <a:rPr lang="en-US" sz="1800" b="0" dirty="0">
                <a:ea typeface="Cambria" panose="02040503050406030204" pitchFamily="18" charset="0"/>
              </a:rPr>
              <a:t>of the amount actually payable, he shall </a:t>
            </a:r>
            <a:r>
              <a:rPr lang="en-US" sz="1800" dirty="0">
                <a:ea typeface="Cambria" panose="02040503050406030204" pitchFamily="18" charset="0"/>
              </a:rPr>
              <a:t>proceed to issue the notice</a:t>
            </a:r>
            <a:r>
              <a:rPr lang="en-US" sz="1800" b="0" dirty="0">
                <a:ea typeface="Cambria" panose="02040503050406030204" pitchFamily="18" charset="0"/>
              </a:rPr>
              <a:t> as provided for in sub-section (1) in respect of such amount which falls short of the amount actually payable.</a:t>
            </a:r>
          </a:p>
          <a:p>
            <a:pPr marL="714375" indent="-714375" algn="just">
              <a:lnSpc>
                <a:spcPct val="150000"/>
              </a:lnSpc>
              <a:spcBef>
                <a:spcPts val="0"/>
              </a:spcBef>
              <a:spcAft>
                <a:spcPts val="0"/>
              </a:spcAft>
            </a:pPr>
            <a:endParaRPr lang="en-US" sz="1800" b="0" dirty="0">
              <a:ea typeface="Cambria" panose="02040503050406030204" pitchFamily="18" charset="0"/>
            </a:endParaRPr>
          </a:p>
          <a:p>
            <a:pPr marL="714375" indent="-714375" algn="just">
              <a:lnSpc>
                <a:spcPct val="150000"/>
              </a:lnSpc>
              <a:spcBef>
                <a:spcPts val="0"/>
              </a:spcBef>
              <a:spcAft>
                <a:spcPts val="0"/>
              </a:spcAft>
            </a:pPr>
            <a:r>
              <a:rPr lang="en-US" sz="1800" b="0" dirty="0">
                <a:ea typeface="Cambria" panose="02040503050406030204" pitchFamily="18" charset="0"/>
              </a:rPr>
              <a:t>74(8)	Where </a:t>
            </a:r>
            <a:r>
              <a:rPr lang="en-US" sz="1800" dirty="0">
                <a:ea typeface="Cambria" panose="02040503050406030204" pitchFamily="18" charset="0"/>
              </a:rPr>
              <a:t>any person chargeable with tax </a:t>
            </a:r>
            <a:r>
              <a:rPr lang="en-US" sz="1800" b="0" dirty="0">
                <a:ea typeface="Cambria" panose="02040503050406030204" pitchFamily="18" charset="0"/>
              </a:rPr>
              <a:t>under sub-section (1) </a:t>
            </a:r>
            <a:r>
              <a:rPr lang="en-US" sz="1800" dirty="0">
                <a:ea typeface="Cambria" panose="02040503050406030204" pitchFamily="18" charset="0"/>
              </a:rPr>
              <a:t>pays the said tax along with interest</a:t>
            </a:r>
            <a:r>
              <a:rPr lang="en-US" sz="1800" b="0" dirty="0">
                <a:ea typeface="Cambria" panose="02040503050406030204" pitchFamily="18" charset="0"/>
              </a:rPr>
              <a:t> payable under section 50 and a </a:t>
            </a:r>
            <a:r>
              <a:rPr lang="en-US" sz="1800" dirty="0">
                <a:ea typeface="Cambria" panose="02040503050406030204" pitchFamily="18" charset="0"/>
              </a:rPr>
              <a:t>penalty equivalent to twenty-five per cent.</a:t>
            </a:r>
            <a:r>
              <a:rPr lang="en-US" sz="1800" b="0" dirty="0">
                <a:ea typeface="Cambria" panose="02040503050406030204" pitchFamily="18" charset="0"/>
              </a:rPr>
              <a:t> of such tax </a:t>
            </a:r>
            <a:r>
              <a:rPr lang="en-US" sz="1800" dirty="0">
                <a:ea typeface="Cambria" panose="02040503050406030204" pitchFamily="18" charset="0"/>
              </a:rPr>
              <a:t>within thirty days of issue of the notice</a:t>
            </a:r>
            <a:r>
              <a:rPr lang="en-US" sz="1800" b="0" dirty="0">
                <a:ea typeface="Cambria" panose="02040503050406030204" pitchFamily="18" charset="0"/>
              </a:rPr>
              <a:t>, </a:t>
            </a:r>
            <a:r>
              <a:rPr lang="en-US" sz="1800" u="sng" dirty="0">
                <a:ea typeface="Cambria" panose="02040503050406030204" pitchFamily="18" charset="0"/>
              </a:rPr>
              <a:t>all proceedings in respect of the said notice shall be deemed to be concluded</a:t>
            </a:r>
            <a:r>
              <a:rPr lang="en-US" sz="1800" b="0" dirty="0">
                <a:ea typeface="Cambria" panose="02040503050406030204" pitchFamily="18" charset="0"/>
              </a:rPr>
              <a:t>.</a:t>
            </a:r>
            <a:endParaRPr lang="en-US" sz="1800" b="0" i="1" dirty="0">
              <a:ea typeface="Cambria" panose="02040503050406030204" pitchFamily="18" charset="0"/>
            </a:endParaRPr>
          </a:p>
        </p:txBody>
      </p:sp>
    </p:spTree>
    <p:extLst>
      <p:ext uri="{BB962C8B-B14F-4D97-AF65-F5344CB8AC3E}">
        <p14:creationId xmlns:p14="http://schemas.microsoft.com/office/powerpoint/2010/main" val="3553853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200000"/>
              </a:lnSpc>
              <a:spcBef>
                <a:spcPts val="0"/>
              </a:spcBef>
              <a:spcAft>
                <a:spcPts val="0"/>
              </a:spcAft>
            </a:pPr>
            <a:r>
              <a:rPr lang="en-US" sz="1800" b="0" dirty="0">
                <a:ea typeface="Cambria" panose="02040503050406030204" pitchFamily="18" charset="0"/>
              </a:rPr>
              <a:t>74(9)	The proper officer shall, </a:t>
            </a:r>
            <a:r>
              <a:rPr lang="en-US" sz="1800" b="0" u="sng" dirty="0">
                <a:ea typeface="Cambria" panose="02040503050406030204" pitchFamily="18" charset="0"/>
              </a:rPr>
              <a:t>after considering the representation</a:t>
            </a:r>
            <a:r>
              <a:rPr lang="en-US" sz="1800" b="0" dirty="0">
                <a:ea typeface="Cambria" panose="02040503050406030204" pitchFamily="18" charset="0"/>
              </a:rPr>
              <a:t>, if any, made by the person chargeable with tax, determine the amount of tax, interest and penalty due from such person and issue an order.</a:t>
            </a:r>
          </a:p>
          <a:p>
            <a:pPr marL="714375" indent="-714375" algn="just">
              <a:lnSpc>
                <a:spcPct val="200000"/>
              </a:lnSpc>
              <a:spcBef>
                <a:spcPts val="0"/>
              </a:spcBef>
              <a:spcAft>
                <a:spcPts val="0"/>
              </a:spcAft>
            </a:pPr>
            <a:endParaRPr lang="en-US" sz="1800" b="0" dirty="0">
              <a:ea typeface="Cambria" panose="02040503050406030204" pitchFamily="18" charset="0"/>
            </a:endParaRPr>
          </a:p>
          <a:p>
            <a:pPr marL="714375" indent="-714375" algn="just">
              <a:lnSpc>
                <a:spcPct val="200000"/>
              </a:lnSpc>
              <a:spcBef>
                <a:spcPts val="0"/>
              </a:spcBef>
              <a:spcAft>
                <a:spcPts val="0"/>
              </a:spcAft>
            </a:pPr>
            <a:r>
              <a:rPr lang="en-US" sz="1800" b="0" dirty="0">
                <a:ea typeface="Cambria" panose="02040503050406030204" pitchFamily="18" charset="0"/>
              </a:rPr>
              <a:t>74(10)	The proper officer shall issue the order under sub-section (9) </a:t>
            </a:r>
            <a:r>
              <a:rPr lang="en-US" sz="1800" dirty="0">
                <a:ea typeface="Cambria" panose="02040503050406030204" pitchFamily="18" charset="0"/>
              </a:rPr>
              <a:t>within a period of five years from the due date </a:t>
            </a:r>
            <a:r>
              <a:rPr lang="en-US" sz="1800" b="0" dirty="0">
                <a:ea typeface="Cambria" panose="02040503050406030204" pitchFamily="18" charset="0"/>
              </a:rPr>
              <a:t>for furnishing of annual return for the financial year to which the tax not paid or short paid or input tax credit wrongly availed or </a:t>
            </a:r>
            <a:r>
              <a:rPr lang="en-US" sz="1800" b="0" dirty="0" err="1">
                <a:ea typeface="Cambria" panose="02040503050406030204" pitchFamily="18" charset="0"/>
              </a:rPr>
              <a:t>utilised</a:t>
            </a:r>
            <a:r>
              <a:rPr lang="en-US" sz="1800" b="0" dirty="0">
                <a:ea typeface="Cambria" panose="02040503050406030204" pitchFamily="18" charset="0"/>
              </a:rPr>
              <a:t> relates to or within five years from the date of erroneous refund.</a:t>
            </a:r>
          </a:p>
        </p:txBody>
      </p:sp>
    </p:spTree>
    <p:extLst>
      <p:ext uri="{BB962C8B-B14F-4D97-AF65-F5344CB8AC3E}">
        <p14:creationId xmlns:p14="http://schemas.microsoft.com/office/powerpoint/2010/main" val="4738048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250000"/>
              </a:lnSpc>
              <a:spcBef>
                <a:spcPts val="0"/>
              </a:spcBef>
              <a:spcAft>
                <a:spcPts val="0"/>
              </a:spcAft>
            </a:pPr>
            <a:r>
              <a:rPr lang="en-US" sz="1800" b="0" dirty="0">
                <a:ea typeface="Cambria" panose="02040503050406030204" pitchFamily="18" charset="0"/>
              </a:rPr>
              <a:t>74(11)	Where any </a:t>
            </a:r>
            <a:r>
              <a:rPr lang="en-US" sz="1800" dirty="0">
                <a:ea typeface="Cambria" panose="02040503050406030204" pitchFamily="18" charset="0"/>
              </a:rPr>
              <a:t>person served with an order issued under sub-section (9) pays the tax along with interest payable </a:t>
            </a:r>
            <a:r>
              <a:rPr lang="en-US" sz="1800" b="0" dirty="0">
                <a:ea typeface="Cambria" panose="02040503050406030204" pitchFamily="18" charset="0"/>
              </a:rPr>
              <a:t>thereon under section 50 and a </a:t>
            </a:r>
            <a:r>
              <a:rPr lang="en-US" sz="1800" dirty="0">
                <a:ea typeface="Cambria" panose="02040503050406030204" pitchFamily="18" charset="0"/>
              </a:rPr>
              <a:t>penalty equivalent to fifty per cent. of such tax </a:t>
            </a:r>
            <a:r>
              <a:rPr lang="en-US" sz="1800" u="sng" dirty="0">
                <a:ea typeface="Cambria" panose="02040503050406030204" pitchFamily="18" charset="0"/>
              </a:rPr>
              <a:t>within thirty days of communication of the order</a:t>
            </a:r>
            <a:r>
              <a:rPr lang="en-US" sz="1800" b="0" dirty="0">
                <a:ea typeface="Cambria" panose="02040503050406030204" pitchFamily="18" charset="0"/>
              </a:rPr>
              <a:t>, </a:t>
            </a:r>
            <a:r>
              <a:rPr lang="en-US" sz="1800" dirty="0">
                <a:ea typeface="Cambria" panose="02040503050406030204" pitchFamily="18" charset="0"/>
              </a:rPr>
              <a:t>all proceedings in respect of the said notice shall be deemed to be concluded.</a:t>
            </a:r>
            <a:endParaRPr lang="en-US" sz="1800" i="1" dirty="0">
              <a:ea typeface="Cambria" panose="02040503050406030204" pitchFamily="18" charset="0"/>
            </a:endParaRPr>
          </a:p>
        </p:txBody>
      </p:sp>
    </p:spTree>
    <p:extLst>
      <p:ext uri="{BB962C8B-B14F-4D97-AF65-F5344CB8AC3E}">
        <p14:creationId xmlns:p14="http://schemas.microsoft.com/office/powerpoint/2010/main" val="2188365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EXPLANATION to Section 73 &amp;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196752"/>
            <a:ext cx="8229600" cy="5364514"/>
          </a:xfrm>
        </p:spPr>
        <p:txBody>
          <a:bodyPr>
            <a:noAutofit/>
          </a:bodyPr>
          <a:lstStyle/>
          <a:p>
            <a:pPr marL="714375" indent="-714375" algn="just">
              <a:lnSpc>
                <a:spcPct val="200000"/>
              </a:lnSpc>
              <a:spcBef>
                <a:spcPts val="0"/>
              </a:spcBef>
              <a:spcAft>
                <a:spcPts val="0"/>
              </a:spcAft>
            </a:pPr>
            <a:r>
              <a:rPr lang="en-US" sz="1800" b="0" dirty="0">
                <a:ea typeface="Cambria" panose="02040503050406030204" pitchFamily="18" charset="0"/>
              </a:rPr>
              <a:t>Explanation 1.—</a:t>
            </a:r>
          </a:p>
          <a:p>
            <a:pPr marL="714375" indent="-714375" algn="just">
              <a:lnSpc>
                <a:spcPct val="200000"/>
              </a:lnSpc>
              <a:spcBef>
                <a:spcPts val="0"/>
              </a:spcBef>
              <a:spcAft>
                <a:spcPts val="0"/>
              </a:spcAft>
            </a:pPr>
            <a:r>
              <a:rPr lang="en-US" sz="1800" b="0" dirty="0">
                <a:ea typeface="Cambria" panose="02040503050406030204" pitchFamily="18" charset="0"/>
              </a:rPr>
              <a:t>For the purposes of section 73 and this section,—</a:t>
            </a:r>
          </a:p>
          <a:p>
            <a:pPr marL="714375" indent="-714375" algn="just">
              <a:lnSpc>
                <a:spcPct val="200000"/>
              </a:lnSpc>
              <a:spcBef>
                <a:spcPts val="0"/>
              </a:spcBef>
              <a:spcAft>
                <a:spcPts val="0"/>
              </a:spcAft>
              <a:buAutoNum type="romanLcParenBoth"/>
            </a:pPr>
            <a:r>
              <a:rPr lang="en-US" sz="1800" b="0" dirty="0">
                <a:ea typeface="Cambria" panose="02040503050406030204" pitchFamily="18" charset="0"/>
              </a:rPr>
              <a:t>the expression ― </a:t>
            </a:r>
            <a:r>
              <a:rPr lang="en-US" sz="1800" dirty="0">
                <a:ea typeface="Cambria" panose="02040503050406030204" pitchFamily="18" charset="0"/>
              </a:rPr>
              <a:t>“all proceedings in respect of the said notice” shall not include proceedings under section 132;</a:t>
            </a:r>
          </a:p>
          <a:p>
            <a:pPr marL="714375" indent="-714375" algn="just">
              <a:lnSpc>
                <a:spcPct val="200000"/>
              </a:lnSpc>
              <a:spcBef>
                <a:spcPts val="0"/>
              </a:spcBef>
              <a:spcAft>
                <a:spcPts val="0"/>
              </a:spcAft>
              <a:buAutoNum type="romanLcParenBoth"/>
            </a:pPr>
            <a:r>
              <a:rPr lang="en-US" sz="1800" b="0" dirty="0">
                <a:ea typeface="Cambria" panose="02040503050406030204" pitchFamily="18" charset="0"/>
              </a:rPr>
              <a:t>where the notice under the </a:t>
            </a:r>
            <a:r>
              <a:rPr lang="en-US" sz="1800" dirty="0">
                <a:ea typeface="Cambria" panose="02040503050406030204" pitchFamily="18" charset="0"/>
              </a:rPr>
              <a:t>same proceedings </a:t>
            </a:r>
            <a:r>
              <a:rPr lang="en-US" sz="1800" b="0" dirty="0">
                <a:ea typeface="Cambria" panose="02040503050406030204" pitchFamily="18" charset="0"/>
              </a:rPr>
              <a:t>is issued to the </a:t>
            </a:r>
            <a:r>
              <a:rPr lang="en-US" sz="1800" dirty="0">
                <a:ea typeface="Cambria" panose="02040503050406030204" pitchFamily="18" charset="0"/>
              </a:rPr>
              <a:t>main person liable to pay tax </a:t>
            </a:r>
            <a:r>
              <a:rPr lang="en-US" sz="1800" b="0" dirty="0">
                <a:ea typeface="Cambria" panose="02040503050406030204" pitchFamily="18" charset="0"/>
              </a:rPr>
              <a:t>and </a:t>
            </a:r>
            <a:r>
              <a:rPr lang="en-US" sz="1800" dirty="0">
                <a:ea typeface="Cambria" panose="02040503050406030204" pitchFamily="18" charset="0"/>
              </a:rPr>
              <a:t>some other persons</a:t>
            </a:r>
            <a:r>
              <a:rPr lang="en-US" sz="1800" b="0" dirty="0">
                <a:ea typeface="Cambria" panose="02040503050406030204" pitchFamily="18" charset="0"/>
              </a:rPr>
              <a:t>, and such </a:t>
            </a:r>
            <a:r>
              <a:rPr lang="en-US" sz="1800" dirty="0">
                <a:ea typeface="Cambria" panose="02040503050406030204" pitchFamily="18" charset="0"/>
              </a:rPr>
              <a:t>proceedings against the main person have been concluded </a:t>
            </a:r>
            <a:r>
              <a:rPr lang="en-US" sz="1800" b="0" dirty="0">
                <a:ea typeface="Cambria" panose="02040503050406030204" pitchFamily="18" charset="0"/>
              </a:rPr>
              <a:t>under section 73 or section 74, the </a:t>
            </a:r>
            <a:r>
              <a:rPr lang="en-US" sz="1800" dirty="0">
                <a:ea typeface="Cambria" panose="02040503050406030204" pitchFamily="18" charset="0"/>
              </a:rPr>
              <a:t>proceedings against all the persons liable to pay penalty under sections 122, 125, 129 and 130 are deemed to be concluded.</a:t>
            </a:r>
            <a:endParaRPr lang="en-US" sz="1800" i="1" dirty="0">
              <a:ea typeface="Cambria" panose="02040503050406030204" pitchFamily="18" charset="0"/>
            </a:endParaRPr>
          </a:p>
        </p:txBody>
      </p:sp>
    </p:spTree>
    <p:extLst>
      <p:ext uri="{BB962C8B-B14F-4D97-AF65-F5344CB8AC3E}">
        <p14:creationId xmlns:p14="http://schemas.microsoft.com/office/powerpoint/2010/main" val="7962913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EXPLANATION to Section 73 &amp; 74</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714375" indent="-714375" algn="just">
              <a:lnSpc>
                <a:spcPct val="150000"/>
              </a:lnSpc>
              <a:spcBef>
                <a:spcPts val="0"/>
              </a:spcBef>
              <a:spcAft>
                <a:spcPts val="0"/>
              </a:spcAft>
            </a:pPr>
            <a:r>
              <a:rPr lang="en-US" sz="1800" b="0" dirty="0">
                <a:ea typeface="Cambria" panose="02040503050406030204" pitchFamily="18" charset="0"/>
              </a:rPr>
              <a:t>Explanation 2.––</a:t>
            </a:r>
          </a:p>
          <a:p>
            <a:pPr marL="714375" algn="just">
              <a:lnSpc>
                <a:spcPct val="250000"/>
              </a:lnSpc>
              <a:spcBef>
                <a:spcPts val="0"/>
              </a:spcBef>
              <a:spcAft>
                <a:spcPts val="0"/>
              </a:spcAft>
            </a:pPr>
            <a:r>
              <a:rPr lang="en-US" sz="1800" b="0" dirty="0">
                <a:ea typeface="Cambria" panose="02040503050406030204" pitchFamily="18" charset="0"/>
              </a:rPr>
              <a:t>For the purposes of this Act, the expression ― “suppression” shall mean </a:t>
            </a:r>
            <a:r>
              <a:rPr lang="en-US" sz="1800" u="sng" dirty="0">
                <a:ea typeface="Cambria" panose="02040503050406030204" pitchFamily="18" charset="0"/>
              </a:rPr>
              <a:t>non-declaration of facts or information </a:t>
            </a:r>
            <a:r>
              <a:rPr lang="en-US" sz="1800" b="0" dirty="0">
                <a:ea typeface="Cambria" panose="02040503050406030204" pitchFamily="18" charset="0"/>
              </a:rPr>
              <a:t>which a taxable person is </a:t>
            </a:r>
            <a:r>
              <a:rPr lang="en-US" sz="1800" dirty="0">
                <a:ea typeface="Cambria" panose="02040503050406030204" pitchFamily="18" charset="0"/>
              </a:rPr>
              <a:t>required to declare </a:t>
            </a:r>
            <a:r>
              <a:rPr lang="en-US" sz="1800" b="0" dirty="0">
                <a:ea typeface="Cambria" panose="02040503050406030204" pitchFamily="18" charset="0"/>
              </a:rPr>
              <a:t>in the return, statement, report or any other document furnished under this Act or the rules made thereunder, or </a:t>
            </a:r>
            <a:r>
              <a:rPr lang="en-US" sz="1800" dirty="0">
                <a:ea typeface="Cambria" panose="02040503050406030204" pitchFamily="18" charset="0"/>
              </a:rPr>
              <a:t>failure to furnish any information on being asked for</a:t>
            </a:r>
            <a:r>
              <a:rPr lang="en-US" sz="1800" u="sng" dirty="0">
                <a:ea typeface="Cambria" panose="02040503050406030204" pitchFamily="18" charset="0"/>
              </a:rPr>
              <a:t>, in writing, by the proper officer.</a:t>
            </a:r>
            <a:endParaRPr lang="en-US" sz="1800" i="1" u="sng" dirty="0">
              <a:ea typeface="Cambria" panose="02040503050406030204" pitchFamily="18" charset="0"/>
            </a:endParaRPr>
          </a:p>
        </p:txBody>
      </p:sp>
    </p:spTree>
    <p:extLst>
      <p:ext uri="{BB962C8B-B14F-4D97-AF65-F5344CB8AC3E}">
        <p14:creationId xmlns:p14="http://schemas.microsoft.com/office/powerpoint/2010/main" val="24177328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Suppression???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algn="just">
              <a:lnSpc>
                <a:spcPct val="150000"/>
              </a:lnSpc>
              <a:spcBef>
                <a:spcPts val="0"/>
              </a:spcBef>
              <a:spcAft>
                <a:spcPts val="0"/>
              </a:spcAft>
            </a:pPr>
            <a:r>
              <a:rPr lang="en-US" sz="1800" i="1" dirty="0">
                <a:ea typeface="Cambria" panose="02040503050406030204" pitchFamily="18" charset="0"/>
              </a:rPr>
              <a:t>SIMPLEX INFRASTRUCTURES LTD. V/S COMMISSIONER OF S.T., KOLKATA 2016 (42) S.T.R. 634 (Cal.)</a:t>
            </a:r>
            <a:endParaRPr lang="en-US" sz="1800" b="0" dirty="0">
              <a:ea typeface="Cambria" panose="02040503050406030204" pitchFamily="18" charset="0"/>
            </a:endParaRPr>
          </a:p>
          <a:p>
            <a:pPr algn="just">
              <a:lnSpc>
                <a:spcPct val="150000"/>
              </a:lnSpc>
              <a:spcBef>
                <a:spcPts val="0"/>
              </a:spcBef>
              <a:spcAft>
                <a:spcPts val="0"/>
              </a:spcAft>
            </a:pPr>
            <a:r>
              <a:rPr lang="en-US" sz="1800" b="0" i="1" dirty="0">
                <a:ea typeface="Cambria" panose="02040503050406030204" pitchFamily="18" charset="0"/>
              </a:rPr>
              <a:t>“Suppression of fact in the context of this case can only mean non-disclosure of correct information deliberately to evade payment of service tax. </a:t>
            </a:r>
            <a:r>
              <a:rPr lang="en-US" sz="1800" i="1" dirty="0">
                <a:ea typeface="Cambria" panose="02040503050406030204" pitchFamily="18" charset="0"/>
              </a:rPr>
              <a:t>There must be an element of fraud and dishonest motive before a non-disclosure </a:t>
            </a:r>
            <a:r>
              <a:rPr lang="en-US" sz="1800" i="1" dirty="0" err="1">
                <a:ea typeface="Cambria" panose="02040503050406030204" pitchFamily="18" charset="0"/>
              </a:rPr>
              <a:t>simplicitor</a:t>
            </a:r>
            <a:r>
              <a:rPr lang="en-US" sz="1800" i="1" dirty="0">
                <a:ea typeface="Cambria" panose="02040503050406030204" pitchFamily="18" charset="0"/>
              </a:rPr>
              <a:t> can be called “suppression of facts”.</a:t>
            </a:r>
            <a:r>
              <a:rPr lang="en-US" sz="1800" b="0" i="1" dirty="0">
                <a:ea typeface="Cambria" panose="02040503050406030204" pitchFamily="18" charset="0"/>
              </a:rPr>
              <a:t> In the present case, the petitioner suppressed nothing and maintained all throughout that it did not carry on business as consulting engineer and as such was not liable to pay service tax under that head. Even if such perception of the petitioner was founded to be erroneous subsequently still the same would not, in my mind, amount to suppression of fact. Unless a party deliberately conceals material facts with a dishonest motive of eroding some liability or making some unlawful gain, he cannot be said to be guilty of suppression of facts.”</a:t>
            </a:r>
          </a:p>
        </p:txBody>
      </p:sp>
    </p:spTree>
    <p:extLst>
      <p:ext uri="{BB962C8B-B14F-4D97-AF65-F5344CB8AC3E}">
        <p14:creationId xmlns:p14="http://schemas.microsoft.com/office/powerpoint/2010/main" val="23094501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Suppression???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algn="just">
              <a:lnSpc>
                <a:spcPct val="150000"/>
              </a:lnSpc>
              <a:spcBef>
                <a:spcPts val="0"/>
              </a:spcBef>
              <a:spcAft>
                <a:spcPts val="0"/>
              </a:spcAft>
            </a:pPr>
            <a:r>
              <a:rPr lang="en-US" sz="1800" i="1" dirty="0">
                <a:ea typeface="Cambria" panose="02040503050406030204" pitchFamily="18" charset="0"/>
              </a:rPr>
              <a:t>SOURAV GANGULY Versus UNION OF INDIA [2016 (43) S.T.R. 482 (Cal.)]</a:t>
            </a:r>
          </a:p>
          <a:p>
            <a:pPr algn="just">
              <a:lnSpc>
                <a:spcPct val="150000"/>
              </a:lnSpc>
              <a:spcBef>
                <a:spcPts val="0"/>
              </a:spcBef>
              <a:spcAft>
                <a:spcPts val="0"/>
              </a:spcAft>
            </a:pPr>
            <a:endParaRPr lang="en-US" sz="1800" b="0" dirty="0">
              <a:ea typeface="Cambria" panose="02040503050406030204" pitchFamily="18" charset="0"/>
            </a:endParaRPr>
          </a:p>
          <a:p>
            <a:pPr algn="just">
              <a:lnSpc>
                <a:spcPct val="150000"/>
              </a:lnSpc>
              <a:spcBef>
                <a:spcPts val="0"/>
              </a:spcBef>
              <a:spcAft>
                <a:spcPts val="0"/>
              </a:spcAft>
            </a:pPr>
            <a:r>
              <a:rPr lang="en-US" sz="1800" b="0" i="1" dirty="0">
                <a:ea typeface="Cambria" panose="02040503050406030204" pitchFamily="18" charset="0"/>
              </a:rPr>
              <a:t>“I am of the opinion that a mechanical reproduction of the language of the proviso to Sec. 73(1) of the Finance Act, 1994 would not per se justify invocation of the extended period of limitation.</a:t>
            </a:r>
          </a:p>
          <a:p>
            <a:pPr algn="just">
              <a:lnSpc>
                <a:spcPct val="150000"/>
              </a:lnSpc>
              <a:spcBef>
                <a:spcPts val="0"/>
              </a:spcBef>
              <a:spcAft>
                <a:spcPts val="0"/>
              </a:spcAft>
            </a:pPr>
            <a:endParaRPr lang="en-US" sz="1800" b="0" i="1" dirty="0">
              <a:ea typeface="Cambria" panose="02040503050406030204" pitchFamily="18" charset="0"/>
            </a:endParaRPr>
          </a:p>
          <a:p>
            <a:pPr algn="just">
              <a:lnSpc>
                <a:spcPct val="150000"/>
              </a:lnSpc>
              <a:spcBef>
                <a:spcPts val="0"/>
              </a:spcBef>
              <a:spcAft>
                <a:spcPts val="0"/>
              </a:spcAft>
            </a:pPr>
            <a:r>
              <a:rPr lang="en-US" sz="1800" b="0" i="1" dirty="0">
                <a:ea typeface="Cambria" panose="02040503050406030204" pitchFamily="18" charset="0"/>
              </a:rPr>
              <a:t>A mere bald assertion that the assessee </a:t>
            </a:r>
            <a:r>
              <a:rPr lang="en-US" sz="1800" b="0" i="1" dirty="0" err="1">
                <a:ea typeface="Cambria" panose="02040503050406030204" pitchFamily="18" charset="0"/>
              </a:rPr>
              <a:t>wilfully</a:t>
            </a:r>
            <a:r>
              <a:rPr lang="en-US" sz="1800" b="0" i="1" dirty="0">
                <a:ea typeface="Cambria" panose="02040503050406030204" pitchFamily="18" charset="0"/>
              </a:rPr>
              <a:t> suppressed the material facts with intent to evade payment of service tax, is not sufficient.</a:t>
            </a:r>
          </a:p>
          <a:p>
            <a:pPr algn="just">
              <a:lnSpc>
                <a:spcPct val="150000"/>
              </a:lnSpc>
              <a:spcBef>
                <a:spcPts val="0"/>
              </a:spcBef>
              <a:spcAft>
                <a:spcPts val="0"/>
              </a:spcAft>
            </a:pPr>
            <a:endParaRPr lang="en-US" sz="1800" b="0" i="1" dirty="0">
              <a:ea typeface="Cambria" panose="02040503050406030204" pitchFamily="18" charset="0"/>
            </a:endParaRPr>
          </a:p>
          <a:p>
            <a:pPr algn="just">
              <a:lnSpc>
                <a:spcPct val="150000"/>
              </a:lnSpc>
              <a:spcBef>
                <a:spcPts val="0"/>
              </a:spcBef>
              <a:spcAft>
                <a:spcPts val="0"/>
              </a:spcAft>
            </a:pPr>
            <a:r>
              <a:rPr lang="en-US" sz="1800" b="0" i="1" dirty="0">
                <a:ea typeface="Cambria" panose="02040503050406030204" pitchFamily="18" charset="0"/>
              </a:rPr>
              <a:t>The notice must contain particulars of facts and circumstances in support of such allegation. After all, the allegation of suppression of material facts to evade payment of tax amounts to ascribing a fraudulent motive to the assessee and is a serious allegation.</a:t>
            </a:r>
          </a:p>
        </p:txBody>
      </p:sp>
    </p:spTree>
    <p:extLst>
      <p:ext uri="{BB962C8B-B14F-4D97-AF65-F5344CB8AC3E}">
        <p14:creationId xmlns:p14="http://schemas.microsoft.com/office/powerpoint/2010/main" val="2960453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Suppression???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algn="just">
              <a:lnSpc>
                <a:spcPct val="150000"/>
              </a:lnSpc>
              <a:spcBef>
                <a:spcPts val="0"/>
              </a:spcBef>
              <a:spcAft>
                <a:spcPts val="0"/>
              </a:spcAft>
            </a:pPr>
            <a:r>
              <a:rPr lang="en-US" sz="1800" b="0" i="1" dirty="0">
                <a:ea typeface="Cambria" panose="02040503050406030204" pitchFamily="18" charset="0"/>
              </a:rPr>
              <a:t>Just </a:t>
            </a:r>
            <a:r>
              <a:rPr lang="en-US" sz="1800" i="1" dirty="0">
                <a:ea typeface="Cambria" panose="02040503050406030204" pitchFamily="18" charset="0"/>
              </a:rPr>
              <a:t>as in judicial proceeding</a:t>
            </a:r>
            <a:r>
              <a:rPr lang="en-US" sz="1800" b="0" i="1" dirty="0">
                <a:ea typeface="Cambria" panose="02040503050406030204" pitchFamily="18" charset="0"/>
              </a:rPr>
              <a:t>, </a:t>
            </a:r>
            <a:r>
              <a:rPr lang="en-US" sz="1800" i="1" dirty="0">
                <a:ea typeface="Cambria" panose="02040503050406030204" pitchFamily="18" charset="0"/>
              </a:rPr>
              <a:t>when fraud is alleged </a:t>
            </a:r>
            <a:r>
              <a:rPr lang="en-US" sz="1800" b="0" i="1" dirty="0">
                <a:ea typeface="Cambria" panose="02040503050406030204" pitchFamily="18" charset="0"/>
              </a:rPr>
              <a:t>against a person, such </a:t>
            </a:r>
            <a:r>
              <a:rPr lang="en-US" sz="1800" i="1" u="sng" dirty="0">
                <a:ea typeface="Cambria" panose="02040503050406030204" pitchFamily="18" charset="0"/>
              </a:rPr>
              <a:t>allegation would carry no weight unless </a:t>
            </a:r>
            <a:r>
              <a:rPr lang="en-US" sz="1800" i="1" dirty="0">
                <a:ea typeface="Cambria" panose="02040503050406030204" pitchFamily="18" charset="0"/>
              </a:rPr>
              <a:t>particulars of fraud are furnished by the person alleging fraud</a:t>
            </a:r>
            <a:r>
              <a:rPr lang="en-US" sz="1800" b="0" i="1" dirty="0">
                <a:ea typeface="Cambria" panose="02040503050406030204" pitchFamily="18" charset="0"/>
              </a:rPr>
              <a:t>, in my view, in a </a:t>
            </a:r>
            <a:r>
              <a:rPr lang="en-US" sz="1800" i="1" dirty="0">
                <a:ea typeface="Cambria" panose="02040503050406030204" pitchFamily="18" charset="0"/>
              </a:rPr>
              <a:t>quasi-judicial proceeding also when an allegation of fraud or any allegation of similar nature is made against a person, particulars of the same must be furnished</a:t>
            </a:r>
            <a:r>
              <a:rPr lang="en-US" sz="1800" b="0" i="1" dirty="0">
                <a:ea typeface="Cambria" panose="02040503050406030204" pitchFamily="18" charset="0"/>
              </a:rPr>
              <a:t>. The person against whom fraud is alleged must know with sufficient certainty of the case that he has to answer. A mere </a:t>
            </a:r>
            <a:r>
              <a:rPr lang="en-US" sz="1800" i="1" u="sng" dirty="0">
                <a:ea typeface="Cambria" panose="02040503050406030204" pitchFamily="18" charset="0"/>
              </a:rPr>
              <a:t>ipse </a:t>
            </a:r>
            <a:r>
              <a:rPr lang="en-US" sz="1800" i="1" u="sng" dirty="0" err="1">
                <a:ea typeface="Cambria" panose="02040503050406030204" pitchFamily="18" charset="0"/>
              </a:rPr>
              <a:t>dixit</a:t>
            </a:r>
            <a:r>
              <a:rPr lang="en-US" sz="1800" i="1" u="sng" dirty="0">
                <a:ea typeface="Cambria" panose="02040503050406030204" pitchFamily="18" charset="0"/>
              </a:rPr>
              <a:t> </a:t>
            </a:r>
            <a:r>
              <a:rPr lang="en-US" sz="1800" b="0" i="1" dirty="0">
                <a:ea typeface="Cambria" panose="02040503050406030204" pitchFamily="18" charset="0"/>
              </a:rPr>
              <a:t>that fraud has been committed or something has been done or permitted to be done with fraudulent motive cannot be taken note of and cannot form the basis of any action on the part of the authorities. </a:t>
            </a:r>
            <a:r>
              <a:rPr lang="en-US" sz="1800" b="0" i="1" u="sng" dirty="0">
                <a:ea typeface="Cambria" panose="02040503050406030204" pitchFamily="18" charset="0"/>
              </a:rPr>
              <a:t>Even if, such particulars are not included in the notice, the Department should be in a position to justify and/or substantiate its allegation of suppression of material facts on the part of the noticee.</a:t>
            </a:r>
            <a:r>
              <a:rPr lang="en-US" sz="1800" b="0" i="1" dirty="0">
                <a:ea typeface="Cambria" panose="02040503050406030204" pitchFamily="18" charset="0"/>
              </a:rPr>
              <a:t>”</a:t>
            </a:r>
          </a:p>
        </p:txBody>
      </p:sp>
    </p:spTree>
    <p:extLst>
      <p:ext uri="{BB962C8B-B14F-4D97-AF65-F5344CB8AC3E}">
        <p14:creationId xmlns:p14="http://schemas.microsoft.com/office/powerpoint/2010/main" val="112074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Rule 101.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539552" y="1196752"/>
            <a:ext cx="7704856" cy="5180964"/>
          </a:xfrm>
        </p:spPr>
        <p:txBody>
          <a:bodyPr>
            <a:noAutofit/>
          </a:bodyPr>
          <a:lstStyle/>
          <a:p>
            <a:pPr marL="457200" indent="-457200" algn="just">
              <a:lnSpc>
                <a:spcPct val="300000"/>
              </a:lnSpc>
              <a:buAutoNum type="arabicParenBoth"/>
            </a:pPr>
            <a:r>
              <a:rPr lang="en-IN" b="0" i="0" dirty="0">
                <a:solidFill>
                  <a:srgbClr val="212529"/>
                </a:solidFill>
                <a:effectLst/>
                <a:latin typeface="Cambria" panose="02040503050406030204" pitchFamily="18" charset="0"/>
                <a:ea typeface="Cambria" panose="02040503050406030204" pitchFamily="18" charset="0"/>
              </a:rPr>
              <a:t>The period of audit to be conducted under sub-section (1) of </a:t>
            </a:r>
            <a:r>
              <a:rPr lang="en-IN" b="0" dirty="0">
                <a:solidFill>
                  <a:srgbClr val="212529"/>
                </a:solidFill>
                <a:latin typeface="Cambria" panose="02040503050406030204" pitchFamily="18" charset="0"/>
                <a:ea typeface="Cambria" panose="02040503050406030204" pitchFamily="18" charset="0"/>
              </a:rPr>
              <a:t>section 65 shall be</a:t>
            </a:r>
          </a:p>
          <a:p>
            <a:pPr marL="1074738" indent="-536575" algn="just">
              <a:lnSpc>
                <a:spcPct val="300000"/>
              </a:lnSpc>
              <a:buFont typeface="Arial" panose="020B0604020202020204" pitchFamily="34" charset="0"/>
              <a:buChar char="•"/>
            </a:pPr>
            <a:r>
              <a:rPr lang="en-IN" dirty="0">
                <a:solidFill>
                  <a:srgbClr val="212529"/>
                </a:solidFill>
                <a:latin typeface="Cambria" panose="02040503050406030204" pitchFamily="18" charset="0"/>
                <a:ea typeface="Cambria" panose="02040503050406030204" pitchFamily="18" charset="0"/>
              </a:rPr>
              <a:t>a financial year or</a:t>
            </a:r>
          </a:p>
          <a:p>
            <a:pPr marL="1074738" indent="-536575" algn="just">
              <a:lnSpc>
                <a:spcPct val="300000"/>
              </a:lnSpc>
              <a:buFont typeface="Arial" panose="020B0604020202020204" pitchFamily="34" charset="0"/>
              <a:buChar char="•"/>
            </a:pPr>
            <a:r>
              <a:rPr lang="en-IN" dirty="0">
                <a:solidFill>
                  <a:srgbClr val="212529"/>
                </a:solidFill>
                <a:latin typeface="Cambria" panose="02040503050406030204" pitchFamily="18" charset="0"/>
                <a:ea typeface="Cambria" panose="02040503050406030204" pitchFamily="18" charset="0"/>
              </a:rPr>
              <a:t>part thereof or</a:t>
            </a:r>
          </a:p>
          <a:p>
            <a:pPr marL="1074738" indent="-536575" algn="just">
              <a:lnSpc>
                <a:spcPct val="300000"/>
              </a:lnSpc>
              <a:buFont typeface="Arial" panose="020B0604020202020204" pitchFamily="34" charset="0"/>
              <a:buChar char="•"/>
            </a:pPr>
            <a:r>
              <a:rPr lang="en-IN" dirty="0">
                <a:solidFill>
                  <a:srgbClr val="212529"/>
                </a:solidFill>
                <a:latin typeface="Cambria" panose="02040503050406030204" pitchFamily="18" charset="0"/>
                <a:ea typeface="Cambria" panose="02040503050406030204" pitchFamily="18" charset="0"/>
              </a:rPr>
              <a:t>multiples thereof.</a:t>
            </a:r>
          </a:p>
          <a:p>
            <a:pPr marL="361950" indent="-361950" algn="just"/>
            <a:endParaRPr lang="en-IN"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63450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Extended period of limitation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363538" indent="-363538" algn="just">
              <a:lnSpc>
                <a:spcPct val="150000"/>
              </a:lnSpc>
              <a:spcBef>
                <a:spcPts val="0"/>
              </a:spcBef>
              <a:spcAft>
                <a:spcPts val="0"/>
              </a:spcAft>
              <a:buAutoNum type="arabicPeriod"/>
            </a:pPr>
            <a:r>
              <a:rPr lang="en-US" sz="1800" dirty="0">
                <a:ea typeface="Cambria" panose="02040503050406030204" pitchFamily="18" charset="0"/>
              </a:rPr>
              <a:t>UOI Vs. Rajasthan Spinning &amp; Weaving Mills reported in 2009 (238) ELT 3 (SC): </a:t>
            </a:r>
            <a:r>
              <a:rPr lang="en-US" sz="1800" b="0" dirty="0">
                <a:ea typeface="Cambria" panose="02040503050406030204" pitchFamily="18" charset="0"/>
              </a:rPr>
              <a:t>no element of deception or malpractice, neither extended period of limitation would be invokable nor penalty U/s 11AC would be imposable</a:t>
            </a:r>
          </a:p>
          <a:p>
            <a:pPr marL="363538" indent="-363538" algn="just">
              <a:lnSpc>
                <a:spcPct val="150000"/>
              </a:lnSpc>
              <a:spcBef>
                <a:spcPts val="0"/>
              </a:spcBef>
              <a:spcAft>
                <a:spcPts val="0"/>
              </a:spcAft>
              <a:buAutoNum type="arabicPeriod"/>
            </a:pPr>
            <a:r>
              <a:rPr lang="en-US" sz="1800" dirty="0">
                <a:ea typeface="Cambria" panose="02040503050406030204" pitchFamily="18" charset="0"/>
              </a:rPr>
              <a:t>CCE Vs. Mysore Kirloskar Ltd reported in 2008 (226) E.L.T. 161 (S.C): </a:t>
            </a:r>
            <a:r>
              <a:rPr lang="en-US" sz="1800" b="0" dirty="0">
                <a:ea typeface="Cambria" panose="02040503050406030204" pitchFamily="18" charset="0"/>
              </a:rPr>
              <a:t>When adequate reasons for invoking provision to Sec.11A (1) is not indicated in the show Cause Notice and the allegations are vague, extended period of limitation cannot be invoked on the basis of vague allegations</a:t>
            </a:r>
          </a:p>
          <a:p>
            <a:pPr marL="363538" indent="-363538" algn="just">
              <a:lnSpc>
                <a:spcPct val="150000"/>
              </a:lnSpc>
              <a:spcBef>
                <a:spcPts val="0"/>
              </a:spcBef>
              <a:spcAft>
                <a:spcPts val="0"/>
              </a:spcAft>
              <a:buAutoNum type="arabicPeriod"/>
            </a:pPr>
            <a:r>
              <a:rPr lang="en-US" sz="1800" dirty="0">
                <a:ea typeface="Cambria" panose="02040503050406030204" pitchFamily="18" charset="0"/>
              </a:rPr>
              <a:t>Calcutta Industrial Supply </a:t>
            </a:r>
            <a:r>
              <a:rPr lang="en-US" sz="1800" dirty="0" err="1">
                <a:ea typeface="Cambria" panose="02040503050406030204" pitchFamily="18" charset="0"/>
              </a:rPr>
              <a:t>Corpn</a:t>
            </a:r>
            <a:r>
              <a:rPr lang="en-US" sz="1800" dirty="0">
                <a:ea typeface="Cambria" panose="02040503050406030204" pitchFamily="18" charset="0"/>
              </a:rPr>
              <a:t> vs. Commissioner of S.T., Kolkata2019 (31) G.S.T.L. 487 (Tri. – Kolkata): </a:t>
            </a:r>
            <a:r>
              <a:rPr lang="en-US" sz="1800" b="0" dirty="0">
                <a:ea typeface="Cambria" panose="02040503050406030204" pitchFamily="18" charset="0"/>
              </a:rPr>
              <a:t>case involves the </a:t>
            </a:r>
            <a:r>
              <a:rPr lang="en-US" sz="1800" i="1" dirty="0">
                <a:ea typeface="Cambria" panose="02040503050406030204" pitchFamily="18" charset="0"/>
              </a:rPr>
              <a:t>classification of service </a:t>
            </a:r>
            <a:r>
              <a:rPr lang="en-US" sz="1800" b="0" dirty="0">
                <a:ea typeface="Cambria" panose="02040503050406030204" pitchFamily="18" charset="0"/>
              </a:rPr>
              <a:t>and therefore, extended period of limitation cannot be invoked and the imposition of penalty is not justified.</a:t>
            </a:r>
            <a:endParaRPr lang="en-US" sz="1800" b="0" i="1" dirty="0">
              <a:ea typeface="Cambria" panose="02040503050406030204" pitchFamily="18" charset="0"/>
            </a:endParaRPr>
          </a:p>
        </p:txBody>
      </p:sp>
    </p:spTree>
    <p:extLst>
      <p:ext uri="{BB962C8B-B14F-4D97-AF65-F5344CB8AC3E}">
        <p14:creationId xmlns:p14="http://schemas.microsoft.com/office/powerpoint/2010/main" val="35840201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Extended period of limitation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363538" indent="-363538" algn="just">
              <a:lnSpc>
                <a:spcPct val="150000"/>
              </a:lnSpc>
              <a:spcBef>
                <a:spcPts val="0"/>
              </a:spcBef>
              <a:spcAft>
                <a:spcPts val="0"/>
              </a:spcAft>
              <a:buAutoNum type="arabicPeriod" startAt="4"/>
            </a:pPr>
            <a:r>
              <a:rPr lang="en-US" sz="1800" dirty="0">
                <a:ea typeface="Cambria" panose="02040503050406030204" pitchFamily="18" charset="0"/>
              </a:rPr>
              <a:t>CCE Vs. Bajaj Auto Ltd. reported in 2010 (260) ELT 17 (SC): </a:t>
            </a:r>
            <a:r>
              <a:rPr lang="en-US" sz="1800" b="0" dirty="0">
                <a:ea typeface="Cambria" panose="02040503050406030204" pitchFamily="18" charset="0"/>
              </a:rPr>
              <a:t>Section 11A is an exception and hence should be strictly constructed and </a:t>
            </a:r>
            <a:r>
              <a:rPr lang="en-US" sz="1800" i="1" dirty="0">
                <a:ea typeface="Cambria" panose="02040503050406030204" pitchFamily="18" charset="0"/>
              </a:rPr>
              <a:t>initial burden to prove that situation visualized by provision to Section 11A existed must be discharged by </a:t>
            </a:r>
            <a:r>
              <a:rPr lang="en-US" sz="1800" i="1" u="sng" dirty="0">
                <a:ea typeface="Cambria" panose="02040503050406030204" pitchFamily="18" charset="0"/>
              </a:rPr>
              <a:t>adducing sufficient material to show that assessee is guilty of any of those situation</a:t>
            </a:r>
            <a:r>
              <a:rPr lang="en-US" sz="1800" b="0" dirty="0">
                <a:ea typeface="Cambria" panose="02040503050406030204" pitchFamily="18" charset="0"/>
              </a:rPr>
              <a:t>.</a:t>
            </a:r>
          </a:p>
          <a:p>
            <a:pPr marL="363538" indent="-363538" algn="just">
              <a:lnSpc>
                <a:spcPct val="150000"/>
              </a:lnSpc>
              <a:spcBef>
                <a:spcPts val="0"/>
              </a:spcBef>
              <a:spcAft>
                <a:spcPts val="0"/>
              </a:spcAft>
              <a:buAutoNum type="arabicPeriod" startAt="4"/>
            </a:pPr>
            <a:r>
              <a:rPr lang="en-US" sz="1800" dirty="0">
                <a:ea typeface="Cambria" panose="02040503050406030204" pitchFamily="18" charset="0"/>
              </a:rPr>
              <a:t>TRANS ENGINEERS INDIA PVT. LTD Versus COMMISSIONER OF C. EX., PUNE [2015 (40) S.T.R. 490 (Tri. – Mumbai)]: </a:t>
            </a:r>
            <a:r>
              <a:rPr lang="en-US" sz="1800" b="0" dirty="0">
                <a:ea typeface="Cambria" panose="02040503050406030204" pitchFamily="18" charset="0"/>
              </a:rPr>
              <a:t>Revenue authority cannot invoke the extended period of limitation, when the records of the assessee were audited by the officers once but did not find any short-payment from records. The 2nd audit party, doing the audit of same period or over lapping period, cannot allege that appellant has misstated or suppressed the facts from the departments.</a:t>
            </a:r>
          </a:p>
        </p:txBody>
      </p:sp>
    </p:spTree>
    <p:extLst>
      <p:ext uri="{BB962C8B-B14F-4D97-AF65-F5344CB8AC3E}">
        <p14:creationId xmlns:p14="http://schemas.microsoft.com/office/powerpoint/2010/main" val="20616333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8435280" cy="1371600"/>
          </a:xfrm>
        </p:spPr>
        <p:txBody>
          <a:bodyPr anchor="ctr">
            <a:normAutofit/>
          </a:bodyPr>
          <a:lstStyle/>
          <a:p>
            <a:r>
              <a:rPr lang="en-IN" sz="3200" dirty="0"/>
              <a:t>Extended period of limitation</a:t>
            </a:r>
          </a:p>
        </p:txBody>
      </p:sp>
      <p:sp>
        <p:nvSpPr>
          <p:cNvPr id="3" name="Content Placeholder 2">
            <a:extLst>
              <a:ext uri="{FF2B5EF4-FFF2-40B4-BE49-F238E27FC236}">
                <a16:creationId xmlns:a16="http://schemas.microsoft.com/office/drawing/2014/main" id="{BB7AFA7D-E11B-4013-90D4-DEF986F7A7AE}"/>
              </a:ext>
            </a:extLst>
          </p:cNvPr>
          <p:cNvSpPr>
            <a:spLocks noGrp="1"/>
          </p:cNvSpPr>
          <p:nvPr>
            <p:ph idx="1"/>
          </p:nvPr>
        </p:nvSpPr>
        <p:spPr>
          <a:xfrm>
            <a:off x="457200" y="1340768"/>
            <a:ext cx="8229600" cy="5364514"/>
          </a:xfrm>
        </p:spPr>
        <p:txBody>
          <a:bodyPr>
            <a:noAutofit/>
          </a:bodyPr>
          <a:lstStyle/>
          <a:p>
            <a:pPr marL="363538" indent="-363538" algn="just">
              <a:lnSpc>
                <a:spcPct val="150000"/>
              </a:lnSpc>
              <a:spcBef>
                <a:spcPts val="0"/>
              </a:spcBef>
              <a:spcAft>
                <a:spcPts val="0"/>
              </a:spcAft>
              <a:buAutoNum type="arabicPeriod" startAt="6"/>
            </a:pPr>
            <a:r>
              <a:rPr lang="en-US" sz="1800" dirty="0">
                <a:ea typeface="Cambria" panose="02040503050406030204" pitchFamily="18" charset="0"/>
              </a:rPr>
              <a:t>NIZAM SUGAR FACTORY Versus COLLECTOR OF CENTRAL EXCISE, A.P [2008 (9) S.T.R. 314 (S.C.)] : </a:t>
            </a:r>
            <a:r>
              <a:rPr lang="en-US" sz="1800" b="0" dirty="0">
                <a:ea typeface="Cambria" panose="02040503050406030204" pitchFamily="18" charset="0"/>
              </a:rPr>
              <a:t>“Allegation of suppression of facts against the appellant cannot be sustained. When the first SCN was issued all the relevant facts were in the knowledge of the authorities. Later on, while issuing the second and third show cause notices the same/similar facts could not be taken as suppression of facts on the part of the assessee as these facts were already in the knowledge of the authorities.”</a:t>
            </a:r>
          </a:p>
        </p:txBody>
      </p:sp>
    </p:spTree>
    <p:extLst>
      <p:ext uri="{BB962C8B-B14F-4D97-AF65-F5344CB8AC3E}">
        <p14:creationId xmlns:p14="http://schemas.microsoft.com/office/powerpoint/2010/main" val="35103635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787208" cy="5724554"/>
          </a:xfrm>
        </p:spPr>
        <p:txBody>
          <a:bodyPr anchor="ctr">
            <a:normAutofit/>
          </a:bodyPr>
          <a:lstStyle/>
          <a:p>
            <a:pPr algn="ctr">
              <a:lnSpc>
                <a:spcPct val="250000"/>
              </a:lnSpc>
            </a:pPr>
            <a:r>
              <a:rPr lang="en-IN" sz="4400" dirty="0"/>
              <a:t>CAN Extended period of limitation BE INVOKED AFTER AUDIT?</a:t>
            </a:r>
          </a:p>
        </p:txBody>
      </p:sp>
    </p:spTree>
    <p:extLst>
      <p:ext uri="{BB962C8B-B14F-4D97-AF65-F5344CB8AC3E}">
        <p14:creationId xmlns:p14="http://schemas.microsoft.com/office/powerpoint/2010/main" val="30985672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931224" cy="1371600"/>
          </a:xfrm>
        </p:spPr>
        <p:txBody>
          <a:bodyPr anchor="ctr"/>
          <a:lstStyle/>
          <a:p>
            <a:r>
              <a:rPr lang="en-IN" dirty="0"/>
              <a:t>Section 66. Special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(1) If at any stage of scrutiny, inquiry, investigation or any other proceedings before him, any officer not below the rank of Assistant Commissioner, having regard to the nature and complexity of the case and the interest of revenue, is of the opinion that the value has not been correctly declared or the credit availed is not within the normal limits, he may, with the prior approval of the Commissioner, direct such registered person by a communication in writing to get his records including books of account examined and audited by a chartered accountant or a cost accountant as may be nominated by the Commissioner.</a:t>
            </a:r>
          </a:p>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(2) The chartered accountant or cost accountant so nominated shall, within the period of ninety days, submit a report of such audit duly signed and certified by him to the said Assistant Commissioner mentioning therein such other particulars as may be specified:</a:t>
            </a:r>
          </a:p>
          <a:p>
            <a:pPr marL="361950" algn="just"/>
            <a:r>
              <a:rPr lang="en-IN" sz="1800" b="1" i="0" dirty="0">
                <a:solidFill>
                  <a:srgbClr val="212529"/>
                </a:solidFill>
                <a:effectLst/>
                <a:latin typeface="Cambria" panose="02040503050406030204" pitchFamily="18" charset="0"/>
                <a:ea typeface="Cambria" panose="02040503050406030204" pitchFamily="18" charset="0"/>
              </a:rPr>
              <a:t>Provided </a:t>
            </a:r>
            <a:r>
              <a:rPr lang="en-IN" sz="1800" b="0" i="0" dirty="0">
                <a:solidFill>
                  <a:srgbClr val="212529"/>
                </a:solidFill>
                <a:effectLst/>
                <a:latin typeface="Cambria" panose="02040503050406030204" pitchFamily="18" charset="0"/>
                <a:ea typeface="Cambria" panose="02040503050406030204" pitchFamily="18" charset="0"/>
              </a:rPr>
              <a:t>that the Assistant Commissioner may, on an application made to him in this behalf by the registered person or the chartered accountant or cost accountant or for any material and sufficient reason, extend the said period by a further period of ninety days.</a:t>
            </a:r>
          </a:p>
        </p:txBody>
      </p:sp>
    </p:spTree>
    <p:extLst>
      <p:ext uri="{BB962C8B-B14F-4D97-AF65-F5344CB8AC3E}">
        <p14:creationId xmlns:p14="http://schemas.microsoft.com/office/powerpoint/2010/main" val="1295147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931224" cy="1371600"/>
          </a:xfrm>
        </p:spPr>
        <p:txBody>
          <a:bodyPr anchor="ctr"/>
          <a:lstStyle/>
          <a:p>
            <a:r>
              <a:rPr lang="en-IN" dirty="0"/>
              <a:t>Section 66. Special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(3) The provisions of sub-section (1) shall have effect notwithstanding that the accounts of the registered person have been audited under any other provisions of this Act or any other law for the time being in force.</a:t>
            </a:r>
          </a:p>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(4) The registered person shall be given an opportunity of being heard in respect of any material gathered on the basis of special audit under sub-section (1) which is proposed to be used in any proceedings against him under this Act or the rules made thereunder.</a:t>
            </a:r>
          </a:p>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(5) The expenses of the examination and audit of records under sub-section (1), including the remuneration of such chartered accountant or cost accountant, shall be determined and paid by the Commissioner and such determination shall be final.</a:t>
            </a:r>
          </a:p>
          <a:p>
            <a:pPr marL="361950" indent="-361950" algn="just"/>
            <a:r>
              <a:rPr lang="en-IN" sz="1800" b="0" i="0" dirty="0">
                <a:solidFill>
                  <a:srgbClr val="212529"/>
                </a:solidFill>
                <a:effectLst/>
                <a:latin typeface="Cambria" panose="02040503050406030204" pitchFamily="18" charset="0"/>
                <a:ea typeface="Cambria" panose="02040503050406030204" pitchFamily="18" charset="0"/>
              </a:rPr>
              <a:t>(6) Where the special audit conducted under sub-section (1) results in detection of tax not paid or short paid or erroneously refunded, or input tax credit wrongly availed or utilised, the proper officer may initiate action under </a:t>
            </a:r>
            <a:r>
              <a:rPr lang="en-IN" sz="1800" b="0" i="0" u="none" strike="noStrike" dirty="0">
                <a:solidFill>
                  <a:srgbClr val="3E8ACC"/>
                </a:solidFill>
                <a:effectLst/>
                <a:latin typeface="Cambria" panose="02040503050406030204" pitchFamily="18" charset="0"/>
                <a:ea typeface="Cambria" panose="02040503050406030204" pitchFamily="18" charset="0"/>
                <a:hlinkClick r:id="rId2"/>
              </a:rPr>
              <a:t>section 73</a:t>
            </a:r>
            <a:r>
              <a:rPr lang="en-IN" sz="1800" b="0" i="0" dirty="0">
                <a:solidFill>
                  <a:srgbClr val="212529"/>
                </a:solidFill>
                <a:effectLst/>
                <a:latin typeface="Cambria" panose="02040503050406030204" pitchFamily="18" charset="0"/>
                <a:ea typeface="Cambria" panose="02040503050406030204" pitchFamily="18" charset="0"/>
              </a:rPr>
              <a:t> or </a:t>
            </a:r>
            <a:r>
              <a:rPr lang="en-IN" sz="1800" b="0" i="0" u="none" strike="noStrike" dirty="0">
                <a:solidFill>
                  <a:srgbClr val="3E8ACC"/>
                </a:solidFill>
                <a:effectLst/>
                <a:latin typeface="Cambria" panose="02040503050406030204" pitchFamily="18" charset="0"/>
                <a:ea typeface="Cambria" panose="02040503050406030204" pitchFamily="18" charset="0"/>
                <a:hlinkClick r:id="rId3"/>
              </a:rPr>
              <a:t>section 74</a:t>
            </a:r>
            <a:r>
              <a:rPr lang="en-IN" sz="1800" b="0" i="0" dirty="0">
                <a:solidFill>
                  <a:srgbClr val="212529"/>
                </a:solidFill>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23536705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931224" cy="1371600"/>
          </a:xfrm>
        </p:spPr>
        <p:txBody>
          <a:bodyPr anchor="ctr"/>
          <a:lstStyle/>
          <a:p>
            <a:r>
              <a:rPr lang="en-IN" dirty="0"/>
              <a:t>Rule 102. Special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442913" indent="-442913" algn="just"/>
            <a:r>
              <a:rPr lang="en-IN" b="0" i="0" dirty="0">
                <a:solidFill>
                  <a:srgbClr val="212529"/>
                </a:solidFill>
                <a:effectLst/>
                <a:latin typeface="Cambria" panose="02040503050406030204" pitchFamily="18" charset="0"/>
                <a:ea typeface="Cambria" panose="02040503050406030204" pitchFamily="18" charset="0"/>
              </a:rPr>
              <a:t>(1) Where special audit is required to be conducted in accordance with the provisions of </a:t>
            </a:r>
            <a:r>
              <a:rPr lang="en-IN" b="0" i="0" u="none" strike="noStrike" dirty="0">
                <a:solidFill>
                  <a:srgbClr val="3E8ACC"/>
                </a:solidFill>
                <a:effectLst/>
                <a:latin typeface="Cambria" panose="02040503050406030204" pitchFamily="18" charset="0"/>
                <a:ea typeface="Cambria" panose="02040503050406030204" pitchFamily="18" charset="0"/>
                <a:hlinkClick r:id="rId2"/>
              </a:rPr>
              <a:t>section 66</a:t>
            </a:r>
            <a:r>
              <a:rPr lang="en-IN" b="0" i="0" dirty="0">
                <a:solidFill>
                  <a:srgbClr val="212529"/>
                </a:solidFill>
                <a:effectLst/>
                <a:latin typeface="Cambria" panose="02040503050406030204" pitchFamily="18" charset="0"/>
                <a:ea typeface="Cambria" panose="02040503050406030204" pitchFamily="18" charset="0"/>
              </a:rPr>
              <a:t>, the officer referred to in the said section shall issue a direction in </a:t>
            </a:r>
            <a:r>
              <a:rPr lang="en-IN" b="1" i="0" u="none" strike="noStrike" dirty="0">
                <a:solidFill>
                  <a:srgbClr val="326EA3"/>
                </a:solidFill>
                <a:effectLst/>
                <a:latin typeface="Cambria" panose="02040503050406030204" pitchFamily="18" charset="0"/>
                <a:ea typeface="Cambria" panose="02040503050406030204" pitchFamily="18" charset="0"/>
                <a:hlinkClick r:id="rId3"/>
              </a:rPr>
              <a:t>FORM GST ADT-03</a:t>
            </a:r>
            <a:r>
              <a:rPr lang="en-IN" b="1" i="0" dirty="0">
                <a:solidFill>
                  <a:srgbClr val="212529"/>
                </a:solidFill>
                <a:effectLst/>
                <a:latin typeface="Cambria" panose="02040503050406030204" pitchFamily="18" charset="0"/>
                <a:ea typeface="Cambria" panose="02040503050406030204" pitchFamily="18" charset="0"/>
              </a:rPr>
              <a:t> </a:t>
            </a:r>
            <a:r>
              <a:rPr lang="en-IN" b="0" i="0" dirty="0">
                <a:solidFill>
                  <a:srgbClr val="212529"/>
                </a:solidFill>
                <a:effectLst/>
                <a:latin typeface="Cambria" panose="02040503050406030204" pitchFamily="18" charset="0"/>
                <a:ea typeface="Cambria" panose="02040503050406030204" pitchFamily="18" charset="0"/>
              </a:rPr>
              <a:t>to the registered person to get his records audited by a chartered accountant or a cost accountant specified in the said direction.</a:t>
            </a:r>
          </a:p>
          <a:p>
            <a:pPr marL="442913" indent="-442913" algn="just"/>
            <a:r>
              <a:rPr lang="en-IN" b="0" i="0" dirty="0">
                <a:solidFill>
                  <a:srgbClr val="212529"/>
                </a:solidFill>
                <a:effectLst/>
                <a:latin typeface="Cambria" panose="02040503050406030204" pitchFamily="18" charset="0"/>
                <a:ea typeface="Cambria" panose="02040503050406030204" pitchFamily="18" charset="0"/>
              </a:rPr>
              <a:t>(2) On conclusion of the special audit, the registered person shall be informed of the findings of the special audit in </a:t>
            </a:r>
            <a:r>
              <a:rPr lang="en-IN" b="1" i="0" u="none" strike="noStrike" dirty="0">
                <a:solidFill>
                  <a:srgbClr val="3E8ACC"/>
                </a:solidFill>
                <a:effectLst/>
                <a:latin typeface="Cambria" panose="02040503050406030204" pitchFamily="18" charset="0"/>
                <a:ea typeface="Cambria" panose="02040503050406030204" pitchFamily="18" charset="0"/>
                <a:hlinkClick r:id="rId4"/>
              </a:rPr>
              <a:t>FORM GST ADT-04</a:t>
            </a:r>
            <a:r>
              <a:rPr lang="en-IN" b="1" i="0" dirty="0">
                <a:solidFill>
                  <a:srgbClr val="212529"/>
                </a:solidFill>
                <a:effectLst/>
                <a:latin typeface="Cambria" panose="02040503050406030204" pitchFamily="18" charset="0"/>
                <a:ea typeface="Cambria" panose="02040503050406030204" pitchFamily="18" charset="0"/>
              </a:rPr>
              <a:t>.</a:t>
            </a:r>
            <a:endParaRPr lang="en-IN"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873331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753" name="Picture 9" descr="Related image"/>
          <p:cNvPicPr>
            <a:picLocks noChangeAspect="1" noChangeArrowheads="1"/>
          </p:cNvPicPr>
          <p:nvPr/>
        </p:nvPicPr>
        <p:blipFill>
          <a:blip r:embed="rId2" cstate="print"/>
          <a:srcRect/>
          <a:stretch>
            <a:fillRect/>
          </a:stretch>
        </p:blipFill>
        <p:spPr bwMode="auto">
          <a:xfrm>
            <a:off x="0" y="0"/>
            <a:ext cx="9144000" cy="3643290"/>
          </a:xfrm>
          <a:prstGeom prst="rect">
            <a:avLst/>
          </a:prstGeom>
          <a:noFill/>
        </p:spPr>
      </p:pic>
      <p:sp>
        <p:nvSpPr>
          <p:cNvPr id="31746" name="AutoShape 2" descr="https://rendering.documents.cimpress.io/v1/vp/preview?instructions=QSH_JgVgaHCnM1QyRmZmSewIXW___2yf%24Sh0jMzUQFOZot___tk_8n8AAACwMVKlAwAAAoeKTM1DCrMzoYCGGOBJl8aHR0cDovL3VwbG9hZHMuZG9jdW1lbnRzLmNpbXByZXNzLmlvL3YxL3VwbG9hZHMvYzZlNDlmYzYtOTQ4MS00ZTRjLWI1ZDctYjg5ZDY4MjY2ZjBkfjExMC9vcmlnaW5hbC8_dGVuYW50PXZidS1jbCZ2cGlkPTk1Mzg1N7QsCqKF5rZTbIMgbJkDRUlB4AAAwKPKTipaSlXqk4pV6qxKUSrEylQq5kpLqzaKRGtqCkqrkspRK80KVWvuilKsQJyibEQQpJrEiopUrEvcpEbE4u0LAqihi_SNmyDIGyZA0VLQaAAAMDkUKSas4ClLrWApRK3BKVWuHilXrlwpSK6YKVWu4ClIrx4pR69mKSSv%24ilGsQhClGsQzClSsREylYsRZSlRsRyClXsSLClEsSaClRsSxilXsTKilWsTZrQsCqKE2xHWbIMgbJkDRelBYAAAwOPKRShFSi6FtKRWhiCk7oeMpOaIvKUmiyCkaovMpSqNfKJo4opGKPEKRWkFCkTpG8omkzikVpQkpJaVjtCwKooRd89FsgyBsmQNF50GgAADAo8pE6EdKS6hsSk0oigpNaKhKT%24i3ykxoz4pN6OlKSakRSk1pM0pLqULKT6lgikxpd0pQ6ZCKS2m7Sk4p1q0LAqihrRI42yDIGyZA0VJQYAAAMCkZKOqgIpHKqHKRSq5CkQq3ApG6vVKRusMikVrI8pE6ztKRetSikZrdYpGK4zKRuukSkVru4pFa9LKR6v1ykcsQOCkbsQlikZsQ8ykUsRUCkTsRrSkUsSOSkTsSlykbsS9CkYsTUSkWsTr7QsCqKHK5jHbIMgbJkDRUlBoAAAwKIKTWhFSlSoaMpWKINKVWigClOos4pSKM%24KU%24jmClEo9G0LAqihSUzoWyDIGyZA0XnQUAAAMChykioR0pLaFnKT6hqClAoeApOqITKTGiXCk%24opq0LAqihyuYx2yDIGyZA0VJQaAAAMChykuqR0pUqmvKU%24qGSlOqlIpRKrCKVerISlEq2i0LAqihyuYx2yDIGyZA0VJQaAAAMCiiktr6UpRK_xKVCxBRKVaxD8KUuxFMKUixHAKUexIaKVOxKIKVixL2KVWxNptCwKoobgql9sgyBsmQNFSUGAAADApFClXrc0pTK4FKUWuNSlVrospSK7JKVqvEilEr4IpT6_PKUav_SlEsQQikjsQjylKsRLSlQsRfClEsSBSlMsSUSlPsSgSkRsSrylGsS3ilSsTJClQsTeLQsDFSpQj8f_6FBT07Q9svNKDs9wfgSZUWh0dHA6Ly91cGxvYWRzLmRvY3VtZW50cy5jaW1wcmVzcy5pby92MS91cGxvYWRzLzEwNzUzNzI3MDV%24MTEwL3ByZXZpZXc_dGVuYW50PXZidbQtAA-&amp;width=533&amp;scene=http%3a%2f%2fwww.vistaprint.com%2fdocuments%2fapi%2fscene%2f2030&amp;category=lp&amp;merchant_metadata=AHT"/>
          <p:cNvSpPr>
            <a:spLocks noChangeAspect="1" noChangeArrowheads="1"/>
          </p:cNvSpPr>
          <p:nvPr/>
        </p:nvSpPr>
        <p:spPr bwMode="auto">
          <a:xfrm>
            <a:off x="0" y="-4997450"/>
            <a:ext cx="5076825" cy="5076825"/>
          </a:xfrm>
          <a:prstGeom prst="rect">
            <a:avLst/>
          </a:prstGeom>
          <a:noFill/>
        </p:spPr>
        <p:txBody>
          <a:bodyPr vert="horz" wrap="square" lIns="91440" tIns="45720" rIns="91440" bIns="45720" numCol="1" anchor="t" anchorCtr="0" compatLnSpc="1">
            <a:prstTxWarp prst="textNoShape">
              <a:avLst/>
            </a:prstTxWarp>
          </a:bodyPr>
          <a:lstStyle/>
          <a:p>
            <a:endParaRPr lang="en-IN">
              <a:solidFill>
                <a:prstClr val="black"/>
              </a:solidFill>
            </a:endParaRPr>
          </a:p>
        </p:txBody>
      </p:sp>
      <p:sp>
        <p:nvSpPr>
          <p:cNvPr id="31751" name="AutoShape 7" descr="https://rendering.documents.cimpress.io/v1/vp/preview?instructions=QSH_JgVgaHCnM1QyRmZmSewIXW___2yf%24Sh0jMzUQFOZot___tk_8n8AAACwMVKlAwAAAoeKTM1DCrMzoYCGGOBJl8aHR0cDovL3VwbG9hZHMuZG9jdW1lbnRzLmNpbXByZXNzLmlvL3YxL3VwbG9hZHMvYzZlNDlmYzYtOTQ4MS00ZTRjLWI1ZDctYjg5ZDY4MjY2ZjBkfjExMC9vcmlnaW5hbC8_dGVuYW50PXZidS1jbCZ2cGlkPTk1Mzg1N7QsCqKF5rZTbIMgbJkDRUlB4AAAwKPKTipaSlXqk4pV6qxKUSrEylQq5kpLqzaKRGtqCkqrkspRK80KVWvuilKsQJyibEQQpJrEiopUrEvcpEbE4u0LAqihi_SNmyDIGyZA0VLQaAAAMDkUKSas4ClLrWApRK3BKVWuHilXrlwpSK6YKVWu4ClIrx4pR69mKSSv%24ilGsQhClGsQzClSsREylYsRZSlRsRyClXsSLClEsSaClRsSxilXsTKilWsTZrQsCqKE2xHWbIMgbJkDRelBYAAAwOPKRShFSi6FtKRWhiCk7oeMpOaIvKUmiyCkaovMpSqNfKJo4opGKPEKRWkFCkTpG8omkzikVpQkpJaVjtCwKooRd89FsgyBsmQNF50GgAADAo8pE6EdKS6hsSk0oigpNaKhKT%24i3ykxoz4pN6OlKSakRSk1pM0pLqULKT6lgikxpd0pQ6ZCKS2m7Sk4p1q0LAqihrRI42yDIGyZA0VJQYAAAMCkZKOqgIpHKqHKRSq5CkQq3ApG6vVKRusMikVrI8pE6ztKRetSikZrdYpGK4zKRuukSkVru4pFa9LKR6v1ykcsQOCkbsQlikZsQ8ykUsRUCkTsRrSkUsSOSkTsSlykbsS9CkYsTUSkWsTr7QsCqKHK5jHbIMgbJkDRUlBoAAAwKIKTWhFSlSoaMpWKINKVWigClOos4pSKM%24KU%24jmClEo9G0LAqihSUzoWyDIGyZA0XnQUAAAMChykioR0pLaFnKT6hqClAoeApOqITKTGiXCk%24opq0LAqihyuYx2yDIGyZA0VJQaAAAMChykuqR0pUqmvKU%24qGSlOqlIpRKrCKVerISlEq2i0LAqihyuYx2yDIGyZA0VJQaAAAMCiiktr6UpRK_xKVCxBRKVaxD8KUuxFMKUixHAKUexIaKVOxKIKVixL2KVWxNptCwKoobgql9sgyBsmQNFSUGAAADApFClXrc0pTK4FKUWuNSlVrospSK7JKVqvEilEr4IpT6_PKUav_SlEsQQikjsQjylKsRLSlQsRfClEsSBSlMsSUSlPsSgSkRsSrylGsS3ilSsTJClQsTeLQsDFSpQj8f_6FBT07Q9svNKDs9wfgSZUWh0dHA6Ly91cGxvYWRzLmRvY3VtZW50cy5jaW1wcmVzcy5pby92MS91cGxvYWRzLzEwNzUzNzI3MDV%24MTEwL3ByZXZpZXc_dGVuYW50PXZidbQtAA-&amp;width=533&amp;scene=http%3a%2f%2fwww.vistaprint.com%2fdocuments%2fapi%2fscene%2f2030&amp;category=lp&amp;merchant_metadata=AHT"/>
          <p:cNvSpPr>
            <a:spLocks noChangeAspect="1" noChangeArrowheads="1"/>
          </p:cNvSpPr>
          <p:nvPr/>
        </p:nvSpPr>
        <p:spPr bwMode="auto">
          <a:xfrm>
            <a:off x="0" y="0"/>
            <a:ext cx="5076825" cy="5076825"/>
          </a:xfrm>
          <a:prstGeom prst="rect">
            <a:avLst/>
          </a:prstGeom>
          <a:noFill/>
        </p:spPr>
        <p:txBody>
          <a:bodyPr vert="horz" wrap="square" lIns="91440" tIns="45720" rIns="91440" bIns="45720" numCol="1" anchor="t" anchorCtr="0" compatLnSpc="1">
            <a:prstTxWarp prst="textNoShape">
              <a:avLst/>
            </a:prstTxWarp>
          </a:bodyPr>
          <a:lstStyle/>
          <a:p>
            <a:endParaRPr lang="en-IN">
              <a:solidFill>
                <a:prstClr val="black"/>
              </a:solidFill>
            </a:endParaRPr>
          </a:p>
        </p:txBody>
      </p:sp>
      <p:cxnSp>
        <p:nvCxnSpPr>
          <p:cNvPr id="14" name="Straight Connector 13"/>
          <p:cNvCxnSpPr/>
          <p:nvPr/>
        </p:nvCxnSpPr>
        <p:spPr>
          <a:xfrm>
            <a:off x="2285984" y="5572140"/>
            <a:ext cx="464347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0" y="2795373"/>
            <a:ext cx="9144000" cy="4047262"/>
          </a:xfrm>
          <a:prstGeom prst="rect">
            <a:avLst/>
          </a:prstGeom>
          <a:noFill/>
        </p:spPr>
        <p:txBody>
          <a:bodyPr wrap="square" rtlCol="0">
            <a:spAutoFit/>
          </a:bodyPr>
          <a:lstStyle/>
          <a:p>
            <a:pPr marL="109728" algn="ctr"/>
            <a:r>
              <a:rPr lang="en-US" sz="3600" b="1" dirty="0" err="1">
                <a:solidFill>
                  <a:prstClr val="black"/>
                </a:solidFill>
                <a:latin typeface="Bookman Old Style" pitchFamily="18" charset="0"/>
              </a:rPr>
              <a:t>Abhisek</a:t>
            </a:r>
            <a:r>
              <a:rPr lang="en-US" sz="3600" b="1" dirty="0">
                <a:solidFill>
                  <a:prstClr val="black"/>
                </a:solidFill>
                <a:latin typeface="Bookman Old Style" pitchFamily="18" charset="0"/>
              </a:rPr>
              <a:t> </a:t>
            </a:r>
            <a:r>
              <a:rPr lang="en-US" sz="3600" b="1" dirty="0" err="1">
                <a:solidFill>
                  <a:prstClr val="black"/>
                </a:solidFill>
                <a:latin typeface="Bookman Old Style" pitchFamily="18" charset="0"/>
              </a:rPr>
              <a:t>Tibrewal</a:t>
            </a:r>
            <a:endParaRPr lang="en-US" sz="3600" b="1" dirty="0">
              <a:solidFill>
                <a:prstClr val="black"/>
              </a:solidFill>
              <a:latin typeface="Bookman Old Style" pitchFamily="18" charset="0"/>
            </a:endParaRPr>
          </a:p>
          <a:p>
            <a:pPr marL="109728" algn="ctr"/>
            <a:r>
              <a:rPr lang="en-US" sz="2400" dirty="0">
                <a:solidFill>
                  <a:prstClr val="black"/>
                </a:solidFill>
                <a:latin typeface="Bookman Old Style" pitchFamily="18" charset="0"/>
              </a:rPr>
              <a:t>B. Com (H), FCA, CS, LLB</a:t>
            </a:r>
          </a:p>
          <a:p>
            <a:pPr marL="109728" algn="ctr"/>
            <a:endParaRPr lang="en-US" sz="2400" i="1" dirty="0">
              <a:solidFill>
                <a:prstClr val="black"/>
              </a:solidFill>
              <a:latin typeface="Cambria" pitchFamily="18" charset="0"/>
            </a:endParaRPr>
          </a:p>
          <a:p>
            <a:pPr marL="109728" algn="ctr"/>
            <a:r>
              <a:rPr lang="en-US" sz="3200" b="1" dirty="0">
                <a:solidFill>
                  <a:prstClr val="black"/>
                </a:solidFill>
                <a:latin typeface="Cambria" pitchFamily="18" charset="0"/>
              </a:rPr>
              <a:t>tibrewalca@gmail.com  |  +91 – 88204 65822</a:t>
            </a:r>
          </a:p>
          <a:p>
            <a:pPr marL="109728" algn="ctr"/>
            <a:endParaRPr lang="en-US" sz="3300" b="1" dirty="0">
              <a:solidFill>
                <a:prstClr val="black"/>
              </a:solidFill>
              <a:latin typeface="Bookman Old Style" pitchFamily="18" charset="0"/>
            </a:endParaRPr>
          </a:p>
          <a:p>
            <a:pPr marL="109728" algn="ctr"/>
            <a:r>
              <a:rPr lang="en-US" sz="3300" b="1" dirty="0">
                <a:solidFill>
                  <a:prstClr val="black"/>
                </a:solidFill>
                <a:latin typeface="Bookman Old Style" pitchFamily="18" charset="0"/>
              </a:rPr>
              <a:t>A. K. Tibrewal &amp; Co.</a:t>
            </a:r>
          </a:p>
          <a:p>
            <a:pPr marL="109728" algn="ctr"/>
            <a:r>
              <a:rPr lang="en-US" sz="2400" b="1" spc="300" dirty="0">
                <a:solidFill>
                  <a:prstClr val="black"/>
                </a:solidFill>
                <a:latin typeface="Bookman Old Style" pitchFamily="18" charset="0"/>
              </a:rPr>
              <a:t>Chartered Accountants</a:t>
            </a:r>
          </a:p>
          <a:p>
            <a:pPr marL="109728" algn="ctr"/>
            <a:endParaRPr lang="en-US" sz="2400" b="1" spc="300" dirty="0">
              <a:solidFill>
                <a:prstClr val="black"/>
              </a:solidFill>
              <a:latin typeface="Bookman Old Style" pitchFamily="18" charset="0"/>
            </a:endParaRPr>
          </a:p>
          <a:p>
            <a:pPr algn="ctr"/>
            <a:r>
              <a:rPr lang="en-US" sz="2700" b="1" dirty="0">
                <a:solidFill>
                  <a:prstClr val="black"/>
                </a:solidFill>
                <a:latin typeface="Bookman Old Style" pitchFamily="18" charset="0"/>
              </a:rPr>
              <a:t>Kolkata | Rourkela | Jamshedpur | Bhubaneswar</a:t>
            </a:r>
            <a:endParaRPr lang="en-US" sz="2700" b="1" i="1" dirty="0">
              <a:solidFill>
                <a:prstClr val="black"/>
              </a:solidFill>
              <a:latin typeface="Cambria" pitchFamily="18" charset="0"/>
            </a:endParaRPr>
          </a:p>
        </p:txBody>
      </p:sp>
    </p:spTree>
    <p:extLst>
      <p:ext uri="{BB962C8B-B14F-4D97-AF65-F5344CB8AC3E}">
        <p14:creationId xmlns:p14="http://schemas.microsoft.com/office/powerpoint/2010/main" val="17186384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67544" y="1524318"/>
            <a:ext cx="8219256" cy="5180964"/>
          </a:xfrm>
        </p:spPr>
        <p:txBody>
          <a:bodyPr>
            <a:noAutofit/>
          </a:bodyPr>
          <a:lstStyle/>
          <a:p>
            <a:pPr marL="442913" indent="-442913" algn="just">
              <a:lnSpc>
                <a:spcPct val="300000"/>
              </a:lnSpc>
            </a:pPr>
            <a:r>
              <a:rPr lang="en-IN" b="0" i="0" dirty="0">
                <a:solidFill>
                  <a:srgbClr val="212529"/>
                </a:solidFill>
                <a:effectLst/>
                <a:latin typeface="Cambria" panose="02040503050406030204" pitchFamily="18" charset="0"/>
                <a:ea typeface="Cambria" panose="02040503050406030204" pitchFamily="18" charset="0"/>
              </a:rPr>
              <a:t>(2)	The officers referred to in sub-section (1) may conduct audit at</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	</a:t>
            </a:r>
            <a:r>
              <a:rPr lang="en-IN" b="0" i="0" dirty="0">
                <a:solidFill>
                  <a:srgbClr val="212529"/>
                </a:solidFill>
                <a:effectLst/>
                <a:latin typeface="Cambria" panose="02040503050406030204" pitchFamily="18" charset="0"/>
                <a:ea typeface="Cambria" panose="02040503050406030204" pitchFamily="18" charset="0"/>
              </a:rPr>
              <a:t>the place of business of the registered person</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a:t>
            </a:r>
            <a:r>
              <a:rPr lang="en-IN" b="0" i="0" dirty="0">
                <a:solidFill>
                  <a:srgbClr val="212529"/>
                </a:solidFill>
                <a:effectLst/>
                <a:latin typeface="Cambria" panose="02040503050406030204" pitchFamily="18" charset="0"/>
                <a:ea typeface="Cambria" panose="02040503050406030204" pitchFamily="18" charset="0"/>
              </a:rPr>
              <a:t>or</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	</a:t>
            </a:r>
            <a:r>
              <a:rPr lang="en-IN" b="0" i="0" dirty="0">
                <a:solidFill>
                  <a:srgbClr val="212529"/>
                </a:solidFill>
                <a:effectLst/>
                <a:latin typeface="Cambria" panose="02040503050406030204" pitchFamily="18" charset="0"/>
                <a:ea typeface="Cambria" panose="02040503050406030204" pitchFamily="18" charset="0"/>
              </a:rPr>
              <a:t>in their office.</a:t>
            </a:r>
          </a:p>
        </p:txBody>
      </p:sp>
    </p:spTree>
    <p:extLst>
      <p:ext uri="{BB962C8B-B14F-4D97-AF65-F5344CB8AC3E}">
        <p14:creationId xmlns:p14="http://schemas.microsoft.com/office/powerpoint/2010/main" val="89148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67544" y="1524318"/>
            <a:ext cx="8219256" cy="5180964"/>
          </a:xfrm>
        </p:spPr>
        <p:txBody>
          <a:bodyPr>
            <a:noAutofit/>
          </a:bodyPr>
          <a:lstStyle/>
          <a:p>
            <a:pPr marL="442913" indent="-442913" algn="just">
              <a:lnSpc>
                <a:spcPct val="300000"/>
              </a:lnSpc>
            </a:pPr>
            <a:r>
              <a:rPr lang="en-IN" b="0" i="0" dirty="0">
                <a:solidFill>
                  <a:srgbClr val="212529"/>
                </a:solidFill>
                <a:effectLst/>
                <a:latin typeface="Cambria" panose="02040503050406030204" pitchFamily="18" charset="0"/>
                <a:ea typeface="Cambria" panose="02040503050406030204" pitchFamily="18" charset="0"/>
              </a:rPr>
              <a:t>(3)	The registered person shall be informed</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a:t>
            </a:r>
            <a:r>
              <a:rPr lang="en-IN" b="0" i="0" dirty="0">
                <a:solidFill>
                  <a:srgbClr val="212529"/>
                </a:solidFill>
                <a:effectLst/>
                <a:latin typeface="Cambria" panose="02040503050406030204" pitchFamily="18" charset="0"/>
                <a:ea typeface="Cambria" panose="02040503050406030204" pitchFamily="18" charset="0"/>
              </a:rPr>
              <a:t>by way of a notice</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a:t>
            </a:r>
            <a:r>
              <a:rPr lang="en-IN" b="0" i="0" dirty="0">
                <a:solidFill>
                  <a:srgbClr val="212529"/>
                </a:solidFill>
                <a:effectLst/>
                <a:latin typeface="Cambria" panose="02040503050406030204" pitchFamily="18" charset="0"/>
                <a:ea typeface="Cambria" panose="02040503050406030204" pitchFamily="18" charset="0"/>
              </a:rPr>
              <a:t>not less than fifteen working days	</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a:t>
            </a:r>
            <a:r>
              <a:rPr lang="en-IN" b="0" i="0" dirty="0">
                <a:solidFill>
                  <a:srgbClr val="212529"/>
                </a:solidFill>
                <a:effectLst/>
                <a:latin typeface="Cambria" panose="02040503050406030204" pitchFamily="18" charset="0"/>
                <a:ea typeface="Cambria" panose="02040503050406030204" pitchFamily="18" charset="0"/>
              </a:rPr>
              <a:t>prior to the conduct of audit</a:t>
            </a:r>
          </a:p>
          <a:p>
            <a:pPr marL="442913" indent="-442913" algn="just">
              <a:lnSpc>
                <a:spcPct val="300000"/>
              </a:lnSpc>
            </a:pPr>
            <a:r>
              <a:rPr lang="en-IN" b="0" dirty="0">
                <a:solidFill>
                  <a:srgbClr val="212529"/>
                </a:solidFill>
                <a:latin typeface="Cambria" panose="02040503050406030204" pitchFamily="18" charset="0"/>
                <a:ea typeface="Cambria" panose="02040503050406030204" pitchFamily="18" charset="0"/>
              </a:rPr>
              <a:t>	</a:t>
            </a:r>
            <a:r>
              <a:rPr lang="en-IN" b="0" i="0" u="sng" dirty="0">
                <a:solidFill>
                  <a:srgbClr val="212529"/>
                </a:solidFill>
                <a:effectLst/>
                <a:latin typeface="Cambria" panose="02040503050406030204" pitchFamily="18" charset="0"/>
                <a:ea typeface="Cambria" panose="02040503050406030204" pitchFamily="18" charset="0"/>
              </a:rPr>
              <a:t>in such manner</a:t>
            </a:r>
            <a:r>
              <a:rPr lang="en-IN" b="0" u="sng" dirty="0">
                <a:solidFill>
                  <a:srgbClr val="212529"/>
                </a:solidFill>
                <a:latin typeface="Cambria" panose="02040503050406030204" pitchFamily="18" charset="0"/>
                <a:ea typeface="Cambria" panose="02040503050406030204" pitchFamily="18" charset="0"/>
              </a:rPr>
              <a:t> as may be prescribed</a:t>
            </a:r>
            <a:r>
              <a:rPr lang="en-IN" b="0" dirty="0">
                <a:solidFill>
                  <a:srgbClr val="212529"/>
                </a:solidFill>
                <a:latin typeface="Cambria" panose="02040503050406030204" pitchFamily="18" charset="0"/>
                <a:ea typeface="Cambria" panose="02040503050406030204" pitchFamily="18" charset="0"/>
              </a:rPr>
              <a:t>.</a:t>
            </a:r>
            <a:endParaRPr lang="en-IN"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69895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Rule 101. Audit.</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323528" y="1196752"/>
            <a:ext cx="8363272" cy="5180964"/>
          </a:xfrm>
        </p:spPr>
        <p:txBody>
          <a:bodyPr>
            <a:noAutofit/>
          </a:bodyPr>
          <a:lstStyle/>
          <a:p>
            <a:pPr marL="361950" indent="-361950" algn="just">
              <a:lnSpc>
                <a:spcPct val="300000"/>
              </a:lnSpc>
            </a:pPr>
            <a:r>
              <a:rPr lang="en-IN" b="0" i="0" dirty="0">
                <a:solidFill>
                  <a:srgbClr val="212529"/>
                </a:solidFill>
                <a:effectLst/>
                <a:latin typeface="Cambria" panose="02040503050406030204" pitchFamily="18" charset="0"/>
                <a:ea typeface="Cambria" panose="02040503050406030204" pitchFamily="18" charset="0"/>
              </a:rPr>
              <a:t>(2)	Where it is decided to undertake the audit of a registered person in accordance with the provisions of </a:t>
            </a:r>
            <a:r>
              <a:rPr lang="en-IN" b="0" i="0" u="none" strike="noStrike" dirty="0">
                <a:solidFill>
                  <a:srgbClr val="3E8ACC"/>
                </a:solidFill>
                <a:effectLst/>
                <a:latin typeface="Cambria" panose="02040503050406030204" pitchFamily="18" charset="0"/>
                <a:ea typeface="Cambria" panose="02040503050406030204" pitchFamily="18" charset="0"/>
              </a:rPr>
              <a:t>section 65</a:t>
            </a:r>
            <a:r>
              <a:rPr lang="en-IN" b="0" i="0" dirty="0">
                <a:solidFill>
                  <a:srgbClr val="212529"/>
                </a:solidFill>
                <a:effectLst/>
                <a:latin typeface="Cambria" panose="02040503050406030204" pitchFamily="18" charset="0"/>
                <a:ea typeface="Cambria" panose="02040503050406030204" pitchFamily="18" charset="0"/>
              </a:rPr>
              <a:t>, the proper officer shall issue a notice in </a:t>
            </a:r>
            <a:r>
              <a:rPr lang="en-IN" b="1" i="0" u="none" strike="noStrike" dirty="0">
                <a:solidFill>
                  <a:srgbClr val="3E8ACC"/>
                </a:solidFill>
                <a:effectLst/>
                <a:latin typeface="Cambria" panose="02040503050406030204" pitchFamily="18" charset="0"/>
                <a:ea typeface="Cambria" panose="02040503050406030204" pitchFamily="18" charset="0"/>
              </a:rPr>
              <a:t>FORM GST ADT-01 </a:t>
            </a:r>
            <a:r>
              <a:rPr lang="en-IN" b="0" i="0" dirty="0">
                <a:solidFill>
                  <a:srgbClr val="212529"/>
                </a:solidFill>
                <a:effectLst/>
                <a:latin typeface="Cambria" panose="02040503050406030204" pitchFamily="18" charset="0"/>
                <a:ea typeface="Cambria" panose="02040503050406030204" pitchFamily="18" charset="0"/>
              </a:rPr>
              <a:t>in accordance with the provisions of sub-section (3) of the said section.</a:t>
            </a:r>
          </a:p>
        </p:txBody>
      </p:sp>
    </p:spTree>
    <p:extLst>
      <p:ext uri="{BB962C8B-B14F-4D97-AF65-F5344CB8AC3E}">
        <p14:creationId xmlns:p14="http://schemas.microsoft.com/office/powerpoint/2010/main" val="3661434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442913" indent="-442913" algn="just">
              <a:lnSpc>
                <a:spcPct val="300000"/>
              </a:lnSpc>
            </a:pPr>
            <a:r>
              <a:rPr lang="en-IN" sz="1800" b="0" i="0" dirty="0">
                <a:solidFill>
                  <a:srgbClr val="212529"/>
                </a:solidFill>
                <a:effectLst/>
                <a:latin typeface="Cambria" panose="02040503050406030204" pitchFamily="18" charset="0"/>
                <a:ea typeface="Cambria" panose="02040503050406030204" pitchFamily="18" charset="0"/>
              </a:rPr>
              <a:t>(4) The audit under sub-section (1) shall be </a:t>
            </a:r>
            <a:r>
              <a:rPr lang="en-IN" sz="1800" i="0" dirty="0">
                <a:solidFill>
                  <a:srgbClr val="212529"/>
                </a:solidFill>
                <a:effectLst/>
                <a:latin typeface="Cambria" panose="02040503050406030204" pitchFamily="18" charset="0"/>
                <a:ea typeface="Cambria" panose="02040503050406030204" pitchFamily="18" charset="0"/>
              </a:rPr>
              <a:t>completed within a period of three months </a:t>
            </a:r>
            <a:r>
              <a:rPr lang="en-IN" sz="1800" b="0" i="0" dirty="0">
                <a:solidFill>
                  <a:srgbClr val="212529"/>
                </a:solidFill>
                <a:effectLst/>
                <a:latin typeface="Cambria" panose="02040503050406030204" pitchFamily="18" charset="0"/>
                <a:ea typeface="Cambria" panose="02040503050406030204" pitchFamily="18" charset="0"/>
              </a:rPr>
              <a:t>from the </a:t>
            </a:r>
            <a:r>
              <a:rPr lang="en-IN" sz="1800" i="0" u="sng" dirty="0">
                <a:solidFill>
                  <a:srgbClr val="212529"/>
                </a:solidFill>
                <a:effectLst/>
                <a:latin typeface="Cambria" panose="02040503050406030204" pitchFamily="18" charset="0"/>
                <a:ea typeface="Cambria" panose="02040503050406030204" pitchFamily="18" charset="0"/>
              </a:rPr>
              <a:t>date of </a:t>
            </a:r>
            <a:r>
              <a:rPr lang="en-IN" sz="2800" i="0" u="sng" dirty="0">
                <a:solidFill>
                  <a:srgbClr val="212529"/>
                </a:solidFill>
                <a:effectLst/>
                <a:latin typeface="Cambria" panose="02040503050406030204" pitchFamily="18" charset="0"/>
                <a:ea typeface="Cambria" panose="02040503050406030204" pitchFamily="18" charset="0"/>
              </a:rPr>
              <a:t>commencement of the audit</a:t>
            </a:r>
            <a:r>
              <a:rPr lang="en-IN" sz="1800" i="0" u="sng" dirty="0">
                <a:solidFill>
                  <a:srgbClr val="212529"/>
                </a:solidFill>
                <a:effectLst/>
                <a:latin typeface="Cambria" panose="02040503050406030204" pitchFamily="18" charset="0"/>
                <a:ea typeface="Cambria" panose="02040503050406030204" pitchFamily="18" charset="0"/>
              </a:rPr>
              <a:t>:</a:t>
            </a:r>
          </a:p>
          <a:p>
            <a:pPr marL="442913" algn="just">
              <a:lnSpc>
                <a:spcPct val="250000"/>
              </a:lnSpc>
            </a:pPr>
            <a:r>
              <a:rPr lang="en-IN" sz="1800" b="1" i="0" dirty="0">
                <a:solidFill>
                  <a:srgbClr val="212529"/>
                </a:solidFill>
                <a:effectLst/>
                <a:latin typeface="Cambria" panose="02040503050406030204" pitchFamily="18" charset="0"/>
                <a:ea typeface="Cambria" panose="02040503050406030204" pitchFamily="18" charset="0"/>
              </a:rPr>
              <a:t>Provided </a:t>
            </a:r>
            <a:r>
              <a:rPr lang="en-IN" sz="1800" b="0" i="0" dirty="0">
                <a:solidFill>
                  <a:srgbClr val="212529"/>
                </a:solidFill>
                <a:effectLst/>
                <a:latin typeface="Cambria" panose="02040503050406030204" pitchFamily="18" charset="0"/>
                <a:ea typeface="Cambria" panose="02040503050406030204" pitchFamily="18" charset="0"/>
              </a:rPr>
              <a:t>that where the Commissioner is satisfied that audit in respect of such registered person cannot be completed within three months, he may, for the reasons to be recorded in writing, </a:t>
            </a:r>
            <a:r>
              <a:rPr lang="en-IN" sz="1800" i="0" dirty="0">
                <a:solidFill>
                  <a:srgbClr val="212529"/>
                </a:solidFill>
                <a:effectLst/>
                <a:latin typeface="Cambria" panose="02040503050406030204" pitchFamily="18" charset="0"/>
                <a:ea typeface="Cambria" panose="02040503050406030204" pitchFamily="18" charset="0"/>
              </a:rPr>
              <a:t>extend the period by a further period not exceeding six months.</a:t>
            </a:r>
            <a:endParaRPr lang="en-IN" sz="1800" b="0" i="0" dirty="0">
              <a:solidFill>
                <a:srgbClr val="212529"/>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63383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581-094B-44F4-A4F1-004AA568DED9}"/>
              </a:ext>
            </a:extLst>
          </p:cNvPr>
          <p:cNvSpPr>
            <a:spLocks noGrp="1"/>
          </p:cNvSpPr>
          <p:nvPr>
            <p:ph type="title"/>
          </p:nvPr>
        </p:nvSpPr>
        <p:spPr>
          <a:xfrm>
            <a:off x="457200" y="152718"/>
            <a:ext cx="7139136" cy="1371600"/>
          </a:xfrm>
        </p:spPr>
        <p:txBody>
          <a:bodyPr anchor="ctr"/>
          <a:lstStyle/>
          <a:p>
            <a:r>
              <a:rPr lang="en-IN" dirty="0"/>
              <a:t>Section 65. Audit by tax authorities.</a:t>
            </a:r>
          </a:p>
        </p:txBody>
      </p:sp>
      <p:sp>
        <p:nvSpPr>
          <p:cNvPr id="5" name="Content Placeholder 4">
            <a:extLst>
              <a:ext uri="{FF2B5EF4-FFF2-40B4-BE49-F238E27FC236}">
                <a16:creationId xmlns:a16="http://schemas.microsoft.com/office/drawing/2014/main" id="{B6C877ED-3454-99CF-8754-B3D5D9495E62}"/>
              </a:ext>
            </a:extLst>
          </p:cNvPr>
          <p:cNvSpPr>
            <a:spLocks noGrp="1"/>
          </p:cNvSpPr>
          <p:nvPr>
            <p:ph idx="1"/>
          </p:nvPr>
        </p:nvSpPr>
        <p:spPr>
          <a:xfrm>
            <a:off x="408696" y="1412776"/>
            <a:ext cx="8219256" cy="5180964"/>
          </a:xfrm>
        </p:spPr>
        <p:txBody>
          <a:bodyPr>
            <a:noAutofit/>
          </a:bodyPr>
          <a:lstStyle/>
          <a:p>
            <a:pPr marL="442913" algn="just">
              <a:lnSpc>
                <a:spcPct val="300000"/>
              </a:lnSpc>
            </a:pPr>
            <a:r>
              <a:rPr lang="en-IN" sz="1800" b="1" i="0" dirty="0">
                <a:solidFill>
                  <a:srgbClr val="212529"/>
                </a:solidFill>
                <a:effectLst/>
                <a:latin typeface="Cambria" panose="02040503050406030204" pitchFamily="18" charset="0"/>
                <a:ea typeface="Cambria" panose="02040503050406030204" pitchFamily="18" charset="0"/>
              </a:rPr>
              <a:t>Explanation</a:t>
            </a:r>
            <a:r>
              <a:rPr lang="en-IN" sz="1800" b="0" i="0" dirty="0">
                <a:solidFill>
                  <a:srgbClr val="212529"/>
                </a:solidFill>
                <a:effectLst/>
                <a:latin typeface="Cambria" panose="02040503050406030204" pitchFamily="18" charset="0"/>
                <a:ea typeface="Cambria" panose="02040503050406030204" pitchFamily="18" charset="0"/>
              </a:rPr>
              <a:t>.- For the purposes of this sub-section, the expression "commencement of audit" shall mean</a:t>
            </a:r>
          </a:p>
          <a:p>
            <a:pPr marL="442913" algn="just">
              <a:lnSpc>
                <a:spcPct val="250000"/>
              </a:lnSpc>
            </a:pPr>
            <a:r>
              <a:rPr lang="en-IN" sz="1800" b="0" dirty="0">
                <a:solidFill>
                  <a:srgbClr val="212529"/>
                </a:solidFill>
                <a:latin typeface="Cambria" panose="02040503050406030204" pitchFamily="18" charset="0"/>
                <a:ea typeface="Cambria" panose="02040503050406030204" pitchFamily="18" charset="0"/>
              </a:rPr>
              <a:t>-</a:t>
            </a:r>
            <a:r>
              <a:rPr lang="en-IN" sz="1800" b="0" i="0" dirty="0">
                <a:solidFill>
                  <a:srgbClr val="212529"/>
                </a:solidFill>
                <a:effectLst/>
                <a:latin typeface="Cambria" panose="02040503050406030204" pitchFamily="18" charset="0"/>
                <a:ea typeface="Cambria" panose="02040503050406030204" pitchFamily="18" charset="0"/>
              </a:rPr>
              <a:t> the date on which the records and other documents, called for by the tax authorities, are made available by the registered person</a:t>
            </a:r>
          </a:p>
          <a:p>
            <a:pPr marL="442913" algn="just">
              <a:lnSpc>
                <a:spcPct val="250000"/>
              </a:lnSpc>
            </a:pPr>
            <a:r>
              <a:rPr lang="en-IN" sz="1800" b="0" dirty="0">
                <a:solidFill>
                  <a:srgbClr val="212529"/>
                </a:solidFill>
                <a:latin typeface="Cambria" panose="02040503050406030204" pitchFamily="18" charset="0"/>
                <a:ea typeface="Cambria" panose="02040503050406030204" pitchFamily="18" charset="0"/>
              </a:rPr>
              <a:t>o</a:t>
            </a:r>
            <a:r>
              <a:rPr lang="en-IN" sz="1800" b="0" i="0" dirty="0">
                <a:solidFill>
                  <a:srgbClr val="212529"/>
                </a:solidFill>
                <a:effectLst/>
                <a:latin typeface="Cambria" panose="02040503050406030204" pitchFamily="18" charset="0"/>
                <a:ea typeface="Cambria" panose="02040503050406030204" pitchFamily="18" charset="0"/>
              </a:rPr>
              <a:t>r</a:t>
            </a:r>
          </a:p>
          <a:p>
            <a:pPr marL="442913" algn="just">
              <a:lnSpc>
                <a:spcPct val="250000"/>
              </a:lnSpc>
            </a:pPr>
            <a:r>
              <a:rPr lang="en-IN" sz="1800" b="0" dirty="0">
                <a:solidFill>
                  <a:srgbClr val="212529"/>
                </a:solidFill>
                <a:latin typeface="Cambria" panose="02040503050406030204" pitchFamily="18" charset="0"/>
                <a:ea typeface="Cambria" panose="02040503050406030204" pitchFamily="18" charset="0"/>
              </a:rPr>
              <a:t>- </a:t>
            </a:r>
            <a:r>
              <a:rPr lang="en-IN" sz="1800" b="0" i="0" dirty="0">
                <a:solidFill>
                  <a:srgbClr val="212529"/>
                </a:solidFill>
                <a:effectLst/>
                <a:latin typeface="Cambria" panose="02040503050406030204" pitchFamily="18" charset="0"/>
                <a:ea typeface="Cambria" panose="02040503050406030204" pitchFamily="18" charset="0"/>
              </a:rPr>
              <a:t>the actual institution of audit </a:t>
            </a:r>
            <a:r>
              <a:rPr lang="en-IN" sz="1800" i="0" dirty="0">
                <a:solidFill>
                  <a:srgbClr val="212529"/>
                </a:solidFill>
                <a:effectLst/>
                <a:latin typeface="Cambria" panose="02040503050406030204" pitchFamily="18" charset="0"/>
                <a:ea typeface="Cambria" panose="02040503050406030204" pitchFamily="18" charset="0"/>
              </a:rPr>
              <a:t>at the place of business</a:t>
            </a:r>
            <a:r>
              <a:rPr lang="en-IN" sz="1800" b="0" i="0" dirty="0">
                <a:solidFill>
                  <a:srgbClr val="212529"/>
                </a:solidFill>
                <a:effectLst/>
                <a:latin typeface="Cambria" panose="02040503050406030204" pitchFamily="18" charset="0"/>
                <a:ea typeface="Cambria" panose="02040503050406030204" pitchFamily="18" charset="0"/>
              </a:rPr>
              <a:t>, </a:t>
            </a:r>
            <a:r>
              <a:rPr lang="en-IN" sz="1800" i="0" dirty="0">
                <a:solidFill>
                  <a:srgbClr val="212529"/>
                </a:solidFill>
                <a:effectLst/>
                <a:latin typeface="Cambria" panose="02040503050406030204" pitchFamily="18" charset="0"/>
                <a:ea typeface="Cambria" panose="02040503050406030204" pitchFamily="18" charset="0"/>
              </a:rPr>
              <a:t>whichever is later.</a:t>
            </a:r>
          </a:p>
        </p:txBody>
      </p:sp>
    </p:spTree>
    <p:extLst>
      <p:ext uri="{BB962C8B-B14F-4D97-AF65-F5344CB8AC3E}">
        <p14:creationId xmlns:p14="http://schemas.microsoft.com/office/powerpoint/2010/main" val="7079291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3354</TotalTime>
  <Words>4830</Words>
  <Application>Microsoft Office PowerPoint</Application>
  <PresentationFormat>On-screen Show (4:3)</PresentationFormat>
  <Paragraphs>239</Paragraphs>
  <Slides>47</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vt:lpstr>
      <vt:lpstr>Arial Black</vt:lpstr>
      <vt:lpstr>Bookman Old Style</vt:lpstr>
      <vt:lpstr>Calibri</vt:lpstr>
      <vt:lpstr>Cambria</vt:lpstr>
      <vt:lpstr>Century Gothic</vt:lpstr>
      <vt:lpstr>Century Schoolbook</vt:lpstr>
      <vt:lpstr>Poppins</vt:lpstr>
      <vt:lpstr>Essential</vt:lpstr>
      <vt:lpstr>departmental Audit</vt:lpstr>
      <vt:lpstr>Section 2. definition of Audit</vt:lpstr>
      <vt:lpstr>Section 65. Audit by tax authorities.</vt:lpstr>
      <vt:lpstr>Rule 101. Audit.</vt:lpstr>
      <vt:lpstr>Section 65. Audit by tax authorities.</vt:lpstr>
      <vt:lpstr>Section 65. Audit by tax authorities.</vt:lpstr>
      <vt:lpstr>Rule 101. Audit.</vt:lpstr>
      <vt:lpstr>Section 65. Audit by tax authorities.</vt:lpstr>
      <vt:lpstr>Section 65. Audit by tax authorities.</vt:lpstr>
      <vt:lpstr>Section 65. Audit by tax authorities.</vt:lpstr>
      <vt:lpstr>Rule 101. Audit.</vt:lpstr>
      <vt:lpstr>Rule 101. Audit.</vt:lpstr>
      <vt:lpstr>Section 65. Audit by tax authorities.</vt:lpstr>
      <vt:lpstr>Rule 101. Audit.</vt:lpstr>
      <vt:lpstr>Section 65. Audit by tax authorities.</vt:lpstr>
      <vt:lpstr>Section 73</vt:lpstr>
      <vt:lpstr>Section 73</vt:lpstr>
      <vt:lpstr>Extension of period of limitations N/n. 13/2022 – CT dated 05/07/2022</vt:lpstr>
      <vt:lpstr>Extension of period of limitations N/n. 13/2022 – CT dated 05/07/2022</vt:lpstr>
      <vt:lpstr>Extension of period of limitations N/n. 13/2022 – CT dated 05/07/2022</vt:lpstr>
      <vt:lpstr>Section 73</vt:lpstr>
      <vt:lpstr>Section 73</vt:lpstr>
      <vt:lpstr>Section 73</vt:lpstr>
      <vt:lpstr>Section 73</vt:lpstr>
      <vt:lpstr>Section 73</vt:lpstr>
      <vt:lpstr>Circular No. 76/50/2018-GST</vt:lpstr>
      <vt:lpstr>Circular No. 76/50/2018-GST</vt:lpstr>
      <vt:lpstr>Section 74</vt:lpstr>
      <vt:lpstr>Section 74</vt:lpstr>
      <vt:lpstr>Section 74</vt:lpstr>
      <vt:lpstr>Section 74</vt:lpstr>
      <vt:lpstr>Section 74</vt:lpstr>
      <vt:lpstr>Section 74</vt:lpstr>
      <vt:lpstr>Section 74</vt:lpstr>
      <vt:lpstr>EXPLANATION to Section 73 &amp; 74</vt:lpstr>
      <vt:lpstr>EXPLANATION to Section 73 &amp; 74</vt:lpstr>
      <vt:lpstr>Suppression???</vt:lpstr>
      <vt:lpstr>Suppression???</vt:lpstr>
      <vt:lpstr>Suppression???</vt:lpstr>
      <vt:lpstr>Extended period of limitation</vt:lpstr>
      <vt:lpstr>Extended period of limitation</vt:lpstr>
      <vt:lpstr>Extended period of limitation</vt:lpstr>
      <vt:lpstr>CAN Extended period of limitation BE INVOKED AFTER AUDIT?</vt:lpstr>
      <vt:lpstr>Section 66. Special audit</vt:lpstr>
      <vt:lpstr>Section 66. Special audit</vt:lpstr>
      <vt:lpstr>Rule 102. Special Audit.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and Accounting</dc:title>
  <dc:creator>lenovo</dc:creator>
  <cp:lastModifiedBy>Abhisek Tibrewal</cp:lastModifiedBy>
  <cp:revision>305</cp:revision>
  <dcterms:created xsi:type="dcterms:W3CDTF">2017-04-21T12:41:00Z</dcterms:created>
  <dcterms:modified xsi:type="dcterms:W3CDTF">2024-04-24T10:45:47Z</dcterms:modified>
</cp:coreProperties>
</file>