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259" r:id="rId5"/>
    <p:sldId id="498" r:id="rId6"/>
    <p:sldId id="499" r:id="rId7"/>
    <p:sldId id="453" r:id="rId8"/>
    <p:sldId id="454" r:id="rId9"/>
    <p:sldId id="474" r:id="rId10"/>
    <p:sldId id="478" r:id="rId11"/>
    <p:sldId id="492" r:id="rId12"/>
    <p:sldId id="476" r:id="rId13"/>
    <p:sldId id="477" r:id="rId14"/>
    <p:sldId id="491" r:id="rId15"/>
    <p:sldId id="485" r:id="rId16"/>
    <p:sldId id="479" r:id="rId17"/>
    <p:sldId id="487" r:id="rId18"/>
    <p:sldId id="488" r:id="rId19"/>
    <p:sldId id="489" r:id="rId20"/>
    <p:sldId id="261" r:id="rId21"/>
    <p:sldId id="472" r:id="rId22"/>
    <p:sldId id="469" r:id="rId23"/>
    <p:sldId id="473" r:id="rId24"/>
    <p:sldId id="501" r:id="rId25"/>
    <p:sldId id="483" r:id="rId26"/>
    <p:sldId id="484" r:id="rId27"/>
    <p:sldId id="256" r:id="rId28"/>
    <p:sldId id="496" r:id="rId29"/>
    <p:sldId id="258" r:id="rId30"/>
    <p:sldId id="497" r:id="rId31"/>
    <p:sldId id="495" r:id="rId32"/>
    <p:sldId id="500" r:id="rId33"/>
    <p:sldId id="464" r:id="rId34"/>
    <p:sldId id="463" r:id="rId35"/>
    <p:sldId id="465" r:id="rId36"/>
    <p:sldId id="467" r:id="rId37"/>
    <p:sldId id="468" r:id="rId38"/>
    <p:sldId id="470" r:id="rId39"/>
    <p:sldId id="471" r:id="rId40"/>
    <p:sldId id="494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3878" autoAdjust="0"/>
  </p:normalViewPr>
  <p:slideViewPr>
    <p:cSldViewPr>
      <p:cViewPr varScale="1">
        <p:scale>
          <a:sx n="68" d="100"/>
          <a:sy n="68" d="100"/>
        </p:scale>
        <p:origin x="154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S Intern" userId="29e307a2-5ae4-4f28-8409-d68e729cc2d8" providerId="ADAL" clId="{937940DE-2C69-4454-ABEF-EC12213DE0C6}"/>
    <pc:docChg chg="modSld">
      <pc:chgData name="ARS Intern" userId="29e307a2-5ae4-4f28-8409-d68e729cc2d8" providerId="ADAL" clId="{937940DE-2C69-4454-ABEF-EC12213DE0C6}" dt="2023-09-08T15:39:31.529" v="17" actId="20577"/>
      <pc:docMkLst>
        <pc:docMk/>
      </pc:docMkLst>
      <pc:sldChg chg="modSp mod">
        <pc:chgData name="ARS Intern" userId="29e307a2-5ae4-4f28-8409-d68e729cc2d8" providerId="ADAL" clId="{937940DE-2C69-4454-ABEF-EC12213DE0C6}" dt="2023-09-08T15:39:31.529" v="17" actId="20577"/>
        <pc:sldMkLst>
          <pc:docMk/>
          <pc:sldMk cId="892626925" sldId="448"/>
        </pc:sldMkLst>
        <pc:graphicFrameChg chg="modGraphic">
          <ac:chgData name="ARS Intern" userId="29e307a2-5ae4-4f28-8409-d68e729cc2d8" providerId="ADAL" clId="{937940DE-2C69-4454-ABEF-EC12213DE0C6}" dt="2023-09-08T15:39:31.529" v="17" actId="20577"/>
          <ac:graphicFrameMkLst>
            <pc:docMk/>
            <pc:sldMk cId="892626925" sldId="448"/>
            <ac:graphicFrameMk id="4" creationId="{969F4AAA-F262-FFE0-D916-94D6E3A5E29A}"/>
          </ac:graphicFrameMkLst>
        </pc:graphicFrameChg>
      </pc:sldChg>
    </pc:docChg>
  </pc:docChgLst>
  <pc:docChgLst>
    <pc:chgData name="ARS Intern" userId="29e307a2-5ae4-4f28-8409-d68e729cc2d8" providerId="ADAL" clId="{0268F651-C790-4695-9FC0-E7E12145883B}"/>
    <pc:docChg chg="undo redo custSel modSld">
      <pc:chgData name="ARS Intern" userId="29e307a2-5ae4-4f28-8409-d68e729cc2d8" providerId="ADAL" clId="{0268F651-C790-4695-9FC0-E7E12145883B}" dt="2023-09-09T06:41:37.695" v="58" actId="20577"/>
      <pc:docMkLst>
        <pc:docMk/>
      </pc:docMkLst>
      <pc:sldChg chg="modSp mod">
        <pc:chgData name="ARS Intern" userId="29e307a2-5ae4-4f28-8409-d68e729cc2d8" providerId="ADAL" clId="{0268F651-C790-4695-9FC0-E7E12145883B}" dt="2023-09-09T06:36:00.672" v="15" actId="120"/>
        <pc:sldMkLst>
          <pc:docMk/>
          <pc:sldMk cId="232678770" sldId="285"/>
        </pc:sldMkLst>
        <pc:graphicFrameChg chg="modGraphic">
          <ac:chgData name="ARS Intern" userId="29e307a2-5ae4-4f28-8409-d68e729cc2d8" providerId="ADAL" clId="{0268F651-C790-4695-9FC0-E7E12145883B}" dt="2023-09-09T06:36:00.672" v="15" actId="120"/>
          <ac:graphicFrameMkLst>
            <pc:docMk/>
            <pc:sldMk cId="232678770" sldId="285"/>
            <ac:graphicFrameMk id="4" creationId="{43723831-FDFF-3318-696C-ED84BB0D3A9E}"/>
          </ac:graphicFrameMkLst>
        </pc:graphicFrameChg>
      </pc:sldChg>
      <pc:sldChg chg="modSp mod">
        <pc:chgData name="ARS Intern" userId="29e307a2-5ae4-4f28-8409-d68e729cc2d8" providerId="ADAL" clId="{0268F651-C790-4695-9FC0-E7E12145883B}" dt="2023-09-09T06:39:17.119" v="28" actId="1036"/>
        <pc:sldMkLst>
          <pc:docMk/>
          <pc:sldMk cId="3313647060" sldId="286"/>
        </pc:sldMkLst>
        <pc:grpChg chg="mod">
          <ac:chgData name="ARS Intern" userId="29e307a2-5ae4-4f28-8409-d68e729cc2d8" providerId="ADAL" clId="{0268F651-C790-4695-9FC0-E7E12145883B}" dt="2023-09-09T06:39:01.299" v="22" actId="1076"/>
          <ac:grpSpMkLst>
            <pc:docMk/>
            <pc:sldMk cId="3313647060" sldId="286"/>
            <ac:grpSpMk id="12" creationId="{E54CC756-C19C-51CE-FB41-3339968FB1BE}"/>
          </ac:grpSpMkLst>
        </pc:grpChg>
        <pc:graphicFrameChg chg="mod">
          <ac:chgData name="ARS Intern" userId="29e307a2-5ae4-4f28-8409-d68e729cc2d8" providerId="ADAL" clId="{0268F651-C790-4695-9FC0-E7E12145883B}" dt="2023-09-09T06:39:17.119" v="28" actId="1036"/>
          <ac:graphicFrameMkLst>
            <pc:docMk/>
            <pc:sldMk cId="3313647060" sldId="286"/>
            <ac:graphicFrameMk id="6" creationId="{4133CC9E-BE49-78DD-5CA8-28F0FB0DF3C4}"/>
          </ac:graphicFrameMkLst>
        </pc:graphicFrameChg>
      </pc:sldChg>
      <pc:sldChg chg="modSp mod">
        <pc:chgData name="ARS Intern" userId="29e307a2-5ae4-4f28-8409-d68e729cc2d8" providerId="ADAL" clId="{0268F651-C790-4695-9FC0-E7E12145883B}" dt="2023-09-09T06:41:37.695" v="58" actId="20577"/>
        <pc:sldMkLst>
          <pc:docMk/>
          <pc:sldMk cId="3653273344" sldId="289"/>
        </pc:sldMkLst>
        <pc:spChg chg="mod">
          <ac:chgData name="ARS Intern" userId="29e307a2-5ae4-4f28-8409-d68e729cc2d8" providerId="ADAL" clId="{0268F651-C790-4695-9FC0-E7E12145883B}" dt="2023-09-09T06:41:37.695" v="58" actId="20577"/>
          <ac:spMkLst>
            <pc:docMk/>
            <pc:sldMk cId="3653273344" sldId="289"/>
            <ac:spMk id="3" creationId="{FFBACAC2-1CB2-E73C-97E3-B7ECC6E18326}"/>
          </ac:spMkLst>
        </pc:spChg>
      </pc:sldChg>
      <pc:sldChg chg="modSp mod">
        <pc:chgData name="ARS Intern" userId="29e307a2-5ae4-4f28-8409-d68e729cc2d8" providerId="ADAL" clId="{0268F651-C790-4695-9FC0-E7E12145883B}" dt="2023-09-09T06:40:35.621" v="49" actId="208"/>
        <pc:sldMkLst>
          <pc:docMk/>
          <pc:sldMk cId="2404587910" sldId="446"/>
        </pc:sldMkLst>
        <pc:graphicFrameChg chg="mod">
          <ac:chgData name="ARS Intern" userId="29e307a2-5ae4-4f28-8409-d68e729cc2d8" providerId="ADAL" clId="{0268F651-C790-4695-9FC0-E7E12145883B}" dt="2023-09-09T06:40:35.621" v="49" actId="208"/>
          <ac:graphicFrameMkLst>
            <pc:docMk/>
            <pc:sldMk cId="2404587910" sldId="446"/>
            <ac:graphicFrameMk id="4" creationId="{399871C8-B035-118B-CAE5-20F84F4CD375}"/>
          </ac:graphicFrameMkLst>
        </pc:graphicFrameChg>
        <pc:picChg chg="mod">
          <ac:chgData name="ARS Intern" userId="29e307a2-5ae4-4f28-8409-d68e729cc2d8" providerId="ADAL" clId="{0268F651-C790-4695-9FC0-E7E12145883B}" dt="2023-09-09T06:40:19.752" v="46" actId="14100"/>
          <ac:picMkLst>
            <pc:docMk/>
            <pc:sldMk cId="2404587910" sldId="446"/>
            <ac:picMk id="5" creationId="{A8F8F83B-4979-CF1E-B230-2FC8B2246634}"/>
          </ac:picMkLst>
        </pc:picChg>
      </pc:sldChg>
      <pc:sldChg chg="modSp mod">
        <pc:chgData name="ARS Intern" userId="29e307a2-5ae4-4f28-8409-d68e729cc2d8" providerId="ADAL" clId="{0268F651-C790-4695-9FC0-E7E12145883B}" dt="2023-09-09T06:39:00.737" v="21" actId="20577"/>
        <pc:sldMkLst>
          <pc:docMk/>
          <pc:sldMk cId="892626925" sldId="448"/>
        </pc:sldMkLst>
        <pc:graphicFrameChg chg="modGraphic">
          <ac:chgData name="ARS Intern" userId="29e307a2-5ae4-4f28-8409-d68e729cc2d8" providerId="ADAL" clId="{0268F651-C790-4695-9FC0-E7E12145883B}" dt="2023-09-09T06:39:00.737" v="21" actId="20577"/>
          <ac:graphicFrameMkLst>
            <pc:docMk/>
            <pc:sldMk cId="892626925" sldId="448"/>
            <ac:graphicFrameMk id="4" creationId="{969F4AAA-F262-FFE0-D916-94D6E3A5E29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E7FA7-6321-434D-9FA8-75C5B41528EA}" type="doc">
      <dgm:prSet loTypeId="urn:microsoft.com/office/officeart/2005/8/layout/bProcess4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0177ECA-7EAB-4445-BB2B-E0287A02AB4E}">
      <dgm:prSet phldrT="[Text]" custT="1"/>
      <dgm:spPr/>
      <dgm:t>
        <a:bodyPr/>
        <a:lstStyle/>
        <a:p>
          <a:r>
            <a:rPr lang="en-US" sz="1400" b="1" dirty="0"/>
            <a:t>Appellant Details</a:t>
          </a:r>
        </a:p>
      </dgm:t>
    </dgm:pt>
    <dgm:pt modelId="{19EF27FA-E8ED-4F5A-9FD5-22B84E65D13A}" type="parTrans" cxnId="{3E78B1B0-3E18-49D4-892C-66F79C1C1785}">
      <dgm:prSet/>
      <dgm:spPr/>
      <dgm:t>
        <a:bodyPr/>
        <a:lstStyle/>
        <a:p>
          <a:endParaRPr lang="en-US" sz="2000"/>
        </a:p>
      </dgm:t>
    </dgm:pt>
    <dgm:pt modelId="{04794F5B-7A91-4FEA-8F52-78749A35EC18}" type="sibTrans" cxnId="{3E78B1B0-3E18-49D4-892C-66F79C1C1785}">
      <dgm:prSet/>
      <dgm:spPr/>
      <dgm:t>
        <a:bodyPr/>
        <a:lstStyle/>
        <a:p>
          <a:endParaRPr lang="en-US" sz="2000"/>
        </a:p>
      </dgm:t>
    </dgm:pt>
    <dgm:pt modelId="{96ECBF0D-CCC6-45F7-BCF5-054F6AC21CFD}">
      <dgm:prSet phldrT="[Text]" custT="1"/>
      <dgm:spPr/>
      <dgm:t>
        <a:bodyPr/>
        <a:lstStyle/>
        <a:p>
          <a:r>
            <a:rPr lang="en-US" sz="1400" b="1"/>
            <a:t>Order/Decision Appealed Against</a:t>
          </a:r>
          <a:endParaRPr lang="en-US" sz="1400" b="1" dirty="0"/>
        </a:p>
      </dgm:t>
    </dgm:pt>
    <dgm:pt modelId="{041BA1B3-2959-4812-8322-D13FF3C340C4}" type="parTrans" cxnId="{96AE71D3-E44D-419A-84B2-4C8D8E52CB19}">
      <dgm:prSet/>
      <dgm:spPr/>
      <dgm:t>
        <a:bodyPr/>
        <a:lstStyle/>
        <a:p>
          <a:endParaRPr lang="en-US" sz="2000"/>
        </a:p>
      </dgm:t>
    </dgm:pt>
    <dgm:pt modelId="{5DDD0B0B-D437-4B8E-BD6A-534AD432B389}" type="sibTrans" cxnId="{96AE71D3-E44D-419A-84B2-4C8D8E52CB19}">
      <dgm:prSet/>
      <dgm:spPr/>
      <dgm:t>
        <a:bodyPr/>
        <a:lstStyle/>
        <a:p>
          <a:endParaRPr lang="en-US" sz="2000"/>
        </a:p>
      </dgm:t>
    </dgm:pt>
    <dgm:pt modelId="{87B51C30-3D5F-416C-B363-5BFAB9A3BC79}">
      <dgm:prSet phldrT="[Text]" custT="1"/>
      <dgm:spPr/>
      <dgm:t>
        <a:bodyPr/>
        <a:lstStyle/>
        <a:p>
          <a:r>
            <a:rPr lang="en-US" sz="1400" b="1"/>
            <a:t>Allegations in Show Cause Notice</a:t>
          </a:r>
          <a:endParaRPr lang="en-US" sz="1400" b="1" dirty="0"/>
        </a:p>
      </dgm:t>
    </dgm:pt>
    <dgm:pt modelId="{DF409E45-7218-4A30-8563-ADF8B64A0279}" type="parTrans" cxnId="{25DF235C-C934-4212-B53F-72939A7F1868}">
      <dgm:prSet/>
      <dgm:spPr/>
      <dgm:t>
        <a:bodyPr/>
        <a:lstStyle/>
        <a:p>
          <a:endParaRPr lang="en-US" sz="2000"/>
        </a:p>
      </dgm:t>
    </dgm:pt>
    <dgm:pt modelId="{0D284645-EB25-4877-A213-FF900E8C36C7}" type="sibTrans" cxnId="{25DF235C-C934-4212-B53F-72939A7F1868}">
      <dgm:prSet/>
      <dgm:spPr/>
      <dgm:t>
        <a:bodyPr/>
        <a:lstStyle/>
        <a:p>
          <a:endParaRPr lang="en-US" sz="2000"/>
        </a:p>
      </dgm:t>
    </dgm:pt>
    <dgm:pt modelId="{FBBA6642-2DF1-4CCC-AD29-9C7977A4966C}">
      <dgm:prSet phldrT="[Text]" custT="1"/>
      <dgm:spPr/>
      <dgm:t>
        <a:bodyPr/>
        <a:lstStyle/>
        <a:p>
          <a:r>
            <a:rPr lang="en-US" sz="1400" b="1"/>
            <a:t>Defense Submissions made during Proceedings</a:t>
          </a:r>
          <a:endParaRPr lang="en-US" sz="1400" b="1" dirty="0"/>
        </a:p>
      </dgm:t>
    </dgm:pt>
    <dgm:pt modelId="{0BB973EA-3A56-4688-B5AC-A784EF00259B}" type="parTrans" cxnId="{45D690C3-577C-47F1-99BF-5D806A45ECAF}">
      <dgm:prSet/>
      <dgm:spPr/>
      <dgm:t>
        <a:bodyPr/>
        <a:lstStyle/>
        <a:p>
          <a:endParaRPr lang="en-US" sz="2000"/>
        </a:p>
      </dgm:t>
    </dgm:pt>
    <dgm:pt modelId="{88DFAED0-AA0E-4A1D-B733-2E7C0A6F3418}" type="sibTrans" cxnId="{45D690C3-577C-47F1-99BF-5D806A45ECAF}">
      <dgm:prSet/>
      <dgm:spPr/>
      <dgm:t>
        <a:bodyPr/>
        <a:lstStyle/>
        <a:p>
          <a:endParaRPr lang="en-US" sz="2000"/>
        </a:p>
      </dgm:t>
    </dgm:pt>
    <dgm:pt modelId="{70BD7825-391C-420D-B8DD-ED35A7999BC2}">
      <dgm:prSet phldrT="[Text]" custT="1"/>
      <dgm:spPr/>
      <dgm:t>
        <a:bodyPr/>
        <a:lstStyle/>
        <a:p>
          <a:r>
            <a:rPr lang="en-US" sz="1400" b="1"/>
            <a:t>Findings of the Adjudicating Authority</a:t>
          </a:r>
          <a:endParaRPr lang="en-US" sz="1400" b="1" dirty="0"/>
        </a:p>
      </dgm:t>
    </dgm:pt>
    <dgm:pt modelId="{CA6FA150-60FD-4D69-8A8A-A93624E239EE}" type="parTrans" cxnId="{6267D0D8-EB5C-42EA-9C18-AB8757463890}">
      <dgm:prSet/>
      <dgm:spPr/>
      <dgm:t>
        <a:bodyPr/>
        <a:lstStyle/>
        <a:p>
          <a:endParaRPr lang="en-US" sz="2000"/>
        </a:p>
      </dgm:t>
    </dgm:pt>
    <dgm:pt modelId="{1FE41A25-4CD5-4457-A00E-32DF4AD25034}" type="sibTrans" cxnId="{6267D0D8-EB5C-42EA-9C18-AB8757463890}">
      <dgm:prSet/>
      <dgm:spPr/>
      <dgm:t>
        <a:bodyPr/>
        <a:lstStyle/>
        <a:p>
          <a:endParaRPr lang="en-US" sz="2000"/>
        </a:p>
      </dgm:t>
    </dgm:pt>
    <dgm:pt modelId="{9ACAB6A7-71CF-4C0E-A654-EB25562E93CA}">
      <dgm:prSet phldrT="[Text]" custT="1"/>
      <dgm:spPr/>
      <dgm:t>
        <a:bodyPr/>
        <a:lstStyle/>
        <a:p>
          <a:r>
            <a:rPr lang="en-US" sz="1400" b="1"/>
            <a:t>SOF &amp; GOA</a:t>
          </a:r>
          <a:endParaRPr lang="en-US" sz="1400" b="1" dirty="0"/>
        </a:p>
      </dgm:t>
    </dgm:pt>
    <dgm:pt modelId="{487F4828-1BCD-4CB8-9CCB-3A71858CE20C}" type="parTrans" cxnId="{D36A6F17-C0BC-42EB-B957-485B21560D0E}">
      <dgm:prSet/>
      <dgm:spPr/>
      <dgm:t>
        <a:bodyPr/>
        <a:lstStyle/>
        <a:p>
          <a:endParaRPr lang="en-US" sz="2000"/>
        </a:p>
      </dgm:t>
    </dgm:pt>
    <dgm:pt modelId="{D5F04F7C-0194-4DBB-816A-5454361827B5}" type="sibTrans" cxnId="{D36A6F17-C0BC-42EB-B957-485B21560D0E}">
      <dgm:prSet/>
      <dgm:spPr/>
      <dgm:t>
        <a:bodyPr/>
        <a:lstStyle/>
        <a:p>
          <a:endParaRPr lang="en-US" sz="2000"/>
        </a:p>
      </dgm:t>
    </dgm:pt>
    <dgm:pt modelId="{EA2BA950-ABF5-43B8-AEAD-A752CEF82997}">
      <dgm:prSet phldrT="[Text]" custT="1"/>
      <dgm:spPr/>
      <dgm:t>
        <a:bodyPr/>
        <a:lstStyle/>
        <a:p>
          <a:r>
            <a:rPr lang="en-US" sz="1400" b="1"/>
            <a:t>Prayer</a:t>
          </a:r>
          <a:endParaRPr lang="en-US" sz="1400" b="1" dirty="0"/>
        </a:p>
      </dgm:t>
    </dgm:pt>
    <dgm:pt modelId="{886684CA-CD4E-4046-AADC-DEE912F565B3}" type="parTrans" cxnId="{28266B3D-A423-469D-91CD-8767832D820A}">
      <dgm:prSet/>
      <dgm:spPr/>
      <dgm:t>
        <a:bodyPr/>
        <a:lstStyle/>
        <a:p>
          <a:endParaRPr lang="en-US" sz="2000"/>
        </a:p>
      </dgm:t>
    </dgm:pt>
    <dgm:pt modelId="{0630DA4E-F1F8-4B4A-ADA7-E3F5D4990727}" type="sibTrans" cxnId="{28266B3D-A423-469D-91CD-8767832D820A}">
      <dgm:prSet/>
      <dgm:spPr/>
      <dgm:t>
        <a:bodyPr/>
        <a:lstStyle/>
        <a:p>
          <a:endParaRPr lang="en-US" sz="2000"/>
        </a:p>
      </dgm:t>
    </dgm:pt>
    <dgm:pt modelId="{94342E62-1DA8-40A6-8851-145F29148839}">
      <dgm:prSet phldrT="[Text]" custT="1"/>
      <dgm:spPr/>
      <dgm:t>
        <a:bodyPr/>
        <a:lstStyle/>
        <a:p>
          <a:r>
            <a:rPr lang="en-US" sz="1400" b="1" dirty="0"/>
            <a:t>Paper Book [Supporting</a:t>
          </a:r>
          <a:r>
            <a:rPr lang="en-US" sz="1400" dirty="0"/>
            <a:t> </a:t>
          </a:r>
          <a:r>
            <a:rPr lang="en-US" sz="1400" b="1" dirty="0"/>
            <a:t>Documents]</a:t>
          </a:r>
        </a:p>
      </dgm:t>
    </dgm:pt>
    <dgm:pt modelId="{4C9F980B-175F-489A-A100-88B911673E5C}" type="parTrans" cxnId="{63C663AC-035A-4528-927D-4C48241CED0D}">
      <dgm:prSet/>
      <dgm:spPr/>
      <dgm:t>
        <a:bodyPr/>
        <a:lstStyle/>
        <a:p>
          <a:endParaRPr lang="en-US" sz="2000"/>
        </a:p>
      </dgm:t>
    </dgm:pt>
    <dgm:pt modelId="{EC10C6B6-4FEA-4069-B29E-18969763597F}" type="sibTrans" cxnId="{63C663AC-035A-4528-927D-4C48241CED0D}">
      <dgm:prSet/>
      <dgm:spPr/>
      <dgm:t>
        <a:bodyPr/>
        <a:lstStyle/>
        <a:p>
          <a:endParaRPr lang="en-US" sz="2000"/>
        </a:p>
      </dgm:t>
    </dgm:pt>
    <dgm:pt modelId="{E46D80E0-2D5E-45F0-AB10-92E060241AF1}">
      <dgm:prSet phldrT="[Text]" custT="1"/>
      <dgm:spPr/>
      <dgm:t>
        <a:bodyPr/>
        <a:lstStyle/>
        <a:p>
          <a:r>
            <a:rPr lang="en-US" sz="1400" b="1"/>
            <a:t>Authorization</a:t>
          </a:r>
          <a:endParaRPr lang="en-US" sz="1400" b="1" dirty="0"/>
        </a:p>
      </dgm:t>
    </dgm:pt>
    <dgm:pt modelId="{5A3C6828-4354-4117-8535-27BCD7114D26}" type="parTrans" cxnId="{45E7F413-5019-446D-A64C-D9E0312C4332}">
      <dgm:prSet/>
      <dgm:spPr/>
      <dgm:t>
        <a:bodyPr/>
        <a:lstStyle/>
        <a:p>
          <a:endParaRPr lang="en-US" sz="2000"/>
        </a:p>
      </dgm:t>
    </dgm:pt>
    <dgm:pt modelId="{8E49B156-A60B-4D47-8815-C65C6327B9D2}" type="sibTrans" cxnId="{45E7F413-5019-446D-A64C-D9E0312C4332}">
      <dgm:prSet/>
      <dgm:spPr/>
      <dgm:t>
        <a:bodyPr/>
        <a:lstStyle/>
        <a:p>
          <a:endParaRPr lang="en-US" sz="2000"/>
        </a:p>
      </dgm:t>
    </dgm:pt>
    <dgm:pt modelId="{180497CF-A6EC-4DB4-BF40-1A07F24AAA62}" type="pres">
      <dgm:prSet presAssocID="{E2AE7FA7-6321-434D-9FA8-75C5B41528EA}" presName="Name0" presStyleCnt="0">
        <dgm:presLayoutVars>
          <dgm:dir/>
          <dgm:resizeHandles/>
        </dgm:presLayoutVars>
      </dgm:prSet>
      <dgm:spPr/>
    </dgm:pt>
    <dgm:pt modelId="{52ADB4F1-C131-434A-A920-9C39A791FDB5}" type="pres">
      <dgm:prSet presAssocID="{00177ECA-7EAB-4445-BB2B-E0287A02AB4E}" presName="compNode" presStyleCnt="0"/>
      <dgm:spPr/>
    </dgm:pt>
    <dgm:pt modelId="{DD95670F-210E-46A4-A492-E72CEF366BCC}" type="pres">
      <dgm:prSet presAssocID="{00177ECA-7EAB-4445-BB2B-E0287A02AB4E}" presName="dummyConnPt" presStyleCnt="0"/>
      <dgm:spPr/>
    </dgm:pt>
    <dgm:pt modelId="{9277BE39-1AD5-40F8-9443-326BCA19267F}" type="pres">
      <dgm:prSet presAssocID="{00177ECA-7EAB-4445-BB2B-E0287A02AB4E}" presName="node" presStyleLbl="node1" presStyleIdx="0" presStyleCnt="9">
        <dgm:presLayoutVars>
          <dgm:bulletEnabled val="1"/>
        </dgm:presLayoutVars>
      </dgm:prSet>
      <dgm:spPr/>
    </dgm:pt>
    <dgm:pt modelId="{830D90C1-51F3-46D2-8C27-EC599054C281}" type="pres">
      <dgm:prSet presAssocID="{04794F5B-7A91-4FEA-8F52-78749A35EC18}" presName="sibTrans" presStyleLbl="bgSibTrans2D1" presStyleIdx="0" presStyleCnt="8"/>
      <dgm:spPr/>
    </dgm:pt>
    <dgm:pt modelId="{99B8D85D-0D9C-4B0D-94BB-3D53F66F964D}" type="pres">
      <dgm:prSet presAssocID="{96ECBF0D-CCC6-45F7-BCF5-054F6AC21CFD}" presName="compNode" presStyleCnt="0"/>
      <dgm:spPr/>
    </dgm:pt>
    <dgm:pt modelId="{1129B7E9-5AA9-469D-8BEE-0ACFF150B11A}" type="pres">
      <dgm:prSet presAssocID="{96ECBF0D-CCC6-45F7-BCF5-054F6AC21CFD}" presName="dummyConnPt" presStyleCnt="0"/>
      <dgm:spPr/>
    </dgm:pt>
    <dgm:pt modelId="{16A5B4C0-3D5E-4577-9DBE-016C25C20948}" type="pres">
      <dgm:prSet presAssocID="{96ECBF0D-CCC6-45F7-BCF5-054F6AC21CFD}" presName="node" presStyleLbl="node1" presStyleIdx="1" presStyleCnt="9">
        <dgm:presLayoutVars>
          <dgm:bulletEnabled val="1"/>
        </dgm:presLayoutVars>
      </dgm:prSet>
      <dgm:spPr/>
    </dgm:pt>
    <dgm:pt modelId="{4E2CD051-B889-4504-840C-9C8264BA7596}" type="pres">
      <dgm:prSet presAssocID="{5DDD0B0B-D437-4B8E-BD6A-534AD432B389}" presName="sibTrans" presStyleLbl="bgSibTrans2D1" presStyleIdx="1" presStyleCnt="8"/>
      <dgm:spPr/>
    </dgm:pt>
    <dgm:pt modelId="{36446FC7-E9FB-4EF3-BFB9-A3C67E1552EC}" type="pres">
      <dgm:prSet presAssocID="{87B51C30-3D5F-416C-B363-5BFAB9A3BC79}" presName="compNode" presStyleCnt="0"/>
      <dgm:spPr/>
    </dgm:pt>
    <dgm:pt modelId="{1139228D-5B50-4DF7-9E24-520C212628AA}" type="pres">
      <dgm:prSet presAssocID="{87B51C30-3D5F-416C-B363-5BFAB9A3BC79}" presName="dummyConnPt" presStyleCnt="0"/>
      <dgm:spPr/>
    </dgm:pt>
    <dgm:pt modelId="{27FE3196-80E8-406A-A3D1-EC5B7BAC9D8A}" type="pres">
      <dgm:prSet presAssocID="{87B51C30-3D5F-416C-B363-5BFAB9A3BC79}" presName="node" presStyleLbl="node1" presStyleIdx="2" presStyleCnt="9">
        <dgm:presLayoutVars>
          <dgm:bulletEnabled val="1"/>
        </dgm:presLayoutVars>
      </dgm:prSet>
      <dgm:spPr/>
    </dgm:pt>
    <dgm:pt modelId="{0F592E4C-10A7-48AA-B4E3-90E069C2550C}" type="pres">
      <dgm:prSet presAssocID="{0D284645-EB25-4877-A213-FF900E8C36C7}" presName="sibTrans" presStyleLbl="bgSibTrans2D1" presStyleIdx="2" presStyleCnt="8"/>
      <dgm:spPr/>
    </dgm:pt>
    <dgm:pt modelId="{9062FD36-DD7A-41DA-A9E9-4F70CF0E7C4A}" type="pres">
      <dgm:prSet presAssocID="{FBBA6642-2DF1-4CCC-AD29-9C7977A4966C}" presName="compNode" presStyleCnt="0"/>
      <dgm:spPr/>
    </dgm:pt>
    <dgm:pt modelId="{50A6D202-450D-4493-A6D7-3E4C7F0895AA}" type="pres">
      <dgm:prSet presAssocID="{FBBA6642-2DF1-4CCC-AD29-9C7977A4966C}" presName="dummyConnPt" presStyleCnt="0"/>
      <dgm:spPr/>
    </dgm:pt>
    <dgm:pt modelId="{C3C8A050-BDC3-4FFE-B563-22C7CA0B3A63}" type="pres">
      <dgm:prSet presAssocID="{FBBA6642-2DF1-4CCC-AD29-9C7977A4966C}" presName="node" presStyleLbl="node1" presStyleIdx="3" presStyleCnt="9">
        <dgm:presLayoutVars>
          <dgm:bulletEnabled val="1"/>
        </dgm:presLayoutVars>
      </dgm:prSet>
      <dgm:spPr/>
    </dgm:pt>
    <dgm:pt modelId="{A6C9A7A5-68E5-49A7-AAF7-58A84F68F1CA}" type="pres">
      <dgm:prSet presAssocID="{88DFAED0-AA0E-4A1D-B733-2E7C0A6F3418}" presName="sibTrans" presStyleLbl="bgSibTrans2D1" presStyleIdx="3" presStyleCnt="8"/>
      <dgm:spPr/>
    </dgm:pt>
    <dgm:pt modelId="{D8850E5D-FD84-46D0-9313-8949D63F9995}" type="pres">
      <dgm:prSet presAssocID="{70BD7825-391C-420D-B8DD-ED35A7999BC2}" presName="compNode" presStyleCnt="0"/>
      <dgm:spPr/>
    </dgm:pt>
    <dgm:pt modelId="{9807E097-57F3-4F6A-9F00-D235F1AF18A5}" type="pres">
      <dgm:prSet presAssocID="{70BD7825-391C-420D-B8DD-ED35A7999BC2}" presName="dummyConnPt" presStyleCnt="0"/>
      <dgm:spPr/>
    </dgm:pt>
    <dgm:pt modelId="{A003047A-0D85-45CA-BC44-674921448245}" type="pres">
      <dgm:prSet presAssocID="{70BD7825-391C-420D-B8DD-ED35A7999BC2}" presName="node" presStyleLbl="node1" presStyleIdx="4" presStyleCnt="9">
        <dgm:presLayoutVars>
          <dgm:bulletEnabled val="1"/>
        </dgm:presLayoutVars>
      </dgm:prSet>
      <dgm:spPr/>
    </dgm:pt>
    <dgm:pt modelId="{8C42B8F1-363D-4806-A9F2-2C2D61063DDB}" type="pres">
      <dgm:prSet presAssocID="{1FE41A25-4CD5-4457-A00E-32DF4AD25034}" presName="sibTrans" presStyleLbl="bgSibTrans2D1" presStyleIdx="4" presStyleCnt="8"/>
      <dgm:spPr/>
    </dgm:pt>
    <dgm:pt modelId="{68DC33CA-68F9-4C71-BF6A-651F6D04455D}" type="pres">
      <dgm:prSet presAssocID="{9ACAB6A7-71CF-4C0E-A654-EB25562E93CA}" presName="compNode" presStyleCnt="0"/>
      <dgm:spPr/>
    </dgm:pt>
    <dgm:pt modelId="{1A31BF15-6B9B-481F-85CA-E184E44773C8}" type="pres">
      <dgm:prSet presAssocID="{9ACAB6A7-71CF-4C0E-A654-EB25562E93CA}" presName="dummyConnPt" presStyleCnt="0"/>
      <dgm:spPr/>
    </dgm:pt>
    <dgm:pt modelId="{533C4C27-FA1E-4B72-A2E8-964D39A52955}" type="pres">
      <dgm:prSet presAssocID="{9ACAB6A7-71CF-4C0E-A654-EB25562E93CA}" presName="node" presStyleLbl="node1" presStyleIdx="5" presStyleCnt="9">
        <dgm:presLayoutVars>
          <dgm:bulletEnabled val="1"/>
        </dgm:presLayoutVars>
      </dgm:prSet>
      <dgm:spPr/>
    </dgm:pt>
    <dgm:pt modelId="{C0054C55-A9C7-42A7-84F1-F8C4DB7FC28B}" type="pres">
      <dgm:prSet presAssocID="{D5F04F7C-0194-4DBB-816A-5454361827B5}" presName="sibTrans" presStyleLbl="bgSibTrans2D1" presStyleIdx="5" presStyleCnt="8"/>
      <dgm:spPr/>
    </dgm:pt>
    <dgm:pt modelId="{BB727385-D18C-43FD-B64D-329DC4EC8171}" type="pres">
      <dgm:prSet presAssocID="{EA2BA950-ABF5-43B8-AEAD-A752CEF82997}" presName="compNode" presStyleCnt="0"/>
      <dgm:spPr/>
    </dgm:pt>
    <dgm:pt modelId="{13BF0204-D0EF-4AFC-A079-CA9B5BFD8645}" type="pres">
      <dgm:prSet presAssocID="{EA2BA950-ABF5-43B8-AEAD-A752CEF82997}" presName="dummyConnPt" presStyleCnt="0"/>
      <dgm:spPr/>
    </dgm:pt>
    <dgm:pt modelId="{E9517E84-1F23-4A96-88A7-5D9FB4DFB4CC}" type="pres">
      <dgm:prSet presAssocID="{EA2BA950-ABF5-43B8-AEAD-A752CEF82997}" presName="node" presStyleLbl="node1" presStyleIdx="6" presStyleCnt="9">
        <dgm:presLayoutVars>
          <dgm:bulletEnabled val="1"/>
        </dgm:presLayoutVars>
      </dgm:prSet>
      <dgm:spPr/>
    </dgm:pt>
    <dgm:pt modelId="{6B60E330-06FB-4B34-B7A5-7437AC8239D0}" type="pres">
      <dgm:prSet presAssocID="{0630DA4E-F1F8-4B4A-ADA7-E3F5D4990727}" presName="sibTrans" presStyleLbl="bgSibTrans2D1" presStyleIdx="6" presStyleCnt="8"/>
      <dgm:spPr/>
    </dgm:pt>
    <dgm:pt modelId="{B2284FF9-1F87-4971-AA5E-A2C2B25E681C}" type="pres">
      <dgm:prSet presAssocID="{94342E62-1DA8-40A6-8851-145F29148839}" presName="compNode" presStyleCnt="0"/>
      <dgm:spPr/>
    </dgm:pt>
    <dgm:pt modelId="{C153FA5B-559D-43E6-8AE2-5976A9834FF1}" type="pres">
      <dgm:prSet presAssocID="{94342E62-1DA8-40A6-8851-145F29148839}" presName="dummyConnPt" presStyleCnt="0"/>
      <dgm:spPr/>
    </dgm:pt>
    <dgm:pt modelId="{F3726356-EB0B-4B2F-B66A-3165EBD0D577}" type="pres">
      <dgm:prSet presAssocID="{94342E62-1DA8-40A6-8851-145F29148839}" presName="node" presStyleLbl="node1" presStyleIdx="7" presStyleCnt="9">
        <dgm:presLayoutVars>
          <dgm:bulletEnabled val="1"/>
        </dgm:presLayoutVars>
      </dgm:prSet>
      <dgm:spPr/>
    </dgm:pt>
    <dgm:pt modelId="{B8DD33A8-DBA1-4282-9ADA-719C254848A5}" type="pres">
      <dgm:prSet presAssocID="{EC10C6B6-4FEA-4069-B29E-18969763597F}" presName="sibTrans" presStyleLbl="bgSibTrans2D1" presStyleIdx="7" presStyleCnt="8"/>
      <dgm:spPr/>
    </dgm:pt>
    <dgm:pt modelId="{22668612-4CA4-4F8D-A847-5A71DE2F9F36}" type="pres">
      <dgm:prSet presAssocID="{E46D80E0-2D5E-45F0-AB10-92E060241AF1}" presName="compNode" presStyleCnt="0"/>
      <dgm:spPr/>
    </dgm:pt>
    <dgm:pt modelId="{70E30F1D-67EA-42E7-B2C8-E67CAC710876}" type="pres">
      <dgm:prSet presAssocID="{E46D80E0-2D5E-45F0-AB10-92E060241AF1}" presName="dummyConnPt" presStyleCnt="0"/>
      <dgm:spPr/>
    </dgm:pt>
    <dgm:pt modelId="{B38F8566-243B-42C1-A59F-F79989A17137}" type="pres">
      <dgm:prSet presAssocID="{E46D80E0-2D5E-45F0-AB10-92E060241AF1}" presName="node" presStyleLbl="node1" presStyleIdx="8" presStyleCnt="9">
        <dgm:presLayoutVars>
          <dgm:bulletEnabled val="1"/>
        </dgm:presLayoutVars>
      </dgm:prSet>
      <dgm:spPr/>
    </dgm:pt>
  </dgm:ptLst>
  <dgm:cxnLst>
    <dgm:cxn modelId="{FEF05C07-103F-42CD-ABC1-A94B55463C35}" type="presOf" srcId="{FBBA6642-2DF1-4CCC-AD29-9C7977A4966C}" destId="{C3C8A050-BDC3-4FFE-B563-22C7CA0B3A63}" srcOrd="0" destOrd="0" presId="urn:microsoft.com/office/officeart/2005/8/layout/bProcess4"/>
    <dgm:cxn modelId="{45E7F413-5019-446D-A64C-D9E0312C4332}" srcId="{E2AE7FA7-6321-434D-9FA8-75C5B41528EA}" destId="{E46D80E0-2D5E-45F0-AB10-92E060241AF1}" srcOrd="8" destOrd="0" parTransId="{5A3C6828-4354-4117-8535-27BCD7114D26}" sibTransId="{8E49B156-A60B-4D47-8815-C65C6327B9D2}"/>
    <dgm:cxn modelId="{9A1AA314-A40B-4623-8D84-32A006BEA5D2}" type="presOf" srcId="{D5F04F7C-0194-4DBB-816A-5454361827B5}" destId="{C0054C55-A9C7-42A7-84F1-F8C4DB7FC28B}" srcOrd="0" destOrd="0" presId="urn:microsoft.com/office/officeart/2005/8/layout/bProcess4"/>
    <dgm:cxn modelId="{736A8715-2F55-4E5A-8C8E-05A008B3E623}" type="presOf" srcId="{E2AE7FA7-6321-434D-9FA8-75C5B41528EA}" destId="{180497CF-A6EC-4DB4-BF40-1A07F24AAA62}" srcOrd="0" destOrd="0" presId="urn:microsoft.com/office/officeart/2005/8/layout/bProcess4"/>
    <dgm:cxn modelId="{5EA04116-50AC-42F3-879A-D39DED767D74}" type="presOf" srcId="{94342E62-1DA8-40A6-8851-145F29148839}" destId="{F3726356-EB0B-4B2F-B66A-3165EBD0D577}" srcOrd="0" destOrd="0" presId="urn:microsoft.com/office/officeart/2005/8/layout/bProcess4"/>
    <dgm:cxn modelId="{D36A6F17-C0BC-42EB-B957-485B21560D0E}" srcId="{E2AE7FA7-6321-434D-9FA8-75C5B41528EA}" destId="{9ACAB6A7-71CF-4C0E-A654-EB25562E93CA}" srcOrd="5" destOrd="0" parTransId="{487F4828-1BCD-4CB8-9CCB-3A71858CE20C}" sibTransId="{D5F04F7C-0194-4DBB-816A-5454361827B5}"/>
    <dgm:cxn modelId="{682D7F1F-9F00-426F-B1ED-1696C72AFE9C}" type="presOf" srcId="{9ACAB6A7-71CF-4C0E-A654-EB25562E93CA}" destId="{533C4C27-FA1E-4B72-A2E8-964D39A52955}" srcOrd="0" destOrd="0" presId="urn:microsoft.com/office/officeart/2005/8/layout/bProcess4"/>
    <dgm:cxn modelId="{6CE6023A-2902-4933-98D0-747C5AC2D4FB}" type="presOf" srcId="{0D284645-EB25-4877-A213-FF900E8C36C7}" destId="{0F592E4C-10A7-48AA-B4E3-90E069C2550C}" srcOrd="0" destOrd="0" presId="urn:microsoft.com/office/officeart/2005/8/layout/bProcess4"/>
    <dgm:cxn modelId="{28266B3D-A423-469D-91CD-8767832D820A}" srcId="{E2AE7FA7-6321-434D-9FA8-75C5B41528EA}" destId="{EA2BA950-ABF5-43B8-AEAD-A752CEF82997}" srcOrd="6" destOrd="0" parTransId="{886684CA-CD4E-4046-AADC-DEE912F565B3}" sibTransId="{0630DA4E-F1F8-4B4A-ADA7-E3F5D4990727}"/>
    <dgm:cxn modelId="{25DF235C-C934-4212-B53F-72939A7F1868}" srcId="{E2AE7FA7-6321-434D-9FA8-75C5B41528EA}" destId="{87B51C30-3D5F-416C-B363-5BFAB9A3BC79}" srcOrd="2" destOrd="0" parTransId="{DF409E45-7218-4A30-8563-ADF8B64A0279}" sibTransId="{0D284645-EB25-4877-A213-FF900E8C36C7}"/>
    <dgm:cxn modelId="{0D370061-82A8-41DA-AB9A-026AD4ECFE7E}" type="presOf" srcId="{96ECBF0D-CCC6-45F7-BCF5-054F6AC21CFD}" destId="{16A5B4C0-3D5E-4577-9DBE-016C25C20948}" srcOrd="0" destOrd="0" presId="urn:microsoft.com/office/officeart/2005/8/layout/bProcess4"/>
    <dgm:cxn modelId="{122FB244-1833-436F-B3E3-47FFB479B5A0}" type="presOf" srcId="{88DFAED0-AA0E-4A1D-B733-2E7C0A6F3418}" destId="{A6C9A7A5-68E5-49A7-AAF7-58A84F68F1CA}" srcOrd="0" destOrd="0" presId="urn:microsoft.com/office/officeart/2005/8/layout/bProcess4"/>
    <dgm:cxn modelId="{CC9F4E46-4641-4541-9461-64D19ABEEAA0}" type="presOf" srcId="{EC10C6B6-4FEA-4069-B29E-18969763597F}" destId="{B8DD33A8-DBA1-4282-9ADA-719C254848A5}" srcOrd="0" destOrd="0" presId="urn:microsoft.com/office/officeart/2005/8/layout/bProcess4"/>
    <dgm:cxn modelId="{6B97DE4A-AB3C-49E0-9886-CA0AA9FEE0FD}" type="presOf" srcId="{00177ECA-7EAB-4445-BB2B-E0287A02AB4E}" destId="{9277BE39-1AD5-40F8-9443-326BCA19267F}" srcOrd="0" destOrd="0" presId="urn:microsoft.com/office/officeart/2005/8/layout/bProcess4"/>
    <dgm:cxn modelId="{CB69F56D-85A4-4AFF-B36B-22914B6F520D}" type="presOf" srcId="{87B51C30-3D5F-416C-B363-5BFAB9A3BC79}" destId="{27FE3196-80E8-406A-A3D1-EC5B7BAC9D8A}" srcOrd="0" destOrd="0" presId="urn:microsoft.com/office/officeart/2005/8/layout/bProcess4"/>
    <dgm:cxn modelId="{C9C32178-2331-4626-984D-BD9732FA9EC8}" type="presOf" srcId="{EA2BA950-ABF5-43B8-AEAD-A752CEF82997}" destId="{E9517E84-1F23-4A96-88A7-5D9FB4DFB4CC}" srcOrd="0" destOrd="0" presId="urn:microsoft.com/office/officeart/2005/8/layout/bProcess4"/>
    <dgm:cxn modelId="{8EF03079-E48C-45C7-B3AA-D526493B5E96}" type="presOf" srcId="{5DDD0B0B-D437-4B8E-BD6A-534AD432B389}" destId="{4E2CD051-B889-4504-840C-9C8264BA7596}" srcOrd="0" destOrd="0" presId="urn:microsoft.com/office/officeart/2005/8/layout/bProcess4"/>
    <dgm:cxn modelId="{2CBB6E7D-3B78-454B-85ED-84114C608816}" type="presOf" srcId="{04794F5B-7A91-4FEA-8F52-78749A35EC18}" destId="{830D90C1-51F3-46D2-8C27-EC599054C281}" srcOrd="0" destOrd="0" presId="urn:microsoft.com/office/officeart/2005/8/layout/bProcess4"/>
    <dgm:cxn modelId="{CC6E787E-9224-40DC-9489-CBE4002E569E}" type="presOf" srcId="{1FE41A25-4CD5-4457-A00E-32DF4AD25034}" destId="{8C42B8F1-363D-4806-A9F2-2C2D61063DDB}" srcOrd="0" destOrd="0" presId="urn:microsoft.com/office/officeart/2005/8/layout/bProcess4"/>
    <dgm:cxn modelId="{63C663AC-035A-4528-927D-4C48241CED0D}" srcId="{E2AE7FA7-6321-434D-9FA8-75C5B41528EA}" destId="{94342E62-1DA8-40A6-8851-145F29148839}" srcOrd="7" destOrd="0" parTransId="{4C9F980B-175F-489A-A100-88B911673E5C}" sibTransId="{EC10C6B6-4FEA-4069-B29E-18969763597F}"/>
    <dgm:cxn modelId="{3E78B1B0-3E18-49D4-892C-66F79C1C1785}" srcId="{E2AE7FA7-6321-434D-9FA8-75C5B41528EA}" destId="{00177ECA-7EAB-4445-BB2B-E0287A02AB4E}" srcOrd="0" destOrd="0" parTransId="{19EF27FA-E8ED-4F5A-9FD5-22B84E65D13A}" sibTransId="{04794F5B-7A91-4FEA-8F52-78749A35EC18}"/>
    <dgm:cxn modelId="{45D690C3-577C-47F1-99BF-5D806A45ECAF}" srcId="{E2AE7FA7-6321-434D-9FA8-75C5B41528EA}" destId="{FBBA6642-2DF1-4CCC-AD29-9C7977A4966C}" srcOrd="3" destOrd="0" parTransId="{0BB973EA-3A56-4688-B5AC-A784EF00259B}" sibTransId="{88DFAED0-AA0E-4A1D-B733-2E7C0A6F3418}"/>
    <dgm:cxn modelId="{B88FE8C5-BCD6-4E39-8079-028D4D1CA33E}" type="presOf" srcId="{E46D80E0-2D5E-45F0-AB10-92E060241AF1}" destId="{B38F8566-243B-42C1-A59F-F79989A17137}" srcOrd="0" destOrd="0" presId="urn:microsoft.com/office/officeart/2005/8/layout/bProcess4"/>
    <dgm:cxn modelId="{344653CC-A620-4452-9582-AEE5D654CFF7}" type="presOf" srcId="{0630DA4E-F1F8-4B4A-ADA7-E3F5D4990727}" destId="{6B60E330-06FB-4B34-B7A5-7437AC8239D0}" srcOrd="0" destOrd="0" presId="urn:microsoft.com/office/officeart/2005/8/layout/bProcess4"/>
    <dgm:cxn modelId="{96AE71D3-E44D-419A-84B2-4C8D8E52CB19}" srcId="{E2AE7FA7-6321-434D-9FA8-75C5B41528EA}" destId="{96ECBF0D-CCC6-45F7-BCF5-054F6AC21CFD}" srcOrd="1" destOrd="0" parTransId="{041BA1B3-2959-4812-8322-D13FF3C340C4}" sibTransId="{5DDD0B0B-D437-4B8E-BD6A-534AD432B389}"/>
    <dgm:cxn modelId="{6267D0D8-EB5C-42EA-9C18-AB8757463890}" srcId="{E2AE7FA7-6321-434D-9FA8-75C5B41528EA}" destId="{70BD7825-391C-420D-B8DD-ED35A7999BC2}" srcOrd="4" destOrd="0" parTransId="{CA6FA150-60FD-4D69-8A8A-A93624E239EE}" sibTransId="{1FE41A25-4CD5-4457-A00E-32DF4AD25034}"/>
    <dgm:cxn modelId="{DAE819E9-5B52-4E1C-8793-DEAA20F3E541}" type="presOf" srcId="{70BD7825-391C-420D-B8DD-ED35A7999BC2}" destId="{A003047A-0D85-45CA-BC44-674921448245}" srcOrd="0" destOrd="0" presId="urn:microsoft.com/office/officeart/2005/8/layout/bProcess4"/>
    <dgm:cxn modelId="{54DDC69A-BA33-4411-B75B-54C2BFA832B8}" type="presParOf" srcId="{180497CF-A6EC-4DB4-BF40-1A07F24AAA62}" destId="{52ADB4F1-C131-434A-A920-9C39A791FDB5}" srcOrd="0" destOrd="0" presId="urn:microsoft.com/office/officeart/2005/8/layout/bProcess4"/>
    <dgm:cxn modelId="{3FA6C48C-166D-4EA0-BFB0-DA02DAC3616C}" type="presParOf" srcId="{52ADB4F1-C131-434A-A920-9C39A791FDB5}" destId="{DD95670F-210E-46A4-A492-E72CEF366BCC}" srcOrd="0" destOrd="0" presId="urn:microsoft.com/office/officeart/2005/8/layout/bProcess4"/>
    <dgm:cxn modelId="{A3652F1B-C316-4572-93A4-8D0CEA8AC4B7}" type="presParOf" srcId="{52ADB4F1-C131-434A-A920-9C39A791FDB5}" destId="{9277BE39-1AD5-40F8-9443-326BCA19267F}" srcOrd="1" destOrd="0" presId="urn:microsoft.com/office/officeart/2005/8/layout/bProcess4"/>
    <dgm:cxn modelId="{BF074DF2-7CEB-4558-B1FF-5F3887ACFB10}" type="presParOf" srcId="{180497CF-A6EC-4DB4-BF40-1A07F24AAA62}" destId="{830D90C1-51F3-46D2-8C27-EC599054C281}" srcOrd="1" destOrd="0" presId="urn:microsoft.com/office/officeart/2005/8/layout/bProcess4"/>
    <dgm:cxn modelId="{0938A115-96E9-40CC-8EF7-BF63F63A9C8B}" type="presParOf" srcId="{180497CF-A6EC-4DB4-BF40-1A07F24AAA62}" destId="{99B8D85D-0D9C-4B0D-94BB-3D53F66F964D}" srcOrd="2" destOrd="0" presId="urn:microsoft.com/office/officeart/2005/8/layout/bProcess4"/>
    <dgm:cxn modelId="{A74F1B34-5566-4A6E-935D-7CCAF3CCEE73}" type="presParOf" srcId="{99B8D85D-0D9C-4B0D-94BB-3D53F66F964D}" destId="{1129B7E9-5AA9-469D-8BEE-0ACFF150B11A}" srcOrd="0" destOrd="0" presId="urn:microsoft.com/office/officeart/2005/8/layout/bProcess4"/>
    <dgm:cxn modelId="{E3C7E58E-0AB5-4A69-93F5-8490B1D11C9C}" type="presParOf" srcId="{99B8D85D-0D9C-4B0D-94BB-3D53F66F964D}" destId="{16A5B4C0-3D5E-4577-9DBE-016C25C20948}" srcOrd="1" destOrd="0" presId="urn:microsoft.com/office/officeart/2005/8/layout/bProcess4"/>
    <dgm:cxn modelId="{F1EEDA25-9566-46A0-BDE0-94062066A434}" type="presParOf" srcId="{180497CF-A6EC-4DB4-BF40-1A07F24AAA62}" destId="{4E2CD051-B889-4504-840C-9C8264BA7596}" srcOrd="3" destOrd="0" presId="urn:microsoft.com/office/officeart/2005/8/layout/bProcess4"/>
    <dgm:cxn modelId="{E81ED490-A631-4CB0-B8A7-1B0FC0AC42BE}" type="presParOf" srcId="{180497CF-A6EC-4DB4-BF40-1A07F24AAA62}" destId="{36446FC7-E9FB-4EF3-BFB9-A3C67E1552EC}" srcOrd="4" destOrd="0" presId="urn:microsoft.com/office/officeart/2005/8/layout/bProcess4"/>
    <dgm:cxn modelId="{FADE96B6-4D63-44F1-B10B-3A02219D99C4}" type="presParOf" srcId="{36446FC7-E9FB-4EF3-BFB9-A3C67E1552EC}" destId="{1139228D-5B50-4DF7-9E24-520C212628AA}" srcOrd="0" destOrd="0" presId="urn:microsoft.com/office/officeart/2005/8/layout/bProcess4"/>
    <dgm:cxn modelId="{DB0CD1A4-CEA9-4CE4-B91E-B5F15D3E6901}" type="presParOf" srcId="{36446FC7-E9FB-4EF3-BFB9-A3C67E1552EC}" destId="{27FE3196-80E8-406A-A3D1-EC5B7BAC9D8A}" srcOrd="1" destOrd="0" presId="urn:microsoft.com/office/officeart/2005/8/layout/bProcess4"/>
    <dgm:cxn modelId="{B5D389C3-010E-408E-890B-DB39569CCADB}" type="presParOf" srcId="{180497CF-A6EC-4DB4-BF40-1A07F24AAA62}" destId="{0F592E4C-10A7-48AA-B4E3-90E069C2550C}" srcOrd="5" destOrd="0" presId="urn:microsoft.com/office/officeart/2005/8/layout/bProcess4"/>
    <dgm:cxn modelId="{0C989899-DBCD-4E73-9F5B-DF79E76F1DD5}" type="presParOf" srcId="{180497CF-A6EC-4DB4-BF40-1A07F24AAA62}" destId="{9062FD36-DD7A-41DA-A9E9-4F70CF0E7C4A}" srcOrd="6" destOrd="0" presId="urn:microsoft.com/office/officeart/2005/8/layout/bProcess4"/>
    <dgm:cxn modelId="{9A11092A-DA42-4B00-889B-6E7EA098D0EF}" type="presParOf" srcId="{9062FD36-DD7A-41DA-A9E9-4F70CF0E7C4A}" destId="{50A6D202-450D-4493-A6D7-3E4C7F0895AA}" srcOrd="0" destOrd="0" presId="urn:microsoft.com/office/officeart/2005/8/layout/bProcess4"/>
    <dgm:cxn modelId="{8876D1D7-D7F1-4827-9BFF-8CE03A2E792C}" type="presParOf" srcId="{9062FD36-DD7A-41DA-A9E9-4F70CF0E7C4A}" destId="{C3C8A050-BDC3-4FFE-B563-22C7CA0B3A63}" srcOrd="1" destOrd="0" presId="urn:microsoft.com/office/officeart/2005/8/layout/bProcess4"/>
    <dgm:cxn modelId="{8A46E19B-D967-4F61-AEE0-E986ED11DBB4}" type="presParOf" srcId="{180497CF-A6EC-4DB4-BF40-1A07F24AAA62}" destId="{A6C9A7A5-68E5-49A7-AAF7-58A84F68F1CA}" srcOrd="7" destOrd="0" presId="urn:microsoft.com/office/officeart/2005/8/layout/bProcess4"/>
    <dgm:cxn modelId="{463DCA9E-04BA-48B0-9B96-0A6124083138}" type="presParOf" srcId="{180497CF-A6EC-4DB4-BF40-1A07F24AAA62}" destId="{D8850E5D-FD84-46D0-9313-8949D63F9995}" srcOrd="8" destOrd="0" presId="urn:microsoft.com/office/officeart/2005/8/layout/bProcess4"/>
    <dgm:cxn modelId="{EFD72DDE-8593-48F3-B908-F7939F860E1B}" type="presParOf" srcId="{D8850E5D-FD84-46D0-9313-8949D63F9995}" destId="{9807E097-57F3-4F6A-9F00-D235F1AF18A5}" srcOrd="0" destOrd="0" presId="urn:microsoft.com/office/officeart/2005/8/layout/bProcess4"/>
    <dgm:cxn modelId="{7D5E01E2-8D83-4F72-8643-B846D7D6AF7F}" type="presParOf" srcId="{D8850E5D-FD84-46D0-9313-8949D63F9995}" destId="{A003047A-0D85-45CA-BC44-674921448245}" srcOrd="1" destOrd="0" presId="urn:microsoft.com/office/officeart/2005/8/layout/bProcess4"/>
    <dgm:cxn modelId="{A05E28ED-8950-4412-8E62-A8C20B547B7C}" type="presParOf" srcId="{180497CF-A6EC-4DB4-BF40-1A07F24AAA62}" destId="{8C42B8F1-363D-4806-A9F2-2C2D61063DDB}" srcOrd="9" destOrd="0" presId="urn:microsoft.com/office/officeart/2005/8/layout/bProcess4"/>
    <dgm:cxn modelId="{241DF9DC-5464-41C9-8752-1FDD88A33DD1}" type="presParOf" srcId="{180497CF-A6EC-4DB4-BF40-1A07F24AAA62}" destId="{68DC33CA-68F9-4C71-BF6A-651F6D04455D}" srcOrd="10" destOrd="0" presId="urn:microsoft.com/office/officeart/2005/8/layout/bProcess4"/>
    <dgm:cxn modelId="{37B76320-2D14-4892-8FB1-28311C309693}" type="presParOf" srcId="{68DC33CA-68F9-4C71-BF6A-651F6D04455D}" destId="{1A31BF15-6B9B-481F-85CA-E184E44773C8}" srcOrd="0" destOrd="0" presId="urn:microsoft.com/office/officeart/2005/8/layout/bProcess4"/>
    <dgm:cxn modelId="{73BBCBE2-20FA-4767-A37F-6F458D7584E2}" type="presParOf" srcId="{68DC33CA-68F9-4C71-BF6A-651F6D04455D}" destId="{533C4C27-FA1E-4B72-A2E8-964D39A52955}" srcOrd="1" destOrd="0" presId="urn:microsoft.com/office/officeart/2005/8/layout/bProcess4"/>
    <dgm:cxn modelId="{8E1FE967-6DD6-499D-A28C-F0B88CBB626D}" type="presParOf" srcId="{180497CF-A6EC-4DB4-BF40-1A07F24AAA62}" destId="{C0054C55-A9C7-42A7-84F1-F8C4DB7FC28B}" srcOrd="11" destOrd="0" presId="urn:microsoft.com/office/officeart/2005/8/layout/bProcess4"/>
    <dgm:cxn modelId="{D9B8A88D-CD19-48AC-9DBF-2652C7B5FFBA}" type="presParOf" srcId="{180497CF-A6EC-4DB4-BF40-1A07F24AAA62}" destId="{BB727385-D18C-43FD-B64D-329DC4EC8171}" srcOrd="12" destOrd="0" presId="urn:microsoft.com/office/officeart/2005/8/layout/bProcess4"/>
    <dgm:cxn modelId="{6FF59C93-DB95-4312-9B26-55484FC525C0}" type="presParOf" srcId="{BB727385-D18C-43FD-B64D-329DC4EC8171}" destId="{13BF0204-D0EF-4AFC-A079-CA9B5BFD8645}" srcOrd="0" destOrd="0" presId="urn:microsoft.com/office/officeart/2005/8/layout/bProcess4"/>
    <dgm:cxn modelId="{E216D5AC-DF85-47D1-B981-206F3432014E}" type="presParOf" srcId="{BB727385-D18C-43FD-B64D-329DC4EC8171}" destId="{E9517E84-1F23-4A96-88A7-5D9FB4DFB4CC}" srcOrd="1" destOrd="0" presId="urn:microsoft.com/office/officeart/2005/8/layout/bProcess4"/>
    <dgm:cxn modelId="{6FD4CA50-CD45-46A3-9B3F-122974B82FE7}" type="presParOf" srcId="{180497CF-A6EC-4DB4-BF40-1A07F24AAA62}" destId="{6B60E330-06FB-4B34-B7A5-7437AC8239D0}" srcOrd="13" destOrd="0" presId="urn:microsoft.com/office/officeart/2005/8/layout/bProcess4"/>
    <dgm:cxn modelId="{3B35E330-0C4B-4E59-85D2-FE9C1FC40F2D}" type="presParOf" srcId="{180497CF-A6EC-4DB4-BF40-1A07F24AAA62}" destId="{B2284FF9-1F87-4971-AA5E-A2C2B25E681C}" srcOrd="14" destOrd="0" presId="urn:microsoft.com/office/officeart/2005/8/layout/bProcess4"/>
    <dgm:cxn modelId="{BF57A199-F469-4CEA-AF84-863CA0659D2E}" type="presParOf" srcId="{B2284FF9-1F87-4971-AA5E-A2C2B25E681C}" destId="{C153FA5B-559D-43E6-8AE2-5976A9834FF1}" srcOrd="0" destOrd="0" presId="urn:microsoft.com/office/officeart/2005/8/layout/bProcess4"/>
    <dgm:cxn modelId="{5ED7FD05-56AD-4E5D-ADDB-BC66416CD16E}" type="presParOf" srcId="{B2284FF9-1F87-4971-AA5E-A2C2B25E681C}" destId="{F3726356-EB0B-4B2F-B66A-3165EBD0D577}" srcOrd="1" destOrd="0" presId="urn:microsoft.com/office/officeart/2005/8/layout/bProcess4"/>
    <dgm:cxn modelId="{5507F08A-CD3E-4F3B-B1CE-AE16C13E8E52}" type="presParOf" srcId="{180497CF-A6EC-4DB4-BF40-1A07F24AAA62}" destId="{B8DD33A8-DBA1-4282-9ADA-719C254848A5}" srcOrd="15" destOrd="0" presId="urn:microsoft.com/office/officeart/2005/8/layout/bProcess4"/>
    <dgm:cxn modelId="{615A0796-7EC1-4D4B-9BBB-5A76AF0E707C}" type="presParOf" srcId="{180497CF-A6EC-4DB4-BF40-1A07F24AAA62}" destId="{22668612-4CA4-4F8D-A847-5A71DE2F9F36}" srcOrd="16" destOrd="0" presId="urn:microsoft.com/office/officeart/2005/8/layout/bProcess4"/>
    <dgm:cxn modelId="{4DF6B080-77C1-4805-8229-436CCEB42A57}" type="presParOf" srcId="{22668612-4CA4-4F8D-A847-5A71DE2F9F36}" destId="{70E30F1D-67EA-42E7-B2C8-E67CAC710876}" srcOrd="0" destOrd="0" presId="urn:microsoft.com/office/officeart/2005/8/layout/bProcess4"/>
    <dgm:cxn modelId="{A299F7D9-F19F-462E-ACCF-A6E7DAF233F2}" type="presParOf" srcId="{22668612-4CA4-4F8D-A847-5A71DE2F9F36}" destId="{B38F8566-243B-42C1-A59F-F79989A1713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D90C1-51F3-46D2-8C27-EC599054C281}">
      <dsp:nvSpPr>
        <dsp:cNvPr id="0" name=""/>
        <dsp:cNvSpPr/>
      </dsp:nvSpPr>
      <dsp:spPr>
        <a:xfrm rot="5400000">
          <a:off x="-238120" y="1034578"/>
          <a:ext cx="1064108" cy="12887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77BE39-1AD5-40F8-9443-326BCA19267F}">
      <dsp:nvSpPr>
        <dsp:cNvPr id="0" name=""/>
        <dsp:cNvSpPr/>
      </dsp:nvSpPr>
      <dsp:spPr>
        <a:xfrm>
          <a:off x="2638" y="349507"/>
          <a:ext cx="1431912" cy="85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Appellant Details</a:t>
          </a:r>
        </a:p>
      </dsp:txBody>
      <dsp:txXfrm>
        <a:off x="27802" y="374671"/>
        <a:ext cx="1381584" cy="808819"/>
      </dsp:txXfrm>
    </dsp:sp>
    <dsp:sp modelId="{4E2CD051-B889-4504-840C-9C8264BA7596}">
      <dsp:nvSpPr>
        <dsp:cNvPr id="0" name=""/>
        <dsp:cNvSpPr/>
      </dsp:nvSpPr>
      <dsp:spPr>
        <a:xfrm rot="5400000">
          <a:off x="-238120" y="2108513"/>
          <a:ext cx="1064108" cy="12887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93778"/>
                <a:satOff val="-1732"/>
                <a:lumOff val="803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93778"/>
                <a:satOff val="-1732"/>
                <a:lumOff val="803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93778"/>
                <a:satOff val="-1732"/>
                <a:lumOff val="80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A5B4C0-3D5E-4577-9DBE-016C25C20948}">
      <dsp:nvSpPr>
        <dsp:cNvPr id="0" name=""/>
        <dsp:cNvSpPr/>
      </dsp:nvSpPr>
      <dsp:spPr>
        <a:xfrm>
          <a:off x="2638" y="1423441"/>
          <a:ext cx="1431912" cy="85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0319"/>
                <a:satOff val="-1680"/>
                <a:lumOff val="93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0319"/>
                <a:satOff val="-1680"/>
                <a:lumOff val="93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0319"/>
                <a:satOff val="-1680"/>
                <a:lumOff val="93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Order/Decision Appealed Against</a:t>
          </a:r>
          <a:endParaRPr lang="en-US" sz="1400" b="1" kern="1200" dirty="0"/>
        </a:p>
      </dsp:txBody>
      <dsp:txXfrm>
        <a:off x="27802" y="1448605"/>
        <a:ext cx="1381584" cy="808819"/>
      </dsp:txXfrm>
    </dsp:sp>
    <dsp:sp modelId="{0F592E4C-10A7-48AA-B4E3-90E069C2550C}">
      <dsp:nvSpPr>
        <dsp:cNvPr id="0" name=""/>
        <dsp:cNvSpPr/>
      </dsp:nvSpPr>
      <dsp:spPr>
        <a:xfrm>
          <a:off x="298847" y="2645480"/>
          <a:ext cx="1894617" cy="12887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87556"/>
                <a:satOff val="-3464"/>
                <a:lumOff val="16063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7556"/>
                <a:satOff val="-3464"/>
                <a:lumOff val="16063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FE3196-80E8-406A-A3D1-EC5B7BAC9D8A}">
      <dsp:nvSpPr>
        <dsp:cNvPr id="0" name=""/>
        <dsp:cNvSpPr/>
      </dsp:nvSpPr>
      <dsp:spPr>
        <a:xfrm>
          <a:off x="2638" y="2497376"/>
          <a:ext cx="1431912" cy="85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60638"/>
                <a:satOff val="-3360"/>
                <a:lumOff val="1869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60638"/>
                <a:satOff val="-3360"/>
                <a:lumOff val="1869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60638"/>
                <a:satOff val="-3360"/>
                <a:lumOff val="186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Allegations in Show Cause Notice</a:t>
          </a:r>
          <a:endParaRPr lang="en-US" sz="1400" b="1" kern="1200" dirty="0"/>
        </a:p>
      </dsp:txBody>
      <dsp:txXfrm>
        <a:off x="27802" y="2522540"/>
        <a:ext cx="1381584" cy="808819"/>
      </dsp:txXfrm>
    </dsp:sp>
    <dsp:sp modelId="{A6C9A7A5-68E5-49A7-AAF7-58A84F68F1CA}">
      <dsp:nvSpPr>
        <dsp:cNvPr id="0" name=""/>
        <dsp:cNvSpPr/>
      </dsp:nvSpPr>
      <dsp:spPr>
        <a:xfrm rot="16200000">
          <a:off x="1666323" y="2108513"/>
          <a:ext cx="1064108" cy="12887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81334"/>
                <a:satOff val="-5195"/>
                <a:lumOff val="24095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81334"/>
                <a:satOff val="-5195"/>
                <a:lumOff val="24095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81334"/>
                <a:satOff val="-5195"/>
                <a:lumOff val="240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C8A050-BDC3-4FFE-B563-22C7CA0B3A63}">
      <dsp:nvSpPr>
        <dsp:cNvPr id="0" name=""/>
        <dsp:cNvSpPr/>
      </dsp:nvSpPr>
      <dsp:spPr>
        <a:xfrm>
          <a:off x="1907082" y="2497376"/>
          <a:ext cx="1431912" cy="85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Defense Submissions made during Proceedings</a:t>
          </a:r>
          <a:endParaRPr lang="en-US" sz="1400" b="1" kern="1200" dirty="0"/>
        </a:p>
      </dsp:txBody>
      <dsp:txXfrm>
        <a:off x="1932246" y="2522540"/>
        <a:ext cx="1381584" cy="808819"/>
      </dsp:txXfrm>
    </dsp:sp>
    <dsp:sp modelId="{8C42B8F1-363D-4806-A9F2-2C2D61063DDB}">
      <dsp:nvSpPr>
        <dsp:cNvPr id="0" name=""/>
        <dsp:cNvSpPr/>
      </dsp:nvSpPr>
      <dsp:spPr>
        <a:xfrm rot="16200000">
          <a:off x="1666323" y="1034578"/>
          <a:ext cx="1064108" cy="12887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2"/>
                <a:satOff val="-6927"/>
                <a:lumOff val="321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03047A-0D85-45CA-BC44-674921448245}">
      <dsp:nvSpPr>
        <dsp:cNvPr id="0" name=""/>
        <dsp:cNvSpPr/>
      </dsp:nvSpPr>
      <dsp:spPr>
        <a:xfrm>
          <a:off x="1907082" y="1423441"/>
          <a:ext cx="1431912" cy="85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21277"/>
                <a:satOff val="-6720"/>
                <a:lumOff val="3738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21277"/>
                <a:satOff val="-6720"/>
                <a:lumOff val="3738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21277"/>
                <a:satOff val="-6720"/>
                <a:lumOff val="37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Findings of the Adjudicating Authority</a:t>
          </a:r>
          <a:endParaRPr lang="en-US" sz="1400" b="1" kern="1200" dirty="0"/>
        </a:p>
      </dsp:txBody>
      <dsp:txXfrm>
        <a:off x="1932246" y="1448605"/>
        <a:ext cx="1381584" cy="808819"/>
      </dsp:txXfrm>
    </dsp:sp>
    <dsp:sp modelId="{C0054C55-A9C7-42A7-84F1-F8C4DB7FC28B}">
      <dsp:nvSpPr>
        <dsp:cNvPr id="0" name=""/>
        <dsp:cNvSpPr/>
      </dsp:nvSpPr>
      <dsp:spPr>
        <a:xfrm>
          <a:off x="2203290" y="497611"/>
          <a:ext cx="1894617" cy="12887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81334"/>
                <a:satOff val="-5195"/>
                <a:lumOff val="24095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81334"/>
                <a:satOff val="-5195"/>
                <a:lumOff val="24095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81334"/>
                <a:satOff val="-5195"/>
                <a:lumOff val="240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3C4C27-FA1E-4B72-A2E8-964D39A52955}">
      <dsp:nvSpPr>
        <dsp:cNvPr id="0" name=""/>
        <dsp:cNvSpPr/>
      </dsp:nvSpPr>
      <dsp:spPr>
        <a:xfrm>
          <a:off x="1907082" y="349507"/>
          <a:ext cx="1431912" cy="85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21277"/>
                <a:satOff val="-6720"/>
                <a:lumOff val="3738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21277"/>
                <a:satOff val="-6720"/>
                <a:lumOff val="3738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21277"/>
                <a:satOff val="-6720"/>
                <a:lumOff val="37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SOF &amp; GOA</a:t>
          </a:r>
          <a:endParaRPr lang="en-US" sz="1400" b="1" kern="1200" dirty="0"/>
        </a:p>
      </dsp:txBody>
      <dsp:txXfrm>
        <a:off x="1932246" y="374671"/>
        <a:ext cx="1381584" cy="808819"/>
      </dsp:txXfrm>
    </dsp:sp>
    <dsp:sp modelId="{6B60E330-06FB-4B34-B7A5-7437AC8239D0}">
      <dsp:nvSpPr>
        <dsp:cNvPr id="0" name=""/>
        <dsp:cNvSpPr/>
      </dsp:nvSpPr>
      <dsp:spPr>
        <a:xfrm rot="5400000">
          <a:off x="3570767" y="1034578"/>
          <a:ext cx="1064108" cy="12887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87556"/>
                <a:satOff val="-3464"/>
                <a:lumOff val="16063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7556"/>
                <a:satOff val="-3464"/>
                <a:lumOff val="16063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517E84-1F23-4A96-88A7-5D9FB4DFB4CC}">
      <dsp:nvSpPr>
        <dsp:cNvPr id="0" name=""/>
        <dsp:cNvSpPr/>
      </dsp:nvSpPr>
      <dsp:spPr>
        <a:xfrm>
          <a:off x="3811525" y="349507"/>
          <a:ext cx="1431912" cy="85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Prayer</a:t>
          </a:r>
          <a:endParaRPr lang="en-US" sz="1400" b="1" kern="1200" dirty="0"/>
        </a:p>
      </dsp:txBody>
      <dsp:txXfrm>
        <a:off x="3836689" y="374671"/>
        <a:ext cx="1381584" cy="808819"/>
      </dsp:txXfrm>
    </dsp:sp>
    <dsp:sp modelId="{B8DD33A8-DBA1-4282-9ADA-719C254848A5}">
      <dsp:nvSpPr>
        <dsp:cNvPr id="0" name=""/>
        <dsp:cNvSpPr/>
      </dsp:nvSpPr>
      <dsp:spPr>
        <a:xfrm rot="5400000">
          <a:off x="3570767" y="2108513"/>
          <a:ext cx="1064108" cy="12887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93778"/>
                <a:satOff val="-1732"/>
                <a:lumOff val="803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93778"/>
                <a:satOff val="-1732"/>
                <a:lumOff val="803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93778"/>
                <a:satOff val="-1732"/>
                <a:lumOff val="80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726356-EB0B-4B2F-B66A-3165EBD0D577}">
      <dsp:nvSpPr>
        <dsp:cNvPr id="0" name=""/>
        <dsp:cNvSpPr/>
      </dsp:nvSpPr>
      <dsp:spPr>
        <a:xfrm>
          <a:off x="3811525" y="1423441"/>
          <a:ext cx="1431912" cy="85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60638"/>
                <a:satOff val="-3360"/>
                <a:lumOff val="1869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60638"/>
                <a:satOff val="-3360"/>
                <a:lumOff val="1869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60638"/>
                <a:satOff val="-3360"/>
                <a:lumOff val="186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Paper Book [Supporting</a:t>
          </a:r>
          <a:r>
            <a:rPr lang="en-US" sz="1400" kern="1200" dirty="0"/>
            <a:t> </a:t>
          </a:r>
          <a:r>
            <a:rPr lang="en-US" sz="1400" b="1" kern="1200" dirty="0"/>
            <a:t>Documents]</a:t>
          </a:r>
        </a:p>
      </dsp:txBody>
      <dsp:txXfrm>
        <a:off x="3836689" y="1448605"/>
        <a:ext cx="1381584" cy="808819"/>
      </dsp:txXfrm>
    </dsp:sp>
    <dsp:sp modelId="{B38F8566-243B-42C1-A59F-F79989A17137}">
      <dsp:nvSpPr>
        <dsp:cNvPr id="0" name=""/>
        <dsp:cNvSpPr/>
      </dsp:nvSpPr>
      <dsp:spPr>
        <a:xfrm>
          <a:off x="3811525" y="2497376"/>
          <a:ext cx="1431912" cy="85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0319"/>
                <a:satOff val="-1680"/>
                <a:lumOff val="93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0319"/>
                <a:satOff val="-1680"/>
                <a:lumOff val="93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0319"/>
                <a:satOff val="-1680"/>
                <a:lumOff val="93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Authorization</a:t>
          </a:r>
          <a:endParaRPr lang="en-US" sz="1400" b="1" kern="1200" dirty="0"/>
        </a:p>
      </dsp:txBody>
      <dsp:txXfrm>
        <a:off x="3836689" y="2522540"/>
        <a:ext cx="1381584" cy="808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47EBD-70EA-41D1-875B-F1F66E905E8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BDA1B-E4FC-4303-BD8D-EC41DEE4E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C74E4-56FA-4395-89ED-8DB231B18F5C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3496F-567F-4EDD-9B9E-BEF37C979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B27A0-D837-41AC-8BD3-2D917076D38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BAF7ACCF-1558-436A-967D-78524799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BAF7ACCF-1558-436A-967D-78524799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BAF7ACCF-1558-436A-967D-78524799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F6AE66-0091-4B4D-945A-0D6FE39FFF1E}" type="datetime1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96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info@arsconsultants.net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362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6351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BAF7ACCF-1558-436A-967D-785247994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55958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BAF7ACCF-1558-436A-967D-78524799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BAF7ACCF-1558-436A-967D-78524799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BAF7ACCF-1558-436A-967D-78524799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BAF7ACCF-1558-436A-967D-78524799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114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594330"/>
            <a:ext cx="2133600" cy="2286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000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BAF7ACCF-1558-436A-967D-78524799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BAF7ACCF-1558-436A-967D-785247994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Back.jpg"/>
          <p:cNvPicPr>
            <a:picLocks noChangeAspect="1"/>
          </p:cNvPicPr>
          <p:nvPr userDrawn="1"/>
        </p:nvPicPr>
        <p:blipFill>
          <a:blip r:embed="rId15"/>
          <a:srcRect l="1667" b="25556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1000" y="228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itannic Bold" pitchFamily="34" charset="0"/>
                <a:cs typeface="Aharoni" pitchFamily="2" charset="-79"/>
              </a:rPr>
              <a:t>K.N Jain &amp; Co.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65166"/>
            <a:ext cx="914400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b="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Idt.info@knjainco.com		</a:t>
            </a:r>
            <a:endParaRPr lang="en-US" sz="1400" b="0" cap="none" spc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781800" y="65502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3DB36F-50BA-404E-B068-DC102BEF8012}" type="slidenum">
              <a:rPr lang="en-US" sz="1400" b="0" kern="120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/>
              <a:t>‹#›</a:t>
            </a:fld>
            <a:endParaRPr lang="en-US" sz="1400" b="0" kern="1200" cap="none" spc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315200" y="6248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E2F3AD-B9A9-49A4-87C4-3B142F747459}" type="datetime5">
              <a:rPr lang="en-US" sz="1400" b="0" kern="120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/>
              <a:t>26-Apr-24</a:t>
            </a:fld>
            <a:endParaRPr lang="en-US" sz="1400" b="0" kern="1200" cap="none" spc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1354B-1ADD-D929-3717-D804BC17AEE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2400" y="6128882"/>
            <a:ext cx="1600200" cy="421341"/>
          </a:xfrm>
          <a:prstGeom prst="rect">
            <a:avLst/>
          </a:prstGeom>
        </p:spPr>
      </p:pic>
      <p:pic>
        <p:nvPicPr>
          <p:cNvPr id="2056" name="Picture 8" descr="ISEE 360® CA Logo Sticker for Car Window Symbol Vinyl Outside Use Stickers  (5 inch) : Amazon.in: Car &amp; Motorbike">
            <a:extLst>
              <a:ext uri="{FF2B5EF4-FFF2-40B4-BE49-F238E27FC236}">
                <a16:creationId xmlns:a16="http://schemas.microsoft.com/office/drawing/2014/main" id="{6F8044A9-3E0B-7C4C-AF26-8985BC5B1B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-50513"/>
            <a:ext cx="1333500" cy="1143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pull dir="r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8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5" Type="http://schemas.openxmlformats.org/officeDocument/2006/relationships/slide" Target="slide30.xml"/><Relationship Id="rId10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8.xml"/><Relationship Id="rId14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Idt.info@knjainco.com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04800"/>
            <a:ext cx="7848600" cy="2590799"/>
          </a:xfrm>
        </p:spPr>
        <p:txBody>
          <a:bodyPr>
            <a:noAutofit/>
          </a:bodyPr>
          <a:lstStyle/>
          <a:p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GSTAT – Charting the way forward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96480"/>
            <a:ext cx="6705600" cy="1371600"/>
          </a:xfrm>
        </p:spPr>
        <p:txBody>
          <a:bodyPr/>
          <a:lstStyle/>
          <a:p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A Presentation by </a:t>
            </a:r>
          </a:p>
          <a:p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CA. Arun Kumar Agarwal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078" name="Picture 6" descr="Tribunal Definition, Meaning, Function and Disputes">
            <a:extLst>
              <a:ext uri="{FF2B5EF4-FFF2-40B4-BE49-F238E27FC236}">
                <a16:creationId xmlns:a16="http://schemas.microsoft.com/office/drawing/2014/main" id="{40EA3143-A8BC-29E1-45B8-F1101EF04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484737"/>
            <a:ext cx="75819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37A16B-6ED2-6D2F-5058-8D3D6756CD22}"/>
              </a:ext>
            </a:extLst>
          </p:cNvPr>
          <p:cNvSpPr txBox="1"/>
          <p:nvPr/>
        </p:nvSpPr>
        <p:spPr>
          <a:xfrm>
            <a:off x="457200" y="1066800"/>
            <a:ext cx="3200400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Technical Member (Central)</a:t>
            </a:r>
            <a:endParaRPr lang="en-IN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B5ED32-95A8-5D98-0663-027B0A2DDB36}"/>
              </a:ext>
            </a:extLst>
          </p:cNvPr>
          <p:cNvCxnSpPr>
            <a:cxnSpLocks/>
          </p:cNvCxnSpPr>
          <p:nvPr/>
        </p:nvCxnSpPr>
        <p:spPr>
          <a:xfrm>
            <a:off x="838200" y="1436132"/>
            <a:ext cx="0" cy="2602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418ABE-4798-FA62-ADE4-C5B064C8756A}"/>
              </a:ext>
            </a:extLst>
          </p:cNvPr>
          <p:cNvCxnSpPr/>
          <p:nvPr/>
        </p:nvCxnSpPr>
        <p:spPr>
          <a:xfrm>
            <a:off x="838200" y="20574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9526B9-5EBC-71C9-D75C-C3175E864C95}"/>
              </a:ext>
            </a:extLst>
          </p:cNvPr>
          <p:cNvCxnSpPr/>
          <p:nvPr/>
        </p:nvCxnSpPr>
        <p:spPr>
          <a:xfrm>
            <a:off x="838200" y="40386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1C143C-4CD5-938F-AFB1-FE3F5D43EC64}"/>
              </a:ext>
            </a:extLst>
          </p:cNvPr>
          <p:cNvSpPr txBox="1"/>
          <p:nvPr/>
        </p:nvSpPr>
        <p:spPr>
          <a:xfrm>
            <a:off x="1447800" y="1600200"/>
            <a:ext cx="281939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Member of Indian Revenue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(Customs &amp; Indirect Taxes) Service (Group A) with 3+ years experience in GST administration and 25+ years in Group A service, 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F7845-B859-C016-4F2E-53F31D7590B1}"/>
              </a:ext>
            </a:extLst>
          </p:cNvPr>
          <p:cNvSpPr txBox="1"/>
          <p:nvPr/>
        </p:nvSpPr>
        <p:spPr>
          <a:xfrm>
            <a:off x="1447798" y="3488823"/>
            <a:ext cx="236219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All India Service officer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3+ years experience in GST administration and 25+ years in service.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F1066-1876-F662-8E15-320FACD9837F}"/>
              </a:ext>
            </a:extLst>
          </p:cNvPr>
          <p:cNvSpPr txBox="1"/>
          <p:nvPr/>
        </p:nvSpPr>
        <p:spPr>
          <a:xfrm>
            <a:off x="4572000" y="1066800"/>
            <a:ext cx="2971800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Technical Member (State)</a:t>
            </a:r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3AA888-B6C6-8772-C200-1D7140E50E65}"/>
              </a:ext>
            </a:extLst>
          </p:cNvPr>
          <p:cNvCxnSpPr/>
          <p:nvPr/>
        </p:nvCxnSpPr>
        <p:spPr>
          <a:xfrm>
            <a:off x="4876800" y="1436132"/>
            <a:ext cx="0" cy="4507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B28286-9645-78B3-5C84-07A6D749C2DD}"/>
              </a:ext>
            </a:extLst>
          </p:cNvPr>
          <p:cNvCxnSpPr/>
          <p:nvPr/>
        </p:nvCxnSpPr>
        <p:spPr>
          <a:xfrm>
            <a:off x="4876800" y="21336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BDD47D-D963-1301-77FB-D7A6CBB2F99D}"/>
              </a:ext>
            </a:extLst>
          </p:cNvPr>
          <p:cNvCxnSpPr/>
          <p:nvPr/>
        </p:nvCxnSpPr>
        <p:spPr>
          <a:xfrm>
            <a:off x="4876800" y="33528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B9D471-FE23-3B27-E92D-D66140739606}"/>
              </a:ext>
            </a:extLst>
          </p:cNvPr>
          <p:cNvCxnSpPr/>
          <p:nvPr/>
        </p:nvCxnSpPr>
        <p:spPr>
          <a:xfrm>
            <a:off x="4876800" y="41910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8198B3-AE0F-63EF-8333-62911E2ED66E}"/>
              </a:ext>
            </a:extLst>
          </p:cNvPr>
          <p:cNvCxnSpPr/>
          <p:nvPr/>
        </p:nvCxnSpPr>
        <p:spPr>
          <a:xfrm>
            <a:off x="4876800" y="49530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97D3A0-7F12-E289-1F7B-97CF96D5702A}"/>
              </a:ext>
            </a:extLst>
          </p:cNvPr>
          <p:cNvCxnSpPr/>
          <p:nvPr/>
        </p:nvCxnSpPr>
        <p:spPr>
          <a:xfrm>
            <a:off x="4876800" y="59436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D5E9839-C19B-621D-1FD4-21CB3119DDEF}"/>
              </a:ext>
            </a:extLst>
          </p:cNvPr>
          <p:cNvSpPr txBox="1"/>
          <p:nvPr/>
        </p:nvSpPr>
        <p:spPr>
          <a:xfrm>
            <a:off x="5334000" y="1572161"/>
            <a:ext cx="358139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State Government officer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(not below Addl. Comm. rank) with 3+ years experience in GST/existing tax law and 25+ years in Group A/equivalent service.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5D6731-0A58-DC0F-512C-268E7D4F8957}"/>
              </a:ext>
            </a:extLst>
          </p:cNvPr>
          <p:cNvSpPr txBox="1"/>
          <p:nvPr/>
        </p:nvSpPr>
        <p:spPr>
          <a:xfrm>
            <a:off x="5334000" y="3124200"/>
            <a:ext cx="358139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State Govt.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can relax 25-year service requirement if no one meets it.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1584D2-15B7-22FF-A377-77FC2A05E9B0}"/>
              </a:ext>
            </a:extLst>
          </p:cNvPr>
          <p:cNvSpPr txBox="1"/>
          <p:nvPr/>
        </p:nvSpPr>
        <p:spPr>
          <a:xfrm>
            <a:off x="5334000" y="4063425"/>
            <a:ext cx="35813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Preference given to officers from the state the Bench serves.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81F69E-4DCA-BF14-9E99-35C116E79761}"/>
              </a:ext>
            </a:extLst>
          </p:cNvPr>
          <p:cNvSpPr txBox="1"/>
          <p:nvPr/>
        </p:nvSpPr>
        <p:spPr>
          <a:xfrm>
            <a:off x="5334000" y="4843046"/>
            <a:ext cx="35813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Minimum age = 50 years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FE83DD-C3FD-E038-8BE6-111C834C929D}"/>
              </a:ext>
            </a:extLst>
          </p:cNvPr>
          <p:cNvSpPr txBox="1"/>
          <p:nvPr/>
        </p:nvSpPr>
        <p:spPr>
          <a:xfrm>
            <a:off x="5334000" y="5561111"/>
            <a:ext cx="35813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Term: 4 years, re-appointment able for up to 2 years (age limit 67).</a:t>
            </a:r>
          </a:p>
        </p:txBody>
      </p:sp>
    </p:spTree>
    <p:extLst>
      <p:ext uri="{BB962C8B-B14F-4D97-AF65-F5344CB8AC3E}">
        <p14:creationId xmlns:p14="http://schemas.microsoft.com/office/powerpoint/2010/main" val="139406328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3F997-D0B6-9F0E-5F89-102492CE085B}"/>
              </a:ext>
            </a:extLst>
          </p:cNvPr>
          <p:cNvSpPr txBox="1"/>
          <p:nvPr/>
        </p:nvSpPr>
        <p:spPr>
          <a:xfrm>
            <a:off x="3453714" y="895071"/>
            <a:ext cx="2286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Selection process</a:t>
            </a:r>
            <a:endParaRPr lang="en-IN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9A14A-53ED-CE5A-7E9E-F7335B9C9463}"/>
              </a:ext>
            </a:extLst>
          </p:cNvPr>
          <p:cNvSpPr txBox="1"/>
          <p:nvPr/>
        </p:nvSpPr>
        <p:spPr>
          <a:xfrm>
            <a:off x="1295397" y="2534526"/>
            <a:ext cx="68580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Committee includes Chief Justices, Secretaries, and relevant government officials.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033802-42E7-123C-8321-59A0391E71BB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596714" y="1295181"/>
            <a:ext cx="0" cy="361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56AD3EC-2CE0-6805-210F-8CB9CCC70A83}"/>
              </a:ext>
            </a:extLst>
          </p:cNvPr>
          <p:cNvSpPr txBox="1"/>
          <p:nvPr/>
        </p:nvSpPr>
        <p:spPr>
          <a:xfrm>
            <a:off x="3453714" y="3263389"/>
            <a:ext cx="2286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Other Conditions</a:t>
            </a:r>
            <a:endParaRPr lang="en-IN" sz="2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7CF5C-1C8F-DC7A-83C2-19A84D92D82A}"/>
              </a:ext>
            </a:extLst>
          </p:cNvPr>
          <p:cNvCxnSpPr>
            <a:cxnSpLocks/>
          </p:cNvCxnSpPr>
          <p:nvPr/>
        </p:nvCxnSpPr>
        <p:spPr>
          <a:xfrm>
            <a:off x="4482414" y="3542455"/>
            <a:ext cx="0" cy="4001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A145C2-EFDA-26F5-E981-263EC68F0827}"/>
              </a:ext>
            </a:extLst>
          </p:cNvPr>
          <p:cNvSpPr txBox="1"/>
          <p:nvPr/>
        </p:nvSpPr>
        <p:spPr>
          <a:xfrm>
            <a:off x="652362" y="5363609"/>
            <a:ext cx="789803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Former President/Members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cannot practice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before the GSTAT Bench they served 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25DDE-DB9C-B9C0-5120-41D0544A96BF}"/>
              </a:ext>
            </a:extLst>
          </p:cNvPr>
          <p:cNvSpPr txBox="1"/>
          <p:nvPr/>
        </p:nvSpPr>
        <p:spPr>
          <a:xfrm>
            <a:off x="1295400" y="1460462"/>
            <a:ext cx="6857997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Search-cum-Selection Committee recommends candidates.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A3A91-E44C-69CB-EAD6-4864598184DC}"/>
              </a:ext>
            </a:extLst>
          </p:cNvPr>
          <p:cNvSpPr txBox="1"/>
          <p:nvPr/>
        </p:nvSpPr>
        <p:spPr>
          <a:xfrm>
            <a:off x="1295400" y="1874383"/>
            <a:ext cx="6857997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Separate committees for President/ Member and State Technical Member positions.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F07CF-903A-5FA7-F34C-E1775DC82685}"/>
              </a:ext>
            </a:extLst>
          </p:cNvPr>
          <p:cNvSpPr txBox="1"/>
          <p:nvPr/>
        </p:nvSpPr>
        <p:spPr>
          <a:xfrm>
            <a:off x="672414" y="3804835"/>
            <a:ext cx="7898030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Salary and benefits are same as comparable CG positions.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7FBEA-136A-D601-AE46-1864D50C6BB0}"/>
              </a:ext>
            </a:extLst>
          </p:cNvPr>
          <p:cNvSpPr txBox="1"/>
          <p:nvPr/>
        </p:nvSpPr>
        <p:spPr>
          <a:xfrm>
            <a:off x="652362" y="4221631"/>
            <a:ext cx="789803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President/ Members cannot have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their salary/benefits reduced after appointment,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can be reimbursed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higher than standard housing rent under certain conditions,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can resign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3 months notice,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can be removed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various reasons (insolvency, misconduct, etc.) with due process,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can be suspended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during removal proceedings.</a:t>
            </a:r>
          </a:p>
        </p:txBody>
      </p:sp>
    </p:spTree>
    <p:extLst>
      <p:ext uri="{BB962C8B-B14F-4D97-AF65-F5344CB8AC3E}">
        <p14:creationId xmlns:p14="http://schemas.microsoft.com/office/powerpoint/2010/main" val="408425541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9B78F531-9CFE-FB9E-7120-67C70A6C8B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49300"/>
            <a:ext cx="9144000" cy="609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5. Procedure before Appellate Tribunal [S. 111] </a:t>
            </a:r>
            <a:endParaRPr lang="en-IN" sz="28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58F2FC-DD82-1ECC-4B20-3A7A0CD12942}"/>
              </a:ext>
            </a:extLst>
          </p:cNvPr>
          <p:cNvSpPr/>
          <p:nvPr/>
        </p:nvSpPr>
        <p:spPr>
          <a:xfrm>
            <a:off x="609599" y="3575915"/>
            <a:ext cx="2112583" cy="22008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Tribunal</a:t>
            </a:r>
            <a:r>
              <a:rPr lang="en-US" sz="2400" dirty="0"/>
              <a:t> can use </a:t>
            </a:r>
            <a:r>
              <a:rPr lang="en-US" sz="2400" b="1" dirty="0">
                <a:solidFill>
                  <a:srgbClr val="FFFF00"/>
                </a:solidFill>
              </a:rPr>
              <a:t>certain powers </a:t>
            </a:r>
            <a:r>
              <a:rPr lang="en-US" sz="2400" dirty="0"/>
              <a:t>under CPC </a:t>
            </a:r>
            <a:r>
              <a:rPr lang="en-US" sz="2000" dirty="0"/>
              <a:t>[S. 111(2)]</a:t>
            </a:r>
            <a:endParaRPr lang="en-IN" sz="24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C1291C9-2335-1E26-8461-BDF9D6A1932D}"/>
              </a:ext>
            </a:extLst>
          </p:cNvPr>
          <p:cNvSpPr/>
          <p:nvPr/>
        </p:nvSpPr>
        <p:spPr>
          <a:xfrm>
            <a:off x="2740583" y="4345783"/>
            <a:ext cx="1392606" cy="6217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FBE599-9581-B42E-AB7D-C50383548E2F}"/>
              </a:ext>
            </a:extLst>
          </p:cNvPr>
          <p:cNvCxnSpPr>
            <a:cxnSpLocks/>
          </p:cNvCxnSpPr>
          <p:nvPr/>
        </p:nvCxnSpPr>
        <p:spPr>
          <a:xfrm>
            <a:off x="4114800" y="3188256"/>
            <a:ext cx="0" cy="2983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7CCD22-78EB-93DF-FDD1-A73ADFFB9C89}"/>
              </a:ext>
            </a:extLst>
          </p:cNvPr>
          <p:cNvSpPr/>
          <p:nvPr/>
        </p:nvSpPr>
        <p:spPr>
          <a:xfrm>
            <a:off x="4133193" y="3124200"/>
            <a:ext cx="3791583" cy="4062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Summoning and questioning</a:t>
            </a:r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C9838F-845C-0F21-C0DB-CC0C60061785}"/>
              </a:ext>
            </a:extLst>
          </p:cNvPr>
          <p:cNvSpPr/>
          <p:nvPr/>
        </p:nvSpPr>
        <p:spPr>
          <a:xfrm>
            <a:off x="4114800" y="3544941"/>
            <a:ext cx="3809983" cy="413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Demanding documents</a:t>
            </a:r>
            <a:endParaRPr lang="en-I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904056-4D16-C444-6C48-40D6AB046D9F}"/>
              </a:ext>
            </a:extLst>
          </p:cNvPr>
          <p:cNvSpPr/>
          <p:nvPr/>
        </p:nvSpPr>
        <p:spPr>
          <a:xfrm>
            <a:off x="4114800" y="3958007"/>
            <a:ext cx="3809987" cy="413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Accepting evidence</a:t>
            </a:r>
            <a:endParaRPr lang="en-IN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AC8ECC-637F-35D1-D0B1-3BC0496C44E2}"/>
              </a:ext>
            </a:extLst>
          </p:cNvPr>
          <p:cNvSpPr/>
          <p:nvPr/>
        </p:nvSpPr>
        <p:spPr>
          <a:xfrm>
            <a:off x="4114800" y="4383141"/>
            <a:ext cx="3809991" cy="413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Requesting public records</a:t>
            </a:r>
            <a:endParaRPr lang="en-IN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7C9955-3686-2D4D-4CE2-02EAE1C1F453}"/>
              </a:ext>
            </a:extLst>
          </p:cNvPr>
          <p:cNvSpPr/>
          <p:nvPr/>
        </p:nvSpPr>
        <p:spPr>
          <a:xfrm>
            <a:off x="4133193" y="5189411"/>
            <a:ext cx="3809971" cy="4062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x – parte order</a:t>
            </a:r>
            <a:endParaRPr lang="en-IN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16FD8F5-4D6D-6F71-A6FB-7D7EAF1E0C94}"/>
              </a:ext>
            </a:extLst>
          </p:cNvPr>
          <p:cNvSpPr/>
          <p:nvPr/>
        </p:nvSpPr>
        <p:spPr>
          <a:xfrm>
            <a:off x="4114800" y="4780242"/>
            <a:ext cx="3809997" cy="4062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Issue commissions to examine</a:t>
            </a:r>
            <a:endParaRPr lang="en-IN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ADF007-772F-93C0-DF5A-EAAC5028CD69}"/>
              </a:ext>
            </a:extLst>
          </p:cNvPr>
          <p:cNvSpPr/>
          <p:nvPr/>
        </p:nvSpPr>
        <p:spPr>
          <a:xfrm>
            <a:off x="4114801" y="5593383"/>
            <a:ext cx="3838874" cy="3954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Reversing Dismissals</a:t>
            </a:r>
            <a:endParaRPr lang="en-IN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5D51CB-EC76-BD2C-E714-63F065CFCBDB}"/>
              </a:ext>
            </a:extLst>
          </p:cNvPr>
          <p:cNvSpPr/>
          <p:nvPr/>
        </p:nvSpPr>
        <p:spPr>
          <a:xfrm>
            <a:off x="4114800" y="5999595"/>
            <a:ext cx="3809971" cy="3932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Any power as prescribed</a:t>
            </a:r>
            <a:endParaRPr lang="en-I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76CE9-884D-3D97-8102-D50DFE515B43}"/>
              </a:ext>
            </a:extLst>
          </p:cNvPr>
          <p:cNvSpPr/>
          <p:nvPr/>
        </p:nvSpPr>
        <p:spPr>
          <a:xfrm>
            <a:off x="265402" y="1529180"/>
            <a:ext cx="1981186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Appellate Tribunal</a:t>
            </a:r>
            <a:r>
              <a:rPr lang="en-US" sz="2400" dirty="0"/>
              <a:t> </a:t>
            </a:r>
            <a:r>
              <a:rPr lang="en-US" sz="2000" dirty="0"/>
              <a:t>[S. 111(1)]</a:t>
            </a:r>
            <a:endParaRPr lang="en-IN" sz="24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AC3C842-0C7E-E81D-7C25-D94191E180F9}"/>
              </a:ext>
            </a:extLst>
          </p:cNvPr>
          <p:cNvSpPr/>
          <p:nvPr/>
        </p:nvSpPr>
        <p:spPr>
          <a:xfrm>
            <a:off x="2279442" y="2054232"/>
            <a:ext cx="436175" cy="2733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D332949B-A491-75E4-B076-051F84457CB6}"/>
              </a:ext>
            </a:extLst>
          </p:cNvPr>
          <p:cNvSpPr/>
          <p:nvPr/>
        </p:nvSpPr>
        <p:spPr>
          <a:xfrm>
            <a:off x="2819401" y="1509186"/>
            <a:ext cx="6324599" cy="39044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441325" algn="l"/>
                <a:tab pos="53340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Not mandatory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 follow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Code of Civil Procedure, 1908.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4B93A324-E707-034D-1997-3D9D3029945B}"/>
              </a:ext>
            </a:extLst>
          </p:cNvPr>
          <p:cNvSpPr/>
          <p:nvPr/>
        </p:nvSpPr>
        <p:spPr>
          <a:xfrm>
            <a:off x="2819401" y="1962444"/>
            <a:ext cx="6324599" cy="39044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441325" algn="l"/>
                <a:tab pos="5334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Must follow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Principles of natural justice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2765DD1D-4125-25C0-137B-C571BAF54532}"/>
              </a:ext>
            </a:extLst>
          </p:cNvPr>
          <p:cNvSpPr/>
          <p:nvPr/>
        </p:nvSpPr>
        <p:spPr>
          <a:xfrm>
            <a:off x="2819401" y="2419028"/>
            <a:ext cx="6324599" cy="55277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441325" algn="l"/>
                <a:tab pos="53340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Make its own rules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procedures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within the Act's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provisions and rules.</a:t>
            </a:r>
          </a:p>
        </p:txBody>
      </p:sp>
    </p:spTree>
    <p:extLst>
      <p:ext uri="{BB962C8B-B14F-4D97-AF65-F5344CB8AC3E}">
        <p14:creationId xmlns:p14="http://schemas.microsoft.com/office/powerpoint/2010/main" val="201232394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08C20-2D78-E1B7-87CA-36AF14B6E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9751F-BFD7-24B5-DFF9-EA1825541857}"/>
              </a:ext>
            </a:extLst>
          </p:cNvPr>
          <p:cNvSpPr txBox="1"/>
          <p:nvPr/>
        </p:nvSpPr>
        <p:spPr>
          <a:xfrm>
            <a:off x="266700" y="1295400"/>
            <a:ext cx="8610600" cy="1554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441325" algn="l"/>
                <a:tab pos="5334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Tribunal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enforce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its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court decree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1325" algn="l"/>
                <a:tab pos="5334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It can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send the order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for enforcement to a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local court with jurisdiction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1325" algn="l"/>
                <a:tab pos="5334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Where the company's registered office is located (for companies).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1325" algn="l"/>
                <a:tab pos="5334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Where the person lives, conducts business, or works for gain (for individuals).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S. 111(3)]</a:t>
            </a:r>
            <a:endParaRPr lang="en-IN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C53C1-6044-7887-F554-C20E96B1BC49}"/>
              </a:ext>
            </a:extLst>
          </p:cNvPr>
          <p:cNvSpPr txBox="1"/>
          <p:nvPr/>
        </p:nvSpPr>
        <p:spPr>
          <a:xfrm>
            <a:off x="152400" y="3318695"/>
            <a:ext cx="4914900" cy="1846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441325" algn="l"/>
                <a:tab pos="533400" algn="l"/>
              </a:tabLst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Proceedings before the Tribunal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are considered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judicial proceedings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for legal purposes.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1325" algn="l"/>
                <a:tab pos="5334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Tribunal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is considered a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civil court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specific sections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IPC and the CPC.</a:t>
            </a:r>
            <a:r>
              <a:rPr lang="en-IN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[S. 111(4)]</a:t>
            </a:r>
            <a:endParaRPr lang="en-IN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rocedure for Appeals under GST ...">
            <a:extLst>
              <a:ext uri="{FF2B5EF4-FFF2-40B4-BE49-F238E27FC236}">
                <a16:creationId xmlns:a16="http://schemas.microsoft.com/office/drawing/2014/main" id="{A4928C89-2787-472C-3A70-BA6C5210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177556"/>
            <a:ext cx="3695700" cy="2385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3703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54021-2DB3-5E16-B890-E28D9405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9C702470-5638-F2F9-0015-CF65717D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76" y="824446"/>
            <a:ext cx="8586647" cy="609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Appeals to Appellate Tribunal [S. 112] </a:t>
            </a:r>
            <a:endParaRPr lang="en-IN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5DC9C-13BA-64FE-6724-E5050DD6A794}"/>
              </a:ext>
            </a:extLst>
          </p:cNvPr>
          <p:cNvSpPr txBox="1"/>
          <p:nvPr/>
        </p:nvSpPr>
        <p:spPr>
          <a:xfrm>
            <a:off x="218684" y="3149025"/>
            <a:ext cx="884911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1325" algn="l"/>
                <a:tab pos="53340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Tribunal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reject appeals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where the disputed tax, input tax credit, fine, fee, or penalty is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₹50,000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S. 112(2)]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A0B5F-1CBE-BB1D-3AC6-15F5C0204C98}"/>
              </a:ext>
            </a:extLst>
          </p:cNvPr>
          <p:cNvSpPr txBox="1"/>
          <p:nvPr/>
        </p:nvSpPr>
        <p:spPr>
          <a:xfrm>
            <a:off x="228600" y="3810000"/>
            <a:ext cx="8849116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1325" algn="l"/>
                <a:tab pos="5334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Commissioner can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call for the records of orders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passed by lower authorities and request a subordinate officer to file an application with the Tribunal for review of specific points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within 6 months of the order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[S. 112(3)]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6A86E697-9726-4657-8961-423565CB27FB}"/>
              </a:ext>
            </a:extLst>
          </p:cNvPr>
          <p:cNvSpPr/>
          <p:nvPr/>
        </p:nvSpPr>
        <p:spPr>
          <a:xfrm>
            <a:off x="533400" y="1539656"/>
            <a:ext cx="16764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can appeal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CCF09F-CE16-66E8-CB8E-DFDE585DA91D}"/>
              </a:ext>
            </a:extLst>
          </p:cNvPr>
          <p:cNvSpPr txBox="1"/>
          <p:nvPr/>
        </p:nvSpPr>
        <p:spPr>
          <a:xfrm>
            <a:off x="2614755" y="1521291"/>
            <a:ext cx="6400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Anyone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receiving an order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107 or 108 of the Act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can appeal to the Appellate Tribunal.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0C9E092D-AFA1-B39A-7C98-D28129314752}"/>
              </a:ext>
            </a:extLst>
          </p:cNvPr>
          <p:cNvSpPr/>
          <p:nvPr/>
        </p:nvSpPr>
        <p:spPr>
          <a:xfrm>
            <a:off x="511450" y="2324583"/>
            <a:ext cx="1690329" cy="64814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Deadline for appeal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231613-0E51-DECC-145F-8D6F5003E745}"/>
              </a:ext>
            </a:extLst>
          </p:cNvPr>
          <p:cNvSpPr txBox="1"/>
          <p:nvPr/>
        </p:nvSpPr>
        <p:spPr>
          <a:xfrm>
            <a:off x="2614754" y="2495396"/>
            <a:ext cx="6400799" cy="3717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Within 3 months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receiving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endParaRPr lang="en-IN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838F5ADC-DE1F-11CA-2FF6-F38C5ECA7967}"/>
              </a:ext>
            </a:extLst>
          </p:cNvPr>
          <p:cNvSpPr/>
          <p:nvPr/>
        </p:nvSpPr>
        <p:spPr>
          <a:xfrm>
            <a:off x="304076" y="4970220"/>
            <a:ext cx="3144252" cy="73297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is Commissioner’s review application handled? 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B51DB1-F856-4895-F889-57C3C6906F6D}"/>
              </a:ext>
            </a:extLst>
          </p:cNvPr>
          <p:cNvSpPr txBox="1"/>
          <p:nvPr/>
        </p:nvSpPr>
        <p:spPr>
          <a:xfrm>
            <a:off x="3581399" y="4844266"/>
            <a:ext cx="533400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AO makes an application to AT.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treats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if the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appeal is made against order u/s 107(11) &amp; 108(1).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633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F0E7E-B9CF-9AC6-66FD-9ADE48551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888FD4-B781-C98A-E562-6F06284A92A4}"/>
              </a:ext>
            </a:extLst>
          </p:cNvPr>
          <p:cNvSpPr txBox="1"/>
          <p:nvPr/>
        </p:nvSpPr>
        <p:spPr>
          <a:xfrm>
            <a:off x="234399" y="3574027"/>
            <a:ext cx="8610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1325" algn="l"/>
                <a:tab pos="5334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Appeals must be in a prescribed format, verified, and accompanied by a fee.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S. 112(7)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806E9-7CB4-CA77-EA7D-94234D53BB3C}"/>
              </a:ext>
            </a:extLst>
          </p:cNvPr>
          <p:cNvSpPr txBox="1"/>
          <p:nvPr/>
        </p:nvSpPr>
        <p:spPr>
          <a:xfrm>
            <a:off x="2209800" y="4179194"/>
            <a:ext cx="4724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tabLst>
                <a:tab pos="441325" algn="l"/>
                <a:tab pos="533400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Pre-conditions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filing appeal.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[S. 112(8)]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F354A6F2-1258-022B-332C-A8C6C9E461BE}"/>
              </a:ext>
            </a:extLst>
          </p:cNvPr>
          <p:cNvSpPr/>
          <p:nvPr/>
        </p:nvSpPr>
        <p:spPr>
          <a:xfrm>
            <a:off x="313038" y="1188821"/>
            <a:ext cx="2125362" cy="73147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Responding to an appeal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1C1D7-8E9A-FDB1-1125-3BFECD6A1CE2}"/>
              </a:ext>
            </a:extLst>
          </p:cNvPr>
          <p:cNvSpPr txBox="1"/>
          <p:nvPr/>
        </p:nvSpPr>
        <p:spPr>
          <a:xfrm>
            <a:off x="2667000" y="1150203"/>
            <a:ext cx="6019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File a memorandum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cross-objections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(challenge parts of the original order)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within 45 days of receiving the notice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even if they didn't file their own appeal.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A333ABD-72CE-519A-F10D-AA15B9D79370}"/>
              </a:ext>
            </a:extLst>
          </p:cNvPr>
          <p:cNvSpPr/>
          <p:nvPr/>
        </p:nvSpPr>
        <p:spPr>
          <a:xfrm>
            <a:off x="296996" y="2499444"/>
            <a:ext cx="2125362" cy="78453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Condonation of Delay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430E4-35D9-250D-C1DE-36EB9EF873B4}"/>
              </a:ext>
            </a:extLst>
          </p:cNvPr>
          <p:cNvSpPr txBox="1"/>
          <p:nvPr/>
        </p:nvSpPr>
        <p:spPr>
          <a:xfrm>
            <a:off x="2667000" y="2452977"/>
            <a:ext cx="6019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Tribunal can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admit a delayed appeal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cross-objection if a valid reason exists for the delay (up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 months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Delayed Appeal,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45 days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Memorandum of Cross Objections).</a:t>
            </a:r>
            <a:endParaRPr lang="en-IN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B4002-5B9F-AAF9-C8D6-DACFF2E9014C}"/>
              </a:ext>
            </a:extLst>
          </p:cNvPr>
          <p:cNvSpPr txBox="1"/>
          <p:nvPr/>
        </p:nvSpPr>
        <p:spPr>
          <a:xfrm>
            <a:off x="234399" y="5147846"/>
            <a:ext cx="2585001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appellant must pay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85DE8-2C3A-D173-0772-4571D912BE0D}"/>
              </a:ext>
            </a:extLst>
          </p:cNvPr>
          <p:cNvSpPr txBox="1"/>
          <p:nvPr/>
        </p:nvSpPr>
        <p:spPr>
          <a:xfrm>
            <a:off x="3104256" y="4821767"/>
            <a:ext cx="580534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Full amount of undisputed tax, interest, fine, fee, and penalty, as admitted in the order.</a:t>
            </a:r>
            <a:endParaRPr lang="en-IN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71EA5A-11C0-98D9-D866-A68B9D99B5C4}"/>
              </a:ext>
            </a:extLst>
          </p:cNvPr>
          <p:cNvSpPr txBox="1"/>
          <p:nvPr/>
        </p:nvSpPr>
        <p:spPr>
          <a:xfrm>
            <a:off x="3104256" y="5468098"/>
            <a:ext cx="58193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20% of the disputed tax amount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capped at ₹50 crore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in addition to any pre-deposit under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Section 107(6)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96409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7084D-6300-01AE-02FF-E73E9D243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ED7A59-07F6-5920-229E-3240BF5CFA60}"/>
              </a:ext>
            </a:extLst>
          </p:cNvPr>
          <p:cNvSpPr txBox="1"/>
          <p:nvPr/>
        </p:nvSpPr>
        <p:spPr>
          <a:xfrm>
            <a:off x="313038" y="1025604"/>
            <a:ext cx="8610600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1325" algn="l"/>
                <a:tab pos="53340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Stay on recovery proceedings:</a:t>
            </a:r>
          </a:p>
          <a:p>
            <a:pPr algn="just">
              <a:tabLst>
                <a:tab pos="441325" algn="l"/>
                <a:tab pos="5334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the appellant pays as per subsection (8), recovery of the remaining tax is paused until the appeal is decided.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[S. 112(9)]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8F564F-0C58-EF0F-1664-7D26DB5DB282}"/>
              </a:ext>
            </a:extLst>
          </p:cNvPr>
          <p:cNvSpPr txBox="1"/>
          <p:nvPr/>
        </p:nvSpPr>
        <p:spPr>
          <a:xfrm>
            <a:off x="266700" y="2158424"/>
            <a:ext cx="8610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1325" algn="l"/>
                <a:tab pos="533400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Fees for appeal: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1325" algn="l"/>
                <a:tab pos="5334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every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Rs. 1 lac involved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Rs. 1,000/-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(max Rs. 25,000/-) [R. 110(5)]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1325" algn="l"/>
                <a:tab pos="533400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fees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rectification of error.</a:t>
            </a:r>
          </a:p>
        </p:txBody>
      </p:sp>
      <p:pic>
        <p:nvPicPr>
          <p:cNvPr id="1026" name="Picture 2" descr="GST Appellate Tribunal- 31 state benches announced (GSTAT) - CA GuruJi">
            <a:extLst>
              <a:ext uri="{FF2B5EF4-FFF2-40B4-BE49-F238E27FC236}">
                <a16:creationId xmlns:a16="http://schemas.microsoft.com/office/drawing/2014/main" id="{E0F69801-3531-BEC2-C4A0-23F1008E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352800"/>
            <a:ext cx="5638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76065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6EDD3E-2C61-02E1-4C2A-08743BAD3960}"/>
              </a:ext>
            </a:extLst>
          </p:cNvPr>
          <p:cNvSpPr txBox="1">
            <a:spLocks/>
          </p:cNvSpPr>
          <p:nvPr/>
        </p:nvSpPr>
        <p:spPr>
          <a:xfrm>
            <a:off x="921067" y="1169111"/>
            <a:ext cx="7613333" cy="6318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 Presentation of Appeal before GSTAT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067950A2-06E4-D8DA-4FA3-3B9304424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448714"/>
              </p:ext>
            </p:extLst>
          </p:nvPr>
        </p:nvGraphicFramePr>
        <p:xfrm>
          <a:off x="3706837" y="1900900"/>
          <a:ext cx="5246077" cy="370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A2Z Taxcorp LLP">
            <a:extLst>
              <a:ext uri="{FF2B5EF4-FFF2-40B4-BE49-F238E27FC236}">
                <a16:creationId xmlns:a16="http://schemas.microsoft.com/office/drawing/2014/main" id="{25C9044F-7446-BE71-A2D7-DEF929653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1" y="2134853"/>
            <a:ext cx="3281289" cy="3238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018029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5084A8-EBD4-64FE-FB02-DC47C56BBB5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2793739"/>
              </p:ext>
            </p:extLst>
          </p:nvPr>
        </p:nvGraphicFramePr>
        <p:xfrm>
          <a:off x="341974" y="2867183"/>
          <a:ext cx="8378825" cy="2761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892">
                  <a:extLst>
                    <a:ext uri="{9D8B030D-6E8A-4147-A177-3AD203B41FA5}">
                      <a16:colId xmlns:a16="http://schemas.microsoft.com/office/drawing/2014/main" val="1866780545"/>
                    </a:ext>
                  </a:extLst>
                </a:gridCol>
                <a:gridCol w="1619660">
                  <a:extLst>
                    <a:ext uri="{9D8B030D-6E8A-4147-A177-3AD203B41FA5}">
                      <a16:colId xmlns:a16="http://schemas.microsoft.com/office/drawing/2014/main" val="81037887"/>
                    </a:ext>
                  </a:extLst>
                </a:gridCol>
                <a:gridCol w="5871273">
                  <a:extLst>
                    <a:ext uri="{9D8B030D-6E8A-4147-A177-3AD203B41FA5}">
                      <a16:colId xmlns:a16="http://schemas.microsoft.com/office/drawing/2014/main" val="1695957297"/>
                    </a:ext>
                  </a:extLst>
                </a:gridCol>
              </a:tblGrid>
              <a:tr h="4324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Sl. No.</a:t>
                      </a:r>
                      <a:endParaRPr lang="en-IN" sz="180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Case Name</a:t>
                      </a:r>
                      <a:endParaRPr lang="en-IN" sz="180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Finding</a:t>
                      </a:r>
                      <a:endParaRPr lang="en-IN" sz="200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070386"/>
                  </a:ext>
                </a:extLst>
              </a:tr>
              <a:tr h="8121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endParaRPr lang="en-IN" sz="15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Orissa HC - Jaydurga Communication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Where assessee's entitlement to statutory remedies could not be jeopardized due to non-constitution of Appellate Tribunal, it was considered appropriate to provide </a:t>
                      </a:r>
                      <a:r>
                        <a:rPr lang="en-US" sz="15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statutory relief of stay </a:t>
                      </a:r>
                      <a:r>
                        <a:rPr lang="en-US" sz="15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 condition of </a:t>
                      </a:r>
                      <a:r>
                        <a:rPr lang="en-US" sz="15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depositing 20% of disputed tax amount</a:t>
                      </a:r>
                      <a:r>
                        <a:rPr lang="en-US" sz="15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5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271213"/>
                  </a:ext>
                </a:extLst>
              </a:tr>
              <a:tr h="6933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endParaRPr lang="en-IN" sz="15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5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Patna HC - Trimurti </a:t>
                      </a:r>
                      <a:r>
                        <a:rPr lang="en-IN" sz="15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Pvt.</a:t>
                      </a:r>
                      <a:r>
                        <a:rPr lang="en-IN" sz="15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Ltd.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Stay of recovery of balance amount </a:t>
                      </a:r>
                      <a:r>
                        <a:rPr lang="en-US" sz="15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 to be granted </a:t>
                      </a:r>
                      <a:r>
                        <a:rPr lang="en-US" sz="15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 deposit of 20 per cent of tax demanded </a:t>
                      </a:r>
                      <a:r>
                        <a:rPr lang="en-US" sz="15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 GST Appellate Tribunal had not been constituted.</a:t>
                      </a:r>
                      <a:endParaRPr lang="en-IN" sz="15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50548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E0F6A0B-F422-A0DC-11A7-0B3F5AE828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1306" y="786222"/>
            <a:ext cx="8378825" cy="968375"/>
          </a:xfrm>
        </p:spPr>
        <p:txBody>
          <a:bodyPr>
            <a:no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8. What to do when there is no Tribunal?</a:t>
            </a:r>
            <a:endParaRPr lang="en-IN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C3CA74-E6E5-6951-D91B-8F175AB8B4CF}"/>
              </a:ext>
            </a:extLst>
          </p:cNvPr>
          <p:cNvSpPr txBox="1">
            <a:spLocks/>
          </p:cNvSpPr>
          <p:nvPr/>
        </p:nvSpPr>
        <p:spPr>
          <a:xfrm>
            <a:off x="341974" y="1725040"/>
            <a:ext cx="8378825" cy="1081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Communicate through </a:t>
            </a:r>
            <a:r>
              <a:rPr lang="en-US" sz="2400" b="1" dirty="0">
                <a:latin typeface="+mj-lt"/>
              </a:rPr>
              <a:t>Letter to the Department </a:t>
            </a:r>
            <a:r>
              <a:rPr lang="en-US" sz="2400" dirty="0">
                <a:latin typeface="+mj-lt"/>
              </a:rPr>
              <a:t>that you will file Appeal before Tribunal.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In some cases where the taxpayer filed a writ in HC, the HC directed to deposit </a:t>
            </a:r>
            <a:r>
              <a:rPr lang="en-US" sz="2400" b="1" dirty="0">
                <a:latin typeface="+mj-lt"/>
              </a:rPr>
              <a:t>20%</a:t>
            </a:r>
            <a:r>
              <a:rPr lang="en-US" sz="2400" dirty="0">
                <a:latin typeface="+mj-lt"/>
              </a:rPr>
              <a:t> of disputed amount.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28671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5084A8-EBD4-64FE-FB02-DC47C56BBB5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9383168"/>
              </p:ext>
            </p:extLst>
          </p:nvPr>
        </p:nvGraphicFramePr>
        <p:xfrm>
          <a:off x="533400" y="1049436"/>
          <a:ext cx="8278156" cy="3598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478">
                  <a:extLst>
                    <a:ext uri="{9D8B030D-6E8A-4147-A177-3AD203B41FA5}">
                      <a16:colId xmlns:a16="http://schemas.microsoft.com/office/drawing/2014/main" val="1866780545"/>
                    </a:ext>
                  </a:extLst>
                </a:gridCol>
                <a:gridCol w="1472078">
                  <a:extLst>
                    <a:ext uri="{9D8B030D-6E8A-4147-A177-3AD203B41FA5}">
                      <a16:colId xmlns:a16="http://schemas.microsoft.com/office/drawing/2014/main" val="8103788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1695957297"/>
                    </a:ext>
                  </a:extLst>
                </a:gridCol>
              </a:tblGrid>
              <a:tr h="4986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Sl. No.</a:t>
                      </a:r>
                      <a:endParaRPr lang="en-IN" sz="180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Case Name</a:t>
                      </a:r>
                      <a:endParaRPr lang="en-IN" sz="180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Finding</a:t>
                      </a:r>
                      <a:endParaRPr lang="en-IN" sz="200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070386"/>
                  </a:ext>
                </a:extLst>
              </a:tr>
              <a:tr h="15587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 </a:t>
                      </a:r>
                      <a:endParaRPr lang="en-IN" sz="16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Calcutta HC - Jaskaran </a:t>
                      </a:r>
                      <a:r>
                        <a:rPr lang="en-IN" sz="16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Lunawat</a:t>
                      </a:r>
                      <a:endParaRPr lang="en-IN" sz="16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Where assessee filed </a:t>
                      </a:r>
                      <a:r>
                        <a:rPr lang="en-US" sz="16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writ petition challenging appealable order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before GSTAT; as GSTAT had not yet been constituted, </a:t>
                      </a:r>
                      <a:r>
                        <a:rPr lang="en-US" sz="16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period of filing appeal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before Appellate Tribunal </a:t>
                      </a:r>
                      <a:r>
                        <a:rPr lang="en-US" sz="16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 to be extended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and assessee was to be </a:t>
                      </a:r>
                      <a:r>
                        <a:rPr lang="en-US" sz="16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granted stay on recovery.</a:t>
                      </a:r>
                      <a:endParaRPr lang="en-IN" sz="1600" b="1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271213"/>
                  </a:ext>
                </a:extLst>
              </a:tr>
              <a:tr h="15413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 </a:t>
                      </a:r>
                      <a:endParaRPr lang="en-IN" sz="16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Allahabad HC - N.G. Enterprises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Where second appeal was lying before Tribunal U/s 112, Tribunal not constituted, </a:t>
                      </a:r>
                      <a:r>
                        <a:rPr lang="en-US" sz="16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recovery proceedings of balance amount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tax to remain </a:t>
                      </a:r>
                      <a:r>
                        <a:rPr lang="en-US" sz="16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stayed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till decision of writ petition, </a:t>
                      </a:r>
                      <a:r>
                        <a:rPr lang="en-US" sz="16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subject to deposit of 20%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 disputed tax liability.</a:t>
                      </a:r>
                      <a:endParaRPr lang="en-IN" sz="16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5054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B354D5-BC16-336E-4438-4576B322044C}"/>
              </a:ext>
            </a:extLst>
          </p:cNvPr>
          <p:cNvSpPr txBox="1"/>
          <p:nvPr/>
        </p:nvSpPr>
        <p:spPr>
          <a:xfrm>
            <a:off x="533400" y="4800600"/>
            <a:ext cx="82781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CBIC Circular 132/2/2020 dated 18.03.2020 </a:t>
            </a:r>
            <a:r>
              <a:rPr lang="en-US" dirty="0"/>
              <a:t>–</a:t>
            </a:r>
          </a:p>
          <a:p>
            <a:pPr marL="342900" indent="-342900">
              <a:buAutoNum type="alphaLcParenR"/>
            </a:pPr>
            <a:r>
              <a:rPr lang="en-US" b="1" dirty="0"/>
              <a:t>Three months</a:t>
            </a:r>
            <a:r>
              <a:rPr lang="en-US" dirty="0"/>
              <a:t> time limit from the </a:t>
            </a:r>
            <a:r>
              <a:rPr lang="en-US" b="1" dirty="0"/>
              <a:t>date the President </a:t>
            </a:r>
            <a:r>
              <a:rPr lang="en-US" dirty="0"/>
              <a:t>(PB or SB) </a:t>
            </a:r>
            <a:r>
              <a:rPr lang="en-US" b="1" dirty="0"/>
              <a:t>enters office</a:t>
            </a:r>
            <a:r>
              <a:rPr lang="en-US" dirty="0"/>
              <a:t>;</a:t>
            </a:r>
          </a:p>
          <a:p>
            <a:pPr marL="342900" indent="-342900">
              <a:buAutoNum type="alphaLcParenR"/>
            </a:pPr>
            <a:r>
              <a:rPr lang="en-US" dirty="0"/>
              <a:t>The appellate Authority should mention in Preamble- Appeal may be made within </a:t>
            </a:r>
            <a:r>
              <a:rPr lang="en-US" b="1" dirty="0"/>
              <a:t>three months whenever the AT is constituted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123949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E741FC-B5E6-D27C-18DE-070A3C8C8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32561"/>
              </p:ext>
            </p:extLst>
          </p:nvPr>
        </p:nvGraphicFramePr>
        <p:xfrm>
          <a:off x="457199" y="1234344"/>
          <a:ext cx="8229599" cy="470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101583792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3350249592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441068798"/>
                    </a:ext>
                  </a:extLst>
                </a:gridCol>
              </a:tblGrid>
              <a:tr h="221463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Sl.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Particulars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Slide 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3928"/>
                  </a:ext>
                </a:extLst>
              </a:tr>
              <a:tr h="293123">
                <a:tc>
                  <a:txBody>
                    <a:bodyPr/>
                    <a:lstStyle/>
                    <a:p>
                      <a:r>
                        <a:rPr lang="en-IN" sz="1400" b="1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Stages of Litigation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8938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Introduction to GSTAT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59819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Constitution of AT and Benches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5 - 8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832946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Qualifications, Appointment and Conditions of service of President and Members 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9 - 11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73550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Procedure before AT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12 - 13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097265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Appeals to AT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14 -16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8652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Presentation of Appeal before GSTAT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21153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What to do when there is no Tribunal?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18 –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781091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Steps to make GSTAT Functional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31479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Authorised Representative 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22 - 23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103260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CESTAT Procedure Rules,1982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24 –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714866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Tips for an Effective Appeal to the GSTAT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508295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A brief checklist to be followed for filing an appeal before GSTAT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84942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Consequences of Non-formation of GSTAT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30 - 36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54883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F0CB36F-3F79-257E-A691-07ECA162F144}"/>
              </a:ext>
            </a:extLst>
          </p:cNvPr>
          <p:cNvSpPr/>
          <p:nvPr/>
        </p:nvSpPr>
        <p:spPr>
          <a:xfrm>
            <a:off x="2209798" y="675379"/>
            <a:ext cx="472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99268782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A43D9-6331-C8E6-E48A-B41A8BE172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0334" y="1371600"/>
            <a:ext cx="8229600" cy="4419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000" b="1" dirty="0"/>
              <a:t>Bombay High Court </a:t>
            </a:r>
            <a:r>
              <a:rPr lang="en-US" sz="2000" dirty="0"/>
              <a:t>in the case of </a:t>
            </a:r>
            <a:r>
              <a:rPr lang="en-US" sz="2000" b="1" dirty="0"/>
              <a:t>Gulf Oil Lubricants India Ltd. dt. 08.02.2023 </a:t>
            </a:r>
            <a:r>
              <a:rPr lang="en-US" sz="2000" dirty="0"/>
              <a:t>has directed the State Government to consider </a:t>
            </a:r>
            <a:r>
              <a:rPr lang="en-US" sz="2000" b="1" dirty="0">
                <a:solidFill>
                  <a:srgbClr val="FF0000"/>
                </a:solidFill>
              </a:rPr>
              <a:t>two measures to reduce inflow of Writ Petitions</a:t>
            </a:r>
            <a:r>
              <a:rPr lang="en-US" sz="2000" dirty="0"/>
              <a:t> in the Court due to non-constitution of GST Tribunal and include the said direction.</a:t>
            </a:r>
          </a:p>
          <a:p>
            <a:pPr lvl="1" algn="just"/>
            <a:r>
              <a:rPr lang="en-US" sz="1800" dirty="0"/>
              <a:t>The </a:t>
            </a:r>
            <a:r>
              <a:rPr lang="en-US" sz="1800" b="1" dirty="0"/>
              <a:t>time limit for filing the appeal is extended </a:t>
            </a:r>
            <a:r>
              <a:rPr lang="en-US" sz="1800" dirty="0"/>
              <a:t>and if a </a:t>
            </a:r>
            <a:r>
              <a:rPr lang="en-US" sz="1800" b="1" dirty="0">
                <a:solidFill>
                  <a:srgbClr val="FF0000"/>
                </a:solidFill>
              </a:rPr>
              <a:t>declaration is filed </a:t>
            </a:r>
            <a:r>
              <a:rPr lang="en-US" sz="1800" dirty="0"/>
              <a:t>in terms of Annexure-I within the stipulated period, the </a:t>
            </a:r>
            <a:r>
              <a:rPr lang="en-US" sz="1800" b="1" dirty="0"/>
              <a:t>protective measure </a:t>
            </a:r>
            <a:r>
              <a:rPr lang="en-US" sz="1800" dirty="0"/>
              <a:t>would automatically </a:t>
            </a:r>
            <a:r>
              <a:rPr lang="en-US" sz="1800" b="1" dirty="0"/>
              <a:t>come into force</a:t>
            </a:r>
            <a:r>
              <a:rPr lang="en-US" sz="1800" dirty="0"/>
              <a:t>.</a:t>
            </a:r>
          </a:p>
          <a:p>
            <a:pPr lvl="1" algn="just"/>
            <a:r>
              <a:rPr lang="en-US" sz="1800" dirty="0"/>
              <a:t>if </a:t>
            </a:r>
            <a:r>
              <a:rPr lang="en-US" sz="1800" b="1" dirty="0"/>
              <a:t>recovery is being undertaken</a:t>
            </a:r>
            <a:r>
              <a:rPr lang="en-US" sz="1800" dirty="0"/>
              <a:t> in terms of Clause 5 for </a:t>
            </a:r>
            <a:r>
              <a:rPr lang="en-US" sz="1800" b="1" dirty="0">
                <a:solidFill>
                  <a:srgbClr val="FF0000"/>
                </a:solidFill>
              </a:rPr>
              <a:t>failure to file a declaration </a:t>
            </a:r>
            <a:r>
              <a:rPr lang="en-US" sz="1800" dirty="0"/>
              <a:t>within the time limit, by way of </a:t>
            </a:r>
            <a:r>
              <a:rPr lang="en-US" sz="1800" b="1" dirty="0"/>
              <a:t>indulgence</a:t>
            </a:r>
            <a:r>
              <a:rPr lang="en-US" sz="1800" dirty="0"/>
              <a:t>, to </a:t>
            </a:r>
            <a:r>
              <a:rPr lang="en-US" sz="1800" b="1" dirty="0">
                <a:solidFill>
                  <a:srgbClr val="FF0000"/>
                </a:solidFill>
              </a:rPr>
              <a:t>give 15 days period to make </a:t>
            </a:r>
            <a:r>
              <a:rPr lang="en-US" sz="1800" dirty="0"/>
              <a:t>such a </a:t>
            </a:r>
            <a:r>
              <a:rPr lang="en-US" sz="1800" b="1" dirty="0">
                <a:solidFill>
                  <a:srgbClr val="FF0000"/>
                </a:solidFill>
              </a:rPr>
              <a:t>declaration</a:t>
            </a:r>
          </a:p>
          <a:p>
            <a:pPr algn="just"/>
            <a:r>
              <a:rPr lang="en-US" sz="2000" b="1" dirty="0"/>
              <a:t>Maharashtra GST </a:t>
            </a:r>
            <a:r>
              <a:rPr lang="en-US" sz="2000" dirty="0"/>
              <a:t>accordingly issued </a:t>
            </a:r>
            <a:r>
              <a:rPr lang="en-US" sz="2000" b="1" dirty="0"/>
              <a:t>Trade Circular 20T of 2023 </a:t>
            </a:r>
            <a:r>
              <a:rPr lang="en-US" sz="2000" dirty="0"/>
              <a:t>dated 31-Jul-2023 for the same.</a:t>
            </a:r>
          </a:p>
          <a:p>
            <a:pPr algn="just"/>
            <a:r>
              <a:rPr lang="en-US" sz="2000" b="1" dirty="0"/>
              <a:t>Kerala GST </a:t>
            </a:r>
            <a:r>
              <a:rPr lang="en-US" sz="2000" dirty="0"/>
              <a:t>has also recently issued similar </a:t>
            </a:r>
            <a:r>
              <a:rPr lang="en-US" sz="2000" b="1" dirty="0"/>
              <a:t>Circular 01/2024 </a:t>
            </a:r>
            <a:r>
              <a:rPr lang="en-US" sz="2000" dirty="0"/>
              <a:t>dated 11-Jan-2024 in this regard.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2980714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C78D289-58F4-5639-878F-675E48E40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47842"/>
              </p:ext>
            </p:extLst>
          </p:nvPr>
        </p:nvGraphicFramePr>
        <p:xfrm>
          <a:off x="228600" y="1752600"/>
          <a:ext cx="8610599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73">
                  <a:extLst>
                    <a:ext uri="{9D8B030D-6E8A-4147-A177-3AD203B41FA5}">
                      <a16:colId xmlns:a16="http://schemas.microsoft.com/office/drawing/2014/main" val="4148101245"/>
                    </a:ext>
                  </a:extLst>
                </a:gridCol>
                <a:gridCol w="869604">
                  <a:extLst>
                    <a:ext uri="{9D8B030D-6E8A-4147-A177-3AD203B41FA5}">
                      <a16:colId xmlns:a16="http://schemas.microsoft.com/office/drawing/2014/main" val="2912064424"/>
                    </a:ext>
                  </a:extLst>
                </a:gridCol>
                <a:gridCol w="3010480">
                  <a:extLst>
                    <a:ext uri="{9D8B030D-6E8A-4147-A177-3AD203B41FA5}">
                      <a16:colId xmlns:a16="http://schemas.microsoft.com/office/drawing/2014/main" val="4237395382"/>
                    </a:ext>
                  </a:extLst>
                </a:gridCol>
                <a:gridCol w="1163651">
                  <a:extLst>
                    <a:ext uri="{9D8B030D-6E8A-4147-A177-3AD203B41FA5}">
                      <a16:colId xmlns:a16="http://schemas.microsoft.com/office/drawing/2014/main" val="3277247367"/>
                    </a:ext>
                  </a:extLst>
                </a:gridCol>
                <a:gridCol w="2920391">
                  <a:extLst>
                    <a:ext uri="{9D8B030D-6E8A-4147-A177-3AD203B41FA5}">
                      <a16:colId xmlns:a16="http://schemas.microsoft.com/office/drawing/2014/main" val="406213584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S.No.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Description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NN Status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Reference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995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109(1)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of GSTAT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Awaited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668337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109(3)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Constitution of Principal Bench of the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GSTAT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New Delhi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No. A-50050/99/2018-Ad.1CCESTAT(Pt.) - S.O. 1(E) - CGST dated: </a:t>
                      </a:r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19.12.23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77116572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109(4)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Constitution of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State Benches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GSTAT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S.O. 4073 (E) - CGST dated: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14.09.2023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6540321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110(1)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 of Service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President and Members in GSTAT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G.S.R. 793(E) - CGST dated: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25.10.2023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9183246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112(1)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112(3)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of limitation for filing of an appeal before the GST Tribunal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 No. 09/2019 – CGST dated: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3.12.2019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797033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F9CAB7F-2840-C6D7-DF77-B42B6A6C0F38}"/>
              </a:ext>
            </a:extLst>
          </p:cNvPr>
          <p:cNvSpPr txBox="1">
            <a:spLocks/>
          </p:cNvSpPr>
          <p:nvPr/>
        </p:nvSpPr>
        <p:spPr>
          <a:xfrm>
            <a:off x="563880" y="838200"/>
            <a:ext cx="8016239" cy="8638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9. Steps to make GSTAT Functional.</a:t>
            </a:r>
          </a:p>
        </p:txBody>
      </p:sp>
      <p:pic>
        <p:nvPicPr>
          <p:cNvPr id="6" name="Picture 2" descr="Goods and Services Tax India, GST News, Articles, Notification">
            <a:extLst>
              <a:ext uri="{FF2B5EF4-FFF2-40B4-BE49-F238E27FC236}">
                <a16:creationId xmlns:a16="http://schemas.microsoft.com/office/drawing/2014/main" id="{FBDD228E-8F6A-8163-B900-4AD0AB4C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81914"/>
            <a:ext cx="5422575" cy="1375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98403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CF77D-C6E0-6C0D-EACC-5669E86AC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6BCE3E7-F777-90A9-CCF5-D5D594A472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918268"/>
            <a:ext cx="7162800" cy="609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10. Authorised Representative [S. 116]  </a:t>
            </a:r>
            <a:endParaRPr lang="e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E123E-55D6-6A1D-4B51-2D4620377F1D}"/>
              </a:ext>
            </a:extLst>
          </p:cNvPr>
          <p:cNvSpPr txBox="1"/>
          <p:nvPr/>
        </p:nvSpPr>
        <p:spPr>
          <a:xfrm>
            <a:off x="152400" y="1877198"/>
            <a:ext cx="1676400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Who can be represented?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8869C-8EC6-2B44-A362-95ED2BC3ACCB}"/>
              </a:ext>
            </a:extLst>
          </p:cNvPr>
          <p:cNvSpPr txBox="1"/>
          <p:nvPr/>
        </p:nvSpPr>
        <p:spPr>
          <a:xfrm>
            <a:off x="2473411" y="1784866"/>
            <a:ext cx="6400800" cy="877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1" dirty="0"/>
              <a:t>Anyone </a:t>
            </a:r>
            <a:r>
              <a:rPr lang="en-US" sz="1700" dirty="0"/>
              <a:t>involved in proceedings under the CGST Act can </a:t>
            </a:r>
            <a:r>
              <a:rPr lang="en-US" sz="1700" b="1" dirty="0"/>
              <a:t>appoint a representative</a:t>
            </a:r>
            <a:r>
              <a:rPr lang="en-US" sz="1700" dirty="0"/>
              <a:t>, except when they're required to appear personally for sworn testimony.</a:t>
            </a:r>
            <a:endParaRPr lang="en-IN" sz="17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276EF9E-4D96-5D20-262E-2543542233B1}"/>
              </a:ext>
            </a:extLst>
          </p:cNvPr>
          <p:cNvSpPr/>
          <p:nvPr/>
        </p:nvSpPr>
        <p:spPr>
          <a:xfrm>
            <a:off x="1841155" y="2089069"/>
            <a:ext cx="609601" cy="22259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9858A0-620D-7D64-369F-84EC24CCADBB}"/>
              </a:ext>
            </a:extLst>
          </p:cNvPr>
          <p:cNvSpPr txBox="1"/>
          <p:nvPr/>
        </p:nvSpPr>
        <p:spPr>
          <a:xfrm>
            <a:off x="168164" y="3765084"/>
            <a:ext cx="1813035" cy="10156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/>
              <a:t>Who can be an “Authorised representative”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63E7E-1BCD-5E34-FE56-BE12305724F2}"/>
              </a:ext>
            </a:extLst>
          </p:cNvPr>
          <p:cNvSpPr txBox="1"/>
          <p:nvPr/>
        </p:nvSpPr>
        <p:spPr>
          <a:xfrm>
            <a:off x="2438400" y="3029129"/>
            <a:ext cx="6435811" cy="2595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Your </a:t>
            </a: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relative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 or regular </a:t>
            </a: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employee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.</a:t>
            </a:r>
            <a:endParaRPr lang="en-IN" sz="17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An </a:t>
            </a: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advocate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 licensed to practice in any Indian court (not debarred).</a:t>
            </a:r>
            <a:endParaRPr lang="en-IN" sz="17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A </a:t>
            </a: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chartered accountant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, </a:t>
            </a: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cost accountant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, or </a:t>
            </a: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company secretary 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holding a valid </a:t>
            </a: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certificate of practice 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(not debarred).</a:t>
            </a:r>
            <a:endParaRPr lang="en-IN" sz="17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Retired Commercial Tax Department officer 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(Group-B Gazetted or higher) who meets service time requirements and hasn't retired/resigned within the last year.</a:t>
            </a:r>
            <a:endParaRPr lang="en-IN" sz="17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Goods and Services Tax (GST) practitioner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.</a:t>
            </a:r>
            <a:endParaRPr lang="en-IN" sz="17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2CEA631-745C-C9AE-4AFC-E0D17BF4EC28}"/>
              </a:ext>
            </a:extLst>
          </p:cNvPr>
          <p:cNvSpPr/>
          <p:nvPr/>
        </p:nvSpPr>
        <p:spPr>
          <a:xfrm>
            <a:off x="1981200" y="4337390"/>
            <a:ext cx="457200" cy="20895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535532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DC5B69-9E87-3E4B-367E-A9809AF82DBC}"/>
              </a:ext>
            </a:extLst>
          </p:cNvPr>
          <p:cNvSpPr txBox="1"/>
          <p:nvPr/>
        </p:nvSpPr>
        <p:spPr>
          <a:xfrm>
            <a:off x="225510" y="1066800"/>
            <a:ext cx="1978111" cy="22467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Who cannot be a Representative and are not qualified to represent any person under sub-section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ADF3B-3931-B66B-D72B-04BB3D3DF63C}"/>
              </a:ext>
            </a:extLst>
          </p:cNvPr>
          <p:cNvSpPr txBox="1"/>
          <p:nvPr/>
        </p:nvSpPr>
        <p:spPr>
          <a:xfrm>
            <a:off x="3130378" y="1155412"/>
            <a:ext cx="5638800" cy="1969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People dismissed/</a:t>
            </a: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removed from government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 service.</a:t>
            </a:r>
            <a:endParaRPr lang="en-IN" sz="17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People </a:t>
            </a: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convicted of offenses 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related to GST or similar tax laws.</a:t>
            </a:r>
            <a:endParaRPr lang="en-IN" sz="17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People found </a:t>
            </a: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guilty of misconduct 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by the designated authority.</a:t>
            </a:r>
            <a:endParaRPr lang="en-IN" sz="17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700" b="1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Insolvent </a:t>
            </a:r>
            <a:r>
              <a:rPr lang="en-IN" sz="1700" kern="0" dirty="0">
                <a:effectLst/>
                <a:ea typeface="Aptos" panose="020B0004020202020204" pitchFamily="34" charset="0"/>
                <a:cs typeface="Verdana" panose="020B0604030504040204" pitchFamily="34" charset="0"/>
              </a:rPr>
              <a:t>individuals (until the insolvency is resolved).</a:t>
            </a:r>
            <a:endParaRPr lang="en-IN" sz="17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065BF3D-F4ED-6C6D-3390-377B4F8D19CB}"/>
              </a:ext>
            </a:extLst>
          </p:cNvPr>
          <p:cNvSpPr/>
          <p:nvPr/>
        </p:nvSpPr>
        <p:spPr>
          <a:xfrm>
            <a:off x="2215978" y="1824950"/>
            <a:ext cx="914400" cy="30480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 descr="An Overview: GST Appellate Tribunal (GSTAT) Enterslice, 56% OFF">
            <a:extLst>
              <a:ext uri="{FF2B5EF4-FFF2-40B4-BE49-F238E27FC236}">
                <a16:creationId xmlns:a16="http://schemas.microsoft.com/office/drawing/2014/main" id="{0F14D242-1DC8-0E11-07B6-944284EA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50" y="3476297"/>
            <a:ext cx="5327050" cy="2438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0A06132-DE8D-4C44-FADF-5476D643C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657600"/>
            <a:ext cx="5055201" cy="609601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Authorised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74387200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076208-DF98-41D4-753D-6AB6D4BB6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19691"/>
              </p:ext>
            </p:extLst>
          </p:nvPr>
        </p:nvGraphicFramePr>
        <p:xfrm>
          <a:off x="562479" y="1816870"/>
          <a:ext cx="8019042" cy="397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800">
                  <a:extLst>
                    <a:ext uri="{9D8B030D-6E8A-4147-A177-3AD203B41FA5}">
                      <a16:colId xmlns:a16="http://schemas.microsoft.com/office/drawing/2014/main" val="3927450486"/>
                    </a:ext>
                  </a:extLst>
                </a:gridCol>
                <a:gridCol w="2706427">
                  <a:extLst>
                    <a:ext uri="{9D8B030D-6E8A-4147-A177-3AD203B41FA5}">
                      <a16:colId xmlns:a16="http://schemas.microsoft.com/office/drawing/2014/main" val="2235200915"/>
                    </a:ext>
                  </a:extLst>
                </a:gridCol>
                <a:gridCol w="4859815">
                  <a:extLst>
                    <a:ext uri="{9D8B030D-6E8A-4147-A177-3AD203B41FA5}">
                      <a16:colId xmlns:a16="http://schemas.microsoft.com/office/drawing/2014/main" val="1525230677"/>
                    </a:ext>
                  </a:extLst>
                </a:gridCol>
              </a:tblGrid>
              <a:tr h="423542">
                <a:tc>
                  <a:txBody>
                    <a:bodyPr/>
                    <a:lstStyle/>
                    <a:p>
                      <a:r>
                        <a:rPr lang="en-IN" sz="1800" dirty="0"/>
                        <a:t>Sl.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Aspect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Details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8262595"/>
                  </a:ext>
                </a:extLst>
              </a:tr>
              <a:tr h="1044349">
                <a:tc>
                  <a:txBody>
                    <a:bodyPr/>
                    <a:lstStyle/>
                    <a:p>
                      <a:r>
                        <a:rPr lang="en-IN" sz="18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Location of Bench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 headquarters or other locations within its jurisdiction, as directed by the President or based on its discretion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83937929"/>
                  </a:ext>
                </a:extLst>
              </a:tr>
              <a:tr h="731045">
                <a:tc>
                  <a:txBody>
                    <a:bodyPr/>
                    <a:lstStyle/>
                    <a:p>
                      <a:r>
                        <a:rPr lang="en-IN" sz="1800" dirty="0"/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Powers of the Bench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Hearing Appeals and Applications</a:t>
                      </a:r>
                    </a:p>
                    <a:p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 of Cases </a:t>
                      </a:r>
                      <a:r>
                        <a:rPr lang="en-IN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from one bench to another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946923"/>
                  </a:ext>
                </a:extLst>
              </a:tr>
              <a:tr h="1044349">
                <a:tc>
                  <a:txBody>
                    <a:bodyPr/>
                    <a:lstStyle/>
                    <a:p>
                      <a:r>
                        <a:rPr lang="en-IN" sz="1800" dirty="0"/>
                        <a:t>3.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Official Language: English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Use of Hindi is permitted but Final Order in English.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1330515"/>
                  </a:ext>
                </a:extLst>
              </a:tr>
              <a:tr h="731045">
                <a:tc>
                  <a:txBody>
                    <a:bodyPr/>
                    <a:lstStyle/>
                    <a:p>
                      <a:r>
                        <a:rPr lang="en-IN" sz="1800" dirty="0"/>
                        <a:t>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and place of hearing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Tribunal to issue notice and issue of notice means admission of appeal.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22146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576759-449A-9881-D795-D3898D23EABD}"/>
              </a:ext>
            </a:extLst>
          </p:cNvPr>
          <p:cNvSpPr txBox="1"/>
          <p:nvPr/>
        </p:nvSpPr>
        <p:spPr>
          <a:xfrm>
            <a:off x="1219200" y="1066800"/>
            <a:ext cx="63246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11. CESTAT Procedure Rules,1982</a:t>
            </a:r>
          </a:p>
        </p:txBody>
      </p:sp>
    </p:spTree>
    <p:extLst>
      <p:ext uri="{BB962C8B-B14F-4D97-AF65-F5344CB8AC3E}">
        <p14:creationId xmlns:p14="http://schemas.microsoft.com/office/powerpoint/2010/main" val="200741433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5BEC0B-AFCE-6185-09E3-97047A2782A0}"/>
              </a:ext>
            </a:extLst>
          </p:cNvPr>
          <p:cNvSpPr/>
          <p:nvPr/>
        </p:nvSpPr>
        <p:spPr>
          <a:xfrm>
            <a:off x="412532" y="862238"/>
            <a:ext cx="8188871" cy="29477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u="sng" dirty="0"/>
              <a:t>Contents of Memorandum of Appeal (MOA)</a:t>
            </a:r>
          </a:p>
          <a:p>
            <a:pPr marL="300038" indent="-300038" algn="just">
              <a:buFont typeface="Arial" panose="020B0604020202020204" pitchFamily="34" charset="0"/>
              <a:buChar char="•"/>
            </a:pPr>
            <a:r>
              <a:rPr lang="en-IN" sz="1600" dirty="0"/>
              <a:t>Grounds of Appeal: </a:t>
            </a:r>
            <a:r>
              <a:rPr lang="en-IN" sz="1600" b="1" dirty="0"/>
              <a:t>numbered</a:t>
            </a:r>
            <a:r>
              <a:rPr lang="en-IN" sz="1600" dirty="0"/>
              <a:t> consecutively and typed in double space.</a:t>
            </a:r>
          </a:p>
          <a:p>
            <a:pPr marL="300038" indent="-300038" algn="just">
              <a:buFont typeface="Arial" panose="020B0604020202020204" pitchFamily="34" charset="0"/>
              <a:buChar char="•"/>
            </a:pPr>
            <a:r>
              <a:rPr lang="en-IN" sz="1600" dirty="0"/>
              <a:t>On </a:t>
            </a:r>
            <a:r>
              <a:rPr lang="en-IN" sz="1600" b="1" dirty="0"/>
              <a:t>Fool-scape paper</a:t>
            </a:r>
            <a:r>
              <a:rPr lang="en-IN" sz="1600" dirty="0"/>
              <a:t>, </a:t>
            </a:r>
            <a:r>
              <a:rPr lang="en-IN" sz="1600" b="1" dirty="0"/>
              <a:t>duly paged</a:t>
            </a:r>
            <a:r>
              <a:rPr lang="en-IN" sz="1600" dirty="0"/>
              <a:t>, </a:t>
            </a:r>
            <a:r>
              <a:rPr lang="en-IN" sz="1600" b="1" dirty="0"/>
              <a:t>indexed</a:t>
            </a:r>
            <a:r>
              <a:rPr lang="en-IN" sz="1600" dirty="0"/>
              <a:t>, tagged firmly with </a:t>
            </a:r>
            <a:r>
              <a:rPr lang="en-IN" sz="1600" b="1" dirty="0"/>
              <a:t>each paper book in separate folder</a:t>
            </a:r>
            <a:r>
              <a:rPr lang="en-IN" sz="1600" dirty="0"/>
              <a:t>.</a:t>
            </a:r>
          </a:p>
          <a:p>
            <a:pPr marL="300038" indent="-300038" algn="just">
              <a:buFont typeface="Arial" panose="020B0604020202020204" pitchFamily="34" charset="0"/>
              <a:buChar char="•"/>
            </a:pPr>
            <a:r>
              <a:rPr lang="en-IN" sz="1600" dirty="0"/>
              <a:t>To be signed by </a:t>
            </a:r>
            <a:r>
              <a:rPr lang="en-US" sz="1600" dirty="0"/>
              <a:t>and verified by the appellant/ applicant/ respondent/ Principal officer authorised to sign.</a:t>
            </a:r>
          </a:p>
          <a:p>
            <a:pPr marL="300038" indent="-300038" algn="just">
              <a:buFont typeface="Arial" panose="020B0604020202020204" pitchFamily="34" charset="0"/>
              <a:buChar char="•"/>
            </a:pPr>
            <a:r>
              <a:rPr lang="en-US" sz="1600" dirty="0"/>
              <a:t>Documents produced to be certified to be true.</a:t>
            </a:r>
          </a:p>
          <a:p>
            <a:pPr marL="300038" indent="-300038" algn="just">
              <a:buFont typeface="Arial" panose="020B0604020202020204" pitchFamily="34" charset="0"/>
              <a:buChar char="•"/>
            </a:pPr>
            <a:r>
              <a:rPr lang="en-US" sz="1600" dirty="0"/>
              <a:t>Four copies (if 2 members bench) with four copies of order in original/ order in appeal (wherever applicable). One copy of order to be certified.</a:t>
            </a:r>
          </a:p>
          <a:p>
            <a:pPr marL="300038" indent="-300038" algn="just">
              <a:buFont typeface="Arial" panose="020B0604020202020204" pitchFamily="34" charset="0"/>
              <a:buChar char="•"/>
            </a:pPr>
            <a:r>
              <a:rPr lang="en-US" sz="1600" dirty="0"/>
              <a:t>If appeal heard by 1 member- 3 MOA.</a:t>
            </a:r>
          </a:p>
          <a:p>
            <a:pPr marL="300038" indent="-300038" algn="just">
              <a:buFont typeface="Arial" panose="020B0604020202020204" pitchFamily="34" charset="0"/>
              <a:buChar char="•"/>
            </a:pPr>
            <a:r>
              <a:rPr lang="en-US" sz="1600" dirty="0"/>
              <a:t>President to determine which appeals are to be heard by single member.</a:t>
            </a:r>
          </a:p>
          <a:p>
            <a:pPr algn="just"/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 </a:t>
            </a:r>
            <a:endParaRPr lang="en-IN" sz="16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5AF733-AF0A-A2B8-207F-16B7A31C06BB}"/>
              </a:ext>
            </a:extLst>
          </p:cNvPr>
          <p:cNvSpPr/>
          <p:nvPr/>
        </p:nvSpPr>
        <p:spPr>
          <a:xfrm>
            <a:off x="412532" y="3890010"/>
            <a:ext cx="2401614" cy="21297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u="sng" dirty="0"/>
              <a:t>MOA</a:t>
            </a:r>
          </a:p>
          <a:p>
            <a:pPr algn="ctr"/>
            <a:endParaRPr lang="en-US" sz="1400" b="1" u="sng" dirty="0"/>
          </a:p>
          <a:p>
            <a:pPr marL="214313" indent="-214313">
              <a:buFontTx/>
              <a:buChar char="-"/>
            </a:pPr>
            <a:r>
              <a:rPr lang="en-US" sz="1400" dirty="0"/>
              <a:t>In relevant Form</a:t>
            </a:r>
          </a:p>
          <a:p>
            <a:pPr marL="214313" indent="-214313">
              <a:buFontTx/>
              <a:buChar char="-"/>
            </a:pPr>
            <a:r>
              <a:rPr lang="en-US" sz="1400" dirty="0"/>
              <a:t>To be presented by </a:t>
            </a:r>
          </a:p>
          <a:p>
            <a:pPr marL="557213" lvl="1" indent="-214313">
              <a:buFontTx/>
              <a:buChar char="-"/>
            </a:pPr>
            <a:r>
              <a:rPr lang="en-US" sz="1400" dirty="0"/>
              <a:t>person </a:t>
            </a:r>
          </a:p>
          <a:p>
            <a:pPr marL="557213" lvl="1" indent="-214313">
              <a:buFontTx/>
              <a:buChar char="-"/>
            </a:pPr>
            <a:r>
              <a:rPr lang="en-US" sz="1400" dirty="0"/>
              <a:t>or agent</a:t>
            </a:r>
          </a:p>
          <a:p>
            <a:pPr marL="557213" lvl="1" indent="-214313">
              <a:buFontTx/>
              <a:buChar char="-"/>
            </a:pPr>
            <a:r>
              <a:rPr lang="en-US" sz="1400" dirty="0"/>
              <a:t>sent by registered post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1BFEB3-BB15-11D3-8D0B-7386CAC4EFFC}"/>
              </a:ext>
            </a:extLst>
          </p:cNvPr>
          <p:cNvSpPr/>
          <p:nvPr/>
        </p:nvSpPr>
        <p:spPr>
          <a:xfrm>
            <a:off x="2903482" y="3890010"/>
            <a:ext cx="2786555" cy="21297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u="sng" dirty="0"/>
              <a:t>Grounds of Appeal</a:t>
            </a:r>
          </a:p>
          <a:p>
            <a:pPr algn="ctr"/>
            <a:endParaRPr lang="en-US" sz="1400" b="1" u="sng" dirty="0"/>
          </a:p>
          <a:p>
            <a:pPr marL="214313" indent="-214313">
              <a:buFontTx/>
              <a:buChar char="-"/>
            </a:pPr>
            <a:r>
              <a:rPr lang="en-US" sz="1400" dirty="0"/>
              <a:t>No other grounds except by leave of Tribunal.</a:t>
            </a:r>
          </a:p>
          <a:p>
            <a:pPr marL="214313" indent="-214313">
              <a:buFontTx/>
              <a:buChar char="-"/>
            </a:pPr>
            <a:r>
              <a:rPr lang="en-US" sz="1400" dirty="0"/>
              <a:t>Tribunal – not confined by the grounds in deciding appeal</a:t>
            </a:r>
          </a:p>
          <a:p>
            <a:pPr marL="214313" indent="-214313">
              <a:buFontTx/>
              <a:buChar char="-"/>
            </a:pPr>
            <a:r>
              <a:rPr lang="en-US" sz="1400" dirty="0"/>
              <a:t>On any grounds – Opportunity of hearing required.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BD5D62-5584-8C2C-F136-0DD6AE519C5C}"/>
              </a:ext>
            </a:extLst>
          </p:cNvPr>
          <p:cNvSpPr/>
          <p:nvPr/>
        </p:nvSpPr>
        <p:spPr>
          <a:xfrm>
            <a:off x="5779374" y="3886200"/>
            <a:ext cx="3170193" cy="21297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u="sng" dirty="0"/>
              <a:t>Rejection/ Amendment</a:t>
            </a:r>
          </a:p>
          <a:p>
            <a:pPr algn="ctr"/>
            <a:endParaRPr lang="en-US" sz="1400" b="1" u="sng" dirty="0"/>
          </a:p>
          <a:p>
            <a:pPr marL="214313" indent="-214313">
              <a:buFontTx/>
              <a:buChar char="-"/>
            </a:pPr>
            <a:r>
              <a:rPr lang="en-US" sz="1400" dirty="0"/>
              <a:t>Not accept Memorandum if not accompanied by documents.</a:t>
            </a:r>
          </a:p>
          <a:p>
            <a:pPr marL="214313" indent="-214313">
              <a:buFontTx/>
              <a:buChar char="-"/>
            </a:pPr>
            <a:r>
              <a:rPr lang="en-US" sz="1400" dirty="0"/>
              <a:t>Reject if not in Time Limit.</a:t>
            </a:r>
          </a:p>
          <a:p>
            <a:pPr marL="214313" indent="-214313">
              <a:buFontTx/>
              <a:buChar char="-"/>
            </a:pPr>
            <a:r>
              <a:rPr lang="en-US" sz="1400" dirty="0"/>
              <a:t>Return if not in accordance with Procedure Rules, 1992</a:t>
            </a:r>
          </a:p>
          <a:p>
            <a:pPr marL="214313" indent="-214313">
              <a:buFontTx/>
              <a:buChar char="-"/>
            </a:pPr>
            <a:r>
              <a:rPr lang="en-US" sz="1400" dirty="0"/>
              <a:t>Allow to be refilled after removal of defects.</a:t>
            </a:r>
          </a:p>
          <a:p>
            <a:pPr marL="214313" indent="-214313">
              <a:buFontTx/>
              <a:buChar char="-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607696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87E6FD-FEF8-5D58-275A-64EC43D50514}"/>
              </a:ext>
            </a:extLst>
          </p:cNvPr>
          <p:cNvSpPr/>
          <p:nvPr/>
        </p:nvSpPr>
        <p:spPr>
          <a:xfrm>
            <a:off x="331076" y="963661"/>
            <a:ext cx="8279524" cy="1866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IN" sz="1600" b="1" u="sng" dirty="0">
                <a:solidFill>
                  <a:schemeClr val="tx1"/>
                </a:solidFill>
              </a:rPr>
              <a:t>Document for Authorised Representative</a:t>
            </a:r>
          </a:p>
          <a:p>
            <a:pPr algn="just"/>
            <a:r>
              <a:rPr lang="en-IN" sz="1600" b="1" u="sng" dirty="0">
                <a:solidFill>
                  <a:schemeClr val="tx1"/>
                </a:solidFill>
              </a:rPr>
              <a:t>If represented by AR- </a:t>
            </a:r>
            <a:r>
              <a:rPr lang="en-IN" sz="1600" dirty="0">
                <a:solidFill>
                  <a:schemeClr val="tx1"/>
                </a:solidFill>
              </a:rPr>
              <a:t>Document authorising to be appended with MOA.</a:t>
            </a:r>
          </a:p>
          <a:p>
            <a:pPr algn="just"/>
            <a:r>
              <a:rPr lang="en-IN" sz="1600" b="1" u="sng" dirty="0">
                <a:solidFill>
                  <a:schemeClr val="tx1"/>
                </a:solidFill>
              </a:rPr>
              <a:t>If not able to file immediately- </a:t>
            </a:r>
            <a:r>
              <a:rPr lang="en-IN" sz="1600" dirty="0">
                <a:solidFill>
                  <a:schemeClr val="tx1"/>
                </a:solidFill>
              </a:rPr>
              <a:t>AR may file memo of appearance along with document of authorisation subject to satisfaction of Bench.</a:t>
            </a:r>
          </a:p>
          <a:p>
            <a:pPr algn="just"/>
            <a:r>
              <a:rPr lang="en-IN" sz="1600" b="1" u="sng" dirty="0">
                <a:solidFill>
                  <a:schemeClr val="tx1"/>
                </a:solidFill>
              </a:rPr>
              <a:t>Document to indicate</a:t>
            </a:r>
            <a:r>
              <a:rPr lang="en-IN" sz="1600" b="1" dirty="0">
                <a:solidFill>
                  <a:schemeClr val="tx1"/>
                </a:solidFill>
              </a:rPr>
              <a:t> </a:t>
            </a:r>
            <a:r>
              <a:rPr lang="en-IN" sz="1600" dirty="0">
                <a:solidFill>
                  <a:schemeClr val="tx1"/>
                </a:solidFill>
              </a:rPr>
              <a:t>– Status of AR, Details of relationship, qualification to act.</a:t>
            </a:r>
          </a:p>
          <a:p>
            <a:pPr algn="just"/>
            <a:r>
              <a:rPr lang="en-IN" sz="1600" b="1" u="sng" dirty="0">
                <a:solidFill>
                  <a:schemeClr val="tx1"/>
                </a:solidFill>
              </a:rPr>
              <a:t>If AR is Legal practitioner- </a:t>
            </a:r>
            <a:r>
              <a:rPr lang="en-IN" sz="1600" dirty="0">
                <a:solidFill>
                  <a:schemeClr val="tx1"/>
                </a:solidFill>
              </a:rPr>
              <a:t>Document to be duly executed vakalatnama.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AC7C7A-F570-5DDD-A607-852B3465EFDF}"/>
              </a:ext>
            </a:extLst>
          </p:cNvPr>
          <p:cNvGrpSpPr/>
          <p:nvPr/>
        </p:nvGrpSpPr>
        <p:grpSpPr>
          <a:xfrm>
            <a:off x="539968" y="2985598"/>
            <a:ext cx="4184425" cy="2908741"/>
            <a:chOff x="6190593" y="2916624"/>
            <a:chExt cx="4388069" cy="35630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F8518FB-8C19-75A9-06C8-5D1248263684}"/>
                </a:ext>
              </a:extLst>
            </p:cNvPr>
            <p:cNvGrpSpPr/>
            <p:nvPr/>
          </p:nvGrpSpPr>
          <p:grpSpPr>
            <a:xfrm>
              <a:off x="6243145" y="2916624"/>
              <a:ext cx="4335517" cy="1702674"/>
              <a:chOff x="6243145" y="2916624"/>
              <a:chExt cx="4335517" cy="1702674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7619D38-1D8A-2B60-F9AB-A5EDDB38C6E2}"/>
                  </a:ext>
                </a:extLst>
              </p:cNvPr>
              <p:cNvSpPr/>
              <p:nvPr/>
            </p:nvSpPr>
            <p:spPr>
              <a:xfrm>
                <a:off x="6689836" y="2916624"/>
                <a:ext cx="3058508" cy="5123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Appellant’s Default</a:t>
                </a:r>
                <a:endParaRPr lang="en-IN" sz="1600" dirty="0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CFE7DA8-3310-9DFE-C42F-0E45204A9FA6}"/>
                  </a:ext>
                </a:extLst>
              </p:cNvPr>
              <p:cNvCxnSpPr>
                <a:stCxn id="20" idx="2"/>
              </p:cNvCxnSpPr>
              <p:nvPr/>
            </p:nvCxnSpPr>
            <p:spPr>
              <a:xfrm flipH="1">
                <a:off x="7535917" y="3429000"/>
                <a:ext cx="683173" cy="3547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FEACEF9-8E45-0284-2155-25B054B48362}"/>
                  </a:ext>
                </a:extLst>
              </p:cNvPr>
              <p:cNvCxnSpPr>
                <a:stCxn id="20" idx="2"/>
              </p:cNvCxnSpPr>
              <p:nvPr/>
            </p:nvCxnSpPr>
            <p:spPr>
              <a:xfrm>
                <a:off x="8219090" y="3429000"/>
                <a:ext cx="688427" cy="3547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358ACD-38EB-9B55-675A-9704E36C3269}"/>
                  </a:ext>
                </a:extLst>
              </p:cNvPr>
              <p:cNvSpPr/>
              <p:nvPr/>
            </p:nvSpPr>
            <p:spPr>
              <a:xfrm>
                <a:off x="6243145" y="3783724"/>
                <a:ext cx="1975945" cy="80404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Dismiss appeal</a:t>
                </a:r>
                <a:endParaRPr lang="en-IN" sz="16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760634C-6627-4D42-6211-C804DDDEEC20}"/>
                  </a:ext>
                </a:extLst>
              </p:cNvPr>
              <p:cNvSpPr/>
              <p:nvPr/>
            </p:nvSpPr>
            <p:spPr>
              <a:xfrm>
                <a:off x="8602717" y="3815256"/>
                <a:ext cx="1975945" cy="80404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Hear and decide on merits</a:t>
                </a:r>
                <a:endParaRPr lang="en-IN" sz="1600" dirty="0"/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2F05A17-A1A6-DA41-BAB7-0AB823E55D3C}"/>
                </a:ext>
              </a:extLst>
            </p:cNvPr>
            <p:cNvCxnSpPr>
              <a:cxnSpLocks/>
            </p:cNvCxnSpPr>
            <p:nvPr/>
          </p:nvCxnSpPr>
          <p:spPr>
            <a:xfrm>
              <a:off x="7283675" y="4461650"/>
              <a:ext cx="0" cy="3547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D35F254-B241-D4B2-397C-549214E6782B}"/>
                </a:ext>
              </a:extLst>
            </p:cNvPr>
            <p:cNvSpPr/>
            <p:nvPr/>
          </p:nvSpPr>
          <p:spPr>
            <a:xfrm>
              <a:off x="6190593" y="4816373"/>
              <a:ext cx="4335516" cy="166327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u="sng" dirty="0"/>
                <a:t>If afterwards, appellant appears and satisfies reason for default </a:t>
              </a:r>
            </a:p>
            <a:p>
              <a:endParaRPr lang="en-US" sz="1600" b="1" u="sng" dirty="0"/>
            </a:p>
            <a:p>
              <a:r>
                <a:rPr lang="en-US" sz="1600" dirty="0"/>
                <a:t>Tribunal may set aside the dismissal and restore the appeal</a:t>
              </a:r>
              <a:endParaRPr lang="en-IN" sz="16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537650C-92C8-8375-BE5F-7DDB32FCCBA2}"/>
              </a:ext>
            </a:extLst>
          </p:cNvPr>
          <p:cNvGrpSpPr/>
          <p:nvPr/>
        </p:nvGrpSpPr>
        <p:grpSpPr>
          <a:xfrm>
            <a:off x="5593821" y="3149551"/>
            <a:ext cx="2711977" cy="2396157"/>
            <a:chOff x="6036880" y="2662221"/>
            <a:chExt cx="2941977" cy="251480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A74D9B7-616F-3E1B-BA1E-8078A61F8A7D}"/>
                </a:ext>
              </a:extLst>
            </p:cNvPr>
            <p:cNvSpPr/>
            <p:nvPr/>
          </p:nvSpPr>
          <p:spPr>
            <a:xfrm>
              <a:off x="6036880" y="2662221"/>
              <a:ext cx="2941977" cy="39413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b="1" u="sng" dirty="0"/>
                <a:t>Reply to appeal</a:t>
              </a:r>
            </a:p>
            <a:p>
              <a:pPr algn="ctr"/>
              <a:endParaRPr lang="en-IN" sz="1400" b="1" u="sng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D1E483F-D6C3-BCD5-4589-2402F7B68E14}"/>
                </a:ext>
              </a:extLst>
            </p:cNvPr>
            <p:cNvSpPr/>
            <p:nvPr/>
          </p:nvSpPr>
          <p:spPr>
            <a:xfrm>
              <a:off x="6036880" y="3417193"/>
              <a:ext cx="2871950" cy="51237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IN" sz="1400" dirty="0"/>
                <a:t>Respondent reply = 1 month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69E694A-F5DC-7561-B503-272B68F77E1B}"/>
                </a:ext>
              </a:extLst>
            </p:cNvPr>
            <p:cNvCxnSpPr>
              <a:cxnSpLocks/>
            </p:cNvCxnSpPr>
            <p:nvPr/>
          </p:nvCxnSpPr>
          <p:spPr>
            <a:xfrm>
              <a:off x="7474164" y="3919706"/>
              <a:ext cx="0" cy="3744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7B52AA3-8B65-064F-94F4-04B9C79E104A}"/>
                </a:ext>
              </a:extLst>
            </p:cNvPr>
            <p:cNvSpPr/>
            <p:nvPr/>
          </p:nvSpPr>
          <p:spPr>
            <a:xfrm>
              <a:off x="6074981" y="4294130"/>
              <a:ext cx="2833849" cy="88289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IN" sz="1400" dirty="0"/>
                <a:t>Appellant’s rejoinder = 1 month, or the period specified.</a:t>
              </a:r>
              <a:endParaRPr lang="en-US" sz="1400" dirty="0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83EF9F2-ED0D-1B34-E5F3-212FF9A635E3}"/>
              </a:ext>
            </a:extLst>
          </p:cNvPr>
          <p:cNvCxnSpPr>
            <a:cxnSpLocks/>
          </p:cNvCxnSpPr>
          <p:nvPr/>
        </p:nvCxnSpPr>
        <p:spPr>
          <a:xfrm>
            <a:off x="6858000" y="3525093"/>
            <a:ext cx="0" cy="319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9838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F198D5-3DDC-BD53-96EE-DC874D3073FF}"/>
              </a:ext>
            </a:extLst>
          </p:cNvPr>
          <p:cNvGrpSpPr/>
          <p:nvPr/>
        </p:nvGrpSpPr>
        <p:grpSpPr>
          <a:xfrm>
            <a:off x="457200" y="1481955"/>
            <a:ext cx="4903069" cy="3894090"/>
            <a:chOff x="551793" y="2506718"/>
            <a:chExt cx="5171090" cy="389409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435903-4AD1-6477-005C-1C7662B93253}"/>
                </a:ext>
              </a:extLst>
            </p:cNvPr>
            <p:cNvGrpSpPr/>
            <p:nvPr/>
          </p:nvGrpSpPr>
          <p:grpSpPr>
            <a:xfrm>
              <a:off x="551793" y="2506718"/>
              <a:ext cx="5171090" cy="2869322"/>
              <a:chOff x="441434" y="2837794"/>
              <a:chExt cx="5171090" cy="2869322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E0DEE16-00EF-1FD3-386A-25E6990FE314}"/>
                  </a:ext>
                </a:extLst>
              </p:cNvPr>
              <p:cNvSpPr/>
              <p:nvPr/>
            </p:nvSpPr>
            <p:spPr>
              <a:xfrm>
                <a:off x="441434" y="2837794"/>
                <a:ext cx="4950373" cy="127700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b="1" u="sng" dirty="0"/>
                  <a:t>Paper Book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Copies of Documents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Statement of witnesses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Other Papers</a:t>
                </a:r>
                <a:endParaRPr lang="en-IN" dirty="0"/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939E5EC-5593-409E-66F5-EFA031E6C1C1}"/>
                  </a:ext>
                </a:extLst>
              </p:cNvPr>
              <p:cNvCxnSpPr>
                <a:stCxn id="5" idx="2"/>
              </p:cNvCxnSpPr>
              <p:nvPr/>
            </p:nvCxnSpPr>
            <p:spPr>
              <a:xfrm flipH="1">
                <a:off x="2333297" y="4114800"/>
                <a:ext cx="583324" cy="3153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F792D4A2-6DEC-AC98-0057-C9817D44F0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6620" y="4114800"/>
                <a:ext cx="646387" cy="3153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4C72B7C-50A3-B4C0-ECA4-1F86F594466B}"/>
                  </a:ext>
                </a:extLst>
              </p:cNvPr>
              <p:cNvSpPr/>
              <p:nvPr/>
            </p:nvSpPr>
            <p:spPr>
              <a:xfrm>
                <a:off x="551788" y="4430109"/>
                <a:ext cx="2207171" cy="12770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u="sng" dirty="0"/>
                  <a:t>Appellant: </a:t>
                </a:r>
              </a:p>
              <a:p>
                <a:pPr algn="ctr"/>
                <a:r>
                  <a:rPr lang="en-US" dirty="0"/>
                  <a:t>within 1 month of filing of appeal</a:t>
                </a:r>
                <a:endParaRPr lang="en-IN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70ABEE1-0BB2-9C21-86A3-9EA197FA303A}"/>
                  </a:ext>
                </a:extLst>
              </p:cNvPr>
              <p:cNvSpPr/>
              <p:nvPr/>
            </p:nvSpPr>
            <p:spPr>
              <a:xfrm>
                <a:off x="2916619" y="4430110"/>
                <a:ext cx="2695905" cy="12770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b="1" u="sng" dirty="0"/>
                  <a:t>Respondent:</a:t>
                </a:r>
              </a:p>
              <a:p>
                <a:r>
                  <a:rPr lang="en-US" dirty="0"/>
                  <a:t>within one month of the service of the notice of the filing of the appeal</a:t>
                </a:r>
                <a:endParaRPr lang="en-IN" dirty="0"/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A376EB9-E237-7BE1-1233-7746E97FD0B0}"/>
                </a:ext>
              </a:extLst>
            </p:cNvPr>
            <p:cNvSpPr/>
            <p:nvPr/>
          </p:nvSpPr>
          <p:spPr>
            <a:xfrm>
              <a:off x="1395242" y="5644062"/>
              <a:ext cx="2948152" cy="75674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Tribunal may allow after expiry of such period</a:t>
              </a:r>
              <a:endParaRPr lang="en-IN" dirty="0"/>
            </a:p>
          </p:txBody>
        </p:sp>
      </p:grpSp>
      <p:pic>
        <p:nvPicPr>
          <p:cNvPr id="1026" name="Picture 2" descr="Paper Book&quot; Images – Browse 1,818 Stock ...">
            <a:extLst>
              <a:ext uri="{FF2B5EF4-FFF2-40B4-BE49-F238E27FC236}">
                <a16:creationId xmlns:a16="http://schemas.microsoft.com/office/drawing/2014/main" id="{D7A4225B-A688-5794-498F-778A2927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51" y="2045820"/>
            <a:ext cx="2959777" cy="2955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438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6EDD3E-2C61-02E1-4C2A-08743BAD3960}"/>
              </a:ext>
            </a:extLst>
          </p:cNvPr>
          <p:cNvSpPr txBox="1">
            <a:spLocks/>
          </p:cNvSpPr>
          <p:nvPr/>
        </p:nvSpPr>
        <p:spPr>
          <a:xfrm>
            <a:off x="488514" y="1134151"/>
            <a:ext cx="8349515" cy="631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12. Tips for an Effective Appeal to the GSTAT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773020-B509-9680-B6FD-529D5B2CAA35}"/>
              </a:ext>
            </a:extLst>
          </p:cNvPr>
          <p:cNvSpPr/>
          <p:nvPr/>
        </p:nvSpPr>
        <p:spPr>
          <a:xfrm>
            <a:off x="692834" y="2193522"/>
            <a:ext cx="2363372" cy="453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Understand the Issue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BD635-1BAC-84FE-7E0D-96492816D497}"/>
              </a:ext>
            </a:extLst>
          </p:cNvPr>
          <p:cNvSpPr/>
          <p:nvPr/>
        </p:nvSpPr>
        <p:spPr>
          <a:xfrm>
            <a:off x="6474658" y="2172597"/>
            <a:ext cx="2363372" cy="453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Draft a Compelling Appeal 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175C72-F95B-D843-457B-60556D9EE5C0}"/>
              </a:ext>
            </a:extLst>
          </p:cNvPr>
          <p:cNvSpPr/>
          <p:nvPr/>
        </p:nvSpPr>
        <p:spPr>
          <a:xfrm>
            <a:off x="3583746" y="2193437"/>
            <a:ext cx="2363372" cy="453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Identify Grounds for Appeal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A9D6B-7793-28A8-84D2-D6774C42BA40}"/>
              </a:ext>
            </a:extLst>
          </p:cNvPr>
          <p:cNvSpPr/>
          <p:nvPr/>
        </p:nvSpPr>
        <p:spPr>
          <a:xfrm>
            <a:off x="692833" y="3083522"/>
            <a:ext cx="2363372" cy="453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Gather Supporting Documents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7A10C-FC64-FEE5-99F4-081C989FA9AA}"/>
              </a:ext>
            </a:extLst>
          </p:cNvPr>
          <p:cNvSpPr/>
          <p:nvPr/>
        </p:nvSpPr>
        <p:spPr>
          <a:xfrm>
            <a:off x="3583745" y="3083521"/>
            <a:ext cx="2363372" cy="453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Meet with Legal Counsel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86C6B5-9B96-3D3F-2A55-3B4ACC6997A8}"/>
              </a:ext>
            </a:extLst>
          </p:cNvPr>
          <p:cNvSpPr/>
          <p:nvPr/>
        </p:nvSpPr>
        <p:spPr>
          <a:xfrm>
            <a:off x="6474658" y="3067650"/>
            <a:ext cx="2363372" cy="453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Prepare for the Hearing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14CAA-3EC9-B4DC-0D22-159CD5E32BC5}"/>
              </a:ext>
            </a:extLst>
          </p:cNvPr>
          <p:cNvSpPr/>
          <p:nvPr/>
        </p:nvSpPr>
        <p:spPr>
          <a:xfrm>
            <a:off x="692833" y="3965917"/>
            <a:ext cx="2363372" cy="453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Present Your Case Effectively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8B8D71-7253-F391-6640-AD14E3DEFED9}"/>
              </a:ext>
            </a:extLst>
          </p:cNvPr>
          <p:cNvSpPr/>
          <p:nvPr/>
        </p:nvSpPr>
        <p:spPr>
          <a:xfrm>
            <a:off x="3583745" y="3965916"/>
            <a:ext cx="2363372" cy="453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Respond to Counter-Arguments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9080FA-CDC8-F19D-940D-1AB8C7F5BEF8}"/>
              </a:ext>
            </a:extLst>
          </p:cNvPr>
          <p:cNvSpPr/>
          <p:nvPr/>
        </p:nvSpPr>
        <p:spPr>
          <a:xfrm>
            <a:off x="6474658" y="3962703"/>
            <a:ext cx="2363372" cy="453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Await the Tribunal's Decision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7429678-5EF3-C865-9F15-14D978D15ECD}"/>
              </a:ext>
            </a:extLst>
          </p:cNvPr>
          <p:cNvSpPr/>
          <p:nvPr/>
        </p:nvSpPr>
        <p:spPr>
          <a:xfrm>
            <a:off x="3056205" y="2306857"/>
            <a:ext cx="527540" cy="2268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F208D8D-15DC-E64A-C0F1-CFF8A081EF5B}"/>
              </a:ext>
            </a:extLst>
          </p:cNvPr>
          <p:cNvSpPr/>
          <p:nvPr/>
        </p:nvSpPr>
        <p:spPr>
          <a:xfrm>
            <a:off x="5947116" y="2286017"/>
            <a:ext cx="527540" cy="2268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DDF8281-F23A-F594-77EB-0BA598A6DBD3}"/>
              </a:ext>
            </a:extLst>
          </p:cNvPr>
          <p:cNvSpPr/>
          <p:nvPr/>
        </p:nvSpPr>
        <p:spPr>
          <a:xfrm rot="10800000">
            <a:off x="5947116" y="3180920"/>
            <a:ext cx="527540" cy="2268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AAA03F0-D4E8-3E36-4BAA-13BBB5DF70CA}"/>
              </a:ext>
            </a:extLst>
          </p:cNvPr>
          <p:cNvSpPr/>
          <p:nvPr/>
        </p:nvSpPr>
        <p:spPr>
          <a:xfrm rot="10800000">
            <a:off x="3056203" y="3202878"/>
            <a:ext cx="527540" cy="2268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9561D9F-56E4-EDEF-555B-58C793406FD0}"/>
              </a:ext>
            </a:extLst>
          </p:cNvPr>
          <p:cNvSpPr/>
          <p:nvPr/>
        </p:nvSpPr>
        <p:spPr>
          <a:xfrm>
            <a:off x="3056203" y="4076123"/>
            <a:ext cx="527540" cy="2268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2A3F692-9753-F88C-5373-2CA45366A21C}"/>
              </a:ext>
            </a:extLst>
          </p:cNvPr>
          <p:cNvSpPr/>
          <p:nvPr/>
        </p:nvSpPr>
        <p:spPr>
          <a:xfrm>
            <a:off x="5947116" y="4055133"/>
            <a:ext cx="527540" cy="2268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019357A1-1561-891D-1AD6-7CA1E3944431}"/>
              </a:ext>
            </a:extLst>
          </p:cNvPr>
          <p:cNvSpPr/>
          <p:nvPr/>
        </p:nvSpPr>
        <p:spPr>
          <a:xfrm>
            <a:off x="7527976" y="2636699"/>
            <a:ext cx="256734" cy="4205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635E7FDB-7A4E-218E-E22F-E3590393B90C}"/>
              </a:ext>
            </a:extLst>
          </p:cNvPr>
          <p:cNvSpPr/>
          <p:nvPr/>
        </p:nvSpPr>
        <p:spPr>
          <a:xfrm>
            <a:off x="1746151" y="3552992"/>
            <a:ext cx="256734" cy="4097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pic>
        <p:nvPicPr>
          <p:cNvPr id="2050" name="Picture 2" descr="New GST Appeal Amnesty Scheme Notification: What it Means for Taxpayers">
            <a:extLst>
              <a:ext uri="{FF2B5EF4-FFF2-40B4-BE49-F238E27FC236}">
                <a16:creationId xmlns:a16="http://schemas.microsoft.com/office/drawing/2014/main" id="{B94EEA47-5FBC-5C65-EACE-2559DC85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1" y="4668533"/>
            <a:ext cx="8145197" cy="1308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3655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1AA5AA-DB9D-9C96-B541-172B9D1B6131}"/>
              </a:ext>
            </a:extLst>
          </p:cNvPr>
          <p:cNvSpPr txBox="1">
            <a:spLocks/>
          </p:cNvSpPr>
          <p:nvPr/>
        </p:nvSpPr>
        <p:spPr>
          <a:xfrm>
            <a:off x="75737" y="1133567"/>
            <a:ext cx="8992525" cy="5384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13.A brief checklist to be followed for filing an appeal before GSTAT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36CFE8-737F-907F-3CD0-9E476FDE9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216814"/>
              </p:ext>
            </p:extLst>
          </p:nvPr>
        </p:nvGraphicFramePr>
        <p:xfrm>
          <a:off x="5867400" y="1746685"/>
          <a:ext cx="3081382" cy="442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237">
                  <a:extLst>
                    <a:ext uri="{9D8B030D-6E8A-4147-A177-3AD203B41FA5}">
                      <a16:colId xmlns:a16="http://schemas.microsoft.com/office/drawing/2014/main" val="1189786794"/>
                    </a:ext>
                  </a:extLst>
                </a:gridCol>
                <a:gridCol w="2614145">
                  <a:extLst>
                    <a:ext uri="{9D8B030D-6E8A-4147-A177-3AD203B41FA5}">
                      <a16:colId xmlns:a16="http://schemas.microsoft.com/office/drawing/2014/main" val="1172343492"/>
                    </a:ext>
                  </a:extLst>
                </a:gridCol>
              </a:tblGrid>
              <a:tr h="232922">
                <a:tc>
                  <a:txBody>
                    <a:bodyPr/>
                    <a:lstStyle/>
                    <a:p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S.No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Particulars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2942790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 Page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5445206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 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9255990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GST APL-05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840916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Prayer</a:t>
                      </a:r>
                    </a:p>
                  </a:txBody>
                  <a:tcPr marL="4798" marR="4798" marT="4798" marB="28785" anchor="ctr"/>
                </a:tc>
                <a:extLst>
                  <a:ext uri="{0D108BD9-81ED-4DB2-BD59-A6C34878D82A}">
                    <a16:rowId xmlns:a16="http://schemas.microsoft.com/office/drawing/2014/main" val="895203290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Statement of Facts</a:t>
                      </a:r>
                    </a:p>
                  </a:txBody>
                  <a:tcPr marL="4798" marR="4798" marT="4798" marB="28785" anchor="ctr"/>
                </a:tc>
                <a:extLst>
                  <a:ext uri="{0D108BD9-81ED-4DB2-BD59-A6C34878D82A}">
                    <a16:rowId xmlns:a16="http://schemas.microsoft.com/office/drawing/2014/main" val="1317462818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Grounds of Appeal</a:t>
                      </a:r>
                    </a:p>
                  </a:txBody>
                  <a:tcPr marL="4798" marR="4798" marT="4798" marB="28785" anchor="ctr"/>
                </a:tc>
                <a:extLst>
                  <a:ext uri="{0D108BD9-81ED-4DB2-BD59-A6C34878D82A}">
                    <a16:rowId xmlns:a16="http://schemas.microsoft.com/office/drawing/2014/main" val="206406943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Power of Attorney</a:t>
                      </a:r>
                    </a:p>
                  </a:txBody>
                  <a:tcPr marL="4798" marR="4798" marT="4798" marB="28785" anchor="ctr"/>
                </a:tc>
                <a:extLst>
                  <a:ext uri="{0D108BD9-81ED-4DB2-BD59-A6C34878D82A}">
                    <a16:rowId xmlns:a16="http://schemas.microsoft.com/office/drawing/2014/main" val="1801514262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Certified copy of Order</a:t>
                      </a:r>
                    </a:p>
                  </a:txBody>
                  <a:tcPr marL="4798" marR="4798" marT="4798" marB="28785" anchor="ctr"/>
                </a:tc>
                <a:extLst>
                  <a:ext uri="{0D108BD9-81ED-4DB2-BD59-A6C34878D82A}">
                    <a16:rowId xmlns:a16="http://schemas.microsoft.com/office/drawing/2014/main" val="864124195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Copy of proof of pre deposit  in Form DRC 03</a:t>
                      </a:r>
                    </a:p>
                  </a:txBody>
                  <a:tcPr marL="4798" marR="4798" marT="4798" marB="28785" anchor="ctr"/>
                </a:tc>
                <a:extLst>
                  <a:ext uri="{0D108BD9-81ED-4DB2-BD59-A6C34878D82A}">
                    <a16:rowId xmlns:a16="http://schemas.microsoft.com/office/drawing/2014/main" val="2722795662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Appeal filing fees payment details</a:t>
                      </a:r>
                    </a:p>
                  </a:txBody>
                  <a:tcPr marL="4798" marR="4798" marT="4798" marB="28785" anchor="ctr"/>
                </a:tc>
                <a:extLst>
                  <a:ext uri="{0D108BD9-81ED-4DB2-BD59-A6C34878D82A}">
                    <a16:rowId xmlns:a16="http://schemas.microsoft.com/office/drawing/2014/main" val="3711715710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Non-Judicial Stamp</a:t>
                      </a:r>
                    </a:p>
                  </a:txBody>
                  <a:tcPr marL="4798" marR="4798" marT="4798" marB="28785" anchor="ctr"/>
                </a:tc>
                <a:extLst>
                  <a:ext uri="{0D108BD9-81ED-4DB2-BD59-A6C34878D82A}">
                    <a16:rowId xmlns:a16="http://schemas.microsoft.com/office/drawing/2014/main" val="1689601327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Preparation of Paper Book</a:t>
                      </a:r>
                    </a:p>
                  </a:txBody>
                  <a:tcPr marL="4798" marR="4798" marT="4798" marB="28785" anchor="ctr"/>
                </a:tc>
                <a:extLst>
                  <a:ext uri="{0D108BD9-81ED-4DB2-BD59-A6C34878D82A}">
                    <a16:rowId xmlns:a16="http://schemas.microsoft.com/office/drawing/2014/main" val="3155806463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A.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History</a:t>
                      </a:r>
                    </a:p>
                  </a:txBody>
                  <a:tcPr marL="129533" marR="4798" marT="4798" marB="28785" anchor="b"/>
                </a:tc>
                <a:extLst>
                  <a:ext uri="{0D108BD9-81ED-4DB2-BD59-A6C34878D82A}">
                    <a16:rowId xmlns:a16="http://schemas.microsoft.com/office/drawing/2014/main" val="770970823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B.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Arguments on Merit</a:t>
                      </a:r>
                    </a:p>
                  </a:txBody>
                  <a:tcPr marL="129533" marR="4798" marT="4798" marB="28785" anchor="b"/>
                </a:tc>
                <a:extLst>
                  <a:ext uri="{0D108BD9-81ED-4DB2-BD59-A6C34878D82A}">
                    <a16:rowId xmlns:a16="http://schemas.microsoft.com/office/drawing/2014/main" val="1682094127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C.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Arguments on Technical Ground</a:t>
                      </a:r>
                    </a:p>
                  </a:txBody>
                  <a:tcPr marL="129533" marR="4798" marT="4798" marB="28785" anchor="b"/>
                </a:tc>
                <a:extLst>
                  <a:ext uri="{0D108BD9-81ED-4DB2-BD59-A6C34878D82A}">
                    <a16:rowId xmlns:a16="http://schemas.microsoft.com/office/drawing/2014/main" val="294788630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D.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 of relevant statutory provisions</a:t>
                      </a:r>
                    </a:p>
                  </a:txBody>
                  <a:tcPr marL="129533" marR="4798" marT="4798" marB="28785" anchor="b"/>
                </a:tc>
                <a:extLst>
                  <a:ext uri="{0D108BD9-81ED-4DB2-BD59-A6C34878D82A}">
                    <a16:rowId xmlns:a16="http://schemas.microsoft.com/office/drawing/2014/main" val="2324735893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E.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Documentary Evidence</a:t>
                      </a:r>
                    </a:p>
                  </a:txBody>
                  <a:tcPr marL="129533" marR="4798" marT="4798" marB="28785" anchor="b"/>
                </a:tc>
                <a:extLst>
                  <a:ext uri="{0D108BD9-81ED-4DB2-BD59-A6C34878D82A}">
                    <a16:rowId xmlns:a16="http://schemas.microsoft.com/office/drawing/2014/main" val="3067307217"/>
                  </a:ext>
                </a:extLst>
              </a:tr>
              <a:tr h="232922"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F.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Laws</a:t>
                      </a:r>
                    </a:p>
                  </a:txBody>
                  <a:tcPr marL="129533" marR="4798" marT="4798" marB="28785" anchor="b"/>
                </a:tc>
                <a:extLst>
                  <a:ext uri="{0D108BD9-81ED-4DB2-BD59-A6C34878D82A}">
                    <a16:rowId xmlns:a16="http://schemas.microsoft.com/office/drawing/2014/main" val="13231631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553756-79D7-6638-D7C2-0537D5F00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48510"/>
              </p:ext>
            </p:extLst>
          </p:nvPr>
        </p:nvGraphicFramePr>
        <p:xfrm>
          <a:off x="284640" y="1746685"/>
          <a:ext cx="5506560" cy="191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474">
                  <a:extLst>
                    <a:ext uri="{9D8B030D-6E8A-4147-A177-3AD203B41FA5}">
                      <a16:colId xmlns:a16="http://schemas.microsoft.com/office/drawing/2014/main" val="1189786794"/>
                    </a:ext>
                  </a:extLst>
                </a:gridCol>
                <a:gridCol w="1831484">
                  <a:extLst>
                    <a:ext uri="{9D8B030D-6E8A-4147-A177-3AD203B41FA5}">
                      <a16:colId xmlns:a16="http://schemas.microsoft.com/office/drawing/2014/main" val="1172343492"/>
                    </a:ext>
                  </a:extLst>
                </a:gridCol>
                <a:gridCol w="2816602">
                  <a:extLst>
                    <a:ext uri="{9D8B030D-6E8A-4147-A177-3AD203B41FA5}">
                      <a16:colId xmlns:a16="http://schemas.microsoft.com/office/drawing/2014/main" val="4280291983"/>
                    </a:ext>
                  </a:extLst>
                </a:gridCol>
              </a:tblGrid>
              <a:tr h="25593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S.No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Particulars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2942790"/>
                  </a:ext>
                </a:extLst>
              </a:tr>
              <a:tr h="42655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Decide Appropriate Bench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Principal Bench or State Benches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5445206"/>
                  </a:ext>
                </a:extLst>
              </a:tr>
              <a:tr h="35827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Statutory Time Limit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months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from the date of communication of Order/ the date of the President assuming office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9255990"/>
                  </a:ext>
                </a:extLst>
              </a:tr>
              <a:tr h="35827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Ingredients of Appeal – GSTAT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 S.No. 1 – 12 from the table (right side)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840916"/>
                  </a:ext>
                </a:extLst>
              </a:tr>
              <a:tr h="255935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</a:t>
                      </a:r>
                      <a:r>
                        <a:rPr lang="en-US" sz="900" b="1" dirty="0"/>
                        <a:t>Ingredients of Paper book </a:t>
                      </a:r>
                    </a:p>
                  </a:txBody>
                  <a:tcPr marL="4798" marR="4798" marT="4798" marB="28785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Refer, S.No. 12 on right side of the current slide</a:t>
                      </a:r>
                    </a:p>
                  </a:txBody>
                  <a:tcPr marL="4798" marR="4798" marT="4798" marB="28785" anchor="ctr"/>
                </a:tc>
                <a:extLst>
                  <a:ext uri="{0D108BD9-81ED-4DB2-BD59-A6C34878D82A}">
                    <a16:rowId xmlns:a16="http://schemas.microsoft.com/office/drawing/2014/main" val="895203290"/>
                  </a:ext>
                </a:extLst>
              </a:tr>
              <a:tr h="255935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  Additional submission</a:t>
                      </a:r>
                    </a:p>
                  </a:txBody>
                  <a:tcPr marL="4798" marR="4798" marT="4798" marB="28785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if any – may be submitted at a later stage.</a:t>
                      </a:r>
                    </a:p>
                  </a:txBody>
                  <a:tcPr marL="4798" marR="4798" marT="4798" marB="28785" anchor="ctr"/>
                </a:tc>
                <a:extLst>
                  <a:ext uri="{0D108BD9-81ED-4DB2-BD59-A6C34878D82A}">
                    <a16:rowId xmlns:a16="http://schemas.microsoft.com/office/drawing/2014/main" val="389143108"/>
                  </a:ext>
                </a:extLst>
              </a:tr>
            </a:tbl>
          </a:graphicData>
        </a:graphic>
      </p:graphicFrame>
      <p:pic>
        <p:nvPicPr>
          <p:cNvPr id="1026" name="Picture 2" descr="Important GST Checklist Guide to CA and Tax Professionals">
            <a:extLst>
              <a:ext uri="{FF2B5EF4-FFF2-40B4-BE49-F238E27FC236}">
                <a16:creationId xmlns:a16="http://schemas.microsoft.com/office/drawing/2014/main" id="{6C7D095A-41B6-D1AE-3C66-4B5B6BAD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953000" cy="21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2908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4C249-04D1-7D51-9F8F-33902311561F}"/>
              </a:ext>
            </a:extLst>
          </p:cNvPr>
          <p:cNvSpPr txBox="1"/>
          <p:nvPr/>
        </p:nvSpPr>
        <p:spPr>
          <a:xfrm>
            <a:off x="3068119" y="914400"/>
            <a:ext cx="234208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Supreme Court [S.118]</a:t>
            </a:r>
            <a:endParaRPr lang="en-IN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BF220-4F8A-A00D-64AA-6038CB98EF9E}"/>
              </a:ext>
            </a:extLst>
          </p:cNvPr>
          <p:cNvSpPr txBox="1"/>
          <p:nvPr/>
        </p:nvSpPr>
        <p:spPr>
          <a:xfrm>
            <a:off x="3276600" y="1534574"/>
            <a:ext cx="1981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Court [S.117]</a:t>
            </a:r>
            <a:endParaRPr lang="en-IN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A64F0-F6EB-1876-A303-A51A4831A6B3}"/>
              </a:ext>
            </a:extLst>
          </p:cNvPr>
          <p:cNvSpPr txBox="1"/>
          <p:nvPr/>
        </p:nvSpPr>
        <p:spPr>
          <a:xfrm>
            <a:off x="1600200" y="2109173"/>
            <a:ext cx="5334000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Goods and services Appellate Tribunal (GSTAT) [S.112]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3D3E8-7CE8-8E7D-0C4F-99DD10D99D82}"/>
              </a:ext>
            </a:extLst>
          </p:cNvPr>
          <p:cNvSpPr txBox="1"/>
          <p:nvPr/>
        </p:nvSpPr>
        <p:spPr>
          <a:xfrm>
            <a:off x="2517733" y="2802995"/>
            <a:ext cx="334966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First Appellate Authority [S.107] </a:t>
            </a:r>
            <a:endParaRPr lang="en-IN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E9A38-55F3-024D-4FAD-DDEAB52A57F7}"/>
              </a:ext>
            </a:extLst>
          </p:cNvPr>
          <p:cNvSpPr txBox="1"/>
          <p:nvPr/>
        </p:nvSpPr>
        <p:spPr>
          <a:xfrm>
            <a:off x="2362200" y="3568666"/>
            <a:ext cx="357826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Adjudication (order) [S.73(9)/74(9)]</a:t>
            </a:r>
            <a:endParaRPr lang="en-I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EF4E3-4981-03F5-BE13-F29F42FFC53C}"/>
              </a:ext>
            </a:extLst>
          </p:cNvPr>
          <p:cNvSpPr txBox="1"/>
          <p:nvPr/>
        </p:nvSpPr>
        <p:spPr>
          <a:xfrm>
            <a:off x="1981200" y="4202668"/>
            <a:ext cx="429343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Show cause notice (DRC-01) [S.73(1)/74(1)]</a:t>
            </a:r>
            <a:endParaRPr lang="en-IN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F6CFB-AE72-417C-9634-8F8C0CCD7F0A}"/>
              </a:ext>
            </a:extLst>
          </p:cNvPr>
          <p:cNvSpPr txBox="1"/>
          <p:nvPr/>
        </p:nvSpPr>
        <p:spPr>
          <a:xfrm>
            <a:off x="2057400" y="4976701"/>
            <a:ext cx="419099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Pre SCN (Intimation in DRC-01A) [Rule.21]</a:t>
            </a:r>
            <a:endParaRPr lang="en-IN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16F671-9F90-7EB7-5140-5C491D708392}"/>
              </a:ext>
            </a:extLst>
          </p:cNvPr>
          <p:cNvSpPr txBox="1"/>
          <p:nvPr/>
        </p:nvSpPr>
        <p:spPr>
          <a:xfrm>
            <a:off x="1752600" y="5862445"/>
            <a:ext cx="295280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Verification/Inspection(S.67)</a:t>
            </a:r>
            <a:endParaRPr lang="en-IN" b="1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74B7BB2-5423-C5F3-EE1E-98B7C8DF35CD}"/>
              </a:ext>
            </a:extLst>
          </p:cNvPr>
          <p:cNvSpPr/>
          <p:nvPr/>
        </p:nvSpPr>
        <p:spPr>
          <a:xfrm>
            <a:off x="4090655" y="5374210"/>
            <a:ext cx="206526" cy="228132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69143E5E-AA40-B910-D601-819BB8E678ED}"/>
              </a:ext>
            </a:extLst>
          </p:cNvPr>
          <p:cNvSpPr/>
          <p:nvPr/>
        </p:nvSpPr>
        <p:spPr>
          <a:xfrm>
            <a:off x="4106681" y="4572000"/>
            <a:ext cx="190500" cy="369332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6EFC8581-0C6A-CA8E-2491-55EDE67DB9DB}"/>
              </a:ext>
            </a:extLst>
          </p:cNvPr>
          <p:cNvSpPr/>
          <p:nvPr/>
        </p:nvSpPr>
        <p:spPr>
          <a:xfrm>
            <a:off x="4106681" y="3952086"/>
            <a:ext cx="190500" cy="276361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8E132D14-4C20-42AF-F1EE-F7B7E2E1B9BE}"/>
              </a:ext>
            </a:extLst>
          </p:cNvPr>
          <p:cNvSpPr/>
          <p:nvPr/>
        </p:nvSpPr>
        <p:spPr>
          <a:xfrm>
            <a:off x="4106681" y="3166616"/>
            <a:ext cx="190500" cy="369332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0136F5F-273B-581E-7E5F-7AA646BE000F}"/>
              </a:ext>
            </a:extLst>
          </p:cNvPr>
          <p:cNvSpPr/>
          <p:nvPr/>
        </p:nvSpPr>
        <p:spPr>
          <a:xfrm>
            <a:off x="4101684" y="2500029"/>
            <a:ext cx="190500" cy="290216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3A6F0306-271B-7B4D-C5D0-36C841056279}"/>
              </a:ext>
            </a:extLst>
          </p:cNvPr>
          <p:cNvSpPr/>
          <p:nvPr/>
        </p:nvSpPr>
        <p:spPr>
          <a:xfrm>
            <a:off x="4095750" y="1905000"/>
            <a:ext cx="190500" cy="180107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4B200CFE-E71E-DC01-4E84-7A1ED864051C}"/>
              </a:ext>
            </a:extLst>
          </p:cNvPr>
          <p:cNvSpPr/>
          <p:nvPr/>
        </p:nvSpPr>
        <p:spPr>
          <a:xfrm>
            <a:off x="4095750" y="1309568"/>
            <a:ext cx="190500" cy="199430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9C8A0BE8-E72E-877C-4969-41EB673EAFE7}"/>
              </a:ext>
            </a:extLst>
          </p:cNvPr>
          <p:cNvSpPr/>
          <p:nvPr/>
        </p:nvSpPr>
        <p:spPr>
          <a:xfrm rot="16200000">
            <a:off x="-1559378" y="3160907"/>
            <a:ext cx="5029200" cy="53618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1. Stages of Litigation</a:t>
            </a:r>
          </a:p>
        </p:txBody>
      </p:sp>
      <p:pic>
        <p:nvPicPr>
          <p:cNvPr id="1026" name="Picture 2" descr="Litigation">
            <a:extLst>
              <a:ext uri="{FF2B5EF4-FFF2-40B4-BE49-F238E27FC236}">
                <a16:creationId xmlns:a16="http://schemas.microsoft.com/office/drawing/2014/main" id="{30EBE0E3-0CA6-8139-C9C9-B0921739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34" y="2782602"/>
            <a:ext cx="2695575" cy="2310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3BDD68-57F8-0AD3-FC51-345773590573}"/>
              </a:ext>
            </a:extLst>
          </p:cNvPr>
          <p:cNvSpPr txBox="1"/>
          <p:nvPr/>
        </p:nvSpPr>
        <p:spPr>
          <a:xfrm>
            <a:off x="4809263" y="5864703"/>
            <a:ext cx="161883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Scrutiny(S.61)</a:t>
            </a:r>
            <a:endParaRPr lang="en-IN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617B11-DFED-DADE-E1AA-A1C4F2E82C0A}"/>
              </a:ext>
            </a:extLst>
          </p:cNvPr>
          <p:cNvSpPr txBox="1"/>
          <p:nvPr/>
        </p:nvSpPr>
        <p:spPr>
          <a:xfrm>
            <a:off x="6579433" y="5854981"/>
            <a:ext cx="135213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Audit(S.65)</a:t>
            </a:r>
            <a:endParaRPr lang="en-IN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1C1B93-6D12-33DA-7FAE-70FCFAC24DE1}"/>
              </a:ext>
            </a:extLst>
          </p:cNvPr>
          <p:cNvCxnSpPr>
            <a:cxnSpLocks/>
          </p:cNvCxnSpPr>
          <p:nvPr/>
        </p:nvCxnSpPr>
        <p:spPr>
          <a:xfrm>
            <a:off x="2362200" y="5602342"/>
            <a:ext cx="48933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412BAF-AFEC-49E0-1EE9-93E85DDE466F}"/>
              </a:ext>
            </a:extLst>
          </p:cNvPr>
          <p:cNvCxnSpPr/>
          <p:nvPr/>
        </p:nvCxnSpPr>
        <p:spPr>
          <a:xfrm flipV="1">
            <a:off x="2362200" y="5602342"/>
            <a:ext cx="0" cy="245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B17C57-9E97-A709-F0A8-82448A40A1D1}"/>
              </a:ext>
            </a:extLst>
          </p:cNvPr>
          <p:cNvCxnSpPr>
            <a:endCxn id="18" idx="0"/>
          </p:cNvCxnSpPr>
          <p:nvPr/>
        </p:nvCxnSpPr>
        <p:spPr>
          <a:xfrm>
            <a:off x="5618681" y="5602342"/>
            <a:ext cx="1" cy="262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2055A4-AD66-530A-BDF6-454197BBC9E2}"/>
              </a:ext>
            </a:extLst>
          </p:cNvPr>
          <p:cNvCxnSpPr>
            <a:endCxn id="19" idx="0"/>
          </p:cNvCxnSpPr>
          <p:nvPr/>
        </p:nvCxnSpPr>
        <p:spPr>
          <a:xfrm>
            <a:off x="7255502" y="5602341"/>
            <a:ext cx="0" cy="252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2175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E2AC-DEA1-4950-5B24-56FF8A809F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9" y="598435"/>
            <a:ext cx="898635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14. Consequences of Non-formation of GSTAT</a:t>
            </a:r>
            <a:endParaRPr lang="en-IN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F5A6AD4-365B-1D6A-E423-29DC9612B2AC}"/>
              </a:ext>
            </a:extLst>
          </p:cNvPr>
          <p:cNvSpPr/>
          <p:nvPr/>
        </p:nvSpPr>
        <p:spPr>
          <a:xfrm>
            <a:off x="762001" y="1590873"/>
            <a:ext cx="2824652" cy="50292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Court Burden</a:t>
            </a:r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BA61BF-7E2A-8976-A432-9B08DFEEC7F0}"/>
              </a:ext>
            </a:extLst>
          </p:cNvPr>
          <p:cNvCxnSpPr>
            <a:cxnSpLocks/>
          </p:cNvCxnSpPr>
          <p:nvPr/>
        </p:nvCxnSpPr>
        <p:spPr>
          <a:xfrm>
            <a:off x="762000" y="1641978"/>
            <a:ext cx="0" cy="416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3D40AFE6-329D-82AE-C59E-E7141BC0E8D0}"/>
              </a:ext>
            </a:extLst>
          </p:cNvPr>
          <p:cNvSpPr/>
          <p:nvPr/>
        </p:nvSpPr>
        <p:spPr>
          <a:xfrm>
            <a:off x="772512" y="2259462"/>
            <a:ext cx="2814142" cy="50292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Piled up orders</a:t>
            </a:r>
            <a:endParaRPr lang="en-IN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8255746D-1312-4FD4-7A73-D446BBE45FB4}"/>
              </a:ext>
            </a:extLst>
          </p:cNvPr>
          <p:cNvSpPr/>
          <p:nvPr/>
        </p:nvSpPr>
        <p:spPr>
          <a:xfrm>
            <a:off x="762001" y="2935670"/>
            <a:ext cx="2824648" cy="50292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Recovery Pressure</a:t>
            </a:r>
            <a:endParaRPr lang="en-IN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E1550BD1-F409-B743-E195-4CB26EE77531}"/>
              </a:ext>
            </a:extLst>
          </p:cNvPr>
          <p:cNvSpPr/>
          <p:nvPr/>
        </p:nvSpPr>
        <p:spPr>
          <a:xfrm>
            <a:off x="754119" y="3631391"/>
            <a:ext cx="2824648" cy="50292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Ad-hoc Pre-deposit</a:t>
            </a:r>
            <a:endParaRPr lang="en-IN" dirty="0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C11C91A-F968-21A0-C7E5-8A3576465B4C}"/>
              </a:ext>
            </a:extLst>
          </p:cNvPr>
          <p:cNvSpPr/>
          <p:nvPr/>
        </p:nvSpPr>
        <p:spPr>
          <a:xfrm>
            <a:off x="772512" y="4334662"/>
            <a:ext cx="2824648" cy="59265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Delayed Justice / Contingent Liability</a:t>
            </a:r>
            <a:endParaRPr lang="en-IN" dirty="0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7975D064-97AD-799B-61CE-87C15562CBDD}"/>
              </a:ext>
            </a:extLst>
          </p:cNvPr>
          <p:cNvSpPr/>
          <p:nvPr/>
        </p:nvSpPr>
        <p:spPr>
          <a:xfrm>
            <a:off x="762000" y="5127667"/>
            <a:ext cx="2824648" cy="50292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Interpretation Uncertainty</a:t>
            </a:r>
            <a:endParaRPr lang="en-IN" dirty="0"/>
          </a:p>
        </p:txBody>
      </p:sp>
      <p:pic>
        <p:nvPicPr>
          <p:cNvPr id="1026" name="Picture 2" descr="Finance Ministry notifies Creation of National Bench of GSTAT [Read  Notification] | Taxscan">
            <a:extLst>
              <a:ext uri="{FF2B5EF4-FFF2-40B4-BE49-F238E27FC236}">
                <a16:creationId xmlns:a16="http://schemas.microsoft.com/office/drawing/2014/main" id="{D36B5EF0-771F-A447-1CE6-B8C6339D1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49" y="1604011"/>
            <a:ext cx="4490551" cy="416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1107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CAC2-1CB2-E73C-97E3-B7ECC6E1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429" y="2142582"/>
            <a:ext cx="4842130" cy="329707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+mj-lt"/>
              </a:rPr>
              <a:t>Constrained to move to writ </a:t>
            </a:r>
            <a:r>
              <a:rPr lang="en-US" sz="2000" dirty="0">
                <a:latin typeface="+mj-lt"/>
              </a:rPr>
              <a:t>in the respective High Courts which are </a:t>
            </a:r>
            <a:r>
              <a:rPr lang="en-US" sz="2000" b="1" dirty="0">
                <a:latin typeface="+mj-lt"/>
              </a:rPr>
              <a:t>already over-burdened </a:t>
            </a:r>
            <a:r>
              <a:rPr lang="en-US" sz="2000" dirty="0">
                <a:latin typeface="+mj-lt"/>
              </a:rPr>
              <a:t>or paying their GST demands under protest.</a:t>
            </a:r>
          </a:p>
          <a:p>
            <a:pPr marL="0" indent="0" algn="just">
              <a:buNone/>
            </a:pPr>
            <a:r>
              <a:rPr lang="en-US" sz="2000" dirty="0">
                <a:latin typeface="+mj-lt"/>
              </a:rPr>
              <a:t> </a:t>
            </a:r>
          </a:p>
          <a:p>
            <a:pPr algn="just"/>
            <a:r>
              <a:rPr lang="en-US" sz="2000" dirty="0">
                <a:latin typeface="+mj-lt"/>
              </a:rPr>
              <a:t>Due to backlog, High Courts are </a:t>
            </a:r>
            <a:r>
              <a:rPr lang="en-US" sz="2000" b="1" dirty="0">
                <a:latin typeface="+mj-lt"/>
              </a:rPr>
              <a:t>unable to dispose off </a:t>
            </a:r>
            <a:r>
              <a:rPr lang="en-US" sz="2000" dirty="0">
                <a:latin typeface="+mj-lt"/>
              </a:rPr>
              <a:t>the matters expeditiously.</a:t>
            </a:r>
          </a:p>
        </p:txBody>
      </p:sp>
      <p:pic>
        <p:nvPicPr>
          <p:cNvPr id="2050" name="Picture 2" descr="See You In Court' Or 'See You Out Of Court'? A Burdened Judicial System -  Can ADR System Be An Answer? (Part I)">
            <a:extLst>
              <a:ext uri="{FF2B5EF4-FFF2-40B4-BE49-F238E27FC236}">
                <a16:creationId xmlns:a16="http://schemas.microsoft.com/office/drawing/2014/main" id="{02228AA9-26FB-C4E1-77B3-3D264750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40" y="2018536"/>
            <a:ext cx="3580890" cy="3467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3141F57-77A4-DE00-9846-E04967347138}"/>
              </a:ext>
            </a:extLst>
          </p:cNvPr>
          <p:cNvSpPr/>
          <p:nvPr/>
        </p:nvSpPr>
        <p:spPr>
          <a:xfrm>
            <a:off x="0" y="1219200"/>
            <a:ext cx="7010400" cy="609049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High Court burden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00513783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CAC2-1CB2-E73C-97E3-B7ECC6E1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601" y="2286000"/>
            <a:ext cx="4495800" cy="35040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+mj-lt"/>
              </a:rPr>
              <a:t>The wheels of justice are meant to turn, but in many jurisdictions, they're </a:t>
            </a:r>
            <a:r>
              <a:rPr lang="en-US" sz="2400" b="1" dirty="0">
                <a:latin typeface="+mj-lt"/>
              </a:rPr>
              <a:t>grinding to a halt </a:t>
            </a:r>
            <a:r>
              <a:rPr lang="en-US" sz="2400" dirty="0">
                <a:latin typeface="+mj-lt"/>
              </a:rPr>
              <a:t>due to a critical missing piece: GSTAT. </a:t>
            </a:r>
          </a:p>
          <a:p>
            <a:pPr marL="0" indent="0" algn="just">
              <a:buNone/>
            </a:pPr>
            <a:r>
              <a:rPr lang="en-US" sz="2400" dirty="0">
                <a:latin typeface="+mj-lt"/>
              </a:rPr>
              <a:t>This results in a backlog of </a:t>
            </a:r>
            <a:r>
              <a:rPr lang="en-US" sz="2400" b="1" dirty="0">
                <a:latin typeface="+mj-lt"/>
              </a:rPr>
              <a:t>unresolved cases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dirty="0">
                <a:latin typeface="+mj-lt"/>
              </a:rPr>
              <a:t>frustration for those seeking recourse</a:t>
            </a:r>
            <a:r>
              <a:rPr lang="en-US" sz="2400" dirty="0">
                <a:latin typeface="+mj-lt"/>
              </a:rPr>
              <a:t>, and a </a:t>
            </a:r>
            <a:r>
              <a:rPr lang="en-US" sz="2400" b="1" dirty="0">
                <a:latin typeface="+mj-lt"/>
              </a:rPr>
              <a:t>potential erosion of public trust </a:t>
            </a:r>
            <a:r>
              <a:rPr lang="en-US" sz="2400" dirty="0">
                <a:latin typeface="+mj-lt"/>
              </a:rPr>
              <a:t>in the </a:t>
            </a:r>
            <a:r>
              <a:rPr lang="en-US" sz="2400" b="1" dirty="0">
                <a:latin typeface="+mj-lt"/>
              </a:rPr>
              <a:t>legal system</a:t>
            </a:r>
            <a:r>
              <a:rPr lang="en-US" sz="2400" dirty="0">
                <a:latin typeface="+mj-lt"/>
              </a:rPr>
              <a:t>.</a:t>
            </a:r>
            <a:endParaRPr lang="en-IN" sz="2400" dirty="0">
              <a:latin typeface="+mj-lt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535DC02-473D-7F8F-F066-2904200963CD}"/>
              </a:ext>
            </a:extLst>
          </p:cNvPr>
          <p:cNvSpPr/>
          <p:nvPr/>
        </p:nvSpPr>
        <p:spPr>
          <a:xfrm>
            <a:off x="0" y="1143551"/>
            <a:ext cx="7010400" cy="60904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Piled up Orders</a:t>
            </a:r>
            <a:endParaRPr lang="en-IN" sz="3200" b="1" dirty="0"/>
          </a:p>
        </p:txBody>
      </p:sp>
      <p:pic>
        <p:nvPicPr>
          <p:cNvPr id="3078" name="Picture 6" descr="258,200+ Piles Of Paperwork Stock Photos, Pictures &amp; Royalty-Free Images -  iStock | Messy desk, Red tape, Papers">
            <a:extLst>
              <a:ext uri="{FF2B5EF4-FFF2-40B4-BE49-F238E27FC236}">
                <a16:creationId xmlns:a16="http://schemas.microsoft.com/office/drawing/2014/main" id="{ADD2AB66-4001-132A-CAF0-AE21ED34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5" y="2042800"/>
            <a:ext cx="3676650" cy="37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6174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CAC2-1CB2-E73C-97E3-B7ECC6E1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4419600" cy="3428448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+mj-lt"/>
              </a:rPr>
              <a:t>Triggering tax recovery </a:t>
            </a:r>
            <a:r>
              <a:rPr lang="en-US" sz="2400" dirty="0">
                <a:latin typeface="+mj-lt"/>
              </a:rPr>
              <a:t>actions by the authorities.</a:t>
            </a:r>
          </a:p>
          <a:p>
            <a:r>
              <a:rPr lang="en-US" sz="2400" dirty="0">
                <a:latin typeface="+mj-lt"/>
              </a:rPr>
              <a:t>Demand </a:t>
            </a:r>
            <a:r>
              <a:rPr lang="en-US" sz="2400" b="1" dirty="0">
                <a:latin typeface="+mj-lt"/>
              </a:rPr>
              <a:t>immediate payment </a:t>
            </a:r>
            <a:r>
              <a:rPr lang="en-US" sz="2400" dirty="0">
                <a:latin typeface="+mj-lt"/>
              </a:rPr>
              <a:t>of disputed taxes without following proper procedures.</a:t>
            </a:r>
          </a:p>
          <a:p>
            <a:r>
              <a:rPr lang="en-US" sz="2400" b="1" dirty="0">
                <a:latin typeface="+mj-lt"/>
              </a:rPr>
              <a:t>Seizure</a:t>
            </a:r>
            <a:r>
              <a:rPr lang="en-US" sz="2400" dirty="0">
                <a:latin typeface="+mj-lt"/>
              </a:rPr>
              <a:t> of assets or bank accounts.</a:t>
            </a:r>
          </a:p>
          <a:p>
            <a:r>
              <a:rPr lang="en-US" sz="2400" b="1" dirty="0">
                <a:latin typeface="+mj-lt"/>
              </a:rPr>
              <a:t>Excessive</a:t>
            </a:r>
            <a:r>
              <a:rPr lang="en-US" sz="2400" dirty="0">
                <a:latin typeface="+mj-lt"/>
              </a:rPr>
              <a:t> or </a:t>
            </a:r>
            <a:r>
              <a:rPr lang="en-US" sz="2400" b="1" dirty="0">
                <a:latin typeface="+mj-lt"/>
              </a:rPr>
              <a:t>unreasonable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use</a:t>
            </a:r>
            <a:r>
              <a:rPr lang="en-US" sz="2400" dirty="0">
                <a:latin typeface="+mj-lt"/>
              </a:rPr>
              <a:t> of </a:t>
            </a:r>
            <a:r>
              <a:rPr lang="en-US" sz="2400" b="1" dirty="0">
                <a:latin typeface="+mj-lt"/>
              </a:rPr>
              <a:t>power</a:t>
            </a:r>
            <a:r>
              <a:rPr lang="en-US" sz="2400" dirty="0">
                <a:latin typeface="+mj-lt"/>
              </a:rPr>
              <a:t> by tax authorities.</a:t>
            </a:r>
            <a:endParaRPr lang="en-IN" sz="2400" dirty="0">
              <a:latin typeface="+mj-lt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535DC02-473D-7F8F-F066-2904200963CD}"/>
              </a:ext>
            </a:extLst>
          </p:cNvPr>
          <p:cNvSpPr/>
          <p:nvPr/>
        </p:nvSpPr>
        <p:spPr>
          <a:xfrm>
            <a:off x="0" y="1143551"/>
            <a:ext cx="7010400" cy="609049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Recovery Pressure</a:t>
            </a:r>
            <a:endParaRPr lang="en-IN" sz="3200" b="1" dirty="0"/>
          </a:p>
        </p:txBody>
      </p:sp>
      <p:pic>
        <p:nvPicPr>
          <p:cNvPr id="5122" name="Picture 2" descr="140+ Stressed Taxpayer Stock Photos ...">
            <a:extLst>
              <a:ext uri="{FF2B5EF4-FFF2-40B4-BE49-F238E27FC236}">
                <a16:creationId xmlns:a16="http://schemas.microsoft.com/office/drawing/2014/main" id="{47B2B919-16A9-7D34-DECB-0016A25B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38411"/>
            <a:ext cx="3429000" cy="3176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6673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CAC2-1CB2-E73C-97E3-B7ECC6E1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3400" y="2154004"/>
            <a:ext cx="4594844" cy="37895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+mj-lt"/>
              </a:rPr>
              <a:t>Pre-deposit of 10% </a:t>
            </a:r>
            <a:r>
              <a:rPr lang="en-US" sz="2400" dirty="0">
                <a:latin typeface="+mj-lt"/>
              </a:rPr>
              <a:t>of the disputed amount made at the stage of Appeal to Appellate Authority had been </a:t>
            </a:r>
            <a:r>
              <a:rPr lang="en-US" sz="2400" b="1" dirty="0">
                <a:latin typeface="+mj-lt"/>
              </a:rPr>
              <a:t>stuck/ blocked </a:t>
            </a:r>
            <a:r>
              <a:rPr lang="en-US" sz="2400" dirty="0">
                <a:latin typeface="+mj-lt"/>
              </a:rPr>
              <a:t>as the taxpayer cannot proceed forward against the Appeal Order due to </a:t>
            </a:r>
            <a:r>
              <a:rPr lang="en-US" sz="2400" b="1" dirty="0">
                <a:latin typeface="+mj-lt"/>
              </a:rPr>
              <a:t>non-constitution of GSTAT</a:t>
            </a:r>
            <a:r>
              <a:rPr lang="en-US" sz="2400" dirty="0">
                <a:latin typeface="+mj-lt"/>
              </a:rPr>
              <a:t>. Hence resulting in </a:t>
            </a:r>
            <a:r>
              <a:rPr lang="en-US" sz="2400" b="1" dirty="0">
                <a:latin typeface="+mj-lt"/>
              </a:rPr>
              <a:t>loss of opportunity cost</a:t>
            </a:r>
            <a:r>
              <a:rPr lang="en-US" sz="2400" dirty="0">
                <a:latin typeface="+mj-lt"/>
              </a:rPr>
              <a:t>.</a:t>
            </a:r>
            <a:endParaRPr lang="en-IN" sz="2400" dirty="0">
              <a:latin typeface="+mj-lt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535DC02-473D-7F8F-F066-2904200963CD}"/>
              </a:ext>
            </a:extLst>
          </p:cNvPr>
          <p:cNvSpPr/>
          <p:nvPr/>
        </p:nvSpPr>
        <p:spPr>
          <a:xfrm>
            <a:off x="0" y="1143551"/>
            <a:ext cx="7010400" cy="60904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Ad-hoc Pre-deposit</a:t>
            </a:r>
            <a:endParaRPr lang="en-IN" sz="3200" b="1" dirty="0"/>
          </a:p>
        </p:txBody>
      </p:sp>
      <p:pic>
        <p:nvPicPr>
          <p:cNvPr id="6146" name="Picture 2" descr="A2Z Taxcorp LLP">
            <a:extLst>
              <a:ext uri="{FF2B5EF4-FFF2-40B4-BE49-F238E27FC236}">
                <a16:creationId xmlns:a16="http://schemas.microsoft.com/office/drawing/2014/main" id="{ED2A368B-1212-0B9E-2EC2-45E5CF72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80404"/>
            <a:ext cx="3200400" cy="24384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9341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CAC2-1CB2-E73C-97E3-B7ECC6E1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4114800" cy="3239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The Price of Delay</a:t>
            </a:r>
          </a:p>
          <a:p>
            <a:r>
              <a:rPr lang="en-US" sz="2400" dirty="0">
                <a:latin typeface="+mj-lt"/>
              </a:rPr>
              <a:t>Loss of faith in the system</a:t>
            </a:r>
          </a:p>
          <a:p>
            <a:r>
              <a:rPr lang="en-IN" sz="2400" dirty="0">
                <a:latin typeface="+mj-lt"/>
              </a:rPr>
              <a:t>Financial hardship</a:t>
            </a:r>
          </a:p>
          <a:p>
            <a:r>
              <a:rPr lang="en-IN" sz="2400" dirty="0">
                <a:latin typeface="+mj-lt"/>
              </a:rPr>
              <a:t>Psychological trauma</a:t>
            </a:r>
          </a:p>
          <a:p>
            <a:r>
              <a:rPr lang="en-IN" sz="2400" dirty="0">
                <a:latin typeface="+mj-lt"/>
              </a:rPr>
              <a:t>Eroding deterrence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535DC02-473D-7F8F-F066-2904200963CD}"/>
              </a:ext>
            </a:extLst>
          </p:cNvPr>
          <p:cNvSpPr/>
          <p:nvPr/>
        </p:nvSpPr>
        <p:spPr>
          <a:xfrm>
            <a:off x="0" y="1143551"/>
            <a:ext cx="7010400" cy="609049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Delayed Justice</a:t>
            </a:r>
            <a:endParaRPr lang="en-IN" sz="3200" b="1" dirty="0"/>
          </a:p>
        </p:txBody>
      </p:sp>
      <p:pic>
        <p:nvPicPr>
          <p:cNvPr id="7170" name="Picture 2" descr="The Other Story of Justice Delayed ...">
            <a:extLst>
              <a:ext uri="{FF2B5EF4-FFF2-40B4-BE49-F238E27FC236}">
                <a16:creationId xmlns:a16="http://schemas.microsoft.com/office/drawing/2014/main" id="{3B7A691F-8AE9-47A6-30A5-7BEE6D3D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59" y="2667000"/>
            <a:ext cx="3505200" cy="2858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4382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CAC2-1CB2-E73C-97E3-B7ECC6E1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3400" y="2933393"/>
            <a:ext cx="4594844" cy="2143105"/>
          </a:xfrm>
        </p:spPr>
        <p:txBody>
          <a:bodyPr>
            <a:normAutofit fontScale="85000" lnSpcReduction="20000"/>
          </a:bodyPr>
          <a:lstStyle/>
          <a:p>
            <a:r>
              <a:rPr lang="en-IN" dirty="0">
                <a:latin typeface="+mj-lt"/>
              </a:rPr>
              <a:t>Unpredictable outcomes</a:t>
            </a:r>
          </a:p>
          <a:p>
            <a:r>
              <a:rPr lang="en-IN" dirty="0">
                <a:latin typeface="+mj-lt"/>
              </a:rPr>
              <a:t>Unequal application</a:t>
            </a:r>
          </a:p>
          <a:p>
            <a:r>
              <a:rPr lang="en-IN" dirty="0">
                <a:latin typeface="+mj-lt"/>
              </a:rPr>
              <a:t>Strategic litigation</a:t>
            </a:r>
          </a:p>
          <a:p>
            <a:r>
              <a:rPr lang="en-IN" dirty="0">
                <a:latin typeface="+mj-lt"/>
              </a:rPr>
              <a:t>Lack of Legislative clarification</a:t>
            </a:r>
          </a:p>
          <a:p>
            <a:r>
              <a:rPr lang="en-IN" dirty="0">
                <a:latin typeface="+mj-lt"/>
              </a:rPr>
              <a:t>Undue dependence on Rulings by AAR</a:t>
            </a:r>
          </a:p>
          <a:p>
            <a:endParaRPr lang="en-IN" dirty="0">
              <a:latin typeface="+mj-lt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535DC02-473D-7F8F-F066-2904200963CD}"/>
              </a:ext>
            </a:extLst>
          </p:cNvPr>
          <p:cNvSpPr/>
          <p:nvPr/>
        </p:nvSpPr>
        <p:spPr>
          <a:xfrm>
            <a:off x="0" y="1143551"/>
            <a:ext cx="7010400" cy="60904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Interpretation Uncertainty</a:t>
            </a:r>
            <a:endParaRPr lang="en-IN" sz="3200" b="1" dirty="0"/>
          </a:p>
        </p:txBody>
      </p:sp>
      <p:pic>
        <p:nvPicPr>
          <p:cNvPr id="2" name="Picture 2" descr="Basic Rules of Interpretation | Law Help BD">
            <a:extLst>
              <a:ext uri="{FF2B5EF4-FFF2-40B4-BE49-F238E27FC236}">
                <a16:creationId xmlns:a16="http://schemas.microsoft.com/office/drawing/2014/main" id="{7161F5C8-5933-6AF4-971D-AD8DA03B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6" y="2809895"/>
            <a:ext cx="3756644" cy="2477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31614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90233-23FE-8F6A-2662-17B46892D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BD391B-27DC-679A-EB5D-8FF6E7C3B24B}"/>
              </a:ext>
            </a:extLst>
          </p:cNvPr>
          <p:cNvSpPr txBox="1"/>
          <p:nvPr/>
        </p:nvSpPr>
        <p:spPr>
          <a:xfrm>
            <a:off x="762000" y="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id="{6CB41A0F-991C-20F2-975B-2F71FBEBD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9050" algn="l"/>
                <a:tab pos="280352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>
            <a:extLst>
              <a:ext uri="{FF2B5EF4-FFF2-40B4-BE49-F238E27FC236}">
                <a16:creationId xmlns:a16="http://schemas.microsoft.com/office/drawing/2014/main" id="{5AB0A761-71F5-B914-C48D-506BE3631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9050" algn="l"/>
                <a:tab pos="280352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id="{8FEBB6EC-2159-7A2D-D61D-AA7E9A757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9050" algn="l"/>
                <a:tab pos="280352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7" name="Rectangle 1">
            <a:extLst>
              <a:ext uri="{FF2B5EF4-FFF2-40B4-BE49-F238E27FC236}">
                <a16:creationId xmlns:a16="http://schemas.microsoft.com/office/drawing/2014/main" id="{850845CF-9B96-6B6E-49C1-89A95AA0C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42950" algn="l"/>
                <a:tab pos="280352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A6420-767A-5EA3-A106-501D268BA949}"/>
              </a:ext>
            </a:extLst>
          </p:cNvPr>
          <p:cNvSpPr txBox="1"/>
          <p:nvPr/>
        </p:nvSpPr>
        <p:spPr>
          <a:xfrm>
            <a:off x="609600" y="5490358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id="{8041035B-3B6E-DF45-3B0F-FC17BFA9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280352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7" name="Rectangle 1">
            <a:extLst>
              <a:ext uri="{FF2B5EF4-FFF2-40B4-BE49-F238E27FC236}">
                <a16:creationId xmlns:a16="http://schemas.microsoft.com/office/drawing/2014/main" id="{BC6F2967-F729-72F1-A9B5-DCFA56F80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280352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2B2106C5-6272-0A70-0857-7DBB4F34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280352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5" name="Rectangle 1">
            <a:extLst>
              <a:ext uri="{FF2B5EF4-FFF2-40B4-BE49-F238E27FC236}">
                <a16:creationId xmlns:a16="http://schemas.microsoft.com/office/drawing/2014/main" id="{6F64B377-4BD6-C293-E7C4-06BC410C0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280352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7357B3-7CFB-CFB6-972B-CD7BF9F064F6}"/>
              </a:ext>
            </a:extLst>
          </p:cNvPr>
          <p:cNvSpPr/>
          <p:nvPr/>
        </p:nvSpPr>
        <p:spPr>
          <a:xfrm>
            <a:off x="914400" y="3505200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CA. Arun Kumar Agarwal</a:t>
            </a:r>
          </a:p>
          <a:p>
            <a:pPr algn="ctr"/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hlinkClick r:id="rId2"/>
            </a:endParaRPr>
          </a:p>
          <a:p>
            <a:pPr algn="ctr"/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hlinkClick r:id="rId2"/>
              </a:rPr>
              <a:t>Idt.info@knjainco.com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+91-93310 22438</a:t>
            </a:r>
            <a:endParaRPr lang="en-US" sz="2800" dirty="0"/>
          </a:p>
        </p:txBody>
      </p:sp>
      <p:pic>
        <p:nvPicPr>
          <p:cNvPr id="14" name="Picture 13" descr="thank-you-from-christian-vision-alliance.jpg">
            <a:extLst>
              <a:ext uri="{FF2B5EF4-FFF2-40B4-BE49-F238E27FC236}">
                <a16:creationId xmlns:a16="http://schemas.microsoft.com/office/drawing/2014/main" id="{678E71BA-B911-F729-6839-3A53AAAC8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8200"/>
            <a:ext cx="4724400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441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BCCC4-EE4C-F76B-9842-7D7D191F6A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4038600"/>
            <a:ext cx="5029200" cy="4399671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2FB3D8-6540-CFF6-9D87-BAADF7DE62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Introduction to GSTAT</a:t>
            </a:r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050" name="Picture 2" descr="Constitution of GST Appellate Tribunals (GSTATs)">
            <a:extLst>
              <a:ext uri="{FF2B5EF4-FFF2-40B4-BE49-F238E27FC236}">
                <a16:creationId xmlns:a16="http://schemas.microsoft.com/office/drawing/2014/main" id="{8ACF72D5-74DC-C1A4-A722-A36F3EF3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03" y="1571368"/>
            <a:ext cx="5964193" cy="273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0F2694-B855-3DBC-688F-A7F9875C84E9}"/>
              </a:ext>
            </a:extLst>
          </p:cNvPr>
          <p:cNvSpPr txBox="1"/>
          <p:nvPr/>
        </p:nvSpPr>
        <p:spPr>
          <a:xfrm flipH="1">
            <a:off x="685799" y="4486870"/>
            <a:ext cx="76962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S. 2(9) of the CGST Act, 2017:</a:t>
            </a:r>
            <a:endParaRPr 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“Appellate Tribunal”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means the Goods and Services Tax Appellate Tribunal constituted under section 109;</a:t>
            </a:r>
          </a:p>
        </p:txBody>
      </p:sp>
    </p:spTree>
    <p:extLst>
      <p:ext uri="{BB962C8B-B14F-4D97-AF65-F5344CB8AC3E}">
        <p14:creationId xmlns:p14="http://schemas.microsoft.com/office/powerpoint/2010/main" val="13852192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61CDA8EF-39A8-EAFD-6EB4-0B7CF652DC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9144000" cy="762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en-US" sz="2800" b="1" dirty="0"/>
              <a:t>3</a:t>
            </a:r>
            <a:r>
              <a:rPr lang="en-US" sz="2800" b="1" dirty="0">
                <a:latin typeface="+mn-lt"/>
              </a:rPr>
              <a:t>. Constitution of AT and Benches [S. 109] </a:t>
            </a:r>
            <a:endParaRPr lang="en-IN" sz="28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43D1B-F47B-859D-A417-7BEAB6F97A07}"/>
              </a:ext>
            </a:extLst>
          </p:cNvPr>
          <p:cNvSpPr txBox="1"/>
          <p:nvPr/>
        </p:nvSpPr>
        <p:spPr>
          <a:xfrm>
            <a:off x="438665" y="1581834"/>
            <a:ext cx="82296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tabLst>
                <a:tab pos="441325" algn="l"/>
                <a:tab pos="533400" algn="l"/>
              </a:tabLst>
            </a:pPr>
            <a:r>
              <a:rPr lang="en-US" sz="18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Established by government notification on Council recommendation. Hears appeals against orders from lower </a:t>
            </a:r>
            <a:r>
              <a:rPr lang="en-US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authorities. </a:t>
            </a:r>
            <a:r>
              <a:rPr lang="en-US" sz="16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IN" sz="16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S.109(1)]</a:t>
            </a:r>
            <a:endParaRPr lang="en-IN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ED91B-92B5-6B7C-5181-EC9A5DEB3752}"/>
              </a:ext>
            </a:extLst>
          </p:cNvPr>
          <p:cNvSpPr txBox="1"/>
          <p:nvPr/>
        </p:nvSpPr>
        <p:spPr>
          <a:xfrm>
            <a:off x="457200" y="2623741"/>
            <a:ext cx="8229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tabLst>
                <a:tab pos="441325" algn="l"/>
                <a:tab pos="533400" algn="l"/>
              </a:tabLst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Jurisdiction, authority and powers granted to AT to be exercised by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Principal Bench and State Benches constituted u/s-s (3) &amp; (4).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S.109(2)]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58C42-0D73-F423-180F-3C96CE648657}"/>
              </a:ext>
            </a:extLst>
          </p:cNvPr>
          <p:cNvSpPr txBox="1"/>
          <p:nvPr/>
        </p:nvSpPr>
        <p:spPr>
          <a:xfrm>
            <a:off x="3113902" y="3697069"/>
            <a:ext cx="2929611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Constitution of the appellate tribunal</a:t>
            </a:r>
            <a:endParaRPr lang="en-IN" b="1" dirty="0">
              <a:ln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4B71B7-8568-FE9C-5271-4B34D78B8AC1}"/>
              </a:ext>
            </a:extLst>
          </p:cNvPr>
          <p:cNvCxnSpPr>
            <a:cxnSpLocks/>
          </p:cNvCxnSpPr>
          <p:nvPr/>
        </p:nvCxnSpPr>
        <p:spPr>
          <a:xfrm flipH="1">
            <a:off x="4572000" y="4359364"/>
            <a:ext cx="6708" cy="212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858AEC-58DC-E64C-CBEB-23AD2E09FAC3}"/>
              </a:ext>
            </a:extLst>
          </p:cNvPr>
          <p:cNvCxnSpPr/>
          <p:nvPr/>
        </p:nvCxnSpPr>
        <p:spPr>
          <a:xfrm>
            <a:off x="2057400" y="4572000"/>
            <a:ext cx="48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2DF347-54E0-D51C-0385-748FBF566FC5}"/>
              </a:ext>
            </a:extLst>
          </p:cNvPr>
          <p:cNvCxnSpPr/>
          <p:nvPr/>
        </p:nvCxnSpPr>
        <p:spPr>
          <a:xfrm>
            <a:off x="2057400" y="45720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2AD260-E47C-8650-CF16-5922797C5E28}"/>
              </a:ext>
            </a:extLst>
          </p:cNvPr>
          <p:cNvCxnSpPr>
            <a:cxnSpLocks/>
          </p:cNvCxnSpPr>
          <p:nvPr/>
        </p:nvCxnSpPr>
        <p:spPr>
          <a:xfrm>
            <a:off x="6858000" y="45720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F38F8D-90BA-4202-4F4D-E5CFA3474747}"/>
              </a:ext>
            </a:extLst>
          </p:cNvPr>
          <p:cNvSpPr txBox="1"/>
          <p:nvPr/>
        </p:nvSpPr>
        <p:spPr>
          <a:xfrm>
            <a:off x="6043514" y="4876800"/>
            <a:ext cx="1423531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State Bench</a:t>
            </a:r>
            <a:endParaRPr lang="en-I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3EF9C2-0C13-0DBD-9E32-D59E73EC0D96}"/>
              </a:ext>
            </a:extLst>
          </p:cNvPr>
          <p:cNvSpPr txBox="1"/>
          <p:nvPr/>
        </p:nvSpPr>
        <p:spPr>
          <a:xfrm>
            <a:off x="1447800" y="4888468"/>
            <a:ext cx="179087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Principal Bench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1484357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A7F87-BF50-6519-705C-6E357C5058CC}"/>
              </a:ext>
            </a:extLst>
          </p:cNvPr>
          <p:cNvSpPr txBox="1"/>
          <p:nvPr/>
        </p:nvSpPr>
        <p:spPr>
          <a:xfrm>
            <a:off x="838177" y="1295400"/>
            <a:ext cx="3352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Constitution of Principal Bench</a:t>
            </a:r>
            <a:endParaRPr lang="en-IN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EE728E-BB59-D067-8B1A-EF4829350B5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514577" y="1664732"/>
            <a:ext cx="0" cy="316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534041-432F-B4AE-9C66-07949FA6055A}"/>
              </a:ext>
            </a:extLst>
          </p:cNvPr>
          <p:cNvCxnSpPr>
            <a:cxnSpLocks/>
          </p:cNvCxnSpPr>
          <p:nvPr/>
        </p:nvCxnSpPr>
        <p:spPr>
          <a:xfrm>
            <a:off x="685892" y="1961626"/>
            <a:ext cx="37337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1EEC38-B51B-F1B4-569D-EABA5B8E4A16}"/>
              </a:ext>
            </a:extLst>
          </p:cNvPr>
          <p:cNvCxnSpPr/>
          <p:nvPr/>
        </p:nvCxnSpPr>
        <p:spPr>
          <a:xfrm>
            <a:off x="685892" y="1961626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D6390F-78FC-D37B-612C-421CC0631EC3}"/>
              </a:ext>
            </a:extLst>
          </p:cNvPr>
          <p:cNvCxnSpPr/>
          <p:nvPr/>
        </p:nvCxnSpPr>
        <p:spPr>
          <a:xfrm>
            <a:off x="4419600" y="1972276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957B619-CC33-A746-BFEE-695FC7F6E106}"/>
              </a:ext>
            </a:extLst>
          </p:cNvPr>
          <p:cNvSpPr txBox="1"/>
          <p:nvPr/>
        </p:nvSpPr>
        <p:spPr>
          <a:xfrm>
            <a:off x="234321" y="2286000"/>
            <a:ext cx="1066753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President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D09A52-E6EC-1A94-A439-14C95AC0EBEF}"/>
              </a:ext>
            </a:extLst>
          </p:cNvPr>
          <p:cNvSpPr txBox="1"/>
          <p:nvPr/>
        </p:nvSpPr>
        <p:spPr>
          <a:xfrm>
            <a:off x="1473988" y="2249269"/>
            <a:ext cx="106675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Judicial Member</a:t>
            </a:r>
            <a:endParaRPr lang="en-IN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DABA93-D979-3009-46F5-3C4433D70208}"/>
              </a:ext>
            </a:extLst>
          </p:cNvPr>
          <p:cNvCxnSpPr>
            <a:cxnSpLocks/>
          </p:cNvCxnSpPr>
          <p:nvPr/>
        </p:nvCxnSpPr>
        <p:spPr>
          <a:xfrm flipH="1">
            <a:off x="2007364" y="1942053"/>
            <a:ext cx="23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B7C9802-E546-CC34-DA00-7E65144C1EEA}"/>
              </a:ext>
            </a:extLst>
          </p:cNvPr>
          <p:cNvSpPr txBox="1"/>
          <p:nvPr/>
        </p:nvSpPr>
        <p:spPr>
          <a:xfrm>
            <a:off x="5715000" y="1371600"/>
            <a:ext cx="2819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Constitution of State Bench</a:t>
            </a:r>
            <a:endParaRPr lang="en-IN" b="1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DCBD09E-07FA-FE86-1454-78A3A62DC11E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7124700" y="1740932"/>
            <a:ext cx="1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9F5A02-EC2D-3D56-A504-BA8C9437EE82}"/>
              </a:ext>
            </a:extLst>
          </p:cNvPr>
          <p:cNvCxnSpPr/>
          <p:nvPr/>
        </p:nvCxnSpPr>
        <p:spPr>
          <a:xfrm>
            <a:off x="5486398" y="2057400"/>
            <a:ext cx="3200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1E71FA-8D65-A6DF-4B27-1A9D9296EB33}"/>
              </a:ext>
            </a:extLst>
          </p:cNvPr>
          <p:cNvCxnSpPr/>
          <p:nvPr/>
        </p:nvCxnSpPr>
        <p:spPr>
          <a:xfrm>
            <a:off x="5486398" y="2057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336F9F4-7502-E35F-4EB6-666AAE7AE0EB}"/>
              </a:ext>
            </a:extLst>
          </p:cNvPr>
          <p:cNvCxnSpPr/>
          <p:nvPr/>
        </p:nvCxnSpPr>
        <p:spPr>
          <a:xfrm>
            <a:off x="7124700" y="2057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BC18B06-C01E-4B68-7354-F6BB5CB050CE}"/>
              </a:ext>
            </a:extLst>
          </p:cNvPr>
          <p:cNvCxnSpPr/>
          <p:nvPr/>
        </p:nvCxnSpPr>
        <p:spPr>
          <a:xfrm>
            <a:off x="8686800" y="2057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EAD887F-0A39-D41F-C877-3186ACD32C9B}"/>
              </a:ext>
            </a:extLst>
          </p:cNvPr>
          <p:cNvSpPr txBox="1"/>
          <p:nvPr/>
        </p:nvSpPr>
        <p:spPr>
          <a:xfrm>
            <a:off x="5181600" y="2362200"/>
            <a:ext cx="106679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r>
              <a:rPr lang="en-US" dirty="0"/>
              <a:t> Judicial Member</a:t>
            </a:r>
            <a:endParaRPr lang="en-IN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F72AF7-0A44-0994-07A4-37C65CB87631}"/>
              </a:ext>
            </a:extLst>
          </p:cNvPr>
          <p:cNvSpPr txBox="1"/>
          <p:nvPr/>
        </p:nvSpPr>
        <p:spPr>
          <a:xfrm>
            <a:off x="6591323" y="2362200"/>
            <a:ext cx="10667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Technical Member (Centre)</a:t>
            </a:r>
            <a:endParaRPr lang="en-IN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48EC68-82E8-2BDB-34CC-D6DB07DA8D8F}"/>
              </a:ext>
            </a:extLst>
          </p:cNvPr>
          <p:cNvSpPr txBox="1"/>
          <p:nvPr/>
        </p:nvSpPr>
        <p:spPr>
          <a:xfrm>
            <a:off x="7924847" y="2362200"/>
            <a:ext cx="10667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Technical Member (State)</a:t>
            </a:r>
            <a:endParaRPr lang="en-IN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10ABDF-DB0E-4B25-6AEB-9CD460CF4D74}"/>
              </a:ext>
            </a:extLst>
          </p:cNvPr>
          <p:cNvSpPr/>
          <p:nvPr/>
        </p:nvSpPr>
        <p:spPr>
          <a:xfrm>
            <a:off x="69398" y="3493054"/>
            <a:ext cx="2202127" cy="5523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Located in New Delhi</a:t>
            </a:r>
            <a:endParaRPr lang="en-IN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B313D9-2E6F-0B61-0446-C93148CDD64B}"/>
              </a:ext>
            </a:extLst>
          </p:cNvPr>
          <p:cNvSpPr txBox="1"/>
          <p:nvPr/>
        </p:nvSpPr>
        <p:spPr>
          <a:xfrm>
            <a:off x="6057901" y="3455362"/>
            <a:ext cx="2628899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1325" algn="l"/>
                <a:tab pos="5334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Located in Each State</a:t>
            </a:r>
          </a:p>
          <a:p>
            <a:pPr algn="just">
              <a:tabLst>
                <a:tab pos="441325" algn="l"/>
                <a:tab pos="53340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31 State Benches </a:t>
            </a:r>
          </a:p>
          <a:p>
            <a:pPr algn="just">
              <a:tabLst>
                <a:tab pos="441325" algn="l"/>
                <a:tab pos="5334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NN S.O. 4073(E). dated 14-09-2023</a:t>
            </a:r>
          </a:p>
        </p:txBody>
      </p:sp>
      <p:sp>
        <p:nvSpPr>
          <p:cNvPr id="2" name="AutoShape 2" descr="U'khand Cat Bench Now Under Principal Bench In Delhi | Dehradun News -  Times of India">
            <a:extLst>
              <a:ext uri="{FF2B5EF4-FFF2-40B4-BE49-F238E27FC236}">
                <a16:creationId xmlns:a16="http://schemas.microsoft.com/office/drawing/2014/main" id="{B6C85BE5-DABD-0D2A-A4D9-274E8DE841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963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B601E-C447-F76C-47A0-6623912A5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525" y="4176414"/>
            <a:ext cx="2300475" cy="20719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F12C72-F1E8-42DD-BE14-3D3B3F256E4E}"/>
              </a:ext>
            </a:extLst>
          </p:cNvPr>
          <p:cNvCxnSpPr>
            <a:cxnSpLocks/>
          </p:cNvCxnSpPr>
          <p:nvPr/>
        </p:nvCxnSpPr>
        <p:spPr>
          <a:xfrm flipH="1">
            <a:off x="3088144" y="1963823"/>
            <a:ext cx="23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B8348A-3D5C-F682-C02A-11FF89F5EC81}"/>
              </a:ext>
            </a:extLst>
          </p:cNvPr>
          <p:cNvSpPr txBox="1"/>
          <p:nvPr/>
        </p:nvSpPr>
        <p:spPr>
          <a:xfrm>
            <a:off x="2690404" y="2307954"/>
            <a:ext cx="10667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Technical Member (Centre)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45BA5-F3DA-0962-43B6-B56C71857ECA}"/>
              </a:ext>
            </a:extLst>
          </p:cNvPr>
          <p:cNvSpPr txBox="1"/>
          <p:nvPr/>
        </p:nvSpPr>
        <p:spPr>
          <a:xfrm>
            <a:off x="3882642" y="2286000"/>
            <a:ext cx="10667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Technical Member (State)</a:t>
            </a:r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779DBF-E357-DD7E-497A-C0A2F0BF9882}"/>
              </a:ext>
            </a:extLst>
          </p:cNvPr>
          <p:cNvCxnSpPr>
            <a:cxnSpLocks/>
          </p:cNvCxnSpPr>
          <p:nvPr/>
        </p:nvCxnSpPr>
        <p:spPr>
          <a:xfrm>
            <a:off x="5029200" y="762000"/>
            <a:ext cx="0" cy="5867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77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263FEE1-0124-1290-3BBD-F5C9BB2E211C}"/>
              </a:ext>
            </a:extLst>
          </p:cNvPr>
          <p:cNvSpPr txBox="1"/>
          <p:nvPr/>
        </p:nvSpPr>
        <p:spPr>
          <a:xfrm>
            <a:off x="498496" y="5040868"/>
            <a:ext cx="815676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President may distribute cases and transfer them between Benches.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EE06A-E049-6A6C-CF9D-113A87DFE8F7}"/>
              </a:ext>
            </a:extLst>
          </p:cNvPr>
          <p:cNvSpPr txBox="1"/>
          <p:nvPr/>
        </p:nvSpPr>
        <p:spPr>
          <a:xfrm>
            <a:off x="492752" y="5410200"/>
            <a:ext cx="815676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Senior-most Judicial Member acts as Vice-President for their state benches. Holds specific powers and is otherwise considered a regular member.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E741FC-B5E6-D27C-18DE-070A3C8C8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64097"/>
              </p:ext>
            </p:extLst>
          </p:nvPr>
        </p:nvGraphicFramePr>
        <p:xfrm>
          <a:off x="516815" y="762000"/>
          <a:ext cx="813844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85">
                  <a:extLst>
                    <a:ext uri="{9D8B030D-6E8A-4147-A177-3AD203B41FA5}">
                      <a16:colId xmlns:a16="http://schemas.microsoft.com/office/drawing/2014/main" val="101583792"/>
                    </a:ext>
                  </a:extLst>
                </a:gridCol>
                <a:gridCol w="5150058">
                  <a:extLst>
                    <a:ext uri="{9D8B030D-6E8A-4147-A177-3AD203B41FA5}">
                      <a16:colId xmlns:a16="http://schemas.microsoft.com/office/drawing/2014/main" val="3350249592"/>
                    </a:ext>
                  </a:extLst>
                </a:gridCol>
              </a:tblGrid>
              <a:tr h="3451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Matters to be heard by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Circumstances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3928"/>
                  </a:ext>
                </a:extLst>
              </a:tr>
              <a:tr h="603928">
                <a:tc>
                  <a:txBody>
                    <a:bodyPr/>
                    <a:lstStyle/>
                    <a:p>
                      <a:r>
                        <a:rPr lang="en-US" dirty="0"/>
                        <a:t>Principal Bench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Case, wherein one of the matters involved relates to </a:t>
                      </a:r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</a:rPr>
                        <a:t>the place of </a:t>
                      </a:r>
                      <a:r>
                        <a:rPr lang="en-IN" sz="1800" b="1" u="none" strike="noStrike" kern="1200" baseline="0" dirty="0">
                          <a:solidFill>
                            <a:schemeClr val="dk1"/>
                          </a:solidFill>
                        </a:rPr>
                        <a:t>supply. 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89387"/>
                  </a:ext>
                </a:extLst>
              </a:tr>
              <a:tr h="2156887">
                <a:tc>
                  <a:txBody>
                    <a:bodyPr/>
                    <a:lstStyle/>
                    <a:p>
                      <a:r>
                        <a:rPr lang="en-US" dirty="0"/>
                        <a:t>Single Member Bench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Where </a:t>
                      </a:r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</a:rPr>
                        <a:t>tax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/ </a:t>
                      </a:r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</a:rPr>
                        <a:t>input tax credit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 involved, or amount of fine/ fee/ penalty determined in the order appealed against </a:t>
                      </a:r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</a:rPr>
                        <a:t>doesn’t </a:t>
                      </a:r>
                      <a:r>
                        <a:rPr lang="en-IN" sz="1800" b="1" u="none" strike="noStrike" kern="1200" baseline="0" dirty="0">
                          <a:solidFill>
                            <a:schemeClr val="dk1"/>
                          </a:solidFill>
                        </a:rPr>
                        <a:t>exceed INR 50 Lakhs</a:t>
                      </a:r>
                      <a:r>
                        <a:rPr lang="en-IN" sz="1800" b="0" u="none" strike="noStrike" kern="1200" baseline="0" dirty="0">
                          <a:solidFill>
                            <a:schemeClr val="dk1"/>
                          </a:solidFill>
                        </a:rPr>
                        <a:t>;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IN" sz="1800" b="0" u="none" strike="noStrike" kern="1200" baseline="0" dirty="0">
                          <a:solidFill>
                            <a:schemeClr val="dk1"/>
                          </a:solidFill>
                        </a:rPr>
                        <a:t>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The matter </a:t>
                      </a:r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</a:rPr>
                        <a:t>doesn’t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 involve any </a:t>
                      </a:r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</a:rPr>
                        <a:t>question of law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u="none" strike="noStrike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It requires President approval and other specific conditions. 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59819"/>
                  </a:ext>
                </a:extLst>
              </a:tr>
              <a:tr h="603928">
                <a:tc>
                  <a:txBody>
                    <a:bodyPr/>
                    <a:lstStyle/>
                    <a:p>
                      <a:r>
                        <a:rPr lang="en-US" dirty="0"/>
                        <a:t>Division Bench (One Judicial Member and one Technical Member)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Other cases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832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8137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706C06-AA9E-E0AD-1FBC-FC8B27AC17AC}"/>
              </a:ext>
            </a:extLst>
          </p:cNvPr>
          <p:cNvSpPr txBox="1"/>
          <p:nvPr/>
        </p:nvSpPr>
        <p:spPr>
          <a:xfrm>
            <a:off x="381000" y="1096090"/>
            <a:ext cx="8077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case of</a:t>
            </a:r>
            <a:r>
              <a:rPr lang="en-IN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N" sz="16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IN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isagreements</a:t>
            </a:r>
            <a:r>
              <a:rPr lang="en-IN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between </a:t>
            </a:r>
            <a:r>
              <a:rPr lang="en-IN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IN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embers, 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differing opinions are referred by the President to another member/ bench. </a:t>
            </a:r>
            <a:r>
              <a:rPr lang="en-US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Majority opinion decides the case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A2D65-BF1D-57AC-CC2E-C42CA30EF15F}"/>
              </a:ext>
            </a:extLst>
          </p:cNvPr>
          <p:cNvSpPr txBox="1"/>
          <p:nvPr/>
        </p:nvSpPr>
        <p:spPr>
          <a:xfrm>
            <a:off x="405063" y="1981200"/>
            <a:ext cx="8077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 can transfer members between benches for efficiency (</a:t>
            </a:r>
            <a:r>
              <a:rPr lang="en-US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consultation with President required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State Technical Members can only be transferred within their state (</a:t>
            </a:r>
            <a:r>
              <a:rPr lang="en-US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consultation with state government required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5E283-032B-0417-E4E1-2991336B138C}"/>
              </a:ext>
            </a:extLst>
          </p:cNvPr>
          <p:cNvSpPr txBox="1"/>
          <p:nvPr/>
        </p:nvSpPr>
        <p:spPr>
          <a:xfrm>
            <a:off x="372979" y="3048000"/>
            <a:ext cx="80772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Vacancies or defects 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GSTAT composition </a:t>
            </a:r>
            <a:r>
              <a:rPr lang="en-US" sz="16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not invalidate proceedings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STAT Recruitment: Finance Ministry Invites Applications for Post of  Tribunal Members, Check Eligibility to Apply">
            <a:extLst>
              <a:ext uri="{FF2B5EF4-FFF2-40B4-BE49-F238E27FC236}">
                <a16:creationId xmlns:a16="http://schemas.microsoft.com/office/drawing/2014/main" id="{58DD306F-D7A1-A719-1619-77079E243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50464"/>
            <a:ext cx="5562600" cy="21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478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61CDA8EF-39A8-EAFD-6EB4-0B7CF652DC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27844"/>
            <a:ext cx="9144000" cy="762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90000"/>
          </a:bodyPr>
          <a:lstStyle/>
          <a:p>
            <a:r>
              <a:rPr lang="en-US" sz="2400" b="1" dirty="0">
                <a:latin typeface="+mn-lt"/>
              </a:rPr>
              <a:t>4. Qualifications, Appointment and Conditions of service of President and Members [S. 110] </a:t>
            </a:r>
            <a:endParaRPr lang="en-IN" sz="24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932D5-FC6E-CEAF-544E-07631A9566E3}"/>
              </a:ext>
            </a:extLst>
          </p:cNvPr>
          <p:cNvSpPr txBox="1"/>
          <p:nvPr/>
        </p:nvSpPr>
        <p:spPr>
          <a:xfrm>
            <a:off x="2057400" y="1804144"/>
            <a:ext cx="44958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Qualifications for Appointment to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GSTAT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96375-D98F-BC37-8E11-5FEF7034A0F1}"/>
              </a:ext>
            </a:extLst>
          </p:cNvPr>
          <p:cNvSpPr txBox="1"/>
          <p:nvPr/>
        </p:nvSpPr>
        <p:spPr>
          <a:xfrm>
            <a:off x="685800" y="2362200"/>
            <a:ext cx="1524000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President</a:t>
            </a:r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3355DA-B137-19EC-FDE7-45D22C029613}"/>
              </a:ext>
            </a:extLst>
          </p:cNvPr>
          <p:cNvCxnSpPr/>
          <p:nvPr/>
        </p:nvCxnSpPr>
        <p:spPr>
          <a:xfrm>
            <a:off x="990600" y="2673867"/>
            <a:ext cx="0" cy="2831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A385BD-EDF4-CAAA-5B99-88DE7A3A5221}"/>
              </a:ext>
            </a:extLst>
          </p:cNvPr>
          <p:cNvCxnSpPr/>
          <p:nvPr/>
        </p:nvCxnSpPr>
        <p:spPr>
          <a:xfrm>
            <a:off x="990600" y="32004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ED2CE9-1968-36DC-07F8-C277064CAF62}"/>
              </a:ext>
            </a:extLst>
          </p:cNvPr>
          <p:cNvCxnSpPr/>
          <p:nvPr/>
        </p:nvCxnSpPr>
        <p:spPr>
          <a:xfrm>
            <a:off x="990600" y="43434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710C73-A23E-5055-6933-35D9E2641D09}"/>
              </a:ext>
            </a:extLst>
          </p:cNvPr>
          <p:cNvCxnSpPr/>
          <p:nvPr/>
        </p:nvCxnSpPr>
        <p:spPr>
          <a:xfrm>
            <a:off x="990600" y="5504935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F3AB7E5-14C2-71E9-C9E9-030D0F70EDB9}"/>
              </a:ext>
            </a:extLst>
          </p:cNvPr>
          <p:cNvSpPr txBox="1"/>
          <p:nvPr/>
        </p:nvSpPr>
        <p:spPr>
          <a:xfrm>
            <a:off x="1752600" y="2971800"/>
            <a:ext cx="2057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Must be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former SC Judge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 HC Chief Justice.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1EC5D-3F95-3A31-83F9-AE2BED25D0FC}"/>
              </a:ext>
            </a:extLst>
          </p:cNvPr>
          <p:cNvSpPr txBox="1"/>
          <p:nvPr/>
        </p:nvSpPr>
        <p:spPr>
          <a:xfrm>
            <a:off x="1752600" y="4114800"/>
            <a:ext cx="205739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Minimum age = 50 years.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3568A6-A373-3221-8652-4D3EFE24EEE2}"/>
              </a:ext>
            </a:extLst>
          </p:cNvPr>
          <p:cNvSpPr txBox="1"/>
          <p:nvPr/>
        </p:nvSpPr>
        <p:spPr>
          <a:xfrm>
            <a:off x="1752600" y="4947791"/>
            <a:ext cx="205739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Term: 4 years, re-appointment able for up to 2 years (age limit 70).</a:t>
            </a:r>
            <a:endParaRPr lang="en-IN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010F7-7C5E-D418-0F16-E1582BB61657}"/>
              </a:ext>
            </a:extLst>
          </p:cNvPr>
          <p:cNvSpPr txBox="1"/>
          <p:nvPr/>
        </p:nvSpPr>
        <p:spPr>
          <a:xfrm>
            <a:off x="4191000" y="2438400"/>
            <a:ext cx="2133600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Judicial Member</a:t>
            </a:r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58217A-E9A4-ADC3-8C19-3BD59D1A4C06}"/>
              </a:ext>
            </a:extLst>
          </p:cNvPr>
          <p:cNvCxnSpPr>
            <a:cxnSpLocks/>
          </p:cNvCxnSpPr>
          <p:nvPr/>
        </p:nvCxnSpPr>
        <p:spPr>
          <a:xfrm>
            <a:off x="4419600" y="2807732"/>
            <a:ext cx="0" cy="2907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CB068B-6CE2-093C-760F-307EEA8C33EA}"/>
              </a:ext>
            </a:extLst>
          </p:cNvPr>
          <p:cNvCxnSpPr/>
          <p:nvPr/>
        </p:nvCxnSpPr>
        <p:spPr>
          <a:xfrm>
            <a:off x="4419600" y="32004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01A58F-A310-6C59-A22E-1A5EEF171A14}"/>
              </a:ext>
            </a:extLst>
          </p:cNvPr>
          <p:cNvCxnSpPr/>
          <p:nvPr/>
        </p:nvCxnSpPr>
        <p:spPr>
          <a:xfrm>
            <a:off x="4419600" y="50292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3A0AB19-87BA-5F7D-707F-3BD4C1D540B4}"/>
              </a:ext>
            </a:extLst>
          </p:cNvPr>
          <p:cNvCxnSpPr/>
          <p:nvPr/>
        </p:nvCxnSpPr>
        <p:spPr>
          <a:xfrm>
            <a:off x="4419600" y="5715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57138C3-840E-CB8A-F429-30BD94E576F2}"/>
              </a:ext>
            </a:extLst>
          </p:cNvPr>
          <p:cNvSpPr txBox="1"/>
          <p:nvPr/>
        </p:nvSpPr>
        <p:spPr>
          <a:xfrm>
            <a:off x="5105400" y="2918944"/>
            <a:ext cx="3886197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Former HC Judge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District/Additional District Judge for a combined 10 years, 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Advocate with 10 years experience in IDT litigation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(High Court, Supreme Court, relevant Tribunals) [inserted via CGST (2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Amendment Act, 2023, dt: 28.12.2023)].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366E9B-E60B-E5A0-5CF5-0A62914C834E}"/>
              </a:ext>
            </a:extLst>
          </p:cNvPr>
          <p:cNvSpPr txBox="1"/>
          <p:nvPr/>
        </p:nvSpPr>
        <p:spPr>
          <a:xfrm>
            <a:off x="5105399" y="4876800"/>
            <a:ext cx="388619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Minimum age = 50 years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A883A1-49F1-7DB9-81BF-23C8521A0C2D}"/>
              </a:ext>
            </a:extLst>
          </p:cNvPr>
          <p:cNvSpPr txBox="1"/>
          <p:nvPr/>
        </p:nvSpPr>
        <p:spPr>
          <a:xfrm>
            <a:off x="5111577" y="5395914"/>
            <a:ext cx="388619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Term: 4 years, re-appointment able for up to 2 years (age limit 67).</a:t>
            </a:r>
          </a:p>
        </p:txBody>
      </p:sp>
    </p:spTree>
    <p:extLst>
      <p:ext uri="{BB962C8B-B14F-4D97-AF65-F5344CB8AC3E}">
        <p14:creationId xmlns:p14="http://schemas.microsoft.com/office/powerpoint/2010/main" val="3289792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5F47233843042880735E18FAA59BE" ma:contentTypeVersion="17" ma:contentTypeDescription="Create a new document." ma:contentTypeScope="" ma:versionID="40ee87e09bc69ffb7dfd7f4b0a218cfe">
  <xsd:schema xmlns:xsd="http://www.w3.org/2001/XMLSchema" xmlns:xs="http://www.w3.org/2001/XMLSchema" xmlns:p="http://schemas.microsoft.com/office/2006/metadata/properties" xmlns:ns2="1a1e5d50-b72e-4320-85cd-2c2e09c62374" xmlns:ns3="503b3d7b-4190-44dd-b8e3-48eeea94ec26" targetNamespace="http://schemas.microsoft.com/office/2006/metadata/properties" ma:root="true" ma:fieldsID="71e516faa995721fdb8c4a9880e55b24" ns2:_="" ns3:_="">
    <xsd:import namespace="1a1e5d50-b72e-4320-85cd-2c2e09c62374"/>
    <xsd:import namespace="503b3d7b-4190-44dd-b8e3-48eeea94e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e5d50-b72e-4320-85cd-2c2e09c623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4d1587-4b4b-4e4d-b893-d9f3017c3d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b3d7b-4190-44dd-b8e3-48eeea94e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e96272-664f-4884-b899-1829ff360bb2}" ma:internalName="TaxCatchAll" ma:showField="CatchAllData" ma:web="503b3d7b-4190-44dd-b8e3-48eeea94e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1e5d50-b72e-4320-85cd-2c2e09c62374">
      <Terms xmlns="http://schemas.microsoft.com/office/infopath/2007/PartnerControls"/>
    </lcf76f155ced4ddcb4097134ff3c332f>
    <TaxCatchAll xmlns="503b3d7b-4190-44dd-b8e3-48eeea94ec26" xsi:nil="true"/>
    <SharedWithUsers xmlns="503b3d7b-4190-44dd-b8e3-48eeea94ec26">
      <UserInfo>
        <DisplayName/>
        <AccountId xsi:nil="true"/>
        <AccountType/>
      </UserInfo>
    </SharedWithUsers>
    <MediaLengthInSeconds xmlns="1a1e5d50-b72e-4320-85cd-2c2e09c62374" xsi:nil="true"/>
  </documentManagement>
</p:properties>
</file>

<file path=customXml/itemProps1.xml><?xml version="1.0" encoding="utf-8"?>
<ds:datastoreItem xmlns:ds="http://schemas.openxmlformats.org/officeDocument/2006/customXml" ds:itemID="{A77DBD5C-05F9-4DEC-A7A3-434144F024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e5d50-b72e-4320-85cd-2c2e09c62374"/>
    <ds:schemaRef ds:uri="503b3d7b-4190-44dd-b8e3-48eeea94e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F6D5CE-61D9-4DCF-996F-2A7F26733A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53B6DA-3851-4DF1-B2B1-70F863CC3C73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1a1e5d50-b72e-4320-85cd-2c2e09c62374"/>
    <ds:schemaRef ds:uri="http://schemas.microsoft.com/office/infopath/2007/PartnerControls"/>
    <ds:schemaRef ds:uri="503b3d7b-4190-44dd-b8e3-48eeea94ec2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</TotalTime>
  <Words>3338</Words>
  <Application>Microsoft Office PowerPoint</Application>
  <PresentationFormat>On-screen Show (4:3)</PresentationFormat>
  <Paragraphs>430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 Unicode MS</vt:lpstr>
      <vt:lpstr>Aptos</vt:lpstr>
      <vt:lpstr>Arial</vt:lpstr>
      <vt:lpstr>Britannic Bold</vt:lpstr>
      <vt:lpstr>Calibri</vt:lpstr>
      <vt:lpstr>Wingdings</vt:lpstr>
      <vt:lpstr>Custom Design</vt:lpstr>
      <vt:lpstr>GSTAT – Charting the way forward</vt:lpstr>
      <vt:lpstr>PowerPoint Presentation</vt:lpstr>
      <vt:lpstr>PowerPoint Presentation</vt:lpstr>
      <vt:lpstr>2. Introduction to GSTAT</vt:lpstr>
      <vt:lpstr>3. Constitution of AT and Benches [S. 109] </vt:lpstr>
      <vt:lpstr>PowerPoint Presentation</vt:lpstr>
      <vt:lpstr>PowerPoint Presentation</vt:lpstr>
      <vt:lpstr>PowerPoint Presentation</vt:lpstr>
      <vt:lpstr>4. Qualifications, Appointment and Conditions of service of President and Members [S. 110] </vt:lpstr>
      <vt:lpstr>PowerPoint Presentation</vt:lpstr>
      <vt:lpstr>PowerPoint Presentation</vt:lpstr>
      <vt:lpstr>5. Procedure before Appellate Tribunal [S. 111] </vt:lpstr>
      <vt:lpstr>PowerPoint Presentation</vt:lpstr>
      <vt:lpstr>6. Appeals to Appellate Tribunal [S. 112] </vt:lpstr>
      <vt:lpstr>PowerPoint Presentation</vt:lpstr>
      <vt:lpstr>PowerPoint Presentation</vt:lpstr>
      <vt:lpstr>PowerPoint Presentation</vt:lpstr>
      <vt:lpstr>8. What to do when there is no Tribunal?</vt:lpstr>
      <vt:lpstr>PowerPoint Presentation</vt:lpstr>
      <vt:lpstr>PowerPoint Presentation</vt:lpstr>
      <vt:lpstr>PowerPoint Presentation</vt:lpstr>
      <vt:lpstr>10. Authorised Representative [S. 116]  </vt:lpstr>
      <vt:lpstr>Authorised Representative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14. Consequences of Non-formation of GSTAT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arun</dc:creator>
  <cp:lastModifiedBy>ARS Office22</cp:lastModifiedBy>
  <cp:revision>300</cp:revision>
  <dcterms:created xsi:type="dcterms:W3CDTF">2006-08-16T00:00:00Z</dcterms:created>
  <dcterms:modified xsi:type="dcterms:W3CDTF">2024-04-26T11:09:12Z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0x010100B0B5F47233843042880735E18FAA59BE</vt:lpwstr>
  </property>
  <property fmtid="{D5CDD505-2E9C-101B-9397-08002B2CF9AE}" pid="3" name="Order">
    <vt:r8>35114600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