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0"/>
  </p:notesMasterIdLst>
  <p:sldIdLst>
    <p:sldId id="256" r:id="rId2"/>
    <p:sldId id="285" r:id="rId3"/>
    <p:sldId id="286" r:id="rId4"/>
    <p:sldId id="266" r:id="rId5"/>
    <p:sldId id="283" r:id="rId6"/>
    <p:sldId id="282" r:id="rId7"/>
    <p:sldId id="279" r:id="rId8"/>
    <p:sldId id="280" r:id="rId9"/>
    <p:sldId id="264" r:id="rId10"/>
    <p:sldId id="267" r:id="rId11"/>
    <p:sldId id="269" r:id="rId12"/>
    <p:sldId id="268" r:id="rId13"/>
    <p:sldId id="270" r:id="rId14"/>
    <p:sldId id="271" r:id="rId15"/>
    <p:sldId id="272" r:id="rId16"/>
    <p:sldId id="273" r:id="rId17"/>
    <p:sldId id="274" r:id="rId18"/>
    <p:sldId id="276" r:id="rId19"/>
    <p:sldId id="277" r:id="rId20"/>
    <p:sldId id="278" r:id="rId21"/>
    <p:sldId id="281" r:id="rId22"/>
    <p:sldId id="257" r:id="rId23"/>
    <p:sldId id="259" r:id="rId24"/>
    <p:sldId id="260" r:id="rId25"/>
    <p:sldId id="261" r:id="rId26"/>
    <p:sldId id="262" r:id="rId27"/>
    <p:sldId id="263" r:id="rId28"/>
    <p:sldId id="284"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5D499C8-DA43-421E-B8E9-B4A9818B981C}" v="13" dt="2024-05-07T05:46:27.1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91" d="100"/>
          <a:sy n="91" d="100"/>
        </p:scale>
        <p:origin x="3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microsoft.com/office/2015/10/relationships/revisionInfo" Target="revisionInfo.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D8BC42-9A46-448E-9693-530176FC0BB9}" type="datetimeFigureOut">
              <a:rPr lang="en-IN" smtClean="0"/>
              <a:t>07-05-2024</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DEA2D6-683F-418B-8863-66C19FD6C188}" type="slidenum">
              <a:rPr lang="en-IN" smtClean="0"/>
              <a:t>‹#›</a:t>
            </a:fld>
            <a:endParaRPr lang="en-IN"/>
          </a:p>
        </p:txBody>
      </p:sp>
    </p:spTree>
    <p:extLst>
      <p:ext uri="{BB962C8B-B14F-4D97-AF65-F5344CB8AC3E}">
        <p14:creationId xmlns:p14="http://schemas.microsoft.com/office/powerpoint/2010/main" val="26778096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C5FDDBE-9969-4366-9F87-70789B7F310B}"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3275487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17D7FE-EDDC-440C-810A-2843C1CE357D}"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18247784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10D33D6-44DA-47DC-BEE9-136307C3A2BD}"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5627221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DA58954-02F4-4AA6-A726-0C4460A24EFE}"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36444957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6AFF9D-2DFC-494B-B6E1-13477CAED974}"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2612118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C6BBDD-1C4E-4776-8137-79F5CE38E68E}"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106437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B45B748-8D18-4704-9C16-944ED430F40B}"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26341869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0B720D-131C-4358-BF8F-38406129217D}"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4034572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3387D06-9173-4ABC-9700-484BEB320ADB}"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3920758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6056C8-EB34-4109-9B46-24E19A64A353}" type="datetime1">
              <a:rPr lang="en-IN" smtClean="0"/>
              <a:t>07-05-2024</a:t>
            </a:fld>
            <a:endParaRPr lang="en-IN"/>
          </a:p>
        </p:txBody>
      </p:sp>
      <p:sp>
        <p:nvSpPr>
          <p:cNvPr id="5" name="Footer Placeholder 4"/>
          <p:cNvSpPr>
            <a:spLocks noGrp="1"/>
          </p:cNvSpPr>
          <p:nvPr>
            <p:ph type="ftr" sz="quarter" idx="11"/>
          </p:nvPr>
        </p:nvSpPr>
        <p:spPr/>
        <p:txBody>
          <a:bodyPr/>
          <a:lstStyle/>
          <a:p>
            <a:r>
              <a:rPr lang="en-IN"/>
              <a:t>nirmalkch@gmail.com</a:t>
            </a:r>
          </a:p>
        </p:txBody>
      </p:sp>
      <p:sp>
        <p:nvSpPr>
          <p:cNvPr id="6" name="Slide Number Placeholder 5"/>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1761810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BFF673B-FD60-4AD9-94DA-9F58D8BF6C7A}" type="datetime1">
              <a:rPr lang="en-IN" smtClean="0"/>
              <a:t>07-05-2024</a:t>
            </a:fld>
            <a:endParaRPr lang="en-IN"/>
          </a:p>
        </p:txBody>
      </p:sp>
      <p:sp>
        <p:nvSpPr>
          <p:cNvPr id="6" name="Footer Placeholder 5"/>
          <p:cNvSpPr>
            <a:spLocks noGrp="1"/>
          </p:cNvSpPr>
          <p:nvPr>
            <p:ph type="ftr" sz="quarter" idx="11"/>
          </p:nvPr>
        </p:nvSpPr>
        <p:spPr/>
        <p:txBody>
          <a:bodyPr/>
          <a:lstStyle/>
          <a:p>
            <a:r>
              <a:rPr lang="en-IN"/>
              <a:t>nirmalkch@gmail.com</a:t>
            </a:r>
          </a:p>
        </p:txBody>
      </p:sp>
      <p:sp>
        <p:nvSpPr>
          <p:cNvPr id="7" name="Slide Number Placeholder 6"/>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400976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5807E62-21B1-406D-BD24-7B4C72A4E4B9}" type="datetime1">
              <a:rPr lang="en-IN" smtClean="0"/>
              <a:t>07-05-2024</a:t>
            </a:fld>
            <a:endParaRPr lang="en-IN"/>
          </a:p>
        </p:txBody>
      </p:sp>
      <p:sp>
        <p:nvSpPr>
          <p:cNvPr id="8" name="Footer Placeholder 7"/>
          <p:cNvSpPr>
            <a:spLocks noGrp="1"/>
          </p:cNvSpPr>
          <p:nvPr>
            <p:ph type="ftr" sz="quarter" idx="11"/>
          </p:nvPr>
        </p:nvSpPr>
        <p:spPr/>
        <p:txBody>
          <a:bodyPr/>
          <a:lstStyle/>
          <a:p>
            <a:r>
              <a:rPr lang="en-IN"/>
              <a:t>nirmalkch@gmail.com</a:t>
            </a:r>
          </a:p>
        </p:txBody>
      </p:sp>
      <p:sp>
        <p:nvSpPr>
          <p:cNvPr id="9" name="Slide Number Placeholder 8"/>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141074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75AF030-E1CB-403F-89FD-72D7654F5C38}" type="datetime1">
              <a:rPr lang="en-IN" smtClean="0"/>
              <a:t>07-05-2024</a:t>
            </a:fld>
            <a:endParaRPr lang="en-IN"/>
          </a:p>
        </p:txBody>
      </p:sp>
      <p:sp>
        <p:nvSpPr>
          <p:cNvPr id="4" name="Footer Placeholder 3"/>
          <p:cNvSpPr>
            <a:spLocks noGrp="1"/>
          </p:cNvSpPr>
          <p:nvPr>
            <p:ph type="ftr" sz="quarter" idx="11"/>
          </p:nvPr>
        </p:nvSpPr>
        <p:spPr/>
        <p:txBody>
          <a:bodyPr/>
          <a:lstStyle/>
          <a:p>
            <a:r>
              <a:rPr lang="en-IN"/>
              <a:t>nirmalkch@gmail.com</a:t>
            </a:r>
          </a:p>
        </p:txBody>
      </p:sp>
      <p:sp>
        <p:nvSpPr>
          <p:cNvPr id="5" name="Slide Number Placeholder 4"/>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451673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0F6833-DE95-42AF-B27A-DA9127699906}" type="datetime1">
              <a:rPr lang="en-IN" smtClean="0"/>
              <a:t>07-05-2024</a:t>
            </a:fld>
            <a:endParaRPr lang="en-IN"/>
          </a:p>
        </p:txBody>
      </p:sp>
      <p:sp>
        <p:nvSpPr>
          <p:cNvPr id="3" name="Footer Placeholder 2"/>
          <p:cNvSpPr>
            <a:spLocks noGrp="1"/>
          </p:cNvSpPr>
          <p:nvPr>
            <p:ph type="ftr" sz="quarter" idx="11"/>
          </p:nvPr>
        </p:nvSpPr>
        <p:spPr/>
        <p:txBody>
          <a:bodyPr/>
          <a:lstStyle/>
          <a:p>
            <a:r>
              <a:rPr lang="en-IN"/>
              <a:t>nirmalkch@gmail.com</a:t>
            </a:r>
          </a:p>
        </p:txBody>
      </p:sp>
      <p:sp>
        <p:nvSpPr>
          <p:cNvPr id="4" name="Slide Number Placeholder 3"/>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39842338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807F112-9A78-451E-9E73-7B3B489AD9A1}" type="datetime1">
              <a:rPr lang="en-IN" smtClean="0"/>
              <a:t>07-05-2024</a:t>
            </a:fld>
            <a:endParaRPr lang="en-IN"/>
          </a:p>
        </p:txBody>
      </p:sp>
      <p:sp>
        <p:nvSpPr>
          <p:cNvPr id="6" name="Footer Placeholder 5"/>
          <p:cNvSpPr>
            <a:spLocks noGrp="1"/>
          </p:cNvSpPr>
          <p:nvPr>
            <p:ph type="ftr" sz="quarter" idx="11"/>
          </p:nvPr>
        </p:nvSpPr>
        <p:spPr/>
        <p:txBody>
          <a:bodyPr/>
          <a:lstStyle/>
          <a:p>
            <a:r>
              <a:rPr lang="en-IN"/>
              <a:t>nirmalkch@gmail.com</a:t>
            </a:r>
          </a:p>
        </p:txBody>
      </p:sp>
      <p:sp>
        <p:nvSpPr>
          <p:cNvPr id="7" name="Slide Number Placeholder 6"/>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74766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77E1574-5119-46F6-9410-D3B4069E7F93}" type="datetime1">
              <a:rPr lang="en-IN" smtClean="0"/>
              <a:t>07-05-2024</a:t>
            </a:fld>
            <a:endParaRPr lang="en-IN"/>
          </a:p>
        </p:txBody>
      </p:sp>
      <p:sp>
        <p:nvSpPr>
          <p:cNvPr id="6" name="Footer Placeholder 5"/>
          <p:cNvSpPr>
            <a:spLocks noGrp="1"/>
          </p:cNvSpPr>
          <p:nvPr>
            <p:ph type="ftr" sz="quarter" idx="11"/>
          </p:nvPr>
        </p:nvSpPr>
        <p:spPr/>
        <p:txBody>
          <a:bodyPr/>
          <a:lstStyle/>
          <a:p>
            <a:r>
              <a:rPr lang="en-IN"/>
              <a:t>nirmalkch@gmail.com</a:t>
            </a:r>
          </a:p>
        </p:txBody>
      </p:sp>
      <p:sp>
        <p:nvSpPr>
          <p:cNvPr id="7" name="Slide Number Placeholder 6"/>
          <p:cNvSpPr>
            <a:spLocks noGrp="1"/>
          </p:cNvSpPr>
          <p:nvPr>
            <p:ph type="sldNum" sz="quarter" idx="12"/>
          </p:nvPr>
        </p:nvSpPr>
        <p:spPr/>
        <p:txBody>
          <a:bodyPr/>
          <a:lstStyle/>
          <a:p>
            <a:fld id="{71058040-D160-4DC5-BA72-3098F701638B}" type="slidenum">
              <a:rPr lang="en-IN" smtClean="0"/>
              <a:t>‹#›</a:t>
            </a:fld>
            <a:endParaRPr lang="en-IN"/>
          </a:p>
        </p:txBody>
      </p:sp>
    </p:spTree>
    <p:extLst>
      <p:ext uri="{BB962C8B-B14F-4D97-AF65-F5344CB8AC3E}">
        <p14:creationId xmlns:p14="http://schemas.microsoft.com/office/powerpoint/2010/main" val="3817605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01AE58B-904E-40E8-9CB9-5495F2E19071}" type="datetime1">
              <a:rPr lang="en-IN" smtClean="0"/>
              <a:t>07-05-2024</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IN"/>
              <a:t>nirmalkch@gmail.com</a:t>
            </a: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1058040-D160-4DC5-BA72-3098F701638B}" type="slidenum">
              <a:rPr lang="en-IN" smtClean="0"/>
              <a:t>‹#›</a:t>
            </a:fld>
            <a:endParaRPr lang="en-IN"/>
          </a:p>
        </p:txBody>
      </p:sp>
    </p:spTree>
    <p:extLst>
      <p:ext uri="{BB962C8B-B14F-4D97-AF65-F5344CB8AC3E}">
        <p14:creationId xmlns:p14="http://schemas.microsoft.com/office/powerpoint/2010/main" val="368876752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Lst>
  <p:hf hd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CCB64-BA0A-E581-8318-5537330D4561}"/>
              </a:ext>
            </a:extLst>
          </p:cNvPr>
          <p:cNvSpPr>
            <a:spLocks noGrp="1"/>
          </p:cNvSpPr>
          <p:nvPr>
            <p:ph type="ctrTitle"/>
          </p:nvPr>
        </p:nvSpPr>
        <p:spPr>
          <a:xfrm>
            <a:off x="1174459" y="2357306"/>
            <a:ext cx="8003098" cy="1205880"/>
          </a:xfrm>
        </p:spPr>
        <p:txBody>
          <a:bodyPr>
            <a:normAutofit/>
          </a:bodyPr>
          <a:lstStyle/>
          <a:p>
            <a:pPr algn="ctr"/>
            <a:r>
              <a:rPr lang="en-US" sz="3600" b="0" i="0" dirty="0">
                <a:solidFill>
                  <a:srgbClr val="000000"/>
                </a:solidFill>
                <a:effectLst/>
                <a:highlight>
                  <a:srgbClr val="FFFFFF"/>
                </a:highlight>
                <a:latin typeface="Tahoma" panose="020B0604030504040204" pitchFamily="34" charset="0"/>
              </a:rPr>
              <a:t>Financial Reporting Standards and   Transparency</a:t>
            </a:r>
            <a:endParaRPr lang="en-IN" sz="3600" dirty="0"/>
          </a:p>
        </p:txBody>
      </p:sp>
      <p:sp>
        <p:nvSpPr>
          <p:cNvPr id="3" name="Subtitle 2">
            <a:extLst>
              <a:ext uri="{FF2B5EF4-FFF2-40B4-BE49-F238E27FC236}">
                <a16:creationId xmlns:a16="http://schemas.microsoft.com/office/drawing/2014/main" id="{2B868E1B-AC46-60AB-22FB-51E3115721B8}"/>
              </a:ext>
            </a:extLst>
          </p:cNvPr>
          <p:cNvSpPr>
            <a:spLocks noGrp="1"/>
          </p:cNvSpPr>
          <p:nvPr>
            <p:ph type="subTitle" idx="1"/>
          </p:nvPr>
        </p:nvSpPr>
        <p:spPr>
          <a:xfrm>
            <a:off x="4613946" y="4941115"/>
            <a:ext cx="4563611" cy="922789"/>
          </a:xfrm>
        </p:spPr>
        <p:txBody>
          <a:bodyPr>
            <a:normAutofit fontScale="92500" lnSpcReduction="10000"/>
          </a:bodyPr>
          <a:lstStyle/>
          <a:p>
            <a:pPr algn="l"/>
            <a:r>
              <a:rPr lang="en-IN" dirty="0">
                <a:solidFill>
                  <a:srgbClr val="C00000"/>
                </a:solidFill>
              </a:rPr>
              <a:t>             Presented by:</a:t>
            </a:r>
          </a:p>
          <a:p>
            <a:r>
              <a:rPr lang="en-IN" dirty="0">
                <a:solidFill>
                  <a:srgbClr val="C00000"/>
                </a:solidFill>
              </a:rPr>
              <a:t> CA Nirmal Kumar Chakrabarti </a:t>
            </a:r>
            <a:r>
              <a:rPr lang="en-IN" dirty="0" err="1">
                <a:solidFill>
                  <a:srgbClr val="C00000"/>
                </a:solidFill>
              </a:rPr>
              <a:t>M.Bcom,MBP,FCA,FCMA,LLB</a:t>
            </a:r>
            <a:endParaRPr lang="en-IN" dirty="0">
              <a:solidFill>
                <a:srgbClr val="C00000"/>
              </a:solidFill>
            </a:endParaRPr>
          </a:p>
        </p:txBody>
      </p:sp>
      <p:sp>
        <p:nvSpPr>
          <p:cNvPr id="4" name="Date Placeholder 3">
            <a:extLst>
              <a:ext uri="{FF2B5EF4-FFF2-40B4-BE49-F238E27FC236}">
                <a16:creationId xmlns:a16="http://schemas.microsoft.com/office/drawing/2014/main" id="{65C2443A-0959-9D3F-4519-BBD240EBB1CA}"/>
              </a:ext>
            </a:extLst>
          </p:cNvPr>
          <p:cNvSpPr>
            <a:spLocks noGrp="1"/>
          </p:cNvSpPr>
          <p:nvPr>
            <p:ph type="dt" sz="half" idx="10"/>
          </p:nvPr>
        </p:nvSpPr>
        <p:spPr>
          <a:xfrm>
            <a:off x="6786695" y="6041362"/>
            <a:ext cx="1330378" cy="365125"/>
          </a:xfrm>
        </p:spPr>
        <p:txBody>
          <a:bodyPr/>
          <a:lstStyle/>
          <a:p>
            <a:r>
              <a:rPr lang="en-IN" sz="1400" dirty="0">
                <a:solidFill>
                  <a:srgbClr val="C00000"/>
                </a:solidFill>
              </a:rPr>
              <a:t>07-05-2024</a:t>
            </a:r>
          </a:p>
        </p:txBody>
      </p:sp>
      <p:sp>
        <p:nvSpPr>
          <p:cNvPr id="5" name="Footer Placeholder 4">
            <a:extLst>
              <a:ext uri="{FF2B5EF4-FFF2-40B4-BE49-F238E27FC236}">
                <a16:creationId xmlns:a16="http://schemas.microsoft.com/office/drawing/2014/main" id="{0F8E015C-8926-D3FD-421B-13629A59BB51}"/>
              </a:ext>
            </a:extLst>
          </p:cNvPr>
          <p:cNvSpPr>
            <a:spLocks noGrp="1"/>
          </p:cNvSpPr>
          <p:nvPr>
            <p:ph type="ftr" sz="quarter" idx="11"/>
          </p:nvPr>
        </p:nvSpPr>
        <p:spPr/>
        <p:txBody>
          <a:bodyPr/>
          <a:lstStyle/>
          <a:p>
            <a:r>
              <a:rPr lang="en-IN" sz="1800" dirty="0">
                <a:solidFill>
                  <a:srgbClr val="C00000"/>
                </a:solidFill>
              </a:rPr>
              <a:t>nirmalkch@gmail.com</a:t>
            </a:r>
          </a:p>
        </p:txBody>
      </p:sp>
      <p:sp>
        <p:nvSpPr>
          <p:cNvPr id="6" name="Slide Number Placeholder 5">
            <a:extLst>
              <a:ext uri="{FF2B5EF4-FFF2-40B4-BE49-F238E27FC236}">
                <a16:creationId xmlns:a16="http://schemas.microsoft.com/office/drawing/2014/main" id="{8920B85B-11F1-E4E2-73BC-75E605718C12}"/>
              </a:ext>
            </a:extLst>
          </p:cNvPr>
          <p:cNvSpPr>
            <a:spLocks noGrp="1"/>
          </p:cNvSpPr>
          <p:nvPr>
            <p:ph type="sldNum" sz="quarter" idx="12"/>
          </p:nvPr>
        </p:nvSpPr>
        <p:spPr/>
        <p:txBody>
          <a:bodyPr/>
          <a:lstStyle/>
          <a:p>
            <a:fld id="{71058040-D160-4DC5-BA72-3098F701638B}" type="slidenum">
              <a:rPr lang="en-IN" sz="2000" smtClean="0">
                <a:solidFill>
                  <a:srgbClr val="C00000"/>
                </a:solidFill>
              </a:rPr>
              <a:t>1</a:t>
            </a:fld>
            <a:endParaRPr lang="en-IN" sz="2000">
              <a:solidFill>
                <a:srgbClr val="C00000"/>
              </a:solidFill>
            </a:endParaRPr>
          </a:p>
        </p:txBody>
      </p:sp>
    </p:spTree>
    <p:extLst>
      <p:ext uri="{BB962C8B-B14F-4D97-AF65-F5344CB8AC3E}">
        <p14:creationId xmlns:p14="http://schemas.microsoft.com/office/powerpoint/2010/main" val="33954173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B384E-C019-AEA8-2A5C-C9E2623CFA75}"/>
              </a:ext>
            </a:extLst>
          </p:cNvPr>
          <p:cNvSpPr>
            <a:spLocks noGrp="1"/>
          </p:cNvSpPr>
          <p:nvPr>
            <p:ph type="title"/>
          </p:nvPr>
        </p:nvSpPr>
        <p:spPr>
          <a:xfrm>
            <a:off x="1090568" y="609600"/>
            <a:ext cx="8183433" cy="690694"/>
          </a:xfrm>
        </p:spPr>
        <p:txBody>
          <a:bodyPr/>
          <a:lstStyle/>
          <a:p>
            <a:r>
              <a:rPr lang="en-US" b="1" u="sng" dirty="0"/>
              <a:t>(ASLB) 2 Cash Flow Statements </a:t>
            </a:r>
            <a:endParaRPr lang="en-IN" b="1" u="sng" dirty="0"/>
          </a:p>
        </p:txBody>
      </p:sp>
      <p:sp>
        <p:nvSpPr>
          <p:cNvPr id="3" name="Content Placeholder 2">
            <a:extLst>
              <a:ext uri="{FF2B5EF4-FFF2-40B4-BE49-F238E27FC236}">
                <a16:creationId xmlns:a16="http://schemas.microsoft.com/office/drawing/2014/main" id="{71B14DE7-7790-7EA3-5C0B-E457217FADAF}"/>
              </a:ext>
            </a:extLst>
          </p:cNvPr>
          <p:cNvSpPr>
            <a:spLocks noGrp="1"/>
          </p:cNvSpPr>
          <p:nvPr>
            <p:ph idx="1"/>
          </p:nvPr>
        </p:nvSpPr>
        <p:spPr>
          <a:xfrm>
            <a:off x="677334" y="1476463"/>
            <a:ext cx="8596668" cy="4564900"/>
          </a:xfrm>
        </p:spPr>
        <p:txBody>
          <a:bodyPr>
            <a:normAutofit/>
          </a:bodyPr>
          <a:lstStyle/>
          <a:p>
            <a:r>
              <a:rPr lang="en-US" b="1" dirty="0"/>
              <a:t>Objective</a:t>
            </a:r>
            <a:r>
              <a:rPr lang="en-US" dirty="0"/>
              <a:t>: The purpose of this standard is to mandate the disclosure of historical changes in an entity's cash and cash equivalents through a cash flow statement. This statement should categorize cash flows into operating, investing, and financing activities.</a:t>
            </a:r>
          </a:p>
          <a:p>
            <a:r>
              <a:rPr lang="en-US" b="1" dirty="0"/>
              <a:t>Requirements</a:t>
            </a:r>
            <a:r>
              <a:rPr lang="en-US" dirty="0"/>
              <a:t> :Entities following accrual accounting must adhere to this standard and include the cash flow statement as an integral component of their financial statements for each reporting period.</a:t>
            </a:r>
            <a:endParaRPr lang="en-US" b="1" dirty="0"/>
          </a:p>
          <a:p>
            <a:pPr marL="0" indent="0">
              <a:buNone/>
            </a:pPr>
            <a:endParaRPr lang="en-IN" dirty="0"/>
          </a:p>
        </p:txBody>
      </p:sp>
      <p:sp>
        <p:nvSpPr>
          <p:cNvPr id="4" name="Date Placeholder 3">
            <a:extLst>
              <a:ext uri="{FF2B5EF4-FFF2-40B4-BE49-F238E27FC236}">
                <a16:creationId xmlns:a16="http://schemas.microsoft.com/office/drawing/2014/main" id="{90C7BB3C-837C-8C89-25BC-6EA7B1DBDD0B}"/>
              </a:ext>
            </a:extLst>
          </p:cNvPr>
          <p:cNvSpPr>
            <a:spLocks noGrp="1"/>
          </p:cNvSpPr>
          <p:nvPr>
            <p:ph type="dt" sz="half" idx="10"/>
          </p:nvPr>
        </p:nvSpPr>
        <p:spPr/>
        <p:txBody>
          <a:bodyPr/>
          <a:lstStyle/>
          <a:p>
            <a:fld id="{CB449D9A-319D-4A88-8C33-A63F58D27D25}" type="datetime1">
              <a:rPr lang="en-IN" smtClean="0"/>
              <a:t>07-05-2024</a:t>
            </a:fld>
            <a:endParaRPr lang="en-IN"/>
          </a:p>
        </p:txBody>
      </p:sp>
      <p:sp>
        <p:nvSpPr>
          <p:cNvPr id="5" name="Footer Placeholder 4">
            <a:extLst>
              <a:ext uri="{FF2B5EF4-FFF2-40B4-BE49-F238E27FC236}">
                <a16:creationId xmlns:a16="http://schemas.microsoft.com/office/drawing/2014/main" id="{74BA1026-6893-9F05-E344-F10DE55DE954}"/>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7AF0FBEF-9714-201E-565E-1C362CFD5C5C}"/>
              </a:ext>
            </a:extLst>
          </p:cNvPr>
          <p:cNvSpPr>
            <a:spLocks noGrp="1"/>
          </p:cNvSpPr>
          <p:nvPr>
            <p:ph type="sldNum" sz="quarter" idx="12"/>
          </p:nvPr>
        </p:nvSpPr>
        <p:spPr/>
        <p:txBody>
          <a:bodyPr/>
          <a:lstStyle/>
          <a:p>
            <a:fld id="{71058040-D160-4DC5-BA72-3098F701638B}" type="slidenum">
              <a:rPr lang="en-IN" smtClean="0"/>
              <a:t>10</a:t>
            </a:fld>
            <a:endParaRPr lang="en-IN"/>
          </a:p>
        </p:txBody>
      </p:sp>
    </p:spTree>
    <p:extLst>
      <p:ext uri="{BB962C8B-B14F-4D97-AF65-F5344CB8AC3E}">
        <p14:creationId xmlns:p14="http://schemas.microsoft.com/office/powerpoint/2010/main" val="232778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973272-DE9B-CC2F-1A23-B49C1D125976}"/>
              </a:ext>
            </a:extLst>
          </p:cNvPr>
          <p:cNvSpPr>
            <a:spLocks noGrp="1"/>
          </p:cNvSpPr>
          <p:nvPr>
            <p:ph idx="1"/>
          </p:nvPr>
        </p:nvSpPr>
        <p:spPr>
          <a:xfrm>
            <a:off x="677334" y="556261"/>
            <a:ext cx="9083886" cy="5844540"/>
          </a:xfrm>
        </p:spPr>
        <p:txBody>
          <a:bodyPr>
            <a:normAutofit fontScale="92500"/>
          </a:bodyPr>
          <a:lstStyle/>
          <a:p>
            <a:r>
              <a:rPr lang="en-US" b="1" dirty="0"/>
              <a:t>Comparison with Existing AS 3, ‘Cash Flow Statements</a:t>
            </a:r>
            <a:r>
              <a:rPr lang="en-US" dirty="0"/>
              <a:t>’</a:t>
            </a:r>
          </a:p>
          <a:p>
            <a:pPr>
              <a:buFont typeface="Wingdings" panose="05000000000000000000" pitchFamily="2" charset="2"/>
              <a:buChar char="v"/>
            </a:pPr>
            <a:r>
              <a:rPr lang="en-US" dirty="0"/>
              <a:t>ASLB 2 specifically </a:t>
            </a:r>
            <a:r>
              <a:rPr lang="en-US" b="1" dirty="0"/>
              <a:t>included bank overdrafts which are repayable on demand as a part of cash and cash equivalents</a:t>
            </a:r>
            <a:r>
              <a:rPr lang="en-US" dirty="0"/>
              <a:t>, whereas the existing AS 3 is </a:t>
            </a:r>
            <a:r>
              <a:rPr lang="en-US" b="1" dirty="0"/>
              <a:t>silent</a:t>
            </a:r>
            <a:r>
              <a:rPr lang="en-US" dirty="0"/>
              <a:t> on this aspect.</a:t>
            </a:r>
          </a:p>
          <a:p>
            <a:pPr algn="l">
              <a:buFont typeface="+mj-lt"/>
              <a:buAutoNum type="arabicPeriod"/>
            </a:pPr>
            <a:r>
              <a:rPr lang="en-US" dirty="0"/>
              <a:t>ASLB 2 does not address the insurance business or public financial institutions as these are not relevant to local bodies in India, whereas existing AS 3 includes provisions for these entities.</a:t>
            </a:r>
          </a:p>
          <a:p>
            <a:pPr algn="l">
              <a:buFont typeface="+mj-lt"/>
              <a:buAutoNum type="arabicPeriod"/>
            </a:pPr>
            <a:r>
              <a:rPr lang="en-US" dirty="0"/>
              <a:t>ASLB 2 omits provisions regarding the payment of dividends or similar distributions to owners, considering their irrelevance to local bodies, which are not applicable in AS 3.</a:t>
            </a:r>
          </a:p>
          <a:p>
            <a:pPr algn="l">
              <a:buFont typeface="+mj-lt"/>
              <a:buAutoNum type="arabicPeriod"/>
            </a:pPr>
            <a:r>
              <a:rPr lang="en-US" dirty="0"/>
              <a:t>Existing AS 3 mandates separate disclosure of cash flows from extraordinary items categorized by operating, investing, or financing activities, a requirement absent in ASLB 2.</a:t>
            </a:r>
          </a:p>
          <a:p>
            <a:pPr algn="l">
              <a:buFont typeface="+mj-lt"/>
              <a:buAutoNum type="arabicPeriod"/>
            </a:pPr>
            <a:r>
              <a:rPr lang="en-US" dirty="0"/>
              <a:t>ASLB 2 adjusts provisions concerning income taxes to align with the Income Tax Act, 1961, applicable to local bodies in India, unlike AS 3.</a:t>
            </a:r>
          </a:p>
          <a:p>
            <a:pPr algn="l">
              <a:buFont typeface="+mj-lt"/>
              <a:buAutoNum type="arabicPeriod"/>
            </a:pPr>
            <a:r>
              <a:rPr lang="en-US" dirty="0"/>
              <a:t>Unlike AS 3, ASLB 2 does not address cash flows from foreign controlled entities, which are not pertinent to local bodies in India.</a:t>
            </a:r>
          </a:p>
          <a:p>
            <a:pPr algn="l">
              <a:buFont typeface="+mj-lt"/>
              <a:buAutoNum type="arabicPeriod"/>
            </a:pPr>
            <a:r>
              <a:rPr lang="en-US" dirty="0"/>
              <a:t>ASLB 2 introduces a requirement for disclosure of cash and cash equivalents in controlled entities or operating units acquired or disposed of, a provision lacking in AS 3.</a:t>
            </a:r>
          </a:p>
          <a:p>
            <a:pPr>
              <a:buFont typeface="Wingdings" panose="05000000000000000000" pitchFamily="2" charset="2"/>
              <a:buChar char="v"/>
            </a:pPr>
            <a:endParaRPr lang="en-IN" dirty="0"/>
          </a:p>
        </p:txBody>
      </p:sp>
      <p:sp>
        <p:nvSpPr>
          <p:cNvPr id="2" name="Date Placeholder 1">
            <a:extLst>
              <a:ext uri="{FF2B5EF4-FFF2-40B4-BE49-F238E27FC236}">
                <a16:creationId xmlns:a16="http://schemas.microsoft.com/office/drawing/2014/main" id="{E7CC795D-5084-1A24-C6AE-129811309566}"/>
              </a:ext>
            </a:extLst>
          </p:cNvPr>
          <p:cNvSpPr>
            <a:spLocks noGrp="1"/>
          </p:cNvSpPr>
          <p:nvPr>
            <p:ph type="dt" sz="half" idx="10"/>
          </p:nvPr>
        </p:nvSpPr>
        <p:spPr/>
        <p:txBody>
          <a:bodyPr/>
          <a:lstStyle/>
          <a:p>
            <a:fld id="{A7888209-F71B-43A4-92F0-880283896758}" type="datetime1">
              <a:rPr lang="en-IN" smtClean="0"/>
              <a:t>07-05-2024</a:t>
            </a:fld>
            <a:endParaRPr lang="en-IN"/>
          </a:p>
        </p:txBody>
      </p:sp>
      <p:sp>
        <p:nvSpPr>
          <p:cNvPr id="4" name="Footer Placeholder 3">
            <a:extLst>
              <a:ext uri="{FF2B5EF4-FFF2-40B4-BE49-F238E27FC236}">
                <a16:creationId xmlns:a16="http://schemas.microsoft.com/office/drawing/2014/main" id="{7C8AAD5F-1A27-E56E-6421-5CF9E00DF980}"/>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7F9F63E2-859D-A337-EE4C-42B0B94CC926}"/>
              </a:ext>
            </a:extLst>
          </p:cNvPr>
          <p:cNvSpPr>
            <a:spLocks noGrp="1"/>
          </p:cNvSpPr>
          <p:nvPr>
            <p:ph type="sldNum" sz="quarter" idx="12"/>
          </p:nvPr>
        </p:nvSpPr>
        <p:spPr/>
        <p:txBody>
          <a:bodyPr/>
          <a:lstStyle/>
          <a:p>
            <a:fld id="{71058040-D160-4DC5-BA72-3098F701638B}" type="slidenum">
              <a:rPr lang="en-IN" smtClean="0"/>
              <a:t>11</a:t>
            </a:fld>
            <a:endParaRPr lang="en-IN"/>
          </a:p>
        </p:txBody>
      </p:sp>
    </p:spTree>
    <p:extLst>
      <p:ext uri="{BB962C8B-B14F-4D97-AF65-F5344CB8AC3E}">
        <p14:creationId xmlns:p14="http://schemas.microsoft.com/office/powerpoint/2010/main" val="1276873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A7573-B92A-E84E-FDFA-9E0AF1661E05}"/>
              </a:ext>
            </a:extLst>
          </p:cNvPr>
          <p:cNvSpPr>
            <a:spLocks noGrp="1"/>
          </p:cNvSpPr>
          <p:nvPr>
            <p:ph type="title"/>
          </p:nvPr>
        </p:nvSpPr>
        <p:spPr>
          <a:xfrm>
            <a:off x="677334" y="609600"/>
            <a:ext cx="8382776" cy="623582"/>
          </a:xfrm>
        </p:spPr>
        <p:txBody>
          <a:bodyPr>
            <a:normAutofit fontScale="90000"/>
          </a:bodyPr>
          <a:lstStyle/>
          <a:p>
            <a:r>
              <a:rPr lang="en-US" sz="2000" b="1" u="sng" dirty="0"/>
              <a:t>(ASLB) 3 Accounting Policies, Changes in Accounting Estimates and Errors</a:t>
            </a:r>
            <a:endParaRPr lang="en-IN" sz="2000" b="1" u="sng" dirty="0"/>
          </a:p>
        </p:txBody>
      </p:sp>
      <p:sp>
        <p:nvSpPr>
          <p:cNvPr id="3" name="Content Placeholder 2">
            <a:extLst>
              <a:ext uri="{FF2B5EF4-FFF2-40B4-BE49-F238E27FC236}">
                <a16:creationId xmlns:a16="http://schemas.microsoft.com/office/drawing/2014/main" id="{89355A44-38CB-F8C9-E230-BADBA9668C22}"/>
              </a:ext>
            </a:extLst>
          </p:cNvPr>
          <p:cNvSpPr>
            <a:spLocks noGrp="1"/>
          </p:cNvSpPr>
          <p:nvPr>
            <p:ph idx="1"/>
          </p:nvPr>
        </p:nvSpPr>
        <p:spPr>
          <a:xfrm>
            <a:off x="677334" y="1375795"/>
            <a:ext cx="8596668" cy="4665568"/>
          </a:xfrm>
        </p:spPr>
        <p:txBody>
          <a:bodyPr>
            <a:normAutofit/>
          </a:bodyPr>
          <a:lstStyle/>
          <a:p>
            <a:pPr algn="l">
              <a:buFont typeface="Wingdings" panose="05000000000000000000" pitchFamily="2" charset="2"/>
              <a:buChar char="q"/>
            </a:pPr>
            <a:r>
              <a:rPr lang="en-US" b="1" dirty="0" err="1"/>
              <a:t>Objective:</a:t>
            </a:r>
            <a:r>
              <a:rPr lang="en-US" dirty="0" err="1"/>
              <a:t>The</a:t>
            </a:r>
            <a:r>
              <a:rPr lang="en-US" dirty="0"/>
              <a:t> objective of ASLB 3 is to establish criteria for selecting and changing accounting policies, as well as outlining the accounting treatment and disclosure of changes in policies, estimates, and error corrections.</a:t>
            </a:r>
          </a:p>
          <a:p>
            <a:pPr algn="l">
              <a:buFont typeface="+mj-lt"/>
              <a:buAutoNum type="arabicPeriod"/>
            </a:pPr>
            <a:endParaRPr lang="en-US" dirty="0"/>
          </a:p>
          <a:p>
            <a:pPr algn="l">
              <a:buFont typeface="Wingdings" panose="05000000000000000000" pitchFamily="2" charset="2"/>
              <a:buChar char="q"/>
            </a:pPr>
            <a:r>
              <a:rPr lang="en-US" b="1" dirty="0"/>
              <a:t>Requirements</a:t>
            </a:r>
            <a:r>
              <a:rPr lang="en-US" dirty="0"/>
              <a:t> : ASLB 3 aims to improve the relevance, reliability, and comparability of an entity's financial statements over time and with those of other entities.</a:t>
            </a:r>
          </a:p>
          <a:p>
            <a:pPr algn="l">
              <a:buFont typeface="Wingdings" panose="05000000000000000000" pitchFamily="2" charset="2"/>
              <a:buChar char="q"/>
            </a:pPr>
            <a:r>
              <a:rPr lang="en-US" b="1" dirty="0" err="1"/>
              <a:t>Compaarision</a:t>
            </a:r>
            <a:r>
              <a:rPr lang="en-US" dirty="0"/>
              <a:t> :In contrast, the objective of existing AS 5 is to regulate the classification and disclosure of specific items in the statement of profit and loss, ensuring uniformity in the preparation and presentation of financial statements.</a:t>
            </a:r>
          </a:p>
        </p:txBody>
      </p:sp>
      <p:sp>
        <p:nvSpPr>
          <p:cNvPr id="4" name="Date Placeholder 3">
            <a:extLst>
              <a:ext uri="{FF2B5EF4-FFF2-40B4-BE49-F238E27FC236}">
                <a16:creationId xmlns:a16="http://schemas.microsoft.com/office/drawing/2014/main" id="{586AE0AD-2024-7FF8-FF38-850B787F7F65}"/>
              </a:ext>
            </a:extLst>
          </p:cNvPr>
          <p:cNvSpPr>
            <a:spLocks noGrp="1"/>
          </p:cNvSpPr>
          <p:nvPr>
            <p:ph type="dt" sz="half" idx="10"/>
          </p:nvPr>
        </p:nvSpPr>
        <p:spPr/>
        <p:txBody>
          <a:bodyPr/>
          <a:lstStyle/>
          <a:p>
            <a:fld id="{CCAEF6AA-51CB-4703-BFC7-7B71F058557F}" type="datetime1">
              <a:rPr lang="en-IN" smtClean="0"/>
              <a:t>07-05-2024</a:t>
            </a:fld>
            <a:endParaRPr lang="en-IN"/>
          </a:p>
        </p:txBody>
      </p:sp>
      <p:sp>
        <p:nvSpPr>
          <p:cNvPr id="5" name="Footer Placeholder 4">
            <a:extLst>
              <a:ext uri="{FF2B5EF4-FFF2-40B4-BE49-F238E27FC236}">
                <a16:creationId xmlns:a16="http://schemas.microsoft.com/office/drawing/2014/main" id="{48F7FB72-FA14-22BB-EC5E-B56C0349553F}"/>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2E1EC535-383F-B655-A78F-F0D09527B20A}"/>
              </a:ext>
            </a:extLst>
          </p:cNvPr>
          <p:cNvSpPr>
            <a:spLocks noGrp="1"/>
          </p:cNvSpPr>
          <p:nvPr>
            <p:ph type="sldNum" sz="quarter" idx="12"/>
          </p:nvPr>
        </p:nvSpPr>
        <p:spPr/>
        <p:txBody>
          <a:bodyPr/>
          <a:lstStyle/>
          <a:p>
            <a:fld id="{71058040-D160-4DC5-BA72-3098F701638B}" type="slidenum">
              <a:rPr lang="en-IN" smtClean="0"/>
              <a:t>12</a:t>
            </a:fld>
            <a:endParaRPr lang="en-IN"/>
          </a:p>
        </p:txBody>
      </p:sp>
    </p:spTree>
    <p:extLst>
      <p:ext uri="{BB962C8B-B14F-4D97-AF65-F5344CB8AC3E}">
        <p14:creationId xmlns:p14="http://schemas.microsoft.com/office/powerpoint/2010/main" val="8398858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B13DD-D2A2-750E-3C37-FB2B7D47A9EF}"/>
              </a:ext>
            </a:extLst>
          </p:cNvPr>
          <p:cNvSpPr>
            <a:spLocks noGrp="1"/>
          </p:cNvSpPr>
          <p:nvPr>
            <p:ph type="title"/>
          </p:nvPr>
        </p:nvSpPr>
        <p:spPr>
          <a:xfrm>
            <a:off x="677334" y="592822"/>
            <a:ext cx="8596668" cy="611138"/>
          </a:xfrm>
        </p:spPr>
        <p:txBody>
          <a:bodyPr>
            <a:normAutofit/>
          </a:bodyPr>
          <a:lstStyle/>
          <a:p>
            <a:r>
              <a:rPr lang="en-IN" sz="2800" b="1" u="sng" dirty="0"/>
              <a:t>(ASLB) 9 Revenue from Exchange Transactions</a:t>
            </a:r>
          </a:p>
        </p:txBody>
      </p:sp>
      <p:sp>
        <p:nvSpPr>
          <p:cNvPr id="3" name="Content Placeholder 2">
            <a:extLst>
              <a:ext uri="{FF2B5EF4-FFF2-40B4-BE49-F238E27FC236}">
                <a16:creationId xmlns:a16="http://schemas.microsoft.com/office/drawing/2014/main" id="{996E326A-BE53-86BD-1225-9EC23BDBF91F}"/>
              </a:ext>
            </a:extLst>
          </p:cNvPr>
          <p:cNvSpPr>
            <a:spLocks noGrp="1"/>
          </p:cNvSpPr>
          <p:nvPr>
            <p:ph idx="1"/>
          </p:nvPr>
        </p:nvSpPr>
        <p:spPr>
          <a:xfrm>
            <a:off x="677334" y="1501141"/>
            <a:ext cx="8596668" cy="4540222"/>
          </a:xfrm>
        </p:spPr>
        <p:txBody>
          <a:bodyPr>
            <a:normAutofit/>
          </a:bodyPr>
          <a:lstStyle/>
          <a:p>
            <a:pPr algn="l">
              <a:buFont typeface="+mj-lt"/>
              <a:buAutoNum type="arabicPeriod"/>
            </a:pPr>
            <a:r>
              <a:rPr lang="en-US" dirty="0"/>
              <a:t>This standard pertains to entities that prepare financial statements under the accrual basis and outlines guidelines for accounting revenue from specific exchange transactions and events.</a:t>
            </a:r>
          </a:p>
          <a:p>
            <a:pPr algn="l">
              <a:buFont typeface="+mj-lt"/>
              <a:buAutoNum type="arabicPeriod"/>
            </a:pPr>
            <a:r>
              <a:rPr lang="en-US" dirty="0"/>
              <a:t>Revenue covered includes that generated from: (a) providing services, (b) selling goods, and (c) others using entity assets resulting in interest, royalties, and dividends.</a:t>
            </a:r>
          </a:p>
          <a:p>
            <a:pPr algn="l">
              <a:buFont typeface="+mj-lt"/>
              <a:buAutoNum type="arabicPeriod"/>
            </a:pPr>
            <a:r>
              <a:rPr lang="en-US" dirty="0"/>
              <a:t>The standard applies to entities categorized as Local Bodies according to the Preface of the Accounting Standards for Local Bodies.</a:t>
            </a:r>
          </a:p>
          <a:p>
            <a:pPr algn="l">
              <a:buFont typeface="+mj-lt"/>
              <a:buAutoNum type="arabicPeriod"/>
            </a:pPr>
            <a:r>
              <a:rPr lang="en-US" dirty="0"/>
              <a:t>While Local Bodies may derive revenue from both exchange and non-exchange transactions, this standard focuses solely on revenue from exchange transactions, which involve selling goods or services to third parties, other government agencies, or using entity assets by others resulting in interest, royalties, or dividends.</a:t>
            </a:r>
          </a:p>
          <a:p>
            <a:pPr marL="0" indent="0">
              <a:buNone/>
            </a:pPr>
            <a:endParaRPr lang="en-IN" dirty="0"/>
          </a:p>
        </p:txBody>
      </p:sp>
      <p:sp>
        <p:nvSpPr>
          <p:cNvPr id="4" name="Date Placeholder 3">
            <a:extLst>
              <a:ext uri="{FF2B5EF4-FFF2-40B4-BE49-F238E27FC236}">
                <a16:creationId xmlns:a16="http://schemas.microsoft.com/office/drawing/2014/main" id="{A77C9FBA-CB2D-97EB-CFBF-DD2E2F66D8A1}"/>
              </a:ext>
            </a:extLst>
          </p:cNvPr>
          <p:cNvSpPr>
            <a:spLocks noGrp="1"/>
          </p:cNvSpPr>
          <p:nvPr>
            <p:ph type="dt" sz="half" idx="10"/>
          </p:nvPr>
        </p:nvSpPr>
        <p:spPr/>
        <p:txBody>
          <a:bodyPr/>
          <a:lstStyle/>
          <a:p>
            <a:fld id="{54CC7B90-0457-488E-AF54-41CE1C05DFD7}" type="datetime1">
              <a:rPr lang="en-IN" smtClean="0"/>
              <a:t>07-05-2024</a:t>
            </a:fld>
            <a:endParaRPr lang="en-IN"/>
          </a:p>
        </p:txBody>
      </p:sp>
      <p:sp>
        <p:nvSpPr>
          <p:cNvPr id="5" name="Footer Placeholder 4">
            <a:extLst>
              <a:ext uri="{FF2B5EF4-FFF2-40B4-BE49-F238E27FC236}">
                <a16:creationId xmlns:a16="http://schemas.microsoft.com/office/drawing/2014/main" id="{DBCCB927-4D74-7DE7-3000-25B46739406D}"/>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B8AF33A5-3A5A-7DB2-DD9D-9E7ADC922276}"/>
              </a:ext>
            </a:extLst>
          </p:cNvPr>
          <p:cNvSpPr>
            <a:spLocks noGrp="1"/>
          </p:cNvSpPr>
          <p:nvPr>
            <p:ph type="sldNum" sz="quarter" idx="12"/>
          </p:nvPr>
        </p:nvSpPr>
        <p:spPr/>
        <p:txBody>
          <a:bodyPr/>
          <a:lstStyle/>
          <a:p>
            <a:fld id="{71058040-D160-4DC5-BA72-3098F701638B}" type="slidenum">
              <a:rPr lang="en-IN" smtClean="0"/>
              <a:t>13</a:t>
            </a:fld>
            <a:endParaRPr lang="en-IN"/>
          </a:p>
        </p:txBody>
      </p:sp>
    </p:spTree>
    <p:extLst>
      <p:ext uri="{BB962C8B-B14F-4D97-AF65-F5344CB8AC3E}">
        <p14:creationId xmlns:p14="http://schemas.microsoft.com/office/powerpoint/2010/main" val="21193944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A84042-30B5-7884-2407-F4C65560286A}"/>
              </a:ext>
            </a:extLst>
          </p:cNvPr>
          <p:cNvSpPr>
            <a:spLocks noGrp="1"/>
          </p:cNvSpPr>
          <p:nvPr>
            <p:ph type="title"/>
          </p:nvPr>
        </p:nvSpPr>
        <p:spPr>
          <a:xfrm>
            <a:off x="944880" y="609600"/>
            <a:ext cx="8329122" cy="640080"/>
          </a:xfrm>
        </p:spPr>
        <p:txBody>
          <a:bodyPr>
            <a:normAutofit fontScale="90000"/>
          </a:bodyPr>
          <a:lstStyle/>
          <a:p>
            <a:r>
              <a:rPr lang="en-IN" sz="4000" b="1" u="sng" dirty="0"/>
              <a:t>(ASLB) 12 Inventories</a:t>
            </a:r>
          </a:p>
        </p:txBody>
      </p:sp>
      <p:sp>
        <p:nvSpPr>
          <p:cNvPr id="3" name="Content Placeholder 2">
            <a:extLst>
              <a:ext uri="{FF2B5EF4-FFF2-40B4-BE49-F238E27FC236}">
                <a16:creationId xmlns:a16="http://schemas.microsoft.com/office/drawing/2014/main" id="{DE83212C-5369-FFBF-7401-99C4065D8288}"/>
              </a:ext>
            </a:extLst>
          </p:cNvPr>
          <p:cNvSpPr>
            <a:spLocks noGrp="1"/>
          </p:cNvSpPr>
          <p:nvPr>
            <p:ph idx="1"/>
          </p:nvPr>
        </p:nvSpPr>
        <p:spPr>
          <a:xfrm>
            <a:off x="585055" y="1556157"/>
            <a:ext cx="8596668" cy="5301843"/>
          </a:xfrm>
        </p:spPr>
        <p:txBody>
          <a:bodyPr>
            <a:normAutofit/>
          </a:bodyPr>
          <a:lstStyle/>
          <a:p>
            <a:pPr algn="l">
              <a:buFont typeface="+mj-lt"/>
              <a:buAutoNum type="arabicPeriod"/>
            </a:pPr>
            <a:r>
              <a:rPr lang="en-US" dirty="0"/>
              <a:t>The objective of ASLB 12 is to prescribe the accounting treatment for inventories, focusing on determining the cost to be recognized as an asset and subsequently expensed when related revenues are recognized.</a:t>
            </a:r>
          </a:p>
          <a:p>
            <a:pPr algn="l">
              <a:buFont typeface="+mj-lt"/>
              <a:buAutoNum type="arabicPeriod"/>
            </a:pPr>
            <a:r>
              <a:rPr lang="en-US" dirty="0"/>
              <a:t>It provides guidance on cost determination, expense recognition, including write-down to net realizable value, and cost formulas for assigning costs to inventories.</a:t>
            </a:r>
          </a:p>
          <a:p>
            <a:pPr algn="l">
              <a:buFont typeface="+mj-lt"/>
              <a:buAutoNum type="arabicPeriod"/>
            </a:pPr>
            <a:r>
              <a:rPr lang="en-US" dirty="0"/>
              <a:t>ASLB 12 addresses subsequent recognition of inventory cost/carried amount as an expense, a feature not found in existing AS 2.</a:t>
            </a:r>
          </a:p>
          <a:p>
            <a:pPr algn="l">
              <a:buFont typeface="+mj-lt"/>
              <a:buAutoNum type="arabicPeriod"/>
            </a:pPr>
            <a:r>
              <a:rPr lang="en-US" dirty="0"/>
              <a:t>ASLB 12 covers valuation of inventories acquired through non-exchange transactions, whereas existing AS 2 does not address transactions related to exchange or distribution.</a:t>
            </a:r>
          </a:p>
          <a:p>
            <a:pPr algn="l">
              <a:buFont typeface="+mj-lt"/>
              <a:buAutoNum type="arabicPeriod"/>
            </a:pPr>
            <a:r>
              <a:rPr lang="en-US" dirty="0"/>
              <a:t>ASLB 12 includes guidance on the reversal of inventory write-downs to net realizable value up to the original write-down amount, and the recognition and disclosure of such reversals, which is absent in existing AS 2.</a:t>
            </a:r>
          </a:p>
          <a:p>
            <a:pPr>
              <a:buFont typeface="Wingdings" panose="05000000000000000000" pitchFamily="2" charset="2"/>
              <a:buChar char="v"/>
            </a:pPr>
            <a:endParaRPr lang="en-IN" dirty="0"/>
          </a:p>
        </p:txBody>
      </p:sp>
      <p:sp>
        <p:nvSpPr>
          <p:cNvPr id="4" name="Date Placeholder 3">
            <a:extLst>
              <a:ext uri="{FF2B5EF4-FFF2-40B4-BE49-F238E27FC236}">
                <a16:creationId xmlns:a16="http://schemas.microsoft.com/office/drawing/2014/main" id="{5BA4A885-EA6D-2CEE-C9F1-6EFD38849399}"/>
              </a:ext>
            </a:extLst>
          </p:cNvPr>
          <p:cNvSpPr>
            <a:spLocks noGrp="1"/>
          </p:cNvSpPr>
          <p:nvPr>
            <p:ph type="dt" sz="half" idx="10"/>
          </p:nvPr>
        </p:nvSpPr>
        <p:spPr/>
        <p:txBody>
          <a:bodyPr/>
          <a:lstStyle/>
          <a:p>
            <a:fld id="{7B4FFE07-598A-4672-8BEA-351EAEF65D77}" type="datetime1">
              <a:rPr lang="en-IN" smtClean="0"/>
              <a:t>07-05-2024</a:t>
            </a:fld>
            <a:endParaRPr lang="en-IN"/>
          </a:p>
        </p:txBody>
      </p:sp>
      <p:sp>
        <p:nvSpPr>
          <p:cNvPr id="5" name="Footer Placeholder 4">
            <a:extLst>
              <a:ext uri="{FF2B5EF4-FFF2-40B4-BE49-F238E27FC236}">
                <a16:creationId xmlns:a16="http://schemas.microsoft.com/office/drawing/2014/main" id="{EB0428C5-5204-0814-8FBB-277E0B20D8D0}"/>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6DFFE4AD-4E44-792F-5A88-D43697E36D91}"/>
              </a:ext>
            </a:extLst>
          </p:cNvPr>
          <p:cNvSpPr>
            <a:spLocks noGrp="1"/>
          </p:cNvSpPr>
          <p:nvPr>
            <p:ph type="sldNum" sz="quarter" idx="12"/>
          </p:nvPr>
        </p:nvSpPr>
        <p:spPr/>
        <p:txBody>
          <a:bodyPr/>
          <a:lstStyle/>
          <a:p>
            <a:fld id="{71058040-D160-4DC5-BA72-3098F701638B}" type="slidenum">
              <a:rPr lang="en-IN" smtClean="0"/>
              <a:t>14</a:t>
            </a:fld>
            <a:endParaRPr lang="en-IN"/>
          </a:p>
        </p:txBody>
      </p:sp>
    </p:spTree>
    <p:extLst>
      <p:ext uri="{BB962C8B-B14F-4D97-AF65-F5344CB8AC3E}">
        <p14:creationId xmlns:p14="http://schemas.microsoft.com/office/powerpoint/2010/main" val="1897161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9AF0323-9E82-6CC5-7A0B-8E1E93583321}"/>
              </a:ext>
            </a:extLst>
          </p:cNvPr>
          <p:cNvSpPr>
            <a:spLocks noGrp="1"/>
          </p:cNvSpPr>
          <p:nvPr>
            <p:ph idx="1"/>
          </p:nvPr>
        </p:nvSpPr>
        <p:spPr>
          <a:xfrm>
            <a:off x="852384" y="721877"/>
            <a:ext cx="8596668" cy="6136123"/>
          </a:xfrm>
        </p:spPr>
        <p:txBody>
          <a:bodyPr/>
          <a:lstStyle/>
          <a:p>
            <a:pPr algn="l">
              <a:buFont typeface="+mj-lt"/>
              <a:buAutoNum type="arabicPeriod"/>
            </a:pPr>
            <a:endParaRPr lang="en-US" b="0" i="0" dirty="0">
              <a:solidFill>
                <a:schemeClr val="tx1"/>
              </a:solidFill>
              <a:effectLst/>
              <a:highlight>
                <a:srgbClr val="C0C0C0"/>
              </a:highlight>
              <a:latin typeface="Söhne"/>
            </a:endParaRPr>
          </a:p>
          <a:p>
            <a:pPr algn="l">
              <a:buFont typeface="+mj-lt"/>
              <a:buAutoNum type="arabicPeriod"/>
            </a:pPr>
            <a:endParaRPr lang="en-US" dirty="0">
              <a:solidFill>
                <a:schemeClr val="tx1"/>
              </a:solidFill>
              <a:highlight>
                <a:srgbClr val="C0C0C0"/>
              </a:highlight>
              <a:latin typeface="Söhne"/>
            </a:endParaRPr>
          </a:p>
          <a:p>
            <a:pPr marL="0" indent="0" algn="l">
              <a:buNone/>
            </a:pPr>
            <a:r>
              <a:rPr lang="en-US" dirty="0">
                <a:solidFill>
                  <a:schemeClr val="tx1"/>
                </a:solidFill>
                <a:highlight>
                  <a:srgbClr val="C0C0C0"/>
                </a:highlight>
                <a:latin typeface="Söhne"/>
              </a:rPr>
              <a:t>5. </a:t>
            </a:r>
            <a:r>
              <a:rPr lang="en-US" dirty="0"/>
              <a:t>ASLB 12 employs a distinct inventory definition from existing AS 2, acknowledging that some inventories in local bodies are distributed at no cost or for a nominal fee.</a:t>
            </a:r>
          </a:p>
          <a:p>
            <a:pPr marL="0" indent="0" algn="l">
              <a:buNone/>
            </a:pPr>
            <a:r>
              <a:rPr lang="en-US" dirty="0"/>
              <a:t>6. It encompasses the valuation of work-in-progress for services provided by local bodies, except when no or nominal compensation is expected directly from recipients, a contrast to AS 2, which excludes such work-in-progress for service providers.</a:t>
            </a:r>
          </a:p>
          <a:p>
            <a:pPr marL="0" indent="0" algn="l">
              <a:buNone/>
            </a:pPr>
            <a:r>
              <a:rPr lang="en-US" dirty="0"/>
              <a:t>7. ASLB 12 mandates that inventories provided at no cost or for a nominal fee should be valued at the lower of cost and current replacement cost. Existing AS 2 does not address this scenario, thus providing no guidance. ASLB 12 also defines 'current replacement cost' in alignment with this requirement.</a:t>
            </a:r>
          </a:p>
          <a:p>
            <a:pPr>
              <a:buFont typeface="Wingdings" panose="05000000000000000000" pitchFamily="2" charset="2"/>
              <a:buChar char="v"/>
            </a:pPr>
            <a:endParaRPr lang="en-US" dirty="0"/>
          </a:p>
          <a:p>
            <a:pPr>
              <a:buFont typeface="Wingdings" panose="05000000000000000000" pitchFamily="2" charset="2"/>
              <a:buChar char="v"/>
            </a:pPr>
            <a:endParaRPr lang="en-IN" dirty="0"/>
          </a:p>
        </p:txBody>
      </p:sp>
      <p:sp>
        <p:nvSpPr>
          <p:cNvPr id="2" name="Date Placeholder 1">
            <a:extLst>
              <a:ext uri="{FF2B5EF4-FFF2-40B4-BE49-F238E27FC236}">
                <a16:creationId xmlns:a16="http://schemas.microsoft.com/office/drawing/2014/main" id="{5B6222B2-692F-293D-3169-212939B16306}"/>
              </a:ext>
            </a:extLst>
          </p:cNvPr>
          <p:cNvSpPr>
            <a:spLocks noGrp="1"/>
          </p:cNvSpPr>
          <p:nvPr>
            <p:ph type="dt" sz="half" idx="10"/>
          </p:nvPr>
        </p:nvSpPr>
        <p:spPr/>
        <p:txBody>
          <a:bodyPr/>
          <a:lstStyle/>
          <a:p>
            <a:fld id="{822089EA-7BD0-432C-B03F-AACB08B094A5}" type="datetime1">
              <a:rPr lang="en-IN" smtClean="0"/>
              <a:t>07-05-2024</a:t>
            </a:fld>
            <a:endParaRPr lang="en-IN"/>
          </a:p>
        </p:txBody>
      </p:sp>
      <p:sp>
        <p:nvSpPr>
          <p:cNvPr id="4" name="Footer Placeholder 3">
            <a:extLst>
              <a:ext uri="{FF2B5EF4-FFF2-40B4-BE49-F238E27FC236}">
                <a16:creationId xmlns:a16="http://schemas.microsoft.com/office/drawing/2014/main" id="{A9C0DCE4-CCF6-9ACA-4B8C-2A890D197D33}"/>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698A60E3-6F8B-B06D-B986-88DCCDD0DDBF}"/>
              </a:ext>
            </a:extLst>
          </p:cNvPr>
          <p:cNvSpPr>
            <a:spLocks noGrp="1"/>
          </p:cNvSpPr>
          <p:nvPr>
            <p:ph type="sldNum" sz="quarter" idx="12"/>
          </p:nvPr>
        </p:nvSpPr>
        <p:spPr/>
        <p:txBody>
          <a:bodyPr/>
          <a:lstStyle/>
          <a:p>
            <a:fld id="{71058040-D160-4DC5-BA72-3098F701638B}" type="slidenum">
              <a:rPr lang="en-IN" smtClean="0"/>
              <a:t>15</a:t>
            </a:fld>
            <a:endParaRPr lang="en-IN"/>
          </a:p>
        </p:txBody>
      </p:sp>
    </p:spTree>
    <p:extLst>
      <p:ext uri="{BB962C8B-B14F-4D97-AF65-F5344CB8AC3E}">
        <p14:creationId xmlns:p14="http://schemas.microsoft.com/office/powerpoint/2010/main" val="2446147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53674-6EE7-8252-44F9-E438C9FA97AF}"/>
              </a:ext>
            </a:extLst>
          </p:cNvPr>
          <p:cNvSpPr>
            <a:spLocks noGrp="1"/>
          </p:cNvSpPr>
          <p:nvPr>
            <p:ph type="title"/>
          </p:nvPr>
        </p:nvSpPr>
        <p:spPr>
          <a:xfrm>
            <a:off x="752835" y="567655"/>
            <a:ext cx="8596668" cy="628685"/>
          </a:xfrm>
        </p:spPr>
        <p:txBody>
          <a:bodyPr>
            <a:normAutofit/>
          </a:bodyPr>
          <a:lstStyle/>
          <a:p>
            <a:r>
              <a:rPr lang="en-US" sz="3200" b="1" u="sng" dirty="0"/>
              <a:t>(ASLB) 17 Property, Plant and Equipment</a:t>
            </a:r>
            <a:endParaRPr lang="en-IN" sz="3200" b="1" u="sng" dirty="0"/>
          </a:p>
        </p:txBody>
      </p:sp>
      <p:sp>
        <p:nvSpPr>
          <p:cNvPr id="3" name="Content Placeholder 2">
            <a:extLst>
              <a:ext uri="{FF2B5EF4-FFF2-40B4-BE49-F238E27FC236}">
                <a16:creationId xmlns:a16="http://schemas.microsoft.com/office/drawing/2014/main" id="{883DC79C-AEE5-D6C2-95AE-3BD5B559D2F5}"/>
              </a:ext>
            </a:extLst>
          </p:cNvPr>
          <p:cNvSpPr>
            <a:spLocks noGrp="1"/>
          </p:cNvSpPr>
          <p:nvPr>
            <p:ph idx="1"/>
          </p:nvPr>
        </p:nvSpPr>
        <p:spPr>
          <a:xfrm>
            <a:off x="459220" y="1348740"/>
            <a:ext cx="8596668" cy="5958072"/>
          </a:xfrm>
        </p:spPr>
        <p:txBody>
          <a:bodyPr>
            <a:normAutofit/>
          </a:bodyPr>
          <a:lstStyle/>
          <a:p>
            <a:pPr algn="l">
              <a:buFont typeface="+mj-lt"/>
              <a:buAutoNum type="arabicPeriod"/>
            </a:pPr>
            <a:r>
              <a:rPr lang="en-US" dirty="0"/>
              <a:t>The objective of this standard is to prescribe the accounting treatment for property, plant, and equipment to provide financial statement users with information regarding an entity's investment in these assets and changes therein.</a:t>
            </a:r>
          </a:p>
          <a:p>
            <a:pPr algn="l">
              <a:buFont typeface="+mj-lt"/>
              <a:buAutoNum type="arabicPeriod"/>
            </a:pPr>
            <a:r>
              <a:rPr lang="en-US" dirty="0"/>
              <a:t>Key issues addressed include the recognition of assets, determination of their carrying amounts, and the accounting for depreciation charges and impairment losses related to them.</a:t>
            </a:r>
          </a:p>
          <a:p>
            <a:pPr algn="l">
              <a:buFont typeface="+mj-lt"/>
              <a:buAutoNum type="arabicPeriod"/>
            </a:pPr>
            <a:r>
              <a:rPr lang="en-US" dirty="0"/>
              <a:t>Entities following accrual accounting must adhere to this standard, except when a different treatment is specified by another Accounting Standard for Local Bodies or concerning heritage assets.</a:t>
            </a:r>
          </a:p>
          <a:p>
            <a:pPr algn="l">
              <a:buFont typeface="+mj-lt"/>
              <a:buAutoNum type="arabicPeriod"/>
            </a:pPr>
            <a:r>
              <a:rPr lang="en-US" dirty="0"/>
              <a:t>This standard applies to entities categorized as local bodies as described in the Preface to the Accounting Standards for Local Bodies.</a:t>
            </a:r>
          </a:p>
          <a:p>
            <a:pPr marL="0" indent="0" algn="l">
              <a:buNone/>
            </a:pPr>
            <a:r>
              <a:rPr lang="en-US" dirty="0"/>
              <a:t>5. Depreciation to be charged as per life of the assets </a:t>
            </a:r>
          </a:p>
          <a:p>
            <a:pPr algn="l">
              <a:buFont typeface="+mj-lt"/>
              <a:buAutoNum type="arabicPeriod"/>
            </a:pPr>
            <a:endParaRPr lang="en-US" dirty="0"/>
          </a:p>
          <a:p>
            <a:pPr algn="l">
              <a:buFont typeface="+mj-lt"/>
              <a:buAutoNum type="arabicPeriod"/>
            </a:pPr>
            <a:endParaRPr lang="en-US" dirty="0"/>
          </a:p>
        </p:txBody>
      </p:sp>
      <p:sp>
        <p:nvSpPr>
          <p:cNvPr id="4" name="Date Placeholder 3">
            <a:extLst>
              <a:ext uri="{FF2B5EF4-FFF2-40B4-BE49-F238E27FC236}">
                <a16:creationId xmlns:a16="http://schemas.microsoft.com/office/drawing/2014/main" id="{0A6CE471-12E1-42C6-8BA3-C710C5ADF4A2}"/>
              </a:ext>
            </a:extLst>
          </p:cNvPr>
          <p:cNvSpPr>
            <a:spLocks noGrp="1"/>
          </p:cNvSpPr>
          <p:nvPr>
            <p:ph type="dt" sz="half" idx="10"/>
          </p:nvPr>
        </p:nvSpPr>
        <p:spPr/>
        <p:txBody>
          <a:bodyPr/>
          <a:lstStyle/>
          <a:p>
            <a:fld id="{5A1A7178-C325-48E8-8510-02953F7D3D47}" type="datetime1">
              <a:rPr lang="en-IN" smtClean="0"/>
              <a:t>07-05-2024</a:t>
            </a:fld>
            <a:endParaRPr lang="en-IN"/>
          </a:p>
        </p:txBody>
      </p:sp>
      <p:sp>
        <p:nvSpPr>
          <p:cNvPr id="5" name="Footer Placeholder 4">
            <a:extLst>
              <a:ext uri="{FF2B5EF4-FFF2-40B4-BE49-F238E27FC236}">
                <a16:creationId xmlns:a16="http://schemas.microsoft.com/office/drawing/2014/main" id="{2031B448-9B46-C853-8795-CB68D9EE5208}"/>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46D39CE4-7E61-C212-1E1A-14ABACEB18AD}"/>
              </a:ext>
            </a:extLst>
          </p:cNvPr>
          <p:cNvSpPr>
            <a:spLocks noGrp="1"/>
          </p:cNvSpPr>
          <p:nvPr>
            <p:ph type="sldNum" sz="quarter" idx="12"/>
          </p:nvPr>
        </p:nvSpPr>
        <p:spPr/>
        <p:txBody>
          <a:bodyPr/>
          <a:lstStyle/>
          <a:p>
            <a:fld id="{71058040-D160-4DC5-BA72-3098F701638B}" type="slidenum">
              <a:rPr lang="en-IN" smtClean="0"/>
              <a:t>16</a:t>
            </a:fld>
            <a:endParaRPr lang="en-IN"/>
          </a:p>
        </p:txBody>
      </p:sp>
    </p:spTree>
    <p:extLst>
      <p:ext uri="{BB962C8B-B14F-4D97-AF65-F5344CB8AC3E}">
        <p14:creationId xmlns:p14="http://schemas.microsoft.com/office/powerpoint/2010/main" val="23575255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BECE0-8BFC-6009-F11E-C2ADAA6126BE}"/>
              </a:ext>
            </a:extLst>
          </p:cNvPr>
          <p:cNvSpPr>
            <a:spLocks noGrp="1"/>
          </p:cNvSpPr>
          <p:nvPr>
            <p:ph type="title"/>
          </p:nvPr>
        </p:nvSpPr>
        <p:spPr>
          <a:xfrm>
            <a:off x="677334" y="609600"/>
            <a:ext cx="8596668" cy="464820"/>
          </a:xfrm>
        </p:spPr>
        <p:txBody>
          <a:bodyPr>
            <a:noAutofit/>
          </a:bodyPr>
          <a:lstStyle/>
          <a:p>
            <a:pPr algn="ctr"/>
            <a:r>
              <a:rPr lang="en-US" sz="1800" b="1" u="sng" dirty="0"/>
              <a:t>(ASLB) 23 Revenue from Non-Exchange Transactions (Taxes and Transfers) </a:t>
            </a:r>
            <a:endParaRPr lang="en-IN" sz="1800" b="1" u="sng" dirty="0"/>
          </a:p>
        </p:txBody>
      </p:sp>
      <p:sp>
        <p:nvSpPr>
          <p:cNvPr id="3" name="Content Placeholder 2">
            <a:extLst>
              <a:ext uri="{FF2B5EF4-FFF2-40B4-BE49-F238E27FC236}">
                <a16:creationId xmlns:a16="http://schemas.microsoft.com/office/drawing/2014/main" id="{D142A7AF-58FA-CBD3-F2C6-8A797A4F5C05}"/>
              </a:ext>
            </a:extLst>
          </p:cNvPr>
          <p:cNvSpPr>
            <a:spLocks noGrp="1"/>
          </p:cNvSpPr>
          <p:nvPr>
            <p:ph idx="1"/>
          </p:nvPr>
        </p:nvSpPr>
        <p:spPr>
          <a:xfrm>
            <a:off x="677334" y="1074419"/>
            <a:ext cx="9104579" cy="4930655"/>
          </a:xfrm>
        </p:spPr>
        <p:txBody>
          <a:bodyPr/>
          <a:lstStyle/>
          <a:p>
            <a:pPr algn="just"/>
            <a:r>
              <a:rPr lang="en-US" dirty="0"/>
              <a:t>This Standard addresses revenue arising from non-exchange transactions. Revenue arising from exchange transactions is addressed in ASLB 9, “Revenue from Exchange Transactions‟. While revenues received by local bodies arise from both exchange and nonexchange transactions, the majority of revenue of local bodies is typically derived from non-exchange transactions such as: (a) Taxes; and (b) Transfers (whether cash or non-cash), including grants, debt forgiveness, fines, gifts, donations, and goods and services in-kind.</a:t>
            </a:r>
          </a:p>
          <a:p>
            <a:pPr algn="just"/>
            <a:endParaRPr lang="en-US" dirty="0"/>
          </a:p>
          <a:p>
            <a:pPr algn="just"/>
            <a:r>
              <a:rPr lang="en-US" dirty="0"/>
              <a:t>An entity that prepares and presents financial statements under the accrual basis of accounting should apply this Standard in accounting for revenue from non-exchange transactions. </a:t>
            </a:r>
          </a:p>
          <a:p>
            <a:pPr algn="just"/>
            <a:endParaRPr lang="en-US" dirty="0"/>
          </a:p>
          <a:p>
            <a:pPr algn="just"/>
            <a:r>
              <a:rPr lang="en-US" dirty="0"/>
              <a:t>This Standard does not apply to an entity combination that is a nonexchange transaction. </a:t>
            </a:r>
            <a:endParaRPr lang="en-IN" dirty="0"/>
          </a:p>
        </p:txBody>
      </p:sp>
      <p:sp>
        <p:nvSpPr>
          <p:cNvPr id="4" name="Date Placeholder 3">
            <a:extLst>
              <a:ext uri="{FF2B5EF4-FFF2-40B4-BE49-F238E27FC236}">
                <a16:creationId xmlns:a16="http://schemas.microsoft.com/office/drawing/2014/main" id="{E1530EB4-5C8D-573F-78CF-3EB4CBED4E28}"/>
              </a:ext>
            </a:extLst>
          </p:cNvPr>
          <p:cNvSpPr>
            <a:spLocks noGrp="1"/>
          </p:cNvSpPr>
          <p:nvPr>
            <p:ph type="dt" sz="half" idx="10"/>
          </p:nvPr>
        </p:nvSpPr>
        <p:spPr/>
        <p:txBody>
          <a:bodyPr/>
          <a:lstStyle/>
          <a:p>
            <a:fld id="{BCD87DA5-6CF3-4095-8263-C056F25DF64D}" type="datetime1">
              <a:rPr lang="en-IN" smtClean="0"/>
              <a:t>07-05-2024</a:t>
            </a:fld>
            <a:endParaRPr lang="en-IN"/>
          </a:p>
        </p:txBody>
      </p:sp>
      <p:sp>
        <p:nvSpPr>
          <p:cNvPr id="5" name="Footer Placeholder 4">
            <a:extLst>
              <a:ext uri="{FF2B5EF4-FFF2-40B4-BE49-F238E27FC236}">
                <a16:creationId xmlns:a16="http://schemas.microsoft.com/office/drawing/2014/main" id="{9BBA63B2-3664-3C50-B613-5E4724B872B0}"/>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A83DDFF8-9391-F9F7-3808-864887DEBD66}"/>
              </a:ext>
            </a:extLst>
          </p:cNvPr>
          <p:cNvSpPr>
            <a:spLocks noGrp="1"/>
          </p:cNvSpPr>
          <p:nvPr>
            <p:ph type="sldNum" sz="quarter" idx="12"/>
          </p:nvPr>
        </p:nvSpPr>
        <p:spPr/>
        <p:txBody>
          <a:bodyPr/>
          <a:lstStyle/>
          <a:p>
            <a:fld id="{71058040-D160-4DC5-BA72-3098F701638B}" type="slidenum">
              <a:rPr lang="en-IN" smtClean="0"/>
              <a:t>17</a:t>
            </a:fld>
            <a:endParaRPr lang="en-IN"/>
          </a:p>
        </p:txBody>
      </p:sp>
    </p:spTree>
    <p:extLst>
      <p:ext uri="{BB962C8B-B14F-4D97-AF65-F5344CB8AC3E}">
        <p14:creationId xmlns:p14="http://schemas.microsoft.com/office/powerpoint/2010/main" val="25403523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928C58-3470-2F1C-3610-1E2B71F1BDF6}"/>
              </a:ext>
            </a:extLst>
          </p:cNvPr>
          <p:cNvSpPr>
            <a:spLocks noGrp="1"/>
          </p:cNvSpPr>
          <p:nvPr>
            <p:ph type="title"/>
          </p:nvPr>
        </p:nvSpPr>
        <p:spPr>
          <a:xfrm>
            <a:off x="677334" y="609600"/>
            <a:ext cx="8596668" cy="617220"/>
          </a:xfrm>
        </p:spPr>
        <p:txBody>
          <a:bodyPr>
            <a:noAutofit/>
          </a:bodyPr>
          <a:lstStyle/>
          <a:p>
            <a:r>
              <a:rPr lang="en-US" sz="2000" b="1" u="sng" dirty="0"/>
              <a:t>(ASLB) 24 Presentation of Budget Information in Financial Statements </a:t>
            </a:r>
            <a:endParaRPr lang="en-IN" sz="2000" b="1" u="sng" dirty="0"/>
          </a:p>
        </p:txBody>
      </p:sp>
      <p:sp>
        <p:nvSpPr>
          <p:cNvPr id="3" name="Content Placeholder 2">
            <a:extLst>
              <a:ext uri="{FF2B5EF4-FFF2-40B4-BE49-F238E27FC236}">
                <a16:creationId xmlns:a16="http://schemas.microsoft.com/office/drawing/2014/main" id="{D0339C29-7235-7C2D-C829-CDC5C4F7ED41}"/>
              </a:ext>
            </a:extLst>
          </p:cNvPr>
          <p:cNvSpPr>
            <a:spLocks noGrp="1"/>
          </p:cNvSpPr>
          <p:nvPr>
            <p:ph idx="1"/>
          </p:nvPr>
        </p:nvSpPr>
        <p:spPr>
          <a:xfrm>
            <a:off x="677334" y="1036321"/>
            <a:ext cx="8428566" cy="4777740"/>
          </a:xfrm>
        </p:spPr>
        <p:txBody>
          <a:bodyPr>
            <a:normAutofit/>
          </a:bodyPr>
          <a:lstStyle/>
          <a:p>
            <a:pPr algn="l">
              <a:buFont typeface="+mj-lt"/>
              <a:buAutoNum type="arabicPeriod"/>
            </a:pPr>
            <a:r>
              <a:rPr lang="en-US" dirty="0"/>
              <a:t>This standard mandates that entities publicly disclosing their approved budgets must include a comparison of budgeted amounts with actual figures in their financial statements.</a:t>
            </a:r>
          </a:p>
          <a:p>
            <a:pPr algn="l">
              <a:buFont typeface="+mj-lt"/>
              <a:buAutoNum type="arabicPeriod"/>
            </a:pPr>
            <a:endParaRPr lang="en-US" dirty="0"/>
          </a:p>
          <a:p>
            <a:pPr algn="l">
              <a:buFont typeface="+mj-lt"/>
              <a:buAutoNum type="arabicPeriod"/>
            </a:pPr>
            <a:r>
              <a:rPr lang="en-US" dirty="0"/>
              <a:t>It also requires the disclosure of explanations for significant differences between budgeted and actual amounts.</a:t>
            </a:r>
          </a:p>
          <a:p>
            <a:pPr algn="l">
              <a:buFont typeface="+mj-lt"/>
              <a:buAutoNum type="arabicPeriod"/>
            </a:pPr>
            <a:endParaRPr lang="en-US" dirty="0"/>
          </a:p>
          <a:p>
            <a:pPr algn="l">
              <a:buFont typeface="+mj-lt"/>
              <a:buAutoNum type="arabicPeriod"/>
            </a:pPr>
            <a:r>
              <a:rPr lang="en-US" dirty="0"/>
              <a:t>Compliance ensures that entities fulfill their accountability obligations and improves financial statement transparency.</a:t>
            </a:r>
          </a:p>
          <a:p>
            <a:pPr algn="l">
              <a:buFont typeface="+mj-lt"/>
              <a:buAutoNum type="arabicPeriod"/>
            </a:pPr>
            <a:endParaRPr lang="en-US" dirty="0"/>
          </a:p>
          <a:p>
            <a:pPr algn="l">
              <a:buFont typeface="+mj-lt"/>
              <a:buAutoNum type="arabicPeriod"/>
            </a:pPr>
            <a:r>
              <a:rPr lang="en-US" dirty="0"/>
              <a:t>It demonstrates adherence to approved budgets and, when budgets and financial statements are prepared on the same basis, showcases financial performance in achieving budgeted results.</a:t>
            </a:r>
          </a:p>
        </p:txBody>
      </p:sp>
      <p:sp>
        <p:nvSpPr>
          <p:cNvPr id="4" name="Date Placeholder 3">
            <a:extLst>
              <a:ext uri="{FF2B5EF4-FFF2-40B4-BE49-F238E27FC236}">
                <a16:creationId xmlns:a16="http://schemas.microsoft.com/office/drawing/2014/main" id="{A275869D-B2E4-C672-C89C-E1BFEF1A8BAE}"/>
              </a:ext>
            </a:extLst>
          </p:cNvPr>
          <p:cNvSpPr>
            <a:spLocks noGrp="1"/>
          </p:cNvSpPr>
          <p:nvPr>
            <p:ph type="dt" sz="half" idx="10"/>
          </p:nvPr>
        </p:nvSpPr>
        <p:spPr/>
        <p:txBody>
          <a:bodyPr/>
          <a:lstStyle/>
          <a:p>
            <a:fld id="{038E7A94-65E0-4ABE-B111-F848152276F8}" type="datetime1">
              <a:rPr lang="en-IN" smtClean="0"/>
              <a:t>07-05-2024</a:t>
            </a:fld>
            <a:endParaRPr lang="en-IN"/>
          </a:p>
        </p:txBody>
      </p:sp>
      <p:sp>
        <p:nvSpPr>
          <p:cNvPr id="5" name="Footer Placeholder 4">
            <a:extLst>
              <a:ext uri="{FF2B5EF4-FFF2-40B4-BE49-F238E27FC236}">
                <a16:creationId xmlns:a16="http://schemas.microsoft.com/office/drawing/2014/main" id="{5D73CC1B-BA58-0BEC-7C3C-22DC55CD59CD}"/>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61BA46D4-4918-A808-F010-2109B0EBD514}"/>
              </a:ext>
            </a:extLst>
          </p:cNvPr>
          <p:cNvSpPr>
            <a:spLocks noGrp="1"/>
          </p:cNvSpPr>
          <p:nvPr>
            <p:ph type="sldNum" sz="quarter" idx="12"/>
          </p:nvPr>
        </p:nvSpPr>
        <p:spPr/>
        <p:txBody>
          <a:bodyPr/>
          <a:lstStyle/>
          <a:p>
            <a:fld id="{71058040-D160-4DC5-BA72-3098F701638B}" type="slidenum">
              <a:rPr lang="en-IN" smtClean="0"/>
              <a:t>18</a:t>
            </a:fld>
            <a:endParaRPr lang="en-IN"/>
          </a:p>
        </p:txBody>
      </p:sp>
    </p:spTree>
    <p:extLst>
      <p:ext uri="{BB962C8B-B14F-4D97-AF65-F5344CB8AC3E}">
        <p14:creationId xmlns:p14="http://schemas.microsoft.com/office/powerpoint/2010/main" val="13970092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2FA250-8887-ED79-8DF7-089C230BF23A}"/>
              </a:ext>
            </a:extLst>
          </p:cNvPr>
          <p:cNvSpPr>
            <a:spLocks noGrp="1"/>
          </p:cNvSpPr>
          <p:nvPr>
            <p:ph type="title"/>
          </p:nvPr>
        </p:nvSpPr>
        <p:spPr>
          <a:xfrm>
            <a:off x="677334" y="609600"/>
            <a:ext cx="8596668" cy="541020"/>
          </a:xfrm>
        </p:spPr>
        <p:txBody>
          <a:bodyPr>
            <a:noAutofit/>
          </a:bodyPr>
          <a:lstStyle/>
          <a:p>
            <a:r>
              <a:rPr lang="en-US" sz="1800" b="1" u="sng" dirty="0"/>
              <a:t>ASLB 33, First-Time Adoption of Accrual Basis Accounting Standards for Local Bodies</a:t>
            </a:r>
            <a:endParaRPr lang="en-IN" sz="1800" b="1" u="sng" dirty="0"/>
          </a:p>
        </p:txBody>
      </p:sp>
      <p:sp>
        <p:nvSpPr>
          <p:cNvPr id="3" name="Content Placeholder 2">
            <a:extLst>
              <a:ext uri="{FF2B5EF4-FFF2-40B4-BE49-F238E27FC236}">
                <a16:creationId xmlns:a16="http://schemas.microsoft.com/office/drawing/2014/main" id="{61E9A715-AA9F-9614-D03A-361C566D8E03}"/>
              </a:ext>
            </a:extLst>
          </p:cNvPr>
          <p:cNvSpPr>
            <a:spLocks noGrp="1"/>
          </p:cNvSpPr>
          <p:nvPr>
            <p:ph idx="1"/>
          </p:nvPr>
        </p:nvSpPr>
        <p:spPr>
          <a:xfrm>
            <a:off x="860214" y="1653540"/>
            <a:ext cx="8329506" cy="4594860"/>
          </a:xfrm>
        </p:spPr>
        <p:txBody>
          <a:bodyPr/>
          <a:lstStyle/>
          <a:p>
            <a:pPr algn="l">
              <a:buFont typeface="+mj-lt"/>
              <a:buAutoNum type="arabicPeriod"/>
            </a:pPr>
            <a:r>
              <a:rPr lang="en-US" dirty="0"/>
              <a:t>The objective of this standard is to guide first-time adopters transitioning to accrual basis ASLBs in presenting high-quality financial information.</a:t>
            </a:r>
          </a:p>
          <a:p>
            <a:pPr algn="l">
              <a:buFont typeface="+mj-lt"/>
              <a:buAutoNum type="arabicPeriod"/>
            </a:pPr>
            <a:r>
              <a:rPr lang="en-US" dirty="0"/>
              <a:t>It aims to ensure transparent reporting of the transition process, establish a suitable starting point for accrual basis accounting, and ensure that benefits outweigh costs.</a:t>
            </a:r>
          </a:p>
          <a:p>
            <a:pPr algn="l">
              <a:buFont typeface="+mj-lt"/>
              <a:buAutoNum type="arabicPeriod"/>
            </a:pPr>
            <a:r>
              <a:rPr lang="en-US" dirty="0"/>
              <a:t>Entities should apply this standard when preparing annual financial statements upon adoption of, and during the transition to, accrual basis ASLBs.</a:t>
            </a:r>
          </a:p>
          <a:p>
            <a:pPr algn="l">
              <a:buFont typeface="+mj-lt"/>
              <a:buAutoNum type="arabicPeriod"/>
            </a:pPr>
            <a:r>
              <a:rPr lang="en-US" dirty="0"/>
              <a:t>This standard applies to all entities categorized as Local Bodies according to the 'Preface to the Accounting Standards for Local Bodies.'</a:t>
            </a:r>
          </a:p>
        </p:txBody>
      </p:sp>
      <p:sp>
        <p:nvSpPr>
          <p:cNvPr id="4" name="Date Placeholder 3">
            <a:extLst>
              <a:ext uri="{FF2B5EF4-FFF2-40B4-BE49-F238E27FC236}">
                <a16:creationId xmlns:a16="http://schemas.microsoft.com/office/drawing/2014/main" id="{67D63C0C-B16F-C341-4EA2-BCB6747A3C6B}"/>
              </a:ext>
            </a:extLst>
          </p:cNvPr>
          <p:cNvSpPr>
            <a:spLocks noGrp="1"/>
          </p:cNvSpPr>
          <p:nvPr>
            <p:ph type="dt" sz="half" idx="10"/>
          </p:nvPr>
        </p:nvSpPr>
        <p:spPr/>
        <p:txBody>
          <a:bodyPr/>
          <a:lstStyle/>
          <a:p>
            <a:fld id="{C625AF8E-949F-493E-986E-7086CB16D32E}" type="datetime1">
              <a:rPr lang="en-IN" smtClean="0"/>
              <a:t>07-05-2024</a:t>
            </a:fld>
            <a:endParaRPr lang="en-IN"/>
          </a:p>
        </p:txBody>
      </p:sp>
      <p:sp>
        <p:nvSpPr>
          <p:cNvPr id="5" name="Footer Placeholder 4">
            <a:extLst>
              <a:ext uri="{FF2B5EF4-FFF2-40B4-BE49-F238E27FC236}">
                <a16:creationId xmlns:a16="http://schemas.microsoft.com/office/drawing/2014/main" id="{C094F17A-3F0E-7498-C432-BE040F8F4D73}"/>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2CE7AEA8-333D-8305-D6D3-3AE387E97959}"/>
              </a:ext>
            </a:extLst>
          </p:cNvPr>
          <p:cNvSpPr>
            <a:spLocks noGrp="1"/>
          </p:cNvSpPr>
          <p:nvPr>
            <p:ph type="sldNum" sz="quarter" idx="12"/>
          </p:nvPr>
        </p:nvSpPr>
        <p:spPr/>
        <p:txBody>
          <a:bodyPr/>
          <a:lstStyle/>
          <a:p>
            <a:fld id="{71058040-D160-4DC5-BA72-3098F701638B}" type="slidenum">
              <a:rPr lang="en-IN" smtClean="0"/>
              <a:t>19</a:t>
            </a:fld>
            <a:endParaRPr lang="en-IN"/>
          </a:p>
        </p:txBody>
      </p:sp>
    </p:spTree>
    <p:extLst>
      <p:ext uri="{BB962C8B-B14F-4D97-AF65-F5344CB8AC3E}">
        <p14:creationId xmlns:p14="http://schemas.microsoft.com/office/powerpoint/2010/main" val="7209271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70B06-D20A-C119-2842-A9B2A8D300FB}"/>
              </a:ext>
            </a:extLst>
          </p:cNvPr>
          <p:cNvSpPr>
            <a:spLocks noGrp="1"/>
          </p:cNvSpPr>
          <p:nvPr>
            <p:ph type="title"/>
          </p:nvPr>
        </p:nvSpPr>
        <p:spPr>
          <a:xfrm>
            <a:off x="677334" y="609600"/>
            <a:ext cx="8596668" cy="288022"/>
          </a:xfrm>
        </p:spPr>
        <p:txBody>
          <a:bodyPr>
            <a:noAutofit/>
          </a:bodyPr>
          <a:lstStyle/>
          <a:p>
            <a:r>
              <a:rPr lang="en-US" sz="1600" b="1" dirty="0"/>
              <a:t>Overview of Financial Reporting Standards (ASLB) and Transparency</a:t>
            </a:r>
            <a:endParaRPr lang="en-IN" sz="1600" b="1" dirty="0"/>
          </a:p>
        </p:txBody>
      </p:sp>
      <p:sp>
        <p:nvSpPr>
          <p:cNvPr id="3" name="Content Placeholder 2">
            <a:extLst>
              <a:ext uri="{FF2B5EF4-FFF2-40B4-BE49-F238E27FC236}">
                <a16:creationId xmlns:a16="http://schemas.microsoft.com/office/drawing/2014/main" id="{D0EF034C-F3F0-7FF4-DE93-62A90B1D7DB3}"/>
              </a:ext>
            </a:extLst>
          </p:cNvPr>
          <p:cNvSpPr>
            <a:spLocks noGrp="1"/>
          </p:cNvSpPr>
          <p:nvPr>
            <p:ph idx="1"/>
          </p:nvPr>
        </p:nvSpPr>
        <p:spPr>
          <a:xfrm>
            <a:off x="677334" y="994519"/>
            <a:ext cx="9037117" cy="4676439"/>
          </a:xfrm>
        </p:spPr>
        <p:txBody>
          <a:bodyPr>
            <a:normAutofit fontScale="25000" lnSpcReduction="20000"/>
          </a:bodyPr>
          <a:lstStyle/>
          <a:p>
            <a:r>
              <a:rPr lang="en-US" sz="6400" b="1" dirty="0">
                <a:latin typeface="Times New Roman" panose="02020603050405020304" pitchFamily="18" charset="0"/>
                <a:cs typeface="Times New Roman" panose="02020603050405020304" pitchFamily="18" charset="0"/>
              </a:rPr>
              <a:t>Introduction to Accounting Standards for Local Bodies (ASLB):</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ASLB are a set of AS issued by the Institute of Chartered Accountants of India (ICAI) specifically for local bodies such as municipal corporations, municipalities, and panchayats.</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Its aim to improve the quality, consistency, and transparency of financial reporting by local bodies.</a:t>
            </a:r>
          </a:p>
          <a:p>
            <a:r>
              <a:rPr lang="en-US" sz="6400" b="1" dirty="0">
                <a:latin typeface="Times New Roman" panose="02020603050405020304" pitchFamily="18" charset="0"/>
                <a:cs typeface="Times New Roman" panose="02020603050405020304" pitchFamily="18" charset="0"/>
              </a:rPr>
              <a:t>Applicability of ASLB:</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ASLB are applicable to all local bodies in India that are required to prepare financial statements in accordance with the provisions of the Constitution of India and relevant state laws.</a:t>
            </a:r>
          </a:p>
          <a:p>
            <a:pPr lvl="1">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 ASLB prescribe guidelines for the preparation and presentation of financial statements, including balance sheets, income   expenditure statements, and cash flow statements.</a:t>
            </a:r>
          </a:p>
          <a:p>
            <a:pPr lvl="1">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They also cover accounting policies, revenue recognition, expenditure classification, and financial disclosures.</a:t>
            </a:r>
          </a:p>
          <a:p>
            <a:r>
              <a:rPr lang="en-US" sz="6400" b="1" dirty="0">
                <a:latin typeface="Times New Roman" panose="02020603050405020304" pitchFamily="18" charset="0"/>
                <a:cs typeface="Times New Roman" panose="02020603050405020304" pitchFamily="18" charset="0"/>
              </a:rPr>
              <a:t>Benefits of ASLB in Local Bodies:</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ASLB improve the transparency and reliability leads better decision-making by stakeholders.</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They facilitate comparability of financial statements across different local bodies, enabling benchmarking and performance evaluation.</a:t>
            </a:r>
          </a:p>
          <a:p>
            <a:endParaRPr lang="en-IN" dirty="0"/>
          </a:p>
        </p:txBody>
      </p:sp>
      <p:sp>
        <p:nvSpPr>
          <p:cNvPr id="4" name="Date Placeholder 3">
            <a:extLst>
              <a:ext uri="{FF2B5EF4-FFF2-40B4-BE49-F238E27FC236}">
                <a16:creationId xmlns:a16="http://schemas.microsoft.com/office/drawing/2014/main" id="{E4A00374-3118-F5C0-D069-E4EA8420D2F6}"/>
              </a:ext>
            </a:extLst>
          </p:cNvPr>
          <p:cNvSpPr>
            <a:spLocks noGrp="1"/>
          </p:cNvSpPr>
          <p:nvPr>
            <p:ph type="dt" sz="half" idx="10"/>
          </p:nvPr>
        </p:nvSpPr>
        <p:spPr/>
        <p:txBody>
          <a:bodyPr/>
          <a:lstStyle/>
          <a:p>
            <a:fld id="{F3387D06-9173-4ABC-9700-484BEB320ADB}" type="datetime1">
              <a:rPr lang="en-IN" smtClean="0"/>
              <a:t>07-05-2024</a:t>
            </a:fld>
            <a:endParaRPr lang="en-IN"/>
          </a:p>
        </p:txBody>
      </p:sp>
      <p:sp>
        <p:nvSpPr>
          <p:cNvPr id="5" name="Footer Placeholder 4">
            <a:extLst>
              <a:ext uri="{FF2B5EF4-FFF2-40B4-BE49-F238E27FC236}">
                <a16:creationId xmlns:a16="http://schemas.microsoft.com/office/drawing/2014/main" id="{37E675C4-58F1-EE30-7CE8-31991E002D8C}"/>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C08C3AE2-1987-0F3F-EA18-D9CF98D53205}"/>
              </a:ext>
            </a:extLst>
          </p:cNvPr>
          <p:cNvSpPr>
            <a:spLocks noGrp="1"/>
          </p:cNvSpPr>
          <p:nvPr>
            <p:ph type="sldNum" sz="quarter" idx="12"/>
          </p:nvPr>
        </p:nvSpPr>
        <p:spPr/>
        <p:txBody>
          <a:bodyPr/>
          <a:lstStyle/>
          <a:p>
            <a:fld id="{71058040-D160-4DC5-BA72-3098F701638B}" type="slidenum">
              <a:rPr lang="en-IN" sz="2000" smtClean="0">
                <a:solidFill>
                  <a:srgbClr val="C00000"/>
                </a:solidFill>
              </a:rPr>
              <a:t>2</a:t>
            </a:fld>
            <a:endParaRPr lang="en-IN" sz="2000" dirty="0">
              <a:solidFill>
                <a:srgbClr val="C00000"/>
              </a:solidFill>
            </a:endParaRPr>
          </a:p>
        </p:txBody>
      </p:sp>
    </p:spTree>
    <p:extLst>
      <p:ext uri="{BB962C8B-B14F-4D97-AF65-F5344CB8AC3E}">
        <p14:creationId xmlns:p14="http://schemas.microsoft.com/office/powerpoint/2010/main" val="6173349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7A58E-A67E-1EC8-FB98-09F09637812E}"/>
              </a:ext>
            </a:extLst>
          </p:cNvPr>
          <p:cNvSpPr>
            <a:spLocks noGrp="1"/>
          </p:cNvSpPr>
          <p:nvPr>
            <p:ph type="title"/>
          </p:nvPr>
        </p:nvSpPr>
        <p:spPr>
          <a:xfrm>
            <a:off x="677334" y="609600"/>
            <a:ext cx="8596668" cy="670560"/>
          </a:xfrm>
        </p:spPr>
        <p:txBody>
          <a:bodyPr>
            <a:normAutofit/>
          </a:bodyPr>
          <a:lstStyle/>
          <a:p>
            <a:pPr algn="ctr"/>
            <a:r>
              <a:rPr lang="en-IN" sz="3200" b="1" u="sng" dirty="0"/>
              <a:t>(ASLB) 42, Social Benefits </a:t>
            </a:r>
          </a:p>
        </p:txBody>
      </p:sp>
      <p:sp>
        <p:nvSpPr>
          <p:cNvPr id="3" name="Content Placeholder 2">
            <a:extLst>
              <a:ext uri="{FF2B5EF4-FFF2-40B4-BE49-F238E27FC236}">
                <a16:creationId xmlns:a16="http://schemas.microsoft.com/office/drawing/2014/main" id="{AF6A9545-C73B-6EA4-D80B-7834729346A2}"/>
              </a:ext>
            </a:extLst>
          </p:cNvPr>
          <p:cNvSpPr>
            <a:spLocks noGrp="1"/>
          </p:cNvSpPr>
          <p:nvPr>
            <p:ph idx="1"/>
          </p:nvPr>
        </p:nvSpPr>
        <p:spPr>
          <a:xfrm>
            <a:off x="677334" y="1523025"/>
            <a:ext cx="8596668" cy="4366046"/>
          </a:xfrm>
        </p:spPr>
        <p:txBody>
          <a:bodyPr>
            <a:normAutofit fontScale="92500" lnSpcReduction="20000"/>
          </a:bodyPr>
          <a:lstStyle/>
          <a:p>
            <a:pPr algn="l">
              <a:buFont typeface="Arial" panose="020B0604020202020204" pitchFamily="34" charset="0"/>
              <a:buChar char="•"/>
            </a:pPr>
            <a:r>
              <a:rPr lang="en-US" dirty="0"/>
              <a:t>Objective: Guide first-time adopters transitioning to accrual basis ASLBs.</a:t>
            </a:r>
          </a:p>
          <a:p>
            <a:pPr algn="l">
              <a:buFont typeface="Arial" panose="020B0604020202020204" pitchFamily="34" charset="0"/>
              <a:buChar char="•"/>
            </a:pPr>
            <a:r>
              <a:rPr lang="en-US" dirty="0"/>
              <a:t>Ensure transparent reporting of transition, establish suitable starting point for accrual basis accounting.</a:t>
            </a:r>
          </a:p>
          <a:p>
            <a:pPr algn="l">
              <a:buFont typeface="Arial" panose="020B0604020202020204" pitchFamily="34" charset="0"/>
              <a:buChar char="•"/>
            </a:pPr>
            <a:r>
              <a:rPr lang="en-US" dirty="0"/>
              <a:t>Apply standard during preparation of annual financial statements upon adoption of, and during transition to, accrual basis ASLBs.</a:t>
            </a:r>
          </a:p>
          <a:p>
            <a:pPr algn="l">
              <a:buFont typeface="Arial" panose="020B0604020202020204" pitchFamily="34" charset="0"/>
              <a:buChar char="•"/>
            </a:pPr>
            <a:r>
              <a:rPr lang="en-US" dirty="0"/>
              <a:t>Applicable to all entities categorized as Local Bodies according to 'Preface to the Accounting Standards for Local Bodies'.</a:t>
            </a:r>
          </a:p>
          <a:p>
            <a:r>
              <a:rPr lang="en-US" dirty="0"/>
              <a:t>To accomplish that, this ASLB establishes principles and requirements for:</a:t>
            </a:r>
          </a:p>
          <a:p>
            <a:pPr>
              <a:buAutoNum type="alphaLcParenBoth"/>
            </a:pPr>
            <a:r>
              <a:rPr lang="en-US" dirty="0"/>
              <a:t>Recognizing expenses and liabilities for social benefits; </a:t>
            </a:r>
          </a:p>
          <a:p>
            <a:pPr>
              <a:buAutoNum type="alphaLcParenBoth"/>
            </a:pPr>
            <a:r>
              <a:rPr lang="en-US" dirty="0"/>
              <a:t>Measuring expenses and liabilities for social benefits; </a:t>
            </a:r>
          </a:p>
          <a:p>
            <a:pPr>
              <a:buAutoNum type="alphaLcParenBoth"/>
            </a:pPr>
            <a:r>
              <a:rPr lang="en-US" dirty="0"/>
              <a:t>Presenting information about social benefits in the financial statements; and </a:t>
            </a:r>
          </a:p>
          <a:p>
            <a:pPr>
              <a:buAutoNum type="alphaLcParenBoth"/>
            </a:pPr>
            <a:r>
              <a:rPr lang="en-US" dirty="0"/>
              <a:t>Determining what information to disclose to enable users of the financial statements to evaluate the nature and financial effects of the social benefits provided by the reporting entity. </a:t>
            </a:r>
            <a:endParaRPr lang="en-IN" dirty="0"/>
          </a:p>
        </p:txBody>
      </p:sp>
      <p:sp>
        <p:nvSpPr>
          <p:cNvPr id="4" name="Date Placeholder 3">
            <a:extLst>
              <a:ext uri="{FF2B5EF4-FFF2-40B4-BE49-F238E27FC236}">
                <a16:creationId xmlns:a16="http://schemas.microsoft.com/office/drawing/2014/main" id="{314DB433-BBD0-E477-8F36-CA9173CA5AD5}"/>
              </a:ext>
            </a:extLst>
          </p:cNvPr>
          <p:cNvSpPr>
            <a:spLocks noGrp="1"/>
          </p:cNvSpPr>
          <p:nvPr>
            <p:ph type="dt" sz="half" idx="10"/>
          </p:nvPr>
        </p:nvSpPr>
        <p:spPr/>
        <p:txBody>
          <a:bodyPr/>
          <a:lstStyle/>
          <a:p>
            <a:fld id="{A70412F5-9D4D-42D5-98CA-D6675C2F1713}" type="datetime1">
              <a:rPr lang="en-IN" smtClean="0"/>
              <a:t>07-05-2024</a:t>
            </a:fld>
            <a:endParaRPr lang="en-IN"/>
          </a:p>
        </p:txBody>
      </p:sp>
      <p:sp>
        <p:nvSpPr>
          <p:cNvPr id="5" name="Footer Placeholder 4">
            <a:extLst>
              <a:ext uri="{FF2B5EF4-FFF2-40B4-BE49-F238E27FC236}">
                <a16:creationId xmlns:a16="http://schemas.microsoft.com/office/drawing/2014/main" id="{9B6AFB91-D7B4-AABC-D383-41F1C463157B}"/>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A70EA38C-FA34-DAA0-C0AB-97CA15F23913}"/>
              </a:ext>
            </a:extLst>
          </p:cNvPr>
          <p:cNvSpPr>
            <a:spLocks noGrp="1"/>
          </p:cNvSpPr>
          <p:nvPr>
            <p:ph type="sldNum" sz="quarter" idx="12"/>
          </p:nvPr>
        </p:nvSpPr>
        <p:spPr/>
        <p:txBody>
          <a:bodyPr/>
          <a:lstStyle/>
          <a:p>
            <a:fld id="{71058040-D160-4DC5-BA72-3098F701638B}" type="slidenum">
              <a:rPr lang="en-IN" smtClean="0"/>
              <a:t>20</a:t>
            </a:fld>
            <a:endParaRPr lang="en-IN"/>
          </a:p>
        </p:txBody>
      </p:sp>
    </p:spTree>
    <p:extLst>
      <p:ext uri="{BB962C8B-B14F-4D97-AF65-F5344CB8AC3E}">
        <p14:creationId xmlns:p14="http://schemas.microsoft.com/office/powerpoint/2010/main" val="5260155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46A992-EAD1-C38F-1ABC-B625D1CBFEA4}"/>
              </a:ext>
            </a:extLst>
          </p:cNvPr>
          <p:cNvSpPr>
            <a:spLocks noGrp="1"/>
          </p:cNvSpPr>
          <p:nvPr>
            <p:ph idx="1"/>
          </p:nvPr>
        </p:nvSpPr>
        <p:spPr>
          <a:xfrm>
            <a:off x="700194" y="424694"/>
            <a:ext cx="8847666" cy="6123962"/>
          </a:xfrm>
        </p:spPr>
        <p:txBody>
          <a:bodyPr/>
          <a:lstStyle/>
          <a:p>
            <a:pPr>
              <a:buFont typeface="Wingdings" panose="05000000000000000000" pitchFamily="2" charset="2"/>
              <a:buChar char="v"/>
            </a:pPr>
            <a:r>
              <a:rPr lang="en-US" b="1" dirty="0"/>
              <a:t>The Importance of the Approved Budget:</a:t>
            </a:r>
          </a:p>
          <a:p>
            <a:pPr algn="l">
              <a:buFont typeface="Arial" panose="020B0604020202020204" pitchFamily="34" charset="0"/>
              <a:buChar char="•"/>
            </a:pPr>
            <a:r>
              <a:rPr lang="en-US" dirty="0"/>
              <a:t>Local bodies typically prepare budgets, which are made publicly available as required by relevant legislation.</a:t>
            </a:r>
          </a:p>
          <a:p>
            <a:pPr algn="l">
              <a:buFont typeface="Arial" panose="020B0604020202020204" pitchFamily="34" charset="0"/>
              <a:buChar char="•"/>
            </a:pPr>
            <a:r>
              <a:rPr lang="en-US" dirty="0"/>
              <a:t>Legislation often defines the contents of budget documentation.</a:t>
            </a:r>
          </a:p>
          <a:p>
            <a:pPr algn="l">
              <a:buFont typeface="Arial" panose="020B0604020202020204" pitchFamily="34" charset="0"/>
              <a:buChar char="•"/>
            </a:pPr>
            <a:r>
              <a:rPr lang="en-US" dirty="0"/>
              <a:t>Elected representatives, comprising the governing body, oversee and hold management financially accountable through the budget and other mechanisms.</a:t>
            </a:r>
          </a:p>
          <a:p>
            <a:pPr algn="l">
              <a:buFont typeface="Arial" panose="020B0604020202020204" pitchFamily="34" charset="0"/>
              <a:buChar char="•"/>
            </a:pPr>
            <a:r>
              <a:rPr lang="en-US" dirty="0"/>
              <a:t>The approved budget often serves as the basis for setting taxation levels and obtaining approval for spending from the governing body.</a:t>
            </a:r>
          </a:p>
          <a:p>
            <a:pPr>
              <a:buFont typeface="Wingdings" panose="05000000000000000000" pitchFamily="2" charset="2"/>
              <a:buChar char="v"/>
            </a:pPr>
            <a:r>
              <a:rPr lang="en-US" b="1" dirty="0"/>
              <a:t>The Regulatory Role of Local Bodies:</a:t>
            </a:r>
          </a:p>
          <a:p>
            <a:pPr algn="l">
              <a:buFont typeface="Arial" panose="020B0604020202020204" pitchFamily="34" charset="0"/>
              <a:buChar char="•"/>
            </a:pPr>
            <a:r>
              <a:rPr lang="en-US" dirty="0"/>
              <a:t>Local bodies prepare budgets, publicly available per legislation.</a:t>
            </a:r>
          </a:p>
          <a:p>
            <a:pPr algn="l">
              <a:buFont typeface="Arial" panose="020B0604020202020204" pitchFamily="34" charset="0"/>
              <a:buChar char="•"/>
            </a:pPr>
            <a:r>
              <a:rPr lang="en-US" dirty="0"/>
              <a:t>Legislation defines budget documentation contents.</a:t>
            </a:r>
          </a:p>
          <a:p>
            <a:pPr algn="l">
              <a:buFont typeface="Arial" panose="020B0604020202020204" pitchFamily="34" charset="0"/>
              <a:buChar char="•"/>
            </a:pPr>
            <a:r>
              <a:rPr lang="en-US" dirty="0"/>
              <a:t>Elected representatives oversee and hold management financially accountable.</a:t>
            </a:r>
          </a:p>
          <a:p>
            <a:pPr algn="l">
              <a:buFont typeface="Arial" panose="020B0604020202020204" pitchFamily="34" charset="0"/>
              <a:buChar char="•"/>
            </a:pPr>
            <a:r>
              <a:rPr lang="en-US" dirty="0"/>
              <a:t>Approved budget sets taxation levels and obtains spending approval.</a:t>
            </a:r>
          </a:p>
          <a:p>
            <a:pPr marL="0" indent="0">
              <a:buNone/>
            </a:pPr>
            <a:endParaRPr lang="en-US" dirty="0"/>
          </a:p>
          <a:p>
            <a:pPr marL="0" indent="0">
              <a:buNone/>
            </a:pPr>
            <a:endParaRPr lang="en-IN" dirty="0"/>
          </a:p>
        </p:txBody>
      </p:sp>
      <p:sp>
        <p:nvSpPr>
          <p:cNvPr id="2" name="Date Placeholder 1">
            <a:extLst>
              <a:ext uri="{FF2B5EF4-FFF2-40B4-BE49-F238E27FC236}">
                <a16:creationId xmlns:a16="http://schemas.microsoft.com/office/drawing/2014/main" id="{EB1C569F-DE76-D6D3-20FC-FC93D2FE4DD3}"/>
              </a:ext>
            </a:extLst>
          </p:cNvPr>
          <p:cNvSpPr>
            <a:spLocks noGrp="1"/>
          </p:cNvSpPr>
          <p:nvPr>
            <p:ph type="dt" sz="half" idx="10"/>
          </p:nvPr>
        </p:nvSpPr>
        <p:spPr/>
        <p:txBody>
          <a:bodyPr/>
          <a:lstStyle/>
          <a:p>
            <a:fld id="{0F54809F-C02F-4BCA-8AFF-622C44725D9A}" type="datetime1">
              <a:rPr lang="en-IN" smtClean="0"/>
              <a:t>07-05-2024</a:t>
            </a:fld>
            <a:endParaRPr lang="en-IN"/>
          </a:p>
        </p:txBody>
      </p:sp>
      <p:sp>
        <p:nvSpPr>
          <p:cNvPr id="4" name="Footer Placeholder 3">
            <a:extLst>
              <a:ext uri="{FF2B5EF4-FFF2-40B4-BE49-F238E27FC236}">
                <a16:creationId xmlns:a16="http://schemas.microsoft.com/office/drawing/2014/main" id="{ECFF21A7-D3DD-003C-5255-6DCD795DCAD6}"/>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63E45331-3C34-4762-E32F-655961C61E19}"/>
              </a:ext>
            </a:extLst>
          </p:cNvPr>
          <p:cNvSpPr>
            <a:spLocks noGrp="1"/>
          </p:cNvSpPr>
          <p:nvPr>
            <p:ph type="sldNum" sz="quarter" idx="12"/>
          </p:nvPr>
        </p:nvSpPr>
        <p:spPr/>
        <p:txBody>
          <a:bodyPr/>
          <a:lstStyle/>
          <a:p>
            <a:fld id="{71058040-D160-4DC5-BA72-3098F701638B}" type="slidenum">
              <a:rPr lang="en-IN" smtClean="0"/>
              <a:t>21</a:t>
            </a:fld>
            <a:endParaRPr lang="en-IN"/>
          </a:p>
        </p:txBody>
      </p:sp>
    </p:spTree>
    <p:extLst>
      <p:ext uri="{BB962C8B-B14F-4D97-AF65-F5344CB8AC3E}">
        <p14:creationId xmlns:p14="http://schemas.microsoft.com/office/powerpoint/2010/main" val="1906144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9C947C0-6FB1-8613-C0A5-7D65E899C7FE}"/>
              </a:ext>
            </a:extLst>
          </p:cNvPr>
          <p:cNvSpPr txBox="1"/>
          <p:nvPr/>
        </p:nvSpPr>
        <p:spPr>
          <a:xfrm>
            <a:off x="1586917" y="1249690"/>
            <a:ext cx="8649050" cy="4708981"/>
          </a:xfrm>
          <a:prstGeom prst="rect">
            <a:avLst/>
          </a:prstGeom>
          <a:noFill/>
        </p:spPr>
        <p:txBody>
          <a:bodyPr wrap="square">
            <a:spAutoFit/>
          </a:bodyPr>
          <a:lstStyle/>
          <a:p>
            <a:r>
              <a:rPr lang="en-IN" sz="6000" dirty="0">
                <a:latin typeface="Bahnschrift SemiBold SemiConden" panose="020B0502040204020203" pitchFamily="34" charset="0"/>
              </a:rPr>
              <a:t>Applicable Accounting Standards as per Institute of Chartered Accountants of India</a:t>
            </a:r>
            <a:br>
              <a:rPr lang="en-IN" sz="6000" dirty="0">
                <a:latin typeface="Bahnschrift SemiBold SemiConden" panose="020B0502040204020203" pitchFamily="34" charset="0"/>
              </a:rPr>
            </a:br>
            <a:endParaRPr lang="en-IN" sz="6000" dirty="0">
              <a:latin typeface="Bahnschrift SemiBold SemiConden" panose="020B0502040204020203" pitchFamily="34" charset="0"/>
            </a:endParaRPr>
          </a:p>
        </p:txBody>
      </p:sp>
      <p:sp>
        <p:nvSpPr>
          <p:cNvPr id="2" name="Date Placeholder 1">
            <a:extLst>
              <a:ext uri="{FF2B5EF4-FFF2-40B4-BE49-F238E27FC236}">
                <a16:creationId xmlns:a16="http://schemas.microsoft.com/office/drawing/2014/main" id="{FC97BF76-D3A4-1081-BFC2-79E685AEFB0A}"/>
              </a:ext>
            </a:extLst>
          </p:cNvPr>
          <p:cNvSpPr>
            <a:spLocks noGrp="1"/>
          </p:cNvSpPr>
          <p:nvPr>
            <p:ph type="dt" sz="half" idx="10"/>
          </p:nvPr>
        </p:nvSpPr>
        <p:spPr/>
        <p:txBody>
          <a:bodyPr/>
          <a:lstStyle/>
          <a:p>
            <a:fld id="{D65C8F18-E385-49AE-8499-473B0BCA36B8}" type="datetime1">
              <a:rPr lang="en-IN" smtClean="0">
                <a:solidFill>
                  <a:srgbClr val="C00000"/>
                </a:solidFill>
              </a:rPr>
              <a:t>07-05-2024</a:t>
            </a:fld>
            <a:endParaRPr lang="en-IN" dirty="0">
              <a:solidFill>
                <a:srgbClr val="C00000"/>
              </a:solidFill>
            </a:endParaRPr>
          </a:p>
        </p:txBody>
      </p:sp>
      <p:sp>
        <p:nvSpPr>
          <p:cNvPr id="4" name="Footer Placeholder 3">
            <a:extLst>
              <a:ext uri="{FF2B5EF4-FFF2-40B4-BE49-F238E27FC236}">
                <a16:creationId xmlns:a16="http://schemas.microsoft.com/office/drawing/2014/main" id="{258F0A5E-6965-1CCC-923B-9896B13B0EBE}"/>
              </a:ext>
            </a:extLst>
          </p:cNvPr>
          <p:cNvSpPr>
            <a:spLocks noGrp="1"/>
          </p:cNvSpPr>
          <p:nvPr>
            <p:ph type="ftr" sz="quarter" idx="11"/>
          </p:nvPr>
        </p:nvSpPr>
        <p:spPr/>
        <p:txBody>
          <a:bodyPr/>
          <a:lstStyle/>
          <a:p>
            <a:r>
              <a:rPr lang="en-IN" sz="1600" dirty="0">
                <a:solidFill>
                  <a:srgbClr val="C00000"/>
                </a:solidFill>
              </a:rPr>
              <a:t>nirmalkch@gmail.com</a:t>
            </a:r>
          </a:p>
        </p:txBody>
      </p:sp>
      <p:sp>
        <p:nvSpPr>
          <p:cNvPr id="5" name="Slide Number Placeholder 4">
            <a:extLst>
              <a:ext uri="{FF2B5EF4-FFF2-40B4-BE49-F238E27FC236}">
                <a16:creationId xmlns:a16="http://schemas.microsoft.com/office/drawing/2014/main" id="{3304CC4B-E3D3-E85F-5D8B-B7F708047F41}"/>
              </a:ext>
            </a:extLst>
          </p:cNvPr>
          <p:cNvSpPr>
            <a:spLocks noGrp="1"/>
          </p:cNvSpPr>
          <p:nvPr>
            <p:ph type="sldNum" sz="quarter" idx="12"/>
          </p:nvPr>
        </p:nvSpPr>
        <p:spPr/>
        <p:txBody>
          <a:bodyPr/>
          <a:lstStyle/>
          <a:p>
            <a:fld id="{71058040-D160-4DC5-BA72-3098F701638B}" type="slidenum">
              <a:rPr lang="en-IN" sz="2000" smtClean="0">
                <a:solidFill>
                  <a:srgbClr val="C00000"/>
                </a:solidFill>
              </a:rPr>
              <a:t>22</a:t>
            </a:fld>
            <a:endParaRPr lang="en-IN" sz="2000" dirty="0">
              <a:solidFill>
                <a:srgbClr val="C00000"/>
              </a:solidFill>
            </a:endParaRPr>
          </a:p>
        </p:txBody>
      </p:sp>
    </p:spTree>
    <p:extLst>
      <p:ext uri="{BB962C8B-B14F-4D97-AF65-F5344CB8AC3E}">
        <p14:creationId xmlns:p14="http://schemas.microsoft.com/office/powerpoint/2010/main" val="17506749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DEC7CF-75F5-E7BD-1017-BCEF67031AD5}"/>
              </a:ext>
            </a:extLst>
          </p:cNvPr>
          <p:cNvSpPr>
            <a:spLocks noGrp="1"/>
          </p:cNvSpPr>
          <p:nvPr>
            <p:ph type="title"/>
          </p:nvPr>
        </p:nvSpPr>
        <p:spPr>
          <a:xfrm>
            <a:off x="677334" y="525710"/>
            <a:ext cx="8596668" cy="1320800"/>
          </a:xfrm>
        </p:spPr>
        <p:txBody>
          <a:bodyPr>
            <a:normAutofit/>
          </a:bodyPr>
          <a:lstStyle/>
          <a:p>
            <a:r>
              <a:rPr lang="en-US" sz="4000" b="1" u="sng" dirty="0">
                <a:latin typeface="Calibri" panose="020F0502020204030204" pitchFamily="34" charset="0"/>
                <a:ea typeface="Calibri" panose="020F0502020204030204" pitchFamily="34" charset="0"/>
                <a:cs typeface="Times New Roman" panose="02020603050405020304" pitchFamily="18" charset="0"/>
              </a:rPr>
              <a:t>AS-1 : Disclosure of Accounting Policies</a:t>
            </a:r>
            <a:br>
              <a:rPr lang="en-IN" sz="4400" b="1" i="1" u="sng"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3" name="Content Placeholder 2">
            <a:extLst>
              <a:ext uri="{FF2B5EF4-FFF2-40B4-BE49-F238E27FC236}">
                <a16:creationId xmlns:a16="http://schemas.microsoft.com/office/drawing/2014/main" id="{3DAB59F6-EE8D-C97D-36CD-01FF6A1BD9E7}"/>
              </a:ext>
            </a:extLst>
          </p:cNvPr>
          <p:cNvSpPr>
            <a:spLocks noGrp="1"/>
          </p:cNvSpPr>
          <p:nvPr>
            <p:ph idx="1"/>
          </p:nvPr>
        </p:nvSpPr>
        <p:spPr/>
        <p:txBody>
          <a:bodyPr>
            <a:normAutofit/>
          </a:bodyPr>
          <a:lstStyle/>
          <a:p>
            <a:r>
              <a:rPr lang="en-US" dirty="0"/>
              <a:t>AS-1 deals with Accounting Policies, its meaning, selection bases, disclosures, changes in accounting policies and fundamental accounting assumptions</a:t>
            </a:r>
          </a:p>
          <a:p>
            <a:r>
              <a:rPr lang="en-US" dirty="0"/>
              <a:t>Accounting Policy: They are specific accounting principles used by an entity and method of applying those principles in preparation and presentation of FS.</a:t>
            </a:r>
            <a:endParaRPr lang="en-IN" dirty="0"/>
          </a:p>
          <a:p>
            <a:r>
              <a:rPr lang="en-US" dirty="0"/>
              <a:t>Fundamental Accounting Assumptions:</a:t>
            </a:r>
            <a:endParaRPr lang="en-IN" dirty="0"/>
          </a:p>
          <a:p>
            <a:pPr marL="0" indent="0">
              <a:lnSpc>
                <a:spcPct val="107000"/>
              </a:lnSpc>
              <a:buNone/>
            </a:pPr>
            <a:r>
              <a:rPr lang="en-US" dirty="0"/>
              <a:t>      Going Concern</a:t>
            </a:r>
            <a:r>
              <a:rPr lang="en-IN" dirty="0"/>
              <a:t>   </a:t>
            </a:r>
            <a:r>
              <a:rPr lang="en-US" dirty="0"/>
              <a:t>Accrual   Consistency</a:t>
            </a:r>
          </a:p>
          <a:p>
            <a:pPr>
              <a:lnSpc>
                <a:spcPct val="107000"/>
              </a:lnSpc>
            </a:pPr>
            <a:r>
              <a:rPr lang="en-US" dirty="0"/>
              <a:t>If fundamental accounting assumptions are followed then no disclosure required, if not followed, then disclosure with reason and effect is mandatory.</a:t>
            </a:r>
            <a:endParaRPr lang="en-IN" dirty="0"/>
          </a:p>
          <a:p>
            <a:endParaRPr lang="en-IN" dirty="0"/>
          </a:p>
        </p:txBody>
      </p:sp>
      <p:sp>
        <p:nvSpPr>
          <p:cNvPr id="4" name="Date Placeholder 3">
            <a:extLst>
              <a:ext uri="{FF2B5EF4-FFF2-40B4-BE49-F238E27FC236}">
                <a16:creationId xmlns:a16="http://schemas.microsoft.com/office/drawing/2014/main" id="{032EE43C-A17B-9CF9-253D-176A226F0120}"/>
              </a:ext>
            </a:extLst>
          </p:cNvPr>
          <p:cNvSpPr>
            <a:spLocks noGrp="1"/>
          </p:cNvSpPr>
          <p:nvPr>
            <p:ph type="dt" sz="half" idx="10"/>
          </p:nvPr>
        </p:nvSpPr>
        <p:spPr/>
        <p:txBody>
          <a:bodyPr/>
          <a:lstStyle/>
          <a:p>
            <a:fld id="{0ADB7175-1B50-409F-A889-04159C36047B}" type="datetime1">
              <a:rPr lang="en-IN" smtClean="0"/>
              <a:t>07-05-2024</a:t>
            </a:fld>
            <a:endParaRPr lang="en-IN"/>
          </a:p>
        </p:txBody>
      </p:sp>
      <p:sp>
        <p:nvSpPr>
          <p:cNvPr id="5" name="Footer Placeholder 4">
            <a:extLst>
              <a:ext uri="{FF2B5EF4-FFF2-40B4-BE49-F238E27FC236}">
                <a16:creationId xmlns:a16="http://schemas.microsoft.com/office/drawing/2014/main" id="{DF597E85-7E88-DE08-EEDC-1C7173820A40}"/>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0D4CB0CF-610A-EF71-4F58-4DC8686C0313}"/>
              </a:ext>
            </a:extLst>
          </p:cNvPr>
          <p:cNvSpPr>
            <a:spLocks noGrp="1"/>
          </p:cNvSpPr>
          <p:nvPr>
            <p:ph type="sldNum" sz="quarter" idx="12"/>
          </p:nvPr>
        </p:nvSpPr>
        <p:spPr/>
        <p:txBody>
          <a:bodyPr/>
          <a:lstStyle/>
          <a:p>
            <a:fld id="{71058040-D160-4DC5-BA72-3098F701638B}" type="slidenum">
              <a:rPr lang="en-IN" smtClean="0"/>
              <a:t>23</a:t>
            </a:fld>
            <a:endParaRPr lang="en-IN"/>
          </a:p>
        </p:txBody>
      </p:sp>
    </p:spTree>
    <p:extLst>
      <p:ext uri="{BB962C8B-B14F-4D97-AF65-F5344CB8AC3E}">
        <p14:creationId xmlns:p14="http://schemas.microsoft.com/office/powerpoint/2010/main" val="1520369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F0E5E-F46A-FA3C-589A-70503A016F04}"/>
              </a:ext>
            </a:extLst>
          </p:cNvPr>
          <p:cNvSpPr>
            <a:spLocks noGrp="1"/>
          </p:cNvSpPr>
          <p:nvPr>
            <p:ph type="title"/>
          </p:nvPr>
        </p:nvSpPr>
        <p:spPr>
          <a:xfrm>
            <a:off x="460696" y="690161"/>
            <a:ext cx="10515600" cy="1325563"/>
          </a:xfrm>
        </p:spPr>
        <p:txBody>
          <a:bodyPr>
            <a:normAutofit/>
          </a:bodyPr>
          <a:lstStyle/>
          <a:p>
            <a:r>
              <a:rPr lang="en-US" sz="4000" b="1" u="sng" dirty="0">
                <a:latin typeface="Calibri" panose="020F0502020204030204" pitchFamily="34" charset="0"/>
                <a:ea typeface="Calibri" panose="020F0502020204030204" pitchFamily="34" charset="0"/>
                <a:cs typeface="Times New Roman" panose="02020603050405020304" pitchFamily="18" charset="0"/>
              </a:rPr>
              <a:t>AS-2 : Valuation of Inventories</a:t>
            </a:r>
            <a:br>
              <a:rPr lang="en-IN" sz="1800" dirty="0">
                <a:effectLst/>
                <a:latin typeface="Calibri" panose="020F0502020204030204" pitchFamily="34" charset="0"/>
                <a:ea typeface="Calibri" panose="020F0502020204030204" pitchFamily="34" charset="0"/>
                <a:cs typeface="Times New Roman" panose="02020603050405020304" pitchFamily="18" charset="0"/>
              </a:rPr>
            </a:br>
            <a:endParaRPr lang="en-IN" dirty="0"/>
          </a:p>
        </p:txBody>
      </p:sp>
      <p:sp>
        <p:nvSpPr>
          <p:cNvPr id="4" name="TextBox 3">
            <a:extLst>
              <a:ext uri="{FF2B5EF4-FFF2-40B4-BE49-F238E27FC236}">
                <a16:creationId xmlns:a16="http://schemas.microsoft.com/office/drawing/2014/main" id="{436B98F9-C76F-3BE2-FBF9-C34B0CAF7815}"/>
              </a:ext>
            </a:extLst>
          </p:cNvPr>
          <p:cNvSpPr txBox="1"/>
          <p:nvPr/>
        </p:nvSpPr>
        <p:spPr>
          <a:xfrm>
            <a:off x="460696" y="1861355"/>
            <a:ext cx="9907398" cy="3286734"/>
          </a:xfrm>
          <a:prstGeom prst="rect">
            <a:avLst/>
          </a:prstGeom>
          <a:noFill/>
        </p:spPr>
        <p:txBody>
          <a:bodyPr wrap="square">
            <a:spAutoFit/>
          </a:bodyPr>
          <a:lstStyle/>
          <a:p>
            <a:pPr>
              <a:lnSpc>
                <a:spcPct val="107000"/>
              </a:lnSpc>
              <a:spcBef>
                <a:spcPts val="1000"/>
              </a:spcBef>
              <a:buClr>
                <a:schemeClr val="accent1"/>
              </a:buClr>
              <a:buSzPct val="80000"/>
            </a:pPr>
            <a:r>
              <a:rPr lang="en-US" sz="2800" dirty="0">
                <a:solidFill>
                  <a:schemeClr val="tx1">
                    <a:lumMod val="75000"/>
                    <a:lumOff val="25000"/>
                  </a:schemeClr>
                </a:solidFill>
              </a:rPr>
              <a:t>A primary issue in accounting for inventories is the determination of the value at which inventories are carried in the financial statements until the related revenues are </a:t>
            </a:r>
            <a:r>
              <a:rPr lang="en-US" sz="2800" dirty="0" err="1">
                <a:solidFill>
                  <a:schemeClr val="tx1">
                    <a:lumMod val="75000"/>
                    <a:lumOff val="25000"/>
                  </a:schemeClr>
                </a:solidFill>
              </a:rPr>
              <a:t>recognised</a:t>
            </a:r>
            <a:r>
              <a:rPr lang="en-US" sz="2800" dirty="0">
                <a:solidFill>
                  <a:schemeClr val="tx1">
                    <a:lumMod val="75000"/>
                    <a:lumOff val="25000"/>
                  </a:schemeClr>
                </a:solidFill>
              </a:rPr>
              <a:t>. This Standard deals with the determination of such value, including the ascertainment of cost of inventories and any write-down thereof to net </a:t>
            </a:r>
            <a:r>
              <a:rPr lang="en-US" sz="2800" dirty="0" err="1">
                <a:solidFill>
                  <a:schemeClr val="tx1">
                    <a:lumMod val="75000"/>
                    <a:lumOff val="25000"/>
                  </a:schemeClr>
                </a:solidFill>
              </a:rPr>
              <a:t>realisable</a:t>
            </a:r>
            <a:r>
              <a:rPr lang="en-US" sz="2800" dirty="0">
                <a:solidFill>
                  <a:schemeClr val="tx1">
                    <a:lumMod val="75000"/>
                    <a:lumOff val="25000"/>
                  </a:schemeClr>
                </a:solidFill>
              </a:rPr>
              <a:t> value.</a:t>
            </a:r>
            <a:endParaRPr lang="en-IN" sz="2800" dirty="0">
              <a:solidFill>
                <a:schemeClr val="tx1">
                  <a:lumMod val="75000"/>
                  <a:lumOff val="25000"/>
                </a:schemeClr>
              </a:solidFill>
            </a:endParaRPr>
          </a:p>
        </p:txBody>
      </p:sp>
      <p:sp>
        <p:nvSpPr>
          <p:cNvPr id="7" name="TextBox 6">
            <a:extLst>
              <a:ext uri="{FF2B5EF4-FFF2-40B4-BE49-F238E27FC236}">
                <a16:creationId xmlns:a16="http://schemas.microsoft.com/office/drawing/2014/main" id="{6F1F9539-D07D-E4E6-56CB-138575FDE295}"/>
              </a:ext>
            </a:extLst>
          </p:cNvPr>
          <p:cNvSpPr txBox="1"/>
          <p:nvPr/>
        </p:nvSpPr>
        <p:spPr>
          <a:xfrm>
            <a:off x="142612" y="2818701"/>
            <a:ext cx="11987869" cy="461665"/>
          </a:xfrm>
          <a:prstGeom prst="rect">
            <a:avLst/>
          </a:prstGeom>
          <a:noFill/>
        </p:spPr>
        <p:txBody>
          <a:bodyPr wrap="square">
            <a:spAutoFit/>
          </a:bodyPr>
          <a:lstStyle/>
          <a:p>
            <a:r>
              <a:rPr lang="en-US" sz="2400" dirty="0">
                <a:latin typeface="Times New Roman" panose="02020603050405020304" pitchFamily="18" charset="0"/>
                <a:ea typeface="Calibri" panose="020F0502020204030204" pitchFamily="34" charset="0"/>
              </a:rPr>
              <a:t>  </a:t>
            </a:r>
            <a:endParaRPr lang="en-IN" sz="2400" dirty="0"/>
          </a:p>
        </p:txBody>
      </p:sp>
      <p:sp>
        <p:nvSpPr>
          <p:cNvPr id="3" name="Date Placeholder 2">
            <a:extLst>
              <a:ext uri="{FF2B5EF4-FFF2-40B4-BE49-F238E27FC236}">
                <a16:creationId xmlns:a16="http://schemas.microsoft.com/office/drawing/2014/main" id="{E58F23D2-5003-26F4-419E-DF5EFA3EE75C}"/>
              </a:ext>
            </a:extLst>
          </p:cNvPr>
          <p:cNvSpPr>
            <a:spLocks noGrp="1"/>
          </p:cNvSpPr>
          <p:nvPr>
            <p:ph type="dt" sz="half" idx="10"/>
          </p:nvPr>
        </p:nvSpPr>
        <p:spPr/>
        <p:txBody>
          <a:bodyPr/>
          <a:lstStyle/>
          <a:p>
            <a:fld id="{8B12DB38-1A32-4BCC-A4F9-0C2044471CC4}" type="datetime1">
              <a:rPr lang="en-IN" smtClean="0"/>
              <a:t>07-05-2024</a:t>
            </a:fld>
            <a:endParaRPr lang="en-IN"/>
          </a:p>
        </p:txBody>
      </p:sp>
      <p:sp>
        <p:nvSpPr>
          <p:cNvPr id="5" name="Footer Placeholder 4">
            <a:extLst>
              <a:ext uri="{FF2B5EF4-FFF2-40B4-BE49-F238E27FC236}">
                <a16:creationId xmlns:a16="http://schemas.microsoft.com/office/drawing/2014/main" id="{16801C41-17F3-BF03-41FC-A7383D75B07C}"/>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DEF5FBDC-9465-9E2B-B66A-9F1568AE8C9C}"/>
              </a:ext>
            </a:extLst>
          </p:cNvPr>
          <p:cNvSpPr>
            <a:spLocks noGrp="1"/>
          </p:cNvSpPr>
          <p:nvPr>
            <p:ph type="sldNum" sz="quarter" idx="12"/>
          </p:nvPr>
        </p:nvSpPr>
        <p:spPr/>
        <p:txBody>
          <a:bodyPr/>
          <a:lstStyle/>
          <a:p>
            <a:fld id="{71058040-D160-4DC5-BA72-3098F701638B}" type="slidenum">
              <a:rPr lang="en-IN" smtClean="0"/>
              <a:t>24</a:t>
            </a:fld>
            <a:endParaRPr lang="en-IN"/>
          </a:p>
        </p:txBody>
      </p:sp>
    </p:spTree>
    <p:extLst>
      <p:ext uri="{BB962C8B-B14F-4D97-AF65-F5344CB8AC3E}">
        <p14:creationId xmlns:p14="http://schemas.microsoft.com/office/powerpoint/2010/main" val="34357038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74DF5A-4FB4-6DD3-172D-C105BF6BEA27}"/>
              </a:ext>
            </a:extLst>
          </p:cNvPr>
          <p:cNvSpPr>
            <a:spLocks noGrp="1"/>
          </p:cNvSpPr>
          <p:nvPr>
            <p:ph type="title"/>
          </p:nvPr>
        </p:nvSpPr>
        <p:spPr>
          <a:xfrm>
            <a:off x="675160" y="710268"/>
            <a:ext cx="8596668" cy="1320800"/>
          </a:xfrm>
        </p:spPr>
        <p:txBody>
          <a:bodyPr>
            <a:normAutofit/>
          </a:bodyPr>
          <a:lstStyle/>
          <a:p>
            <a:r>
              <a:rPr lang="en-IN" sz="4000" b="1" u="sng" dirty="0">
                <a:latin typeface="Calibri" panose="020F0502020204030204" pitchFamily="34" charset="0"/>
                <a:ea typeface="Calibri" panose="020F0502020204030204" pitchFamily="34" charset="0"/>
                <a:cs typeface="Times New Roman" panose="02020603050405020304" pitchFamily="18" charset="0"/>
              </a:rPr>
              <a:t>AS 3 : Cash Flow Statements</a:t>
            </a:r>
          </a:p>
        </p:txBody>
      </p:sp>
      <p:sp>
        <p:nvSpPr>
          <p:cNvPr id="3" name="Content Placeholder 2">
            <a:extLst>
              <a:ext uri="{FF2B5EF4-FFF2-40B4-BE49-F238E27FC236}">
                <a16:creationId xmlns:a16="http://schemas.microsoft.com/office/drawing/2014/main" id="{24EF4FA0-EF54-4581-30D5-F6B2494D40D3}"/>
              </a:ext>
            </a:extLst>
          </p:cNvPr>
          <p:cNvSpPr>
            <a:spLocks noGrp="1"/>
          </p:cNvSpPr>
          <p:nvPr>
            <p:ph idx="1"/>
          </p:nvPr>
        </p:nvSpPr>
        <p:spPr>
          <a:xfrm>
            <a:off x="677334" y="1674027"/>
            <a:ext cx="8596668" cy="3880773"/>
          </a:xfrm>
        </p:spPr>
        <p:txBody>
          <a:bodyPr>
            <a:normAutofit/>
          </a:bodyPr>
          <a:lstStyle/>
          <a:p>
            <a:endParaRPr lang="en-US" dirty="0"/>
          </a:p>
          <a:p>
            <a:r>
              <a:rPr lang="en-US" dirty="0"/>
              <a:t>Information about the cash flows of an enterprise is useful in providing users of financial statements with a basis to assess the ability of the enterprise to generate cash and cash equivalents and the needs of the enterprise to </a:t>
            </a:r>
            <a:r>
              <a:rPr lang="en-US" dirty="0" err="1"/>
              <a:t>utilise</a:t>
            </a:r>
            <a:r>
              <a:rPr lang="en-US" dirty="0"/>
              <a:t> those cash flows. </a:t>
            </a:r>
          </a:p>
          <a:p>
            <a:r>
              <a:rPr lang="en-US" dirty="0"/>
              <a:t>The economic decisions that are taken by users require an evaluation of the ability of an enterprise to generate cash and cash equivalents and the timing and certainty of their generation. </a:t>
            </a:r>
          </a:p>
          <a:p>
            <a:r>
              <a:rPr lang="en-US" dirty="0"/>
              <a:t>The Standard deals with the provision of information about the historical changes in cash and cash equivalents of an enterprise by means of a cash flow statement which classifies cash flows during the period from operating, investing and financing activities.</a:t>
            </a:r>
            <a:endParaRPr lang="en-IN" dirty="0"/>
          </a:p>
        </p:txBody>
      </p:sp>
      <p:sp>
        <p:nvSpPr>
          <p:cNvPr id="4" name="Date Placeholder 3">
            <a:extLst>
              <a:ext uri="{FF2B5EF4-FFF2-40B4-BE49-F238E27FC236}">
                <a16:creationId xmlns:a16="http://schemas.microsoft.com/office/drawing/2014/main" id="{23009E18-726A-C074-FD70-44C91F819E29}"/>
              </a:ext>
            </a:extLst>
          </p:cNvPr>
          <p:cNvSpPr>
            <a:spLocks noGrp="1"/>
          </p:cNvSpPr>
          <p:nvPr>
            <p:ph type="dt" sz="half" idx="10"/>
          </p:nvPr>
        </p:nvSpPr>
        <p:spPr/>
        <p:txBody>
          <a:bodyPr/>
          <a:lstStyle/>
          <a:p>
            <a:fld id="{AB251269-2F37-411D-A132-3A856C7E4BCF}" type="datetime1">
              <a:rPr lang="en-IN" smtClean="0"/>
              <a:t>07-05-2024</a:t>
            </a:fld>
            <a:endParaRPr lang="en-IN"/>
          </a:p>
        </p:txBody>
      </p:sp>
      <p:sp>
        <p:nvSpPr>
          <p:cNvPr id="5" name="Footer Placeholder 4">
            <a:extLst>
              <a:ext uri="{FF2B5EF4-FFF2-40B4-BE49-F238E27FC236}">
                <a16:creationId xmlns:a16="http://schemas.microsoft.com/office/drawing/2014/main" id="{FB895595-1FA9-56D4-ED06-E90E5767C58C}"/>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51D3E752-2586-AD44-7161-4DB1896489CF}"/>
              </a:ext>
            </a:extLst>
          </p:cNvPr>
          <p:cNvSpPr>
            <a:spLocks noGrp="1"/>
          </p:cNvSpPr>
          <p:nvPr>
            <p:ph type="sldNum" sz="quarter" idx="12"/>
          </p:nvPr>
        </p:nvSpPr>
        <p:spPr/>
        <p:txBody>
          <a:bodyPr/>
          <a:lstStyle/>
          <a:p>
            <a:fld id="{71058040-D160-4DC5-BA72-3098F701638B}" type="slidenum">
              <a:rPr lang="en-IN" smtClean="0"/>
              <a:t>25</a:t>
            </a:fld>
            <a:endParaRPr lang="en-IN"/>
          </a:p>
        </p:txBody>
      </p:sp>
    </p:spTree>
    <p:extLst>
      <p:ext uri="{BB962C8B-B14F-4D97-AF65-F5344CB8AC3E}">
        <p14:creationId xmlns:p14="http://schemas.microsoft.com/office/powerpoint/2010/main" val="2632324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07598-D90E-B995-34AE-1108842C4BD5}"/>
              </a:ext>
            </a:extLst>
          </p:cNvPr>
          <p:cNvSpPr>
            <a:spLocks noGrp="1"/>
          </p:cNvSpPr>
          <p:nvPr>
            <p:ph type="title"/>
          </p:nvPr>
        </p:nvSpPr>
        <p:spPr>
          <a:xfrm>
            <a:off x="258380" y="836103"/>
            <a:ext cx="8596668" cy="1320800"/>
          </a:xfrm>
        </p:spPr>
        <p:txBody>
          <a:bodyPr>
            <a:normAutofit/>
          </a:bodyPr>
          <a:lstStyle/>
          <a:p>
            <a:r>
              <a:rPr lang="en-IN" sz="4000" b="1" u="sng" dirty="0">
                <a:latin typeface="Calibri" panose="020F0502020204030204" pitchFamily="34" charset="0"/>
                <a:ea typeface="Calibri" panose="020F0502020204030204" pitchFamily="34" charset="0"/>
                <a:cs typeface="Times New Roman" panose="02020603050405020304" pitchFamily="18" charset="0"/>
              </a:rPr>
              <a:t>AS 10 : Property, Plant and Equipment</a:t>
            </a:r>
          </a:p>
        </p:txBody>
      </p:sp>
      <p:sp>
        <p:nvSpPr>
          <p:cNvPr id="3" name="Content Placeholder 2">
            <a:extLst>
              <a:ext uri="{FF2B5EF4-FFF2-40B4-BE49-F238E27FC236}">
                <a16:creationId xmlns:a16="http://schemas.microsoft.com/office/drawing/2014/main" id="{04D72B72-7B04-9C41-AC71-DA0E6CC51A19}"/>
              </a:ext>
            </a:extLst>
          </p:cNvPr>
          <p:cNvSpPr>
            <a:spLocks noGrp="1"/>
          </p:cNvSpPr>
          <p:nvPr>
            <p:ph idx="1"/>
          </p:nvPr>
        </p:nvSpPr>
        <p:spPr>
          <a:xfrm>
            <a:off x="258380" y="1719900"/>
            <a:ext cx="10362082" cy="4023360"/>
          </a:xfrm>
        </p:spPr>
        <p:txBody>
          <a:bodyPr/>
          <a:lstStyle/>
          <a:p>
            <a:endParaRPr lang="en-US" dirty="0"/>
          </a:p>
          <a:p>
            <a:pPr marL="0" indent="0">
              <a:buNone/>
            </a:pPr>
            <a:r>
              <a:rPr lang="en-US" dirty="0"/>
              <a:t>The objective of this Standard is to prescribe the accounting treatment for property, plant and equipment so that users of the financial statements can discern information about investment made by an enterprise in its property, plant and equipment and the changes in such investment. </a:t>
            </a:r>
          </a:p>
          <a:p>
            <a:pPr marL="0" indent="0">
              <a:buNone/>
            </a:pPr>
            <a:r>
              <a:rPr lang="en-US" dirty="0"/>
              <a:t>The principal issues in accounting for property, plant and equipment are the recognition of the assets, the determination of their carrying amounts and the depreciation charges and impairment losses to be recognized in relation to them.</a:t>
            </a:r>
            <a:endParaRPr lang="en-IN" dirty="0"/>
          </a:p>
        </p:txBody>
      </p:sp>
      <p:sp>
        <p:nvSpPr>
          <p:cNvPr id="4" name="Date Placeholder 3">
            <a:extLst>
              <a:ext uri="{FF2B5EF4-FFF2-40B4-BE49-F238E27FC236}">
                <a16:creationId xmlns:a16="http://schemas.microsoft.com/office/drawing/2014/main" id="{1F9F6B19-4F15-E68B-3F61-EC299BBA25E9}"/>
              </a:ext>
            </a:extLst>
          </p:cNvPr>
          <p:cNvSpPr>
            <a:spLocks noGrp="1"/>
          </p:cNvSpPr>
          <p:nvPr>
            <p:ph type="dt" sz="half" idx="10"/>
          </p:nvPr>
        </p:nvSpPr>
        <p:spPr/>
        <p:txBody>
          <a:bodyPr/>
          <a:lstStyle/>
          <a:p>
            <a:fld id="{958107B1-2DC7-4DB4-BF12-D05443064134}" type="datetime1">
              <a:rPr lang="en-IN" smtClean="0"/>
              <a:t>07-05-2024</a:t>
            </a:fld>
            <a:endParaRPr lang="en-IN"/>
          </a:p>
        </p:txBody>
      </p:sp>
      <p:sp>
        <p:nvSpPr>
          <p:cNvPr id="5" name="Footer Placeholder 4">
            <a:extLst>
              <a:ext uri="{FF2B5EF4-FFF2-40B4-BE49-F238E27FC236}">
                <a16:creationId xmlns:a16="http://schemas.microsoft.com/office/drawing/2014/main" id="{CEC01F0A-DBD2-C2B2-45FA-AC037944508A}"/>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C20D85B0-8F6E-76CE-D257-2B671BEF9594}"/>
              </a:ext>
            </a:extLst>
          </p:cNvPr>
          <p:cNvSpPr>
            <a:spLocks noGrp="1"/>
          </p:cNvSpPr>
          <p:nvPr>
            <p:ph type="sldNum" sz="quarter" idx="12"/>
          </p:nvPr>
        </p:nvSpPr>
        <p:spPr/>
        <p:txBody>
          <a:bodyPr/>
          <a:lstStyle/>
          <a:p>
            <a:fld id="{71058040-D160-4DC5-BA72-3098F701638B}" type="slidenum">
              <a:rPr lang="en-IN" smtClean="0"/>
              <a:t>26</a:t>
            </a:fld>
            <a:endParaRPr lang="en-IN"/>
          </a:p>
        </p:txBody>
      </p:sp>
    </p:spTree>
    <p:extLst>
      <p:ext uri="{BB962C8B-B14F-4D97-AF65-F5344CB8AC3E}">
        <p14:creationId xmlns:p14="http://schemas.microsoft.com/office/powerpoint/2010/main" val="5014488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9DEF7-BD22-E2F1-DDD6-98C36FEA24EA}"/>
              </a:ext>
            </a:extLst>
          </p:cNvPr>
          <p:cNvSpPr>
            <a:spLocks noGrp="1"/>
          </p:cNvSpPr>
          <p:nvPr>
            <p:ph type="title"/>
          </p:nvPr>
        </p:nvSpPr>
        <p:spPr>
          <a:xfrm>
            <a:off x="509553" y="164986"/>
            <a:ext cx="8596668" cy="1320800"/>
          </a:xfrm>
        </p:spPr>
        <p:txBody>
          <a:bodyPr/>
          <a:lstStyle/>
          <a:p>
            <a:r>
              <a:rPr lang="en-IN" b="1" u="sng" dirty="0">
                <a:latin typeface="Calibri" panose="020F0502020204030204" pitchFamily="34" charset="0"/>
                <a:ea typeface="Calibri" panose="020F0502020204030204" pitchFamily="34" charset="0"/>
                <a:cs typeface="Times New Roman" panose="02020603050405020304" pitchFamily="18" charset="0"/>
              </a:rPr>
              <a:t>AS 12: Government Grants</a:t>
            </a:r>
          </a:p>
        </p:txBody>
      </p:sp>
      <p:sp>
        <p:nvSpPr>
          <p:cNvPr id="3" name="Content Placeholder 2">
            <a:extLst>
              <a:ext uri="{FF2B5EF4-FFF2-40B4-BE49-F238E27FC236}">
                <a16:creationId xmlns:a16="http://schemas.microsoft.com/office/drawing/2014/main" id="{43B2E26C-C2AE-292B-F56A-C53CCFD9EADB}"/>
              </a:ext>
            </a:extLst>
          </p:cNvPr>
          <p:cNvSpPr>
            <a:spLocks noGrp="1"/>
          </p:cNvSpPr>
          <p:nvPr>
            <p:ph idx="1"/>
          </p:nvPr>
        </p:nvSpPr>
        <p:spPr>
          <a:xfrm>
            <a:off x="585055" y="969352"/>
            <a:ext cx="8596668" cy="4835830"/>
          </a:xfrm>
        </p:spPr>
        <p:txBody>
          <a:bodyPr>
            <a:noAutofit/>
          </a:bodyPr>
          <a:lstStyle/>
          <a:p>
            <a:pPr algn="l">
              <a:buFont typeface="+mj-lt"/>
              <a:buAutoNum type="arabicPeriod"/>
            </a:pPr>
            <a:r>
              <a:rPr lang="en-US" b="1" dirty="0"/>
              <a:t>Definition of Government Grants: </a:t>
            </a:r>
            <a:r>
              <a:rPr lang="en-US" dirty="0"/>
              <a:t>Government grants, also known as subsidies, cash incentives, duty drawbacks, etc., are addressed in this Standard.</a:t>
            </a:r>
          </a:p>
          <a:p>
            <a:pPr algn="l">
              <a:buFont typeface="+mj-lt"/>
              <a:buAutoNum type="arabicPeriod"/>
            </a:pPr>
            <a:r>
              <a:rPr lang="en-US" b="1" dirty="0"/>
              <a:t>Exclusions</a:t>
            </a:r>
            <a:r>
              <a:rPr lang="en-US" dirty="0"/>
              <a:t>: This Standard does not cover accounting for government grants in financial statements affected by changing prices, other forms of government assistance, or government ownership of the enterprise.</a:t>
            </a:r>
          </a:p>
          <a:p>
            <a:pPr algn="l">
              <a:buFont typeface="+mj-lt"/>
              <a:buAutoNum type="arabicPeriod"/>
            </a:pPr>
            <a:r>
              <a:rPr lang="en-US" b="1" dirty="0"/>
              <a:t>Significance of Government Grants:</a:t>
            </a:r>
          </a:p>
          <a:p>
            <a:pPr marL="742950" lvl="1" indent="-285750" algn="l">
              <a:buFont typeface="+mj-lt"/>
              <a:buAutoNum type="arabicPeriod"/>
            </a:pPr>
            <a:r>
              <a:rPr lang="en-US" sz="1800" dirty="0"/>
              <a:t>Accounting: Proper accounting methods are needed for government grants received by an enterprise.</a:t>
            </a:r>
          </a:p>
          <a:p>
            <a:pPr marL="742950" lvl="1" indent="-285750" algn="l">
              <a:buFont typeface="+mj-lt"/>
              <a:buAutoNum type="arabicPeriod"/>
            </a:pPr>
            <a:r>
              <a:rPr lang="en-US" sz="1800" dirty="0"/>
              <a:t>Benefit Indication: It's important to indicate how much the enterprise has benefited from the grant in the reporting period.</a:t>
            </a:r>
          </a:p>
          <a:p>
            <a:pPr algn="l">
              <a:buFont typeface="+mj-lt"/>
              <a:buAutoNum type="arabicPeriod"/>
            </a:pPr>
            <a:r>
              <a:rPr lang="en-US" b="1" dirty="0"/>
              <a:t>Purpose:</a:t>
            </a:r>
          </a:p>
          <a:p>
            <a:pPr marL="742950" lvl="1" indent="-285750" algn="l">
              <a:buFont typeface="+mj-lt"/>
              <a:buAutoNum type="arabicPeriod"/>
            </a:pPr>
            <a:r>
              <a:rPr lang="en-US" sz="1800" dirty="0"/>
              <a:t>Comparison: Helps in comparing an enterprise's financial statements over different periods and with those of other enterprises.</a:t>
            </a:r>
          </a:p>
        </p:txBody>
      </p:sp>
      <p:sp>
        <p:nvSpPr>
          <p:cNvPr id="4" name="Date Placeholder 3">
            <a:extLst>
              <a:ext uri="{FF2B5EF4-FFF2-40B4-BE49-F238E27FC236}">
                <a16:creationId xmlns:a16="http://schemas.microsoft.com/office/drawing/2014/main" id="{DFCD844C-0DA9-9D15-4F3C-85074ED26031}"/>
              </a:ext>
            </a:extLst>
          </p:cNvPr>
          <p:cNvSpPr>
            <a:spLocks noGrp="1"/>
          </p:cNvSpPr>
          <p:nvPr>
            <p:ph type="dt" sz="half" idx="10"/>
          </p:nvPr>
        </p:nvSpPr>
        <p:spPr/>
        <p:txBody>
          <a:bodyPr/>
          <a:lstStyle/>
          <a:p>
            <a:fld id="{79850068-D6EE-4DDC-B740-C93A4ABB4F75}" type="datetime1">
              <a:rPr lang="en-IN" smtClean="0"/>
              <a:t>07-05-2024</a:t>
            </a:fld>
            <a:endParaRPr lang="en-IN"/>
          </a:p>
        </p:txBody>
      </p:sp>
      <p:sp>
        <p:nvSpPr>
          <p:cNvPr id="5" name="Footer Placeholder 4">
            <a:extLst>
              <a:ext uri="{FF2B5EF4-FFF2-40B4-BE49-F238E27FC236}">
                <a16:creationId xmlns:a16="http://schemas.microsoft.com/office/drawing/2014/main" id="{7545473C-FBC1-139C-B10D-112D04189944}"/>
              </a:ext>
            </a:extLst>
          </p:cNvPr>
          <p:cNvSpPr>
            <a:spLocks noGrp="1"/>
          </p:cNvSpPr>
          <p:nvPr>
            <p:ph type="ftr" sz="quarter" idx="11"/>
          </p:nvPr>
        </p:nvSpPr>
        <p:spPr/>
        <p:txBody>
          <a:bodyPr/>
          <a:lstStyle/>
          <a:p>
            <a:r>
              <a:rPr lang="en-IN" dirty="0"/>
              <a:t>nirmalkch@gmail.com</a:t>
            </a:r>
          </a:p>
        </p:txBody>
      </p:sp>
      <p:sp>
        <p:nvSpPr>
          <p:cNvPr id="6" name="Slide Number Placeholder 5">
            <a:extLst>
              <a:ext uri="{FF2B5EF4-FFF2-40B4-BE49-F238E27FC236}">
                <a16:creationId xmlns:a16="http://schemas.microsoft.com/office/drawing/2014/main" id="{D9D16995-8A66-325B-D2A2-FAEBCCD2450E}"/>
              </a:ext>
            </a:extLst>
          </p:cNvPr>
          <p:cNvSpPr>
            <a:spLocks noGrp="1"/>
          </p:cNvSpPr>
          <p:nvPr>
            <p:ph type="sldNum" sz="quarter" idx="12"/>
          </p:nvPr>
        </p:nvSpPr>
        <p:spPr/>
        <p:txBody>
          <a:bodyPr/>
          <a:lstStyle/>
          <a:p>
            <a:fld id="{71058040-D160-4DC5-BA72-3098F701638B}" type="slidenum">
              <a:rPr lang="en-IN" smtClean="0"/>
              <a:t>27</a:t>
            </a:fld>
            <a:endParaRPr lang="en-IN"/>
          </a:p>
        </p:txBody>
      </p:sp>
    </p:spTree>
    <p:extLst>
      <p:ext uri="{BB962C8B-B14F-4D97-AF65-F5344CB8AC3E}">
        <p14:creationId xmlns:p14="http://schemas.microsoft.com/office/powerpoint/2010/main" val="7557421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902BF-E8C0-A50F-D1BD-B25106DCA618}"/>
              </a:ext>
            </a:extLst>
          </p:cNvPr>
          <p:cNvSpPr>
            <a:spLocks noGrp="1"/>
          </p:cNvSpPr>
          <p:nvPr>
            <p:ph idx="1"/>
          </p:nvPr>
        </p:nvSpPr>
        <p:spPr>
          <a:xfrm>
            <a:off x="677334" y="2720340"/>
            <a:ext cx="8596668" cy="1242060"/>
          </a:xfrm>
        </p:spPr>
        <p:txBody>
          <a:bodyPr>
            <a:normAutofit/>
          </a:bodyPr>
          <a:lstStyle/>
          <a:p>
            <a:pPr marL="0" indent="0" algn="ctr">
              <a:buNone/>
            </a:pPr>
            <a:r>
              <a:rPr lang="en-US" sz="5400" dirty="0">
                <a:solidFill>
                  <a:schemeClr val="accent5">
                    <a:lumMod val="50000"/>
                  </a:schemeClr>
                </a:solidFill>
              </a:rPr>
              <a:t>THANK YOU</a:t>
            </a:r>
            <a:endParaRPr lang="en-IN" sz="5400" dirty="0">
              <a:solidFill>
                <a:schemeClr val="accent5">
                  <a:lumMod val="50000"/>
                </a:schemeClr>
              </a:solidFill>
            </a:endParaRPr>
          </a:p>
        </p:txBody>
      </p:sp>
      <p:sp>
        <p:nvSpPr>
          <p:cNvPr id="2" name="Date Placeholder 1">
            <a:extLst>
              <a:ext uri="{FF2B5EF4-FFF2-40B4-BE49-F238E27FC236}">
                <a16:creationId xmlns:a16="http://schemas.microsoft.com/office/drawing/2014/main" id="{7B588E29-73A2-AC84-86F5-228D1E21E10F}"/>
              </a:ext>
            </a:extLst>
          </p:cNvPr>
          <p:cNvSpPr>
            <a:spLocks noGrp="1"/>
          </p:cNvSpPr>
          <p:nvPr>
            <p:ph type="dt" sz="half" idx="10"/>
          </p:nvPr>
        </p:nvSpPr>
        <p:spPr/>
        <p:txBody>
          <a:bodyPr/>
          <a:lstStyle/>
          <a:p>
            <a:fld id="{66E520D9-5298-469A-AD77-AC82C014D774}" type="datetime1">
              <a:rPr lang="en-IN" smtClean="0"/>
              <a:t>07-05-2024</a:t>
            </a:fld>
            <a:endParaRPr lang="en-IN"/>
          </a:p>
        </p:txBody>
      </p:sp>
      <p:sp>
        <p:nvSpPr>
          <p:cNvPr id="4" name="Footer Placeholder 3">
            <a:extLst>
              <a:ext uri="{FF2B5EF4-FFF2-40B4-BE49-F238E27FC236}">
                <a16:creationId xmlns:a16="http://schemas.microsoft.com/office/drawing/2014/main" id="{A418CEDE-A8D0-ABA6-823B-4370FC925091}"/>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3ED792F5-65D8-D578-BA8B-C7AE6A7EE3C2}"/>
              </a:ext>
            </a:extLst>
          </p:cNvPr>
          <p:cNvSpPr>
            <a:spLocks noGrp="1"/>
          </p:cNvSpPr>
          <p:nvPr>
            <p:ph type="sldNum" sz="quarter" idx="12"/>
          </p:nvPr>
        </p:nvSpPr>
        <p:spPr/>
        <p:txBody>
          <a:bodyPr/>
          <a:lstStyle/>
          <a:p>
            <a:fld id="{71058040-D160-4DC5-BA72-3098F701638B}" type="slidenum">
              <a:rPr lang="en-IN" smtClean="0"/>
              <a:t>28</a:t>
            </a:fld>
            <a:endParaRPr lang="en-IN"/>
          </a:p>
        </p:txBody>
      </p:sp>
    </p:spTree>
    <p:extLst>
      <p:ext uri="{BB962C8B-B14F-4D97-AF65-F5344CB8AC3E}">
        <p14:creationId xmlns:p14="http://schemas.microsoft.com/office/powerpoint/2010/main" val="30012748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86C71-406E-32B7-C976-00EA297E7127}"/>
              </a:ext>
            </a:extLst>
          </p:cNvPr>
          <p:cNvSpPr>
            <a:spLocks noGrp="1"/>
          </p:cNvSpPr>
          <p:nvPr>
            <p:ph idx="1"/>
          </p:nvPr>
        </p:nvSpPr>
        <p:spPr>
          <a:xfrm>
            <a:off x="467609" y="684125"/>
            <a:ext cx="8596668" cy="5129445"/>
          </a:xfrm>
        </p:spPr>
        <p:txBody>
          <a:bodyPr>
            <a:normAutofit fontScale="25000" lnSpcReduction="20000"/>
          </a:bodyPr>
          <a:lstStyle/>
          <a:p>
            <a:r>
              <a:rPr lang="en-US" sz="6400" b="1" dirty="0">
                <a:latin typeface="Times New Roman" panose="02020603050405020304" pitchFamily="18" charset="0"/>
                <a:cs typeface="Times New Roman" panose="02020603050405020304" pitchFamily="18" charset="0"/>
              </a:rPr>
              <a:t>Challenges in Implementing ASLB:</a:t>
            </a:r>
          </a:p>
          <a:p>
            <a:pPr lvl="1">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Limited awareness and understanding of ASLB among local body officials and accountants.</a:t>
            </a:r>
          </a:p>
          <a:p>
            <a:pPr lvl="1" algn="l">
              <a:buFont typeface="Wingdings" panose="05000000000000000000" pitchFamily="2" charset="2"/>
              <a:buChar char="§"/>
            </a:pPr>
            <a:r>
              <a:rPr lang="en-US" sz="6400" dirty="0">
                <a:latin typeface="Times New Roman" panose="02020603050405020304" pitchFamily="18" charset="0"/>
                <a:cs typeface="Times New Roman" panose="02020603050405020304" pitchFamily="18" charset="0"/>
              </a:rPr>
              <a:t>Lack of capacity and resources to implement ASLB effectively, especially in smaller local bodies.</a:t>
            </a:r>
            <a:endParaRPr lang="en-US" sz="7200" b="1" dirty="0"/>
          </a:p>
          <a:p>
            <a:r>
              <a:rPr lang="en-US" sz="6400" b="1" dirty="0">
                <a:latin typeface="Times New Roman" panose="02020603050405020304" pitchFamily="18" charset="0"/>
                <a:cs typeface="Times New Roman" panose="02020603050405020304" pitchFamily="18" charset="0"/>
              </a:rPr>
              <a:t>Role of Transparency in Financial Reporting:</a:t>
            </a:r>
          </a:p>
          <a:p>
            <a:pPr marL="742950" lvl="1" indent="-285750">
              <a:buFont typeface="+mj-lt"/>
              <a:buAutoNum type="arabicPeriod"/>
            </a:pPr>
            <a:r>
              <a:rPr lang="en-US" sz="6400" dirty="0">
                <a:latin typeface="Times New Roman" panose="02020603050405020304" pitchFamily="18" charset="0"/>
                <a:cs typeface="Times New Roman" panose="02020603050405020304" pitchFamily="18" charset="0"/>
              </a:rPr>
              <a:t>Transparency in financial reporting involves providing clear, accurate, and timely information about the financial performance and position of an organization.</a:t>
            </a:r>
          </a:p>
          <a:p>
            <a:pPr marL="742950" lvl="1" indent="-285750">
              <a:buFont typeface="+mj-lt"/>
              <a:buAutoNum type="arabicPeriod"/>
            </a:pPr>
            <a:r>
              <a:rPr lang="en-US" sz="6400" dirty="0">
                <a:latin typeface="Times New Roman" panose="02020603050405020304" pitchFamily="18" charset="0"/>
                <a:cs typeface="Times New Roman" panose="02020603050405020304" pitchFamily="18" charset="0"/>
              </a:rPr>
              <a:t>It enhances accountability and helps in identifying and addressing financial irregularities or mismanagement.</a:t>
            </a:r>
          </a:p>
          <a:p>
            <a:r>
              <a:rPr lang="en-US" sz="6400" b="1" dirty="0">
                <a:latin typeface="Times New Roman" panose="02020603050405020304" pitchFamily="18" charset="0"/>
                <a:cs typeface="Times New Roman" panose="02020603050405020304" pitchFamily="18" charset="0"/>
              </a:rPr>
              <a:t>Initiatives to Improve Transparency:</a:t>
            </a:r>
          </a:p>
          <a:p>
            <a:pPr marL="742950" lvl="1" indent="-285750">
              <a:buFont typeface="+mj-lt"/>
              <a:buAutoNum type="arabicPeriod"/>
            </a:pPr>
            <a:r>
              <a:rPr lang="en-US" sz="6400" dirty="0">
                <a:latin typeface="Times New Roman" panose="02020603050405020304" pitchFamily="18" charset="0"/>
                <a:cs typeface="Times New Roman" panose="02020603050405020304" pitchFamily="18" charset="0"/>
              </a:rPr>
              <a:t>The Government of India has introduced various initiatives to improve transparency in financial reporting by local bodies, such as mandatory audits by the Comptroller and Auditor General (CAG).</a:t>
            </a:r>
          </a:p>
          <a:p>
            <a:pPr marL="742950" lvl="1" indent="-285750">
              <a:buFont typeface="+mj-lt"/>
              <a:buAutoNum type="arabicPeriod"/>
            </a:pPr>
            <a:r>
              <a:rPr lang="en-US" sz="6400" dirty="0">
                <a:latin typeface="Times New Roman" panose="02020603050405020304" pitchFamily="18" charset="0"/>
                <a:cs typeface="Times New Roman" panose="02020603050405020304" pitchFamily="18" charset="0"/>
              </a:rPr>
              <a:t>Training programs and capacity-building efforts are also being undertaken to enhance the understanding and implementation of ASLB.</a:t>
            </a:r>
          </a:p>
          <a:p>
            <a:r>
              <a:rPr lang="en-US" sz="6400" b="1" dirty="0">
                <a:latin typeface="Times New Roman" panose="02020603050405020304" pitchFamily="18" charset="0"/>
                <a:cs typeface="Times New Roman" panose="02020603050405020304" pitchFamily="18" charset="0"/>
              </a:rPr>
              <a:t>Outcome</a:t>
            </a:r>
          </a:p>
          <a:p>
            <a:pPr marL="457200" lvl="1" indent="0">
              <a:buNone/>
            </a:pPr>
            <a:r>
              <a:rPr lang="en-US" sz="6400" dirty="0">
                <a:latin typeface="Times New Roman" panose="02020603050405020304" pitchFamily="18" charset="0"/>
                <a:cs typeface="Times New Roman" panose="02020603050405020304" pitchFamily="18" charset="0"/>
              </a:rPr>
              <a:t>Adherence to Accounting Standards for Local Bodies (ASLB) and enhanced transparency in financial reporting are crucial for ensuring the efficient and accountable management of resources in local bodies in India</a:t>
            </a:r>
            <a:r>
              <a:rPr lang="en-US" sz="7200" dirty="0"/>
              <a:t>.</a:t>
            </a:r>
          </a:p>
          <a:p>
            <a:endParaRPr lang="en-IN" dirty="0"/>
          </a:p>
        </p:txBody>
      </p:sp>
      <p:sp>
        <p:nvSpPr>
          <p:cNvPr id="4" name="Date Placeholder 3">
            <a:extLst>
              <a:ext uri="{FF2B5EF4-FFF2-40B4-BE49-F238E27FC236}">
                <a16:creationId xmlns:a16="http://schemas.microsoft.com/office/drawing/2014/main" id="{5CE3D2A5-0F5B-F65C-9DD3-4E68E51791A9}"/>
              </a:ext>
            </a:extLst>
          </p:cNvPr>
          <p:cNvSpPr>
            <a:spLocks noGrp="1"/>
          </p:cNvSpPr>
          <p:nvPr>
            <p:ph type="dt" sz="half" idx="10"/>
          </p:nvPr>
        </p:nvSpPr>
        <p:spPr/>
        <p:txBody>
          <a:bodyPr/>
          <a:lstStyle/>
          <a:p>
            <a:fld id="{F3387D06-9173-4ABC-9700-484BEB320ADB}" type="datetime1">
              <a:rPr lang="en-IN" smtClean="0"/>
              <a:t>07-05-2024</a:t>
            </a:fld>
            <a:endParaRPr lang="en-IN" dirty="0"/>
          </a:p>
        </p:txBody>
      </p:sp>
      <p:sp>
        <p:nvSpPr>
          <p:cNvPr id="5" name="Footer Placeholder 4">
            <a:extLst>
              <a:ext uri="{FF2B5EF4-FFF2-40B4-BE49-F238E27FC236}">
                <a16:creationId xmlns:a16="http://schemas.microsoft.com/office/drawing/2014/main" id="{907CEBD9-57D5-6CD2-65F8-B1279A6A35AA}"/>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7A18E2EA-6134-D7D8-0703-4E5A897659EC}"/>
              </a:ext>
            </a:extLst>
          </p:cNvPr>
          <p:cNvSpPr>
            <a:spLocks noGrp="1"/>
          </p:cNvSpPr>
          <p:nvPr>
            <p:ph type="sldNum" sz="quarter" idx="12"/>
          </p:nvPr>
        </p:nvSpPr>
        <p:spPr/>
        <p:txBody>
          <a:bodyPr/>
          <a:lstStyle/>
          <a:p>
            <a:fld id="{71058040-D160-4DC5-BA72-3098F701638B}" type="slidenum">
              <a:rPr lang="en-IN" smtClean="0"/>
              <a:t>3</a:t>
            </a:fld>
            <a:endParaRPr lang="en-IN"/>
          </a:p>
        </p:txBody>
      </p:sp>
    </p:spTree>
    <p:extLst>
      <p:ext uri="{BB962C8B-B14F-4D97-AF65-F5344CB8AC3E}">
        <p14:creationId xmlns:p14="http://schemas.microsoft.com/office/powerpoint/2010/main" val="33356166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18695-5431-EFA2-2AD3-E4F91F492032}"/>
              </a:ext>
            </a:extLst>
          </p:cNvPr>
          <p:cNvSpPr>
            <a:spLocks noGrp="1"/>
          </p:cNvSpPr>
          <p:nvPr>
            <p:ph type="title"/>
          </p:nvPr>
        </p:nvSpPr>
        <p:spPr>
          <a:xfrm>
            <a:off x="836724" y="1444304"/>
            <a:ext cx="8596668" cy="4650297"/>
          </a:xfrm>
        </p:spPr>
        <p:txBody>
          <a:bodyPr/>
          <a:lstStyle/>
          <a:p>
            <a:r>
              <a:rPr lang="en-IN" dirty="0"/>
              <a:t>                                                                                        </a:t>
            </a:r>
            <a:r>
              <a:rPr lang="en-IN" sz="6000" dirty="0">
                <a:solidFill>
                  <a:schemeClr val="tx1"/>
                </a:solidFill>
                <a:latin typeface="Bahnschrift SemiBold SemiConden" panose="020B0502040204020203" pitchFamily="34" charset="0"/>
                <a:ea typeface="+mn-ea"/>
                <a:cs typeface="+mn-cs"/>
              </a:rPr>
              <a:t>Accounting Standard for Local Bodies</a:t>
            </a:r>
          </a:p>
        </p:txBody>
      </p:sp>
      <p:sp>
        <p:nvSpPr>
          <p:cNvPr id="3" name="Date Placeholder 2">
            <a:extLst>
              <a:ext uri="{FF2B5EF4-FFF2-40B4-BE49-F238E27FC236}">
                <a16:creationId xmlns:a16="http://schemas.microsoft.com/office/drawing/2014/main" id="{7E451385-42DB-A138-6E13-B4D373C42158}"/>
              </a:ext>
            </a:extLst>
          </p:cNvPr>
          <p:cNvSpPr>
            <a:spLocks noGrp="1"/>
          </p:cNvSpPr>
          <p:nvPr>
            <p:ph type="dt" sz="half" idx="10"/>
          </p:nvPr>
        </p:nvSpPr>
        <p:spPr/>
        <p:txBody>
          <a:bodyPr/>
          <a:lstStyle/>
          <a:p>
            <a:fld id="{5C56CBDE-0339-4FBE-8F5F-DFC9CA5508E2}" type="datetime1">
              <a:rPr lang="en-IN" smtClean="0"/>
              <a:t>07-05-2024</a:t>
            </a:fld>
            <a:endParaRPr lang="en-IN"/>
          </a:p>
        </p:txBody>
      </p:sp>
      <p:sp>
        <p:nvSpPr>
          <p:cNvPr id="4" name="Footer Placeholder 3">
            <a:extLst>
              <a:ext uri="{FF2B5EF4-FFF2-40B4-BE49-F238E27FC236}">
                <a16:creationId xmlns:a16="http://schemas.microsoft.com/office/drawing/2014/main" id="{A19C53FA-E904-5945-C791-6B97F9BC2915}"/>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07342279-4C21-542A-892C-E1D9168F897A}"/>
              </a:ext>
            </a:extLst>
          </p:cNvPr>
          <p:cNvSpPr>
            <a:spLocks noGrp="1"/>
          </p:cNvSpPr>
          <p:nvPr>
            <p:ph type="sldNum" sz="quarter" idx="12"/>
          </p:nvPr>
        </p:nvSpPr>
        <p:spPr/>
        <p:txBody>
          <a:bodyPr/>
          <a:lstStyle/>
          <a:p>
            <a:fld id="{71058040-D160-4DC5-BA72-3098F701638B}" type="slidenum">
              <a:rPr lang="en-IN" smtClean="0"/>
              <a:t>4</a:t>
            </a:fld>
            <a:endParaRPr lang="en-IN"/>
          </a:p>
        </p:txBody>
      </p:sp>
    </p:spTree>
    <p:extLst>
      <p:ext uri="{BB962C8B-B14F-4D97-AF65-F5344CB8AC3E}">
        <p14:creationId xmlns:p14="http://schemas.microsoft.com/office/powerpoint/2010/main" val="3925216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7BD1FF-936C-4E6B-45CD-11D90F140C9D}"/>
              </a:ext>
            </a:extLst>
          </p:cNvPr>
          <p:cNvSpPr>
            <a:spLocks noGrp="1"/>
          </p:cNvSpPr>
          <p:nvPr>
            <p:ph type="title"/>
          </p:nvPr>
        </p:nvSpPr>
        <p:spPr>
          <a:xfrm>
            <a:off x="677334" y="156238"/>
            <a:ext cx="8596668" cy="305156"/>
          </a:xfrm>
        </p:spPr>
        <p:txBody>
          <a:bodyPr>
            <a:noAutofit/>
          </a:bodyPr>
          <a:lstStyle/>
          <a:p>
            <a:r>
              <a:rPr lang="en-US" sz="1800" dirty="0">
                <a:latin typeface="Algerian" panose="04020705040A02060702" pitchFamily="82" charset="0"/>
              </a:rPr>
              <a:t>Background of ASLB( Accounting Standard for Local Body</a:t>
            </a:r>
            <a:endParaRPr lang="en-IN" sz="1800" b="1" dirty="0"/>
          </a:p>
        </p:txBody>
      </p:sp>
      <p:sp>
        <p:nvSpPr>
          <p:cNvPr id="3" name="Content Placeholder 2">
            <a:extLst>
              <a:ext uri="{FF2B5EF4-FFF2-40B4-BE49-F238E27FC236}">
                <a16:creationId xmlns:a16="http://schemas.microsoft.com/office/drawing/2014/main" id="{EEAFE267-BD62-FF64-CE75-6C70790B28BF}"/>
              </a:ext>
            </a:extLst>
          </p:cNvPr>
          <p:cNvSpPr>
            <a:spLocks noGrp="1"/>
          </p:cNvSpPr>
          <p:nvPr>
            <p:ph idx="1"/>
          </p:nvPr>
        </p:nvSpPr>
        <p:spPr>
          <a:xfrm>
            <a:off x="677334" y="910628"/>
            <a:ext cx="8596668" cy="5305613"/>
          </a:xfrm>
        </p:spPr>
        <p:txBody>
          <a:bodyPr>
            <a:normAutofit/>
          </a:bodyPr>
          <a:lstStyle/>
          <a:p>
            <a:pPr>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73rd and 74th Constitutional Amendment Acts  ion 1992 &amp;1993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empower PRIs and ULBs in areas like education, health, rural housing, and water supply </a:t>
            </a:r>
            <a:r>
              <a:rPr lang="en-US" sz="1800" dirty="0" err="1">
                <a:effectLst/>
                <a:latin typeface="Times New Roman" panose="02020603050405020304" pitchFamily="18" charset="0"/>
                <a:ea typeface="Times New Roman" panose="02020603050405020304" pitchFamily="18" charset="0"/>
                <a:cs typeface="Times New Roman" panose="02020603050405020304" pitchFamily="18" charset="0"/>
              </a:rPr>
              <a:t>etc</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Definition of Local Body: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Refers to local self-government entities at the third tier of governance, such as municipal corporations, municipalities, or panchayats.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Delegation of Functions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Local Bodies may delegate functions like building schools, roads, parks, etc., to other bodies, which may or may not be controlled by them, such as development authorities or parastatals.</a:t>
            </a:r>
          </a:p>
          <a:p>
            <a:pPr>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28 States/Union Territories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agreed to adopt double entry accounting under </a:t>
            </a: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Urban Reforms Incentive Fund (URIF).</a:t>
            </a:r>
          </a:p>
          <a:p>
            <a:pPr>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National Urban Renewal Mission mandates</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 modern, accrual-based double entry accounting for Local Self Governments.</a:t>
            </a:r>
          </a:p>
          <a:p>
            <a:pPr>
              <a:lnSpc>
                <a:spcPct val="107000"/>
              </a:lnSpc>
              <a:spcAft>
                <a:spcPts val="800"/>
              </a:spcAft>
              <a:buSzPts val="1000"/>
              <a:buFont typeface="Symbol" panose="05050102010706020507" pitchFamily="18" charset="2"/>
              <a:buChar char=""/>
              <a:tabLst>
                <a:tab pos="457200" algn="l"/>
              </a:tabLs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Proposed Second Generation Reforms under URIF-II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aim to further promote accrual-based double entry accounting among Local Self Governments.</a:t>
            </a: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SzPts val="1000"/>
              <a:buFont typeface="Symbol" panose="05050102010706020507" pitchFamily="18" charset="2"/>
              <a:buChar char=""/>
              <a:tabLst>
                <a:tab pos="457200" algn="l"/>
              </a:tabLs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SzPts val="1000"/>
              <a:buFont typeface="Symbol" panose="05050102010706020507" pitchFamily="18" charset="2"/>
              <a:buChar char=""/>
              <a:tabLst>
                <a:tab pos="457200" algn="l"/>
              </a:tabLs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Date Placeholder 3">
            <a:extLst>
              <a:ext uri="{FF2B5EF4-FFF2-40B4-BE49-F238E27FC236}">
                <a16:creationId xmlns:a16="http://schemas.microsoft.com/office/drawing/2014/main" id="{48DF91C5-D7B5-F218-4436-272889958121}"/>
              </a:ext>
            </a:extLst>
          </p:cNvPr>
          <p:cNvSpPr>
            <a:spLocks noGrp="1"/>
          </p:cNvSpPr>
          <p:nvPr>
            <p:ph type="dt" sz="half" idx="10"/>
          </p:nvPr>
        </p:nvSpPr>
        <p:spPr/>
        <p:txBody>
          <a:bodyPr/>
          <a:lstStyle/>
          <a:p>
            <a:fld id="{C1780736-5E55-4E76-AC31-39DD6205A396}" type="datetime1">
              <a:rPr lang="en-IN" smtClean="0"/>
              <a:t>07-05-2024</a:t>
            </a:fld>
            <a:endParaRPr lang="en-IN"/>
          </a:p>
        </p:txBody>
      </p:sp>
      <p:sp>
        <p:nvSpPr>
          <p:cNvPr id="5" name="Footer Placeholder 4">
            <a:extLst>
              <a:ext uri="{FF2B5EF4-FFF2-40B4-BE49-F238E27FC236}">
                <a16:creationId xmlns:a16="http://schemas.microsoft.com/office/drawing/2014/main" id="{F3204215-6176-64BD-E650-AE287E95AB8F}"/>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C649EEB2-65CF-54F8-DE28-8DB387AC16CD}"/>
              </a:ext>
            </a:extLst>
          </p:cNvPr>
          <p:cNvSpPr>
            <a:spLocks noGrp="1"/>
          </p:cNvSpPr>
          <p:nvPr>
            <p:ph type="sldNum" sz="quarter" idx="12"/>
          </p:nvPr>
        </p:nvSpPr>
        <p:spPr/>
        <p:txBody>
          <a:bodyPr/>
          <a:lstStyle/>
          <a:p>
            <a:fld id="{71058040-D160-4DC5-BA72-3098F701638B}" type="slidenum">
              <a:rPr lang="en-IN" smtClean="0"/>
              <a:t>5</a:t>
            </a:fld>
            <a:endParaRPr lang="en-IN"/>
          </a:p>
        </p:txBody>
      </p:sp>
    </p:spTree>
    <p:extLst>
      <p:ext uri="{BB962C8B-B14F-4D97-AF65-F5344CB8AC3E}">
        <p14:creationId xmlns:p14="http://schemas.microsoft.com/office/powerpoint/2010/main" val="8558246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7DA69-4A41-C9A0-018C-2203B3198A2C}"/>
              </a:ext>
            </a:extLst>
          </p:cNvPr>
          <p:cNvSpPr>
            <a:spLocks noGrp="1"/>
          </p:cNvSpPr>
          <p:nvPr>
            <p:ph type="title"/>
          </p:nvPr>
        </p:nvSpPr>
        <p:spPr>
          <a:xfrm>
            <a:off x="677334" y="609600"/>
            <a:ext cx="8596668" cy="497747"/>
          </a:xfrm>
        </p:spPr>
        <p:txBody>
          <a:bodyPr>
            <a:normAutofit fontScale="90000"/>
          </a:bodyPr>
          <a:lstStyle/>
          <a:p>
            <a:r>
              <a:rPr lang="en-US" sz="2200" dirty="0">
                <a:latin typeface="Algerian" panose="04020705040A02060702" pitchFamily="82" charset="0"/>
              </a:rPr>
              <a:t>Background of ASLB( Accounting Standard for Local Body</a:t>
            </a:r>
            <a:endParaRPr lang="en-IN" sz="2200" dirty="0">
              <a:latin typeface="Algerian" panose="04020705040A02060702" pitchFamily="82" charset="0"/>
            </a:endParaRPr>
          </a:p>
        </p:txBody>
      </p:sp>
      <p:sp>
        <p:nvSpPr>
          <p:cNvPr id="3" name="Content Placeholder 2">
            <a:extLst>
              <a:ext uri="{FF2B5EF4-FFF2-40B4-BE49-F238E27FC236}">
                <a16:creationId xmlns:a16="http://schemas.microsoft.com/office/drawing/2014/main" id="{A9BD9964-4556-DBB1-58F0-9B6733CDD0A0}"/>
              </a:ext>
            </a:extLst>
          </p:cNvPr>
          <p:cNvSpPr>
            <a:spLocks noGrp="1"/>
          </p:cNvSpPr>
          <p:nvPr>
            <p:ph idx="1"/>
          </p:nvPr>
        </p:nvSpPr>
        <p:spPr>
          <a:xfrm>
            <a:off x="677334" y="1375795"/>
            <a:ext cx="9011950" cy="4665568"/>
          </a:xfrm>
        </p:spPr>
        <p:txBody>
          <a:bodyPr>
            <a:normAutofit fontScale="25000" lnSpcReduction="20000"/>
          </a:bodyPr>
          <a:lstStyle/>
          <a:p>
            <a:pPr marL="342900" lvl="0" indent="-342900">
              <a:lnSpc>
                <a:spcPct val="107000"/>
              </a:lnSpc>
              <a:spcAft>
                <a:spcPts val="800"/>
              </a:spcAft>
              <a:buSzPts val="1000"/>
              <a:buFont typeface="Symbol" panose="05050102010706020507" pitchFamily="18" charset="2"/>
              <a:buChar char=""/>
              <a:tabLst>
                <a:tab pos="457200" algn="l"/>
              </a:tabLs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Shift to Accrual Basis of Accounting</a:t>
            </a:r>
            <a:r>
              <a:rPr lang="en-US" sz="7200" dirty="0">
                <a:effectLst/>
                <a:latin typeface="Times New Roman" panose="02020603050405020304" pitchFamily="18" charset="0"/>
                <a:ea typeface="Times New Roman" panose="02020603050405020304" pitchFamily="18" charset="0"/>
                <a:cs typeface="Times New Roman" panose="02020603050405020304" pitchFamily="18" charset="0"/>
              </a:rPr>
              <a:t>: Many Local Bodies are transitioning to accrual basis accounting, especially after the issuance of the National Municipal Accounts Manual (NMAM) by the Government of India, supported by various organizations.</a:t>
            </a:r>
            <a:endParaRPr lang="en-IN" sz="7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Diverse Accounting Policies</a:t>
            </a:r>
            <a:r>
              <a:rPr lang="en-US" sz="7200" dirty="0">
                <a:effectLst/>
                <a:latin typeface="Times New Roman" panose="02020603050405020304" pitchFamily="18" charset="0"/>
                <a:ea typeface="Times New Roman" panose="02020603050405020304" pitchFamily="18" charset="0"/>
                <a:cs typeface="Times New Roman" panose="02020603050405020304" pitchFamily="18" charset="0"/>
              </a:rPr>
              <a:t>: Despite the shift, Local Bodies follow diverse accounting policies and practices, leading to a need for a single set of high-quality financial reporting standards.</a:t>
            </a:r>
            <a:endParaRPr lang="en-IN" sz="7200" dirty="0">
              <a:effectLst/>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Initiatives for Standardization</a:t>
            </a:r>
            <a:r>
              <a:rPr lang="en-US" sz="7200" dirty="0">
                <a:effectLst/>
                <a:latin typeface="Times New Roman" panose="02020603050405020304" pitchFamily="18" charset="0"/>
                <a:ea typeface="Times New Roman" panose="02020603050405020304" pitchFamily="18" charset="0"/>
                <a:cs typeface="Times New Roman" panose="02020603050405020304" pitchFamily="18" charset="0"/>
              </a:rPr>
              <a:t>: The Accounting Standards Board of the ICAI constituted a Sub-Committee in 1999 for issuing accounting standards for government, including urban local bodies. This led to the issuance of a Technical Guide on Accounting and Financial Reporting by Urban Local Bodies.</a:t>
            </a:r>
          </a:p>
          <a:p>
            <a:pPr>
              <a:lnSpc>
                <a:spcPct val="107000"/>
              </a:lnSpc>
              <a:spcAft>
                <a:spcPts val="800"/>
              </a:spcAft>
              <a:buSzPts val="1000"/>
              <a:buFont typeface="Symbol" panose="05050102010706020507" pitchFamily="18" charset="2"/>
              <a:buChar char=""/>
              <a:tabLst>
                <a:tab pos="457200" algn="l"/>
              </a:tabLst>
            </a:pPr>
            <a:r>
              <a:rPr lang="en-US" sz="7200" b="1" dirty="0">
                <a:effectLst/>
                <a:latin typeface="Times New Roman" panose="02020603050405020304" pitchFamily="18" charset="0"/>
                <a:ea typeface="Times New Roman" panose="02020603050405020304" pitchFamily="18" charset="0"/>
                <a:cs typeface="Times New Roman" panose="02020603050405020304" pitchFamily="18" charset="0"/>
              </a:rPr>
              <a:t>Formation of CASLB</a:t>
            </a:r>
            <a:r>
              <a:rPr lang="en-US" sz="7200" dirty="0">
                <a:effectLst/>
                <a:latin typeface="Times New Roman" panose="02020603050405020304" pitchFamily="18" charset="0"/>
                <a:ea typeface="Times New Roman" panose="02020603050405020304" pitchFamily="18" charset="0"/>
                <a:cs typeface="Times New Roman" panose="02020603050405020304" pitchFamily="18" charset="0"/>
              </a:rPr>
              <a:t>: Recognizing the need for harmonization and improvement in accounting and financial reporting among Local Bodies, the Institute of Chartered Accountants of India </a:t>
            </a:r>
            <a:r>
              <a:rPr lang="en-US" sz="7200" dirty="0">
                <a:latin typeface="Times New Roman" panose="02020603050405020304" pitchFamily="18" charset="0"/>
                <a:cs typeface="Times New Roman" panose="02020603050405020304" pitchFamily="18" charset="0"/>
              </a:rPr>
              <a:t>(ICAI) established</a:t>
            </a:r>
            <a:r>
              <a:rPr lang="en-IN" sz="7200" dirty="0">
                <a:latin typeface="Times New Roman" panose="02020603050405020304" pitchFamily="18" charset="0"/>
                <a:cs typeface="Times New Roman" panose="02020603050405020304" pitchFamily="18" charset="0"/>
              </a:rPr>
              <a:t>the Institute of Chartered </a:t>
            </a:r>
            <a:r>
              <a:rPr lang="en-US" sz="7200" dirty="0">
                <a:latin typeface="Times New Roman" panose="02020603050405020304" pitchFamily="18" charset="0"/>
                <a:cs typeface="Times New Roman" panose="02020603050405020304" pitchFamily="18" charset="0"/>
              </a:rPr>
              <a:t>constituted a full-fledged Committee on Accounting Standards for Local Bodies (CASLB) in March 2005</a:t>
            </a:r>
            <a:r>
              <a:rPr lang="en-US" sz="9600" b="0" i="0" u="none" strike="noStrike" baseline="0" dirty="0">
                <a:latin typeface="Times New Roman" panose="02020603050405020304" pitchFamily="18" charset="0"/>
                <a:cs typeface="Times New Roman" panose="02020603050405020304" pitchFamily="18" charset="0"/>
              </a:rPr>
              <a:t>.</a:t>
            </a:r>
            <a:r>
              <a:rPr lang="en-US" sz="9600" dirty="0">
                <a:solidFill>
                  <a:srgbClr val="FFFFFF"/>
                </a:solidFill>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IN" sz="9600" dirty="0">
              <a:latin typeface="Times New Roman" panose="02020603050405020304" pitchFamily="18"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en-US" sz="96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nSpc>
                <a:spcPct val="107000"/>
              </a:lnSpc>
              <a:spcAft>
                <a:spcPts val="800"/>
              </a:spcAft>
              <a:buSzPts val="1000"/>
              <a:buNone/>
              <a:tabLst>
                <a:tab pos="457200" algn="l"/>
              </a:tabLst>
            </a:pPr>
            <a:r>
              <a:rPr lang="en-US" sz="96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800"/>
              </a:spcAft>
              <a:buSzPts val="1000"/>
              <a:buFont typeface="Symbol" panose="05050102010706020507" pitchFamily="18" charset="2"/>
              <a:buChar char=""/>
              <a:tabLst>
                <a:tab pos="457200" algn="l"/>
              </a:tabLst>
            </a:pPr>
            <a:endParaRPr lang="en-US" sz="1800" dirty="0">
              <a:effectLst/>
              <a:latin typeface="Algerian" panose="04020705040A02060702" pitchFamily="82" charset="0"/>
              <a:ea typeface="Calibri" panose="020F0502020204030204" pitchFamily="34" charset="0"/>
            </a:endParaRPr>
          </a:p>
          <a:p>
            <a:pPr>
              <a:lnSpc>
                <a:spcPct val="107000"/>
              </a:lnSpc>
              <a:spcAft>
                <a:spcPts val="800"/>
              </a:spcAft>
              <a:buSzPts val="1000"/>
              <a:buFont typeface="Wingdings" panose="05000000000000000000" pitchFamily="2" charset="2"/>
              <a:buChar char="§"/>
              <a:tabLst>
                <a:tab pos="457200" algn="l"/>
              </a:tabLst>
            </a:pPr>
            <a:endParaRPr lang="en-IN"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l">
              <a:buNone/>
            </a:pPr>
            <a:r>
              <a:rPr lang="en-US" sz="1800" b="1" dirty="0">
                <a:effectLst/>
                <a:latin typeface="Times New Roman" panose="02020603050405020304" pitchFamily="18" charset="0"/>
                <a:ea typeface="Times New Roman" panose="02020603050405020304" pitchFamily="18" charset="0"/>
              </a:rPr>
              <a:t>   </a:t>
            </a:r>
            <a:endParaRPr lang="en-IN" b="1" dirty="0"/>
          </a:p>
        </p:txBody>
      </p:sp>
      <p:sp>
        <p:nvSpPr>
          <p:cNvPr id="4" name="Date Placeholder 3">
            <a:extLst>
              <a:ext uri="{FF2B5EF4-FFF2-40B4-BE49-F238E27FC236}">
                <a16:creationId xmlns:a16="http://schemas.microsoft.com/office/drawing/2014/main" id="{7436F1C9-7AE8-0597-F735-606F873F827B}"/>
              </a:ext>
            </a:extLst>
          </p:cNvPr>
          <p:cNvSpPr>
            <a:spLocks noGrp="1"/>
          </p:cNvSpPr>
          <p:nvPr>
            <p:ph type="dt" sz="half" idx="10"/>
          </p:nvPr>
        </p:nvSpPr>
        <p:spPr/>
        <p:txBody>
          <a:bodyPr/>
          <a:lstStyle/>
          <a:p>
            <a:fld id="{BA017FBA-C1E1-4939-9F27-8DB01D790C82}" type="datetime1">
              <a:rPr lang="en-IN" smtClean="0"/>
              <a:t>07-05-2024</a:t>
            </a:fld>
            <a:endParaRPr lang="en-IN"/>
          </a:p>
        </p:txBody>
      </p:sp>
      <p:sp>
        <p:nvSpPr>
          <p:cNvPr id="5" name="Footer Placeholder 4">
            <a:extLst>
              <a:ext uri="{FF2B5EF4-FFF2-40B4-BE49-F238E27FC236}">
                <a16:creationId xmlns:a16="http://schemas.microsoft.com/office/drawing/2014/main" id="{C6F2B7B3-16CF-6158-90C7-FDFA8FD67F4A}"/>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87A1D2E5-6A94-3F96-89AE-F8CC55553034}"/>
              </a:ext>
            </a:extLst>
          </p:cNvPr>
          <p:cNvSpPr>
            <a:spLocks noGrp="1"/>
          </p:cNvSpPr>
          <p:nvPr>
            <p:ph type="sldNum" sz="quarter" idx="12"/>
          </p:nvPr>
        </p:nvSpPr>
        <p:spPr/>
        <p:txBody>
          <a:bodyPr/>
          <a:lstStyle/>
          <a:p>
            <a:fld id="{71058040-D160-4DC5-BA72-3098F701638B}" type="slidenum">
              <a:rPr lang="en-IN" smtClean="0"/>
              <a:t>6</a:t>
            </a:fld>
            <a:endParaRPr lang="en-IN"/>
          </a:p>
        </p:txBody>
      </p:sp>
    </p:spTree>
    <p:extLst>
      <p:ext uri="{BB962C8B-B14F-4D97-AF65-F5344CB8AC3E}">
        <p14:creationId xmlns:p14="http://schemas.microsoft.com/office/powerpoint/2010/main" val="2804569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BB424A-9E47-92F4-FA06-2ED0ED75BC6C}"/>
              </a:ext>
            </a:extLst>
          </p:cNvPr>
          <p:cNvSpPr>
            <a:spLocks noGrp="1"/>
          </p:cNvSpPr>
          <p:nvPr>
            <p:ph type="title"/>
          </p:nvPr>
        </p:nvSpPr>
        <p:spPr>
          <a:xfrm>
            <a:off x="677334" y="609600"/>
            <a:ext cx="8740986" cy="556260"/>
          </a:xfrm>
        </p:spPr>
        <p:txBody>
          <a:bodyPr>
            <a:normAutofit fontScale="90000"/>
          </a:bodyPr>
          <a:lstStyle/>
          <a:p>
            <a:r>
              <a:rPr lang="en-US" sz="2000" dirty="0"/>
              <a:t>The Conceptual Framework for General Purpose Financial Reporting by Local Bodies</a:t>
            </a:r>
            <a:endParaRPr lang="en-IN" sz="2000" dirty="0"/>
          </a:p>
        </p:txBody>
      </p:sp>
      <p:sp>
        <p:nvSpPr>
          <p:cNvPr id="3" name="Content Placeholder 2">
            <a:extLst>
              <a:ext uri="{FF2B5EF4-FFF2-40B4-BE49-F238E27FC236}">
                <a16:creationId xmlns:a16="http://schemas.microsoft.com/office/drawing/2014/main" id="{C0CD5A84-6FCF-ECFE-EE35-820EF5813F50}"/>
              </a:ext>
            </a:extLst>
          </p:cNvPr>
          <p:cNvSpPr>
            <a:spLocks noGrp="1"/>
          </p:cNvSpPr>
          <p:nvPr>
            <p:ph idx="1"/>
          </p:nvPr>
        </p:nvSpPr>
        <p:spPr>
          <a:xfrm>
            <a:off x="677334" y="1325880"/>
            <a:ext cx="8596668" cy="4419601"/>
          </a:xfrm>
        </p:spPr>
        <p:txBody>
          <a:bodyPr>
            <a:normAutofit/>
          </a:bodyPr>
          <a:lstStyle/>
          <a:p>
            <a:pPr marL="0" indent="0">
              <a:lnSpc>
                <a:spcPct val="80000"/>
              </a:lnSpc>
              <a:buNone/>
            </a:pPr>
            <a:r>
              <a:rPr lang="en-US" sz="1700" dirty="0"/>
              <a:t>The Conceptual Framework guides the development of Accounting Standards for Local Bodies (ASLBs) for General Purpose Financial Reports (GPFRs).</a:t>
            </a:r>
          </a:p>
          <a:p>
            <a:pPr>
              <a:lnSpc>
                <a:spcPct val="80000"/>
              </a:lnSpc>
              <a:buFont typeface="Arial" panose="020B0604020202020204" pitchFamily="34" charset="0"/>
              <a:buChar char="•"/>
            </a:pPr>
            <a:endParaRPr lang="en-US" sz="1700" dirty="0"/>
          </a:p>
          <a:p>
            <a:pPr marL="0" indent="0">
              <a:lnSpc>
                <a:spcPct val="80000"/>
              </a:lnSpc>
              <a:buNone/>
            </a:pPr>
            <a:r>
              <a:rPr lang="en-US" sz="1700" b="1" dirty="0"/>
              <a:t>Users of GPFRs of local bodies require information for assessing:</a:t>
            </a:r>
          </a:p>
          <a:p>
            <a:pPr marL="0" lvl="1" indent="0">
              <a:lnSpc>
                <a:spcPct val="80000"/>
              </a:lnSpc>
              <a:buNone/>
            </a:pPr>
            <a:r>
              <a:rPr lang="en-US" sz="1700" dirty="0"/>
              <a:t>1. Financial position</a:t>
            </a:r>
          </a:p>
          <a:p>
            <a:pPr marL="0" lvl="1" indent="0">
              <a:lnSpc>
                <a:spcPct val="80000"/>
              </a:lnSpc>
              <a:buNone/>
            </a:pPr>
            <a:r>
              <a:rPr lang="en-US" sz="1700" dirty="0"/>
              <a:t>2. Resources controlled and restrictions on their use</a:t>
            </a:r>
          </a:p>
          <a:p>
            <a:pPr marL="0" lvl="1" indent="0">
              <a:lnSpc>
                <a:spcPct val="80000"/>
              </a:lnSpc>
              <a:buNone/>
            </a:pPr>
            <a:r>
              <a:rPr lang="en-US" sz="1700" dirty="0"/>
              <a:t>3. Overall financial solvency</a:t>
            </a:r>
          </a:p>
          <a:p>
            <a:pPr marL="0" lvl="1" indent="0">
              <a:lnSpc>
                <a:spcPct val="80000"/>
              </a:lnSpc>
              <a:buNone/>
            </a:pPr>
            <a:r>
              <a:rPr lang="en-US" sz="1700" dirty="0"/>
              <a:t>4. Efficiency and effectiveness in providing services to constituents</a:t>
            </a:r>
          </a:p>
          <a:p>
            <a:pPr marL="0" lvl="1" indent="0">
              <a:lnSpc>
                <a:spcPct val="80000"/>
              </a:lnSpc>
              <a:buNone/>
            </a:pPr>
            <a:r>
              <a:rPr lang="en-US" sz="1700" dirty="0"/>
              <a:t>5. Ability to sustain efficient and effective service provision</a:t>
            </a:r>
          </a:p>
          <a:p>
            <a:pPr marL="0" lvl="1" indent="0">
              <a:lnSpc>
                <a:spcPct val="80000"/>
              </a:lnSpc>
              <a:buNone/>
            </a:pPr>
            <a:endParaRPr lang="en-US" sz="1700" dirty="0"/>
          </a:p>
        </p:txBody>
      </p:sp>
      <p:sp>
        <p:nvSpPr>
          <p:cNvPr id="4" name="Date Placeholder 3">
            <a:extLst>
              <a:ext uri="{FF2B5EF4-FFF2-40B4-BE49-F238E27FC236}">
                <a16:creationId xmlns:a16="http://schemas.microsoft.com/office/drawing/2014/main" id="{418581B8-2C90-21E7-E34F-FA5902E18B16}"/>
              </a:ext>
            </a:extLst>
          </p:cNvPr>
          <p:cNvSpPr>
            <a:spLocks noGrp="1"/>
          </p:cNvSpPr>
          <p:nvPr>
            <p:ph type="dt" sz="half" idx="10"/>
          </p:nvPr>
        </p:nvSpPr>
        <p:spPr/>
        <p:txBody>
          <a:bodyPr/>
          <a:lstStyle/>
          <a:p>
            <a:fld id="{51630410-5A47-45EF-A230-01B232202BAC}" type="datetime1">
              <a:rPr lang="en-IN" smtClean="0"/>
              <a:t>07-05-2024</a:t>
            </a:fld>
            <a:endParaRPr lang="en-IN"/>
          </a:p>
        </p:txBody>
      </p:sp>
      <p:sp>
        <p:nvSpPr>
          <p:cNvPr id="5" name="Footer Placeholder 4">
            <a:extLst>
              <a:ext uri="{FF2B5EF4-FFF2-40B4-BE49-F238E27FC236}">
                <a16:creationId xmlns:a16="http://schemas.microsoft.com/office/drawing/2014/main" id="{0C825185-DA89-27CC-C396-ABFEC3B609A7}"/>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63139EF1-3650-97A2-8A1A-897AA364D6DB}"/>
              </a:ext>
            </a:extLst>
          </p:cNvPr>
          <p:cNvSpPr>
            <a:spLocks noGrp="1"/>
          </p:cNvSpPr>
          <p:nvPr>
            <p:ph type="sldNum" sz="quarter" idx="12"/>
          </p:nvPr>
        </p:nvSpPr>
        <p:spPr/>
        <p:txBody>
          <a:bodyPr/>
          <a:lstStyle/>
          <a:p>
            <a:fld id="{71058040-D160-4DC5-BA72-3098F701638B}" type="slidenum">
              <a:rPr lang="en-IN" smtClean="0"/>
              <a:t>7</a:t>
            </a:fld>
            <a:endParaRPr lang="en-IN"/>
          </a:p>
        </p:txBody>
      </p:sp>
    </p:spTree>
    <p:extLst>
      <p:ext uri="{BB962C8B-B14F-4D97-AF65-F5344CB8AC3E}">
        <p14:creationId xmlns:p14="http://schemas.microsoft.com/office/powerpoint/2010/main" val="6066329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372775-D3EA-5E26-2FDA-CA62ED187606}"/>
              </a:ext>
            </a:extLst>
          </p:cNvPr>
          <p:cNvSpPr>
            <a:spLocks noGrp="1"/>
          </p:cNvSpPr>
          <p:nvPr>
            <p:ph idx="1"/>
          </p:nvPr>
        </p:nvSpPr>
        <p:spPr>
          <a:xfrm>
            <a:off x="867624" y="693420"/>
            <a:ext cx="9091715" cy="5486400"/>
          </a:xfrm>
        </p:spPr>
        <p:txBody>
          <a:bodyPr>
            <a:normAutofit/>
          </a:bodyPr>
          <a:lstStyle/>
          <a:p>
            <a:r>
              <a:rPr lang="en-US" sz="2400" dirty="0"/>
              <a:t>Non-exchange transactions involve entities giving or receiving value without direct exchange, common in local bodies.</a:t>
            </a:r>
          </a:p>
          <a:p>
            <a:r>
              <a:rPr lang="en-US" sz="2400" dirty="0"/>
              <a:t>The level and quality of services received by individuals are not directly related to taxes assessed; they often pay fees or make contributions for services.</a:t>
            </a:r>
          </a:p>
          <a:p>
            <a:r>
              <a:rPr lang="en-US" sz="2400" dirty="0"/>
              <a:t>These transactions are generally non-exchange because benefits obtained may not equal fees or contributions.</a:t>
            </a:r>
          </a:p>
          <a:p>
            <a:r>
              <a:rPr lang="en-US" sz="2400" dirty="0"/>
              <a:t>Recognition, measurement, presentation, and disclosure of non-exchange transactions may vary to support assessments of the entity by service recipients and resource providers.</a:t>
            </a:r>
          </a:p>
          <a:p>
            <a:endParaRPr lang="en-IN" sz="2400" dirty="0"/>
          </a:p>
        </p:txBody>
      </p:sp>
      <p:sp>
        <p:nvSpPr>
          <p:cNvPr id="2" name="Date Placeholder 1">
            <a:extLst>
              <a:ext uri="{FF2B5EF4-FFF2-40B4-BE49-F238E27FC236}">
                <a16:creationId xmlns:a16="http://schemas.microsoft.com/office/drawing/2014/main" id="{C4DBDA61-9E30-8656-0761-D7C7CBB7D579}"/>
              </a:ext>
            </a:extLst>
          </p:cNvPr>
          <p:cNvSpPr>
            <a:spLocks noGrp="1"/>
          </p:cNvSpPr>
          <p:nvPr>
            <p:ph type="dt" sz="half" idx="10"/>
          </p:nvPr>
        </p:nvSpPr>
        <p:spPr/>
        <p:txBody>
          <a:bodyPr/>
          <a:lstStyle/>
          <a:p>
            <a:fld id="{898D83BD-1490-414D-A7E5-EF5A96F54FA7}" type="datetime1">
              <a:rPr lang="en-IN" smtClean="0"/>
              <a:t>07-05-2024</a:t>
            </a:fld>
            <a:endParaRPr lang="en-IN"/>
          </a:p>
        </p:txBody>
      </p:sp>
      <p:sp>
        <p:nvSpPr>
          <p:cNvPr id="4" name="Footer Placeholder 3">
            <a:extLst>
              <a:ext uri="{FF2B5EF4-FFF2-40B4-BE49-F238E27FC236}">
                <a16:creationId xmlns:a16="http://schemas.microsoft.com/office/drawing/2014/main" id="{CE7DEFFE-EE08-8026-8D77-CEB02EC7496E}"/>
              </a:ext>
            </a:extLst>
          </p:cNvPr>
          <p:cNvSpPr>
            <a:spLocks noGrp="1"/>
          </p:cNvSpPr>
          <p:nvPr>
            <p:ph type="ftr" sz="quarter" idx="11"/>
          </p:nvPr>
        </p:nvSpPr>
        <p:spPr/>
        <p:txBody>
          <a:bodyPr/>
          <a:lstStyle/>
          <a:p>
            <a:r>
              <a:rPr lang="en-IN"/>
              <a:t>nirmalkch@gmail.com</a:t>
            </a:r>
          </a:p>
        </p:txBody>
      </p:sp>
      <p:sp>
        <p:nvSpPr>
          <p:cNvPr id="5" name="Slide Number Placeholder 4">
            <a:extLst>
              <a:ext uri="{FF2B5EF4-FFF2-40B4-BE49-F238E27FC236}">
                <a16:creationId xmlns:a16="http://schemas.microsoft.com/office/drawing/2014/main" id="{DE88DC68-BD4C-E422-3BD0-205E1BEF6916}"/>
              </a:ext>
            </a:extLst>
          </p:cNvPr>
          <p:cNvSpPr>
            <a:spLocks noGrp="1"/>
          </p:cNvSpPr>
          <p:nvPr>
            <p:ph type="sldNum" sz="quarter" idx="12"/>
          </p:nvPr>
        </p:nvSpPr>
        <p:spPr/>
        <p:txBody>
          <a:bodyPr/>
          <a:lstStyle/>
          <a:p>
            <a:fld id="{71058040-D160-4DC5-BA72-3098F701638B}" type="slidenum">
              <a:rPr lang="en-IN" smtClean="0"/>
              <a:t>8</a:t>
            </a:fld>
            <a:endParaRPr lang="en-IN"/>
          </a:p>
        </p:txBody>
      </p:sp>
    </p:spTree>
    <p:extLst>
      <p:ext uri="{BB962C8B-B14F-4D97-AF65-F5344CB8AC3E}">
        <p14:creationId xmlns:p14="http://schemas.microsoft.com/office/powerpoint/2010/main" val="2028184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EE7B3-C5D5-B9BC-DAAC-099B327A336A}"/>
              </a:ext>
            </a:extLst>
          </p:cNvPr>
          <p:cNvSpPr>
            <a:spLocks noGrp="1"/>
          </p:cNvSpPr>
          <p:nvPr>
            <p:ph type="title"/>
          </p:nvPr>
        </p:nvSpPr>
        <p:spPr>
          <a:xfrm>
            <a:off x="677334" y="466055"/>
            <a:ext cx="8596668" cy="532235"/>
          </a:xfrm>
        </p:spPr>
        <p:txBody>
          <a:bodyPr>
            <a:normAutofit fontScale="90000"/>
          </a:bodyPr>
          <a:lstStyle/>
          <a:p>
            <a:r>
              <a:rPr lang="en-US" sz="3100" b="1" u="sng" dirty="0">
                <a:effectLst/>
                <a:latin typeface="Calibri" panose="020F0502020204030204" pitchFamily="34" charset="0"/>
                <a:ea typeface="Calibri" panose="020F0502020204030204" pitchFamily="34" charset="0"/>
                <a:cs typeface="Times New Roman" panose="02020603050405020304" pitchFamily="18" charset="0"/>
              </a:rPr>
              <a:t>(ASLB) 1 Presentation of Financial Statements </a:t>
            </a:r>
            <a:br>
              <a:rPr lang="en-IN" sz="1400" dirty="0">
                <a:effectLst/>
                <a:latin typeface="Calibri" panose="020F0502020204030204" pitchFamily="34" charset="0"/>
                <a:ea typeface="Calibri" panose="020F0502020204030204" pitchFamily="34" charset="0"/>
                <a:cs typeface="Times New Roman" panose="02020603050405020304" pitchFamily="18" charset="0"/>
              </a:rPr>
            </a:br>
            <a:endParaRPr lang="en-IN" sz="1400" dirty="0"/>
          </a:p>
        </p:txBody>
      </p:sp>
      <p:sp>
        <p:nvSpPr>
          <p:cNvPr id="3" name="Content Placeholder 2">
            <a:extLst>
              <a:ext uri="{FF2B5EF4-FFF2-40B4-BE49-F238E27FC236}">
                <a16:creationId xmlns:a16="http://schemas.microsoft.com/office/drawing/2014/main" id="{E4F4F790-C2E8-D2DE-BC60-A35B8E0886DA}"/>
              </a:ext>
            </a:extLst>
          </p:cNvPr>
          <p:cNvSpPr>
            <a:spLocks noGrp="1"/>
          </p:cNvSpPr>
          <p:nvPr>
            <p:ph idx="1"/>
          </p:nvPr>
        </p:nvSpPr>
        <p:spPr>
          <a:xfrm>
            <a:off x="677334" y="1199627"/>
            <a:ext cx="9011950" cy="5335398"/>
          </a:xfrm>
        </p:spPr>
        <p:txBody>
          <a:bodyPr>
            <a:normAutofit/>
          </a:bodyPr>
          <a:lstStyle/>
          <a:p>
            <a:pPr>
              <a:lnSpc>
                <a:spcPct val="87000"/>
              </a:lnSpc>
              <a:spcAft>
                <a:spcPts val="800"/>
              </a:spcAft>
              <a:buSzPts val="1000"/>
              <a:buFont typeface="Wingdings" panose="05000000000000000000" pitchFamily="2" charset="2"/>
              <a:buChar char="q"/>
              <a:tabLst>
                <a:tab pos="457200" algn="l"/>
              </a:tabLst>
            </a:pPr>
            <a:r>
              <a:rPr lang="en-US" b="1" dirty="0">
                <a:latin typeface="Times New Roman" panose="02020603050405020304" pitchFamily="18" charset="0"/>
                <a:cs typeface="Times New Roman" panose="02020603050405020304" pitchFamily="18" charset="0"/>
              </a:rPr>
              <a:t>Objective: </a:t>
            </a:r>
            <a:r>
              <a:rPr lang="en-US" dirty="0">
                <a:latin typeface="Times New Roman" panose="02020603050405020304" pitchFamily="18" charset="0"/>
                <a:cs typeface="Times New Roman" panose="02020603050405020304" pitchFamily="18" charset="0"/>
              </a:rPr>
              <a:t>The objective of this Standard is to ensure comparability of general purpose financial statements both within the entity’s financial statements of previous periods and with the financial statements of other entities</a:t>
            </a:r>
            <a:r>
              <a:rPr lang="en-US" b="1" dirty="0">
                <a:latin typeface="Times New Roman" panose="02020603050405020304" pitchFamily="18" charset="0"/>
                <a:cs typeface="Times New Roman" panose="02020603050405020304" pitchFamily="18" charset="0"/>
              </a:rPr>
              <a:t>.</a:t>
            </a:r>
          </a:p>
          <a:p>
            <a:pPr>
              <a:lnSpc>
                <a:spcPct val="87000"/>
              </a:lnSpc>
              <a:spcAft>
                <a:spcPts val="800"/>
              </a:spcAft>
              <a:buSzPts val="1000"/>
              <a:buFont typeface="Wingdings" panose="05000000000000000000" pitchFamily="2" charset="2"/>
              <a:buChar char="q"/>
              <a:tabLst>
                <a:tab pos="457200" algn="l"/>
              </a:tabLst>
            </a:pPr>
            <a:r>
              <a:rPr lang="en-US" b="1" dirty="0">
                <a:latin typeface="Times New Roman" panose="02020603050405020304" pitchFamily="18" charset="0"/>
                <a:cs typeface="Times New Roman" panose="02020603050405020304" pitchFamily="18" charset="0"/>
              </a:rPr>
              <a:t>Guidance and Requirements: </a:t>
            </a:r>
            <a:r>
              <a:rPr lang="en-US" dirty="0">
                <a:latin typeface="Times New Roman" panose="02020603050405020304" pitchFamily="18" charset="0"/>
                <a:cs typeface="Times New Roman" panose="02020603050405020304" pitchFamily="18" charset="0"/>
              </a:rPr>
              <a:t>It sets out overall considerations, guidance for structure, and minimum content requirements for financial statements prepared under accrual basis accounting.</a:t>
            </a:r>
          </a:p>
          <a:p>
            <a:pPr>
              <a:lnSpc>
                <a:spcPct val="87000"/>
              </a:lnSpc>
              <a:spcAft>
                <a:spcPts val="800"/>
              </a:spcAft>
              <a:buSzPts val="1000"/>
              <a:buFont typeface="Wingdings" panose="05000000000000000000" pitchFamily="2" charset="2"/>
              <a:buChar char="q"/>
              <a:tabLst>
                <a:tab pos="457200" algn="l"/>
              </a:tabLst>
            </a:pPr>
            <a:r>
              <a:rPr lang="en-US" b="1" dirty="0">
                <a:latin typeface="Times New Roman" panose="02020603050405020304" pitchFamily="18" charset="0"/>
                <a:cs typeface="Times New Roman" panose="02020603050405020304" pitchFamily="18" charset="0"/>
              </a:rPr>
              <a:t>Recognition, Measurement, and Disclosure: </a:t>
            </a:r>
            <a:r>
              <a:rPr lang="en-US" dirty="0">
                <a:latin typeface="Times New Roman" panose="02020603050405020304" pitchFamily="18" charset="0"/>
                <a:cs typeface="Times New Roman" panose="02020603050405020304" pitchFamily="18" charset="0"/>
              </a:rPr>
              <a:t>Specific transactions and events are addressed in other Accounting Standards for Local Bodies (ASLBs).</a:t>
            </a:r>
          </a:p>
          <a:p>
            <a:pPr>
              <a:lnSpc>
                <a:spcPct val="87000"/>
              </a:lnSpc>
              <a:spcAft>
                <a:spcPts val="800"/>
              </a:spcAft>
              <a:buSzPts val="1000"/>
              <a:buFont typeface="Wingdings" panose="05000000000000000000" pitchFamily="2" charset="2"/>
              <a:buChar char="q"/>
              <a:tabLst>
                <a:tab pos="457200" algn="l"/>
              </a:tabLst>
            </a:pPr>
            <a:r>
              <a:rPr lang="en-US" b="1" dirty="0">
                <a:latin typeface="Times New Roman" panose="02020603050405020304" pitchFamily="18" charset="0"/>
                <a:cs typeface="Times New Roman" panose="02020603050405020304" pitchFamily="18" charset="0"/>
              </a:rPr>
              <a:t>Applicability: </a:t>
            </a:r>
            <a:r>
              <a:rPr lang="en-US" dirty="0">
                <a:latin typeface="Times New Roman" panose="02020603050405020304" pitchFamily="18" charset="0"/>
                <a:cs typeface="Times New Roman" panose="02020603050405020304" pitchFamily="18" charset="0"/>
              </a:rPr>
              <a:t>This Standard applies to all general purpose financial statements prepared under accrual basis accounting in accordance with ASLBs.</a:t>
            </a:r>
          </a:p>
          <a:p>
            <a:pPr>
              <a:lnSpc>
                <a:spcPct val="87000"/>
              </a:lnSpc>
              <a:spcAft>
                <a:spcPts val="800"/>
              </a:spcAft>
              <a:buSzPts val="1000"/>
              <a:buFont typeface="Wingdings" panose="05000000000000000000" pitchFamily="2" charset="2"/>
              <a:buChar char="q"/>
              <a:tabLst>
                <a:tab pos="457200" algn="l"/>
              </a:tabLst>
            </a:pPr>
            <a:r>
              <a:rPr lang="en-US" b="1" dirty="0">
                <a:latin typeface="Times New Roman" panose="02020603050405020304" pitchFamily="18" charset="0"/>
                <a:cs typeface="Times New Roman" panose="02020603050405020304" pitchFamily="18" charset="0"/>
              </a:rPr>
              <a:t>Differences from AS 1: </a:t>
            </a:r>
            <a:r>
              <a:rPr lang="en-US" dirty="0">
                <a:latin typeface="Times New Roman" panose="02020603050405020304" pitchFamily="18" charset="0"/>
                <a:cs typeface="Times New Roman" panose="02020603050405020304" pitchFamily="18" charset="0"/>
              </a:rPr>
              <a:t>ASLB 1 focuses on the presentation of financial statements, unlike the existing AS 1 (issued 1979), which primarily deals with the disclosure of accounting policies. ASLB 1 has a wider scope, making a line-by-line comparison with existing AS 1 impractical.</a:t>
            </a:r>
          </a:p>
          <a:p>
            <a:pPr marL="0" indent="0">
              <a:buNone/>
            </a:pPr>
            <a:endParaRPr lang="en-IN" dirty="0"/>
          </a:p>
        </p:txBody>
      </p:sp>
      <p:sp>
        <p:nvSpPr>
          <p:cNvPr id="4" name="Date Placeholder 3">
            <a:extLst>
              <a:ext uri="{FF2B5EF4-FFF2-40B4-BE49-F238E27FC236}">
                <a16:creationId xmlns:a16="http://schemas.microsoft.com/office/drawing/2014/main" id="{0349F85A-7777-9C00-A07B-5A52E03DB4B6}"/>
              </a:ext>
            </a:extLst>
          </p:cNvPr>
          <p:cNvSpPr>
            <a:spLocks noGrp="1"/>
          </p:cNvSpPr>
          <p:nvPr>
            <p:ph type="dt" sz="half" idx="10"/>
          </p:nvPr>
        </p:nvSpPr>
        <p:spPr/>
        <p:txBody>
          <a:bodyPr/>
          <a:lstStyle/>
          <a:p>
            <a:fld id="{7B6E9DE5-C9CE-4ED8-8980-4D484EC81303}" type="datetime1">
              <a:rPr lang="en-IN" smtClean="0"/>
              <a:t>07-05-2024</a:t>
            </a:fld>
            <a:endParaRPr lang="en-IN"/>
          </a:p>
        </p:txBody>
      </p:sp>
      <p:sp>
        <p:nvSpPr>
          <p:cNvPr id="5" name="Footer Placeholder 4">
            <a:extLst>
              <a:ext uri="{FF2B5EF4-FFF2-40B4-BE49-F238E27FC236}">
                <a16:creationId xmlns:a16="http://schemas.microsoft.com/office/drawing/2014/main" id="{216074D4-AEA1-70F5-8FF6-3C50BFB37819}"/>
              </a:ext>
            </a:extLst>
          </p:cNvPr>
          <p:cNvSpPr>
            <a:spLocks noGrp="1"/>
          </p:cNvSpPr>
          <p:nvPr>
            <p:ph type="ftr" sz="quarter" idx="11"/>
          </p:nvPr>
        </p:nvSpPr>
        <p:spPr/>
        <p:txBody>
          <a:bodyPr/>
          <a:lstStyle/>
          <a:p>
            <a:r>
              <a:rPr lang="en-IN"/>
              <a:t>nirmalkch@gmail.com</a:t>
            </a:r>
          </a:p>
        </p:txBody>
      </p:sp>
      <p:sp>
        <p:nvSpPr>
          <p:cNvPr id="6" name="Slide Number Placeholder 5">
            <a:extLst>
              <a:ext uri="{FF2B5EF4-FFF2-40B4-BE49-F238E27FC236}">
                <a16:creationId xmlns:a16="http://schemas.microsoft.com/office/drawing/2014/main" id="{07AC8AE2-858A-AD87-EE12-E51826D3EE76}"/>
              </a:ext>
            </a:extLst>
          </p:cNvPr>
          <p:cNvSpPr>
            <a:spLocks noGrp="1"/>
          </p:cNvSpPr>
          <p:nvPr>
            <p:ph type="sldNum" sz="quarter" idx="12"/>
          </p:nvPr>
        </p:nvSpPr>
        <p:spPr/>
        <p:txBody>
          <a:bodyPr/>
          <a:lstStyle/>
          <a:p>
            <a:fld id="{71058040-D160-4DC5-BA72-3098F701638B}" type="slidenum">
              <a:rPr lang="en-IN" smtClean="0"/>
              <a:t>9</a:t>
            </a:fld>
            <a:endParaRPr lang="en-IN"/>
          </a:p>
        </p:txBody>
      </p:sp>
    </p:spTree>
    <p:extLst>
      <p:ext uri="{BB962C8B-B14F-4D97-AF65-F5344CB8AC3E}">
        <p14:creationId xmlns:p14="http://schemas.microsoft.com/office/powerpoint/2010/main" val="68274978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481</TotalTime>
  <Words>3339</Words>
  <Application>Microsoft Office PowerPoint</Application>
  <PresentationFormat>Widescreen</PresentationFormat>
  <Paragraphs>251</Paragraphs>
  <Slides>28</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28</vt:i4>
      </vt:variant>
    </vt:vector>
  </HeadingPairs>
  <TitlesOfParts>
    <vt:vector size="40" baseType="lpstr">
      <vt:lpstr>Algerian</vt:lpstr>
      <vt:lpstr>Arial</vt:lpstr>
      <vt:lpstr>Bahnschrift SemiBold SemiConden</vt:lpstr>
      <vt:lpstr>Calibri</vt:lpstr>
      <vt:lpstr>Söhne</vt:lpstr>
      <vt:lpstr>Symbol</vt:lpstr>
      <vt:lpstr>Tahoma</vt:lpstr>
      <vt:lpstr>Times New Roman</vt:lpstr>
      <vt:lpstr>Trebuchet MS</vt:lpstr>
      <vt:lpstr>Wingdings</vt:lpstr>
      <vt:lpstr>Wingdings 3</vt:lpstr>
      <vt:lpstr>Facet</vt:lpstr>
      <vt:lpstr>Financial Reporting Standards and   Transparency</vt:lpstr>
      <vt:lpstr>Overview of Financial Reporting Standards (ASLB) and Transparency</vt:lpstr>
      <vt:lpstr>PowerPoint Presentation</vt:lpstr>
      <vt:lpstr>                                                                                        Accounting Standard for Local Bodies</vt:lpstr>
      <vt:lpstr>Background of ASLB( Accounting Standard for Local Body</vt:lpstr>
      <vt:lpstr>Background of ASLB( Accounting Standard for Local Body</vt:lpstr>
      <vt:lpstr>The Conceptual Framework for General Purpose Financial Reporting by Local Bodies</vt:lpstr>
      <vt:lpstr>PowerPoint Presentation</vt:lpstr>
      <vt:lpstr>(ASLB) 1 Presentation of Financial Statements  </vt:lpstr>
      <vt:lpstr>(ASLB) 2 Cash Flow Statements </vt:lpstr>
      <vt:lpstr>PowerPoint Presentation</vt:lpstr>
      <vt:lpstr>(ASLB) 3 Accounting Policies, Changes in Accounting Estimates and Errors</vt:lpstr>
      <vt:lpstr>(ASLB) 9 Revenue from Exchange Transactions</vt:lpstr>
      <vt:lpstr>(ASLB) 12 Inventories</vt:lpstr>
      <vt:lpstr>PowerPoint Presentation</vt:lpstr>
      <vt:lpstr>(ASLB) 17 Property, Plant and Equipment</vt:lpstr>
      <vt:lpstr>(ASLB) 23 Revenue from Non-Exchange Transactions (Taxes and Transfers) </vt:lpstr>
      <vt:lpstr>(ASLB) 24 Presentation of Budget Information in Financial Statements </vt:lpstr>
      <vt:lpstr>ASLB 33, First-Time Adoption of Accrual Basis Accounting Standards for Local Bodies</vt:lpstr>
      <vt:lpstr>(ASLB) 42, Social Benefits </vt:lpstr>
      <vt:lpstr>PowerPoint Presentation</vt:lpstr>
      <vt:lpstr>PowerPoint Presentation</vt:lpstr>
      <vt:lpstr>AS-1 : Disclosure of Accounting Policies </vt:lpstr>
      <vt:lpstr>AS-2 : Valuation of Inventories </vt:lpstr>
      <vt:lpstr>AS 3 : Cash Flow Statements</vt:lpstr>
      <vt:lpstr>AS 10 : Property, Plant and Equipment</vt:lpstr>
      <vt:lpstr>AS 12: Government Grants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Reporting Standards and Transparency</dc:title>
  <dc:creator>CA Nirmal Kumar Chakrabarti</dc:creator>
  <cp:lastModifiedBy>CA Nirmal Kumar Chakrabarti</cp:lastModifiedBy>
  <cp:revision>2</cp:revision>
  <dcterms:created xsi:type="dcterms:W3CDTF">2024-05-02T06:38:25Z</dcterms:created>
  <dcterms:modified xsi:type="dcterms:W3CDTF">2024-05-07T05:48:01Z</dcterms:modified>
</cp:coreProperties>
</file>