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9" r:id="rId1"/>
    <p:sldMasterId id="2147483822" r:id="rId2"/>
  </p:sldMasterIdLst>
  <p:notesMasterIdLst>
    <p:notesMasterId r:id="rId133"/>
  </p:notesMasterIdLst>
  <p:handoutMasterIdLst>
    <p:handoutMasterId r:id="rId134"/>
  </p:handoutMasterIdLst>
  <p:sldIdLst>
    <p:sldId id="256" r:id="rId3"/>
    <p:sldId id="950" r:id="rId4"/>
    <p:sldId id="1663" r:id="rId5"/>
    <p:sldId id="1664" r:id="rId6"/>
    <p:sldId id="1665" r:id="rId7"/>
    <p:sldId id="1772" r:id="rId8"/>
    <p:sldId id="1773" r:id="rId9"/>
    <p:sldId id="1771" r:id="rId10"/>
    <p:sldId id="1425" r:id="rId11"/>
    <p:sldId id="1643" r:id="rId12"/>
    <p:sldId id="1645" r:id="rId13"/>
    <p:sldId id="1644" r:id="rId14"/>
    <p:sldId id="1646" r:id="rId15"/>
    <p:sldId id="1648" r:id="rId16"/>
    <p:sldId id="1649" r:id="rId17"/>
    <p:sldId id="1501" r:id="rId18"/>
    <p:sldId id="1426" r:id="rId19"/>
    <p:sldId id="1650" r:id="rId20"/>
    <p:sldId id="1651" r:id="rId21"/>
    <p:sldId id="1656" r:id="rId22"/>
    <p:sldId id="1766" r:id="rId23"/>
    <p:sldId id="1767" r:id="rId24"/>
    <p:sldId id="1826" r:id="rId25"/>
    <p:sldId id="1827" r:id="rId26"/>
    <p:sldId id="1793" r:id="rId27"/>
    <p:sldId id="1817" r:id="rId28"/>
    <p:sldId id="1818" r:id="rId29"/>
    <p:sldId id="1819" r:id="rId30"/>
    <p:sldId id="1768" r:id="rId31"/>
    <p:sldId id="1769" r:id="rId32"/>
    <p:sldId id="1770" r:id="rId33"/>
    <p:sldId id="1812" r:id="rId34"/>
    <p:sldId id="1828" r:id="rId35"/>
    <p:sldId id="1813" r:id="rId36"/>
    <p:sldId id="1829" r:id="rId37"/>
    <p:sldId id="1830" r:id="rId38"/>
    <p:sldId id="1776" r:id="rId39"/>
    <p:sldId id="1795" r:id="rId40"/>
    <p:sldId id="1796" r:id="rId41"/>
    <p:sldId id="1797" r:id="rId42"/>
    <p:sldId id="1831" r:id="rId43"/>
    <p:sldId id="1832" r:id="rId44"/>
    <p:sldId id="1833" r:id="rId45"/>
    <p:sldId id="1834" r:id="rId46"/>
    <p:sldId id="1835" r:id="rId47"/>
    <p:sldId id="1836" r:id="rId48"/>
    <p:sldId id="1804" r:id="rId49"/>
    <p:sldId id="1808" r:id="rId50"/>
    <p:sldId id="1798" r:id="rId51"/>
    <p:sldId id="1824" r:id="rId52"/>
    <p:sldId id="1799" r:id="rId53"/>
    <p:sldId id="1800" r:id="rId54"/>
    <p:sldId id="1839" r:id="rId55"/>
    <p:sldId id="1840" r:id="rId56"/>
    <p:sldId id="1841" r:id="rId57"/>
    <p:sldId id="1842" r:id="rId58"/>
    <p:sldId id="1843" r:id="rId59"/>
    <p:sldId id="1801" r:id="rId60"/>
    <p:sldId id="1820" r:id="rId61"/>
    <p:sldId id="1846" r:id="rId62"/>
    <p:sldId id="1844" r:id="rId63"/>
    <p:sldId id="1845" r:id="rId64"/>
    <p:sldId id="1666" r:id="rId65"/>
    <p:sldId id="1667" r:id="rId66"/>
    <p:sldId id="1668" r:id="rId67"/>
    <p:sldId id="1669" r:id="rId68"/>
    <p:sldId id="1670" r:id="rId69"/>
    <p:sldId id="1673" r:id="rId70"/>
    <p:sldId id="1711" r:id="rId71"/>
    <p:sldId id="1744" r:id="rId72"/>
    <p:sldId id="1745" r:id="rId73"/>
    <p:sldId id="1746" r:id="rId74"/>
    <p:sldId id="1748" r:id="rId75"/>
    <p:sldId id="1694" r:id="rId76"/>
    <p:sldId id="1682" r:id="rId77"/>
    <p:sldId id="1683" r:id="rId78"/>
    <p:sldId id="1684" r:id="rId79"/>
    <p:sldId id="1687" r:id="rId80"/>
    <p:sldId id="1688" r:id="rId81"/>
    <p:sldId id="1695" r:id="rId82"/>
    <p:sldId id="1749" r:id="rId83"/>
    <p:sldId id="1750" r:id="rId84"/>
    <p:sldId id="1752" r:id="rId85"/>
    <p:sldId id="1751" r:id="rId86"/>
    <p:sldId id="1738" r:id="rId87"/>
    <p:sldId id="1740" r:id="rId88"/>
    <p:sldId id="1741" r:id="rId89"/>
    <p:sldId id="1742" r:id="rId90"/>
    <p:sldId id="1743" r:id="rId91"/>
    <p:sldId id="1696" r:id="rId92"/>
    <p:sldId id="1697" r:id="rId93"/>
    <p:sldId id="1706" r:id="rId94"/>
    <p:sldId id="1707" r:id="rId95"/>
    <p:sldId id="1719" r:id="rId96"/>
    <p:sldId id="1720" r:id="rId97"/>
    <p:sldId id="1721" r:id="rId98"/>
    <p:sldId id="1722" r:id="rId99"/>
    <p:sldId id="1723" r:id="rId100"/>
    <p:sldId id="1724" r:id="rId101"/>
    <p:sldId id="1725" r:id="rId102"/>
    <p:sldId id="1727" r:id="rId103"/>
    <p:sldId id="1728" r:id="rId104"/>
    <p:sldId id="1729" r:id="rId105"/>
    <p:sldId id="1730" r:id="rId106"/>
    <p:sldId id="1731" r:id="rId107"/>
    <p:sldId id="1732" r:id="rId108"/>
    <p:sldId id="1733" r:id="rId109"/>
    <p:sldId id="1847" r:id="rId110"/>
    <p:sldId id="1708" r:id="rId111"/>
    <p:sldId id="1709" r:id="rId112"/>
    <p:sldId id="1809" r:id="rId113"/>
    <p:sldId id="1810" r:id="rId114"/>
    <p:sldId id="1811" r:id="rId115"/>
    <p:sldId id="1805" r:id="rId116"/>
    <p:sldId id="1806" r:id="rId117"/>
    <p:sldId id="1807" r:id="rId118"/>
    <p:sldId id="1802" r:id="rId119"/>
    <p:sldId id="1803" r:id="rId120"/>
    <p:sldId id="1814" r:id="rId121"/>
    <p:sldId id="1815" r:id="rId122"/>
    <p:sldId id="1777" r:id="rId123"/>
    <p:sldId id="1821" r:id="rId124"/>
    <p:sldId id="1779" r:id="rId125"/>
    <p:sldId id="1780" r:id="rId126"/>
    <p:sldId id="1782" r:id="rId127"/>
    <p:sldId id="1822" r:id="rId128"/>
    <p:sldId id="1823" r:id="rId129"/>
    <p:sldId id="1837" r:id="rId130"/>
    <p:sldId id="1838" r:id="rId131"/>
    <p:sldId id="1825" r:id="rId132"/>
  </p:sldIdLst>
  <p:sldSz cx="9144000" cy="6858000" type="screen4x3"/>
  <p:notesSz cx="7315200" cy="96012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CC"/>
    <a:srgbClr val="FFFF66"/>
    <a:srgbClr val="33CC33"/>
    <a:srgbClr val="FFFFCC"/>
    <a:srgbClr val="CCFFCC"/>
    <a:srgbClr val="FFCC00"/>
    <a:srgbClr val="808000"/>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91" autoAdjust="0"/>
    <p:restoredTop sz="95190" autoAdjust="0"/>
  </p:normalViewPr>
  <p:slideViewPr>
    <p:cSldViewPr>
      <p:cViewPr varScale="1">
        <p:scale>
          <a:sx n="85" d="100"/>
          <a:sy n="85" d="100"/>
        </p:scale>
        <p:origin x="1517" y="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63" Type="http://schemas.openxmlformats.org/officeDocument/2006/relationships/slide" Target="slides/slide61.xml"/><Relationship Id="rId84" Type="http://schemas.openxmlformats.org/officeDocument/2006/relationships/slide" Target="slides/slide82.xml"/><Relationship Id="rId138" Type="http://schemas.openxmlformats.org/officeDocument/2006/relationships/tableStyles" Target="tableStyles.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slide" Target="slides/slide126.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slide" Target="slides/slide111.xml"/><Relationship Id="rId118" Type="http://schemas.openxmlformats.org/officeDocument/2006/relationships/slide" Target="slides/slide116.xml"/><Relationship Id="rId134" Type="http://schemas.openxmlformats.org/officeDocument/2006/relationships/handoutMaster" Target="handoutMasters/handoutMaster1.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124" Type="http://schemas.openxmlformats.org/officeDocument/2006/relationships/slide" Target="slides/slide122.xml"/><Relationship Id="rId129" Type="http://schemas.openxmlformats.org/officeDocument/2006/relationships/slide" Target="slides/slide127.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23" Type="http://schemas.openxmlformats.org/officeDocument/2006/relationships/slide" Target="slides/slide21.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119" Type="http://schemas.openxmlformats.org/officeDocument/2006/relationships/slide" Target="slides/slide117.xml"/><Relationship Id="rId44" Type="http://schemas.openxmlformats.org/officeDocument/2006/relationships/slide" Target="slides/slide42.xml"/><Relationship Id="rId60" Type="http://schemas.openxmlformats.org/officeDocument/2006/relationships/slide" Target="slides/slide58.xml"/><Relationship Id="rId65" Type="http://schemas.openxmlformats.org/officeDocument/2006/relationships/slide" Target="slides/slide63.xml"/><Relationship Id="rId81" Type="http://schemas.openxmlformats.org/officeDocument/2006/relationships/slide" Target="slides/slide79.xml"/><Relationship Id="rId86" Type="http://schemas.openxmlformats.org/officeDocument/2006/relationships/slide" Target="slides/slide84.xml"/><Relationship Id="rId130" Type="http://schemas.openxmlformats.org/officeDocument/2006/relationships/slide" Target="slides/slide128.xml"/><Relationship Id="rId135" Type="http://schemas.openxmlformats.org/officeDocument/2006/relationships/presProps" Target="presProps.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slide" Target="slides/slide129.xml"/><Relationship Id="rId136" Type="http://schemas.openxmlformats.org/officeDocument/2006/relationships/viewProps" Target="view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slide" Target="slides/slide124.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slide" Target="slides/slide114.xml"/><Relationship Id="rId137"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32" Type="http://schemas.openxmlformats.org/officeDocument/2006/relationships/slide" Target="slides/slide130.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106" Type="http://schemas.openxmlformats.org/officeDocument/2006/relationships/slide" Target="slides/slide104.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78" Type="http://schemas.openxmlformats.org/officeDocument/2006/relationships/slide" Target="slides/slide76.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4" Type="http://schemas.openxmlformats.org/officeDocument/2006/relationships/slide" Target="slides/slide2.xml"/><Relationship Id="rId9" Type="http://schemas.openxmlformats.org/officeDocument/2006/relationships/slide" Target="slides/slide7.xml"/><Relationship Id="rId26" Type="http://schemas.openxmlformats.org/officeDocument/2006/relationships/slide" Target="slides/slide24.xml"/><Relationship Id="rId47" Type="http://schemas.openxmlformats.org/officeDocument/2006/relationships/slide" Target="slides/slide45.xml"/><Relationship Id="rId68" Type="http://schemas.openxmlformats.org/officeDocument/2006/relationships/slide" Target="slides/slide66.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0" hangingPunct="0">
              <a:defRPr sz="1300"/>
            </a:lvl1pPr>
          </a:lstStyle>
          <a:p>
            <a:pPr>
              <a:defRPr/>
            </a:pPr>
            <a:endParaRPr lang="en-IN"/>
          </a:p>
        </p:txBody>
      </p:sp>
      <p:sp>
        <p:nvSpPr>
          <p:cNvPr id="138243" name="Rectangle 3"/>
          <p:cNvSpPr>
            <a:spLocks noGrp="1" noChangeArrowheads="1"/>
          </p:cNvSpPr>
          <p:nvPr>
            <p:ph type="dt" sz="quarter"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0" hangingPunct="0">
              <a:defRPr sz="1300"/>
            </a:lvl1pPr>
          </a:lstStyle>
          <a:p>
            <a:pPr>
              <a:defRPr/>
            </a:pPr>
            <a:fld id="{3092F147-68C7-4F5E-BE09-753084D8A131}" type="datetime2">
              <a:rPr lang="en-US"/>
              <a:pPr>
                <a:defRPr/>
              </a:pPr>
              <a:t>Wednesday, May 29, 2024</a:t>
            </a:fld>
            <a:endParaRPr lang="en-IN"/>
          </a:p>
        </p:txBody>
      </p:sp>
      <p:sp>
        <p:nvSpPr>
          <p:cNvPr id="138244" name="Rectangle 4"/>
          <p:cNvSpPr>
            <a:spLocks noGrp="1" noChangeArrowheads="1"/>
          </p:cNvSpPr>
          <p:nvPr>
            <p:ph type="ftr" sz="quarter" idx="2"/>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0" hangingPunct="0">
              <a:defRPr sz="1300"/>
            </a:lvl1pPr>
          </a:lstStyle>
          <a:p>
            <a:pPr>
              <a:defRPr/>
            </a:pPr>
            <a:endParaRPr lang="en-IN"/>
          </a:p>
        </p:txBody>
      </p:sp>
      <p:sp>
        <p:nvSpPr>
          <p:cNvPr id="138245" name="Rectangle 5"/>
          <p:cNvSpPr>
            <a:spLocks noGrp="1" noChangeArrowheads="1"/>
          </p:cNvSpPr>
          <p:nvPr>
            <p:ph type="sldNum" sz="quarter" idx="3"/>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0" hangingPunct="0">
              <a:defRPr sz="1300"/>
            </a:lvl1pPr>
          </a:lstStyle>
          <a:p>
            <a:pPr>
              <a:defRPr/>
            </a:pPr>
            <a:fld id="{58D74F35-1ED4-4C19-9849-F0CFB4DA5DED}" type="slidenum">
              <a:rPr lang="en-IN"/>
              <a:pPr>
                <a:defRPr/>
              </a:pPr>
              <a:t>‹#›</a:t>
            </a:fld>
            <a:endParaRPr lang="en-IN"/>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eaLnBrk="0" hangingPunct="0">
              <a:defRPr sz="1300"/>
            </a:lvl1pPr>
          </a:lstStyle>
          <a:p>
            <a:pPr>
              <a:defRPr/>
            </a:pPr>
            <a:endParaRPr lang="en-IN"/>
          </a:p>
        </p:txBody>
      </p:sp>
      <p:sp>
        <p:nvSpPr>
          <p:cNvPr id="135171" name="Rectangle 3"/>
          <p:cNvSpPr>
            <a:spLocks noGrp="1" noChangeArrowheads="1"/>
          </p:cNvSpPr>
          <p:nvPr>
            <p:ph type="dt" idx="1"/>
          </p:nvPr>
        </p:nvSpPr>
        <p:spPr bwMode="auto">
          <a:xfrm>
            <a:off x="4143587" y="0"/>
            <a:ext cx="3169920" cy="48006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eaLnBrk="0" hangingPunct="0">
              <a:defRPr sz="1300"/>
            </a:lvl1pPr>
          </a:lstStyle>
          <a:p>
            <a:pPr>
              <a:defRPr/>
            </a:pPr>
            <a:fld id="{AE56726D-23E4-4704-99EE-588258C90481}" type="datetime2">
              <a:rPr lang="en-US"/>
              <a:pPr>
                <a:defRPr/>
              </a:pPr>
              <a:t>Wednesday, May 29, 2024</a:t>
            </a:fld>
            <a:endParaRPr lang="en-IN"/>
          </a:p>
        </p:txBody>
      </p:sp>
      <p:sp>
        <p:nvSpPr>
          <p:cNvPr id="138244"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135173" name="Rectangle 5"/>
          <p:cNvSpPr>
            <a:spLocks noGrp="1" noChangeArrowheads="1"/>
          </p:cNvSpPr>
          <p:nvPr>
            <p:ph type="body" sz="quarter" idx="3"/>
          </p:nvPr>
        </p:nvSpPr>
        <p:spPr bwMode="auto">
          <a:xfrm>
            <a:off x="731520" y="4560570"/>
            <a:ext cx="5852160" cy="4320540"/>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IN" noProof="0"/>
              <a:t>Click to edit Master text styles</a:t>
            </a:r>
          </a:p>
          <a:p>
            <a:pPr lvl="1"/>
            <a:r>
              <a:rPr lang="en-IN" noProof="0"/>
              <a:t>Second level</a:t>
            </a:r>
          </a:p>
          <a:p>
            <a:pPr lvl="2"/>
            <a:r>
              <a:rPr lang="en-IN" noProof="0"/>
              <a:t>Third level</a:t>
            </a:r>
          </a:p>
          <a:p>
            <a:pPr lvl="3"/>
            <a:r>
              <a:rPr lang="en-IN" noProof="0"/>
              <a:t>Fourth level</a:t>
            </a:r>
          </a:p>
          <a:p>
            <a:pPr lvl="4"/>
            <a:r>
              <a:rPr lang="en-IN" noProof="0"/>
              <a:t>Fifth level</a:t>
            </a:r>
          </a:p>
        </p:txBody>
      </p:sp>
      <p:sp>
        <p:nvSpPr>
          <p:cNvPr id="135174" name="Rectangle 6"/>
          <p:cNvSpPr>
            <a:spLocks noGrp="1" noChangeArrowheads="1"/>
          </p:cNvSpPr>
          <p:nvPr>
            <p:ph type="ftr" sz="quarter" idx="4"/>
          </p:nvPr>
        </p:nvSpPr>
        <p:spPr bwMode="auto">
          <a:xfrm>
            <a:off x="0"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eaLnBrk="0" hangingPunct="0">
              <a:defRPr sz="1300"/>
            </a:lvl1pPr>
          </a:lstStyle>
          <a:p>
            <a:pPr>
              <a:defRPr/>
            </a:pPr>
            <a:endParaRPr lang="en-IN"/>
          </a:p>
        </p:txBody>
      </p:sp>
      <p:sp>
        <p:nvSpPr>
          <p:cNvPr id="135175" name="Rectangle 7"/>
          <p:cNvSpPr>
            <a:spLocks noGrp="1" noChangeArrowheads="1"/>
          </p:cNvSpPr>
          <p:nvPr>
            <p:ph type="sldNum" sz="quarter" idx="5"/>
          </p:nvPr>
        </p:nvSpPr>
        <p:spPr bwMode="auto">
          <a:xfrm>
            <a:off x="4143587" y="9119474"/>
            <a:ext cx="3169920" cy="480060"/>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eaLnBrk="0" hangingPunct="0">
              <a:defRPr sz="1300"/>
            </a:lvl1pPr>
          </a:lstStyle>
          <a:p>
            <a:pPr>
              <a:defRPr/>
            </a:pPr>
            <a:fld id="{92F80908-2EDC-4595-824E-691D2059A11B}" type="slidenum">
              <a:rPr lang="en-IN"/>
              <a:pPr>
                <a:defRPr/>
              </a:pPr>
              <a:t>‹#›</a:t>
            </a:fld>
            <a:endParaRPr lang="en-IN"/>
          </a:p>
        </p:txBody>
      </p:sp>
    </p:spTree>
    <p:extLst>
      <p:ext uri="{BB962C8B-B14F-4D97-AF65-F5344CB8AC3E}">
        <p14:creationId xmlns:p14="http://schemas.microsoft.com/office/powerpoint/2010/main" val="343113221"/>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pitchFamily="18" charset="0"/>
        <a:ea typeface="Arial Unicode MS" pitchFamily="34" charset="-128"/>
        <a:cs typeface="Arial Unicode MS" pitchFamily="34" charset="-128"/>
      </a:defRPr>
    </a:lvl1pPr>
    <a:lvl2pPr marL="457200" algn="l" rtl="0" eaLnBrk="0" fontAlgn="base" hangingPunct="0">
      <a:spcBef>
        <a:spcPct val="30000"/>
      </a:spcBef>
      <a:spcAft>
        <a:spcPct val="0"/>
      </a:spcAft>
      <a:defRPr sz="1200" kern="1200">
        <a:solidFill>
          <a:schemeClr val="tx1"/>
        </a:solidFill>
        <a:latin typeface="Times New Roman" pitchFamily="18" charset="0"/>
        <a:ea typeface="Arial Unicode MS" pitchFamily="34" charset="-128"/>
        <a:cs typeface="Arial Unicode MS" pitchFamily="34" charset="-128"/>
      </a:defRPr>
    </a:lvl2pPr>
    <a:lvl3pPr marL="914400" algn="l" rtl="0" eaLnBrk="0" fontAlgn="base" hangingPunct="0">
      <a:spcBef>
        <a:spcPct val="30000"/>
      </a:spcBef>
      <a:spcAft>
        <a:spcPct val="0"/>
      </a:spcAft>
      <a:defRPr sz="1200" kern="1200">
        <a:solidFill>
          <a:schemeClr val="tx1"/>
        </a:solidFill>
        <a:latin typeface="Times New Roman" pitchFamily="18" charset="0"/>
        <a:ea typeface="Arial Unicode MS" pitchFamily="34" charset="-128"/>
        <a:cs typeface="Arial Unicode MS" pitchFamily="34" charset="-128"/>
      </a:defRPr>
    </a:lvl3pPr>
    <a:lvl4pPr marL="1371600" algn="l" rtl="0" eaLnBrk="0" fontAlgn="base" hangingPunct="0">
      <a:spcBef>
        <a:spcPct val="30000"/>
      </a:spcBef>
      <a:spcAft>
        <a:spcPct val="0"/>
      </a:spcAft>
      <a:defRPr sz="1200" kern="1200">
        <a:solidFill>
          <a:schemeClr val="tx1"/>
        </a:solidFill>
        <a:latin typeface="Times New Roman" pitchFamily="18" charset="0"/>
        <a:ea typeface="Arial Unicode MS" pitchFamily="34" charset="-128"/>
        <a:cs typeface="Arial Unicode MS" pitchFamily="34" charset="-128"/>
      </a:defRPr>
    </a:lvl4pPr>
    <a:lvl5pPr marL="1828800" algn="l" rtl="0" eaLnBrk="0" fontAlgn="base" hangingPunct="0">
      <a:spcBef>
        <a:spcPct val="30000"/>
      </a:spcBef>
      <a:spcAft>
        <a:spcPct val="0"/>
      </a:spcAft>
      <a:defRPr sz="1200" kern="1200">
        <a:solidFill>
          <a:schemeClr val="tx1"/>
        </a:solidFill>
        <a:latin typeface="Times New Roman" pitchFamily="18" charset="0"/>
        <a:ea typeface="Arial Unicode MS" pitchFamily="34" charset="-128"/>
        <a:cs typeface="Arial Unicode MS"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3"/>
          <p:cNvSpPr>
            <a:spLocks noGrp="1" noChangeArrowheads="1"/>
          </p:cNvSpPr>
          <p:nvPr>
            <p:ph type="dt" sz="quarter" idx="1"/>
          </p:nvPr>
        </p:nvSpPr>
        <p:spPr>
          <a:noFill/>
        </p:spPr>
        <p:txBody>
          <a:bodyPr/>
          <a:lstStyle/>
          <a:p>
            <a:fld id="{9016AEFC-B619-4813-8D28-2FB75012D34B}" type="datetime2">
              <a:rPr lang="en-US" smtClean="0"/>
              <a:pPr/>
              <a:t>Wednesday, May 29, 2024</a:t>
            </a:fld>
            <a:endParaRPr lang="en-IN" dirty="0"/>
          </a:p>
        </p:txBody>
      </p:sp>
      <p:sp>
        <p:nvSpPr>
          <p:cNvPr id="139267" name="Rectangle 7"/>
          <p:cNvSpPr>
            <a:spLocks noGrp="1" noChangeArrowheads="1"/>
          </p:cNvSpPr>
          <p:nvPr>
            <p:ph type="sldNum" sz="quarter" idx="5"/>
          </p:nvPr>
        </p:nvSpPr>
        <p:spPr>
          <a:noFill/>
        </p:spPr>
        <p:txBody>
          <a:bodyPr/>
          <a:lstStyle/>
          <a:p>
            <a:fld id="{56B37019-8BDC-46D3-A7F0-845854169104}" type="slidenum">
              <a:rPr lang="en-IN" smtClean="0"/>
              <a:pPr/>
              <a:t>1</a:t>
            </a:fld>
            <a:endParaRPr lang="en-IN" dirty="0"/>
          </a:p>
        </p:txBody>
      </p:sp>
      <p:sp>
        <p:nvSpPr>
          <p:cNvPr id="139268" name="Rectangle 2"/>
          <p:cNvSpPr>
            <a:spLocks noGrp="1" noRot="1" noChangeAspect="1" noChangeArrowheads="1" noTextEdit="1"/>
          </p:cNvSpPr>
          <p:nvPr>
            <p:ph type="sldImg"/>
          </p:nvPr>
        </p:nvSpPr>
        <p:spPr>
          <a:ln/>
        </p:spPr>
      </p:sp>
      <p:sp>
        <p:nvSpPr>
          <p:cNvPr id="139269" name="Rectangle 3"/>
          <p:cNvSpPr>
            <a:spLocks noGrp="1" noChangeArrowheads="1"/>
          </p:cNvSpPr>
          <p:nvPr>
            <p:ph type="body" idx="1"/>
          </p:nvPr>
        </p:nvSpPr>
        <p:spPr>
          <a:noFill/>
          <a:ln/>
        </p:spPr>
        <p:txBody>
          <a:bodyPr/>
          <a:lstStyle/>
          <a:p>
            <a:pPr eaLnBrk="1" hangingPunct="1"/>
            <a:endParaRPr lang="en-IN" dirty="0"/>
          </a:p>
        </p:txBody>
      </p:sp>
    </p:spTree>
    <p:extLst>
      <p:ext uri="{BB962C8B-B14F-4D97-AF65-F5344CB8AC3E}">
        <p14:creationId xmlns:p14="http://schemas.microsoft.com/office/powerpoint/2010/main" val="2950545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146" descr="Canvas"/>
          <p:cNvSpPr>
            <a:spLocks noChangeArrowheads="1"/>
          </p:cNvSpPr>
          <p:nvPr/>
        </p:nvSpPr>
        <p:spPr bwMode="white">
          <a:xfrm>
            <a:off x="528638" y="201613"/>
            <a:ext cx="8397875" cy="6467475"/>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lgn="ctr">
              <a:defRPr/>
            </a:pPr>
            <a:endParaRPr kumimoji="1" lang="en-US"/>
          </a:p>
        </p:txBody>
      </p:sp>
      <p:pic>
        <p:nvPicPr>
          <p:cNvPr id="5" name="Picture 6147" descr="A:\minispir.GIF"/>
          <p:cNvPicPr>
            <a:picLocks noChangeAspect="1" noChangeArrowheads="1"/>
          </p:cNvPicPr>
          <p:nvPr/>
        </p:nvPicPr>
        <p:blipFill>
          <a:blip r:embed="rId3" cstate="print"/>
          <a:srcRect/>
          <a:stretch>
            <a:fillRect/>
          </a:stretch>
        </p:blipFill>
        <p:spPr bwMode="ltGray">
          <a:xfrm>
            <a:off x="0" y="50800"/>
            <a:ext cx="1181100" cy="4286250"/>
          </a:xfrm>
          <a:prstGeom prst="rect">
            <a:avLst/>
          </a:prstGeom>
          <a:noFill/>
          <a:ln w="9525">
            <a:noFill/>
            <a:miter lim="800000"/>
            <a:headEnd/>
            <a:tailEnd/>
          </a:ln>
        </p:spPr>
      </p:pic>
      <p:sp>
        <p:nvSpPr>
          <p:cNvPr id="6" name="Rectangle 6148" descr="Canvas"/>
          <p:cNvSpPr>
            <a:spLocks noChangeArrowheads="1"/>
          </p:cNvSpPr>
          <p:nvPr/>
        </p:nvSpPr>
        <p:spPr bwMode="white">
          <a:xfrm>
            <a:off x="596900" y="4130675"/>
            <a:ext cx="1041400" cy="457200"/>
          </a:xfrm>
          <a:prstGeom prst="rect">
            <a:avLst/>
          </a:prstGeom>
          <a:blipFill dpi="0" rotWithShape="0">
            <a:blip r:embed="rId2" cstate="print"/>
            <a:srcRect/>
            <a:tile tx="0" ty="0" sx="100000" sy="100000" flip="none" algn="tl"/>
          </a:blipFill>
          <a:ln w="9525">
            <a:noFill/>
            <a:miter lim="800000"/>
            <a:headEnd/>
            <a:tailEnd/>
          </a:ln>
          <a:effectLst/>
        </p:spPr>
        <p:txBody>
          <a:bodyPr wrap="none" anchor="ctr"/>
          <a:lstStyle/>
          <a:p>
            <a:pPr algn="ctr">
              <a:defRPr/>
            </a:pPr>
            <a:endParaRPr kumimoji="1" lang="en-US"/>
          </a:p>
        </p:txBody>
      </p:sp>
      <p:pic>
        <p:nvPicPr>
          <p:cNvPr id="7" name="Picture 6149" descr="A:\minispir.GIF"/>
          <p:cNvPicPr>
            <a:picLocks noChangeAspect="1" noChangeArrowheads="1"/>
          </p:cNvPicPr>
          <p:nvPr/>
        </p:nvPicPr>
        <p:blipFill>
          <a:blip r:embed="rId3" cstate="print"/>
          <a:srcRect t="39999"/>
          <a:stretch>
            <a:fillRect/>
          </a:stretch>
        </p:blipFill>
        <p:spPr bwMode="ltGray">
          <a:xfrm>
            <a:off x="0" y="4222750"/>
            <a:ext cx="1181100" cy="2571750"/>
          </a:xfrm>
          <a:prstGeom prst="rect">
            <a:avLst/>
          </a:prstGeom>
          <a:noFill/>
          <a:ln w="9525">
            <a:noFill/>
            <a:miter lim="800000"/>
            <a:headEnd/>
            <a:tailEnd/>
          </a:ln>
        </p:spPr>
      </p:pic>
      <p:sp>
        <p:nvSpPr>
          <p:cNvPr id="1422342" name="Rectangle 6150"/>
          <p:cNvSpPr>
            <a:spLocks noGrp="1" noChangeArrowheads="1"/>
          </p:cNvSpPr>
          <p:nvPr>
            <p:ph type="ctrTitle"/>
          </p:nvPr>
        </p:nvSpPr>
        <p:spPr>
          <a:xfrm>
            <a:off x="914400" y="2057400"/>
            <a:ext cx="7721600" cy="1143000"/>
          </a:xfrm>
        </p:spPr>
        <p:txBody>
          <a:bodyPr/>
          <a:lstStyle>
            <a:lvl1pPr>
              <a:defRPr/>
            </a:lvl1pPr>
          </a:lstStyle>
          <a:p>
            <a:r>
              <a:rPr lang="en-US"/>
              <a:t>Click to edit Master title style</a:t>
            </a:r>
          </a:p>
        </p:txBody>
      </p:sp>
      <p:sp>
        <p:nvSpPr>
          <p:cNvPr id="1422343" name="Rectangle 6151"/>
          <p:cNvSpPr>
            <a:spLocks noGrp="1" noChangeArrowheads="1"/>
          </p:cNvSpPr>
          <p:nvPr>
            <p:ph type="subTitle" idx="1"/>
          </p:nvPr>
        </p:nvSpPr>
        <p:spPr>
          <a:xfrm>
            <a:off x="1625600" y="3886200"/>
            <a:ext cx="6400800" cy="1771650"/>
          </a:xfrm>
        </p:spPr>
        <p:txBody>
          <a:bodyPr/>
          <a:lstStyle>
            <a:lvl1pPr marL="0" indent="0" algn="ctr">
              <a:buFontTx/>
              <a:buNone/>
              <a:defRPr/>
            </a:lvl1pPr>
          </a:lstStyle>
          <a:p>
            <a:r>
              <a:rPr lang="en-US"/>
              <a:t>Click to edit Master subtitle style</a:t>
            </a:r>
          </a:p>
        </p:txBody>
      </p:sp>
      <p:sp>
        <p:nvSpPr>
          <p:cNvPr id="8" name="Rectangle 6152"/>
          <p:cNvSpPr>
            <a:spLocks noGrp="1" noChangeArrowheads="1"/>
          </p:cNvSpPr>
          <p:nvPr>
            <p:ph type="dt" sz="quarter" idx="10"/>
          </p:nvPr>
        </p:nvSpPr>
        <p:spPr>
          <a:xfrm>
            <a:off x="1084263" y="6096000"/>
            <a:ext cx="1905000" cy="457200"/>
          </a:xfrm>
        </p:spPr>
        <p:txBody>
          <a:bodyPr/>
          <a:lstStyle>
            <a:lvl1pPr>
              <a:defRPr/>
            </a:lvl1pPr>
          </a:lstStyle>
          <a:p>
            <a:pPr>
              <a:defRPr/>
            </a:pPr>
            <a:fld id="{D7788748-8B9D-4C88-B334-2A6C96F15FAA}" type="datetime4">
              <a:rPr lang="en-US"/>
              <a:pPr>
                <a:defRPr/>
              </a:pPr>
              <a:t>May 29, 2024</a:t>
            </a:fld>
            <a:endParaRPr lang="en-US"/>
          </a:p>
        </p:txBody>
      </p:sp>
      <p:sp>
        <p:nvSpPr>
          <p:cNvPr id="9" name="Rectangle 6153"/>
          <p:cNvSpPr>
            <a:spLocks noGrp="1" noChangeArrowheads="1"/>
          </p:cNvSpPr>
          <p:nvPr>
            <p:ph type="ftr" sz="quarter" idx="11"/>
          </p:nvPr>
        </p:nvSpPr>
        <p:spPr>
          <a:xfrm>
            <a:off x="3522663" y="6096000"/>
            <a:ext cx="2895600" cy="457200"/>
          </a:xfrm>
        </p:spPr>
        <p:txBody>
          <a:bodyPr/>
          <a:lstStyle>
            <a:lvl1pPr>
              <a:defRPr/>
            </a:lvl1pPr>
          </a:lstStyle>
          <a:p>
            <a:pPr>
              <a:defRPr/>
            </a:pPr>
            <a:r>
              <a:rPr lang="en-US"/>
              <a:t>CA ANIMESH MUKHOPADHYAY   animesh_fca@yahoo.co.in  </a:t>
            </a:r>
          </a:p>
        </p:txBody>
      </p:sp>
      <p:sp>
        <p:nvSpPr>
          <p:cNvPr id="10" name="Rectangle 6154"/>
          <p:cNvSpPr>
            <a:spLocks noGrp="1" noChangeArrowheads="1"/>
          </p:cNvSpPr>
          <p:nvPr>
            <p:ph type="sldNum" sz="quarter" idx="12"/>
          </p:nvPr>
        </p:nvSpPr>
        <p:spPr>
          <a:xfrm>
            <a:off x="6951663" y="6096000"/>
            <a:ext cx="1905000" cy="457200"/>
          </a:xfrm>
        </p:spPr>
        <p:txBody>
          <a:bodyPr/>
          <a:lstStyle>
            <a:lvl1pPr>
              <a:defRPr/>
            </a:lvl1pPr>
          </a:lstStyle>
          <a:p>
            <a:pPr>
              <a:defRPr/>
            </a:pPr>
            <a:fld id="{E981D487-E29F-4F3C-9207-0C42F0F81D56}" type="slidenum">
              <a:rPr lang="en-US"/>
              <a:pPr>
                <a:defRPr/>
              </a:pPr>
              <a:t>‹#›</a:t>
            </a:fld>
            <a:endParaRPr lang="en-US"/>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8"/>
          <p:cNvSpPr>
            <a:spLocks noGrp="1" noChangeArrowheads="1"/>
          </p:cNvSpPr>
          <p:nvPr>
            <p:ph type="dt" sz="half" idx="10"/>
          </p:nvPr>
        </p:nvSpPr>
        <p:spPr/>
        <p:txBody>
          <a:bodyPr/>
          <a:lstStyle>
            <a:lvl1pPr>
              <a:defRPr/>
            </a:lvl1pPr>
          </a:lstStyle>
          <a:p>
            <a:pPr>
              <a:defRPr/>
            </a:pPr>
            <a:fld id="{1F2C7E78-818A-4C07-A837-4F17B7F07474}" type="datetime4">
              <a:rPr lang="en-US"/>
              <a:pPr>
                <a:defRPr/>
              </a:pPr>
              <a:t>May 29, 2024</a:t>
            </a:fld>
            <a:endParaRPr lang="en-US"/>
          </a:p>
        </p:txBody>
      </p:sp>
      <p:sp>
        <p:nvSpPr>
          <p:cNvPr id="5"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6" name="Rectangle 10"/>
          <p:cNvSpPr>
            <a:spLocks noGrp="1" noChangeArrowheads="1"/>
          </p:cNvSpPr>
          <p:nvPr>
            <p:ph type="sldNum" sz="quarter" idx="12"/>
          </p:nvPr>
        </p:nvSpPr>
        <p:spPr/>
        <p:txBody>
          <a:bodyPr/>
          <a:lstStyle>
            <a:lvl1pPr>
              <a:defRPr/>
            </a:lvl1pPr>
          </a:lstStyle>
          <a:p>
            <a:pPr>
              <a:defRPr/>
            </a:pPr>
            <a:fld id="{5E84E4E7-3045-4E0B-AC2F-B1A4E9616B48}" type="slidenum">
              <a:rPr lang="en-US"/>
              <a:pPr>
                <a:defRPr/>
              </a:pPr>
              <a:t>‹#›</a:t>
            </a:fld>
            <a:endParaRPr lang="en-US"/>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1066800" y="381000"/>
            <a:ext cx="55626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8"/>
          <p:cNvSpPr>
            <a:spLocks noGrp="1" noChangeArrowheads="1"/>
          </p:cNvSpPr>
          <p:nvPr>
            <p:ph type="dt" sz="half" idx="10"/>
          </p:nvPr>
        </p:nvSpPr>
        <p:spPr/>
        <p:txBody>
          <a:bodyPr/>
          <a:lstStyle>
            <a:lvl1pPr>
              <a:defRPr/>
            </a:lvl1pPr>
          </a:lstStyle>
          <a:p>
            <a:pPr>
              <a:defRPr/>
            </a:pPr>
            <a:fld id="{497F56BA-7D7C-4A8B-8B76-A64104E06CB6}" type="datetime4">
              <a:rPr lang="en-US"/>
              <a:pPr>
                <a:defRPr/>
              </a:pPr>
              <a:t>May 29, 2024</a:t>
            </a:fld>
            <a:endParaRPr lang="en-US"/>
          </a:p>
        </p:txBody>
      </p:sp>
      <p:sp>
        <p:nvSpPr>
          <p:cNvPr id="5"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6" name="Rectangle 10"/>
          <p:cNvSpPr>
            <a:spLocks noGrp="1" noChangeArrowheads="1"/>
          </p:cNvSpPr>
          <p:nvPr>
            <p:ph type="sldNum" sz="quarter" idx="12"/>
          </p:nvPr>
        </p:nvSpPr>
        <p:spPr/>
        <p:txBody>
          <a:bodyPr/>
          <a:lstStyle>
            <a:lvl1pPr>
              <a:defRPr/>
            </a:lvl1pPr>
          </a:lstStyle>
          <a:p>
            <a:pPr>
              <a:defRPr/>
            </a:pPr>
            <a:fld id="{AEF682B7-C06A-4BD5-97A0-DFDC6907A4DB}" type="slidenum">
              <a:rPr lang="en-US"/>
              <a:pPr>
                <a:defRPr/>
              </a:pPr>
              <a:t>‹#›</a:t>
            </a:fld>
            <a:endParaRPr lang="en-US"/>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a:t>Click to edit Master title style</a:t>
            </a:r>
            <a:endParaRPr lang="en-IN"/>
          </a:p>
        </p:txBody>
      </p:sp>
      <p:sp>
        <p:nvSpPr>
          <p:cNvPr id="3" name="Content Placeholder 2"/>
          <p:cNvSpPr>
            <a:spLocks noGrp="1"/>
          </p:cNvSpPr>
          <p:nvPr>
            <p:ph sz="half" idx="1"/>
          </p:nvPr>
        </p:nvSpPr>
        <p:spPr>
          <a:xfrm>
            <a:off x="1066800" y="1752600"/>
            <a:ext cx="762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1066800" y="3886200"/>
            <a:ext cx="762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Rectangle 8"/>
          <p:cNvSpPr>
            <a:spLocks noGrp="1" noChangeArrowheads="1"/>
          </p:cNvSpPr>
          <p:nvPr>
            <p:ph type="dt" sz="half" idx="10"/>
          </p:nvPr>
        </p:nvSpPr>
        <p:spPr/>
        <p:txBody>
          <a:bodyPr/>
          <a:lstStyle>
            <a:lvl1pPr>
              <a:defRPr/>
            </a:lvl1pPr>
          </a:lstStyle>
          <a:p>
            <a:pPr>
              <a:defRPr/>
            </a:pPr>
            <a:fld id="{FBE2EF1F-E101-4713-8327-F813A08C5921}" type="datetime4">
              <a:rPr lang="en-US"/>
              <a:pPr>
                <a:defRPr/>
              </a:pPr>
              <a:t>May 29, 2024</a:t>
            </a:fld>
            <a:endParaRPr lang="en-US"/>
          </a:p>
        </p:txBody>
      </p:sp>
      <p:sp>
        <p:nvSpPr>
          <p:cNvPr id="6"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7" name="Rectangle 10"/>
          <p:cNvSpPr>
            <a:spLocks noGrp="1" noChangeArrowheads="1"/>
          </p:cNvSpPr>
          <p:nvPr>
            <p:ph type="sldNum" sz="quarter" idx="12"/>
          </p:nvPr>
        </p:nvSpPr>
        <p:spPr/>
        <p:txBody>
          <a:bodyPr/>
          <a:lstStyle>
            <a:lvl1pPr>
              <a:defRPr/>
            </a:lvl1pPr>
          </a:lstStyle>
          <a:p>
            <a:pPr>
              <a:defRPr/>
            </a:pPr>
            <a:fld id="{21E0DA0F-6068-4C89-91EC-3642455898C4}" type="slidenum">
              <a:rPr lang="en-US"/>
              <a:pPr>
                <a:defRPr/>
              </a:pPr>
              <a:t>‹#›</a:t>
            </a:fld>
            <a:endParaRPr lang="en-US"/>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fld id="{0383D879-D51B-4220-9E77-2751C00C3460}" type="datetime4">
              <a:rPr lang="en-US"/>
              <a:pPr>
                <a:defRPr/>
              </a:pPr>
              <a:t>May 29, 2024</a:t>
            </a:fld>
            <a:endParaRPr lang="en-US"/>
          </a:p>
        </p:txBody>
      </p:sp>
      <p:sp>
        <p:nvSpPr>
          <p:cNvPr id="5"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6" name="Slide Number Placeholder 22"/>
          <p:cNvSpPr>
            <a:spLocks noGrp="1"/>
          </p:cNvSpPr>
          <p:nvPr>
            <p:ph type="sldNum" sz="quarter" idx="12"/>
          </p:nvPr>
        </p:nvSpPr>
        <p:spPr/>
        <p:txBody>
          <a:bodyPr/>
          <a:lstStyle>
            <a:lvl1pPr>
              <a:defRPr/>
            </a:lvl1pPr>
          </a:lstStyle>
          <a:p>
            <a:pPr>
              <a:defRPr/>
            </a:pPr>
            <a:fld id="{BD89B577-4690-4C98-8D82-160C75828A53}"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A3B4496F-4292-496E-90F1-B1B2AF67ECCF}" type="datetime4">
              <a:rPr lang="en-US"/>
              <a:pPr>
                <a:defRPr/>
              </a:pPr>
              <a:t>May 29, 2024</a:t>
            </a:fld>
            <a:endParaRPr lang="en-US"/>
          </a:p>
        </p:txBody>
      </p:sp>
      <p:sp>
        <p:nvSpPr>
          <p:cNvPr id="5"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6" name="Slide Number Placeholder 22"/>
          <p:cNvSpPr>
            <a:spLocks noGrp="1"/>
          </p:cNvSpPr>
          <p:nvPr>
            <p:ph type="sldNum" sz="quarter" idx="12"/>
          </p:nvPr>
        </p:nvSpPr>
        <p:spPr/>
        <p:txBody>
          <a:bodyPr/>
          <a:lstStyle>
            <a:lvl1pPr>
              <a:defRPr/>
            </a:lvl1pPr>
          </a:lstStyle>
          <a:p>
            <a:pPr>
              <a:defRPr/>
            </a:pPr>
            <a:fld id="{0B707A9D-7ED5-4E1C-8EB7-4C7A483F05E7}"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7A77D00-9CD5-4E17-AC5A-7A276CDFA9A3}" type="datetime4">
              <a:rPr lang="en-US"/>
              <a:pPr>
                <a:defRPr/>
              </a:pPr>
              <a:t>May 29, 2024</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CA ANIMESH MUKHOPADHYAY   animesh_fca@yahoo.co.in  </a:t>
            </a:r>
          </a:p>
        </p:txBody>
      </p:sp>
      <p:sp>
        <p:nvSpPr>
          <p:cNvPr id="6" name="Slide Number Placeholder 5"/>
          <p:cNvSpPr>
            <a:spLocks noGrp="1"/>
          </p:cNvSpPr>
          <p:nvPr>
            <p:ph type="sldNum" sz="quarter" idx="12"/>
          </p:nvPr>
        </p:nvSpPr>
        <p:spPr/>
        <p:txBody>
          <a:bodyPr/>
          <a:lstStyle>
            <a:lvl1pPr>
              <a:defRPr/>
            </a:lvl1pPr>
          </a:lstStyle>
          <a:p>
            <a:pPr>
              <a:defRPr/>
            </a:pPr>
            <a:fld id="{9D4ECD8B-F297-4C24-9124-92D847E37F5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DD20C45A-B89B-4F94-8499-1401AB3A0F15}" type="datetime4">
              <a:rPr lang="en-US"/>
              <a:pPr>
                <a:defRPr/>
              </a:pPr>
              <a:t>May 29, 2024</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7" name="Slide Number Placeholder 22"/>
          <p:cNvSpPr>
            <a:spLocks noGrp="1"/>
          </p:cNvSpPr>
          <p:nvPr>
            <p:ph type="sldNum" sz="quarter" idx="12"/>
          </p:nvPr>
        </p:nvSpPr>
        <p:spPr/>
        <p:txBody>
          <a:bodyPr/>
          <a:lstStyle>
            <a:lvl1pPr>
              <a:defRPr/>
            </a:lvl1pPr>
          </a:lstStyle>
          <a:p>
            <a:pPr>
              <a:defRPr/>
            </a:pPr>
            <a:fld id="{C7F4F70D-DCB0-470C-A10C-003A3FC835D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fld id="{E02B62A6-6A6F-46BC-9C83-B13C26E240E1}" type="datetime4">
              <a:rPr lang="en-US"/>
              <a:pPr>
                <a:defRPr/>
              </a:pPr>
              <a:t>May 29, 2024</a:t>
            </a:fld>
            <a:endParaRPr lang="en-US"/>
          </a:p>
        </p:txBody>
      </p:sp>
      <p:sp>
        <p:nvSpPr>
          <p:cNvPr id="8"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9" name="Slide Number Placeholder 22"/>
          <p:cNvSpPr>
            <a:spLocks noGrp="1"/>
          </p:cNvSpPr>
          <p:nvPr>
            <p:ph type="sldNum" sz="quarter" idx="12"/>
          </p:nvPr>
        </p:nvSpPr>
        <p:spPr/>
        <p:txBody>
          <a:bodyPr/>
          <a:lstStyle>
            <a:lvl1pPr>
              <a:defRPr/>
            </a:lvl1pPr>
          </a:lstStyle>
          <a:p>
            <a:pPr>
              <a:defRPr/>
            </a:pPr>
            <a:fld id="{9354CEFB-A90F-44EF-8189-D66DA0D28F59}"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71F20C48-060F-472A-A6B8-964EDC0547E2}" type="datetime4">
              <a:rPr lang="en-US"/>
              <a:pPr>
                <a:defRPr/>
              </a:pPr>
              <a:t>May 29, 2024</a:t>
            </a:fld>
            <a:endParaRPr lang="en-US"/>
          </a:p>
        </p:txBody>
      </p:sp>
      <p:sp>
        <p:nvSpPr>
          <p:cNvPr id="4"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5" name="Slide Number Placeholder 22"/>
          <p:cNvSpPr>
            <a:spLocks noGrp="1"/>
          </p:cNvSpPr>
          <p:nvPr>
            <p:ph type="sldNum" sz="quarter" idx="12"/>
          </p:nvPr>
        </p:nvSpPr>
        <p:spPr/>
        <p:txBody>
          <a:bodyPr/>
          <a:lstStyle>
            <a:lvl1pPr>
              <a:defRPr/>
            </a:lvl1pPr>
          </a:lstStyle>
          <a:p>
            <a:pPr>
              <a:defRPr/>
            </a:pPr>
            <a:fld id="{FB15A467-863A-4F27-BECC-17C562C6811D}"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DB1637F8-2AB4-4481-82C7-A61EFB69E443}" type="datetime4">
              <a:rPr lang="en-US"/>
              <a:pPr>
                <a:defRPr/>
              </a:pPr>
              <a:t>May 29, 2024</a:t>
            </a:fld>
            <a:endParaRPr lang="en-US"/>
          </a:p>
        </p:txBody>
      </p:sp>
      <p:sp>
        <p:nvSpPr>
          <p:cNvPr id="3"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4" name="Slide Number Placeholder 22"/>
          <p:cNvSpPr>
            <a:spLocks noGrp="1"/>
          </p:cNvSpPr>
          <p:nvPr>
            <p:ph type="sldNum" sz="quarter" idx="12"/>
          </p:nvPr>
        </p:nvSpPr>
        <p:spPr/>
        <p:txBody>
          <a:bodyPr/>
          <a:lstStyle>
            <a:lvl1pPr>
              <a:defRPr/>
            </a:lvl1pPr>
          </a:lstStyle>
          <a:p>
            <a:pPr>
              <a:defRPr/>
            </a:pPr>
            <a:fld id="{653AB624-A8F6-450F-91AC-63FCE643CC8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Rectangle 8"/>
          <p:cNvSpPr>
            <a:spLocks noGrp="1" noChangeArrowheads="1"/>
          </p:cNvSpPr>
          <p:nvPr>
            <p:ph type="dt" sz="half" idx="10"/>
          </p:nvPr>
        </p:nvSpPr>
        <p:spPr/>
        <p:txBody>
          <a:bodyPr/>
          <a:lstStyle>
            <a:lvl1pPr>
              <a:defRPr/>
            </a:lvl1pPr>
          </a:lstStyle>
          <a:p>
            <a:pPr>
              <a:defRPr/>
            </a:pPr>
            <a:fld id="{E1106065-C2F0-4023-A9D0-5FB03AD030BB}" type="datetime4">
              <a:rPr lang="en-US"/>
              <a:pPr>
                <a:defRPr/>
              </a:pPr>
              <a:t>May 29, 2024</a:t>
            </a:fld>
            <a:endParaRPr lang="en-US"/>
          </a:p>
        </p:txBody>
      </p:sp>
      <p:sp>
        <p:nvSpPr>
          <p:cNvPr id="5"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6" name="Rectangle 10"/>
          <p:cNvSpPr>
            <a:spLocks noGrp="1" noChangeArrowheads="1"/>
          </p:cNvSpPr>
          <p:nvPr>
            <p:ph type="sldNum" sz="quarter" idx="12"/>
          </p:nvPr>
        </p:nvSpPr>
        <p:spPr/>
        <p:txBody>
          <a:bodyPr/>
          <a:lstStyle>
            <a:lvl1pPr>
              <a:defRPr/>
            </a:lvl1pPr>
          </a:lstStyle>
          <a:p>
            <a:pPr>
              <a:defRPr/>
            </a:pPr>
            <a:fld id="{C46BCC04-14A5-46FC-A23E-F5829FD84756}" type="slidenum">
              <a:rPr lang="en-US"/>
              <a:pPr>
                <a:defRPr/>
              </a:pPr>
              <a:t>‹#›</a:t>
            </a:fld>
            <a:endParaRPr lang="en-US"/>
          </a:p>
        </p:txBody>
      </p:sp>
    </p:spTree>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64F4DE13-EB9A-4454-97C3-0ED0E138D052}" type="datetime4">
              <a:rPr lang="en-US"/>
              <a:pPr>
                <a:defRPr/>
              </a:pPr>
              <a:t>May 29, 2024</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7" name="Slide Number Placeholder 22"/>
          <p:cNvSpPr>
            <a:spLocks noGrp="1"/>
          </p:cNvSpPr>
          <p:nvPr>
            <p:ph type="sldNum" sz="quarter" idx="12"/>
          </p:nvPr>
        </p:nvSpPr>
        <p:spPr/>
        <p:txBody>
          <a:bodyPr/>
          <a:lstStyle>
            <a:lvl1pPr>
              <a:defRPr/>
            </a:lvl1pPr>
          </a:lstStyle>
          <a:p>
            <a:pPr>
              <a:defRPr/>
            </a:pPr>
            <a:fld id="{9A935FFB-B205-48D2-87FF-A5F862BB4EDA}"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fld id="{6C6CCF0D-0B79-4C78-A6E8-4E0CF33646F8}" type="datetime4">
              <a:rPr lang="en-US"/>
              <a:pPr>
                <a:defRPr/>
              </a:pPr>
              <a:t>May 29, 2024</a:t>
            </a:fld>
            <a:endParaRPr lang="en-US"/>
          </a:p>
        </p:txBody>
      </p:sp>
      <p:sp>
        <p:nvSpPr>
          <p:cNvPr id="6"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7" name="Slide Number Placeholder 22"/>
          <p:cNvSpPr>
            <a:spLocks noGrp="1"/>
          </p:cNvSpPr>
          <p:nvPr>
            <p:ph type="sldNum" sz="quarter" idx="12"/>
          </p:nvPr>
        </p:nvSpPr>
        <p:spPr/>
        <p:txBody>
          <a:bodyPr/>
          <a:lstStyle>
            <a:lvl1pPr>
              <a:defRPr/>
            </a:lvl1pPr>
          </a:lstStyle>
          <a:p>
            <a:pPr>
              <a:defRPr/>
            </a:pPr>
            <a:fld id="{B7E74B78-95E9-4F47-9BBE-D81165628C33}"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418F01A6-36A7-4459-9345-5AE824221523}" type="datetime4">
              <a:rPr lang="en-US"/>
              <a:pPr>
                <a:defRPr/>
              </a:pPr>
              <a:t>May 29, 2024</a:t>
            </a:fld>
            <a:endParaRPr lang="en-US"/>
          </a:p>
        </p:txBody>
      </p:sp>
      <p:sp>
        <p:nvSpPr>
          <p:cNvPr id="5"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6" name="Slide Number Placeholder 22"/>
          <p:cNvSpPr>
            <a:spLocks noGrp="1"/>
          </p:cNvSpPr>
          <p:nvPr>
            <p:ph type="sldNum" sz="quarter" idx="12"/>
          </p:nvPr>
        </p:nvSpPr>
        <p:spPr/>
        <p:txBody>
          <a:bodyPr/>
          <a:lstStyle>
            <a:lvl1pPr>
              <a:defRPr/>
            </a:lvl1pPr>
          </a:lstStyle>
          <a:p>
            <a:pPr>
              <a:defRPr/>
            </a:pPr>
            <a:fld id="{27F6EE14-F25B-4DD7-BC3B-6569B6E4B9B1}"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C5249842-ACDA-42B4-9D28-9F3B329B5D94}" type="datetime4">
              <a:rPr lang="en-US"/>
              <a:pPr>
                <a:defRPr/>
              </a:pPr>
              <a:t>May 29, 2024</a:t>
            </a:fld>
            <a:endParaRPr lang="en-US"/>
          </a:p>
        </p:txBody>
      </p:sp>
      <p:sp>
        <p:nvSpPr>
          <p:cNvPr id="5" name="Footer Placeholder 2"/>
          <p:cNvSpPr>
            <a:spLocks noGrp="1"/>
          </p:cNvSpPr>
          <p:nvPr>
            <p:ph type="ftr" sz="quarter" idx="11"/>
          </p:nvPr>
        </p:nvSpPr>
        <p:spPr/>
        <p:txBody>
          <a:bodyPr/>
          <a:lstStyle>
            <a:lvl1pPr>
              <a:defRPr/>
            </a:lvl1pPr>
          </a:lstStyle>
          <a:p>
            <a:pPr>
              <a:defRPr/>
            </a:pPr>
            <a:r>
              <a:rPr lang="en-US"/>
              <a:t>CA ANIMESH MUKHOPADHYAY   animesh_fca@yahoo.co.in  </a:t>
            </a:r>
          </a:p>
        </p:txBody>
      </p:sp>
      <p:sp>
        <p:nvSpPr>
          <p:cNvPr id="6" name="Slide Number Placeholder 22"/>
          <p:cNvSpPr>
            <a:spLocks noGrp="1"/>
          </p:cNvSpPr>
          <p:nvPr>
            <p:ph type="sldNum" sz="quarter" idx="12"/>
          </p:nvPr>
        </p:nvSpPr>
        <p:spPr/>
        <p:txBody>
          <a:bodyPr/>
          <a:lstStyle>
            <a:lvl1pPr>
              <a:defRPr/>
            </a:lvl1pPr>
          </a:lstStyle>
          <a:p>
            <a:pPr>
              <a:defRPr/>
            </a:pPr>
            <a:fld id="{D229C6FB-E955-47D1-BFB9-EF7CFCA38E38}"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620000" cy="1143000"/>
          </a:xfrm>
        </p:spPr>
        <p:txBody>
          <a:bodyPr/>
          <a:lstStyle/>
          <a:p>
            <a:r>
              <a:rPr lang="en-US"/>
              <a:t>Click to edit Master title style</a:t>
            </a:r>
            <a:endParaRPr lang="en-IN"/>
          </a:p>
        </p:txBody>
      </p:sp>
      <p:sp>
        <p:nvSpPr>
          <p:cNvPr id="3" name="Content Placeholder 2"/>
          <p:cNvSpPr>
            <a:spLocks noGrp="1"/>
          </p:cNvSpPr>
          <p:nvPr>
            <p:ph sz="half" idx="1"/>
          </p:nvPr>
        </p:nvSpPr>
        <p:spPr>
          <a:xfrm>
            <a:off x="1066800" y="1752600"/>
            <a:ext cx="762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1066800" y="3886200"/>
            <a:ext cx="762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a:xfrm>
            <a:off x="1014413" y="6107113"/>
            <a:ext cx="1905000" cy="457200"/>
          </a:xfrm>
        </p:spPr>
        <p:txBody>
          <a:bodyPr/>
          <a:lstStyle>
            <a:lvl1pPr>
              <a:defRPr/>
            </a:lvl1pPr>
          </a:lstStyle>
          <a:p>
            <a:pPr>
              <a:defRPr/>
            </a:pPr>
            <a:fld id="{3CB71C0F-369E-4669-97C1-515BCA325161}" type="datetime4">
              <a:rPr lang="en-US"/>
              <a:pPr>
                <a:defRPr/>
              </a:pPr>
              <a:t>May 29, 2024</a:t>
            </a:fld>
            <a:endParaRPr lang="en-US"/>
          </a:p>
        </p:txBody>
      </p:sp>
      <p:sp>
        <p:nvSpPr>
          <p:cNvPr id="6" name="Footer Placeholder 5"/>
          <p:cNvSpPr>
            <a:spLocks noGrp="1"/>
          </p:cNvSpPr>
          <p:nvPr>
            <p:ph type="ftr" sz="quarter" idx="11"/>
          </p:nvPr>
        </p:nvSpPr>
        <p:spPr>
          <a:xfrm>
            <a:off x="3452813" y="6107113"/>
            <a:ext cx="2895600" cy="457200"/>
          </a:xfrm>
        </p:spPr>
        <p:txBody>
          <a:bodyPr/>
          <a:lstStyle>
            <a:lvl1pPr>
              <a:defRPr/>
            </a:lvl1pPr>
          </a:lstStyle>
          <a:p>
            <a:pPr>
              <a:defRPr/>
            </a:pPr>
            <a:r>
              <a:rPr lang="en-US"/>
              <a:t>CA ANIMESH MUKHOPADHYAY   animesh_fca@yahoo.co.in  </a:t>
            </a:r>
          </a:p>
        </p:txBody>
      </p:sp>
      <p:sp>
        <p:nvSpPr>
          <p:cNvPr id="7" name="Slide Number Placeholder 6"/>
          <p:cNvSpPr>
            <a:spLocks noGrp="1"/>
          </p:cNvSpPr>
          <p:nvPr>
            <p:ph type="sldNum" sz="quarter" idx="12"/>
          </p:nvPr>
        </p:nvSpPr>
        <p:spPr>
          <a:xfrm>
            <a:off x="6881813" y="6107113"/>
            <a:ext cx="1905000" cy="457200"/>
          </a:xfrm>
        </p:spPr>
        <p:txBody>
          <a:bodyPr/>
          <a:lstStyle>
            <a:lvl1pPr>
              <a:defRPr/>
            </a:lvl1pPr>
          </a:lstStyle>
          <a:p>
            <a:pPr>
              <a:defRPr/>
            </a:pPr>
            <a:fld id="{7F57C723-02E8-49D1-8204-0DE0F98AD8F3}" type="slidenum">
              <a:rPr lang="en-US"/>
              <a:pPr>
                <a:defRPr/>
              </a:pPr>
              <a:t>‹#›</a:t>
            </a:fld>
            <a:endParaRPr lang="en-US"/>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dt" sz="half" idx="10"/>
          </p:nvPr>
        </p:nvSpPr>
        <p:spPr/>
        <p:txBody>
          <a:bodyPr/>
          <a:lstStyle>
            <a:lvl1pPr>
              <a:defRPr/>
            </a:lvl1pPr>
          </a:lstStyle>
          <a:p>
            <a:pPr>
              <a:defRPr/>
            </a:pPr>
            <a:fld id="{02A7CACD-151E-4BFF-86ED-E3E45774B3C9}" type="datetime4">
              <a:rPr lang="en-US"/>
              <a:pPr>
                <a:defRPr/>
              </a:pPr>
              <a:t>May 29, 2024</a:t>
            </a:fld>
            <a:endParaRPr lang="en-US"/>
          </a:p>
        </p:txBody>
      </p:sp>
      <p:sp>
        <p:nvSpPr>
          <p:cNvPr id="5"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6" name="Rectangle 10"/>
          <p:cNvSpPr>
            <a:spLocks noGrp="1" noChangeArrowheads="1"/>
          </p:cNvSpPr>
          <p:nvPr>
            <p:ph type="sldNum" sz="quarter" idx="12"/>
          </p:nvPr>
        </p:nvSpPr>
        <p:spPr/>
        <p:txBody>
          <a:bodyPr/>
          <a:lstStyle>
            <a:lvl1pPr>
              <a:defRPr/>
            </a:lvl1pPr>
          </a:lstStyle>
          <a:p>
            <a:pPr>
              <a:defRPr/>
            </a:pPr>
            <a:fld id="{344FF383-90AA-42D2-9C73-4AD05A7A765F}" type="slidenum">
              <a:rPr lang="en-US"/>
              <a:pPr>
                <a:defRPr/>
              </a:pPr>
              <a:t>‹#›</a:t>
            </a:fld>
            <a:endParaRPr lang="en-US"/>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10668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953000" y="1752600"/>
            <a:ext cx="37338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Rectangle 8"/>
          <p:cNvSpPr>
            <a:spLocks noGrp="1" noChangeArrowheads="1"/>
          </p:cNvSpPr>
          <p:nvPr>
            <p:ph type="dt" sz="half" idx="10"/>
          </p:nvPr>
        </p:nvSpPr>
        <p:spPr/>
        <p:txBody>
          <a:bodyPr/>
          <a:lstStyle>
            <a:lvl1pPr>
              <a:defRPr/>
            </a:lvl1pPr>
          </a:lstStyle>
          <a:p>
            <a:pPr>
              <a:defRPr/>
            </a:pPr>
            <a:fld id="{E614E9EC-574D-447D-8ED3-A13270BEBADA}" type="datetime4">
              <a:rPr lang="en-US"/>
              <a:pPr>
                <a:defRPr/>
              </a:pPr>
              <a:t>May 29, 2024</a:t>
            </a:fld>
            <a:endParaRPr lang="en-US"/>
          </a:p>
        </p:txBody>
      </p:sp>
      <p:sp>
        <p:nvSpPr>
          <p:cNvPr id="6"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7" name="Rectangle 10"/>
          <p:cNvSpPr>
            <a:spLocks noGrp="1" noChangeArrowheads="1"/>
          </p:cNvSpPr>
          <p:nvPr>
            <p:ph type="sldNum" sz="quarter" idx="12"/>
          </p:nvPr>
        </p:nvSpPr>
        <p:spPr/>
        <p:txBody>
          <a:bodyPr/>
          <a:lstStyle>
            <a:lvl1pPr>
              <a:defRPr/>
            </a:lvl1pPr>
          </a:lstStyle>
          <a:p>
            <a:pPr>
              <a:defRPr/>
            </a:pPr>
            <a:fld id="{4C3567FC-6BA7-4797-9A1E-0CF44567CCA7}" type="slidenum">
              <a:rPr lang="en-US"/>
              <a:pPr>
                <a:defRPr/>
              </a:pPr>
              <a:t>‹#›</a:t>
            </a:fld>
            <a:endParaRPr lang="en-US"/>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Rectangle 8"/>
          <p:cNvSpPr>
            <a:spLocks noGrp="1" noChangeArrowheads="1"/>
          </p:cNvSpPr>
          <p:nvPr>
            <p:ph type="dt" sz="half" idx="10"/>
          </p:nvPr>
        </p:nvSpPr>
        <p:spPr/>
        <p:txBody>
          <a:bodyPr/>
          <a:lstStyle>
            <a:lvl1pPr>
              <a:defRPr/>
            </a:lvl1pPr>
          </a:lstStyle>
          <a:p>
            <a:pPr>
              <a:defRPr/>
            </a:pPr>
            <a:fld id="{E5241550-511B-43DE-B361-F7F26E3108D4}" type="datetime4">
              <a:rPr lang="en-US"/>
              <a:pPr>
                <a:defRPr/>
              </a:pPr>
              <a:t>May 29, 2024</a:t>
            </a:fld>
            <a:endParaRPr lang="en-US"/>
          </a:p>
        </p:txBody>
      </p:sp>
      <p:sp>
        <p:nvSpPr>
          <p:cNvPr id="8"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9" name="Rectangle 10"/>
          <p:cNvSpPr>
            <a:spLocks noGrp="1" noChangeArrowheads="1"/>
          </p:cNvSpPr>
          <p:nvPr>
            <p:ph type="sldNum" sz="quarter" idx="12"/>
          </p:nvPr>
        </p:nvSpPr>
        <p:spPr/>
        <p:txBody>
          <a:bodyPr/>
          <a:lstStyle>
            <a:lvl1pPr>
              <a:defRPr/>
            </a:lvl1pPr>
          </a:lstStyle>
          <a:p>
            <a:pPr>
              <a:defRPr/>
            </a:pPr>
            <a:fld id="{D8DB310B-990D-42E5-9FC1-2819C615EB29}" type="slidenum">
              <a:rPr lang="en-US"/>
              <a:pPr>
                <a:defRPr/>
              </a:pPr>
              <a:t>‹#›</a:t>
            </a:fld>
            <a:endParaRPr lang="en-US"/>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Rectangle 8"/>
          <p:cNvSpPr>
            <a:spLocks noGrp="1" noChangeArrowheads="1"/>
          </p:cNvSpPr>
          <p:nvPr>
            <p:ph type="dt" sz="half" idx="10"/>
          </p:nvPr>
        </p:nvSpPr>
        <p:spPr/>
        <p:txBody>
          <a:bodyPr/>
          <a:lstStyle>
            <a:lvl1pPr>
              <a:defRPr/>
            </a:lvl1pPr>
          </a:lstStyle>
          <a:p>
            <a:pPr>
              <a:defRPr/>
            </a:pPr>
            <a:fld id="{A240059F-C0E7-4614-98E1-06F5C1C15EF5}" type="datetime4">
              <a:rPr lang="en-US"/>
              <a:pPr>
                <a:defRPr/>
              </a:pPr>
              <a:t>May 29, 2024</a:t>
            </a:fld>
            <a:endParaRPr lang="en-US"/>
          </a:p>
        </p:txBody>
      </p:sp>
      <p:sp>
        <p:nvSpPr>
          <p:cNvPr id="4"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5" name="Rectangle 10"/>
          <p:cNvSpPr>
            <a:spLocks noGrp="1" noChangeArrowheads="1"/>
          </p:cNvSpPr>
          <p:nvPr>
            <p:ph type="sldNum" sz="quarter" idx="12"/>
          </p:nvPr>
        </p:nvSpPr>
        <p:spPr/>
        <p:txBody>
          <a:bodyPr/>
          <a:lstStyle>
            <a:lvl1pPr>
              <a:defRPr/>
            </a:lvl1pPr>
          </a:lstStyle>
          <a:p>
            <a:pPr>
              <a:defRPr/>
            </a:pPr>
            <a:fld id="{B61188C5-159D-4EE6-B2D3-8186DF9C574F}" type="slidenum">
              <a:rPr lang="en-US"/>
              <a:pPr>
                <a:defRPr/>
              </a:pPr>
              <a:t>‹#›</a:t>
            </a:fld>
            <a:endParaRPr lang="en-US"/>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p:txBody>
          <a:bodyPr/>
          <a:lstStyle>
            <a:lvl1pPr>
              <a:defRPr/>
            </a:lvl1pPr>
          </a:lstStyle>
          <a:p>
            <a:pPr>
              <a:defRPr/>
            </a:pPr>
            <a:fld id="{D3861144-B127-43B7-8D8C-02A2358D0F81}" type="datetime4">
              <a:rPr lang="en-US"/>
              <a:pPr>
                <a:defRPr/>
              </a:pPr>
              <a:t>May 29, 2024</a:t>
            </a:fld>
            <a:endParaRPr lang="en-US"/>
          </a:p>
        </p:txBody>
      </p:sp>
      <p:sp>
        <p:nvSpPr>
          <p:cNvPr id="3"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4" name="Rectangle 10"/>
          <p:cNvSpPr>
            <a:spLocks noGrp="1" noChangeArrowheads="1"/>
          </p:cNvSpPr>
          <p:nvPr>
            <p:ph type="sldNum" sz="quarter" idx="12"/>
          </p:nvPr>
        </p:nvSpPr>
        <p:spPr/>
        <p:txBody>
          <a:bodyPr/>
          <a:lstStyle>
            <a:lvl1pPr>
              <a:defRPr/>
            </a:lvl1pPr>
          </a:lstStyle>
          <a:p>
            <a:pPr>
              <a:defRPr/>
            </a:pPr>
            <a:fld id="{1E1D0401-BFB4-418E-B738-0A9702276F6F}" type="slidenum">
              <a:rPr lang="en-US"/>
              <a:pPr>
                <a:defRPr/>
              </a:pPr>
              <a:t>‹#›</a:t>
            </a:fld>
            <a:endParaRPr lang="en-US"/>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p:txBody>
          <a:bodyPr/>
          <a:lstStyle>
            <a:lvl1pPr>
              <a:defRPr/>
            </a:lvl1pPr>
          </a:lstStyle>
          <a:p>
            <a:pPr>
              <a:defRPr/>
            </a:pPr>
            <a:fld id="{307FAFB1-0F1B-497C-920F-BADAEE4B9890}" type="datetime4">
              <a:rPr lang="en-US"/>
              <a:pPr>
                <a:defRPr/>
              </a:pPr>
              <a:t>May 29, 2024</a:t>
            </a:fld>
            <a:endParaRPr lang="en-US"/>
          </a:p>
        </p:txBody>
      </p:sp>
      <p:sp>
        <p:nvSpPr>
          <p:cNvPr id="6"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7" name="Rectangle 10"/>
          <p:cNvSpPr>
            <a:spLocks noGrp="1" noChangeArrowheads="1"/>
          </p:cNvSpPr>
          <p:nvPr>
            <p:ph type="sldNum" sz="quarter" idx="12"/>
          </p:nvPr>
        </p:nvSpPr>
        <p:spPr/>
        <p:txBody>
          <a:bodyPr/>
          <a:lstStyle>
            <a:lvl1pPr>
              <a:defRPr/>
            </a:lvl1pPr>
          </a:lstStyle>
          <a:p>
            <a:pPr>
              <a:defRPr/>
            </a:pPr>
            <a:fld id="{DE1EE382-0401-4BDC-AB2A-BBC7DA1587F0}" type="slidenum">
              <a:rPr lang="en-US"/>
              <a:pPr>
                <a:defRPr/>
              </a:pPr>
              <a:t>‹#›</a:t>
            </a:fld>
            <a:endParaRPr lang="en-US"/>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dt" sz="half" idx="10"/>
          </p:nvPr>
        </p:nvSpPr>
        <p:spPr/>
        <p:txBody>
          <a:bodyPr/>
          <a:lstStyle>
            <a:lvl1pPr>
              <a:defRPr/>
            </a:lvl1pPr>
          </a:lstStyle>
          <a:p>
            <a:pPr>
              <a:defRPr/>
            </a:pPr>
            <a:fld id="{71709E0B-6271-4A0F-B4B9-CE559FDE7080}" type="datetime4">
              <a:rPr lang="en-US"/>
              <a:pPr>
                <a:defRPr/>
              </a:pPr>
              <a:t>May 29, 2024</a:t>
            </a:fld>
            <a:endParaRPr lang="en-US"/>
          </a:p>
        </p:txBody>
      </p:sp>
      <p:sp>
        <p:nvSpPr>
          <p:cNvPr id="6" name="Rectangle 9"/>
          <p:cNvSpPr>
            <a:spLocks noGrp="1" noChangeArrowheads="1"/>
          </p:cNvSpPr>
          <p:nvPr>
            <p:ph type="ftr" sz="quarter" idx="11"/>
          </p:nvPr>
        </p:nvSpPr>
        <p:spPr/>
        <p:txBody>
          <a:bodyPr/>
          <a:lstStyle>
            <a:lvl1pPr>
              <a:defRPr/>
            </a:lvl1pPr>
          </a:lstStyle>
          <a:p>
            <a:pPr>
              <a:defRPr/>
            </a:pPr>
            <a:r>
              <a:rPr lang="en-US"/>
              <a:t>CA ANIMESH MUKHOPADHYAY   animesh_fca@yahoo.co.in  </a:t>
            </a:r>
          </a:p>
        </p:txBody>
      </p:sp>
      <p:sp>
        <p:nvSpPr>
          <p:cNvPr id="7" name="Rectangle 10"/>
          <p:cNvSpPr>
            <a:spLocks noGrp="1" noChangeArrowheads="1"/>
          </p:cNvSpPr>
          <p:nvPr>
            <p:ph type="sldNum" sz="quarter" idx="12"/>
          </p:nvPr>
        </p:nvSpPr>
        <p:spPr/>
        <p:txBody>
          <a:bodyPr/>
          <a:lstStyle>
            <a:lvl1pPr>
              <a:defRPr/>
            </a:lvl1pPr>
          </a:lstStyle>
          <a:p>
            <a:pPr>
              <a:defRPr/>
            </a:pPr>
            <a:fld id="{07919604-451C-40A8-ADC4-5B331BAFCE6D}" type="slidenum">
              <a:rPr lang="en-US"/>
              <a:pPr>
                <a:defRPr/>
              </a:pPr>
              <a:t>‹#›</a:t>
            </a:fld>
            <a:endParaRPr lang="en-US"/>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rgbClr val="170E5C"/>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1421314" name="Rectangle 2"/>
          <p:cNvSpPr>
            <a:spLocks noChangeArrowheads="1"/>
          </p:cNvSpPr>
          <p:nvPr/>
        </p:nvSpPr>
        <p:spPr bwMode="ltGray">
          <a:xfrm>
            <a:off x="609600" y="228600"/>
            <a:ext cx="8239125" cy="6391275"/>
          </a:xfrm>
          <a:prstGeom prst="rect">
            <a:avLst/>
          </a:prstGeom>
          <a:solidFill>
            <a:srgbClr val="EDE7E3"/>
          </a:solidFill>
          <a:ln w="9525">
            <a:noFill/>
            <a:miter lim="800000"/>
            <a:headEnd/>
            <a:tailEnd/>
          </a:ln>
        </p:spPr>
        <p:txBody>
          <a:bodyPr wrap="none" anchor="ctr"/>
          <a:lstStyle/>
          <a:p>
            <a:pPr algn="ctr">
              <a:defRPr/>
            </a:pPr>
            <a:endParaRPr kumimoji="1" lang="en-US"/>
          </a:p>
        </p:txBody>
      </p:sp>
      <p:sp>
        <p:nvSpPr>
          <p:cNvPr id="1421315" name="Line 3"/>
          <p:cNvSpPr>
            <a:spLocks noChangeShapeType="1"/>
          </p:cNvSpPr>
          <p:nvPr/>
        </p:nvSpPr>
        <p:spPr bwMode="ltGray">
          <a:xfrm>
            <a:off x="1016000" y="1600200"/>
            <a:ext cx="7670800" cy="0"/>
          </a:xfrm>
          <a:prstGeom prst="line">
            <a:avLst/>
          </a:prstGeom>
          <a:noFill/>
          <a:ln w="3175">
            <a:solidFill>
              <a:schemeClr val="bg2"/>
            </a:solidFill>
            <a:round/>
            <a:headEnd/>
            <a:tailEnd/>
          </a:ln>
        </p:spPr>
        <p:txBody>
          <a:bodyPr wrap="none" anchor="ctr"/>
          <a:lstStyle/>
          <a:p>
            <a:pPr>
              <a:defRPr/>
            </a:pPr>
            <a:endParaRPr lang="en-IN"/>
          </a:p>
        </p:txBody>
      </p:sp>
      <p:pic>
        <p:nvPicPr>
          <p:cNvPr id="1028" name="Picture 4" descr="A:\minispir.GIF"/>
          <p:cNvPicPr>
            <a:picLocks noChangeAspect="1" noChangeArrowheads="1"/>
          </p:cNvPicPr>
          <p:nvPr/>
        </p:nvPicPr>
        <p:blipFill>
          <a:blip r:embed="rId14" cstate="print"/>
          <a:srcRect b="5333"/>
          <a:stretch>
            <a:fillRect/>
          </a:stretch>
        </p:blipFill>
        <p:spPr bwMode="ltGray">
          <a:xfrm>
            <a:off x="0" y="50800"/>
            <a:ext cx="1181100" cy="4057650"/>
          </a:xfrm>
          <a:prstGeom prst="rect">
            <a:avLst/>
          </a:prstGeom>
          <a:noFill/>
          <a:ln w="9525">
            <a:noFill/>
            <a:miter lim="800000"/>
            <a:headEnd/>
            <a:tailEnd/>
          </a:ln>
        </p:spPr>
      </p:pic>
      <p:pic>
        <p:nvPicPr>
          <p:cNvPr id="1029" name="Picture 5" descr="A:\minispir.GIF"/>
          <p:cNvPicPr>
            <a:picLocks noChangeAspect="1" noChangeArrowheads="1"/>
          </p:cNvPicPr>
          <p:nvPr/>
        </p:nvPicPr>
        <p:blipFill>
          <a:blip r:embed="rId14" cstate="print"/>
          <a:srcRect t="39999"/>
          <a:stretch>
            <a:fillRect/>
          </a:stretch>
        </p:blipFill>
        <p:spPr bwMode="ltGray">
          <a:xfrm>
            <a:off x="0" y="4222750"/>
            <a:ext cx="1181100" cy="2571750"/>
          </a:xfrm>
          <a:prstGeom prst="rect">
            <a:avLst/>
          </a:prstGeom>
          <a:noFill/>
          <a:ln w="9525">
            <a:noFill/>
            <a:miter lim="800000"/>
            <a:headEnd/>
            <a:tailEnd/>
          </a:ln>
        </p:spPr>
      </p:pic>
      <p:sp>
        <p:nvSpPr>
          <p:cNvPr id="1030" name="Rectangle 6"/>
          <p:cNvSpPr>
            <a:spLocks noGrp="1" noChangeArrowheads="1"/>
          </p:cNvSpPr>
          <p:nvPr>
            <p:ph type="title"/>
          </p:nvPr>
        </p:nvSpPr>
        <p:spPr bwMode="auto">
          <a:xfrm>
            <a:off x="1066800" y="381000"/>
            <a:ext cx="7620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31" name="Rectangle 7"/>
          <p:cNvSpPr>
            <a:spLocks noGrp="1" noChangeArrowheads="1"/>
          </p:cNvSpPr>
          <p:nvPr>
            <p:ph type="body" idx="1"/>
          </p:nvPr>
        </p:nvSpPr>
        <p:spPr bwMode="auto">
          <a:xfrm>
            <a:off x="1066800" y="1752600"/>
            <a:ext cx="76200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21320" name="Rectangle 8"/>
          <p:cNvSpPr>
            <a:spLocks noGrp="1" noChangeArrowheads="1"/>
          </p:cNvSpPr>
          <p:nvPr>
            <p:ph type="dt" sz="half" idx="2"/>
          </p:nvPr>
        </p:nvSpPr>
        <p:spPr bwMode="auto">
          <a:xfrm>
            <a:off x="10144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80F721FE-0318-405F-86C2-C92E836E0A45}" type="datetime4">
              <a:rPr lang="en-US"/>
              <a:pPr>
                <a:defRPr/>
              </a:pPr>
              <a:t>May 29, 2024</a:t>
            </a:fld>
            <a:endParaRPr lang="en-US"/>
          </a:p>
        </p:txBody>
      </p:sp>
      <p:sp>
        <p:nvSpPr>
          <p:cNvPr id="1421321" name="Rectangle 9"/>
          <p:cNvSpPr>
            <a:spLocks noGrp="1" noChangeArrowheads="1"/>
          </p:cNvSpPr>
          <p:nvPr>
            <p:ph type="ftr" sz="quarter" idx="3"/>
          </p:nvPr>
        </p:nvSpPr>
        <p:spPr bwMode="auto">
          <a:xfrm>
            <a:off x="3452813" y="6107113"/>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CA ANIMESH MUKHOPADHYAY   animesh_fca@yahoo.co.in  </a:t>
            </a:r>
          </a:p>
        </p:txBody>
      </p:sp>
      <p:sp>
        <p:nvSpPr>
          <p:cNvPr id="1421322" name="Rectangle 10"/>
          <p:cNvSpPr>
            <a:spLocks noGrp="1" noChangeArrowheads="1"/>
          </p:cNvSpPr>
          <p:nvPr>
            <p:ph type="sldNum" sz="quarter" idx="4"/>
          </p:nvPr>
        </p:nvSpPr>
        <p:spPr bwMode="auto">
          <a:xfrm>
            <a:off x="6881813" y="6107113"/>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04DEBA1-EADF-480A-9F1D-26030A965C08}"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912" r:id="rId1"/>
    <p:sldLayoutId id="2147484913" r:id="rId2"/>
    <p:sldLayoutId id="2147484914" r:id="rId3"/>
    <p:sldLayoutId id="2147484915" r:id="rId4"/>
    <p:sldLayoutId id="2147484916" r:id="rId5"/>
    <p:sldLayoutId id="2147484917" r:id="rId6"/>
    <p:sldLayoutId id="2147484918" r:id="rId7"/>
    <p:sldLayoutId id="2147484919" r:id="rId8"/>
    <p:sldLayoutId id="2147484920" r:id="rId9"/>
    <p:sldLayoutId id="2147484921" r:id="rId10"/>
    <p:sldLayoutId id="2147484922" r:id="rId11"/>
    <p:sldLayoutId id="2147484923" r:id="rId12"/>
  </p:sldLayoutIdLst>
  <p:transition spd="med"/>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n-US"/>
              <a:t>Click to edit Master title style</a:t>
            </a:r>
          </a:p>
        </p:txBody>
      </p:sp>
      <p:sp>
        <p:nvSpPr>
          <p:cNvPr id="2051" name="Text Placeholder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fld id="{56C9A5E9-93F7-46A5-9824-2B572AD1DA4A}" type="datetime4">
              <a:rPr lang="en-US"/>
              <a:pPr>
                <a:defRPr/>
              </a:pPr>
              <a:t>May 29, 2024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CA ANIMESH MUKHOPADHYAY   animesh_fca@yahoo.co.in  </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11CF83A5-3D28-4876-AFB5-B8D4A9459CF1}"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902" r:id="rId1"/>
    <p:sldLayoutId id="2147484903" r:id="rId2"/>
    <p:sldLayoutId id="2147484924" r:id="rId3"/>
    <p:sldLayoutId id="2147484904" r:id="rId4"/>
    <p:sldLayoutId id="2147484905" r:id="rId5"/>
    <p:sldLayoutId id="2147484906" r:id="rId6"/>
    <p:sldLayoutId id="2147484907" r:id="rId7"/>
    <p:sldLayoutId id="2147484908" r:id="rId8"/>
    <p:sldLayoutId id="2147484909" r:id="rId9"/>
    <p:sldLayoutId id="2147484910" r:id="rId10"/>
    <p:sldLayoutId id="2147484911" r:id="rId11"/>
    <p:sldLayoutId id="2147484925" r:id="rId12"/>
  </p:sldLayoutIdLst>
  <p:hf hd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Lucida Sans" pitchFamily="34" charset="0"/>
        </a:defRPr>
      </a:lvl2pPr>
      <a:lvl3pPr algn="ctr" rtl="0" eaLnBrk="0" fontAlgn="base" hangingPunct="0">
        <a:spcBef>
          <a:spcPct val="0"/>
        </a:spcBef>
        <a:spcAft>
          <a:spcPct val="0"/>
        </a:spcAft>
        <a:defRPr sz="4100" b="1">
          <a:solidFill>
            <a:schemeClr val="tx1"/>
          </a:solidFill>
          <a:latin typeface="Lucida Sans" pitchFamily="34" charset="0"/>
        </a:defRPr>
      </a:lvl3pPr>
      <a:lvl4pPr algn="ctr" rtl="0" eaLnBrk="0" fontAlgn="base" hangingPunct="0">
        <a:spcBef>
          <a:spcPct val="0"/>
        </a:spcBef>
        <a:spcAft>
          <a:spcPct val="0"/>
        </a:spcAft>
        <a:defRPr sz="4100" b="1">
          <a:solidFill>
            <a:schemeClr val="tx1"/>
          </a:solidFill>
          <a:latin typeface="Lucida Sans" pitchFamily="34" charset="0"/>
        </a:defRPr>
      </a:lvl4pPr>
      <a:lvl5pPr algn="ctr" rtl="0" eaLnBrk="0" fontAlgn="base" hangingPunct="0">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3" Type="http://schemas.openxmlformats.org/officeDocument/2006/relationships/hyperlink" Target="https://www.techtarget.com/searchcloudcomputing/definition/Platform-as-a-Service-PaaS" TargetMode="External"/><Relationship Id="rId2" Type="http://schemas.openxmlformats.org/officeDocument/2006/relationships/hyperlink" Target="https://www.techtarget.com/searchcloudcomputing/definition/Infrastructure-as-a-Service-IaaS" TargetMode="Externa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1752600"/>
            <a:ext cx="8305800" cy="1295400"/>
          </a:xfrm>
        </p:spPr>
        <p:txBody>
          <a:bodyPr>
            <a:normAutofit fontScale="90000"/>
          </a:bodyPr>
          <a:lstStyle/>
          <a:p>
            <a:pPr eaLnBrk="1" fontAlgn="auto" hangingPunct="1">
              <a:spcAft>
                <a:spcPts val="0"/>
              </a:spcAft>
              <a:defRPr/>
            </a:pPr>
            <a:br>
              <a:rPr lang="en-US" dirty="0">
                <a:latin typeface="Verdana" pitchFamily="34" charset="0"/>
              </a:rPr>
            </a:br>
            <a:r>
              <a:rPr lang="en-US" dirty="0">
                <a:latin typeface="Verdana" pitchFamily="34" charset="0"/>
              </a:rPr>
              <a:t>    Recent Updates: </a:t>
            </a:r>
            <a:br>
              <a:rPr lang="en-US" dirty="0">
                <a:latin typeface="Verdana" pitchFamily="34" charset="0"/>
              </a:rPr>
            </a:br>
            <a:r>
              <a:rPr lang="en-US" dirty="0">
                <a:latin typeface="Verdana" pitchFamily="34" charset="0"/>
              </a:rPr>
              <a:t>Companies Act, 2013</a:t>
            </a:r>
            <a:endParaRPr lang="en-US" sz="4900" dirty="0">
              <a:solidFill>
                <a:schemeClr val="tx1"/>
              </a:solidFill>
            </a:endParaRPr>
          </a:p>
        </p:txBody>
      </p:sp>
      <p:sp>
        <p:nvSpPr>
          <p:cNvPr id="17411" name="Rectangle 3"/>
          <p:cNvSpPr>
            <a:spLocks noGrp="1" noChangeArrowheads="1"/>
          </p:cNvSpPr>
          <p:nvPr>
            <p:ph type="body" sz="half" idx="2"/>
          </p:nvPr>
        </p:nvSpPr>
        <p:spPr>
          <a:xfrm>
            <a:off x="304800" y="3657600"/>
            <a:ext cx="8458200" cy="2309813"/>
          </a:xfrm>
        </p:spPr>
        <p:txBody>
          <a:bodyPr/>
          <a:lstStyle/>
          <a:p>
            <a:pPr eaLnBrk="1" hangingPunct="1">
              <a:buFontTx/>
              <a:buNone/>
            </a:pPr>
            <a:r>
              <a:rPr lang="en-US" sz="2000" b="1" dirty="0">
                <a:latin typeface="Tahoma" pitchFamily="34" charset="0"/>
              </a:rPr>
              <a:t>	</a:t>
            </a:r>
          </a:p>
          <a:p>
            <a:pPr algn="ctr" eaLnBrk="1" hangingPunct="1">
              <a:buFontTx/>
              <a:buNone/>
            </a:pPr>
            <a:r>
              <a:rPr lang="en-US" sz="3100" b="1" dirty="0">
                <a:latin typeface="Tahoma" pitchFamily="34" charset="0"/>
              </a:rPr>
              <a:t>CA (IP) ANIMESH MUKHOPADHYAY</a:t>
            </a:r>
          </a:p>
          <a:p>
            <a:pPr eaLnBrk="1" hangingPunct="1">
              <a:buFontTx/>
              <a:buNone/>
            </a:pPr>
            <a:endParaRPr lang="en-US" sz="3100" b="1" dirty="0">
              <a:latin typeface="Tahoma" pitchFamily="34" charset="0"/>
            </a:endParaRPr>
          </a:p>
          <a:p>
            <a:pPr eaLnBrk="1" hangingPunct="1">
              <a:buFontTx/>
              <a:buNone/>
            </a:pPr>
            <a:r>
              <a:rPr lang="en-US" sz="3100" b="1" dirty="0"/>
              <a:t>		     </a:t>
            </a:r>
          </a:p>
        </p:txBody>
      </p:sp>
      <p:sp>
        <p:nvSpPr>
          <p:cNvPr id="17412" name="Date Placeholder 4"/>
          <p:cNvSpPr>
            <a:spLocks noGrp="1"/>
          </p:cNvSpPr>
          <p:nvPr>
            <p:ph type="dt" sz="quarter" idx="10"/>
          </p:nvPr>
        </p:nvSpPr>
        <p:spPr bwMode="auto">
          <a:xfrm>
            <a:off x="457200" y="433387"/>
            <a:ext cx="2895600" cy="457200"/>
          </a:xfrm>
          <a:noFill/>
          <a:ln>
            <a:miter lim="800000"/>
            <a:headEnd/>
            <a:tailEnd/>
          </a:ln>
        </p:spPr>
        <p:txBody>
          <a:bodyPr wrap="square" lIns="91440" tIns="45720" rIns="91440" bIns="45720" numCol="1" anchorCtr="0" compatLnSpc="1">
            <a:prstTxWarp prst="textNoShape">
              <a:avLst/>
            </a:prstTxWarp>
          </a:bodyPr>
          <a:lstStyle/>
          <a:p>
            <a:r>
              <a:rPr lang="en-US" sz="1800" b="1" dirty="0">
                <a:solidFill>
                  <a:schemeClr val="tx1"/>
                </a:solidFill>
              </a:rPr>
              <a:t>May 19, 2024</a:t>
            </a:r>
          </a:p>
        </p:txBody>
      </p:sp>
      <p:sp>
        <p:nvSpPr>
          <p:cNvPr id="17413" name="Footer Placeholder 5"/>
          <p:cNvSpPr>
            <a:spLocks noGrp="1"/>
          </p:cNvSpPr>
          <p:nvPr>
            <p:ph type="ftr" sz="quarter" idx="11"/>
          </p:nvPr>
        </p:nvSpPr>
        <p:spPr bwMode="auto">
          <a:xfrm>
            <a:off x="4076700" y="5410200"/>
            <a:ext cx="4343400" cy="1014413"/>
          </a:xfrm>
          <a:noFill/>
          <a:ln>
            <a:miter lim="800000"/>
            <a:headEnd/>
            <a:tailEnd/>
          </a:ln>
        </p:spPr>
        <p:txBody>
          <a:bodyPr wrap="square" lIns="91440" tIns="45720" rIns="91440" bIns="45720" numCol="1" anchorCtr="0" compatLnSpc="1">
            <a:prstTxWarp prst="textNoShape">
              <a:avLst/>
            </a:prstTxWarp>
          </a:bodyPr>
          <a:lstStyle/>
          <a:p>
            <a:pPr algn="r"/>
            <a:r>
              <a:rPr lang="en-US" sz="1800" b="1" dirty="0">
                <a:solidFill>
                  <a:schemeClr val="bg1"/>
                </a:solidFill>
              </a:rPr>
              <a:t>     </a:t>
            </a:r>
            <a:r>
              <a:rPr lang="en-US" sz="1800" b="1" dirty="0">
                <a:solidFill>
                  <a:schemeClr val="tx1"/>
                </a:solidFill>
              </a:rPr>
              <a:t>Contact Details: </a:t>
            </a:r>
          </a:p>
          <a:p>
            <a:pPr algn="r"/>
            <a:r>
              <a:rPr lang="en-US" sz="1800" b="1" dirty="0">
                <a:solidFill>
                  <a:schemeClr val="tx1"/>
                </a:solidFill>
              </a:rPr>
              <a:t>Email: animesh_fca@yahoo.co.in </a:t>
            </a:r>
          </a:p>
          <a:p>
            <a:pPr algn="r"/>
            <a:r>
              <a:rPr lang="en-US" sz="1800" b="1" dirty="0">
                <a:solidFill>
                  <a:schemeClr val="tx1"/>
                </a:solidFill>
              </a:rPr>
              <a:t>Mobile No: (+91) 9830107220 </a:t>
            </a:r>
          </a:p>
        </p:txBody>
      </p:sp>
      <p:sp>
        <p:nvSpPr>
          <p:cNvPr id="6" name="Slide Number Placeholder 6"/>
          <p:cNvSpPr>
            <a:spLocks noGrp="1"/>
          </p:cNvSpPr>
          <p:nvPr>
            <p:ph type="sldNum" sz="quarter" idx="12"/>
          </p:nvPr>
        </p:nvSpPr>
        <p:spPr/>
        <p:txBody>
          <a:bodyPr/>
          <a:lstStyle/>
          <a:p>
            <a:pPr>
              <a:defRPr/>
            </a:pPr>
            <a:fld id="{0C84D572-D8F6-4265-BE05-0A6479FBD73A}" type="slidenum">
              <a:rPr lang="en-US"/>
              <a:pPr>
                <a:defRPr/>
              </a:pPr>
              <a:t>1</a:t>
            </a:fld>
            <a:endParaRPr lang="en-US"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3F2A6-81CE-4FEA-AA2A-E8FD685C6324}"/>
              </a:ext>
            </a:extLst>
          </p:cNvPr>
          <p:cNvSpPr>
            <a:spLocks noGrp="1"/>
          </p:cNvSpPr>
          <p:nvPr>
            <p:ph type="title"/>
          </p:nvPr>
        </p:nvSpPr>
        <p:spPr/>
        <p:txBody>
          <a:bodyPr/>
          <a:lstStyle/>
          <a:p>
            <a:r>
              <a:rPr lang="en-IN" dirty="0"/>
              <a:t>MCA Scrutiny</a:t>
            </a:r>
          </a:p>
        </p:txBody>
      </p:sp>
      <p:sp>
        <p:nvSpPr>
          <p:cNvPr id="3" name="Content Placeholder 2">
            <a:extLst>
              <a:ext uri="{FF2B5EF4-FFF2-40B4-BE49-F238E27FC236}">
                <a16:creationId xmlns:a16="http://schemas.microsoft.com/office/drawing/2014/main" id="{384361FD-ED8C-415D-A14D-ECCFEDDFA643}"/>
              </a:ext>
            </a:extLst>
          </p:cNvPr>
          <p:cNvSpPr>
            <a:spLocks noGrp="1"/>
          </p:cNvSpPr>
          <p:nvPr>
            <p:ph idx="1"/>
          </p:nvPr>
        </p:nvSpPr>
        <p:spPr/>
        <p:txBody>
          <a:bodyPr/>
          <a:lstStyle/>
          <a:p>
            <a:pPr algn="just"/>
            <a:r>
              <a:rPr lang="en-IN" sz="2500" dirty="0"/>
              <a:t>Circular No: 5/ 2020 dated 22</a:t>
            </a:r>
            <a:r>
              <a:rPr lang="en-IN" sz="2500" baseline="30000" dirty="0"/>
              <a:t>nd</a:t>
            </a:r>
            <a:r>
              <a:rPr lang="en-IN" sz="2500" dirty="0"/>
              <a:t> Apr 2020</a:t>
            </a:r>
          </a:p>
          <a:p>
            <a:pPr marL="0" indent="0" algn="just">
              <a:buNone/>
            </a:pPr>
            <a:r>
              <a:rPr lang="en-IN" sz="2500" dirty="0"/>
              <a:t>     SOP was issued to ROC </a:t>
            </a:r>
          </a:p>
          <a:p>
            <a:pPr algn="just"/>
            <a:r>
              <a:rPr lang="en-US" sz="2100" b="0" i="0" u="none" strike="noStrike" baseline="0" dirty="0">
                <a:latin typeface="Arial" panose="020B0604020202020204" pitchFamily="34" charset="0"/>
                <a:cs typeface="Arial" panose="020B0604020202020204" pitchFamily="34" charset="0"/>
              </a:rPr>
              <a:t>Roc offices are directed to follow meticulously at the time of serving notices to the co and adequate care is provided to ensure that civil or criminal proceedings are not unnecessarily initiated against the Independent Directors (IDs) and Non-Executive Directors (NEDs) unless sufficient evidences come into </a:t>
            </a:r>
            <a:r>
              <a:rPr lang="en-US" sz="2100" dirty="0">
                <a:latin typeface="Arial" panose="020B0604020202020204" pitchFamily="34" charset="0"/>
                <a:cs typeface="Arial" panose="020B0604020202020204" pitchFamily="34" charset="0"/>
              </a:rPr>
              <a:t>existence. </a:t>
            </a:r>
            <a:endParaRPr lang="en-IN" sz="21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45537779-17E7-41E9-BD14-F9479490CAB5}"/>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1ABEE06-CF16-463D-A4A9-079B94DCBB55}"/>
              </a:ext>
            </a:extLst>
          </p:cNvPr>
          <p:cNvSpPr>
            <a:spLocks noGrp="1"/>
          </p:cNvSpPr>
          <p:nvPr>
            <p:ph type="sldNum" sz="quarter" idx="12"/>
          </p:nvPr>
        </p:nvSpPr>
        <p:spPr/>
        <p:txBody>
          <a:bodyPr/>
          <a:lstStyle/>
          <a:p>
            <a:pPr>
              <a:defRPr/>
            </a:pPr>
            <a:fld id="{C46BCC04-14A5-46FC-A23E-F5829FD84756}" type="slidenum">
              <a:rPr lang="en-US" smtClean="0"/>
              <a:pPr>
                <a:defRPr/>
              </a:pPr>
              <a:t>10</a:t>
            </a:fld>
            <a:endParaRPr lang="en-US"/>
          </a:p>
        </p:txBody>
      </p:sp>
    </p:spTree>
    <p:extLst>
      <p:ext uri="{BB962C8B-B14F-4D97-AF65-F5344CB8AC3E}">
        <p14:creationId xmlns:p14="http://schemas.microsoft.com/office/powerpoint/2010/main" val="698330628"/>
      </p:ext>
    </p:extLst>
  </p:cSld>
  <p:clrMapOvr>
    <a:masterClrMapping/>
  </p:clrMapOvr>
  <p:transition spd="med"/>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7C470-EF97-4FD2-ADDD-706700523CA5}"/>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2AB57303-21F9-4329-A013-8C64AE978C05}"/>
              </a:ext>
            </a:extLst>
          </p:cNvPr>
          <p:cNvSpPr>
            <a:spLocks noGrp="1"/>
          </p:cNvSpPr>
          <p:nvPr>
            <p:ph idx="1"/>
          </p:nvPr>
        </p:nvSpPr>
        <p:spPr>
          <a:xfrm>
            <a:off x="1066800" y="1295400"/>
            <a:ext cx="7620000" cy="4114800"/>
          </a:xfrm>
        </p:spPr>
        <p:txBody>
          <a:bodyPr/>
          <a:lstStyle/>
          <a:p>
            <a:pPr algn="l"/>
            <a:r>
              <a:rPr lang="en-US" sz="1800" b="1" i="0" u="none" strike="noStrike" baseline="0" dirty="0">
                <a:latin typeface="Arial" panose="020B0604020202020204" pitchFamily="34" charset="0"/>
              </a:rPr>
              <a:t>For identification of relevant transactions in context of maintenance of books of account, the auditor may</a:t>
            </a:r>
          </a:p>
          <a:p>
            <a:pPr marL="0" indent="0" algn="l">
              <a:buNone/>
            </a:pPr>
            <a:r>
              <a:rPr lang="en-US" sz="1800" b="1" i="0" u="none" strike="noStrike" baseline="0" dirty="0">
                <a:latin typeface="Arial" panose="020B0604020202020204" pitchFamily="34" charset="0"/>
              </a:rPr>
              <a:t>      consider performing the following procedures</a:t>
            </a:r>
          </a:p>
          <a:p>
            <a:pPr algn="l"/>
            <a:r>
              <a:rPr lang="en-US" sz="2200" b="0" i="0" u="none" strike="noStrike" baseline="0" dirty="0">
                <a:latin typeface="Arial" panose="020B0604020202020204" pitchFamily="34" charset="0"/>
              </a:rPr>
              <a:t>Assess management’s identification of records and transactions where audit trail needs to be captured and verify, on a test basis, whether the audit trail has been configured and enabled;</a:t>
            </a:r>
          </a:p>
          <a:p>
            <a:pPr algn="l"/>
            <a:r>
              <a:rPr lang="en-IN" sz="2200" b="0" i="0" u="none" strike="noStrike" baseline="0" dirty="0">
                <a:latin typeface="Arial" panose="020B0604020202020204" pitchFamily="34" charset="0"/>
              </a:rPr>
              <a:t>Evaluate the management’s approach</a:t>
            </a:r>
            <a:r>
              <a:rPr lang="en-US" sz="2200" b="0" i="0" u="none" strike="noStrike" baseline="0" dirty="0">
                <a:latin typeface="Arial" panose="020B0604020202020204" pitchFamily="34" charset="0"/>
              </a:rPr>
              <a:t>;</a:t>
            </a:r>
            <a:endParaRPr lang="en-US" sz="2200" dirty="0">
              <a:latin typeface="Arial" panose="020B0604020202020204" pitchFamily="34" charset="0"/>
            </a:endParaRPr>
          </a:p>
          <a:p>
            <a:pPr algn="l"/>
            <a:r>
              <a:rPr lang="en-US" sz="2200" b="0" i="0" u="none" strike="noStrike" baseline="0" dirty="0">
                <a:latin typeface="Arial" panose="020B0604020202020204" pitchFamily="34" charset="0"/>
              </a:rPr>
              <a:t>Inquire with the management on how they evaluated changes that are required for the maintenance of audit trail; </a:t>
            </a:r>
          </a:p>
          <a:p>
            <a:pPr algn="l"/>
            <a:r>
              <a:rPr lang="en-US" sz="2200" b="0" i="0" u="none" strike="noStrike" baseline="0" dirty="0">
                <a:latin typeface="Arial" panose="020B0604020202020204" pitchFamily="34" charset="0"/>
              </a:rPr>
              <a:t>Where applicable, consider involvement of specialists</a:t>
            </a:r>
            <a:r>
              <a:rPr lang="en-US" sz="2200" dirty="0">
                <a:latin typeface="Arial" panose="020B0604020202020204" pitchFamily="34" charset="0"/>
              </a:rPr>
              <a:t>;</a:t>
            </a:r>
            <a:endParaRPr lang="en-IN" sz="2200" b="1" dirty="0"/>
          </a:p>
          <a:p>
            <a:pPr marL="0" indent="0" algn="l">
              <a:buNone/>
            </a:pPr>
            <a:endParaRPr lang="en-IN" b="1" dirty="0"/>
          </a:p>
        </p:txBody>
      </p:sp>
      <p:sp>
        <p:nvSpPr>
          <p:cNvPr id="4" name="Date Placeholder 3">
            <a:extLst>
              <a:ext uri="{FF2B5EF4-FFF2-40B4-BE49-F238E27FC236}">
                <a16:creationId xmlns:a16="http://schemas.microsoft.com/office/drawing/2014/main" id="{5BBDEC93-15AB-4C94-A4EE-92CB7C3AF4C3}"/>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EE6105A3-B4BA-4087-B56C-F35B06CB030D}"/>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055C5EEB-A26A-4714-96A2-65FA741C8ECF}"/>
              </a:ext>
            </a:extLst>
          </p:cNvPr>
          <p:cNvSpPr>
            <a:spLocks noGrp="1"/>
          </p:cNvSpPr>
          <p:nvPr>
            <p:ph type="sldNum" sz="quarter" idx="12"/>
          </p:nvPr>
        </p:nvSpPr>
        <p:spPr/>
        <p:txBody>
          <a:bodyPr/>
          <a:lstStyle/>
          <a:p>
            <a:pPr>
              <a:defRPr/>
            </a:pPr>
            <a:fld id="{C46BCC04-14A5-46FC-A23E-F5829FD84756}" type="slidenum">
              <a:rPr lang="en-US" smtClean="0"/>
              <a:pPr>
                <a:defRPr/>
              </a:pPr>
              <a:t>100</a:t>
            </a:fld>
            <a:endParaRPr lang="en-US"/>
          </a:p>
        </p:txBody>
      </p:sp>
    </p:spTree>
    <p:extLst>
      <p:ext uri="{BB962C8B-B14F-4D97-AF65-F5344CB8AC3E}">
        <p14:creationId xmlns:p14="http://schemas.microsoft.com/office/powerpoint/2010/main" val="1216866154"/>
      </p:ext>
    </p:extLst>
  </p:cSld>
  <p:clrMapOvr>
    <a:masterClrMapping/>
  </p:clrMapOvr>
  <p:transition spd="med"/>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98160-0B87-41C0-8BB2-B0A761985F64}"/>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87AB8772-B9D9-4F07-9467-09D93F4EEC1E}"/>
              </a:ext>
            </a:extLst>
          </p:cNvPr>
          <p:cNvSpPr>
            <a:spLocks noGrp="1"/>
          </p:cNvSpPr>
          <p:nvPr>
            <p:ph idx="1"/>
          </p:nvPr>
        </p:nvSpPr>
        <p:spPr/>
        <p:txBody>
          <a:bodyPr/>
          <a:lstStyle/>
          <a:p>
            <a:r>
              <a:rPr lang="en-IN" dirty="0"/>
              <a:t>When the accounting software is supported by the service provider</a:t>
            </a:r>
          </a:p>
          <a:p>
            <a:pPr algn="l"/>
            <a:r>
              <a:rPr lang="en-US" sz="2200" b="0" i="0" u="none" strike="noStrike" baseline="0" dirty="0">
                <a:latin typeface="Arial" panose="020B0604020202020204" pitchFamily="34" charset="0"/>
              </a:rPr>
              <a:t>the company’s management and the auditor may consider using independent auditor’s report of service </a:t>
            </a:r>
            <a:r>
              <a:rPr lang="en-IN" sz="2200" b="0" i="0" u="none" strike="noStrike" baseline="0" dirty="0">
                <a:latin typeface="Arial" panose="020B0604020202020204" pitchFamily="34" charset="0"/>
              </a:rPr>
              <a:t>organisation (SAE 3402, “Assurance Reports on Controls At a Service Organization”)</a:t>
            </a:r>
            <a:endParaRPr lang="en-IN" sz="2200" dirty="0"/>
          </a:p>
        </p:txBody>
      </p:sp>
      <p:sp>
        <p:nvSpPr>
          <p:cNvPr id="4" name="Date Placeholder 3">
            <a:extLst>
              <a:ext uri="{FF2B5EF4-FFF2-40B4-BE49-F238E27FC236}">
                <a16:creationId xmlns:a16="http://schemas.microsoft.com/office/drawing/2014/main" id="{38A8CF63-7B39-40C3-9F0A-0DEC59B74595}"/>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76B439AA-253F-4DF6-BC67-0DF6371FA39D}"/>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3A7CF7AC-DE6F-4A95-9419-CD0CD1041DC7}"/>
              </a:ext>
            </a:extLst>
          </p:cNvPr>
          <p:cNvSpPr>
            <a:spLocks noGrp="1"/>
          </p:cNvSpPr>
          <p:nvPr>
            <p:ph type="sldNum" sz="quarter" idx="12"/>
          </p:nvPr>
        </p:nvSpPr>
        <p:spPr/>
        <p:txBody>
          <a:bodyPr/>
          <a:lstStyle/>
          <a:p>
            <a:pPr>
              <a:defRPr/>
            </a:pPr>
            <a:fld id="{C46BCC04-14A5-46FC-A23E-F5829FD84756}" type="slidenum">
              <a:rPr lang="en-US" smtClean="0"/>
              <a:pPr>
                <a:defRPr/>
              </a:pPr>
              <a:t>101</a:t>
            </a:fld>
            <a:endParaRPr lang="en-US"/>
          </a:p>
        </p:txBody>
      </p:sp>
    </p:spTree>
    <p:extLst>
      <p:ext uri="{BB962C8B-B14F-4D97-AF65-F5344CB8AC3E}">
        <p14:creationId xmlns:p14="http://schemas.microsoft.com/office/powerpoint/2010/main" val="2187219574"/>
      </p:ext>
    </p:extLst>
  </p:cSld>
  <p:clrMapOvr>
    <a:masterClrMapping/>
  </p:clrMapOvr>
  <p:transition spd="med"/>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D0579-7721-45DE-88A5-EF96874E31CE}"/>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7228A3CF-A376-4479-A98C-6E1EB93AB6ED}"/>
              </a:ext>
            </a:extLst>
          </p:cNvPr>
          <p:cNvSpPr>
            <a:spLocks noGrp="1"/>
          </p:cNvSpPr>
          <p:nvPr>
            <p:ph idx="1"/>
          </p:nvPr>
        </p:nvSpPr>
        <p:spPr/>
        <p:txBody>
          <a:bodyPr/>
          <a:lstStyle/>
          <a:p>
            <a:pPr algn="l"/>
            <a:r>
              <a:rPr lang="en-US" sz="2200" b="0" i="0" u="none" strike="noStrike" baseline="0" dirty="0">
                <a:latin typeface="Arial" panose="020B0604020202020204" pitchFamily="34" charset="0"/>
              </a:rPr>
              <a:t>Most of the ERP software, have an audit trail feature that can be enabled or disabled at the discretion of the company. The management of the company may have put in place certain controls such as restricting access to the administrators and monitoring changes to configurations that may </a:t>
            </a:r>
            <a:r>
              <a:rPr lang="en-IN" sz="2200" b="0" i="0" u="none" strike="noStrike" baseline="0" dirty="0">
                <a:latin typeface="Arial" panose="020B0604020202020204" pitchFamily="34" charset="0"/>
              </a:rPr>
              <a:t>impact the audit trail</a:t>
            </a:r>
            <a:r>
              <a:rPr lang="en-IN" sz="1800" b="0" i="0" u="none" strike="noStrike" baseline="0" dirty="0">
                <a:latin typeface="Arial" panose="020B0604020202020204" pitchFamily="34" charset="0"/>
              </a:rPr>
              <a:t>.</a:t>
            </a:r>
            <a:endParaRPr lang="en-IN" dirty="0"/>
          </a:p>
        </p:txBody>
      </p:sp>
      <p:sp>
        <p:nvSpPr>
          <p:cNvPr id="4" name="Date Placeholder 3">
            <a:extLst>
              <a:ext uri="{FF2B5EF4-FFF2-40B4-BE49-F238E27FC236}">
                <a16:creationId xmlns:a16="http://schemas.microsoft.com/office/drawing/2014/main" id="{E9A18163-9DD3-4D3F-A775-E83C2B7AFE1B}"/>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F9D1D6A9-8401-4D37-83EC-C8BCB012A9E2}"/>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42848C32-3E35-41CD-A895-5EC18FD8C49F}"/>
              </a:ext>
            </a:extLst>
          </p:cNvPr>
          <p:cNvSpPr>
            <a:spLocks noGrp="1"/>
          </p:cNvSpPr>
          <p:nvPr>
            <p:ph type="sldNum" sz="quarter" idx="12"/>
          </p:nvPr>
        </p:nvSpPr>
        <p:spPr/>
        <p:txBody>
          <a:bodyPr/>
          <a:lstStyle/>
          <a:p>
            <a:pPr>
              <a:defRPr/>
            </a:pPr>
            <a:fld id="{C46BCC04-14A5-46FC-A23E-F5829FD84756}" type="slidenum">
              <a:rPr lang="en-US" smtClean="0"/>
              <a:pPr>
                <a:defRPr/>
              </a:pPr>
              <a:t>102</a:t>
            </a:fld>
            <a:endParaRPr lang="en-US"/>
          </a:p>
        </p:txBody>
      </p:sp>
    </p:spTree>
    <p:extLst>
      <p:ext uri="{BB962C8B-B14F-4D97-AF65-F5344CB8AC3E}">
        <p14:creationId xmlns:p14="http://schemas.microsoft.com/office/powerpoint/2010/main" val="1196900815"/>
      </p:ext>
    </p:extLst>
  </p:cSld>
  <p:clrMapOvr>
    <a:masterClrMapping/>
  </p:clrMapOvr>
  <p:transition spd="med"/>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33487-4BD6-4E05-9DB1-2450D86F1532}"/>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3B95403A-FD55-44DC-B459-D526FEE3CD8B}"/>
              </a:ext>
            </a:extLst>
          </p:cNvPr>
          <p:cNvSpPr>
            <a:spLocks noGrp="1"/>
          </p:cNvSpPr>
          <p:nvPr>
            <p:ph idx="1"/>
          </p:nvPr>
        </p:nvSpPr>
        <p:spPr>
          <a:xfrm>
            <a:off x="1129891" y="1295400"/>
            <a:ext cx="7620000" cy="4114800"/>
          </a:xfrm>
        </p:spPr>
        <p:txBody>
          <a:bodyPr/>
          <a:lstStyle/>
          <a:p>
            <a:pPr algn="l"/>
            <a:r>
              <a:rPr lang="en-US" sz="2100" b="1" dirty="0">
                <a:latin typeface="Arial" panose="020B0604020202020204" pitchFamily="34" charset="0"/>
              </a:rPr>
              <a:t>A</a:t>
            </a:r>
            <a:r>
              <a:rPr lang="en-US" sz="2100" b="1" i="0" u="none" strike="noStrike" baseline="0" dirty="0">
                <a:latin typeface="Arial" panose="020B0604020202020204" pitchFamily="34" charset="0"/>
              </a:rPr>
              <a:t>uditor may take into consideration the following aspects for every accounting software</a:t>
            </a:r>
          </a:p>
          <a:p>
            <a:pPr algn="l"/>
            <a:r>
              <a:rPr lang="en-US" sz="2100" b="0" i="0" u="none" strike="noStrike" baseline="0" dirty="0">
                <a:latin typeface="Arial" panose="020B0604020202020204" pitchFamily="34" charset="0"/>
              </a:rPr>
              <a:t>the software configuration that controls enabling or disabling of the audit trail and whether audit trail was enabled </a:t>
            </a:r>
            <a:r>
              <a:rPr lang="en-IN" sz="2100" b="0" i="0" u="none" strike="noStrike" baseline="0" dirty="0">
                <a:latin typeface="Arial" panose="020B0604020202020204" pitchFamily="34" charset="0"/>
              </a:rPr>
              <a:t>throughout the period.</a:t>
            </a:r>
          </a:p>
          <a:p>
            <a:pPr algn="l"/>
            <a:r>
              <a:rPr lang="en-US" sz="2100" b="0" i="0" u="none" strike="noStrike" baseline="0" dirty="0">
                <a:latin typeface="Arial" panose="020B0604020202020204" pitchFamily="34" charset="0"/>
              </a:rPr>
              <a:t>the access to such configurations.</a:t>
            </a:r>
            <a:endParaRPr lang="en-IN" sz="2100" dirty="0">
              <a:latin typeface="Arial" panose="020B0604020202020204" pitchFamily="34" charset="0"/>
            </a:endParaRPr>
          </a:p>
          <a:p>
            <a:pPr algn="l"/>
            <a:r>
              <a:rPr lang="en-US" sz="2100" b="0" i="0" u="none" strike="noStrike" baseline="0" dirty="0">
                <a:latin typeface="Arial" panose="020B0604020202020204" pitchFamily="34" charset="0"/>
              </a:rPr>
              <a:t>any changes to the audit trail configuration during the period of audit (during the financial year and also from the date of financial statements but before the date of auditor’s report).</a:t>
            </a:r>
          </a:p>
          <a:p>
            <a:pPr algn="l"/>
            <a:r>
              <a:rPr lang="en-US" sz="2100" b="0" i="0" u="none" strike="noStrike" baseline="0" dirty="0">
                <a:latin typeface="Arial" panose="020B0604020202020204" pitchFamily="34" charset="0"/>
              </a:rPr>
              <a:t>the periodic review mechanism implemented and operated by management for any changes to the audit trail configuration</a:t>
            </a:r>
            <a:endParaRPr lang="en-IN" sz="2100" dirty="0"/>
          </a:p>
        </p:txBody>
      </p:sp>
      <p:sp>
        <p:nvSpPr>
          <p:cNvPr id="4" name="Date Placeholder 3">
            <a:extLst>
              <a:ext uri="{FF2B5EF4-FFF2-40B4-BE49-F238E27FC236}">
                <a16:creationId xmlns:a16="http://schemas.microsoft.com/office/drawing/2014/main" id="{58638FB3-7A62-40CA-9BCE-9456A46F9153}"/>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94162D20-F4AB-403B-9861-E94360FCB747}"/>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F332FF8B-C2FC-4CDD-B504-2A8F2FC31466}"/>
              </a:ext>
            </a:extLst>
          </p:cNvPr>
          <p:cNvSpPr>
            <a:spLocks noGrp="1"/>
          </p:cNvSpPr>
          <p:nvPr>
            <p:ph type="sldNum" sz="quarter" idx="12"/>
          </p:nvPr>
        </p:nvSpPr>
        <p:spPr/>
        <p:txBody>
          <a:bodyPr/>
          <a:lstStyle/>
          <a:p>
            <a:pPr>
              <a:defRPr/>
            </a:pPr>
            <a:fld id="{C46BCC04-14A5-46FC-A23E-F5829FD84756}" type="slidenum">
              <a:rPr lang="en-US" smtClean="0"/>
              <a:pPr>
                <a:defRPr/>
              </a:pPr>
              <a:t>103</a:t>
            </a:fld>
            <a:endParaRPr lang="en-US"/>
          </a:p>
        </p:txBody>
      </p:sp>
    </p:spTree>
    <p:extLst>
      <p:ext uri="{BB962C8B-B14F-4D97-AF65-F5344CB8AC3E}">
        <p14:creationId xmlns:p14="http://schemas.microsoft.com/office/powerpoint/2010/main" val="585423747"/>
      </p:ext>
    </p:extLst>
  </p:cSld>
  <p:clrMapOvr>
    <a:masterClrMapping/>
  </p:clrMapOvr>
  <p:transition spd="med"/>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01419-344E-4440-AA93-A352EF2D0B48}"/>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C526771D-5A12-46BB-8C3B-FF6E16EB4720}"/>
              </a:ext>
            </a:extLst>
          </p:cNvPr>
          <p:cNvSpPr>
            <a:spLocks noGrp="1"/>
          </p:cNvSpPr>
          <p:nvPr>
            <p:ph idx="1"/>
          </p:nvPr>
        </p:nvSpPr>
        <p:spPr/>
        <p:txBody>
          <a:bodyPr/>
          <a:lstStyle/>
          <a:p>
            <a:pPr algn="l"/>
            <a:r>
              <a:rPr lang="en-US" sz="2200" b="0" i="0" u="none" strike="noStrike" baseline="0" dirty="0">
                <a:latin typeface="Arial" panose="020B0604020202020204" pitchFamily="34" charset="0"/>
              </a:rPr>
              <a:t>the completeness and accuracy of audit trail or edit logs that are generated through the software functionalities or directly recorded in the underlying database i.e., whether it captures the user ID that made the change, the date and time of change and what fields were changed</a:t>
            </a:r>
          </a:p>
          <a:p>
            <a:pPr algn="l"/>
            <a:r>
              <a:rPr lang="en-US" sz="2200" b="0" i="0" u="none" strike="noStrike" baseline="0" dirty="0">
                <a:latin typeface="Arial" panose="020B0604020202020204" pitchFamily="34" charset="0"/>
              </a:rPr>
              <a:t>any testing management has performed</a:t>
            </a:r>
          </a:p>
          <a:p>
            <a:pPr algn="l"/>
            <a:r>
              <a:rPr lang="en-US" sz="2200" dirty="0">
                <a:latin typeface="Arial" panose="020B0604020202020204" pitchFamily="34" charset="0"/>
              </a:rPr>
              <a:t>Preservation of records. Test check the audit trails on sample basis.</a:t>
            </a:r>
          </a:p>
          <a:p>
            <a:pPr algn="l"/>
            <a:endParaRPr lang="en-IN" sz="2200" dirty="0"/>
          </a:p>
        </p:txBody>
      </p:sp>
      <p:sp>
        <p:nvSpPr>
          <p:cNvPr id="4" name="Date Placeholder 3">
            <a:extLst>
              <a:ext uri="{FF2B5EF4-FFF2-40B4-BE49-F238E27FC236}">
                <a16:creationId xmlns:a16="http://schemas.microsoft.com/office/drawing/2014/main" id="{56F7E4D8-0ABA-424C-8DCA-3E209B409175}"/>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CD0100C6-E1CB-43D5-B5B7-939D3036B06A}"/>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DB4198BD-E7F5-4E82-BACF-CA98DAA78233}"/>
              </a:ext>
            </a:extLst>
          </p:cNvPr>
          <p:cNvSpPr>
            <a:spLocks noGrp="1"/>
          </p:cNvSpPr>
          <p:nvPr>
            <p:ph type="sldNum" sz="quarter" idx="12"/>
          </p:nvPr>
        </p:nvSpPr>
        <p:spPr/>
        <p:txBody>
          <a:bodyPr/>
          <a:lstStyle/>
          <a:p>
            <a:pPr>
              <a:defRPr/>
            </a:pPr>
            <a:fld id="{C46BCC04-14A5-46FC-A23E-F5829FD84756}" type="slidenum">
              <a:rPr lang="en-US" smtClean="0"/>
              <a:pPr>
                <a:defRPr/>
              </a:pPr>
              <a:t>104</a:t>
            </a:fld>
            <a:endParaRPr lang="en-US"/>
          </a:p>
        </p:txBody>
      </p:sp>
    </p:spTree>
    <p:extLst>
      <p:ext uri="{BB962C8B-B14F-4D97-AF65-F5344CB8AC3E}">
        <p14:creationId xmlns:p14="http://schemas.microsoft.com/office/powerpoint/2010/main" val="2371517645"/>
      </p:ext>
    </p:extLst>
  </p:cSld>
  <p:clrMapOvr>
    <a:masterClrMapping/>
  </p:clrMapOvr>
  <p:transition spd="med"/>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B556F-52C9-499F-8469-BA17D21AF33B}"/>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5759A253-C53C-41F0-BBBB-B3723E9FC512}"/>
              </a:ext>
            </a:extLst>
          </p:cNvPr>
          <p:cNvSpPr>
            <a:spLocks noGrp="1"/>
          </p:cNvSpPr>
          <p:nvPr>
            <p:ph idx="1"/>
          </p:nvPr>
        </p:nvSpPr>
        <p:spPr>
          <a:xfrm>
            <a:off x="1067586" y="1371600"/>
            <a:ext cx="7620000" cy="4114800"/>
          </a:xfrm>
        </p:spPr>
        <p:txBody>
          <a:bodyPr/>
          <a:lstStyle/>
          <a:p>
            <a:r>
              <a:rPr lang="en-IN" sz="2200" b="1" i="0" u="none" strike="noStrike" baseline="0" dirty="0">
                <a:latin typeface="Arial" panose="020B0604020202020204" pitchFamily="34" charset="0"/>
              </a:rPr>
              <a:t>Illustrative Wordings </a:t>
            </a:r>
            <a:r>
              <a:rPr lang="en-IN" sz="2200" b="1" i="0" u="none" strike="noStrike" baseline="0">
                <a:latin typeface="Arial" panose="020B0604020202020204" pitchFamily="34" charset="0"/>
              </a:rPr>
              <a:t>for Reporting - </a:t>
            </a:r>
            <a:r>
              <a:rPr lang="en-IN" sz="2200" b="1">
                <a:latin typeface="Arial" panose="020B0604020202020204" pitchFamily="34" charset="0"/>
              </a:rPr>
              <a:t>For </a:t>
            </a:r>
            <a:r>
              <a:rPr lang="en-IN" sz="2200" b="1" dirty="0">
                <a:latin typeface="Arial" panose="020B0604020202020204" pitchFamily="34" charset="0"/>
              </a:rPr>
              <a:t>SFS</a:t>
            </a:r>
          </a:p>
          <a:p>
            <a:pPr algn="l"/>
            <a:r>
              <a:rPr lang="en-US" sz="2200" b="0" i="0" u="none" strike="noStrike" baseline="0" dirty="0">
                <a:latin typeface="Arial" panose="020B0604020202020204" pitchFamily="34" charset="0"/>
              </a:rPr>
              <a:t>Based on our examination which included test checks, the company has used an accounting software for maintaining its books of account which has a feature of recording audit trail (edit log) facility and the same has operated throughout the year for all relevant transactions recorded in the software. Further, during the course of our audit we did not come across any instance of audit</a:t>
            </a:r>
          </a:p>
          <a:p>
            <a:pPr marL="0" indent="0" algn="l">
              <a:buNone/>
            </a:pPr>
            <a:r>
              <a:rPr lang="en-US" sz="2200" dirty="0">
                <a:latin typeface="Arial" panose="020B0604020202020204" pitchFamily="34" charset="0"/>
              </a:rPr>
              <a:t>    </a:t>
            </a:r>
            <a:r>
              <a:rPr lang="en-US" sz="2200" b="0" i="0" u="none" strike="noStrike" baseline="0" dirty="0">
                <a:latin typeface="Arial" panose="020B0604020202020204" pitchFamily="34" charset="0"/>
              </a:rPr>
              <a:t>trail feature being tampered with. [Additionally, the audit </a:t>
            </a:r>
            <a:r>
              <a:rPr lang="en-US" sz="2200" dirty="0">
                <a:latin typeface="Arial" panose="020B0604020202020204" pitchFamily="34" charset="0"/>
              </a:rPr>
              <a:t>     </a:t>
            </a:r>
          </a:p>
          <a:p>
            <a:pPr marL="0" indent="0" algn="l">
              <a:buNone/>
            </a:pPr>
            <a:r>
              <a:rPr lang="en-US" sz="2200" b="0" i="0" u="none" strike="noStrike" baseline="0" dirty="0">
                <a:latin typeface="Arial" panose="020B0604020202020204" pitchFamily="34" charset="0"/>
              </a:rPr>
              <a:t>    trail has been preserved by the company as per the   </a:t>
            </a:r>
          </a:p>
          <a:p>
            <a:pPr marL="0" indent="0" algn="l">
              <a:buNone/>
            </a:pPr>
            <a:r>
              <a:rPr lang="en-US" sz="2200" dirty="0">
                <a:latin typeface="Arial" panose="020B0604020202020204" pitchFamily="34" charset="0"/>
              </a:rPr>
              <a:t>    </a:t>
            </a:r>
            <a:r>
              <a:rPr lang="en-US" sz="2200" b="0" i="0" u="none" strike="noStrike" baseline="0" dirty="0">
                <a:latin typeface="Arial" panose="020B0604020202020204" pitchFamily="34" charset="0"/>
              </a:rPr>
              <a:t>statutory requirements </a:t>
            </a:r>
            <a:r>
              <a:rPr lang="en-IN" sz="2200" b="0" i="0" u="none" strike="noStrike" baseline="0" dirty="0">
                <a:latin typeface="Arial" panose="020B0604020202020204" pitchFamily="34" charset="0"/>
              </a:rPr>
              <a:t>for record retention.]</a:t>
            </a:r>
            <a:endParaRPr lang="en-IN" sz="2200" b="1" dirty="0"/>
          </a:p>
        </p:txBody>
      </p:sp>
      <p:sp>
        <p:nvSpPr>
          <p:cNvPr id="4" name="Date Placeholder 3">
            <a:extLst>
              <a:ext uri="{FF2B5EF4-FFF2-40B4-BE49-F238E27FC236}">
                <a16:creationId xmlns:a16="http://schemas.microsoft.com/office/drawing/2014/main" id="{369FBF7D-636E-4414-91AC-F132EB1D6745}"/>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3F5A4173-BE08-47D9-B16C-C78F4516E073}"/>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FDD5F0B3-9713-4ED5-9253-3AA3B2791ACF}"/>
              </a:ext>
            </a:extLst>
          </p:cNvPr>
          <p:cNvSpPr>
            <a:spLocks noGrp="1"/>
          </p:cNvSpPr>
          <p:nvPr>
            <p:ph type="sldNum" sz="quarter" idx="12"/>
          </p:nvPr>
        </p:nvSpPr>
        <p:spPr/>
        <p:txBody>
          <a:bodyPr/>
          <a:lstStyle/>
          <a:p>
            <a:pPr>
              <a:defRPr/>
            </a:pPr>
            <a:fld id="{C46BCC04-14A5-46FC-A23E-F5829FD84756}" type="slidenum">
              <a:rPr lang="en-US" smtClean="0"/>
              <a:pPr>
                <a:defRPr/>
              </a:pPr>
              <a:t>105</a:t>
            </a:fld>
            <a:endParaRPr lang="en-US"/>
          </a:p>
        </p:txBody>
      </p:sp>
    </p:spTree>
    <p:extLst>
      <p:ext uri="{BB962C8B-B14F-4D97-AF65-F5344CB8AC3E}">
        <p14:creationId xmlns:p14="http://schemas.microsoft.com/office/powerpoint/2010/main" val="3118892415"/>
      </p:ext>
    </p:extLst>
  </p:cSld>
  <p:clrMapOvr>
    <a:masterClrMapping/>
  </p:clrMapOvr>
  <p:transition spd="med"/>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DCCDA-CEA7-4673-853C-9572855BE8A6}"/>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06AB432B-B36E-4060-BB02-3A93482765E5}"/>
              </a:ext>
            </a:extLst>
          </p:cNvPr>
          <p:cNvSpPr>
            <a:spLocks noGrp="1"/>
          </p:cNvSpPr>
          <p:nvPr>
            <p:ph idx="1"/>
          </p:nvPr>
        </p:nvSpPr>
        <p:spPr>
          <a:xfrm>
            <a:off x="1066800" y="1371600"/>
            <a:ext cx="7620000" cy="4114800"/>
          </a:xfrm>
        </p:spPr>
        <p:txBody>
          <a:bodyPr/>
          <a:lstStyle/>
          <a:p>
            <a:pPr algn="l"/>
            <a:r>
              <a:rPr lang="en-US" sz="2100" b="1" i="0" u="none" strike="noStrike" baseline="0" dirty="0">
                <a:latin typeface="Arial" panose="020B0604020202020204" pitchFamily="34" charset="0"/>
              </a:rPr>
              <a:t>CFS </a:t>
            </a:r>
          </a:p>
          <a:p>
            <a:pPr algn="l"/>
            <a:r>
              <a:rPr lang="en-US" sz="2100" b="0" i="0" u="none" strike="noStrike" baseline="0" dirty="0">
                <a:latin typeface="Arial" panose="020B0604020202020204" pitchFamily="34" charset="0"/>
              </a:rPr>
              <a:t>Based on our examination which included test checks and</a:t>
            </a:r>
          </a:p>
          <a:p>
            <a:pPr algn="l"/>
            <a:r>
              <a:rPr lang="en-US" sz="2100" b="0" i="0" u="none" strike="noStrike" baseline="0" dirty="0">
                <a:latin typeface="Arial" panose="020B0604020202020204" pitchFamily="34" charset="0"/>
              </a:rPr>
              <a:t>that performed by the respective auditors of the subsidiaries, associates and joint ventures/joint operations which are companies incorporated in India whose financial statements have been audited under the Act, the company, subsidiaries, associates and joint ventures/joint operations have used an accounting software for maintaining its books of account which has a feature of recording audit trail (edit log) facility and the same has operated throughout the year for all relevant transactions recorded in the software. Further, during the course of our audit we did not come</a:t>
            </a:r>
            <a:endParaRPr lang="en-IN" sz="2100" dirty="0"/>
          </a:p>
        </p:txBody>
      </p:sp>
      <p:sp>
        <p:nvSpPr>
          <p:cNvPr id="4" name="Date Placeholder 3">
            <a:extLst>
              <a:ext uri="{FF2B5EF4-FFF2-40B4-BE49-F238E27FC236}">
                <a16:creationId xmlns:a16="http://schemas.microsoft.com/office/drawing/2014/main" id="{0301C005-5806-4D86-BECF-4257B8B24A3D}"/>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E7CABDC6-FF6D-4205-8891-698A259CA0B6}"/>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745693D6-2AAF-4FCF-A46B-B9307E457038}"/>
              </a:ext>
            </a:extLst>
          </p:cNvPr>
          <p:cNvSpPr>
            <a:spLocks noGrp="1"/>
          </p:cNvSpPr>
          <p:nvPr>
            <p:ph type="sldNum" sz="quarter" idx="12"/>
          </p:nvPr>
        </p:nvSpPr>
        <p:spPr/>
        <p:txBody>
          <a:bodyPr/>
          <a:lstStyle/>
          <a:p>
            <a:pPr>
              <a:defRPr/>
            </a:pPr>
            <a:fld id="{C46BCC04-14A5-46FC-A23E-F5829FD84756}" type="slidenum">
              <a:rPr lang="en-US" smtClean="0"/>
              <a:pPr>
                <a:defRPr/>
              </a:pPr>
              <a:t>106</a:t>
            </a:fld>
            <a:endParaRPr lang="en-US"/>
          </a:p>
        </p:txBody>
      </p:sp>
    </p:spTree>
    <p:extLst>
      <p:ext uri="{BB962C8B-B14F-4D97-AF65-F5344CB8AC3E}">
        <p14:creationId xmlns:p14="http://schemas.microsoft.com/office/powerpoint/2010/main" val="3442893984"/>
      </p:ext>
    </p:extLst>
  </p:cSld>
  <p:clrMapOvr>
    <a:masterClrMapping/>
  </p:clrMapOvr>
  <p:transition spd="med"/>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4B0ED-5122-4676-AD99-025410BD0D04}"/>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090B0A5E-1AFA-4EF3-88AB-B1E021F1A48C}"/>
              </a:ext>
            </a:extLst>
          </p:cNvPr>
          <p:cNvSpPr>
            <a:spLocks noGrp="1"/>
          </p:cNvSpPr>
          <p:nvPr>
            <p:ph idx="1"/>
          </p:nvPr>
        </p:nvSpPr>
        <p:spPr/>
        <p:txBody>
          <a:bodyPr/>
          <a:lstStyle/>
          <a:p>
            <a:pPr algn="l"/>
            <a:r>
              <a:rPr lang="en-US" sz="2100" b="0" i="0" u="none" strike="noStrike" baseline="0" dirty="0">
                <a:latin typeface="Arial" panose="020B0604020202020204" pitchFamily="34" charset="0"/>
              </a:rPr>
              <a:t>across any instance of audit trail feature being tampered with. [Additionally, the audit trail has been preserved by the company as per the statutory requirements for record retention.]</a:t>
            </a:r>
            <a:endParaRPr lang="en-IN" sz="2100" dirty="0"/>
          </a:p>
        </p:txBody>
      </p:sp>
      <p:sp>
        <p:nvSpPr>
          <p:cNvPr id="4" name="Date Placeholder 3">
            <a:extLst>
              <a:ext uri="{FF2B5EF4-FFF2-40B4-BE49-F238E27FC236}">
                <a16:creationId xmlns:a16="http://schemas.microsoft.com/office/drawing/2014/main" id="{8B685412-C182-4B18-8B1D-33636B34AE38}"/>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416362C5-217D-4FB4-9774-EB342B3C49B0}"/>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9C33CD96-66A6-48C4-83C3-05568652F999}"/>
              </a:ext>
            </a:extLst>
          </p:cNvPr>
          <p:cNvSpPr>
            <a:spLocks noGrp="1"/>
          </p:cNvSpPr>
          <p:nvPr>
            <p:ph type="sldNum" sz="quarter" idx="12"/>
          </p:nvPr>
        </p:nvSpPr>
        <p:spPr/>
        <p:txBody>
          <a:bodyPr/>
          <a:lstStyle/>
          <a:p>
            <a:pPr>
              <a:defRPr/>
            </a:pPr>
            <a:fld id="{C46BCC04-14A5-46FC-A23E-F5829FD84756}" type="slidenum">
              <a:rPr lang="en-US" smtClean="0"/>
              <a:pPr>
                <a:defRPr/>
              </a:pPr>
              <a:t>107</a:t>
            </a:fld>
            <a:endParaRPr lang="en-US"/>
          </a:p>
        </p:txBody>
      </p:sp>
    </p:spTree>
    <p:extLst>
      <p:ext uri="{BB962C8B-B14F-4D97-AF65-F5344CB8AC3E}">
        <p14:creationId xmlns:p14="http://schemas.microsoft.com/office/powerpoint/2010/main" val="2453405211"/>
      </p:ext>
    </p:extLst>
  </p:cSld>
  <p:clrMapOvr>
    <a:masterClrMapping/>
  </p:clrMapOvr>
  <p:transition spd="med"/>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52B9B-1E25-4C68-9E22-D804B52963D8}"/>
              </a:ext>
            </a:extLst>
          </p:cNvPr>
          <p:cNvSpPr>
            <a:spLocks noGrp="1"/>
          </p:cNvSpPr>
          <p:nvPr>
            <p:ph type="title"/>
          </p:nvPr>
        </p:nvSpPr>
        <p:spPr/>
        <p:txBody>
          <a:bodyPr/>
          <a:lstStyle/>
          <a:p>
            <a:r>
              <a:rPr lang="en-IN" dirty="0"/>
              <a:t>Audit Trail issue</a:t>
            </a:r>
          </a:p>
        </p:txBody>
      </p:sp>
      <p:graphicFrame>
        <p:nvGraphicFramePr>
          <p:cNvPr id="7" name="Table 7">
            <a:extLst>
              <a:ext uri="{FF2B5EF4-FFF2-40B4-BE49-F238E27FC236}">
                <a16:creationId xmlns:a16="http://schemas.microsoft.com/office/drawing/2014/main" id="{7E179B0D-A540-4AA8-99B0-9BDBF59828A8}"/>
              </a:ext>
            </a:extLst>
          </p:cNvPr>
          <p:cNvGraphicFramePr>
            <a:graphicFrameLocks noGrp="1"/>
          </p:cNvGraphicFramePr>
          <p:nvPr>
            <p:ph idx="1"/>
          </p:nvPr>
        </p:nvGraphicFramePr>
        <p:xfrm>
          <a:off x="1066800" y="1991360"/>
          <a:ext cx="7620000" cy="2656840"/>
        </p:xfrm>
        <a:graphic>
          <a:graphicData uri="http://schemas.openxmlformats.org/drawingml/2006/table">
            <a:tbl>
              <a:tblPr firstRow="1" bandRow="1">
                <a:tableStyleId>{5C22544A-7EE6-4342-B048-85BDC9FD1C3A}</a:tableStyleId>
              </a:tblPr>
              <a:tblGrid>
                <a:gridCol w="3810000">
                  <a:extLst>
                    <a:ext uri="{9D8B030D-6E8A-4147-A177-3AD203B41FA5}">
                      <a16:colId xmlns:a16="http://schemas.microsoft.com/office/drawing/2014/main" val="3210461509"/>
                    </a:ext>
                  </a:extLst>
                </a:gridCol>
                <a:gridCol w="3810000">
                  <a:extLst>
                    <a:ext uri="{9D8B030D-6E8A-4147-A177-3AD203B41FA5}">
                      <a16:colId xmlns:a16="http://schemas.microsoft.com/office/drawing/2014/main" val="3068938939"/>
                    </a:ext>
                  </a:extLst>
                </a:gridCol>
              </a:tblGrid>
              <a:tr h="370840">
                <a:tc>
                  <a:txBody>
                    <a:bodyPr/>
                    <a:lstStyle/>
                    <a:p>
                      <a:r>
                        <a:rPr lang="en-IN" dirty="0"/>
                        <a:t>Nature of exception noted</a:t>
                      </a:r>
                    </a:p>
                  </a:txBody>
                  <a:tcPr/>
                </a:tc>
                <a:tc>
                  <a:txBody>
                    <a:bodyPr/>
                    <a:lstStyle/>
                    <a:p>
                      <a:r>
                        <a:rPr lang="en-IN" dirty="0" err="1"/>
                        <a:t>Detailes</a:t>
                      </a:r>
                      <a:r>
                        <a:rPr lang="en-IN" dirty="0"/>
                        <a:t> of exception</a:t>
                      </a:r>
                    </a:p>
                  </a:txBody>
                  <a:tcPr/>
                </a:tc>
                <a:extLst>
                  <a:ext uri="{0D108BD9-81ED-4DB2-BD59-A6C34878D82A}">
                    <a16:rowId xmlns:a16="http://schemas.microsoft.com/office/drawing/2014/main" val="645137743"/>
                  </a:ext>
                </a:extLst>
              </a:tr>
              <a:tr h="370840">
                <a:tc>
                  <a:txBody>
                    <a:bodyPr/>
                    <a:lstStyle/>
                    <a:p>
                      <a:r>
                        <a:rPr lang="en-IN" dirty="0"/>
                        <a:t>Accounting software maintained by a third party</a:t>
                      </a:r>
                    </a:p>
                  </a:txBody>
                  <a:tcPr/>
                </a:tc>
                <a:tc>
                  <a:txBody>
                    <a:bodyPr/>
                    <a:lstStyle/>
                    <a:p>
                      <a:r>
                        <a:rPr lang="en-IN" dirty="0"/>
                        <a:t>In the absence of audit trail for any direct changes made at the database level and based on SAE 3402 Assurance Reports on Controls at a Service Organisation, we are unable to comment on whether the audit trail feature is </a:t>
                      </a:r>
                      <a:r>
                        <a:rPr lang="en-IN" dirty="0" err="1"/>
                        <a:t>enbaled</a:t>
                      </a:r>
                      <a:r>
                        <a:rPr lang="en-IN" dirty="0"/>
                        <a:t> in the software or not. </a:t>
                      </a:r>
                    </a:p>
                  </a:txBody>
                  <a:tcPr/>
                </a:tc>
                <a:extLst>
                  <a:ext uri="{0D108BD9-81ED-4DB2-BD59-A6C34878D82A}">
                    <a16:rowId xmlns:a16="http://schemas.microsoft.com/office/drawing/2014/main" val="3722874778"/>
                  </a:ext>
                </a:extLst>
              </a:tr>
            </a:tbl>
          </a:graphicData>
        </a:graphic>
      </p:graphicFrame>
      <p:sp>
        <p:nvSpPr>
          <p:cNvPr id="4" name="Date Placeholder 3">
            <a:extLst>
              <a:ext uri="{FF2B5EF4-FFF2-40B4-BE49-F238E27FC236}">
                <a16:creationId xmlns:a16="http://schemas.microsoft.com/office/drawing/2014/main" id="{5BF85321-BF20-41C8-924F-01326BC2B7FF}"/>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BF99EE14-337C-40A7-A836-19FB9A092DDC}"/>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BCBED004-76CD-4700-9D1B-316CC34FC55D}"/>
              </a:ext>
            </a:extLst>
          </p:cNvPr>
          <p:cNvSpPr>
            <a:spLocks noGrp="1"/>
          </p:cNvSpPr>
          <p:nvPr>
            <p:ph type="sldNum" sz="quarter" idx="12"/>
          </p:nvPr>
        </p:nvSpPr>
        <p:spPr/>
        <p:txBody>
          <a:bodyPr/>
          <a:lstStyle/>
          <a:p>
            <a:pPr>
              <a:defRPr/>
            </a:pPr>
            <a:fld id="{C46BCC04-14A5-46FC-A23E-F5829FD84756}" type="slidenum">
              <a:rPr lang="en-US" smtClean="0"/>
              <a:pPr>
                <a:defRPr/>
              </a:pPr>
              <a:t>108</a:t>
            </a:fld>
            <a:endParaRPr lang="en-US"/>
          </a:p>
        </p:txBody>
      </p:sp>
    </p:spTree>
    <p:extLst>
      <p:ext uri="{BB962C8B-B14F-4D97-AF65-F5344CB8AC3E}">
        <p14:creationId xmlns:p14="http://schemas.microsoft.com/office/powerpoint/2010/main" val="427446862"/>
      </p:ext>
    </p:extLst>
  </p:cSld>
  <p:clrMapOvr>
    <a:masterClrMapping/>
  </p:clrMapOvr>
  <p:transition spd="med"/>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870EE-008C-4C31-B182-C571DD9A108F}"/>
              </a:ext>
            </a:extLst>
          </p:cNvPr>
          <p:cNvSpPr>
            <a:spLocks noGrp="1"/>
          </p:cNvSpPr>
          <p:nvPr>
            <p:ph type="title"/>
          </p:nvPr>
        </p:nvSpPr>
        <p:spPr/>
        <p:txBody>
          <a:bodyPr/>
          <a:lstStyle/>
          <a:p>
            <a:r>
              <a:rPr lang="en-IN" dirty="0"/>
              <a:t>Tally issues </a:t>
            </a:r>
          </a:p>
        </p:txBody>
      </p:sp>
      <p:sp>
        <p:nvSpPr>
          <p:cNvPr id="3" name="Content Placeholder 2">
            <a:extLst>
              <a:ext uri="{FF2B5EF4-FFF2-40B4-BE49-F238E27FC236}">
                <a16:creationId xmlns:a16="http://schemas.microsoft.com/office/drawing/2014/main" id="{6BC172EB-8E2F-4A26-8E2C-799007786430}"/>
              </a:ext>
            </a:extLst>
          </p:cNvPr>
          <p:cNvSpPr>
            <a:spLocks noGrp="1"/>
          </p:cNvSpPr>
          <p:nvPr>
            <p:ph idx="1"/>
          </p:nvPr>
        </p:nvSpPr>
        <p:spPr/>
        <p:txBody>
          <a:bodyPr/>
          <a:lstStyle/>
          <a:p>
            <a:pPr algn="l"/>
            <a:r>
              <a:rPr lang="en-US" sz="1800" b="1" i="0" u="none" strike="noStrike" baseline="0" dirty="0">
                <a:solidFill>
                  <a:srgbClr val="0E2B5C"/>
                </a:solidFill>
                <a:latin typeface="Roboto-Bold"/>
              </a:rPr>
              <a:t>Why has Tally Solutions introduced a new product </a:t>
            </a:r>
            <a:r>
              <a:rPr lang="en-US" sz="1800" b="1" i="0" u="none" strike="noStrike" baseline="0" dirty="0" err="1">
                <a:solidFill>
                  <a:srgbClr val="0E2B5C"/>
                </a:solidFill>
                <a:latin typeface="Roboto-Bold"/>
              </a:rPr>
              <a:t>TallyPrime</a:t>
            </a:r>
            <a:r>
              <a:rPr lang="en-US" sz="1800" b="1" i="0" u="none" strike="noStrike" baseline="0" dirty="0">
                <a:solidFill>
                  <a:srgbClr val="0E2B5C"/>
                </a:solidFill>
                <a:latin typeface="Roboto-Bold"/>
              </a:rPr>
              <a:t> Edit Log Release 2.1 with </a:t>
            </a:r>
            <a:r>
              <a:rPr lang="en-US" sz="1800" b="1" i="0" u="none" strike="noStrike" baseline="0" dirty="0" err="1">
                <a:solidFill>
                  <a:srgbClr val="0E2B5C"/>
                </a:solidFill>
                <a:latin typeface="Roboto-Bold"/>
              </a:rPr>
              <a:t>TallyPrime</a:t>
            </a:r>
            <a:r>
              <a:rPr lang="en-US" sz="1800" b="1" i="0" u="none" strike="noStrike" baseline="0" dirty="0">
                <a:solidFill>
                  <a:srgbClr val="0E2B5C"/>
                </a:solidFill>
                <a:latin typeface="Roboto-Bold"/>
              </a:rPr>
              <a:t> Release 2.1?</a:t>
            </a:r>
          </a:p>
          <a:p>
            <a:pPr algn="l"/>
            <a:endParaRPr lang="en-US" sz="1800" b="1" dirty="0">
              <a:solidFill>
                <a:srgbClr val="0E2B5C"/>
              </a:solidFill>
              <a:latin typeface="Roboto-Bold"/>
            </a:endParaRPr>
          </a:p>
          <a:p>
            <a:pPr algn="l"/>
            <a:r>
              <a:rPr lang="en-US" sz="1800" b="1" i="0" u="none" strike="noStrike" baseline="0" dirty="0">
                <a:solidFill>
                  <a:srgbClr val="0E2B5C"/>
                </a:solidFill>
                <a:latin typeface="Roboto-Bold"/>
              </a:rPr>
              <a:t>Will the same license work for both the products - </a:t>
            </a:r>
            <a:r>
              <a:rPr lang="en-US" sz="1800" b="1" i="0" u="none" strike="noStrike" baseline="0" dirty="0" err="1">
                <a:solidFill>
                  <a:srgbClr val="0E2B5C"/>
                </a:solidFill>
                <a:latin typeface="Roboto-Bold"/>
              </a:rPr>
              <a:t>TallyPrime</a:t>
            </a:r>
            <a:r>
              <a:rPr lang="en-US" sz="1800" b="1" i="0" u="none" strike="noStrike" baseline="0" dirty="0">
                <a:solidFill>
                  <a:srgbClr val="0E2B5C"/>
                </a:solidFill>
                <a:latin typeface="Roboto-Bold"/>
              </a:rPr>
              <a:t> and </a:t>
            </a:r>
            <a:r>
              <a:rPr lang="en-IN" sz="1800" b="1" i="0" u="none" strike="noStrike" baseline="0" dirty="0" err="1">
                <a:solidFill>
                  <a:srgbClr val="0E2B5C"/>
                </a:solidFill>
                <a:latin typeface="Roboto-Bold"/>
              </a:rPr>
              <a:t>TallyPrime</a:t>
            </a:r>
            <a:r>
              <a:rPr lang="en-IN" sz="1800" b="1" i="0" u="none" strike="noStrike" baseline="0" dirty="0">
                <a:solidFill>
                  <a:srgbClr val="0E2B5C"/>
                </a:solidFill>
                <a:latin typeface="Roboto-Bold"/>
              </a:rPr>
              <a:t> Edit Log?</a:t>
            </a:r>
          </a:p>
          <a:p>
            <a:pPr algn="l"/>
            <a:endParaRPr lang="en-IN" sz="1800" b="1" dirty="0">
              <a:solidFill>
                <a:srgbClr val="0E2B5C"/>
              </a:solidFill>
              <a:latin typeface="Roboto-Bold"/>
            </a:endParaRPr>
          </a:p>
          <a:p>
            <a:pPr algn="l"/>
            <a:endParaRPr lang="en-IN" sz="1800" b="1" dirty="0">
              <a:solidFill>
                <a:srgbClr val="0E2B5C"/>
              </a:solidFill>
              <a:latin typeface="Roboto-Bold"/>
            </a:endParaRPr>
          </a:p>
          <a:p>
            <a:pPr algn="l"/>
            <a:r>
              <a:rPr lang="en-US" sz="1800" b="1" i="0" u="none" strike="noStrike" baseline="0" dirty="0">
                <a:solidFill>
                  <a:srgbClr val="0E2B5C"/>
                </a:solidFill>
                <a:latin typeface="Roboto-Bold"/>
              </a:rPr>
              <a:t>When I updated from </a:t>
            </a:r>
            <a:r>
              <a:rPr lang="en-US" sz="1800" b="1" i="0" u="none" strike="noStrike" baseline="0" dirty="0" err="1">
                <a:solidFill>
                  <a:srgbClr val="0E2B5C"/>
                </a:solidFill>
                <a:latin typeface="Roboto-Bold"/>
              </a:rPr>
              <a:t>TallyPrime</a:t>
            </a:r>
            <a:r>
              <a:rPr lang="en-US" sz="1800" b="1" i="0" u="none" strike="noStrike" baseline="0" dirty="0">
                <a:solidFill>
                  <a:srgbClr val="0E2B5C"/>
                </a:solidFill>
                <a:latin typeface="Roboto-Bold"/>
              </a:rPr>
              <a:t> to </a:t>
            </a:r>
            <a:r>
              <a:rPr lang="en-US" sz="1800" b="1" i="0" u="none" strike="noStrike" baseline="0" dirty="0" err="1">
                <a:solidFill>
                  <a:srgbClr val="0E2B5C"/>
                </a:solidFill>
                <a:latin typeface="Roboto-Bold"/>
              </a:rPr>
              <a:t>TallyPrime</a:t>
            </a:r>
            <a:r>
              <a:rPr lang="en-US" sz="1800" b="1" i="0" u="none" strike="noStrike" baseline="0" dirty="0">
                <a:solidFill>
                  <a:srgbClr val="0E2B5C"/>
                </a:solidFill>
                <a:latin typeface="Roboto-Bold"/>
              </a:rPr>
              <a:t> Edit Log through setup manager, the icon of the product is not getting changed to the </a:t>
            </a:r>
            <a:r>
              <a:rPr lang="en-US" sz="1800" b="1" i="0" u="none" strike="noStrike" baseline="0" dirty="0" err="1">
                <a:solidFill>
                  <a:srgbClr val="0E2B5C"/>
                </a:solidFill>
                <a:latin typeface="Roboto-Bold"/>
              </a:rPr>
              <a:t>TallyPrime</a:t>
            </a:r>
            <a:r>
              <a:rPr lang="en-US" sz="1800" b="1" dirty="0">
                <a:solidFill>
                  <a:srgbClr val="0E2B5C"/>
                </a:solidFill>
                <a:latin typeface="Roboto-Bold"/>
              </a:rPr>
              <a:t> </a:t>
            </a:r>
            <a:r>
              <a:rPr lang="en-IN" sz="1800" b="1" i="0" u="none" strike="noStrike" baseline="0" dirty="0">
                <a:solidFill>
                  <a:srgbClr val="0E2B5C"/>
                </a:solidFill>
                <a:latin typeface="Roboto-Bold"/>
              </a:rPr>
              <a:t>Edit Log icon. Why?</a:t>
            </a:r>
            <a:endParaRPr lang="en-IN" dirty="0"/>
          </a:p>
        </p:txBody>
      </p:sp>
      <p:sp>
        <p:nvSpPr>
          <p:cNvPr id="4" name="Date Placeholder 3">
            <a:extLst>
              <a:ext uri="{FF2B5EF4-FFF2-40B4-BE49-F238E27FC236}">
                <a16:creationId xmlns:a16="http://schemas.microsoft.com/office/drawing/2014/main" id="{C87794E6-933E-44BB-AE8B-1DEB9E75ED74}"/>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7350DFA1-E3B1-4A93-ACDD-F16F8C1005AC}"/>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D767DE13-DDEB-4EC6-87DD-AC77ADBD3E70}"/>
              </a:ext>
            </a:extLst>
          </p:cNvPr>
          <p:cNvSpPr>
            <a:spLocks noGrp="1"/>
          </p:cNvSpPr>
          <p:nvPr>
            <p:ph type="sldNum" sz="quarter" idx="12"/>
          </p:nvPr>
        </p:nvSpPr>
        <p:spPr/>
        <p:txBody>
          <a:bodyPr/>
          <a:lstStyle/>
          <a:p>
            <a:pPr>
              <a:defRPr/>
            </a:pPr>
            <a:fld id="{C46BCC04-14A5-46FC-A23E-F5829FD84756}" type="slidenum">
              <a:rPr lang="en-US" smtClean="0"/>
              <a:pPr>
                <a:defRPr/>
              </a:pPr>
              <a:t>109</a:t>
            </a:fld>
            <a:endParaRPr lang="en-US"/>
          </a:p>
        </p:txBody>
      </p:sp>
    </p:spTree>
    <p:extLst>
      <p:ext uri="{BB962C8B-B14F-4D97-AF65-F5344CB8AC3E}">
        <p14:creationId xmlns:p14="http://schemas.microsoft.com/office/powerpoint/2010/main" val="374103931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A15C6-0435-40B9-89C2-99E03583988D}"/>
              </a:ext>
            </a:extLst>
          </p:cNvPr>
          <p:cNvSpPr>
            <a:spLocks noGrp="1"/>
          </p:cNvSpPr>
          <p:nvPr>
            <p:ph type="title"/>
          </p:nvPr>
        </p:nvSpPr>
        <p:spPr/>
        <p:txBody>
          <a:bodyPr/>
          <a:lstStyle/>
          <a:p>
            <a:r>
              <a:rPr lang="en-IN" dirty="0"/>
              <a:t>MCA Scrutiny</a:t>
            </a:r>
          </a:p>
        </p:txBody>
      </p:sp>
      <p:sp>
        <p:nvSpPr>
          <p:cNvPr id="3" name="Content Placeholder 2">
            <a:extLst>
              <a:ext uri="{FF2B5EF4-FFF2-40B4-BE49-F238E27FC236}">
                <a16:creationId xmlns:a16="http://schemas.microsoft.com/office/drawing/2014/main" id="{407EB776-3138-4914-BC6F-AAC9FDE1D765}"/>
              </a:ext>
            </a:extLst>
          </p:cNvPr>
          <p:cNvSpPr>
            <a:spLocks noGrp="1"/>
          </p:cNvSpPr>
          <p:nvPr>
            <p:ph idx="1"/>
          </p:nvPr>
        </p:nvSpPr>
        <p:spPr/>
        <p:txBody>
          <a:bodyPr/>
          <a:lstStyle/>
          <a:p>
            <a:r>
              <a:rPr lang="en-US" sz="2100" b="0" i="0" dirty="0">
                <a:solidFill>
                  <a:schemeClr val="tx1">
                    <a:lumMod val="95000"/>
                    <a:lumOff val="5000"/>
                  </a:schemeClr>
                </a:solidFill>
                <a:effectLst/>
                <a:latin typeface="Arial" panose="020B0604020202020204" pitchFamily="34" charset="0"/>
              </a:rPr>
              <a:t>Section 149 (12) is a non obstante clause - liability of an independent director (ID) or a non-executive director (NED) not being promoter or key managerial personnel would be only in respect of such acts of omission or commission by a co which had occurred with his knowledge, attributable through Board processes, and with his consent or connivance or where he had not acted diligently.</a:t>
            </a:r>
            <a:br>
              <a:rPr lang="en-US" sz="2100" dirty="0">
                <a:solidFill>
                  <a:schemeClr val="tx1">
                    <a:lumMod val="95000"/>
                    <a:lumOff val="5000"/>
                  </a:schemeClr>
                </a:solidFill>
              </a:rPr>
            </a:br>
            <a:br>
              <a:rPr lang="en-US" dirty="0">
                <a:solidFill>
                  <a:schemeClr val="tx1">
                    <a:lumMod val="95000"/>
                    <a:lumOff val="5000"/>
                  </a:schemeClr>
                </a:solidFill>
              </a:rPr>
            </a:br>
            <a:endParaRPr lang="en-IN" dirty="0">
              <a:solidFill>
                <a:schemeClr val="tx1">
                  <a:lumMod val="95000"/>
                  <a:lumOff val="5000"/>
                </a:schemeClr>
              </a:solidFill>
            </a:endParaRPr>
          </a:p>
        </p:txBody>
      </p:sp>
      <p:sp>
        <p:nvSpPr>
          <p:cNvPr id="5" name="Footer Placeholder 4">
            <a:extLst>
              <a:ext uri="{FF2B5EF4-FFF2-40B4-BE49-F238E27FC236}">
                <a16:creationId xmlns:a16="http://schemas.microsoft.com/office/drawing/2014/main" id="{C59B7597-674D-4D2F-AAEE-9FDDD70E8364}"/>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70A1F3C5-F2F0-4D72-9390-CC1D6AB28DA7}"/>
              </a:ext>
            </a:extLst>
          </p:cNvPr>
          <p:cNvSpPr>
            <a:spLocks noGrp="1"/>
          </p:cNvSpPr>
          <p:nvPr>
            <p:ph type="sldNum" sz="quarter" idx="12"/>
          </p:nvPr>
        </p:nvSpPr>
        <p:spPr/>
        <p:txBody>
          <a:bodyPr/>
          <a:lstStyle/>
          <a:p>
            <a:pPr>
              <a:defRPr/>
            </a:pPr>
            <a:fld id="{C46BCC04-14A5-46FC-A23E-F5829FD84756}" type="slidenum">
              <a:rPr lang="en-US" smtClean="0"/>
              <a:pPr>
                <a:defRPr/>
              </a:pPr>
              <a:t>11</a:t>
            </a:fld>
            <a:endParaRPr lang="en-US"/>
          </a:p>
        </p:txBody>
      </p:sp>
    </p:spTree>
    <p:extLst>
      <p:ext uri="{BB962C8B-B14F-4D97-AF65-F5344CB8AC3E}">
        <p14:creationId xmlns:p14="http://schemas.microsoft.com/office/powerpoint/2010/main" val="4176634726"/>
      </p:ext>
    </p:extLst>
  </p:cSld>
  <p:clrMapOvr>
    <a:masterClrMapping/>
  </p:clrMapOvr>
  <p:transition spd="med"/>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4CC14-1D87-41CC-88F5-2BA655DAAA18}"/>
              </a:ext>
            </a:extLst>
          </p:cNvPr>
          <p:cNvSpPr>
            <a:spLocks noGrp="1"/>
          </p:cNvSpPr>
          <p:nvPr>
            <p:ph type="title"/>
          </p:nvPr>
        </p:nvSpPr>
        <p:spPr/>
        <p:txBody>
          <a:bodyPr/>
          <a:lstStyle/>
          <a:p>
            <a:r>
              <a:rPr lang="en-IN" dirty="0"/>
              <a:t>Tally issues </a:t>
            </a:r>
          </a:p>
        </p:txBody>
      </p:sp>
      <p:sp>
        <p:nvSpPr>
          <p:cNvPr id="3" name="Content Placeholder 2">
            <a:extLst>
              <a:ext uri="{FF2B5EF4-FFF2-40B4-BE49-F238E27FC236}">
                <a16:creationId xmlns:a16="http://schemas.microsoft.com/office/drawing/2014/main" id="{CBB79356-D415-44A0-AEDC-A52B92970E4E}"/>
              </a:ext>
            </a:extLst>
          </p:cNvPr>
          <p:cNvSpPr>
            <a:spLocks noGrp="1"/>
          </p:cNvSpPr>
          <p:nvPr>
            <p:ph idx="1"/>
          </p:nvPr>
        </p:nvSpPr>
        <p:spPr/>
        <p:txBody>
          <a:bodyPr/>
          <a:lstStyle/>
          <a:p>
            <a:pPr algn="l"/>
            <a:r>
              <a:rPr lang="en-US" sz="1800" b="1" i="0" u="none" strike="noStrike" baseline="0" dirty="0">
                <a:solidFill>
                  <a:srgbClr val="0E2B5C"/>
                </a:solidFill>
                <a:latin typeface="Roboto-Bold"/>
              </a:rPr>
              <a:t>Is it possible to disable the Edit Log feature in the </a:t>
            </a:r>
            <a:r>
              <a:rPr lang="en-US" sz="1800" b="1" i="0" u="none" strike="noStrike" baseline="0" dirty="0" err="1">
                <a:solidFill>
                  <a:srgbClr val="0E2B5C"/>
                </a:solidFill>
                <a:latin typeface="Roboto-Bold"/>
              </a:rPr>
              <a:t>TallyPrime</a:t>
            </a:r>
            <a:r>
              <a:rPr lang="en-US" sz="1800" b="1" i="0" u="none" strike="noStrike" baseline="0" dirty="0">
                <a:solidFill>
                  <a:srgbClr val="0E2B5C"/>
                </a:solidFill>
                <a:latin typeface="Roboto-Bold"/>
              </a:rPr>
              <a:t> Edit Log </a:t>
            </a:r>
            <a:r>
              <a:rPr lang="en-IN" sz="1800" b="1" i="0" u="none" strike="noStrike" baseline="0" dirty="0">
                <a:solidFill>
                  <a:srgbClr val="0E2B5C"/>
                </a:solidFill>
                <a:latin typeface="Roboto-Bold"/>
              </a:rPr>
              <a:t>product?</a:t>
            </a:r>
          </a:p>
          <a:p>
            <a:pPr algn="l"/>
            <a:endParaRPr lang="en-US" sz="1800" b="1" i="0" u="none" strike="noStrike" baseline="0" dirty="0">
              <a:solidFill>
                <a:srgbClr val="0E2B5C"/>
              </a:solidFill>
              <a:latin typeface="Roboto-Bold"/>
            </a:endParaRPr>
          </a:p>
          <a:p>
            <a:pPr algn="l"/>
            <a:r>
              <a:rPr lang="en-US" sz="1800" b="1" i="0" u="none" strike="noStrike" baseline="0" dirty="0">
                <a:solidFill>
                  <a:srgbClr val="0E2B5C"/>
                </a:solidFill>
                <a:latin typeface="Roboto-Bold"/>
              </a:rPr>
              <a:t>Will the size of data be impacted due to Edit Log for all the modifications </a:t>
            </a:r>
            <a:r>
              <a:rPr lang="en-IN" sz="1800" b="1" i="0" u="none" strike="noStrike" baseline="0" dirty="0">
                <a:solidFill>
                  <a:srgbClr val="0E2B5C"/>
                </a:solidFill>
                <a:latin typeface="Roboto-Bold"/>
              </a:rPr>
              <a:t>in transactions and masters?</a:t>
            </a:r>
          </a:p>
          <a:p>
            <a:pPr algn="l"/>
            <a:endParaRPr lang="en-IN" sz="1800" b="1" dirty="0">
              <a:solidFill>
                <a:srgbClr val="0E2B5C"/>
              </a:solidFill>
              <a:latin typeface="Roboto-Bold"/>
            </a:endParaRPr>
          </a:p>
          <a:p>
            <a:pPr algn="l"/>
            <a:r>
              <a:rPr lang="en-US" sz="1800" b="1" i="0" u="none" strike="noStrike" baseline="0" dirty="0">
                <a:solidFill>
                  <a:srgbClr val="0E2B5C"/>
                </a:solidFill>
                <a:latin typeface="Roboto-Bold"/>
              </a:rPr>
              <a:t>Is it possible to exchange the Edit Log data between two </a:t>
            </a:r>
            <a:r>
              <a:rPr lang="en-US" sz="1800" b="1" i="0" u="none" strike="noStrike" baseline="0" dirty="0" err="1">
                <a:solidFill>
                  <a:srgbClr val="0E2B5C"/>
                </a:solidFill>
                <a:latin typeface="Roboto-Bold"/>
              </a:rPr>
              <a:t>TallyPrime</a:t>
            </a:r>
            <a:r>
              <a:rPr lang="en-US" sz="1800" b="1" i="0" u="none" strike="noStrike" baseline="0" dirty="0">
                <a:solidFill>
                  <a:srgbClr val="0E2B5C"/>
                </a:solidFill>
                <a:latin typeface="Roboto-Bold"/>
              </a:rPr>
              <a:t> </a:t>
            </a:r>
            <a:r>
              <a:rPr lang="en-IN" sz="1800" b="1" i="0" u="none" strike="noStrike" baseline="0" dirty="0">
                <a:solidFill>
                  <a:srgbClr val="0E2B5C"/>
                </a:solidFill>
                <a:latin typeface="Roboto-Bold"/>
              </a:rPr>
              <a:t>applications via data synchronisation or import?</a:t>
            </a:r>
            <a:endParaRPr lang="en-IN" dirty="0"/>
          </a:p>
        </p:txBody>
      </p:sp>
      <p:sp>
        <p:nvSpPr>
          <p:cNvPr id="4" name="Date Placeholder 3">
            <a:extLst>
              <a:ext uri="{FF2B5EF4-FFF2-40B4-BE49-F238E27FC236}">
                <a16:creationId xmlns:a16="http://schemas.microsoft.com/office/drawing/2014/main" id="{2237A61A-BEEE-43B1-B683-93F9B5E404EE}"/>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3B98B845-816B-4C01-870C-5697D1E98418}"/>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030EA012-0EAC-4A90-A701-0F45593886F3}"/>
              </a:ext>
            </a:extLst>
          </p:cNvPr>
          <p:cNvSpPr>
            <a:spLocks noGrp="1"/>
          </p:cNvSpPr>
          <p:nvPr>
            <p:ph type="sldNum" sz="quarter" idx="12"/>
          </p:nvPr>
        </p:nvSpPr>
        <p:spPr/>
        <p:txBody>
          <a:bodyPr/>
          <a:lstStyle/>
          <a:p>
            <a:pPr>
              <a:defRPr/>
            </a:pPr>
            <a:fld id="{C46BCC04-14A5-46FC-A23E-F5829FD84756}" type="slidenum">
              <a:rPr lang="en-US" smtClean="0"/>
              <a:pPr>
                <a:defRPr/>
              </a:pPr>
              <a:t>110</a:t>
            </a:fld>
            <a:endParaRPr lang="en-US"/>
          </a:p>
        </p:txBody>
      </p:sp>
    </p:spTree>
    <p:extLst>
      <p:ext uri="{BB962C8B-B14F-4D97-AF65-F5344CB8AC3E}">
        <p14:creationId xmlns:p14="http://schemas.microsoft.com/office/powerpoint/2010/main" val="3735352564"/>
      </p:ext>
    </p:extLst>
  </p:cSld>
  <p:clrMapOvr>
    <a:masterClrMapping/>
  </p:clrMapOvr>
  <p:transition spd="med"/>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04432-71A9-40DC-B45F-4540C355AB87}"/>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C4380FD0-E1D8-4B13-AB12-2018817AA691}"/>
              </a:ext>
            </a:extLst>
          </p:cNvPr>
          <p:cNvSpPr>
            <a:spLocks noGrp="1"/>
          </p:cNvSpPr>
          <p:nvPr>
            <p:ph idx="1"/>
          </p:nvPr>
        </p:nvSpPr>
        <p:spPr>
          <a:xfrm>
            <a:off x="1090613" y="1371600"/>
            <a:ext cx="7620000" cy="4114800"/>
          </a:xfrm>
        </p:spPr>
        <p:txBody>
          <a:bodyPr/>
          <a:lstStyle/>
          <a:p>
            <a:pPr>
              <a:lnSpc>
                <a:spcPct val="107000"/>
              </a:lnSpc>
              <a:spcAft>
                <a:spcPts val="0"/>
              </a:spcAft>
            </a:pPr>
            <a:r>
              <a:rPr lang="en-IN" sz="2000" kern="0" dirty="0">
                <a:effectLst/>
                <a:latin typeface="Arial" panose="020B0604020202020204" pitchFamily="34" charset="0"/>
                <a:ea typeface="Calibri" panose="020F0502020204030204" pitchFamily="34" charset="0"/>
                <a:cs typeface="Arial" panose="020B0604020202020204" pitchFamily="34" charset="0"/>
              </a:rPr>
              <a:t>Adjudication of Penalties is a provision which is unique to Companies Act 2013.</a:t>
            </a:r>
            <a:endParaRPr lang="en-IN" sz="20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000" kern="0" dirty="0">
                <a:effectLst/>
                <a:latin typeface="Arial" panose="020B0604020202020204" pitchFamily="34" charset="0"/>
                <a:ea typeface="Calibri" panose="020F0502020204030204" pitchFamily="34" charset="0"/>
                <a:cs typeface="Arial" panose="020B0604020202020204" pitchFamily="34" charset="0"/>
              </a:rPr>
              <a:t>No such similar provision existed in Companies Act 1956.</a:t>
            </a:r>
          </a:p>
          <a:p>
            <a:pPr>
              <a:lnSpc>
                <a:spcPct val="107000"/>
              </a:lnSpc>
              <a:spcAft>
                <a:spcPts val="0"/>
              </a:spcAft>
            </a:pPr>
            <a:r>
              <a:rPr lang="en-IN" sz="2000" b="1" kern="0" dirty="0">
                <a:effectLst/>
                <a:latin typeface="Arial" panose="020B0604020202020204" pitchFamily="34" charset="0"/>
                <a:ea typeface="Calibri" panose="020F0502020204030204" pitchFamily="34" charset="0"/>
                <a:cs typeface="Arial" panose="020B0604020202020204" pitchFamily="34" charset="0"/>
              </a:rPr>
              <a:t>Companies Act 2013 </a:t>
            </a:r>
            <a:r>
              <a:rPr lang="en-IN" sz="20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had recategorized certain offence from Fine to Penalty. </a:t>
            </a:r>
            <a:endParaRPr lang="en-IN" sz="20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0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Thus, Registrar of Companies (ROC) and Regional Director (RD) can impose penalties directly after issuing SCN, instead of going to judiciary for imposing fines or for following procedure for composition of offences.</a:t>
            </a:r>
            <a:endParaRPr lang="en-IN" sz="20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0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There are as many as </a:t>
            </a:r>
            <a:r>
              <a:rPr lang="en-IN" sz="2000" kern="0" dirty="0">
                <a:effectLst/>
                <a:latin typeface="Arial" panose="020B0604020202020204" pitchFamily="34" charset="0"/>
                <a:ea typeface="Calibri" panose="020F0502020204030204" pitchFamily="34" charset="0"/>
                <a:cs typeface="Arial" panose="020B0604020202020204" pitchFamily="34" charset="0"/>
              </a:rPr>
              <a:t>16 sections </a:t>
            </a:r>
            <a:r>
              <a:rPr lang="en-IN" sz="20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amended via Ordinance, whereby the punishment for non-compliance to be levied under the Companies Act, 2013 is re-categorized from “FINE” to “PENALTY”</a:t>
            </a:r>
            <a:endParaRPr lang="en-IN" sz="2000" kern="100" dirty="0">
              <a:effectLst/>
              <a:latin typeface="Arial" panose="020B0604020202020204" pitchFamily="34" charset="0"/>
              <a:ea typeface="Calibri" panose="020F0502020204030204" pitchFamily="34" charset="0"/>
              <a:cs typeface="Arial" panose="020B0604020202020204" pitchFamily="34" charset="0"/>
            </a:endParaRPr>
          </a:p>
          <a:p>
            <a:endParaRPr lang="en-IN" sz="20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9CB6D286-9A02-48EE-8BD0-D185940C7505}"/>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358499D4-D023-4D21-A112-4E3EA01D5E41}"/>
              </a:ext>
            </a:extLst>
          </p:cNvPr>
          <p:cNvSpPr>
            <a:spLocks noGrp="1"/>
          </p:cNvSpPr>
          <p:nvPr>
            <p:ph type="sldNum" sz="quarter" idx="12"/>
          </p:nvPr>
        </p:nvSpPr>
        <p:spPr/>
        <p:txBody>
          <a:bodyPr/>
          <a:lstStyle/>
          <a:p>
            <a:pPr>
              <a:defRPr/>
            </a:pPr>
            <a:fld id="{C46BCC04-14A5-46FC-A23E-F5829FD84756}" type="slidenum">
              <a:rPr lang="en-US" smtClean="0"/>
              <a:pPr>
                <a:defRPr/>
              </a:pPr>
              <a:t>111</a:t>
            </a:fld>
            <a:endParaRPr lang="en-US"/>
          </a:p>
        </p:txBody>
      </p:sp>
    </p:spTree>
    <p:extLst>
      <p:ext uri="{BB962C8B-B14F-4D97-AF65-F5344CB8AC3E}">
        <p14:creationId xmlns:p14="http://schemas.microsoft.com/office/powerpoint/2010/main" val="1590180277"/>
      </p:ext>
    </p:extLst>
  </p:cSld>
  <p:clrMapOvr>
    <a:masterClrMapping/>
  </p:clrMapOvr>
  <p:transition spd="med"/>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CA01A-5241-40C5-8764-DC1D923D7F13}"/>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E00B7B95-181D-4CEB-A19B-1F9CF6F07A26}"/>
              </a:ext>
            </a:extLst>
          </p:cNvPr>
          <p:cNvSpPr>
            <a:spLocks noGrp="1"/>
          </p:cNvSpPr>
          <p:nvPr>
            <p:ph idx="1"/>
          </p:nvPr>
        </p:nvSpPr>
        <p:spPr/>
        <p:txBody>
          <a:bodyPr/>
          <a:lstStyle/>
          <a:p>
            <a:pPr>
              <a:lnSpc>
                <a:spcPct val="107000"/>
              </a:lnSpc>
              <a:spcAft>
                <a:spcPts val="0"/>
              </a:spcAft>
            </a:pPr>
            <a:r>
              <a:rPr lang="en-IN" sz="2100" b="1"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S. No.    Section       Section Description</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1.            53(3)   Prohibition of Issue of shares at a discount</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2.            64(2)   Notice to be given to Registrar for alteration of share capital</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3.            92(5)   Annual Return</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4.           102(5)  Statement to be annexed to Notice</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5.            105    Proxies</a:t>
            </a: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6.            117(2)    Resolutions and Agreements to be filed</a:t>
            </a:r>
          </a:p>
          <a:p>
            <a:pPr>
              <a:lnSpc>
                <a:spcPct val="107000"/>
              </a:lnSpc>
              <a:spcAft>
                <a:spcPts val="0"/>
              </a:spcAft>
            </a:pPr>
            <a:r>
              <a:rPr lang="en-IN" sz="2100" dirty="0">
                <a:solidFill>
                  <a:srgbClr val="000000"/>
                </a:solidFill>
                <a:latin typeface="Arial" panose="020B0604020202020204" pitchFamily="34" charset="0"/>
                <a:ea typeface="Calibri" panose="020F0502020204030204" pitchFamily="34" charset="0"/>
                <a:cs typeface="Arial" panose="020B0604020202020204" pitchFamily="34" charset="0"/>
              </a:rPr>
              <a:t>7.            </a:t>
            </a:r>
            <a:r>
              <a:rPr lang="en-IN" sz="2400" kern="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121(3)    Report on annual general meeting</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8A73B2E-824C-4C25-B9C8-E81B153AE46C}"/>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7FF41CD-9940-4C7B-AAF7-36E7B96C6B18}"/>
              </a:ext>
            </a:extLst>
          </p:cNvPr>
          <p:cNvSpPr>
            <a:spLocks noGrp="1"/>
          </p:cNvSpPr>
          <p:nvPr>
            <p:ph type="sldNum" sz="quarter" idx="12"/>
          </p:nvPr>
        </p:nvSpPr>
        <p:spPr/>
        <p:txBody>
          <a:bodyPr/>
          <a:lstStyle/>
          <a:p>
            <a:pPr>
              <a:defRPr/>
            </a:pPr>
            <a:fld id="{C46BCC04-14A5-46FC-A23E-F5829FD84756}" type="slidenum">
              <a:rPr lang="en-US" smtClean="0"/>
              <a:pPr>
                <a:defRPr/>
              </a:pPr>
              <a:t>112</a:t>
            </a:fld>
            <a:endParaRPr lang="en-US"/>
          </a:p>
        </p:txBody>
      </p:sp>
    </p:spTree>
    <p:extLst>
      <p:ext uri="{BB962C8B-B14F-4D97-AF65-F5344CB8AC3E}">
        <p14:creationId xmlns:p14="http://schemas.microsoft.com/office/powerpoint/2010/main" val="2427457594"/>
      </p:ext>
    </p:extLst>
  </p:cSld>
  <p:clrMapOvr>
    <a:masterClrMapping/>
  </p:clrMapOvr>
  <p:transition spd="med"/>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B98BF-307E-4839-BB51-C047EC7F25CF}"/>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BCEC7943-639F-4BF9-8B72-FB74866F4D7A}"/>
              </a:ext>
            </a:extLst>
          </p:cNvPr>
          <p:cNvSpPr>
            <a:spLocks noGrp="1"/>
          </p:cNvSpPr>
          <p:nvPr>
            <p:ph idx="1"/>
          </p:nvPr>
        </p:nvSpPr>
        <p:spPr>
          <a:xfrm>
            <a:off x="1058159" y="1371600"/>
            <a:ext cx="7620000" cy="4114800"/>
          </a:xfrm>
        </p:spPr>
        <p:txBody>
          <a:bodyPr/>
          <a:lstStyle/>
          <a:p>
            <a:pPr>
              <a:lnSpc>
                <a:spcPct val="107000"/>
              </a:lnSpc>
              <a:spcAft>
                <a:spcPts val="0"/>
              </a:spcAft>
            </a:pPr>
            <a:endPar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8.  137(3)  Copy of financial statement to be filed with Registrar</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9.  140(3)   Removal, resignation of auditor and giving of special notice</a:t>
            </a: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10. 157(2)  Company to inform Director Identification Number to Registrar</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11. 159  Punishment for Contravention – in respect of DIN</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1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12. 165(6)  Number of Directorships</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endParaRPr lang="en-IN" sz="2100" dirty="0">
              <a:latin typeface="Arial" panose="020B0604020202020204" pitchFamily="34" charset="0"/>
              <a:cs typeface="Arial" panose="020B0604020202020204" pitchFamily="34" charset="0"/>
            </a:endParaRPr>
          </a:p>
          <a:p>
            <a:endParaRPr lang="en-IN" dirty="0"/>
          </a:p>
        </p:txBody>
      </p:sp>
      <p:sp>
        <p:nvSpPr>
          <p:cNvPr id="5" name="Footer Placeholder 4">
            <a:extLst>
              <a:ext uri="{FF2B5EF4-FFF2-40B4-BE49-F238E27FC236}">
                <a16:creationId xmlns:a16="http://schemas.microsoft.com/office/drawing/2014/main" id="{041A6A4A-82F6-4573-8141-97D31097C40F}"/>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EF66AF4-AA05-43BF-98C1-1595B7DB9D32}"/>
              </a:ext>
            </a:extLst>
          </p:cNvPr>
          <p:cNvSpPr>
            <a:spLocks noGrp="1"/>
          </p:cNvSpPr>
          <p:nvPr>
            <p:ph type="sldNum" sz="quarter" idx="12"/>
          </p:nvPr>
        </p:nvSpPr>
        <p:spPr/>
        <p:txBody>
          <a:bodyPr/>
          <a:lstStyle/>
          <a:p>
            <a:pPr>
              <a:defRPr/>
            </a:pPr>
            <a:fld id="{C46BCC04-14A5-46FC-A23E-F5829FD84756}" type="slidenum">
              <a:rPr lang="en-US" smtClean="0"/>
              <a:pPr>
                <a:defRPr/>
              </a:pPr>
              <a:t>113</a:t>
            </a:fld>
            <a:endParaRPr lang="en-US"/>
          </a:p>
        </p:txBody>
      </p:sp>
    </p:spTree>
    <p:extLst>
      <p:ext uri="{BB962C8B-B14F-4D97-AF65-F5344CB8AC3E}">
        <p14:creationId xmlns:p14="http://schemas.microsoft.com/office/powerpoint/2010/main" val="3311005433"/>
      </p:ext>
    </p:extLst>
  </p:cSld>
  <p:clrMapOvr>
    <a:masterClrMapping/>
  </p:clrMapOvr>
  <p:transition spd="med"/>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F97BB-AD1D-4503-A022-CE35F23015B5}"/>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E1596296-022F-48B0-8272-1A784A8E177A}"/>
              </a:ext>
            </a:extLst>
          </p:cNvPr>
          <p:cNvSpPr>
            <a:spLocks noGrp="1"/>
          </p:cNvSpPr>
          <p:nvPr>
            <p:ph idx="1"/>
          </p:nvPr>
        </p:nvSpPr>
        <p:spPr/>
        <p:txBody>
          <a:bodyPr/>
          <a:lstStyle/>
          <a:p>
            <a:pPr>
              <a:lnSpc>
                <a:spcPct val="107000"/>
              </a:lnSpc>
              <a:spcAft>
                <a:spcPts val="0"/>
              </a:spcAft>
            </a:pPr>
            <a:r>
              <a:rPr lang="en-IN" sz="22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13.  191(5) Payment to Director for Loss of Office</a:t>
            </a:r>
            <a:endParaRPr lang="en-IN" sz="2200" kern="1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2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14.  197(15) Overall maximum managerial remuneration and managerial remuneration in case of inadequacy of profits</a:t>
            </a:r>
            <a:endParaRPr lang="en-IN" sz="22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2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15.   203(5) Appointment of Key Managerial Personnel</a:t>
            </a:r>
            <a:endParaRPr lang="en-IN" sz="2200" kern="1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0"/>
              </a:spcAft>
            </a:pPr>
            <a:r>
              <a:rPr lang="en-IN" sz="2200" kern="0" dirty="0">
                <a:solidFill>
                  <a:srgbClr val="000000"/>
                </a:solidFill>
                <a:effectLst/>
                <a:latin typeface="Arial" panose="020B0604020202020204" pitchFamily="34" charset="0"/>
                <a:ea typeface="Calibri" panose="020F0502020204030204" pitchFamily="34" charset="0"/>
                <a:cs typeface="Arial" panose="020B0604020202020204" pitchFamily="34" charset="0"/>
              </a:rPr>
              <a:t>16.   238(3) Registration of the offer of scheme involving transfer of shares</a:t>
            </a:r>
            <a:endParaRPr lang="en-IN" sz="2200" kern="100" dirty="0">
              <a:effectLst/>
              <a:latin typeface="Arial" panose="020B0604020202020204" pitchFamily="34" charset="0"/>
              <a:ea typeface="Calibri" panose="020F0502020204030204" pitchFamily="34" charset="0"/>
              <a:cs typeface="Arial" panose="020B0604020202020204" pitchFamily="34" charset="0"/>
            </a:endParaRPr>
          </a:p>
          <a:p>
            <a:pPr marL="0" indent="0">
              <a:lnSpc>
                <a:spcPct val="107000"/>
              </a:lnSpc>
              <a:spcAft>
                <a:spcPts val="0"/>
              </a:spcAft>
              <a:buNone/>
            </a:pPr>
            <a:endParaRPr lang="en-IN" sz="3200" kern="100" dirty="0">
              <a:effectLst/>
              <a:latin typeface="Arial" panose="020B0604020202020204" pitchFamily="34" charset="0"/>
              <a:ea typeface="Calibri" panose="020F0502020204030204" pitchFamily="34" charset="0"/>
              <a:cs typeface="Arial" panose="020B0604020202020204" pitchFamily="34" charset="0"/>
            </a:endParaRPr>
          </a:p>
          <a:p>
            <a:endParaRPr lang="en-IN" dirty="0"/>
          </a:p>
        </p:txBody>
      </p:sp>
      <p:sp>
        <p:nvSpPr>
          <p:cNvPr id="5" name="Footer Placeholder 4">
            <a:extLst>
              <a:ext uri="{FF2B5EF4-FFF2-40B4-BE49-F238E27FC236}">
                <a16:creationId xmlns:a16="http://schemas.microsoft.com/office/drawing/2014/main" id="{C84278B3-77FE-4FEE-9431-1328292D99D5}"/>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02F45427-531C-4538-BEA4-329BF046ACB6}"/>
              </a:ext>
            </a:extLst>
          </p:cNvPr>
          <p:cNvSpPr>
            <a:spLocks noGrp="1"/>
          </p:cNvSpPr>
          <p:nvPr>
            <p:ph type="sldNum" sz="quarter" idx="12"/>
          </p:nvPr>
        </p:nvSpPr>
        <p:spPr/>
        <p:txBody>
          <a:bodyPr/>
          <a:lstStyle/>
          <a:p>
            <a:pPr>
              <a:defRPr/>
            </a:pPr>
            <a:fld id="{C46BCC04-14A5-46FC-A23E-F5829FD84756}" type="slidenum">
              <a:rPr lang="en-US" smtClean="0"/>
              <a:pPr>
                <a:defRPr/>
              </a:pPr>
              <a:t>114</a:t>
            </a:fld>
            <a:endParaRPr lang="en-US"/>
          </a:p>
        </p:txBody>
      </p:sp>
    </p:spTree>
    <p:extLst>
      <p:ext uri="{BB962C8B-B14F-4D97-AF65-F5344CB8AC3E}">
        <p14:creationId xmlns:p14="http://schemas.microsoft.com/office/powerpoint/2010/main" val="410917880"/>
      </p:ext>
    </p:extLst>
  </p:cSld>
  <p:clrMapOvr>
    <a:masterClrMapping/>
  </p:clrMapOvr>
  <p:transition spd="med"/>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6C139-E78B-4FD8-9903-C13F477634FA}"/>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2700C3E5-8BCA-42A3-812F-560D11085FD0}"/>
              </a:ext>
            </a:extLst>
          </p:cNvPr>
          <p:cNvSpPr>
            <a:spLocks noGrp="1"/>
          </p:cNvSpPr>
          <p:nvPr>
            <p:ph idx="1"/>
          </p:nvPr>
        </p:nvSpPr>
        <p:spPr/>
        <p:txBody>
          <a:bodyPr/>
          <a:lstStyle/>
          <a:p>
            <a:pPr algn="just">
              <a:lnSpc>
                <a:spcPct val="107000"/>
              </a:lnSpc>
              <a:spcAft>
                <a:spcPts val="750"/>
              </a:spcAft>
            </a:pPr>
            <a:r>
              <a:rPr lang="en-IN" sz="1800" b="1" kern="0" dirty="0">
                <a:effectLst/>
                <a:latin typeface="Arial" panose="020B0604020202020204" pitchFamily="34" charset="0"/>
                <a:ea typeface="Times New Roman" panose="02020603050405020304" pitchFamily="18" charset="0"/>
                <a:cs typeface="Times New Roman" panose="02020603050405020304" pitchFamily="18" charset="0"/>
              </a:rPr>
              <a:t>Adjudication of Penalties:</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1000"/>
              </a:spcAft>
              <a:buNone/>
            </a:pPr>
            <a:r>
              <a:rPr lang="en-IN" sz="1800" dirty="0">
                <a:latin typeface="Arial" panose="020B0604020202020204" pitchFamily="34" charset="0"/>
                <a:ea typeface="Times New Roman" panose="02020603050405020304" pitchFamily="18" charset="0"/>
                <a:cs typeface="Times New Roman" panose="02020603050405020304" pitchFamily="18" charset="0"/>
              </a:rPr>
              <a:t>   1) </a:t>
            </a:r>
            <a:r>
              <a:rPr lang="en-IN" sz="1800" kern="0" dirty="0">
                <a:effectLst/>
                <a:latin typeface="Arial" panose="020B0604020202020204" pitchFamily="34" charset="0"/>
                <a:ea typeface="Times New Roman" panose="02020603050405020304" pitchFamily="18" charset="0"/>
                <a:cs typeface="Times New Roman" panose="02020603050405020304" pitchFamily="18" charset="0"/>
              </a:rPr>
              <a:t>The central government may by an order published in the Official .     Gazette, appoint as many of its officers, not below the rank of registrar, </a:t>
            </a:r>
            <a:r>
              <a:rPr lang="en-IN" sz="18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as adjudicating officers for adjudging penalty under the provisions of this Act.</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000"/>
              </a:spcAft>
            </a:pPr>
            <a:r>
              <a:rPr lang="en-IN" sz="18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2) Show cause Notice will be issued by the Adjudicating officer</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000"/>
              </a:spcAft>
            </a:pPr>
            <a:r>
              <a:rPr lang="en-IN" sz="18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 SCN against whom?   Company, officer in default and any other person as the case may be</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000"/>
              </a:spcAft>
            </a:pPr>
            <a:r>
              <a:rPr lang="en-IN" sz="1800" kern="0" dirty="0">
                <a:effectLst/>
                <a:latin typeface="Arial" panose="020B0604020202020204" pitchFamily="34" charset="0"/>
                <a:ea typeface="Times New Roman" panose="02020603050405020304" pitchFamily="18" charset="0"/>
                <a:cs typeface="Times New Roman" panose="02020603050405020304" pitchFamily="18" charset="0"/>
              </a:rPr>
              <a:t>(3</a:t>
            </a:r>
            <a:r>
              <a:rPr lang="en-IN" sz="18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Every notice issued under sub-rule (2), shall clearly indicate the nature of non-compliance or default </a:t>
            </a:r>
            <a:r>
              <a:rPr lang="en-IN" sz="1800" kern="0" dirty="0">
                <a:effectLst/>
                <a:latin typeface="Arial" panose="020B0604020202020204" pitchFamily="34" charset="0"/>
                <a:ea typeface="Times New Roman" panose="02020603050405020304" pitchFamily="18" charset="0"/>
                <a:cs typeface="Times New Roman" panose="02020603050405020304" pitchFamily="18" charset="0"/>
              </a:rPr>
              <a:t>a</a:t>
            </a:r>
            <a:r>
              <a:rPr lang="en-IN" sz="1800" kern="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nd also draw attention to the penalty provision.</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5" name="Footer Placeholder 4">
            <a:extLst>
              <a:ext uri="{FF2B5EF4-FFF2-40B4-BE49-F238E27FC236}">
                <a16:creationId xmlns:a16="http://schemas.microsoft.com/office/drawing/2014/main" id="{8B4597E0-3434-429B-A03D-2A5A361D51CE}"/>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060BB16B-82EF-4A8C-8C92-47BDD00EFDCC}"/>
              </a:ext>
            </a:extLst>
          </p:cNvPr>
          <p:cNvSpPr>
            <a:spLocks noGrp="1"/>
          </p:cNvSpPr>
          <p:nvPr>
            <p:ph type="sldNum" sz="quarter" idx="12"/>
          </p:nvPr>
        </p:nvSpPr>
        <p:spPr/>
        <p:txBody>
          <a:bodyPr/>
          <a:lstStyle/>
          <a:p>
            <a:pPr>
              <a:defRPr/>
            </a:pPr>
            <a:fld id="{C46BCC04-14A5-46FC-A23E-F5829FD84756}" type="slidenum">
              <a:rPr lang="en-US" smtClean="0"/>
              <a:pPr>
                <a:defRPr/>
              </a:pPr>
              <a:t>115</a:t>
            </a:fld>
            <a:endParaRPr lang="en-US"/>
          </a:p>
        </p:txBody>
      </p:sp>
    </p:spTree>
    <p:extLst>
      <p:ext uri="{BB962C8B-B14F-4D97-AF65-F5344CB8AC3E}">
        <p14:creationId xmlns:p14="http://schemas.microsoft.com/office/powerpoint/2010/main" val="1911637748"/>
      </p:ext>
    </p:extLst>
  </p:cSld>
  <p:clrMapOvr>
    <a:masterClrMapping/>
  </p:clrMapOvr>
  <p:transition spd="med"/>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EA6E6-441E-44B8-87A1-591E77629088}"/>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B4888FE5-7F64-49EE-8A70-6EAABAAE0649}"/>
              </a:ext>
            </a:extLst>
          </p:cNvPr>
          <p:cNvSpPr>
            <a:spLocks noGrp="1"/>
          </p:cNvSpPr>
          <p:nvPr>
            <p:ph idx="1"/>
          </p:nvPr>
        </p:nvSpPr>
        <p:spPr>
          <a:xfrm>
            <a:off x="1066800" y="1371600"/>
            <a:ext cx="7620000" cy="4114800"/>
          </a:xfrm>
        </p:spPr>
        <p:txBody>
          <a:bodyPr/>
          <a:lstStyle/>
          <a:p>
            <a:pPr>
              <a:lnSpc>
                <a:spcPct val="107000"/>
              </a:lnSpc>
              <a:spcAft>
                <a:spcPts val="0"/>
              </a:spcAft>
            </a:pPr>
            <a:r>
              <a:rPr lang="en-IN" sz="2100" kern="0" dirty="0">
                <a:effectLst/>
                <a:latin typeface="Arial" panose="020B0604020202020204" pitchFamily="34" charset="0"/>
                <a:ea typeface="Calibri" panose="020F0502020204030204" pitchFamily="34" charset="0"/>
                <a:cs typeface="Arial" panose="020B0604020202020204" pitchFamily="34" charset="0"/>
              </a:rPr>
              <a:t>Period of Show Cause Notice: Rule 3(2) of the Co (Adjudication of Penalties) Rule 2019- Not less than 15 days and not more than 30 days from the date of service thereon. </a:t>
            </a: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1000"/>
              </a:spcAft>
            </a:pPr>
            <a:r>
              <a:rPr lang="en-IN" sz="2100" kern="0" dirty="0">
                <a:effectLst/>
                <a:latin typeface="Arial" panose="020B0604020202020204" pitchFamily="34" charset="0"/>
                <a:ea typeface="Times New Roman" panose="02020603050405020304" pitchFamily="18" charset="0"/>
                <a:cs typeface="Arial" panose="020B0604020202020204" pitchFamily="34" charset="0"/>
              </a:rPr>
              <a:t>The reply shall be in electronic mode only within the period as specified in the notice, p</a:t>
            </a:r>
            <a:r>
              <a:rPr lang="en-IN" sz="2100" kern="0" dirty="0">
                <a:effectLst/>
                <a:latin typeface="Arial" panose="020B0604020202020204" pitchFamily="34" charset="0"/>
                <a:ea typeface="Times New Roman" panose="02020603050405020304" pitchFamily="18" charset="0"/>
                <a:cs typeface="Times New Roman" panose="02020603050405020304" pitchFamily="18" charset="0"/>
              </a:rPr>
              <a:t>rovided that the adjudicating officer may, for reasons to be recorded in writing, extend the period by a further period not exceeding 15 days, if the co/ officer in default/ any person as the case may be, satisfies the adjudicating officer that it or he has sufficient cause for not responding or the adjudicating officer has reason to believe that the co/ the officer/the person has received a shorter notice and did not have reasonable time to give reply.</a:t>
            </a:r>
            <a:endParaRPr lang="en-IN" sz="21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1000"/>
              </a:spcAft>
            </a:pPr>
            <a:endParaRPr lang="en-IN" sz="2100" kern="100" dirty="0">
              <a:effectLst/>
              <a:latin typeface="Arial" panose="020B0604020202020204" pitchFamily="34" charset="0"/>
              <a:ea typeface="Calibri" panose="020F0502020204030204" pitchFamily="34" charset="0"/>
              <a:cs typeface="Arial" panose="020B0604020202020204" pitchFamily="34" charset="0"/>
            </a:endParaRPr>
          </a:p>
          <a:p>
            <a:endParaRPr lang="en-IN" sz="21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74F0DD7-09CF-4F0B-8218-CD53BD6170B5}"/>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B789F5A0-4D85-49CC-ADA7-B7128504F906}"/>
              </a:ext>
            </a:extLst>
          </p:cNvPr>
          <p:cNvSpPr>
            <a:spLocks noGrp="1"/>
          </p:cNvSpPr>
          <p:nvPr>
            <p:ph type="sldNum" sz="quarter" idx="12"/>
          </p:nvPr>
        </p:nvSpPr>
        <p:spPr/>
        <p:txBody>
          <a:bodyPr/>
          <a:lstStyle/>
          <a:p>
            <a:pPr>
              <a:defRPr/>
            </a:pPr>
            <a:fld id="{C46BCC04-14A5-46FC-A23E-F5829FD84756}" type="slidenum">
              <a:rPr lang="en-US" smtClean="0"/>
              <a:pPr>
                <a:defRPr/>
              </a:pPr>
              <a:t>116</a:t>
            </a:fld>
            <a:endParaRPr lang="en-US"/>
          </a:p>
        </p:txBody>
      </p:sp>
    </p:spTree>
    <p:extLst>
      <p:ext uri="{BB962C8B-B14F-4D97-AF65-F5344CB8AC3E}">
        <p14:creationId xmlns:p14="http://schemas.microsoft.com/office/powerpoint/2010/main" val="2703498729"/>
      </p:ext>
    </p:extLst>
  </p:cSld>
  <p:clrMapOvr>
    <a:masterClrMapping/>
  </p:clrMapOvr>
  <p:transition spd="med"/>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BD007-3526-4886-8DBE-29827EF4B666}"/>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25ED9474-C7FA-42A4-B75A-CADE30016A49}"/>
              </a:ext>
            </a:extLst>
          </p:cNvPr>
          <p:cNvSpPr>
            <a:spLocks noGrp="1"/>
          </p:cNvSpPr>
          <p:nvPr>
            <p:ph idx="1"/>
          </p:nvPr>
        </p:nvSpPr>
        <p:spPr/>
        <p:txBody>
          <a:bodyPr/>
          <a:lstStyle/>
          <a:p>
            <a:pPr marL="0" indent="0">
              <a:buNone/>
            </a:pPr>
            <a:r>
              <a:rPr lang="en-IN" sz="1800" kern="0" dirty="0">
                <a:effectLst/>
                <a:latin typeface="Arial" panose="020B0604020202020204" pitchFamily="34" charset="0"/>
                <a:ea typeface="Times New Roman" panose="02020603050405020304" pitchFamily="18" charset="0"/>
              </a:rPr>
              <a:t>  If, after considering the reply submitted by such company, its officer, or </a:t>
            </a:r>
          </a:p>
          <a:p>
            <a:pPr marL="0" indent="0">
              <a:buNone/>
            </a:pPr>
            <a:r>
              <a:rPr lang="en-IN" sz="1800" dirty="0">
                <a:latin typeface="Arial" panose="020B0604020202020204" pitchFamily="34" charset="0"/>
                <a:ea typeface="Times New Roman" panose="02020603050405020304" pitchFamily="18" charset="0"/>
              </a:rPr>
              <a:t>  </a:t>
            </a:r>
            <a:r>
              <a:rPr lang="en-IN" sz="1800" kern="0" dirty="0">
                <a:effectLst/>
                <a:latin typeface="Arial" panose="020B0604020202020204" pitchFamily="34" charset="0"/>
                <a:ea typeface="Times New Roman" panose="02020603050405020304" pitchFamily="18" charset="0"/>
              </a:rPr>
              <a:t>any other person, as the case may be, the adjudicating officer is of the  </a:t>
            </a:r>
          </a:p>
          <a:p>
            <a:pPr marL="0" indent="0">
              <a:buNone/>
            </a:pPr>
            <a:r>
              <a:rPr lang="en-IN" sz="1800" dirty="0">
                <a:latin typeface="Arial" panose="020B0604020202020204" pitchFamily="34" charset="0"/>
                <a:ea typeface="Times New Roman" panose="02020603050405020304" pitchFamily="18" charset="0"/>
              </a:rPr>
              <a:t>  </a:t>
            </a:r>
            <a:r>
              <a:rPr lang="en-IN" sz="1800" kern="0" dirty="0">
                <a:effectLst/>
                <a:latin typeface="Arial" panose="020B0604020202020204" pitchFamily="34" charset="0"/>
                <a:ea typeface="Times New Roman" panose="02020603050405020304" pitchFamily="18" charset="0"/>
              </a:rPr>
              <a:t>opinion that physical appearance is required, he shall issue a notice, </a:t>
            </a:r>
          </a:p>
          <a:p>
            <a:pPr marL="0" indent="0">
              <a:buNone/>
            </a:pPr>
            <a:r>
              <a:rPr lang="en-IN" sz="1800" dirty="0">
                <a:latin typeface="Arial" panose="020B0604020202020204" pitchFamily="34" charset="0"/>
                <a:ea typeface="Times New Roman" panose="02020603050405020304" pitchFamily="18" charset="0"/>
              </a:rPr>
              <a:t>  </a:t>
            </a:r>
            <a:r>
              <a:rPr lang="en-IN" sz="1800" kern="0" dirty="0">
                <a:effectLst/>
                <a:latin typeface="Arial" panose="020B0604020202020204" pitchFamily="34" charset="0"/>
                <a:ea typeface="Times New Roman" panose="02020603050405020304" pitchFamily="18" charset="0"/>
              </a:rPr>
              <a:t>within a period of 10 working days from the date of receipt of reply.</a:t>
            </a:r>
          </a:p>
          <a:p>
            <a:pPr marL="0" indent="0">
              <a:buNone/>
            </a:pPr>
            <a:endParaRPr lang="en-IN" sz="1800" dirty="0">
              <a:latin typeface="Arial" panose="020B0604020202020204" pitchFamily="34" charset="0"/>
            </a:endParaRPr>
          </a:p>
          <a:p>
            <a:pPr algn="just">
              <a:lnSpc>
                <a:spcPct val="107000"/>
              </a:lnSpc>
              <a:spcAft>
                <a:spcPts val="750"/>
              </a:spcAft>
            </a:pPr>
            <a:r>
              <a:rPr lang="en-IN" sz="1800" kern="0" dirty="0">
                <a:effectLst/>
                <a:latin typeface="Arial" panose="020B0604020202020204" pitchFamily="34" charset="0"/>
                <a:ea typeface="Times New Roman" panose="02020603050405020304" pitchFamily="18" charset="0"/>
                <a:cs typeface="Times New Roman" panose="02020603050405020304" pitchFamily="18" charset="0"/>
              </a:rPr>
              <a:t>The adjudicating officer shall pass an order,-</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IN" sz="1800" kern="0" dirty="0">
                <a:effectLst/>
                <a:latin typeface="Arial" panose="020B0604020202020204" pitchFamily="34" charset="0"/>
                <a:ea typeface="Times New Roman" panose="02020603050405020304" pitchFamily="18" charset="0"/>
                <a:cs typeface="Times New Roman" panose="02020603050405020304" pitchFamily="18" charset="0"/>
              </a:rPr>
              <a:t>(a) within 30 days of the expiry of the period in sub-rule (2),or of such extended period as referred therein, where physical appearance was not required.</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IN" sz="1800" kern="0" dirty="0">
                <a:effectLst/>
                <a:latin typeface="Helvetica" panose="020B0604020202020204" pitchFamily="34" charset="0"/>
                <a:ea typeface="Times New Roman" panose="02020603050405020304" pitchFamily="18" charset="0"/>
                <a:cs typeface="Times New Roman" panose="02020603050405020304" pitchFamily="18" charset="0"/>
              </a:rPr>
              <a:t>(b) within 90 days of the date of issue of notice where any person appeared before the adjudicating officer.</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
        <p:nvSpPr>
          <p:cNvPr id="5" name="Footer Placeholder 4">
            <a:extLst>
              <a:ext uri="{FF2B5EF4-FFF2-40B4-BE49-F238E27FC236}">
                <a16:creationId xmlns:a16="http://schemas.microsoft.com/office/drawing/2014/main" id="{F19D867E-0CE2-4FAB-936F-400646AD3306}"/>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B665B113-604F-4A26-8A85-415A15F108B9}"/>
              </a:ext>
            </a:extLst>
          </p:cNvPr>
          <p:cNvSpPr>
            <a:spLocks noGrp="1"/>
          </p:cNvSpPr>
          <p:nvPr>
            <p:ph type="sldNum" sz="quarter" idx="12"/>
          </p:nvPr>
        </p:nvSpPr>
        <p:spPr/>
        <p:txBody>
          <a:bodyPr/>
          <a:lstStyle/>
          <a:p>
            <a:pPr>
              <a:defRPr/>
            </a:pPr>
            <a:fld id="{C46BCC04-14A5-46FC-A23E-F5829FD84756}" type="slidenum">
              <a:rPr lang="en-US" smtClean="0"/>
              <a:pPr>
                <a:defRPr/>
              </a:pPr>
              <a:t>117</a:t>
            </a:fld>
            <a:endParaRPr lang="en-US"/>
          </a:p>
        </p:txBody>
      </p:sp>
    </p:spTree>
    <p:extLst>
      <p:ext uri="{BB962C8B-B14F-4D97-AF65-F5344CB8AC3E}">
        <p14:creationId xmlns:p14="http://schemas.microsoft.com/office/powerpoint/2010/main" val="784029159"/>
      </p:ext>
    </p:extLst>
  </p:cSld>
  <p:clrMapOvr>
    <a:masterClrMapping/>
  </p:clrMapOvr>
  <p:transition spd="med"/>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B3621-50B8-4CED-891A-B01ACBDBA171}"/>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2412F596-6005-4944-96E4-0DA119FAF0D6}"/>
              </a:ext>
            </a:extLst>
          </p:cNvPr>
          <p:cNvSpPr>
            <a:spLocks noGrp="1"/>
          </p:cNvSpPr>
          <p:nvPr>
            <p:ph idx="1"/>
          </p:nvPr>
        </p:nvSpPr>
        <p:spPr/>
        <p:txBody>
          <a:bodyPr/>
          <a:lstStyle/>
          <a:p>
            <a:pPr algn="just">
              <a:lnSpc>
                <a:spcPct val="107000"/>
              </a:lnSpc>
              <a:spcAft>
                <a:spcPts val="750"/>
              </a:spcAft>
            </a:pPr>
            <a:r>
              <a:rPr lang="en-IN" sz="1800" kern="0" dirty="0">
                <a:effectLst/>
                <a:latin typeface="Arial" panose="020B0604020202020204" pitchFamily="34" charset="0"/>
                <a:ea typeface="Times New Roman" panose="02020603050405020304" pitchFamily="18" charset="0"/>
                <a:cs typeface="Times New Roman" panose="02020603050405020304" pitchFamily="18" charset="0"/>
              </a:rPr>
              <a:t>While adjudging quantum of penalty, the adjudicating officer shall have due regard to the following :-</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IN" sz="1800" kern="0" dirty="0">
                <a:effectLst/>
                <a:latin typeface="Arial" panose="020B0604020202020204" pitchFamily="34" charset="0"/>
                <a:ea typeface="Times New Roman" panose="02020603050405020304" pitchFamily="18" charset="0"/>
                <a:cs typeface="Times New Roman" panose="02020603050405020304" pitchFamily="18" charset="0"/>
              </a:rPr>
              <a:t>(a) size of the company; (b) nature of business carried on by the company; (c) injury to public interest; (d) nature of the default;</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750"/>
              </a:spcAft>
            </a:pPr>
            <a:r>
              <a:rPr lang="en-IN" sz="1800" kern="0" dirty="0">
                <a:effectLst/>
                <a:latin typeface="Arial" panose="020B0604020202020204" pitchFamily="34" charset="0"/>
                <a:ea typeface="Times New Roman" panose="02020603050405020304" pitchFamily="18" charset="0"/>
                <a:cs typeface="Times New Roman" panose="02020603050405020304" pitchFamily="18" charset="0"/>
              </a:rPr>
              <a:t>(e) repetition of the default; (f) the amount of disproportionate gain or unfair advantage, wherever quantifiable, made as a result of the default; (g) the amount of loss caused to an investor or group of investors or creditors as a result of the default:</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5" name="Footer Placeholder 4">
            <a:extLst>
              <a:ext uri="{FF2B5EF4-FFF2-40B4-BE49-F238E27FC236}">
                <a16:creationId xmlns:a16="http://schemas.microsoft.com/office/drawing/2014/main" id="{85E1FAC3-3BBC-461B-9DB8-A34D41246C69}"/>
              </a:ext>
            </a:extLst>
          </p:cNvPr>
          <p:cNvSpPr>
            <a:spLocks noGrp="1"/>
          </p:cNvSpPr>
          <p:nvPr>
            <p:ph type="ftr" sz="quarter" idx="11"/>
          </p:nvPr>
        </p:nvSpPr>
        <p:spPr>
          <a:xfrm>
            <a:off x="3490356" y="6107113"/>
            <a:ext cx="3062844"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26C3FE73-DA11-4914-8093-BA7B96A07BC2}"/>
              </a:ext>
            </a:extLst>
          </p:cNvPr>
          <p:cNvSpPr>
            <a:spLocks noGrp="1"/>
          </p:cNvSpPr>
          <p:nvPr>
            <p:ph type="sldNum" sz="quarter" idx="12"/>
          </p:nvPr>
        </p:nvSpPr>
        <p:spPr/>
        <p:txBody>
          <a:bodyPr/>
          <a:lstStyle/>
          <a:p>
            <a:pPr>
              <a:defRPr/>
            </a:pPr>
            <a:fld id="{C46BCC04-14A5-46FC-A23E-F5829FD84756}" type="slidenum">
              <a:rPr lang="en-US" smtClean="0"/>
              <a:pPr>
                <a:defRPr/>
              </a:pPr>
              <a:t>118</a:t>
            </a:fld>
            <a:endParaRPr lang="en-US"/>
          </a:p>
        </p:txBody>
      </p:sp>
    </p:spTree>
    <p:extLst>
      <p:ext uri="{BB962C8B-B14F-4D97-AF65-F5344CB8AC3E}">
        <p14:creationId xmlns:p14="http://schemas.microsoft.com/office/powerpoint/2010/main" val="332595722"/>
      </p:ext>
    </p:extLst>
  </p:cSld>
  <p:clrMapOvr>
    <a:masterClrMapping/>
  </p:clrMapOvr>
  <p:transition spd="med"/>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F5A3BB-C101-42E2-9B62-F8D6B8CC0E5E}"/>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BE174206-B4C7-4E19-8C86-55F3C0E78917}"/>
              </a:ext>
            </a:extLst>
          </p:cNvPr>
          <p:cNvSpPr>
            <a:spLocks noGrp="1"/>
          </p:cNvSpPr>
          <p:nvPr>
            <p:ph idx="1"/>
          </p:nvPr>
        </p:nvSpPr>
        <p:spPr/>
        <p:txBody>
          <a:bodyPr/>
          <a:lstStyle/>
          <a:p>
            <a:pPr algn="just"/>
            <a:r>
              <a:rPr lang="en-IN" sz="1800" kern="100" dirty="0">
                <a:effectLst/>
                <a:latin typeface="Helvetica" panose="020B0604020202020204" pitchFamily="34" charset="0"/>
                <a:ea typeface="Calibri" panose="020F0502020204030204" pitchFamily="34" charset="0"/>
                <a:cs typeface="Times New Roman" panose="02020603050405020304" pitchFamily="18" charset="0"/>
              </a:rPr>
              <a:t>However as per Co Amendment Act 2020, effective from 22</a:t>
            </a:r>
            <a:r>
              <a:rPr lang="en-IN" sz="1800" kern="100" baseline="30000" dirty="0">
                <a:effectLst/>
                <a:latin typeface="Helvetica" panose="020B0604020202020204" pitchFamily="34" charset="0"/>
                <a:ea typeface="Calibri" panose="020F0502020204030204" pitchFamily="34" charset="0"/>
                <a:cs typeface="Times New Roman" panose="02020603050405020304" pitchFamily="18" charset="0"/>
              </a:rPr>
              <a:t>nd</a:t>
            </a:r>
            <a:r>
              <a:rPr lang="en-IN" sz="1800" kern="100" dirty="0">
                <a:effectLst/>
                <a:latin typeface="Helvetica" panose="020B0604020202020204" pitchFamily="34" charset="0"/>
                <a:ea typeface="Calibri" panose="020F0502020204030204" pitchFamily="34" charset="0"/>
                <a:cs typeface="Times New Roman" panose="02020603050405020304" pitchFamily="18" charset="0"/>
              </a:rPr>
              <a:t> Jan 2021 - Default relates to non-compliance of sub-section (4) of section 92 or sub-section (1) or sub-section (2) of section 137 and such default has been rectified either prior to, or within 30 days of, the issue of the notice by the adjudicating officer, no penalty shall be imposed in this regard and all proceedings under this section in respect of such default shall be deemed to be concluded. </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
        <p:nvSpPr>
          <p:cNvPr id="5" name="Footer Placeholder 4">
            <a:extLst>
              <a:ext uri="{FF2B5EF4-FFF2-40B4-BE49-F238E27FC236}">
                <a16:creationId xmlns:a16="http://schemas.microsoft.com/office/drawing/2014/main" id="{D26F6B0C-DE86-4AD9-A738-91885D644A02}"/>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A2334111-BF12-43A9-B890-C0F7E281283B}"/>
              </a:ext>
            </a:extLst>
          </p:cNvPr>
          <p:cNvSpPr>
            <a:spLocks noGrp="1"/>
          </p:cNvSpPr>
          <p:nvPr>
            <p:ph type="sldNum" sz="quarter" idx="12"/>
          </p:nvPr>
        </p:nvSpPr>
        <p:spPr/>
        <p:txBody>
          <a:bodyPr/>
          <a:lstStyle/>
          <a:p>
            <a:pPr>
              <a:defRPr/>
            </a:pPr>
            <a:fld id="{C46BCC04-14A5-46FC-A23E-F5829FD84756}" type="slidenum">
              <a:rPr lang="en-US" smtClean="0"/>
              <a:pPr>
                <a:defRPr/>
              </a:pPr>
              <a:t>119</a:t>
            </a:fld>
            <a:endParaRPr lang="en-US"/>
          </a:p>
        </p:txBody>
      </p:sp>
    </p:spTree>
    <p:extLst>
      <p:ext uri="{BB962C8B-B14F-4D97-AF65-F5344CB8AC3E}">
        <p14:creationId xmlns:p14="http://schemas.microsoft.com/office/powerpoint/2010/main" val="131908542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C6FB5-D5FD-409E-B769-4DB9DAE3F9B0}"/>
              </a:ext>
            </a:extLst>
          </p:cNvPr>
          <p:cNvSpPr>
            <a:spLocks noGrp="1"/>
          </p:cNvSpPr>
          <p:nvPr>
            <p:ph type="title"/>
          </p:nvPr>
        </p:nvSpPr>
        <p:spPr/>
        <p:txBody>
          <a:bodyPr/>
          <a:lstStyle/>
          <a:p>
            <a:r>
              <a:rPr lang="en-IN" dirty="0"/>
              <a:t>MCA Scrutiny</a:t>
            </a:r>
          </a:p>
        </p:txBody>
      </p:sp>
      <p:sp>
        <p:nvSpPr>
          <p:cNvPr id="3" name="Content Placeholder 2">
            <a:extLst>
              <a:ext uri="{FF2B5EF4-FFF2-40B4-BE49-F238E27FC236}">
                <a16:creationId xmlns:a16="http://schemas.microsoft.com/office/drawing/2014/main" id="{48347ADF-C8DA-487A-AF7C-17C8F7F6DB45}"/>
              </a:ext>
            </a:extLst>
          </p:cNvPr>
          <p:cNvSpPr>
            <a:spLocks noGrp="1"/>
          </p:cNvSpPr>
          <p:nvPr>
            <p:ph idx="1"/>
          </p:nvPr>
        </p:nvSpPr>
        <p:spPr/>
        <p:txBody>
          <a:bodyPr/>
          <a:lstStyle/>
          <a:p>
            <a:pPr algn="just"/>
            <a:r>
              <a:rPr lang="en-US" sz="2100" b="0" i="0" u="none" strike="noStrike" baseline="0" dirty="0" err="1">
                <a:latin typeface="Arial" panose="020B0604020202020204" pitchFamily="34" charset="0"/>
                <a:cs typeface="Arial" panose="020B0604020202020204" pitchFamily="34" charset="0"/>
              </a:rPr>
              <a:t>RoC</a:t>
            </a:r>
            <a:r>
              <a:rPr lang="en-US" sz="2100" b="0" i="0" u="none" strike="noStrike" baseline="0" dirty="0">
                <a:latin typeface="Arial" panose="020B0604020202020204" pitchFamily="34" charset="0"/>
                <a:cs typeface="Arial" panose="020B0604020202020204" pitchFamily="34" charset="0"/>
              </a:rPr>
              <a:t> office to examine Financial Statement, Form DIR 12 and Annual Returns to ascertain name of Directors and KMPs as on the date of default.</a:t>
            </a:r>
          </a:p>
          <a:p>
            <a:pPr algn="just"/>
            <a:r>
              <a:rPr lang="en-US" sz="2100" b="0" i="0" u="none" strike="noStrike" baseline="0" dirty="0" err="1">
                <a:latin typeface="Arial" panose="020B0604020202020204" pitchFamily="34" charset="0"/>
                <a:cs typeface="Arial" panose="020B0604020202020204" pitchFamily="34" charset="0"/>
              </a:rPr>
              <a:t>RoC</a:t>
            </a:r>
            <a:r>
              <a:rPr lang="en-US" sz="2100" b="0" i="0" u="none" strike="noStrike" baseline="0" dirty="0">
                <a:latin typeface="Arial" panose="020B0604020202020204" pitchFamily="34" charset="0"/>
                <a:cs typeface="Arial" panose="020B0604020202020204" pitchFamily="34" charset="0"/>
              </a:rPr>
              <a:t> office may seek guidance of Director General of Corporate Affairs in case of any doubts on liability of any person or proceedings</a:t>
            </a:r>
          </a:p>
          <a:p>
            <a:pPr algn="just"/>
            <a:r>
              <a:rPr lang="en-US" sz="2100" dirty="0">
                <a:latin typeface="Arial" panose="020B0604020202020204" pitchFamily="34" charset="0"/>
                <a:cs typeface="Arial" panose="020B0604020202020204" pitchFamily="34" charset="0"/>
              </a:rPr>
              <a:t>Gen Circular 01/2020 dated 02/03/2020 - </a:t>
            </a:r>
            <a:r>
              <a:rPr lang="en-US" sz="2100" b="0" i="0" dirty="0">
                <a:solidFill>
                  <a:srgbClr val="333333"/>
                </a:solidFill>
                <a:effectLst/>
                <a:latin typeface="Arial" panose="020B0604020202020204" pitchFamily="34" charset="0"/>
                <a:cs typeface="Arial" panose="020B0604020202020204" pitchFamily="34" charset="0"/>
              </a:rPr>
              <a:t>Ordinarily, a </a:t>
            </a:r>
            <a:r>
              <a:rPr lang="en-US" sz="2100" b="1" i="0" dirty="0">
                <a:solidFill>
                  <a:srgbClr val="333333"/>
                </a:solidFill>
                <a:effectLst/>
                <a:latin typeface="Arial" panose="020B0604020202020204" pitchFamily="34" charset="0"/>
                <a:cs typeface="Arial" panose="020B0604020202020204" pitchFamily="34" charset="0"/>
              </a:rPr>
              <a:t>WTD and a KMP </a:t>
            </a:r>
            <a:r>
              <a:rPr lang="en-US" sz="2100" b="0" i="0" dirty="0">
                <a:solidFill>
                  <a:srgbClr val="333333"/>
                </a:solidFill>
                <a:effectLst/>
                <a:latin typeface="Arial" panose="020B0604020202020204" pitchFamily="34" charset="0"/>
                <a:cs typeface="Arial" panose="020B0604020202020204" pitchFamily="34" charset="0"/>
              </a:rPr>
              <a:t>are liable for defaults committed by a company. In absence of a KMP, such director or directors who have expressly given their consent for incurring liability in terms of the e-form GNL-3 filed with the Registrar would be liable. </a:t>
            </a:r>
          </a:p>
        </p:txBody>
      </p:sp>
      <p:sp>
        <p:nvSpPr>
          <p:cNvPr id="5" name="Footer Placeholder 4">
            <a:extLst>
              <a:ext uri="{FF2B5EF4-FFF2-40B4-BE49-F238E27FC236}">
                <a16:creationId xmlns:a16="http://schemas.microsoft.com/office/drawing/2014/main" id="{522C3D27-6465-4CCF-B40D-942CA21E8CD4}"/>
              </a:ext>
            </a:extLst>
          </p:cNvPr>
          <p:cNvSpPr>
            <a:spLocks noGrp="1"/>
          </p:cNvSpPr>
          <p:nvPr>
            <p:ph type="ftr" sz="quarter" idx="11"/>
          </p:nvPr>
        </p:nvSpPr>
        <p:spPr>
          <a:xfrm>
            <a:off x="3452812" y="6107113"/>
            <a:ext cx="31003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D53E96C-1723-4BA1-B6D1-3E4D4F3FFC3B}"/>
              </a:ext>
            </a:extLst>
          </p:cNvPr>
          <p:cNvSpPr>
            <a:spLocks noGrp="1"/>
          </p:cNvSpPr>
          <p:nvPr>
            <p:ph type="sldNum" sz="quarter" idx="12"/>
          </p:nvPr>
        </p:nvSpPr>
        <p:spPr/>
        <p:txBody>
          <a:bodyPr/>
          <a:lstStyle/>
          <a:p>
            <a:pPr>
              <a:defRPr/>
            </a:pPr>
            <a:fld id="{C46BCC04-14A5-46FC-A23E-F5829FD84756}" type="slidenum">
              <a:rPr lang="en-US" smtClean="0"/>
              <a:pPr>
                <a:defRPr/>
              </a:pPr>
              <a:t>12</a:t>
            </a:fld>
            <a:endParaRPr lang="en-US"/>
          </a:p>
        </p:txBody>
      </p:sp>
    </p:spTree>
    <p:extLst>
      <p:ext uri="{BB962C8B-B14F-4D97-AF65-F5344CB8AC3E}">
        <p14:creationId xmlns:p14="http://schemas.microsoft.com/office/powerpoint/2010/main" val="1002040288"/>
      </p:ext>
    </p:extLst>
  </p:cSld>
  <p:clrMapOvr>
    <a:masterClrMapping/>
  </p:clrMapOvr>
  <p:transition spd="med"/>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B3DE8-84D4-476E-8531-F7C333BABA30}"/>
              </a:ext>
            </a:extLst>
          </p:cNvPr>
          <p:cNvSpPr>
            <a:spLocks noGrp="1"/>
          </p:cNvSpPr>
          <p:nvPr>
            <p:ph type="title"/>
          </p:nvPr>
        </p:nvSpPr>
        <p:spPr/>
        <p:txBody>
          <a:bodyPr/>
          <a:lstStyle/>
          <a:p>
            <a:r>
              <a:rPr lang="en-IN" dirty="0"/>
              <a:t>Adjudication</a:t>
            </a:r>
          </a:p>
        </p:txBody>
      </p:sp>
      <p:sp>
        <p:nvSpPr>
          <p:cNvPr id="3" name="Content Placeholder 2">
            <a:extLst>
              <a:ext uri="{FF2B5EF4-FFF2-40B4-BE49-F238E27FC236}">
                <a16:creationId xmlns:a16="http://schemas.microsoft.com/office/drawing/2014/main" id="{D0F31025-0E39-4C6D-AD1E-01F0FEEC7896}"/>
              </a:ext>
            </a:extLst>
          </p:cNvPr>
          <p:cNvSpPr>
            <a:spLocks noGrp="1"/>
          </p:cNvSpPr>
          <p:nvPr>
            <p:ph idx="1"/>
          </p:nvPr>
        </p:nvSpPr>
        <p:spPr/>
        <p:txBody>
          <a:bodyPr/>
          <a:lstStyle/>
          <a:p>
            <a:pPr algn="just">
              <a:spcAft>
                <a:spcPts val="750"/>
              </a:spcAft>
            </a:pPr>
            <a:r>
              <a:rPr lang="en-IN" sz="1800" b="1" dirty="0">
                <a:effectLst/>
                <a:latin typeface="Helvetica" panose="020B0604020202020204" pitchFamily="34" charset="0"/>
                <a:ea typeface="Times New Roman" panose="02020603050405020304" pitchFamily="18" charset="0"/>
              </a:rPr>
              <a:t>Sec 446 B</a:t>
            </a:r>
            <a:endParaRPr lang="en-IN" sz="1800" dirty="0">
              <a:effectLst/>
              <a:latin typeface="Times New Roman" panose="02020603050405020304" pitchFamily="18" charset="0"/>
              <a:ea typeface="Times New Roman" panose="02020603050405020304" pitchFamily="18" charset="0"/>
            </a:endParaRPr>
          </a:p>
          <a:p>
            <a:pPr algn="just">
              <a:spcAft>
                <a:spcPts val="750"/>
              </a:spcAft>
            </a:pPr>
            <a:r>
              <a:rPr lang="en-IN" sz="1800" dirty="0">
                <a:effectLst/>
                <a:latin typeface="Helvetica" panose="020B0604020202020204" pitchFamily="34" charset="0"/>
                <a:ea typeface="Times New Roman" panose="02020603050405020304" pitchFamily="18" charset="0"/>
              </a:rPr>
              <a:t>Notwithstanding anything contained in this Act, if penalty is payable for non-compliance of any of the provisions of this Act by a OPC, small company, start-up company or Producer Company, or by any of its officer in default, or any other person in respect of such company, then such company, its officer in default or any other person, as the case may be, shall be liable to a penalty which shall not be more than one-half of the penalty specified in such provisions subject to a maximum of 2 lakh rupees in case of a company and 1 lakh rupees in case of an officer who is in default or any other person, as the case may be.</a:t>
            </a:r>
            <a:endParaRPr lang="en-IN" sz="1800" dirty="0">
              <a:effectLst/>
              <a:latin typeface="Times New Roman" panose="02020603050405020304" pitchFamily="18" charset="0"/>
              <a:ea typeface="Times New Roman" panose="02020603050405020304" pitchFamily="18" charset="0"/>
            </a:endParaRPr>
          </a:p>
          <a:p>
            <a:endParaRPr lang="en-IN" dirty="0"/>
          </a:p>
        </p:txBody>
      </p:sp>
      <p:sp>
        <p:nvSpPr>
          <p:cNvPr id="5" name="Footer Placeholder 4">
            <a:extLst>
              <a:ext uri="{FF2B5EF4-FFF2-40B4-BE49-F238E27FC236}">
                <a16:creationId xmlns:a16="http://schemas.microsoft.com/office/drawing/2014/main" id="{C1E44A4E-870D-47EC-8085-BBDFD9D91975}"/>
              </a:ext>
            </a:extLst>
          </p:cNvPr>
          <p:cNvSpPr>
            <a:spLocks noGrp="1"/>
          </p:cNvSpPr>
          <p:nvPr>
            <p:ph type="ftr" sz="quarter" idx="11"/>
          </p:nvPr>
        </p:nvSpPr>
        <p:spPr>
          <a:xfrm>
            <a:off x="3452812" y="6107113"/>
            <a:ext cx="31003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7CADE967-F50A-46DD-A5A0-A2264F4C33DF}"/>
              </a:ext>
            </a:extLst>
          </p:cNvPr>
          <p:cNvSpPr>
            <a:spLocks noGrp="1"/>
          </p:cNvSpPr>
          <p:nvPr>
            <p:ph type="sldNum" sz="quarter" idx="12"/>
          </p:nvPr>
        </p:nvSpPr>
        <p:spPr/>
        <p:txBody>
          <a:bodyPr/>
          <a:lstStyle/>
          <a:p>
            <a:pPr>
              <a:defRPr/>
            </a:pPr>
            <a:fld id="{C46BCC04-14A5-46FC-A23E-F5829FD84756}" type="slidenum">
              <a:rPr lang="en-US" smtClean="0"/>
              <a:pPr>
                <a:defRPr/>
              </a:pPr>
              <a:t>120</a:t>
            </a:fld>
            <a:endParaRPr lang="en-US"/>
          </a:p>
        </p:txBody>
      </p:sp>
    </p:spTree>
    <p:extLst>
      <p:ext uri="{BB962C8B-B14F-4D97-AF65-F5344CB8AC3E}">
        <p14:creationId xmlns:p14="http://schemas.microsoft.com/office/powerpoint/2010/main" val="2276952726"/>
      </p:ext>
    </p:extLst>
  </p:cSld>
  <p:clrMapOvr>
    <a:masterClrMapping/>
  </p:clrMapOvr>
  <p:transition spd="med"/>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A0869-CA75-4722-B7DE-BABF74260A43}"/>
              </a:ext>
            </a:extLst>
          </p:cNvPr>
          <p:cNvSpPr>
            <a:spLocks noGrp="1"/>
          </p:cNvSpPr>
          <p:nvPr>
            <p:ph type="title"/>
          </p:nvPr>
        </p:nvSpPr>
        <p:spPr/>
        <p:txBody>
          <a:bodyPr/>
          <a:lstStyle/>
          <a:p>
            <a:r>
              <a:rPr lang="en-US" b="1" dirty="0"/>
              <a:t>Amendments in the LLP Act. </a:t>
            </a:r>
            <a:endParaRPr lang="en-IN" b="1" dirty="0"/>
          </a:p>
        </p:txBody>
      </p:sp>
      <p:sp>
        <p:nvSpPr>
          <p:cNvPr id="3" name="Content Placeholder 2">
            <a:extLst>
              <a:ext uri="{FF2B5EF4-FFF2-40B4-BE49-F238E27FC236}">
                <a16:creationId xmlns:a16="http://schemas.microsoft.com/office/drawing/2014/main" id="{B7940D2C-A6D9-43E9-BAEC-0508AF860F44}"/>
              </a:ext>
            </a:extLst>
          </p:cNvPr>
          <p:cNvSpPr>
            <a:spLocks noGrp="1"/>
          </p:cNvSpPr>
          <p:nvPr>
            <p:ph idx="1"/>
          </p:nvPr>
        </p:nvSpPr>
        <p:spPr/>
        <p:txBody>
          <a:bodyPr/>
          <a:lstStyle/>
          <a:p>
            <a:pPr algn="just"/>
            <a:r>
              <a:rPr lang="en-US" sz="2100" b="1" dirty="0">
                <a:latin typeface="Arial" panose="020B0604020202020204" pitchFamily="34" charset="0"/>
                <a:cs typeface="Arial" panose="020B0604020202020204" pitchFamily="34" charset="0"/>
              </a:rPr>
              <a:t>MCA Notification dated October 27, 2023: Limited Liability Partnership (Third Amendment) Rules, 2023. </a:t>
            </a:r>
          </a:p>
          <a:p>
            <a:pPr algn="just"/>
            <a:r>
              <a:rPr lang="en-IN" sz="2100" b="1" i="1" dirty="0">
                <a:latin typeface="Arial" panose="020B0604020202020204" pitchFamily="34" charset="0"/>
                <a:cs typeface="Arial" panose="020B0604020202020204" pitchFamily="34" charset="0"/>
              </a:rPr>
              <a:t>Insertion of Rule 22A:</a:t>
            </a:r>
            <a:r>
              <a:rPr lang="en-IN" sz="2100" dirty="0">
                <a:latin typeface="Arial" panose="020B0604020202020204" pitchFamily="34" charset="0"/>
                <a:cs typeface="Arial" panose="020B0604020202020204" pitchFamily="34" charset="0"/>
              </a:rPr>
              <a:t> </a:t>
            </a:r>
            <a:r>
              <a:rPr lang="en-US" sz="2100" i="0" u="none" strike="noStrike" baseline="0" dirty="0">
                <a:latin typeface="Arial" panose="020B0604020202020204" pitchFamily="34" charset="0"/>
                <a:cs typeface="Arial" panose="020B0604020202020204" pitchFamily="34" charset="0"/>
              </a:rPr>
              <a:t>Every limited liability partnership (LLP) shall, from the date of its incorporation, maintain</a:t>
            </a:r>
            <a:r>
              <a:rPr lang="en-US" sz="2100" i="0" u="none" strike="noStrike" dirty="0">
                <a:latin typeface="Arial" panose="020B0604020202020204" pitchFamily="34" charset="0"/>
                <a:cs typeface="Arial" panose="020B0604020202020204" pitchFamily="34" charset="0"/>
              </a:rPr>
              <a:t> </a:t>
            </a:r>
            <a:r>
              <a:rPr lang="en-US" sz="2100" i="0" u="none" strike="noStrike" baseline="0" dirty="0">
                <a:latin typeface="Arial" panose="020B0604020202020204" pitchFamily="34" charset="0"/>
                <a:cs typeface="Arial" panose="020B0604020202020204" pitchFamily="34" charset="0"/>
              </a:rPr>
              <a:t>a </a:t>
            </a:r>
            <a:r>
              <a:rPr lang="en-US" sz="2100" dirty="0">
                <a:latin typeface="Arial" panose="020B0604020202020204" pitchFamily="34" charset="0"/>
                <a:cs typeface="Arial" panose="020B0604020202020204" pitchFamily="34" charset="0"/>
              </a:rPr>
              <a:t>R</a:t>
            </a:r>
            <a:r>
              <a:rPr lang="en-US" sz="2100" i="0" u="none" strike="noStrike" baseline="0" dirty="0">
                <a:latin typeface="Arial" panose="020B0604020202020204" pitchFamily="34" charset="0"/>
                <a:cs typeface="Arial" panose="020B0604020202020204" pitchFamily="34" charset="0"/>
              </a:rPr>
              <a:t>egister of </a:t>
            </a:r>
            <a:r>
              <a:rPr lang="en-US" sz="2100" dirty="0">
                <a:latin typeface="Arial" panose="020B0604020202020204" pitchFamily="34" charset="0"/>
                <a:cs typeface="Arial" panose="020B0604020202020204" pitchFamily="34" charset="0"/>
              </a:rPr>
              <a:t>P</a:t>
            </a:r>
            <a:r>
              <a:rPr lang="en-US" sz="2100" i="0" u="none" strike="noStrike" baseline="0" dirty="0">
                <a:latin typeface="Arial" panose="020B0604020202020204" pitchFamily="34" charset="0"/>
                <a:cs typeface="Arial" panose="020B0604020202020204" pitchFamily="34" charset="0"/>
              </a:rPr>
              <a:t>artners in </a:t>
            </a:r>
            <a:r>
              <a:rPr lang="en-US" sz="2100" b="1" i="0" u="none" strike="noStrike" baseline="0" dirty="0">
                <a:latin typeface="Arial" panose="020B0604020202020204" pitchFamily="34" charset="0"/>
                <a:cs typeface="Arial" panose="020B0604020202020204" pitchFamily="34" charset="0"/>
              </a:rPr>
              <a:t>Form 4A </a:t>
            </a:r>
            <a:r>
              <a:rPr lang="en-US" sz="2100" i="0" u="none" strike="noStrike" baseline="0" dirty="0">
                <a:latin typeface="Arial" panose="020B0604020202020204" pitchFamily="34" charset="0"/>
                <a:cs typeface="Arial" panose="020B0604020202020204" pitchFamily="34" charset="0"/>
              </a:rPr>
              <a:t>which shall be kept at the Registered </a:t>
            </a:r>
            <a:r>
              <a:rPr lang="en-US" sz="2100" dirty="0">
                <a:latin typeface="Arial" panose="020B0604020202020204" pitchFamily="34" charset="0"/>
                <a:cs typeface="Arial" panose="020B0604020202020204" pitchFamily="34" charset="0"/>
              </a:rPr>
              <a:t>O</a:t>
            </a:r>
            <a:r>
              <a:rPr lang="en-US" sz="2100" i="0" u="none" strike="noStrike" baseline="0" dirty="0">
                <a:latin typeface="Arial" panose="020B0604020202020204" pitchFamily="34" charset="0"/>
                <a:cs typeface="Arial" panose="020B0604020202020204" pitchFamily="34" charset="0"/>
              </a:rPr>
              <a:t>ffice. </a:t>
            </a:r>
          </a:p>
          <a:p>
            <a:pPr algn="just"/>
            <a:r>
              <a:rPr lang="en-US" sz="2100" i="0" u="none" strike="noStrike" baseline="0" dirty="0">
                <a:latin typeface="Arial" panose="020B0604020202020204" pitchFamily="34" charset="0"/>
                <a:cs typeface="Arial" panose="020B0604020202020204" pitchFamily="34" charset="0"/>
              </a:rPr>
              <a:t>For existing LLPs, it needs to comply within a period of </a:t>
            </a:r>
            <a:r>
              <a:rPr lang="en-US" sz="2100" b="1" i="0" u="none" strike="noStrike" baseline="0" dirty="0">
                <a:latin typeface="Arial" panose="020B0604020202020204" pitchFamily="34" charset="0"/>
                <a:cs typeface="Arial" panose="020B0604020202020204" pitchFamily="34" charset="0"/>
              </a:rPr>
              <a:t>30 days</a:t>
            </a:r>
            <a:r>
              <a:rPr lang="en-US" sz="2100" i="0" u="none" strike="noStrike" baseline="0" dirty="0">
                <a:latin typeface="Arial" panose="020B0604020202020204" pitchFamily="34" charset="0"/>
                <a:cs typeface="Arial" panose="020B0604020202020204" pitchFamily="34" charset="0"/>
              </a:rPr>
              <a:t> from</a:t>
            </a:r>
            <a:r>
              <a:rPr lang="en-US" sz="2100" i="0" u="none" strike="noStrike" dirty="0">
                <a:latin typeface="Arial" panose="020B0604020202020204" pitchFamily="34" charset="0"/>
                <a:cs typeface="Arial" panose="020B0604020202020204" pitchFamily="34" charset="0"/>
              </a:rPr>
              <a:t> the date of such notified rules</a:t>
            </a:r>
            <a:r>
              <a:rPr lang="en-US" sz="2100" i="0" u="none" strike="noStrike" baseline="0" dirty="0">
                <a:latin typeface="Arial" panose="020B0604020202020204" pitchFamily="34" charset="0"/>
                <a:cs typeface="Arial" panose="020B0604020202020204" pitchFamily="34" charset="0"/>
              </a:rPr>
              <a:t>. </a:t>
            </a:r>
          </a:p>
          <a:p>
            <a:pPr marL="0" indent="0" algn="just">
              <a:buNone/>
            </a:pPr>
            <a:r>
              <a:rPr lang="en-US" sz="2100" b="1" i="0" u="none" strike="noStrike" baseline="0" dirty="0">
                <a:latin typeface="Arial" panose="020B0604020202020204" pitchFamily="34" charset="0"/>
                <a:cs typeface="Arial" panose="020B0604020202020204" pitchFamily="34" charset="0"/>
              </a:rPr>
              <a:t>What shall the Register of Partners</a:t>
            </a:r>
            <a:r>
              <a:rPr lang="en-US" sz="2100" b="1" i="0" u="none" strike="noStrike" dirty="0">
                <a:latin typeface="Arial" panose="020B0604020202020204" pitchFamily="34" charset="0"/>
                <a:cs typeface="Arial" panose="020B0604020202020204" pitchFamily="34" charset="0"/>
              </a:rPr>
              <a:t> encompass?</a:t>
            </a:r>
            <a:endParaRPr lang="en-US" sz="2100" b="1" i="0" u="none" strike="noStrike" baseline="0" dirty="0">
              <a:latin typeface="Arial" panose="020B0604020202020204" pitchFamily="34" charset="0"/>
              <a:cs typeface="Arial" panose="020B0604020202020204" pitchFamily="34" charset="0"/>
            </a:endParaRPr>
          </a:p>
          <a:p>
            <a:pPr marL="457200" indent="-457200" algn="l">
              <a:buAutoNum type="alphaLcParenBoth"/>
            </a:pPr>
            <a:r>
              <a:rPr lang="en-US" sz="2100" dirty="0">
                <a:latin typeface="Arial" panose="020B0604020202020204" pitchFamily="34" charset="0"/>
                <a:cs typeface="Arial" panose="020B0604020202020204" pitchFamily="34" charset="0"/>
              </a:rPr>
              <a:t>Name of the Partner along with his/her personal details. </a:t>
            </a:r>
          </a:p>
          <a:p>
            <a:pPr marL="457200" indent="-457200" algn="l">
              <a:buAutoNum type="alphaLcParenBoth"/>
            </a:pPr>
            <a:r>
              <a:rPr lang="en-US" sz="2100" dirty="0">
                <a:latin typeface="Arial" panose="020B0604020202020204" pitchFamily="34" charset="0"/>
                <a:cs typeface="Arial" panose="020B0604020202020204" pitchFamily="34" charset="0"/>
              </a:rPr>
              <a:t>Date of joining as a Partner. </a:t>
            </a:r>
            <a:endParaRPr lang="en-IN" sz="21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57788B6D-3FE4-4D70-A5FB-AB7CB9FDF018}"/>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7548DCC2-A029-4CF2-83C4-7E8072706031}"/>
              </a:ext>
            </a:extLst>
          </p:cNvPr>
          <p:cNvSpPr>
            <a:spLocks noGrp="1"/>
          </p:cNvSpPr>
          <p:nvPr>
            <p:ph type="sldNum" sz="quarter" idx="12"/>
          </p:nvPr>
        </p:nvSpPr>
        <p:spPr/>
        <p:txBody>
          <a:bodyPr/>
          <a:lstStyle/>
          <a:p>
            <a:pPr>
              <a:defRPr/>
            </a:pPr>
            <a:fld id="{C46BCC04-14A5-46FC-A23E-F5829FD84756}" type="slidenum">
              <a:rPr lang="en-US" smtClean="0"/>
              <a:pPr>
                <a:defRPr/>
              </a:pPr>
              <a:t>121</a:t>
            </a:fld>
            <a:endParaRPr lang="en-US"/>
          </a:p>
        </p:txBody>
      </p:sp>
    </p:spTree>
    <p:extLst>
      <p:ext uri="{BB962C8B-B14F-4D97-AF65-F5344CB8AC3E}">
        <p14:creationId xmlns:p14="http://schemas.microsoft.com/office/powerpoint/2010/main" val="3206616283"/>
      </p:ext>
    </p:extLst>
  </p:cSld>
  <p:clrMapOvr>
    <a:masterClrMapping/>
  </p:clrMapOvr>
  <p:transition spd="med"/>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EA0869-CA75-4722-B7DE-BABF74260A43}"/>
              </a:ext>
            </a:extLst>
          </p:cNvPr>
          <p:cNvSpPr>
            <a:spLocks noGrp="1"/>
          </p:cNvSpPr>
          <p:nvPr>
            <p:ph type="title"/>
          </p:nvPr>
        </p:nvSpPr>
        <p:spPr/>
        <p:txBody>
          <a:bodyPr/>
          <a:lstStyle/>
          <a:p>
            <a:r>
              <a:rPr lang="en-US" b="1" dirty="0"/>
              <a:t>Amendments in the LLP Act. </a:t>
            </a:r>
            <a:endParaRPr lang="en-IN" b="1" dirty="0"/>
          </a:p>
        </p:txBody>
      </p:sp>
      <p:sp>
        <p:nvSpPr>
          <p:cNvPr id="3" name="Content Placeholder 2">
            <a:extLst>
              <a:ext uri="{FF2B5EF4-FFF2-40B4-BE49-F238E27FC236}">
                <a16:creationId xmlns:a16="http://schemas.microsoft.com/office/drawing/2014/main" id="{B7940D2C-A6D9-43E9-BAEC-0508AF860F44}"/>
              </a:ext>
            </a:extLst>
          </p:cNvPr>
          <p:cNvSpPr>
            <a:spLocks noGrp="1"/>
          </p:cNvSpPr>
          <p:nvPr>
            <p:ph idx="1"/>
          </p:nvPr>
        </p:nvSpPr>
        <p:spPr/>
        <p:txBody>
          <a:bodyPr/>
          <a:lstStyle/>
          <a:p>
            <a:pPr algn="just"/>
            <a:r>
              <a:rPr lang="en-US" sz="2100" b="1" dirty="0">
                <a:latin typeface="Arial" panose="020B0604020202020204" pitchFamily="34" charset="0"/>
                <a:cs typeface="Arial" panose="020B0604020202020204" pitchFamily="34" charset="0"/>
              </a:rPr>
              <a:t>MCA Notification dated October 27, 2023: Limited Liability Partnership (Third Amendment) Rules, 2023. </a:t>
            </a:r>
          </a:p>
          <a:p>
            <a:pPr marL="0" indent="0" algn="just">
              <a:buNone/>
            </a:pPr>
            <a:r>
              <a:rPr lang="en-US" sz="2100" b="1" i="0" u="none" strike="noStrike" baseline="0" dirty="0">
                <a:latin typeface="Arial" panose="020B0604020202020204" pitchFamily="34" charset="0"/>
                <a:cs typeface="Arial" panose="020B0604020202020204" pitchFamily="34" charset="0"/>
              </a:rPr>
              <a:t>What shall the Register of Partners</a:t>
            </a:r>
            <a:r>
              <a:rPr lang="en-US" sz="2100" b="1" i="0" u="none" strike="noStrike" dirty="0">
                <a:latin typeface="Arial" panose="020B0604020202020204" pitchFamily="34" charset="0"/>
                <a:cs typeface="Arial" panose="020B0604020202020204" pitchFamily="34" charset="0"/>
              </a:rPr>
              <a:t> encompass?</a:t>
            </a:r>
            <a:endParaRPr lang="en-IN" sz="2100" dirty="0">
              <a:latin typeface="Arial" panose="020B0604020202020204" pitchFamily="34" charset="0"/>
              <a:cs typeface="Arial" panose="020B0604020202020204" pitchFamily="34" charset="0"/>
            </a:endParaRPr>
          </a:p>
          <a:p>
            <a:pPr marL="0" indent="0" algn="just">
              <a:buNone/>
            </a:pPr>
            <a:r>
              <a:rPr lang="en-US" sz="2100" i="0" u="none" strike="noStrike" baseline="0" dirty="0">
                <a:latin typeface="Arial" panose="020B0604020202020204" pitchFamily="34" charset="0"/>
                <a:cs typeface="Arial" panose="020B0604020202020204" pitchFamily="34" charset="0"/>
              </a:rPr>
              <a:t>(c)</a:t>
            </a:r>
            <a:r>
              <a:rPr lang="en-US" sz="2100" i="0" u="none" strike="noStrike" dirty="0">
                <a:latin typeface="Arial" panose="020B0604020202020204" pitchFamily="34" charset="0"/>
                <a:cs typeface="Arial" panose="020B0604020202020204" pitchFamily="34" charset="0"/>
              </a:rPr>
              <a:t> Date of Cessation;</a:t>
            </a:r>
          </a:p>
          <a:p>
            <a:pPr marL="0" indent="0" algn="just">
              <a:buNone/>
            </a:pPr>
            <a:r>
              <a:rPr lang="en-US" sz="2100" baseline="0" dirty="0">
                <a:latin typeface="Arial" panose="020B0604020202020204" pitchFamily="34" charset="0"/>
                <a:cs typeface="Arial" panose="020B0604020202020204" pitchFamily="34" charset="0"/>
              </a:rPr>
              <a:t>(d) Amount and Nature of Contribution with monetary value; </a:t>
            </a:r>
          </a:p>
          <a:p>
            <a:pPr marL="0" indent="0" algn="just">
              <a:buNone/>
            </a:pPr>
            <a:r>
              <a:rPr lang="en-US" sz="2100" i="0" u="none" strike="noStrike" dirty="0">
                <a:latin typeface="Arial" panose="020B0604020202020204" pitchFamily="34" charset="0"/>
                <a:cs typeface="Arial" panose="020B0604020202020204" pitchFamily="34" charset="0"/>
              </a:rPr>
              <a:t>(e) Any other entry, if any. </a:t>
            </a:r>
          </a:p>
          <a:p>
            <a:pPr marL="0" indent="0" algn="just">
              <a:buNone/>
            </a:pPr>
            <a:endParaRPr lang="en-US" sz="2100" baseline="0" dirty="0">
              <a:latin typeface="Arial" panose="020B0604020202020204" pitchFamily="34" charset="0"/>
              <a:cs typeface="Arial" panose="020B0604020202020204" pitchFamily="34" charset="0"/>
            </a:endParaRPr>
          </a:p>
          <a:p>
            <a:pPr marL="0" indent="0" algn="just">
              <a:buNone/>
            </a:pPr>
            <a:r>
              <a:rPr lang="en-US" sz="2100" dirty="0">
                <a:latin typeface="Arial" panose="020B0604020202020204" pitchFamily="34" charset="0"/>
                <a:cs typeface="Arial" panose="020B0604020202020204" pitchFamily="34" charset="0"/>
              </a:rPr>
              <a:t>In case of any change in the Contribution amount, relevant entry shall be made in the Register </a:t>
            </a:r>
            <a:r>
              <a:rPr lang="en-US" sz="2100" b="1" dirty="0">
                <a:latin typeface="Arial" panose="020B0604020202020204" pitchFamily="34" charset="0"/>
                <a:cs typeface="Arial" panose="020B0604020202020204" pitchFamily="34" charset="0"/>
              </a:rPr>
              <a:t>within 7 days</a:t>
            </a:r>
            <a:r>
              <a:rPr lang="en-US" sz="2100" dirty="0">
                <a:latin typeface="Arial" panose="020B0604020202020204" pitchFamily="34" charset="0"/>
                <a:cs typeface="Arial" panose="020B0604020202020204" pitchFamily="34" charset="0"/>
              </a:rPr>
              <a:t> from such change. </a:t>
            </a:r>
            <a:endParaRPr lang="en-US" sz="2100" i="0" u="none" strike="noStrike" baseline="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57788B6D-3FE4-4D70-A5FB-AB7CB9FDF018}"/>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7548DCC2-A029-4CF2-83C4-7E8072706031}"/>
              </a:ext>
            </a:extLst>
          </p:cNvPr>
          <p:cNvSpPr>
            <a:spLocks noGrp="1"/>
          </p:cNvSpPr>
          <p:nvPr>
            <p:ph type="sldNum" sz="quarter" idx="12"/>
          </p:nvPr>
        </p:nvSpPr>
        <p:spPr/>
        <p:txBody>
          <a:bodyPr/>
          <a:lstStyle/>
          <a:p>
            <a:pPr>
              <a:defRPr/>
            </a:pPr>
            <a:fld id="{C46BCC04-14A5-46FC-A23E-F5829FD84756}" type="slidenum">
              <a:rPr lang="en-US" smtClean="0"/>
              <a:pPr>
                <a:defRPr/>
              </a:pPr>
              <a:t>122</a:t>
            </a:fld>
            <a:endParaRPr lang="en-US"/>
          </a:p>
        </p:txBody>
      </p:sp>
    </p:spTree>
    <p:extLst>
      <p:ext uri="{BB962C8B-B14F-4D97-AF65-F5344CB8AC3E}">
        <p14:creationId xmlns:p14="http://schemas.microsoft.com/office/powerpoint/2010/main" val="544516125"/>
      </p:ext>
    </p:extLst>
  </p:cSld>
  <p:clrMapOvr>
    <a:masterClrMapping/>
  </p:clrMapOvr>
  <p:transition spd="med"/>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968CE-C1F6-40A6-8ECB-FB890ABBE5A2}"/>
              </a:ext>
            </a:extLst>
          </p:cNvPr>
          <p:cNvSpPr>
            <a:spLocks noGrp="1"/>
          </p:cNvSpPr>
          <p:nvPr>
            <p:ph type="title"/>
          </p:nvPr>
        </p:nvSpPr>
        <p:spPr/>
        <p:txBody>
          <a:bodyPr/>
          <a:lstStyle/>
          <a:p>
            <a:r>
              <a:rPr lang="en-US" b="1" dirty="0"/>
              <a:t>Amendments in the LLP Act. </a:t>
            </a:r>
            <a:endParaRPr lang="en-IN" dirty="0"/>
          </a:p>
        </p:txBody>
      </p:sp>
      <p:sp>
        <p:nvSpPr>
          <p:cNvPr id="3" name="Content Placeholder 2">
            <a:extLst>
              <a:ext uri="{FF2B5EF4-FFF2-40B4-BE49-F238E27FC236}">
                <a16:creationId xmlns:a16="http://schemas.microsoft.com/office/drawing/2014/main" id="{D4B7522D-2785-4C8C-AF41-044C17506305}"/>
              </a:ext>
            </a:extLst>
          </p:cNvPr>
          <p:cNvSpPr>
            <a:spLocks noGrp="1"/>
          </p:cNvSpPr>
          <p:nvPr>
            <p:ph idx="1"/>
          </p:nvPr>
        </p:nvSpPr>
        <p:spPr/>
        <p:txBody>
          <a:bodyPr/>
          <a:lstStyle/>
          <a:p>
            <a:pPr algn="just"/>
            <a:r>
              <a:rPr lang="en-IN" sz="2100" b="1" i="1" dirty="0">
                <a:latin typeface="Arial" panose="020B0604020202020204" pitchFamily="34" charset="0"/>
                <a:cs typeface="Arial" panose="020B0604020202020204" pitchFamily="34" charset="0"/>
              </a:rPr>
              <a:t>Insertion of Rule 22B with regards to the Declaration of Beneficial Interest</a:t>
            </a:r>
            <a:r>
              <a:rPr lang="en-IN" sz="2100" dirty="0">
                <a:latin typeface="Arial" panose="020B0604020202020204" pitchFamily="34" charset="0"/>
                <a:cs typeface="Arial" panose="020B0604020202020204" pitchFamily="34" charset="0"/>
              </a:rPr>
              <a:t>: If the partner’s name is entered in Form 4A but does not hold any Beneficial Interest</a:t>
            </a:r>
            <a:r>
              <a:rPr lang="en-IN" sz="2100" b="1" dirty="0">
                <a:latin typeface="Arial" panose="020B0604020202020204" pitchFamily="34" charset="0"/>
                <a:cs typeface="Arial" panose="020B0604020202020204" pitchFamily="34" charset="0"/>
              </a:rPr>
              <a:t> (“BI”)</a:t>
            </a:r>
            <a:r>
              <a:rPr lang="en-IN" sz="2100" dirty="0">
                <a:latin typeface="Arial" panose="020B0604020202020204" pitchFamily="34" charset="0"/>
                <a:cs typeface="Arial" panose="020B0604020202020204" pitchFamily="34" charset="0"/>
              </a:rPr>
              <a:t>, Declaration in Form 4B should be submitted </a:t>
            </a:r>
            <a:r>
              <a:rPr lang="en-IN" sz="2100" b="1" dirty="0">
                <a:latin typeface="Arial" panose="020B0604020202020204" pitchFamily="34" charset="0"/>
                <a:cs typeface="Arial" panose="020B0604020202020204" pitchFamily="34" charset="0"/>
              </a:rPr>
              <a:t>within 30 days</a:t>
            </a:r>
            <a:r>
              <a:rPr lang="en-IN" sz="2100" dirty="0">
                <a:latin typeface="Arial" panose="020B0604020202020204" pitchFamily="34" charset="0"/>
                <a:cs typeface="Arial" panose="020B0604020202020204" pitchFamily="34" charset="0"/>
              </a:rPr>
              <a:t> from the date of entering his name in the Register. </a:t>
            </a:r>
          </a:p>
          <a:p>
            <a:pPr algn="just"/>
            <a:r>
              <a:rPr lang="en-US" sz="2100" b="0" i="0" u="none" strike="noStrike" baseline="0" dirty="0">
                <a:latin typeface="Arial" panose="020B0604020202020204" pitchFamily="34" charset="0"/>
                <a:cs typeface="Arial" panose="020B0604020202020204" pitchFamily="34" charset="0"/>
              </a:rPr>
              <a:t>Every person who </a:t>
            </a:r>
            <a:r>
              <a:rPr lang="en-US" sz="2100" b="1" i="1" u="none" strike="noStrike" baseline="0" dirty="0">
                <a:latin typeface="Arial" panose="020B0604020202020204" pitchFamily="34" charset="0"/>
                <a:cs typeface="Arial" panose="020B0604020202020204" pitchFamily="34" charset="0"/>
              </a:rPr>
              <a:t>holds or acquires a BI </a:t>
            </a:r>
            <a:r>
              <a:rPr lang="en-US" sz="2100" b="0" i="0" u="none" strike="noStrike" baseline="0" dirty="0">
                <a:latin typeface="Arial" panose="020B0604020202020204" pitchFamily="34" charset="0"/>
                <a:cs typeface="Arial" panose="020B0604020202020204" pitchFamily="34" charset="0"/>
              </a:rPr>
              <a:t>in contribution of a Limited Liability Partnership but his name is not registered in the register of partners (hereinafter referred to as </a:t>
            </a:r>
            <a:r>
              <a:rPr lang="en-US" sz="2100" b="1" i="0" u="none" strike="noStrike" baseline="0" dirty="0">
                <a:latin typeface="Arial" panose="020B0604020202020204" pitchFamily="34" charset="0"/>
                <a:cs typeface="Arial" panose="020B0604020202020204" pitchFamily="34" charset="0"/>
              </a:rPr>
              <a:t>“the beneficial partner”) </a:t>
            </a:r>
            <a:r>
              <a:rPr lang="en-US" sz="2100" b="0" i="0" u="none" strike="noStrike" baseline="0" dirty="0">
                <a:latin typeface="Arial" panose="020B0604020202020204" pitchFamily="34" charset="0"/>
                <a:cs typeface="Arial" panose="020B0604020202020204" pitchFamily="34" charset="0"/>
              </a:rPr>
              <a:t>shall file with the LLP, a Declaration disclosing such interest in </a:t>
            </a:r>
            <a:r>
              <a:rPr lang="en-US" sz="2100" b="1" i="0" u="none" strike="noStrike" baseline="0" dirty="0">
                <a:latin typeface="Arial" panose="020B0604020202020204" pitchFamily="34" charset="0"/>
                <a:cs typeface="Arial" panose="020B0604020202020204" pitchFamily="34" charset="0"/>
              </a:rPr>
              <a:t>Form 4C </a:t>
            </a:r>
            <a:r>
              <a:rPr lang="en-US" sz="2100" b="0" i="0" u="none" strike="noStrike" baseline="0" dirty="0">
                <a:latin typeface="Arial" panose="020B0604020202020204" pitchFamily="34" charset="0"/>
                <a:cs typeface="Arial" panose="020B0604020202020204" pitchFamily="34" charset="0"/>
              </a:rPr>
              <a:t>within a period of </a:t>
            </a:r>
            <a:r>
              <a:rPr lang="en-US" sz="2100" b="1" i="0" u="none" strike="noStrike" baseline="0" dirty="0">
                <a:latin typeface="Arial" panose="020B0604020202020204" pitchFamily="34" charset="0"/>
                <a:cs typeface="Arial" panose="020B0604020202020204" pitchFamily="34" charset="0"/>
              </a:rPr>
              <a:t>30  days</a:t>
            </a:r>
            <a:r>
              <a:rPr lang="en-US" sz="2100" b="0" i="0" u="none" strike="noStrike" baseline="0" dirty="0">
                <a:latin typeface="Arial" panose="020B0604020202020204" pitchFamily="34" charset="0"/>
                <a:cs typeface="Arial" panose="020B0604020202020204" pitchFamily="34" charset="0"/>
              </a:rPr>
              <a:t> after acquiring such BI specifying the nature of his interest. </a:t>
            </a:r>
            <a:endParaRPr lang="en-IN" sz="21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3A51A9E1-58C8-4976-9D8F-92E70B79F2AF}"/>
              </a:ext>
            </a:extLst>
          </p:cNvPr>
          <p:cNvSpPr>
            <a:spLocks noGrp="1"/>
          </p:cNvSpPr>
          <p:nvPr>
            <p:ph type="ftr" sz="quarter" idx="11"/>
          </p:nvPr>
        </p:nvSpPr>
        <p:spPr>
          <a:xfrm>
            <a:off x="3452812" y="6107113"/>
            <a:ext cx="31003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F9A8C7F0-1888-417D-85B2-40ABC9051953}"/>
              </a:ext>
            </a:extLst>
          </p:cNvPr>
          <p:cNvSpPr>
            <a:spLocks noGrp="1"/>
          </p:cNvSpPr>
          <p:nvPr>
            <p:ph type="sldNum" sz="quarter" idx="12"/>
          </p:nvPr>
        </p:nvSpPr>
        <p:spPr/>
        <p:txBody>
          <a:bodyPr/>
          <a:lstStyle/>
          <a:p>
            <a:pPr>
              <a:defRPr/>
            </a:pPr>
            <a:fld id="{C46BCC04-14A5-46FC-A23E-F5829FD84756}" type="slidenum">
              <a:rPr lang="en-US" smtClean="0"/>
              <a:pPr>
                <a:defRPr/>
              </a:pPr>
              <a:t>123</a:t>
            </a:fld>
            <a:endParaRPr lang="en-US"/>
          </a:p>
        </p:txBody>
      </p:sp>
    </p:spTree>
    <p:extLst>
      <p:ext uri="{BB962C8B-B14F-4D97-AF65-F5344CB8AC3E}">
        <p14:creationId xmlns:p14="http://schemas.microsoft.com/office/powerpoint/2010/main" val="1963905285"/>
      </p:ext>
    </p:extLst>
  </p:cSld>
  <p:clrMapOvr>
    <a:masterClrMapping/>
  </p:clrMapOvr>
  <p:transition spd="med"/>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8FEB8-BFD3-4AB7-A0B5-00A6D39F1E41}"/>
              </a:ext>
            </a:extLst>
          </p:cNvPr>
          <p:cNvSpPr>
            <a:spLocks noGrp="1"/>
          </p:cNvSpPr>
          <p:nvPr>
            <p:ph type="title"/>
          </p:nvPr>
        </p:nvSpPr>
        <p:spPr/>
        <p:txBody>
          <a:bodyPr/>
          <a:lstStyle/>
          <a:p>
            <a:r>
              <a:rPr lang="en-US" b="1" dirty="0"/>
              <a:t>Amendments in the LLP Act. </a:t>
            </a:r>
            <a:endParaRPr lang="en-IN" dirty="0"/>
          </a:p>
        </p:txBody>
      </p:sp>
      <p:sp>
        <p:nvSpPr>
          <p:cNvPr id="3" name="Content Placeholder 2">
            <a:extLst>
              <a:ext uri="{FF2B5EF4-FFF2-40B4-BE49-F238E27FC236}">
                <a16:creationId xmlns:a16="http://schemas.microsoft.com/office/drawing/2014/main" id="{472A5729-2F04-4BF7-B8B9-F723463B85CE}"/>
              </a:ext>
            </a:extLst>
          </p:cNvPr>
          <p:cNvSpPr>
            <a:spLocks noGrp="1"/>
          </p:cNvSpPr>
          <p:nvPr>
            <p:ph idx="1"/>
          </p:nvPr>
        </p:nvSpPr>
        <p:spPr/>
        <p:txBody>
          <a:bodyPr/>
          <a:lstStyle/>
          <a:p>
            <a:pPr algn="just"/>
            <a:r>
              <a:rPr lang="en-IN" sz="2100" dirty="0">
                <a:latin typeface="Arial" panose="020B0604020202020204" pitchFamily="34" charset="0"/>
                <a:cs typeface="Arial" panose="020B0604020202020204" pitchFamily="34" charset="0"/>
              </a:rPr>
              <a:t>Information received under Form 4A, 4B or 4C should be filed within 30 days by a return in </a:t>
            </a:r>
            <a:r>
              <a:rPr lang="en-IN" sz="2100" b="1" dirty="0">
                <a:latin typeface="Arial" panose="020B0604020202020204" pitchFamily="34" charset="0"/>
                <a:cs typeface="Arial" panose="020B0604020202020204" pitchFamily="34" charset="0"/>
              </a:rPr>
              <a:t>Form 4D </a:t>
            </a:r>
            <a:r>
              <a:rPr lang="en-IN" sz="2100" dirty="0">
                <a:latin typeface="Arial" panose="020B0604020202020204" pitchFamily="34" charset="0"/>
                <a:cs typeface="Arial" panose="020B0604020202020204" pitchFamily="34" charset="0"/>
              </a:rPr>
              <a:t>with the ROC. </a:t>
            </a:r>
          </a:p>
          <a:p>
            <a:pPr algn="just"/>
            <a:r>
              <a:rPr lang="en-US" sz="2100" b="0" i="0" u="none" strike="noStrike" baseline="0" dirty="0">
                <a:latin typeface="Arial" panose="020B0604020202020204" pitchFamily="34" charset="0"/>
                <a:cs typeface="Arial" panose="020B0604020202020204" pitchFamily="34" charset="0"/>
              </a:rPr>
              <a:t>Every LLP shall</a:t>
            </a:r>
            <a:r>
              <a:rPr lang="en-US" sz="2100" b="0" i="0" u="none" strike="noStrike" dirty="0">
                <a:latin typeface="Arial" panose="020B0604020202020204" pitchFamily="34" charset="0"/>
                <a:cs typeface="Arial" panose="020B0604020202020204" pitchFamily="34" charset="0"/>
              </a:rPr>
              <a:t> designate a Partner </a:t>
            </a:r>
            <a:r>
              <a:rPr lang="en-US" sz="2100" b="0" i="0" u="none" strike="noStrike" baseline="0" dirty="0">
                <a:latin typeface="Arial" panose="020B0604020202020204" pitchFamily="34" charset="0"/>
                <a:cs typeface="Arial" panose="020B0604020202020204" pitchFamily="34" charset="0"/>
              </a:rPr>
              <a:t>who shall be responsible for furnishing of and extending co-operation for providing information w.r.t. to BI in contribution in LLP with</a:t>
            </a:r>
            <a:r>
              <a:rPr lang="en-US" sz="2100" b="0" i="0" u="none" strike="noStrike" dirty="0">
                <a:latin typeface="Arial" panose="020B0604020202020204" pitchFamily="34" charset="0"/>
                <a:cs typeface="Arial" panose="020B0604020202020204" pitchFamily="34" charset="0"/>
              </a:rPr>
              <a:t> </a:t>
            </a:r>
            <a:r>
              <a:rPr lang="en-US" sz="2100" b="0" i="0" u="none" strike="noStrike" baseline="0" dirty="0">
                <a:latin typeface="Arial" panose="020B0604020202020204" pitchFamily="34" charset="0"/>
                <a:cs typeface="Arial" panose="020B0604020202020204" pitchFamily="34" charset="0"/>
              </a:rPr>
              <a:t>the Registrar or any other officer </a:t>
            </a:r>
            <a:r>
              <a:rPr lang="en-US" sz="2100" b="0" i="0" u="none" strike="noStrike" baseline="0" dirty="0" err="1">
                <a:latin typeface="Arial" panose="020B0604020202020204" pitchFamily="34" charset="0"/>
                <a:cs typeface="Arial" panose="020B0604020202020204" pitchFamily="34" charset="0"/>
              </a:rPr>
              <a:t>authorised</a:t>
            </a:r>
            <a:r>
              <a:rPr lang="en-US" sz="2100" b="0" i="0" u="none" strike="noStrike" baseline="0" dirty="0">
                <a:latin typeface="Arial" panose="020B0604020202020204" pitchFamily="34" charset="0"/>
                <a:cs typeface="Arial" panose="020B0604020202020204" pitchFamily="34" charset="0"/>
              </a:rPr>
              <a:t> by the Central Government. </a:t>
            </a:r>
          </a:p>
          <a:p>
            <a:pPr algn="just"/>
            <a:r>
              <a:rPr lang="en-US" sz="2100" dirty="0">
                <a:latin typeface="Arial" panose="020B0604020202020204" pitchFamily="34" charset="0"/>
                <a:cs typeface="Arial" panose="020B0604020202020204" pitchFamily="34" charset="0"/>
              </a:rPr>
              <a:t>I</a:t>
            </a:r>
            <a:r>
              <a:rPr lang="en-US" sz="2100" b="0" i="0" u="none" strike="noStrike" baseline="0" dirty="0">
                <a:latin typeface="Arial" panose="020B0604020202020204" pitchFamily="34" charset="0"/>
                <a:cs typeface="Arial" panose="020B0604020202020204" pitchFamily="34" charset="0"/>
              </a:rPr>
              <a:t>nformation of such DP shall</a:t>
            </a:r>
            <a:r>
              <a:rPr lang="en-US" sz="2100" b="0" i="0" u="none" strike="noStrike" dirty="0">
                <a:latin typeface="Arial" panose="020B0604020202020204" pitchFamily="34" charset="0"/>
                <a:cs typeface="Arial" panose="020B0604020202020204" pitchFamily="34" charset="0"/>
              </a:rPr>
              <a:t> be filed </a:t>
            </a:r>
            <a:r>
              <a:rPr lang="en-US" sz="2100" b="0" i="0" u="none" strike="noStrike" baseline="0" dirty="0">
                <a:latin typeface="Arial" panose="020B0604020202020204" pitchFamily="34" charset="0"/>
                <a:cs typeface="Arial" panose="020B0604020202020204" pitchFamily="34" charset="0"/>
              </a:rPr>
              <a:t>with the Registrar in</a:t>
            </a:r>
            <a:r>
              <a:rPr lang="en-US" sz="2100" b="1" i="0" u="none" strike="noStrike" baseline="0" dirty="0">
                <a:latin typeface="Arial" panose="020B0604020202020204" pitchFamily="34" charset="0"/>
                <a:cs typeface="Arial" panose="020B0604020202020204" pitchFamily="34" charset="0"/>
              </a:rPr>
              <a:t> Form 4.</a:t>
            </a:r>
            <a:r>
              <a:rPr lang="en-US" sz="2100" b="0" i="0" u="none" strike="noStrike" baseline="0" dirty="0">
                <a:latin typeface="Arial" panose="020B0604020202020204" pitchFamily="34" charset="0"/>
                <a:cs typeface="Arial" panose="020B0604020202020204" pitchFamily="34" charset="0"/>
              </a:rPr>
              <a:t> The same has been</a:t>
            </a:r>
            <a:r>
              <a:rPr lang="en-US" sz="2100" b="0" i="0" u="none" strike="noStrike" dirty="0">
                <a:latin typeface="Arial" panose="020B0604020202020204" pitchFamily="34" charset="0"/>
                <a:cs typeface="Arial" panose="020B0604020202020204" pitchFamily="34" charset="0"/>
              </a:rPr>
              <a:t> notified by way of the notification. </a:t>
            </a:r>
            <a:endParaRPr lang="en-US" sz="2100" b="0" i="0" u="none" strike="noStrike" baseline="0" dirty="0">
              <a:latin typeface="Arial" panose="020B0604020202020204" pitchFamily="34" charset="0"/>
              <a:cs typeface="Arial" panose="020B0604020202020204" pitchFamily="34" charset="0"/>
            </a:endParaRPr>
          </a:p>
          <a:p>
            <a:pPr algn="just"/>
            <a:r>
              <a:rPr lang="en-US" sz="2100" b="0" i="0" u="none" strike="noStrike" baseline="0" dirty="0">
                <a:latin typeface="Arial" panose="020B0604020202020204" pitchFamily="34" charset="0"/>
                <a:cs typeface="Arial" panose="020B0604020202020204" pitchFamily="34" charset="0"/>
              </a:rPr>
              <a:t>Until such is specified, all DPs are responsible. </a:t>
            </a:r>
            <a:endParaRPr lang="en-IN" sz="21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9D13B487-67F2-4405-B0B2-231C366FE6A4}"/>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944291E-EFE3-4AF1-A34F-6AC8F62E1B8B}"/>
              </a:ext>
            </a:extLst>
          </p:cNvPr>
          <p:cNvSpPr>
            <a:spLocks noGrp="1"/>
          </p:cNvSpPr>
          <p:nvPr>
            <p:ph type="sldNum" sz="quarter" idx="12"/>
          </p:nvPr>
        </p:nvSpPr>
        <p:spPr/>
        <p:txBody>
          <a:bodyPr/>
          <a:lstStyle/>
          <a:p>
            <a:pPr>
              <a:defRPr/>
            </a:pPr>
            <a:fld id="{C46BCC04-14A5-46FC-A23E-F5829FD84756}" type="slidenum">
              <a:rPr lang="en-US" smtClean="0"/>
              <a:pPr>
                <a:defRPr/>
              </a:pPr>
              <a:t>124</a:t>
            </a:fld>
            <a:endParaRPr lang="en-US"/>
          </a:p>
        </p:txBody>
      </p:sp>
    </p:spTree>
    <p:extLst>
      <p:ext uri="{BB962C8B-B14F-4D97-AF65-F5344CB8AC3E}">
        <p14:creationId xmlns:p14="http://schemas.microsoft.com/office/powerpoint/2010/main" val="3148341058"/>
      </p:ext>
    </p:extLst>
  </p:cSld>
  <p:clrMapOvr>
    <a:masterClrMapping/>
  </p:clrMapOvr>
  <p:transition spd="med"/>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03608-12C2-4720-B786-311449331700}"/>
              </a:ext>
            </a:extLst>
          </p:cNvPr>
          <p:cNvSpPr>
            <a:spLocks noGrp="1"/>
          </p:cNvSpPr>
          <p:nvPr>
            <p:ph type="title"/>
          </p:nvPr>
        </p:nvSpPr>
        <p:spPr/>
        <p:txBody>
          <a:bodyPr/>
          <a:lstStyle/>
          <a:p>
            <a:r>
              <a:rPr lang="en-US" b="1" dirty="0"/>
              <a:t>Amendments in the LLP Act. </a:t>
            </a:r>
            <a:endParaRPr lang="en-IN" dirty="0"/>
          </a:p>
        </p:txBody>
      </p:sp>
      <p:sp>
        <p:nvSpPr>
          <p:cNvPr id="3" name="Content Placeholder 2">
            <a:extLst>
              <a:ext uri="{FF2B5EF4-FFF2-40B4-BE49-F238E27FC236}">
                <a16:creationId xmlns:a16="http://schemas.microsoft.com/office/drawing/2014/main" id="{F550FFE3-8F06-46B2-AC9C-80B067EB647A}"/>
              </a:ext>
            </a:extLst>
          </p:cNvPr>
          <p:cNvSpPr>
            <a:spLocks noGrp="1"/>
          </p:cNvSpPr>
          <p:nvPr>
            <p:ph idx="1"/>
          </p:nvPr>
        </p:nvSpPr>
        <p:spPr/>
        <p:txBody>
          <a:bodyPr/>
          <a:lstStyle/>
          <a:p>
            <a:pPr algn="l"/>
            <a:r>
              <a:rPr lang="en-IN" sz="1800" b="1" i="0" u="none" strike="noStrike" baseline="0" dirty="0">
                <a:latin typeface="Arial" panose="020B0604020202020204" pitchFamily="34" charset="0"/>
                <a:cs typeface="Arial" panose="020B0604020202020204" pitchFamily="34" charset="0"/>
              </a:rPr>
              <a:t>MCA Notification dated November 09, 2023: Limited Liability Partnership </a:t>
            </a:r>
            <a:r>
              <a:rPr lang="en-US" sz="1800" b="1" i="0" u="none" strike="noStrike" baseline="0" dirty="0">
                <a:latin typeface="Arial" panose="020B0604020202020204" pitchFamily="34" charset="0"/>
                <a:cs typeface="Arial" panose="020B0604020202020204" pitchFamily="34" charset="0"/>
              </a:rPr>
              <a:t>(Significant Beneficial Owners) Rules, 2023.</a:t>
            </a:r>
            <a:r>
              <a:rPr lang="en-US" sz="1800" b="1" i="0" u="none" strike="noStrike" dirty="0">
                <a:latin typeface="Arial" panose="020B0604020202020204" pitchFamily="34" charset="0"/>
                <a:cs typeface="Arial" panose="020B0604020202020204" pitchFamily="34" charset="0"/>
              </a:rPr>
              <a:t> </a:t>
            </a:r>
          </a:p>
          <a:p>
            <a:pPr marL="0" indent="0" algn="l">
              <a:buNone/>
            </a:pPr>
            <a:r>
              <a:rPr lang="en-US" sz="1800" dirty="0">
                <a:latin typeface="Arial" panose="020B0604020202020204" pitchFamily="34" charset="0"/>
                <a:cs typeface="Arial" panose="020B0604020202020204" pitchFamily="34" charset="0"/>
              </a:rPr>
              <a:t>Until now,</a:t>
            </a:r>
            <a:r>
              <a:rPr lang="en-IN" sz="1800" dirty="0">
                <a:latin typeface="Arial" panose="020B0604020202020204" pitchFamily="34" charset="0"/>
                <a:cs typeface="Arial" panose="020B0604020202020204" pitchFamily="34" charset="0"/>
              </a:rPr>
              <a:t> only the Companies were subjected to identify their SBOs  and undertake the related compliances, however by way of this notification the purview has been extended to include LLPs as well. </a:t>
            </a:r>
          </a:p>
          <a:p>
            <a:pPr algn="just"/>
            <a:r>
              <a:rPr lang="en-US" sz="1800" b="1" dirty="0">
                <a:latin typeface="Arial" panose="020B0604020202020204" pitchFamily="34" charset="0"/>
                <a:cs typeface="Arial" panose="020B0604020202020204" pitchFamily="34" charset="0"/>
              </a:rPr>
              <a:t>Key Highlights of SBO Rules:</a:t>
            </a:r>
          </a:p>
          <a:p>
            <a:pPr marL="0" indent="0" algn="just">
              <a:buNone/>
            </a:pPr>
            <a:r>
              <a:rPr lang="en-US" sz="1800" b="1" dirty="0">
                <a:latin typeface="Arial" panose="020B0604020202020204" pitchFamily="34" charset="0"/>
                <a:cs typeface="Arial" panose="020B0604020202020204" pitchFamily="34" charset="0"/>
              </a:rPr>
              <a:t>SBO in relation to the Reporting LLP:</a:t>
            </a:r>
            <a:r>
              <a:rPr lang="en-US" sz="1800" dirty="0">
                <a:latin typeface="Arial" panose="020B0604020202020204" pitchFamily="34" charset="0"/>
                <a:cs typeface="Arial" panose="020B0604020202020204" pitchFamily="34" charset="0"/>
              </a:rPr>
              <a:t> The notified rules define the “SBO” including three objective and quantitative parameters, along with one qualitative parameter. </a:t>
            </a:r>
          </a:p>
          <a:p>
            <a:pPr marL="0" indent="0" algn="just">
              <a:buNone/>
            </a:pPr>
            <a:r>
              <a:rPr lang="en-US" sz="1800" b="1" dirty="0">
                <a:latin typeface="Arial" panose="020B0604020202020204" pitchFamily="34" charset="0"/>
                <a:cs typeface="Arial" panose="020B0604020202020204" pitchFamily="34" charset="0"/>
              </a:rPr>
              <a:t>Direct and Indirect Holding in Reporting LLP: </a:t>
            </a:r>
            <a:r>
              <a:rPr lang="en-US" sz="1800" dirty="0">
                <a:latin typeface="Arial" panose="020B0604020202020204" pitchFamily="34" charset="0"/>
                <a:cs typeface="Arial" panose="020B0604020202020204" pitchFamily="34" charset="0"/>
              </a:rPr>
              <a:t>Explanations to SBO’s definition clarifies as to what amounts to direct and indirect holding of right or entitlement in reporting LLP under different circumstances.</a:t>
            </a:r>
            <a:endParaRPr lang="en-IN" sz="18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80F2B8E1-BA6F-4BBC-ADFE-D5B9B60C6253}"/>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C834CF1-C7E8-48FA-B0A6-902C635D8F80}"/>
              </a:ext>
            </a:extLst>
          </p:cNvPr>
          <p:cNvSpPr>
            <a:spLocks noGrp="1"/>
          </p:cNvSpPr>
          <p:nvPr>
            <p:ph type="sldNum" sz="quarter" idx="12"/>
          </p:nvPr>
        </p:nvSpPr>
        <p:spPr/>
        <p:txBody>
          <a:bodyPr/>
          <a:lstStyle/>
          <a:p>
            <a:pPr>
              <a:defRPr/>
            </a:pPr>
            <a:fld id="{C46BCC04-14A5-46FC-A23E-F5829FD84756}" type="slidenum">
              <a:rPr lang="en-US" smtClean="0"/>
              <a:pPr>
                <a:defRPr/>
              </a:pPr>
              <a:t>125</a:t>
            </a:fld>
            <a:endParaRPr lang="en-US"/>
          </a:p>
        </p:txBody>
      </p:sp>
    </p:spTree>
    <p:extLst>
      <p:ext uri="{BB962C8B-B14F-4D97-AF65-F5344CB8AC3E}">
        <p14:creationId xmlns:p14="http://schemas.microsoft.com/office/powerpoint/2010/main" val="632798377"/>
      </p:ext>
    </p:extLst>
  </p:cSld>
  <p:clrMapOvr>
    <a:masterClrMapping/>
  </p:clrMapOvr>
  <p:transition spd="med"/>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03608-12C2-4720-B786-311449331700}"/>
              </a:ext>
            </a:extLst>
          </p:cNvPr>
          <p:cNvSpPr>
            <a:spLocks noGrp="1"/>
          </p:cNvSpPr>
          <p:nvPr>
            <p:ph type="title"/>
          </p:nvPr>
        </p:nvSpPr>
        <p:spPr/>
        <p:txBody>
          <a:bodyPr/>
          <a:lstStyle/>
          <a:p>
            <a:r>
              <a:rPr lang="en-US" b="1" dirty="0"/>
              <a:t>Amendments in the LLP Act. </a:t>
            </a:r>
            <a:endParaRPr lang="en-IN" dirty="0"/>
          </a:p>
        </p:txBody>
      </p:sp>
      <p:sp>
        <p:nvSpPr>
          <p:cNvPr id="3" name="Content Placeholder 2">
            <a:extLst>
              <a:ext uri="{FF2B5EF4-FFF2-40B4-BE49-F238E27FC236}">
                <a16:creationId xmlns:a16="http://schemas.microsoft.com/office/drawing/2014/main" id="{F550FFE3-8F06-46B2-AC9C-80B067EB647A}"/>
              </a:ext>
            </a:extLst>
          </p:cNvPr>
          <p:cNvSpPr>
            <a:spLocks noGrp="1"/>
          </p:cNvSpPr>
          <p:nvPr>
            <p:ph idx="1"/>
          </p:nvPr>
        </p:nvSpPr>
        <p:spPr/>
        <p:txBody>
          <a:bodyPr/>
          <a:lstStyle/>
          <a:p>
            <a:pPr algn="just"/>
            <a:r>
              <a:rPr lang="en-IN" sz="1800" b="1" i="0" u="none" strike="noStrike" baseline="0" dirty="0">
                <a:latin typeface="Arial" panose="020B0604020202020204" pitchFamily="34" charset="0"/>
                <a:cs typeface="Arial" panose="020B0604020202020204" pitchFamily="34" charset="0"/>
              </a:rPr>
              <a:t>MCA Notification dated November 09, 2023: Limited Liability Partnership </a:t>
            </a:r>
            <a:r>
              <a:rPr lang="en-US" sz="1800" b="1" i="0" u="none" strike="noStrike" baseline="0" dirty="0">
                <a:latin typeface="Arial" panose="020B0604020202020204" pitchFamily="34" charset="0"/>
                <a:cs typeface="Arial" panose="020B0604020202020204" pitchFamily="34" charset="0"/>
              </a:rPr>
              <a:t>(Significant Beneficial Owners) Rules, 2023.</a:t>
            </a:r>
            <a:r>
              <a:rPr lang="en-US" sz="1800" b="1" i="0" u="none" strike="noStrike"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0" indent="0" algn="just">
              <a:buNone/>
            </a:pPr>
            <a:r>
              <a:rPr lang="en-US" sz="1800" b="1" dirty="0">
                <a:latin typeface="Arial" panose="020B0604020202020204" pitchFamily="34" charset="0"/>
                <a:cs typeface="Arial" panose="020B0604020202020204" pitchFamily="34" charset="0"/>
              </a:rPr>
              <a:t>Key Highlights of SBO Rules:</a:t>
            </a:r>
          </a:p>
          <a:p>
            <a:pPr marL="0" indent="0" algn="just">
              <a:buNone/>
            </a:pPr>
            <a:r>
              <a:rPr lang="en-US" sz="1800" b="1" dirty="0">
                <a:latin typeface="Arial" panose="020B0604020202020204" pitchFamily="34" charset="0"/>
                <a:cs typeface="Arial" panose="020B0604020202020204" pitchFamily="34" charset="0"/>
              </a:rPr>
              <a:t>Reporting Duties on LLP and SBO:</a:t>
            </a:r>
            <a:r>
              <a:rPr lang="en-US" sz="1800" dirty="0">
                <a:latin typeface="Arial" panose="020B0604020202020204" pitchFamily="34" charset="0"/>
                <a:cs typeface="Arial" panose="020B0604020202020204" pitchFamily="34" charset="0"/>
              </a:rPr>
              <a:t> Existing LLPs are required to identify an individual being a SBO, and cause him to declare such ownership in </a:t>
            </a:r>
            <a:r>
              <a:rPr lang="en-US" sz="1800" b="1" dirty="0">
                <a:latin typeface="Arial" panose="020B0604020202020204" pitchFamily="34" charset="0"/>
                <a:cs typeface="Arial" panose="020B0604020202020204" pitchFamily="34" charset="0"/>
              </a:rPr>
              <a:t>LLP BEN-1. </a:t>
            </a:r>
            <a:r>
              <a:rPr lang="en-US" sz="1800" dirty="0">
                <a:latin typeface="Arial" panose="020B0604020202020204" pitchFamily="34" charset="0"/>
                <a:cs typeface="Arial" panose="020B0604020202020204" pitchFamily="34" charset="0"/>
              </a:rPr>
              <a:t>LLPs are further obligated to send notice to all non-individual partners, being beneficial owners, in </a:t>
            </a:r>
            <a:r>
              <a:rPr lang="en-US" sz="1800" b="1" dirty="0">
                <a:latin typeface="Arial" panose="020B0604020202020204" pitchFamily="34" charset="0"/>
                <a:cs typeface="Arial" panose="020B0604020202020204" pitchFamily="34" charset="0"/>
              </a:rPr>
              <a:t>LLP BEN-4. </a:t>
            </a:r>
          </a:p>
          <a:p>
            <a:pPr marL="0" indent="0" algn="just">
              <a:buNone/>
            </a:pPr>
            <a:endParaRPr lang="en-US" sz="1800" b="1" dirty="0">
              <a:latin typeface="Arial" panose="020B0604020202020204" pitchFamily="34" charset="0"/>
              <a:cs typeface="Arial" panose="020B0604020202020204" pitchFamily="34" charset="0"/>
            </a:endParaRPr>
          </a:p>
          <a:p>
            <a:pPr marL="0" indent="0" algn="just">
              <a:buNone/>
            </a:pPr>
            <a:r>
              <a:rPr lang="en-US" sz="1800" dirty="0">
                <a:latin typeface="Arial" panose="020B0604020202020204" pitchFamily="34" charset="0"/>
                <a:cs typeface="Arial" panose="020B0604020202020204" pitchFamily="34" charset="0"/>
              </a:rPr>
              <a:t>Individuals who are already SBOs are required to declare their ownership within 90 days from commencement of such rules. In respect of any further acquisition, the same is required to be declared within 30 days from such change. Once such declaration is made, the Companies will notify the Registrar in </a:t>
            </a:r>
            <a:r>
              <a:rPr lang="en-US" sz="1800" b="1" dirty="0">
                <a:latin typeface="Arial" panose="020B0604020202020204" pitchFamily="34" charset="0"/>
                <a:cs typeface="Arial" panose="020B0604020202020204" pitchFamily="34" charset="0"/>
              </a:rPr>
              <a:t>LLP BEN-2. </a:t>
            </a:r>
          </a:p>
          <a:p>
            <a:pPr marL="0" indent="0" algn="just">
              <a:buNone/>
            </a:pPr>
            <a:r>
              <a:rPr lang="en-US" sz="1800" b="1" dirty="0">
                <a:latin typeface="Arial" panose="020B0604020202020204" pitchFamily="34" charset="0"/>
                <a:cs typeface="Arial" panose="020B0604020202020204" pitchFamily="34" charset="0"/>
              </a:rPr>
              <a:t>      </a:t>
            </a:r>
          </a:p>
        </p:txBody>
      </p:sp>
      <p:sp>
        <p:nvSpPr>
          <p:cNvPr id="5" name="Footer Placeholder 4">
            <a:extLst>
              <a:ext uri="{FF2B5EF4-FFF2-40B4-BE49-F238E27FC236}">
                <a16:creationId xmlns:a16="http://schemas.microsoft.com/office/drawing/2014/main" id="{80F2B8E1-BA6F-4BBC-ADFE-D5B9B60C6253}"/>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C834CF1-C7E8-48FA-B0A6-902C635D8F80}"/>
              </a:ext>
            </a:extLst>
          </p:cNvPr>
          <p:cNvSpPr>
            <a:spLocks noGrp="1"/>
          </p:cNvSpPr>
          <p:nvPr>
            <p:ph type="sldNum" sz="quarter" idx="12"/>
          </p:nvPr>
        </p:nvSpPr>
        <p:spPr/>
        <p:txBody>
          <a:bodyPr/>
          <a:lstStyle/>
          <a:p>
            <a:pPr>
              <a:defRPr/>
            </a:pPr>
            <a:fld id="{C46BCC04-14A5-46FC-A23E-F5829FD84756}" type="slidenum">
              <a:rPr lang="en-US" smtClean="0"/>
              <a:pPr>
                <a:defRPr/>
              </a:pPr>
              <a:t>126</a:t>
            </a:fld>
            <a:endParaRPr lang="en-US"/>
          </a:p>
        </p:txBody>
      </p:sp>
    </p:spTree>
    <p:extLst>
      <p:ext uri="{BB962C8B-B14F-4D97-AF65-F5344CB8AC3E}">
        <p14:creationId xmlns:p14="http://schemas.microsoft.com/office/powerpoint/2010/main" val="1030914546"/>
      </p:ext>
    </p:extLst>
  </p:cSld>
  <p:clrMapOvr>
    <a:masterClrMapping/>
  </p:clrMapOvr>
  <p:transition spd="med"/>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03608-12C2-4720-B786-311449331700}"/>
              </a:ext>
            </a:extLst>
          </p:cNvPr>
          <p:cNvSpPr>
            <a:spLocks noGrp="1"/>
          </p:cNvSpPr>
          <p:nvPr>
            <p:ph type="title"/>
          </p:nvPr>
        </p:nvSpPr>
        <p:spPr/>
        <p:txBody>
          <a:bodyPr/>
          <a:lstStyle/>
          <a:p>
            <a:r>
              <a:rPr lang="en-US" b="1" dirty="0"/>
              <a:t>Amendments in the LLP Act. </a:t>
            </a:r>
            <a:endParaRPr lang="en-IN" dirty="0"/>
          </a:p>
        </p:txBody>
      </p:sp>
      <p:sp>
        <p:nvSpPr>
          <p:cNvPr id="3" name="Content Placeholder 2">
            <a:extLst>
              <a:ext uri="{FF2B5EF4-FFF2-40B4-BE49-F238E27FC236}">
                <a16:creationId xmlns:a16="http://schemas.microsoft.com/office/drawing/2014/main" id="{F550FFE3-8F06-46B2-AC9C-80B067EB647A}"/>
              </a:ext>
            </a:extLst>
          </p:cNvPr>
          <p:cNvSpPr>
            <a:spLocks noGrp="1"/>
          </p:cNvSpPr>
          <p:nvPr>
            <p:ph idx="1"/>
          </p:nvPr>
        </p:nvSpPr>
        <p:spPr>
          <a:xfrm>
            <a:off x="914400" y="1447800"/>
            <a:ext cx="7653471" cy="4572000"/>
          </a:xfrm>
        </p:spPr>
        <p:txBody>
          <a:bodyPr/>
          <a:lstStyle/>
          <a:p>
            <a:pPr algn="just"/>
            <a:r>
              <a:rPr lang="en-IN" sz="1800" b="1" i="0" u="none" strike="noStrike" baseline="0" dirty="0">
                <a:latin typeface="Arial" panose="020B0604020202020204" pitchFamily="34" charset="0"/>
                <a:cs typeface="Arial" panose="020B0604020202020204" pitchFamily="34" charset="0"/>
              </a:rPr>
              <a:t>MCA Notification dated November 09, 2023: Limited Liability Partnership </a:t>
            </a:r>
            <a:r>
              <a:rPr lang="en-US" sz="1800" b="1" i="0" u="none" strike="noStrike" baseline="0" dirty="0">
                <a:latin typeface="Arial" panose="020B0604020202020204" pitchFamily="34" charset="0"/>
                <a:cs typeface="Arial" panose="020B0604020202020204" pitchFamily="34" charset="0"/>
              </a:rPr>
              <a:t>(Significant Beneficial Owners) Rules, 2023.</a:t>
            </a:r>
            <a:r>
              <a:rPr lang="en-US" sz="1800" b="1" i="0" u="none" strike="noStrike"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0" indent="0" algn="just">
              <a:buNone/>
            </a:pPr>
            <a:r>
              <a:rPr lang="en-US" sz="1800" b="1" dirty="0">
                <a:latin typeface="Arial" panose="020B0604020202020204" pitchFamily="34" charset="0"/>
                <a:cs typeface="Arial" panose="020B0604020202020204" pitchFamily="34" charset="0"/>
              </a:rPr>
              <a:t>Key Highlights of SBO Rules:</a:t>
            </a:r>
          </a:p>
          <a:p>
            <a:pPr marL="0" indent="0" algn="just">
              <a:buNone/>
            </a:pPr>
            <a:r>
              <a:rPr lang="en-US" sz="1800" b="1" dirty="0">
                <a:latin typeface="Arial" panose="020B0604020202020204" pitchFamily="34" charset="0"/>
                <a:cs typeface="Arial" panose="020B0604020202020204" pitchFamily="34" charset="0"/>
              </a:rPr>
              <a:t>Maintenance of Registers:</a:t>
            </a:r>
            <a:r>
              <a:rPr lang="en-US" sz="1800" dirty="0">
                <a:latin typeface="Arial" panose="020B0604020202020204" pitchFamily="34" charset="0"/>
                <a:cs typeface="Arial" panose="020B0604020202020204" pitchFamily="34" charset="0"/>
              </a:rPr>
              <a:t> Existing LLPs are required to maintain registers of SBOs in the</a:t>
            </a:r>
            <a:r>
              <a:rPr lang="en-US" sz="1800" b="1" dirty="0">
                <a:latin typeface="Arial" panose="020B0604020202020204" pitchFamily="34" charset="0"/>
                <a:cs typeface="Arial" panose="020B0604020202020204" pitchFamily="34" charset="0"/>
              </a:rPr>
              <a:t> LLP BEN-3.   </a:t>
            </a:r>
          </a:p>
          <a:p>
            <a:pPr marL="0" indent="0" algn="just">
              <a:buNone/>
            </a:pPr>
            <a:r>
              <a:rPr lang="en-US" sz="1800" b="1" dirty="0">
                <a:latin typeface="Arial" panose="020B0604020202020204" pitchFamily="34" charset="0"/>
                <a:cs typeface="Arial" panose="020B0604020202020204" pitchFamily="34" charset="0"/>
              </a:rPr>
              <a:t>Non-Applicability: </a:t>
            </a:r>
            <a:r>
              <a:rPr lang="en-US" sz="1800" dirty="0">
                <a:latin typeface="Arial" panose="020B0604020202020204" pitchFamily="34" charset="0"/>
                <a:cs typeface="Arial" panose="020B0604020202020204" pitchFamily="34" charset="0"/>
              </a:rPr>
              <a:t>SBO Rules exempt from its requirements in case of contribution of an LLP – </a:t>
            </a:r>
          </a:p>
          <a:p>
            <a:pPr marL="0" indent="0" algn="just">
              <a:buNone/>
            </a:pPr>
            <a:r>
              <a:rPr lang="en-US" sz="1800" dirty="0">
                <a:latin typeface="Arial" panose="020B0604020202020204" pitchFamily="34" charset="0"/>
                <a:cs typeface="Arial" panose="020B0604020202020204" pitchFamily="34" charset="0"/>
              </a:rPr>
              <a:t>(</a:t>
            </a:r>
            <a:r>
              <a:rPr lang="en-US" sz="1800" dirty="0" err="1">
                <a:latin typeface="Arial" panose="020B0604020202020204" pitchFamily="34" charset="0"/>
                <a:cs typeface="Arial" panose="020B0604020202020204" pitchFamily="34" charset="0"/>
              </a:rPr>
              <a:t>i</a:t>
            </a:r>
            <a:r>
              <a:rPr lang="en-US" sz="1800" dirty="0">
                <a:latin typeface="Arial" panose="020B0604020202020204" pitchFamily="34" charset="0"/>
                <a:cs typeface="Arial" panose="020B0604020202020204" pitchFamily="34" charset="0"/>
              </a:rPr>
              <a:t>) Held by Central or State government or any local authority (including such holding by a reporting LLP / body corporate / entity controlled between Central or State government); or, </a:t>
            </a:r>
          </a:p>
          <a:p>
            <a:pPr marL="0" indent="0" algn="just">
              <a:buNone/>
            </a:pPr>
            <a:r>
              <a:rPr lang="en-US" sz="1800" dirty="0">
                <a:latin typeface="Arial" panose="020B0604020202020204" pitchFamily="34" charset="0"/>
                <a:cs typeface="Arial" panose="020B0604020202020204" pitchFamily="34" charset="0"/>
              </a:rPr>
              <a:t>(ii) Held by investment vehicles registered with and regulated by the Securities and Exchange Board of India (SEBI) or those regulated by the Reserve Bank of India (RBI), or the Insurance Regulatory and Development Authority of India (IRDA), or the Pension Fund Regulatory and Development Authority (PFRDA).  </a:t>
            </a:r>
          </a:p>
        </p:txBody>
      </p:sp>
      <p:sp>
        <p:nvSpPr>
          <p:cNvPr id="5" name="Footer Placeholder 4">
            <a:extLst>
              <a:ext uri="{FF2B5EF4-FFF2-40B4-BE49-F238E27FC236}">
                <a16:creationId xmlns:a16="http://schemas.microsoft.com/office/drawing/2014/main" id="{80F2B8E1-BA6F-4BBC-ADFE-D5B9B60C6253}"/>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C834CF1-C7E8-48FA-B0A6-902C635D8F80}"/>
              </a:ext>
            </a:extLst>
          </p:cNvPr>
          <p:cNvSpPr>
            <a:spLocks noGrp="1"/>
          </p:cNvSpPr>
          <p:nvPr>
            <p:ph type="sldNum" sz="quarter" idx="12"/>
          </p:nvPr>
        </p:nvSpPr>
        <p:spPr/>
        <p:txBody>
          <a:bodyPr/>
          <a:lstStyle/>
          <a:p>
            <a:pPr>
              <a:defRPr/>
            </a:pPr>
            <a:fld id="{C46BCC04-14A5-46FC-A23E-F5829FD84756}" type="slidenum">
              <a:rPr lang="en-US" smtClean="0"/>
              <a:pPr>
                <a:defRPr/>
              </a:pPr>
              <a:t>127</a:t>
            </a:fld>
            <a:endParaRPr lang="en-US"/>
          </a:p>
        </p:txBody>
      </p:sp>
    </p:spTree>
    <p:extLst>
      <p:ext uri="{BB962C8B-B14F-4D97-AF65-F5344CB8AC3E}">
        <p14:creationId xmlns:p14="http://schemas.microsoft.com/office/powerpoint/2010/main" val="531955167"/>
      </p:ext>
    </p:extLst>
  </p:cSld>
  <p:clrMapOvr>
    <a:masterClrMapping/>
  </p:clrMapOvr>
  <p:transition spd="med"/>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03608-12C2-4720-B786-311449331700}"/>
              </a:ext>
            </a:extLst>
          </p:cNvPr>
          <p:cNvSpPr>
            <a:spLocks noGrp="1"/>
          </p:cNvSpPr>
          <p:nvPr>
            <p:ph type="title"/>
          </p:nvPr>
        </p:nvSpPr>
        <p:spPr/>
        <p:txBody>
          <a:bodyPr/>
          <a:lstStyle/>
          <a:p>
            <a:r>
              <a:rPr lang="en-US" b="1" dirty="0"/>
              <a:t>Amendments in the LLP Act. </a:t>
            </a:r>
            <a:endParaRPr lang="en-IN" dirty="0"/>
          </a:p>
        </p:txBody>
      </p:sp>
      <p:sp>
        <p:nvSpPr>
          <p:cNvPr id="3" name="Content Placeholder 2">
            <a:extLst>
              <a:ext uri="{FF2B5EF4-FFF2-40B4-BE49-F238E27FC236}">
                <a16:creationId xmlns:a16="http://schemas.microsoft.com/office/drawing/2014/main" id="{F550FFE3-8F06-46B2-AC9C-80B067EB647A}"/>
              </a:ext>
            </a:extLst>
          </p:cNvPr>
          <p:cNvSpPr>
            <a:spLocks noGrp="1"/>
          </p:cNvSpPr>
          <p:nvPr>
            <p:ph idx="1"/>
          </p:nvPr>
        </p:nvSpPr>
        <p:spPr>
          <a:xfrm>
            <a:off x="914400" y="1447800"/>
            <a:ext cx="7653471" cy="4572000"/>
          </a:xfrm>
        </p:spPr>
        <p:txBody>
          <a:bodyPr/>
          <a:lstStyle/>
          <a:p>
            <a:pPr algn="just"/>
            <a:r>
              <a:rPr lang="en-IN" sz="1800" b="1" i="0" u="none" strike="noStrike" baseline="0" dirty="0">
                <a:latin typeface="Arial" panose="020B0604020202020204" pitchFamily="34" charset="0"/>
                <a:cs typeface="Arial" panose="020B0604020202020204" pitchFamily="34" charset="0"/>
              </a:rPr>
              <a:t>MCA Notification dated November 09, 2023: Limited Liability Partnership </a:t>
            </a:r>
            <a:r>
              <a:rPr lang="en-US" sz="1800" b="1" i="0" u="none" strike="noStrike" baseline="0" dirty="0">
                <a:latin typeface="Arial" panose="020B0604020202020204" pitchFamily="34" charset="0"/>
                <a:cs typeface="Arial" panose="020B0604020202020204" pitchFamily="34" charset="0"/>
              </a:rPr>
              <a:t>(Significant Beneficial Owners) Rules, 2023.</a:t>
            </a:r>
            <a:r>
              <a:rPr lang="en-US" sz="1800" b="1" i="0" u="none" strike="noStrike"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0" indent="0" algn="just">
              <a:buNone/>
            </a:pPr>
            <a:r>
              <a:rPr lang="en-US" sz="1800" b="1" dirty="0">
                <a:latin typeface="Arial" panose="020B0604020202020204" pitchFamily="34" charset="0"/>
                <a:cs typeface="Arial" panose="020B0604020202020204" pitchFamily="34" charset="0"/>
              </a:rPr>
              <a:t>Form filing for Form LLP BEN-2 and Form No. 4D: </a:t>
            </a:r>
          </a:p>
          <a:p>
            <a:pPr marL="0" indent="0" algn="just">
              <a:buNone/>
            </a:pPr>
            <a:endParaRPr lang="en-US" sz="1800" dirty="0">
              <a:latin typeface="Arial" panose="020B0604020202020204" pitchFamily="34" charset="0"/>
              <a:cs typeface="Arial" panose="020B0604020202020204" pitchFamily="34" charset="0"/>
            </a:endParaRPr>
          </a:p>
          <a:p>
            <a:pPr marL="0" indent="0" algn="just">
              <a:buNone/>
            </a:pPr>
            <a:r>
              <a:rPr lang="en-US" sz="1800" dirty="0">
                <a:latin typeface="Arial" panose="020B0604020202020204" pitchFamily="34" charset="0"/>
                <a:cs typeface="Arial" panose="020B0604020202020204" pitchFamily="34" charset="0"/>
              </a:rPr>
              <a:t> Previously, on February 07, 2024, the </a:t>
            </a:r>
            <a:r>
              <a:rPr lang="en-US" sz="1800" b="1" dirty="0">
                <a:latin typeface="Arial" panose="020B0604020202020204" pitchFamily="34" charset="0"/>
                <a:cs typeface="Arial" panose="020B0604020202020204" pitchFamily="34" charset="0"/>
              </a:rPr>
              <a:t>MCA vide circular 01/2024</a:t>
            </a:r>
            <a:r>
              <a:rPr lang="en-US" sz="1800" dirty="0">
                <a:latin typeface="Arial" panose="020B0604020202020204" pitchFamily="34" charset="0"/>
                <a:cs typeface="Arial" panose="020B0604020202020204" pitchFamily="34" charset="0"/>
              </a:rPr>
              <a:t>, extended the due date to file both the E-Forms, without payment of any additional fees. </a:t>
            </a:r>
          </a:p>
          <a:p>
            <a:pPr marL="0" indent="0" algn="just">
              <a:buNone/>
            </a:pPr>
            <a:endParaRPr lang="en-US" sz="1800" b="1" dirty="0">
              <a:latin typeface="Arial" panose="020B0604020202020204" pitchFamily="34" charset="0"/>
              <a:cs typeface="Arial" panose="020B0604020202020204" pitchFamily="34" charset="0"/>
            </a:endParaRPr>
          </a:p>
          <a:p>
            <a:pPr marL="0" indent="0" algn="just">
              <a:buNone/>
            </a:pPr>
            <a:r>
              <a:rPr lang="en-US" sz="1800" b="1" dirty="0">
                <a:latin typeface="Arial" panose="020B0604020202020204" pitchFamily="34" charset="0"/>
                <a:cs typeface="Arial" panose="020B0604020202020204" pitchFamily="34" charset="0"/>
              </a:rPr>
              <a:t>Former Due Date: </a:t>
            </a:r>
            <a:r>
              <a:rPr lang="en-US" sz="1800" dirty="0">
                <a:latin typeface="Arial" panose="020B0604020202020204" pitchFamily="34" charset="0"/>
                <a:cs typeface="Arial" panose="020B0604020202020204" pitchFamily="34" charset="0"/>
              </a:rPr>
              <a:t>Up to May 15, 2024.</a:t>
            </a:r>
          </a:p>
          <a:p>
            <a:pPr marL="0" indent="0" algn="just">
              <a:buNone/>
            </a:pPr>
            <a:endParaRPr lang="en-US" sz="1800" b="1" dirty="0">
              <a:latin typeface="Arial" panose="020B0604020202020204" pitchFamily="34" charset="0"/>
              <a:cs typeface="Arial" panose="020B0604020202020204" pitchFamily="34" charset="0"/>
            </a:endParaRPr>
          </a:p>
          <a:p>
            <a:pPr marL="0" indent="0" algn="just">
              <a:buNone/>
            </a:pPr>
            <a:r>
              <a:rPr lang="en-US" sz="1800" dirty="0">
                <a:latin typeface="Arial" panose="020B0604020202020204" pitchFamily="34" charset="0"/>
                <a:cs typeface="Arial" panose="020B0604020202020204" pitchFamily="34" charset="0"/>
              </a:rPr>
              <a:t>It was previously mentioned that the forms would be made available on the V3 Portal </a:t>
            </a:r>
            <a:r>
              <a:rPr lang="en-US" sz="1800" b="1" dirty="0">
                <a:latin typeface="Arial" panose="020B0604020202020204" pitchFamily="34" charset="0"/>
                <a:cs typeface="Arial" panose="020B0604020202020204" pitchFamily="34" charset="0"/>
              </a:rPr>
              <a:t>from April 15, 2024, onwards. </a:t>
            </a:r>
          </a:p>
          <a:p>
            <a:pPr marL="0" indent="0" algn="just">
              <a:buNone/>
            </a:pPr>
            <a:endParaRPr lang="en-US" sz="1800" b="1" dirty="0">
              <a:latin typeface="Arial" panose="020B0604020202020204" pitchFamily="34" charset="0"/>
              <a:cs typeface="Arial" panose="020B0604020202020204" pitchFamily="34" charset="0"/>
            </a:endParaRPr>
          </a:p>
          <a:p>
            <a:pPr marL="0" indent="0" algn="just">
              <a:buNone/>
            </a:pPr>
            <a:r>
              <a:rPr lang="en-US" sz="1800" dirty="0">
                <a:latin typeface="Arial" panose="020B0604020202020204" pitchFamily="34" charset="0"/>
                <a:cs typeface="Arial" panose="020B0604020202020204" pitchFamily="34" charset="0"/>
              </a:rPr>
              <a:t>However, the forms were not notified by the due date. </a:t>
            </a:r>
          </a:p>
        </p:txBody>
      </p:sp>
      <p:sp>
        <p:nvSpPr>
          <p:cNvPr id="5" name="Footer Placeholder 4">
            <a:extLst>
              <a:ext uri="{FF2B5EF4-FFF2-40B4-BE49-F238E27FC236}">
                <a16:creationId xmlns:a16="http://schemas.microsoft.com/office/drawing/2014/main" id="{80F2B8E1-BA6F-4BBC-ADFE-D5B9B60C6253}"/>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C834CF1-C7E8-48FA-B0A6-902C635D8F80}"/>
              </a:ext>
            </a:extLst>
          </p:cNvPr>
          <p:cNvSpPr>
            <a:spLocks noGrp="1"/>
          </p:cNvSpPr>
          <p:nvPr>
            <p:ph type="sldNum" sz="quarter" idx="12"/>
          </p:nvPr>
        </p:nvSpPr>
        <p:spPr/>
        <p:txBody>
          <a:bodyPr/>
          <a:lstStyle/>
          <a:p>
            <a:pPr>
              <a:defRPr/>
            </a:pPr>
            <a:fld id="{C46BCC04-14A5-46FC-A23E-F5829FD84756}" type="slidenum">
              <a:rPr lang="en-US" smtClean="0"/>
              <a:pPr>
                <a:defRPr/>
              </a:pPr>
              <a:t>128</a:t>
            </a:fld>
            <a:endParaRPr lang="en-US"/>
          </a:p>
        </p:txBody>
      </p:sp>
    </p:spTree>
    <p:extLst>
      <p:ext uri="{BB962C8B-B14F-4D97-AF65-F5344CB8AC3E}">
        <p14:creationId xmlns:p14="http://schemas.microsoft.com/office/powerpoint/2010/main" val="195579626"/>
      </p:ext>
    </p:extLst>
  </p:cSld>
  <p:clrMapOvr>
    <a:masterClrMapping/>
  </p:clrMapOvr>
  <p:transition spd="med"/>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03608-12C2-4720-B786-311449331700}"/>
              </a:ext>
            </a:extLst>
          </p:cNvPr>
          <p:cNvSpPr>
            <a:spLocks noGrp="1"/>
          </p:cNvSpPr>
          <p:nvPr>
            <p:ph type="title"/>
          </p:nvPr>
        </p:nvSpPr>
        <p:spPr/>
        <p:txBody>
          <a:bodyPr/>
          <a:lstStyle/>
          <a:p>
            <a:r>
              <a:rPr lang="en-US" b="1" dirty="0"/>
              <a:t>Amendments in the LLP Act. </a:t>
            </a:r>
            <a:endParaRPr lang="en-IN" dirty="0"/>
          </a:p>
        </p:txBody>
      </p:sp>
      <p:sp>
        <p:nvSpPr>
          <p:cNvPr id="3" name="Content Placeholder 2">
            <a:extLst>
              <a:ext uri="{FF2B5EF4-FFF2-40B4-BE49-F238E27FC236}">
                <a16:creationId xmlns:a16="http://schemas.microsoft.com/office/drawing/2014/main" id="{F550FFE3-8F06-46B2-AC9C-80B067EB647A}"/>
              </a:ext>
            </a:extLst>
          </p:cNvPr>
          <p:cNvSpPr>
            <a:spLocks noGrp="1"/>
          </p:cNvSpPr>
          <p:nvPr>
            <p:ph idx="1"/>
          </p:nvPr>
        </p:nvSpPr>
        <p:spPr>
          <a:xfrm>
            <a:off x="914400" y="1447800"/>
            <a:ext cx="7653471" cy="4572000"/>
          </a:xfrm>
        </p:spPr>
        <p:txBody>
          <a:bodyPr/>
          <a:lstStyle/>
          <a:p>
            <a:pPr algn="just"/>
            <a:r>
              <a:rPr lang="en-IN" sz="1800" b="1" i="0" u="none" strike="noStrike" baseline="0" dirty="0">
                <a:latin typeface="Arial" panose="020B0604020202020204" pitchFamily="34" charset="0"/>
                <a:cs typeface="Arial" panose="020B0604020202020204" pitchFamily="34" charset="0"/>
              </a:rPr>
              <a:t>MCA Notification dated November 09, 2023: Limited Liability Partnership </a:t>
            </a:r>
            <a:r>
              <a:rPr lang="en-US" sz="1800" b="1" i="0" u="none" strike="noStrike" baseline="0" dirty="0">
                <a:latin typeface="Arial" panose="020B0604020202020204" pitchFamily="34" charset="0"/>
                <a:cs typeface="Arial" panose="020B0604020202020204" pitchFamily="34" charset="0"/>
              </a:rPr>
              <a:t>(Significant Beneficial Owners) Rules, 2023.</a:t>
            </a:r>
            <a:r>
              <a:rPr lang="en-US" sz="1800" b="1" i="0" u="none" strike="noStrike" dirty="0">
                <a:latin typeface="Arial" panose="020B0604020202020204" pitchFamily="34" charset="0"/>
                <a:cs typeface="Arial" panose="020B0604020202020204" pitchFamily="34" charset="0"/>
              </a:rPr>
              <a:t> </a:t>
            </a:r>
            <a:endParaRPr lang="en-IN" sz="1800" dirty="0">
              <a:latin typeface="Arial" panose="020B0604020202020204" pitchFamily="34" charset="0"/>
              <a:cs typeface="Arial" panose="020B0604020202020204" pitchFamily="34" charset="0"/>
            </a:endParaRPr>
          </a:p>
          <a:p>
            <a:pPr marL="0" indent="0" algn="just">
              <a:buNone/>
            </a:pPr>
            <a:r>
              <a:rPr lang="en-US" sz="1800" b="1" dirty="0">
                <a:latin typeface="Arial" panose="020B0604020202020204" pitchFamily="34" charset="0"/>
                <a:cs typeface="Arial" panose="020B0604020202020204" pitchFamily="34" charset="0"/>
              </a:rPr>
              <a:t>Form filing for Form LLP BEN-2 and Form No. 4D: </a:t>
            </a:r>
          </a:p>
          <a:p>
            <a:pPr marL="0" indent="0" algn="just">
              <a:buNone/>
            </a:pPr>
            <a:endParaRPr lang="en-US" sz="1800" dirty="0">
              <a:latin typeface="Arial" panose="020B0604020202020204" pitchFamily="34" charset="0"/>
              <a:cs typeface="Arial" panose="020B0604020202020204" pitchFamily="34" charset="0"/>
            </a:endParaRPr>
          </a:p>
          <a:p>
            <a:pPr marL="0" indent="0" algn="just">
              <a:buNone/>
            </a:pPr>
            <a:r>
              <a:rPr lang="en-US" sz="1800" dirty="0">
                <a:latin typeface="Arial" panose="020B0604020202020204" pitchFamily="34" charset="0"/>
                <a:cs typeface="Arial" panose="020B0604020202020204" pitchFamily="34" charset="0"/>
              </a:rPr>
              <a:t> Further extension of due date was observed on May 07, 2024, by way of </a:t>
            </a:r>
            <a:r>
              <a:rPr lang="en-US" sz="1800" b="1" dirty="0">
                <a:latin typeface="Arial" panose="020B0604020202020204" pitchFamily="34" charset="0"/>
                <a:cs typeface="Arial" panose="020B0604020202020204" pitchFamily="34" charset="0"/>
              </a:rPr>
              <a:t>MCA Circular No. 03/2024. </a:t>
            </a:r>
          </a:p>
          <a:p>
            <a:pPr marL="0" indent="0" algn="just">
              <a:buNone/>
            </a:pPr>
            <a:endParaRPr lang="en-US" sz="1800" b="1" dirty="0">
              <a:latin typeface="Arial" panose="020B0604020202020204" pitchFamily="34" charset="0"/>
              <a:cs typeface="Arial" panose="020B0604020202020204" pitchFamily="34" charset="0"/>
            </a:endParaRPr>
          </a:p>
          <a:p>
            <a:pPr marL="0" indent="0" algn="just">
              <a:buNone/>
            </a:pPr>
            <a:r>
              <a:rPr lang="en-US" sz="1800" b="1" dirty="0">
                <a:latin typeface="Arial" panose="020B0604020202020204" pitchFamily="34" charset="0"/>
                <a:cs typeface="Arial" panose="020B0604020202020204" pitchFamily="34" charset="0"/>
              </a:rPr>
              <a:t>Due Date: </a:t>
            </a:r>
            <a:r>
              <a:rPr lang="en-US" sz="1800" dirty="0">
                <a:latin typeface="Arial" panose="020B0604020202020204" pitchFamily="34" charset="0"/>
                <a:cs typeface="Arial" panose="020B0604020202020204" pitchFamily="34" charset="0"/>
              </a:rPr>
              <a:t>Up to July 01, 2024. </a:t>
            </a:r>
          </a:p>
          <a:p>
            <a:pPr marL="0" indent="0" algn="just">
              <a:buNone/>
            </a:pPr>
            <a:endParaRPr lang="en-US" sz="1800" b="1" dirty="0">
              <a:latin typeface="Arial" panose="020B0604020202020204" pitchFamily="34" charset="0"/>
              <a:cs typeface="Arial" panose="020B0604020202020204" pitchFamily="34" charset="0"/>
            </a:endParaRPr>
          </a:p>
          <a:p>
            <a:pPr marL="0" indent="0" algn="just">
              <a:buNone/>
            </a:pPr>
            <a:r>
              <a:rPr lang="en-US" sz="1800" dirty="0">
                <a:latin typeface="Arial" panose="020B0604020202020204" pitchFamily="34" charset="0"/>
                <a:cs typeface="Arial" panose="020B0604020202020204" pitchFamily="34" charset="0"/>
              </a:rPr>
              <a:t>However, the forms have </a:t>
            </a:r>
            <a:r>
              <a:rPr lang="en-US" sz="1800" b="1" dirty="0">
                <a:latin typeface="Arial" panose="020B0604020202020204" pitchFamily="34" charset="0"/>
                <a:cs typeface="Arial" panose="020B0604020202020204" pitchFamily="34" charset="0"/>
              </a:rPr>
              <a:t>not yet been notified </a:t>
            </a:r>
            <a:r>
              <a:rPr lang="en-US" sz="1800" dirty="0">
                <a:latin typeface="Arial" panose="020B0604020202020204" pitchFamily="34" charset="0"/>
                <a:cs typeface="Arial" panose="020B0604020202020204" pitchFamily="34" charset="0"/>
              </a:rPr>
              <a:t>on the MCA V3 Portal.  </a:t>
            </a:r>
          </a:p>
        </p:txBody>
      </p:sp>
      <p:sp>
        <p:nvSpPr>
          <p:cNvPr id="5" name="Footer Placeholder 4">
            <a:extLst>
              <a:ext uri="{FF2B5EF4-FFF2-40B4-BE49-F238E27FC236}">
                <a16:creationId xmlns:a16="http://schemas.microsoft.com/office/drawing/2014/main" id="{80F2B8E1-BA6F-4BBC-ADFE-D5B9B60C6253}"/>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C834CF1-C7E8-48FA-B0A6-902C635D8F80}"/>
              </a:ext>
            </a:extLst>
          </p:cNvPr>
          <p:cNvSpPr>
            <a:spLocks noGrp="1"/>
          </p:cNvSpPr>
          <p:nvPr>
            <p:ph type="sldNum" sz="quarter" idx="12"/>
          </p:nvPr>
        </p:nvSpPr>
        <p:spPr/>
        <p:txBody>
          <a:bodyPr/>
          <a:lstStyle/>
          <a:p>
            <a:pPr>
              <a:defRPr/>
            </a:pPr>
            <a:fld id="{C46BCC04-14A5-46FC-A23E-F5829FD84756}" type="slidenum">
              <a:rPr lang="en-US" smtClean="0"/>
              <a:pPr>
                <a:defRPr/>
              </a:pPr>
              <a:t>129</a:t>
            </a:fld>
            <a:endParaRPr lang="en-US"/>
          </a:p>
        </p:txBody>
      </p:sp>
    </p:spTree>
    <p:extLst>
      <p:ext uri="{BB962C8B-B14F-4D97-AF65-F5344CB8AC3E}">
        <p14:creationId xmlns:p14="http://schemas.microsoft.com/office/powerpoint/2010/main" val="141664259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1F0CD-C413-44A9-9F9A-4590A069D084}"/>
              </a:ext>
            </a:extLst>
          </p:cNvPr>
          <p:cNvSpPr>
            <a:spLocks noGrp="1"/>
          </p:cNvSpPr>
          <p:nvPr>
            <p:ph type="title"/>
          </p:nvPr>
        </p:nvSpPr>
        <p:spPr/>
        <p:txBody>
          <a:bodyPr/>
          <a:lstStyle/>
          <a:p>
            <a:r>
              <a:rPr lang="en-IN" dirty="0"/>
              <a:t>MCA Scrutiny</a:t>
            </a:r>
          </a:p>
        </p:txBody>
      </p:sp>
      <p:sp>
        <p:nvSpPr>
          <p:cNvPr id="3" name="Content Placeholder 2">
            <a:extLst>
              <a:ext uri="{FF2B5EF4-FFF2-40B4-BE49-F238E27FC236}">
                <a16:creationId xmlns:a16="http://schemas.microsoft.com/office/drawing/2014/main" id="{7EDF0B15-1A0F-47FF-9859-3E6940C1CF22}"/>
              </a:ext>
            </a:extLst>
          </p:cNvPr>
          <p:cNvSpPr>
            <a:spLocks noGrp="1"/>
          </p:cNvSpPr>
          <p:nvPr>
            <p:ph idx="1"/>
          </p:nvPr>
        </p:nvSpPr>
        <p:spPr/>
        <p:txBody>
          <a:bodyPr/>
          <a:lstStyle/>
          <a:p>
            <a:r>
              <a:rPr lang="en-US" sz="2100" b="0" i="0" dirty="0">
                <a:effectLst/>
                <a:latin typeface="Arial" panose="020B0604020202020204" pitchFamily="34" charset="0"/>
              </a:rPr>
              <a:t>Typically, apart from IDs, non-promoter and non-KMP, NEDs, would exist in the following cases: a) Directors nominated by the Government on the </a:t>
            </a:r>
            <a:r>
              <a:rPr lang="en-US" sz="2100" b="0" i="0" dirty="0" err="1">
                <a:effectLst/>
                <a:latin typeface="Arial" panose="020B0604020202020204" pitchFamily="34" charset="0"/>
              </a:rPr>
              <a:t>psu</a:t>
            </a:r>
            <a:r>
              <a:rPr lang="en-US" sz="2100" b="0" i="0" dirty="0">
                <a:effectLst/>
                <a:latin typeface="Arial" panose="020B0604020202020204" pitchFamily="34" charset="0"/>
              </a:rPr>
              <a:t>; b) Directors nominated by Public Sector Financial Institutions, Financial Institutions or Banks having participation in equity of a company, or otherwise; c) Directors appointed in pursuance to any statutory or regulatory requirement such as directors appointed by the NCLT.</a:t>
            </a:r>
            <a:br>
              <a:rPr lang="en-US" sz="2100" dirty="0"/>
            </a:br>
            <a:br>
              <a:rPr lang="en-US" dirty="0"/>
            </a:br>
            <a:endParaRPr lang="en-IN" dirty="0"/>
          </a:p>
        </p:txBody>
      </p:sp>
      <p:sp>
        <p:nvSpPr>
          <p:cNvPr id="5" name="Footer Placeholder 4">
            <a:extLst>
              <a:ext uri="{FF2B5EF4-FFF2-40B4-BE49-F238E27FC236}">
                <a16:creationId xmlns:a16="http://schemas.microsoft.com/office/drawing/2014/main" id="{43832970-BB01-40EC-8E71-19374C8F6C09}"/>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95947AD2-7C5F-44A8-8D32-A1644F10D4A3}"/>
              </a:ext>
            </a:extLst>
          </p:cNvPr>
          <p:cNvSpPr>
            <a:spLocks noGrp="1"/>
          </p:cNvSpPr>
          <p:nvPr>
            <p:ph type="sldNum" sz="quarter" idx="12"/>
          </p:nvPr>
        </p:nvSpPr>
        <p:spPr/>
        <p:txBody>
          <a:bodyPr/>
          <a:lstStyle/>
          <a:p>
            <a:pPr>
              <a:defRPr/>
            </a:pPr>
            <a:fld id="{C46BCC04-14A5-46FC-A23E-F5829FD84756}" type="slidenum">
              <a:rPr lang="en-US" smtClean="0"/>
              <a:pPr>
                <a:defRPr/>
              </a:pPr>
              <a:t>13</a:t>
            </a:fld>
            <a:endParaRPr lang="en-US"/>
          </a:p>
        </p:txBody>
      </p:sp>
    </p:spTree>
    <p:extLst>
      <p:ext uri="{BB962C8B-B14F-4D97-AF65-F5344CB8AC3E}">
        <p14:creationId xmlns:p14="http://schemas.microsoft.com/office/powerpoint/2010/main" val="4902584"/>
      </p:ext>
    </p:extLst>
  </p:cSld>
  <p:clrMapOvr>
    <a:masterClrMapping/>
  </p:clrMapOvr>
  <p:transition spd="med"/>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03608-12C2-4720-B786-311449331700}"/>
              </a:ext>
            </a:extLst>
          </p:cNvPr>
          <p:cNvSpPr>
            <a:spLocks noGrp="1"/>
          </p:cNvSpPr>
          <p:nvPr>
            <p:ph type="title"/>
          </p:nvPr>
        </p:nvSpPr>
        <p:spPr>
          <a:xfrm>
            <a:off x="1219200" y="2438400"/>
            <a:ext cx="7620000" cy="1143000"/>
          </a:xfrm>
        </p:spPr>
        <p:txBody>
          <a:bodyPr/>
          <a:lstStyle/>
          <a:p>
            <a:r>
              <a:rPr lang="en-US" b="1" i="1" dirty="0"/>
              <a:t>Thank You Friends….</a:t>
            </a:r>
            <a:br>
              <a:rPr lang="en-US" b="1" i="1" dirty="0"/>
            </a:br>
            <a:br>
              <a:rPr lang="en-US" b="1" i="1" dirty="0"/>
            </a:br>
            <a:endParaRPr lang="en-IN" b="1" i="1" dirty="0"/>
          </a:p>
        </p:txBody>
      </p:sp>
      <p:sp>
        <p:nvSpPr>
          <p:cNvPr id="5" name="Footer Placeholder 4">
            <a:extLst>
              <a:ext uri="{FF2B5EF4-FFF2-40B4-BE49-F238E27FC236}">
                <a16:creationId xmlns:a16="http://schemas.microsoft.com/office/drawing/2014/main" id="{80F2B8E1-BA6F-4BBC-ADFE-D5B9B60C6253}"/>
              </a:ext>
            </a:extLst>
          </p:cNvPr>
          <p:cNvSpPr>
            <a:spLocks noGrp="1"/>
          </p:cNvSpPr>
          <p:nvPr>
            <p:ph type="ftr" sz="quarter" idx="11"/>
          </p:nvPr>
        </p:nvSpPr>
        <p:spPr>
          <a:xfrm>
            <a:off x="2767013" y="5987820"/>
            <a:ext cx="4114800" cy="87018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C834CF1-C7E8-48FA-B0A6-902C635D8F80}"/>
              </a:ext>
            </a:extLst>
          </p:cNvPr>
          <p:cNvSpPr>
            <a:spLocks noGrp="1"/>
          </p:cNvSpPr>
          <p:nvPr>
            <p:ph type="sldNum" sz="quarter" idx="12"/>
          </p:nvPr>
        </p:nvSpPr>
        <p:spPr/>
        <p:txBody>
          <a:bodyPr/>
          <a:lstStyle/>
          <a:p>
            <a:pPr>
              <a:defRPr/>
            </a:pPr>
            <a:fld id="{C46BCC04-14A5-46FC-A23E-F5829FD84756}" type="slidenum">
              <a:rPr lang="en-US" smtClean="0"/>
              <a:pPr>
                <a:defRPr/>
              </a:pPr>
              <a:t>130</a:t>
            </a:fld>
            <a:endParaRPr lang="en-US"/>
          </a:p>
        </p:txBody>
      </p:sp>
    </p:spTree>
    <p:extLst>
      <p:ext uri="{BB962C8B-B14F-4D97-AF65-F5344CB8AC3E}">
        <p14:creationId xmlns:p14="http://schemas.microsoft.com/office/powerpoint/2010/main" val="2577311911"/>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75117-D7B9-4094-8632-7CFDDE4540E6}"/>
              </a:ext>
            </a:extLst>
          </p:cNvPr>
          <p:cNvSpPr>
            <a:spLocks noGrp="1"/>
          </p:cNvSpPr>
          <p:nvPr>
            <p:ph type="title"/>
          </p:nvPr>
        </p:nvSpPr>
        <p:spPr/>
        <p:txBody>
          <a:bodyPr/>
          <a:lstStyle/>
          <a:p>
            <a:r>
              <a:rPr lang="en-IN" dirty="0"/>
              <a:t>MCA Scrutiny</a:t>
            </a:r>
          </a:p>
        </p:txBody>
      </p:sp>
      <p:sp>
        <p:nvSpPr>
          <p:cNvPr id="3" name="Content Placeholder 2">
            <a:extLst>
              <a:ext uri="{FF2B5EF4-FFF2-40B4-BE49-F238E27FC236}">
                <a16:creationId xmlns:a16="http://schemas.microsoft.com/office/drawing/2014/main" id="{295B710C-FB22-48F1-BC77-B7CC2CA0CA21}"/>
              </a:ext>
            </a:extLst>
          </p:cNvPr>
          <p:cNvSpPr>
            <a:spLocks noGrp="1"/>
          </p:cNvSpPr>
          <p:nvPr>
            <p:ph idx="1"/>
          </p:nvPr>
        </p:nvSpPr>
        <p:spPr/>
        <p:txBody>
          <a:bodyPr/>
          <a:lstStyle/>
          <a:p>
            <a:pPr algn="just"/>
            <a:r>
              <a:rPr lang="en-IN" sz="2500" b="0" i="0" u="none" strike="noStrike" baseline="0" dirty="0">
                <a:solidFill>
                  <a:srgbClr val="000000"/>
                </a:solidFill>
                <a:latin typeface="Times New Roman" panose="02020603050405020304" pitchFamily="18" charset="0"/>
              </a:rPr>
              <a:t>1. Form ADT-1- For Auditors      </a:t>
            </a:r>
          </a:p>
          <a:p>
            <a:pPr algn="just"/>
            <a:r>
              <a:rPr lang="en-IN" sz="2500" b="0" i="0" u="none" strike="noStrike" baseline="0" dirty="0">
                <a:solidFill>
                  <a:srgbClr val="000000"/>
                </a:solidFill>
                <a:latin typeface="Times New Roman" panose="02020603050405020304" pitchFamily="18" charset="0"/>
              </a:rPr>
              <a:t>2. Form ADT-3- For Auditors</a:t>
            </a:r>
          </a:p>
          <a:p>
            <a:pPr algn="just"/>
            <a:r>
              <a:rPr lang="en-US" sz="2500" b="0" i="0" u="none" strike="noStrike" baseline="0" dirty="0">
                <a:solidFill>
                  <a:srgbClr val="000000"/>
                </a:solidFill>
                <a:latin typeface="Times New Roman" panose="02020603050405020304" pitchFamily="18" charset="0"/>
              </a:rPr>
              <a:t>3. Form AOC-4- For Balance Sheet   </a:t>
            </a:r>
          </a:p>
          <a:p>
            <a:pPr algn="just"/>
            <a:r>
              <a:rPr lang="en-US" sz="2500" b="0" i="0" u="none" strike="noStrike" baseline="0" dirty="0">
                <a:solidFill>
                  <a:srgbClr val="000000"/>
                </a:solidFill>
                <a:latin typeface="Times New Roman" panose="02020603050405020304" pitchFamily="18" charset="0"/>
              </a:rPr>
              <a:t>4. Form AOC-5- For keeping the books of account at place other than </a:t>
            </a:r>
            <a:r>
              <a:rPr lang="en-US" sz="2500" b="0" i="0" u="none" strike="noStrike" baseline="0" dirty="0" err="1">
                <a:solidFill>
                  <a:srgbClr val="000000"/>
                </a:solidFill>
                <a:latin typeface="Times New Roman" panose="02020603050405020304" pitchFamily="18" charset="0"/>
              </a:rPr>
              <a:t>Regd</a:t>
            </a:r>
            <a:r>
              <a:rPr lang="en-US" sz="2500" b="0" i="0" u="none" strike="noStrike" baseline="0" dirty="0">
                <a:solidFill>
                  <a:srgbClr val="000000"/>
                </a:solidFill>
                <a:latin typeface="Times New Roman" panose="02020603050405020304" pitchFamily="18" charset="0"/>
              </a:rPr>
              <a:t> Office</a:t>
            </a:r>
          </a:p>
          <a:p>
            <a:pPr algn="just"/>
            <a:r>
              <a:rPr lang="en-US" sz="2500" b="0" i="0" u="none" strike="noStrike" baseline="0" dirty="0">
                <a:solidFill>
                  <a:srgbClr val="000000"/>
                </a:solidFill>
                <a:latin typeface="Times New Roman" panose="02020603050405020304" pitchFamily="18" charset="0"/>
              </a:rPr>
              <a:t>5. Form CHG-1- For Charge related</a:t>
            </a:r>
          </a:p>
          <a:p>
            <a:pPr algn="just"/>
            <a:r>
              <a:rPr lang="en-US" sz="2500" b="0" i="0" u="none" strike="noStrike" baseline="0" dirty="0">
                <a:solidFill>
                  <a:srgbClr val="000000"/>
                </a:solidFill>
                <a:latin typeface="Times New Roman" panose="02020603050405020304" pitchFamily="18" charset="0"/>
              </a:rPr>
              <a:t>6. Form CHG-4- For Charge related</a:t>
            </a:r>
          </a:p>
          <a:p>
            <a:pPr algn="just"/>
            <a:r>
              <a:rPr lang="en-IN" sz="2500" b="0" i="0" u="none" strike="noStrike" baseline="0" dirty="0">
                <a:solidFill>
                  <a:srgbClr val="000000"/>
                </a:solidFill>
                <a:latin typeface="Times New Roman" panose="02020603050405020304" pitchFamily="18" charset="0"/>
              </a:rPr>
              <a:t>7. Form DIR- 3- For Directors DIN</a:t>
            </a:r>
          </a:p>
        </p:txBody>
      </p:sp>
      <p:sp>
        <p:nvSpPr>
          <p:cNvPr id="5" name="Footer Placeholder 4">
            <a:extLst>
              <a:ext uri="{FF2B5EF4-FFF2-40B4-BE49-F238E27FC236}">
                <a16:creationId xmlns:a16="http://schemas.microsoft.com/office/drawing/2014/main" id="{9CC6FE24-92A9-4997-9F75-7AABC43F43A3}"/>
              </a:ext>
            </a:extLst>
          </p:cNvPr>
          <p:cNvSpPr>
            <a:spLocks noGrp="1"/>
          </p:cNvSpPr>
          <p:nvPr>
            <p:ph type="ftr" sz="quarter" idx="11"/>
          </p:nvPr>
        </p:nvSpPr>
        <p:spPr>
          <a:xfrm>
            <a:off x="3429000" y="6107113"/>
            <a:ext cx="30480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E687A5A0-2D17-4E21-9EB6-BA0A8D8C7505}"/>
              </a:ext>
            </a:extLst>
          </p:cNvPr>
          <p:cNvSpPr>
            <a:spLocks noGrp="1"/>
          </p:cNvSpPr>
          <p:nvPr>
            <p:ph type="sldNum" sz="quarter" idx="12"/>
          </p:nvPr>
        </p:nvSpPr>
        <p:spPr/>
        <p:txBody>
          <a:bodyPr/>
          <a:lstStyle/>
          <a:p>
            <a:pPr>
              <a:defRPr/>
            </a:pPr>
            <a:fld id="{C46BCC04-14A5-46FC-A23E-F5829FD84756}" type="slidenum">
              <a:rPr lang="en-US" smtClean="0"/>
              <a:pPr>
                <a:defRPr/>
              </a:pPr>
              <a:t>14</a:t>
            </a:fld>
            <a:endParaRPr lang="en-US"/>
          </a:p>
        </p:txBody>
      </p:sp>
    </p:spTree>
    <p:extLst>
      <p:ext uri="{BB962C8B-B14F-4D97-AF65-F5344CB8AC3E}">
        <p14:creationId xmlns:p14="http://schemas.microsoft.com/office/powerpoint/2010/main" val="211596611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D7E43-7861-402D-BE34-8DC563171BE2}"/>
              </a:ext>
            </a:extLst>
          </p:cNvPr>
          <p:cNvSpPr>
            <a:spLocks noGrp="1"/>
          </p:cNvSpPr>
          <p:nvPr>
            <p:ph type="title"/>
          </p:nvPr>
        </p:nvSpPr>
        <p:spPr/>
        <p:txBody>
          <a:bodyPr/>
          <a:lstStyle/>
          <a:p>
            <a:r>
              <a:rPr lang="en-IN" dirty="0"/>
              <a:t>MCA Scrutiny</a:t>
            </a:r>
          </a:p>
        </p:txBody>
      </p:sp>
      <p:sp>
        <p:nvSpPr>
          <p:cNvPr id="3" name="Content Placeholder 2">
            <a:extLst>
              <a:ext uri="{FF2B5EF4-FFF2-40B4-BE49-F238E27FC236}">
                <a16:creationId xmlns:a16="http://schemas.microsoft.com/office/drawing/2014/main" id="{83E53A26-5B48-432A-870B-52D7A32DCB94}"/>
              </a:ext>
            </a:extLst>
          </p:cNvPr>
          <p:cNvSpPr>
            <a:spLocks noGrp="1"/>
          </p:cNvSpPr>
          <p:nvPr>
            <p:ph idx="1"/>
          </p:nvPr>
        </p:nvSpPr>
        <p:spPr/>
        <p:txBody>
          <a:bodyPr/>
          <a:lstStyle/>
          <a:p>
            <a:pPr algn="just"/>
            <a:r>
              <a:rPr lang="en-US" sz="2500" b="0" i="0" u="none" strike="noStrike" baseline="0" dirty="0">
                <a:solidFill>
                  <a:srgbClr val="000000"/>
                </a:solidFill>
                <a:latin typeface="Times New Roman" panose="02020603050405020304" pitchFamily="18" charset="0"/>
              </a:rPr>
              <a:t>8. Form DIR -3 KYC—For Directors details</a:t>
            </a:r>
          </a:p>
          <a:p>
            <a:pPr algn="just"/>
            <a:r>
              <a:rPr lang="en-US" sz="2500" b="0" i="0" u="none" strike="noStrike" baseline="0" dirty="0">
                <a:solidFill>
                  <a:srgbClr val="000000"/>
                </a:solidFill>
                <a:latin typeface="Times New Roman" panose="02020603050405020304" pitchFamily="18" charset="0"/>
              </a:rPr>
              <a:t>9. Form DIR-12- For Directors appointment or cessation</a:t>
            </a:r>
          </a:p>
          <a:p>
            <a:pPr algn="just"/>
            <a:r>
              <a:rPr lang="en-IN" sz="2500" b="0" i="0" u="none" strike="noStrike" baseline="0" dirty="0">
                <a:solidFill>
                  <a:srgbClr val="000000"/>
                </a:solidFill>
                <a:latin typeface="Times New Roman" panose="02020603050405020304" pitchFamily="18" charset="0"/>
              </a:rPr>
              <a:t>10. Form INC-22- For Registered Office details</a:t>
            </a:r>
          </a:p>
          <a:p>
            <a:pPr algn="just"/>
            <a:r>
              <a:rPr lang="en-US" sz="2500" b="0" i="0" u="none" strike="noStrike" baseline="0" dirty="0">
                <a:solidFill>
                  <a:srgbClr val="000000"/>
                </a:solidFill>
                <a:latin typeface="Times New Roman" panose="02020603050405020304" pitchFamily="18" charset="0"/>
              </a:rPr>
              <a:t>11. Form MGT-7- For Annual Return</a:t>
            </a:r>
          </a:p>
          <a:p>
            <a:pPr algn="just"/>
            <a:r>
              <a:rPr lang="en-US" sz="2500" b="0" i="0" u="none" strike="noStrike" baseline="0" dirty="0">
                <a:solidFill>
                  <a:srgbClr val="000000"/>
                </a:solidFill>
                <a:latin typeface="Times New Roman" panose="02020603050405020304" pitchFamily="18" charset="0"/>
              </a:rPr>
              <a:t>12. Form MGT-15- For informing outcome of AGM by listed company</a:t>
            </a:r>
          </a:p>
          <a:p>
            <a:pPr algn="just"/>
            <a:r>
              <a:rPr lang="en-IN" sz="2500" b="0" i="0" u="none" strike="noStrike" baseline="0" dirty="0">
                <a:solidFill>
                  <a:srgbClr val="000000"/>
                </a:solidFill>
                <a:latin typeface="Times New Roman" panose="02020603050405020304" pitchFamily="18" charset="0"/>
              </a:rPr>
              <a:t>13. Form MSME-1-For outstanding to </a:t>
            </a:r>
            <a:r>
              <a:rPr lang="en-IN" sz="2500" i="0" u="none" strike="noStrike" baseline="0" dirty="0">
                <a:latin typeface="Times New Roman" panose="02020603050405020304" pitchFamily="18" charset="0"/>
              </a:rPr>
              <a:t>MSME</a:t>
            </a:r>
          </a:p>
          <a:p>
            <a:pPr algn="just"/>
            <a:r>
              <a:rPr lang="en-US" sz="2500" b="0" i="0" u="none" strike="noStrike" baseline="0" dirty="0">
                <a:solidFill>
                  <a:srgbClr val="000000"/>
                </a:solidFill>
                <a:latin typeface="Times New Roman" panose="02020603050405020304" pitchFamily="18" charset="0"/>
              </a:rPr>
              <a:t>14. Form PAS-3 -For Return of Allotment</a:t>
            </a:r>
            <a:endParaRPr lang="en-IN" sz="2500" dirty="0"/>
          </a:p>
          <a:p>
            <a:endParaRPr lang="en-IN" sz="2500" dirty="0"/>
          </a:p>
        </p:txBody>
      </p:sp>
      <p:sp>
        <p:nvSpPr>
          <p:cNvPr id="5" name="Footer Placeholder 4">
            <a:extLst>
              <a:ext uri="{FF2B5EF4-FFF2-40B4-BE49-F238E27FC236}">
                <a16:creationId xmlns:a16="http://schemas.microsoft.com/office/drawing/2014/main" id="{E7EDB315-42B5-47C3-8892-DD8AC2680D6B}"/>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EF7D7C95-78EA-41BB-B94B-F09B2E2F3750}"/>
              </a:ext>
            </a:extLst>
          </p:cNvPr>
          <p:cNvSpPr>
            <a:spLocks noGrp="1"/>
          </p:cNvSpPr>
          <p:nvPr>
            <p:ph type="sldNum" sz="quarter" idx="12"/>
          </p:nvPr>
        </p:nvSpPr>
        <p:spPr/>
        <p:txBody>
          <a:bodyPr/>
          <a:lstStyle/>
          <a:p>
            <a:pPr>
              <a:defRPr/>
            </a:pPr>
            <a:fld id="{C46BCC04-14A5-46FC-A23E-F5829FD84756}" type="slidenum">
              <a:rPr lang="en-US" smtClean="0"/>
              <a:pPr>
                <a:defRPr/>
              </a:pPr>
              <a:t>15</a:t>
            </a:fld>
            <a:endParaRPr lang="en-US"/>
          </a:p>
        </p:txBody>
      </p:sp>
    </p:spTree>
    <p:extLst>
      <p:ext uri="{BB962C8B-B14F-4D97-AF65-F5344CB8AC3E}">
        <p14:creationId xmlns:p14="http://schemas.microsoft.com/office/powerpoint/2010/main" val="3597814867"/>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F3148-9B1D-4F4F-80A6-E50D5DD2DC2C}"/>
              </a:ext>
            </a:extLst>
          </p:cNvPr>
          <p:cNvSpPr>
            <a:spLocks noGrp="1"/>
          </p:cNvSpPr>
          <p:nvPr>
            <p:ph type="title"/>
          </p:nvPr>
        </p:nvSpPr>
        <p:spPr/>
        <p:txBody>
          <a:bodyPr/>
          <a:lstStyle/>
          <a:p>
            <a:r>
              <a:rPr lang="en-IN" dirty="0"/>
              <a:t>MCA Scrutiny</a:t>
            </a:r>
          </a:p>
        </p:txBody>
      </p:sp>
      <p:sp>
        <p:nvSpPr>
          <p:cNvPr id="3" name="Content Placeholder 2">
            <a:extLst>
              <a:ext uri="{FF2B5EF4-FFF2-40B4-BE49-F238E27FC236}">
                <a16:creationId xmlns:a16="http://schemas.microsoft.com/office/drawing/2014/main" id="{9955E7C8-737C-46CC-B2DD-C0E012C5F413}"/>
              </a:ext>
            </a:extLst>
          </p:cNvPr>
          <p:cNvSpPr>
            <a:spLocks noGrp="1"/>
          </p:cNvSpPr>
          <p:nvPr>
            <p:ph idx="1"/>
          </p:nvPr>
        </p:nvSpPr>
        <p:spPr/>
        <p:txBody>
          <a:bodyPr/>
          <a:lstStyle/>
          <a:p>
            <a:pPr algn="just">
              <a:spcAft>
                <a:spcPts val="750"/>
              </a:spcAft>
            </a:pPr>
            <a:r>
              <a:rPr lang="en-US" sz="2100" b="0" i="0" dirty="0">
                <a:solidFill>
                  <a:srgbClr val="333333"/>
                </a:solidFill>
                <a:effectLst/>
                <a:latin typeface="Arial" panose="020B0604020202020204" pitchFamily="34" charset="0"/>
              </a:rPr>
              <a:t>The CSC shall carry out scrutiny of the aforesaid forms and forward findings thereon, wherever required, to the concerned jurisdictional Registrar of Companies for further necessary action under the provisions of the Act and the rules made thereunder.</a:t>
            </a:r>
            <a:br>
              <a:rPr lang="en-US" sz="2100" dirty="0"/>
            </a:br>
            <a:r>
              <a:rPr lang="en-IN" sz="2100" b="1" dirty="0">
                <a:latin typeface="Arial" panose="020B0604020202020204" pitchFamily="34" charset="0"/>
                <a:cs typeface="Arial" panose="020B0604020202020204" pitchFamily="34" charset="0"/>
              </a:rPr>
              <a:t>E</a:t>
            </a:r>
            <a:r>
              <a:rPr lang="en-IN" sz="2100" b="1" dirty="0">
                <a:effectLst/>
                <a:latin typeface="Arial" panose="020B0604020202020204" pitchFamily="34" charset="0"/>
                <a:ea typeface="Times New Roman" panose="02020603050405020304" pitchFamily="18" charset="0"/>
                <a:cs typeface="Arial" panose="020B0604020202020204" pitchFamily="34" charset="0"/>
              </a:rPr>
              <a:t>-adjudication:</a:t>
            </a:r>
            <a:r>
              <a:rPr lang="en-IN" sz="2100" dirty="0">
                <a:effectLst/>
                <a:latin typeface="Arial" panose="020B0604020202020204" pitchFamily="34" charset="0"/>
                <a:ea typeface="Times New Roman" panose="02020603050405020304" pitchFamily="18" charset="0"/>
                <a:cs typeface="Arial" panose="020B0604020202020204" pitchFamily="34" charset="0"/>
              </a:rPr>
              <a:t> E-adjudication module, has been conceptualised to manage the increased volume of adjudication proceedings by Registrar of Companies (</a:t>
            </a:r>
            <a:r>
              <a:rPr lang="en-IN" sz="2100" dirty="0" err="1">
                <a:effectLst/>
                <a:latin typeface="Arial" panose="020B0604020202020204" pitchFamily="34" charset="0"/>
                <a:ea typeface="Times New Roman" panose="02020603050405020304" pitchFamily="18" charset="0"/>
                <a:cs typeface="Arial" panose="020B0604020202020204" pitchFamily="34" charset="0"/>
              </a:rPr>
              <a:t>RoC</a:t>
            </a:r>
            <a:r>
              <a:rPr lang="en-IN" sz="2100" dirty="0">
                <a:effectLst/>
                <a:latin typeface="Arial" panose="020B0604020202020204" pitchFamily="34" charset="0"/>
                <a:ea typeface="Times New Roman" panose="02020603050405020304" pitchFamily="18" charset="0"/>
                <a:cs typeface="Arial" panose="020B0604020202020204" pitchFamily="34" charset="0"/>
              </a:rPr>
              <a:t>) and Regional Directors (RD) and will facilitate end to end digitisation of the process of adjudication, for the ease of users. It will provide a platform for conducting online hearings with stakeholders and end to end adjudication electronically.</a:t>
            </a:r>
          </a:p>
          <a:p>
            <a:endParaRPr lang="en-IN" sz="2100" dirty="0"/>
          </a:p>
        </p:txBody>
      </p:sp>
      <p:sp>
        <p:nvSpPr>
          <p:cNvPr id="5" name="Footer Placeholder 4">
            <a:extLst>
              <a:ext uri="{FF2B5EF4-FFF2-40B4-BE49-F238E27FC236}">
                <a16:creationId xmlns:a16="http://schemas.microsoft.com/office/drawing/2014/main" id="{478AE270-ED92-40AD-BA3C-E78919132ED2}"/>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7055B20D-1D64-43C4-836B-11A6271FC43B}"/>
              </a:ext>
            </a:extLst>
          </p:cNvPr>
          <p:cNvSpPr>
            <a:spLocks noGrp="1"/>
          </p:cNvSpPr>
          <p:nvPr>
            <p:ph type="sldNum" sz="quarter" idx="12"/>
          </p:nvPr>
        </p:nvSpPr>
        <p:spPr/>
        <p:txBody>
          <a:bodyPr/>
          <a:lstStyle/>
          <a:p>
            <a:pPr>
              <a:defRPr/>
            </a:pPr>
            <a:fld id="{C46BCC04-14A5-46FC-A23E-F5829FD84756}" type="slidenum">
              <a:rPr lang="en-US" smtClean="0"/>
              <a:pPr>
                <a:defRPr/>
              </a:pPr>
              <a:t>16</a:t>
            </a:fld>
            <a:endParaRPr lang="en-US"/>
          </a:p>
        </p:txBody>
      </p:sp>
    </p:spTree>
    <p:extLst>
      <p:ext uri="{BB962C8B-B14F-4D97-AF65-F5344CB8AC3E}">
        <p14:creationId xmlns:p14="http://schemas.microsoft.com/office/powerpoint/2010/main" val="2871823930"/>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11368-076F-4F4C-8893-353BBB6A8609}"/>
              </a:ext>
            </a:extLst>
          </p:cNvPr>
          <p:cNvSpPr>
            <a:spLocks noGrp="1"/>
          </p:cNvSpPr>
          <p:nvPr>
            <p:ph type="title"/>
          </p:nvPr>
        </p:nvSpPr>
        <p:spPr/>
        <p:txBody>
          <a:bodyPr/>
          <a:lstStyle/>
          <a:p>
            <a:r>
              <a:rPr lang="en-IN" dirty="0"/>
              <a:t>Version 3.0</a:t>
            </a:r>
          </a:p>
        </p:txBody>
      </p:sp>
      <p:sp>
        <p:nvSpPr>
          <p:cNvPr id="3" name="Content Placeholder 2">
            <a:extLst>
              <a:ext uri="{FF2B5EF4-FFF2-40B4-BE49-F238E27FC236}">
                <a16:creationId xmlns:a16="http://schemas.microsoft.com/office/drawing/2014/main" id="{D4E036E1-0963-4108-B8CD-7AC278D8A2D5}"/>
              </a:ext>
            </a:extLst>
          </p:cNvPr>
          <p:cNvSpPr>
            <a:spLocks noGrp="1"/>
          </p:cNvSpPr>
          <p:nvPr>
            <p:ph idx="1"/>
          </p:nvPr>
        </p:nvSpPr>
        <p:spPr/>
        <p:txBody>
          <a:bodyPr/>
          <a:lstStyle/>
          <a:p>
            <a:pPr algn="just">
              <a:spcAft>
                <a:spcPts val="750"/>
              </a:spcAft>
            </a:pPr>
            <a:r>
              <a:rPr lang="en-IN" sz="2100" b="1" dirty="0">
                <a:effectLst/>
                <a:latin typeface="Arial" panose="020B0604020202020204" pitchFamily="34" charset="0"/>
                <a:ea typeface="Times New Roman" panose="02020603050405020304" pitchFamily="18" charset="0"/>
              </a:rPr>
              <a:t>e-Consultation:</a:t>
            </a:r>
            <a:r>
              <a:rPr lang="en-IN" sz="2100" dirty="0">
                <a:effectLst/>
                <a:latin typeface="Arial" panose="020B0604020202020204" pitchFamily="34" charset="0"/>
                <a:ea typeface="Times New Roman" panose="02020603050405020304" pitchFamily="18" charset="0"/>
              </a:rPr>
              <a:t> To automate and enhance the current process of public consultation on proposed amendments and draft rules etc., e-consultation module of MCA21 v3 will provide an online platform wherein, proposed amendments/draft legislations will be posted. Further, the system will also facilitate AI driven sentiment analysis, consolidation and categorization of stakeholders’ inputs and creation of reports on the basis thereof, for reference of MCA.</a:t>
            </a:r>
            <a:endParaRPr lang="en-IN" sz="2100" dirty="0">
              <a:effectLst/>
              <a:latin typeface="Times New Roman" panose="02020603050405020304" pitchFamily="18" charset="0"/>
              <a:ea typeface="Times New Roman" panose="02020603050405020304" pitchFamily="18" charset="0"/>
            </a:endParaRPr>
          </a:p>
        </p:txBody>
      </p:sp>
      <p:sp>
        <p:nvSpPr>
          <p:cNvPr id="5" name="Footer Placeholder 4">
            <a:extLst>
              <a:ext uri="{FF2B5EF4-FFF2-40B4-BE49-F238E27FC236}">
                <a16:creationId xmlns:a16="http://schemas.microsoft.com/office/drawing/2014/main" id="{B64D7031-0A32-414A-82A0-EC5B1C42E6E5}"/>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910D27C0-14D4-464C-B310-13009EEEAC5B}"/>
              </a:ext>
            </a:extLst>
          </p:cNvPr>
          <p:cNvSpPr>
            <a:spLocks noGrp="1"/>
          </p:cNvSpPr>
          <p:nvPr>
            <p:ph type="sldNum" sz="quarter" idx="12"/>
          </p:nvPr>
        </p:nvSpPr>
        <p:spPr/>
        <p:txBody>
          <a:bodyPr/>
          <a:lstStyle/>
          <a:p>
            <a:pPr>
              <a:defRPr/>
            </a:pPr>
            <a:fld id="{C46BCC04-14A5-46FC-A23E-F5829FD84756}" type="slidenum">
              <a:rPr lang="en-US" smtClean="0"/>
              <a:pPr>
                <a:defRPr/>
              </a:pPr>
              <a:t>17</a:t>
            </a:fld>
            <a:endParaRPr lang="en-US"/>
          </a:p>
        </p:txBody>
      </p:sp>
    </p:spTree>
    <p:extLst>
      <p:ext uri="{BB962C8B-B14F-4D97-AF65-F5344CB8AC3E}">
        <p14:creationId xmlns:p14="http://schemas.microsoft.com/office/powerpoint/2010/main" val="442176272"/>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0623B-8C1B-4116-B3B6-159AEA45785B}"/>
              </a:ext>
            </a:extLst>
          </p:cNvPr>
          <p:cNvSpPr>
            <a:spLocks noGrp="1"/>
          </p:cNvSpPr>
          <p:nvPr>
            <p:ph type="title"/>
          </p:nvPr>
        </p:nvSpPr>
        <p:spPr/>
        <p:txBody>
          <a:bodyPr/>
          <a:lstStyle/>
          <a:p>
            <a:r>
              <a:rPr lang="en-IN" dirty="0"/>
              <a:t>Default and MCA’s role</a:t>
            </a:r>
          </a:p>
        </p:txBody>
      </p:sp>
      <p:sp>
        <p:nvSpPr>
          <p:cNvPr id="3" name="Content Placeholder 2">
            <a:extLst>
              <a:ext uri="{FF2B5EF4-FFF2-40B4-BE49-F238E27FC236}">
                <a16:creationId xmlns:a16="http://schemas.microsoft.com/office/drawing/2014/main" id="{498E676E-076E-407F-99CC-CF1E00E805FC}"/>
              </a:ext>
            </a:extLst>
          </p:cNvPr>
          <p:cNvSpPr>
            <a:spLocks noGrp="1"/>
          </p:cNvSpPr>
          <p:nvPr>
            <p:ph idx="1"/>
          </p:nvPr>
        </p:nvSpPr>
        <p:spPr/>
        <p:txBody>
          <a:bodyPr/>
          <a:lstStyle/>
          <a:p>
            <a:pPr algn="just"/>
            <a:r>
              <a:rPr lang="en-US" sz="2200" b="0" i="0" u="none" strike="noStrike" baseline="0" dirty="0">
                <a:latin typeface="Arial" panose="020B0604020202020204" pitchFamily="34" charset="0"/>
                <a:cs typeface="Arial" panose="020B0604020202020204" pitchFamily="34" charset="0"/>
              </a:rPr>
              <a:t>If any e-form, document, application or return filed with </a:t>
            </a:r>
            <a:r>
              <a:rPr lang="en-US" sz="2200" b="0" i="0" u="none" strike="noStrike" baseline="0" dirty="0" err="1">
                <a:latin typeface="Arial" panose="020B0604020202020204" pitchFamily="34" charset="0"/>
                <a:cs typeface="Arial" panose="020B0604020202020204" pitchFamily="34" charset="0"/>
              </a:rPr>
              <a:t>RoC</a:t>
            </a:r>
            <a:r>
              <a:rPr lang="en-US" sz="2200" b="0" i="0" u="none" strike="noStrike" baseline="0" dirty="0">
                <a:latin typeface="Arial" panose="020B0604020202020204" pitchFamily="34" charset="0"/>
                <a:cs typeface="Arial" panose="020B0604020202020204" pitchFamily="34" charset="0"/>
              </a:rPr>
              <a:t> containing wrong/ false/misleading information/ omission of material fact or attachments by the person, the DSC shall be de-activated. </a:t>
            </a:r>
            <a:endParaRPr lang="en-IN" sz="2200" b="0" i="0" u="none" strike="noStrike" baseline="0" dirty="0">
              <a:latin typeface="Arial" panose="020B0604020202020204" pitchFamily="34" charset="0"/>
              <a:cs typeface="Arial" panose="020B0604020202020204" pitchFamily="34" charset="0"/>
            </a:endParaRPr>
          </a:p>
          <a:p>
            <a:pPr algn="just"/>
            <a:r>
              <a:rPr lang="en-US" sz="2200" b="0" i="0" u="none" strike="noStrike" baseline="0" dirty="0">
                <a:latin typeface="Arial" panose="020B0604020202020204" pitchFamily="34" charset="0"/>
                <a:cs typeface="Arial" panose="020B0604020202020204" pitchFamily="34" charset="0"/>
              </a:rPr>
              <a:t>Rule 10 gives power to </a:t>
            </a:r>
            <a:r>
              <a:rPr lang="en-US" sz="2200" b="0" i="0" u="none" strike="noStrike" baseline="0" dirty="0" err="1">
                <a:latin typeface="Arial" panose="020B0604020202020204" pitchFamily="34" charset="0"/>
                <a:cs typeface="Arial" panose="020B0604020202020204" pitchFamily="34" charset="0"/>
              </a:rPr>
              <a:t>RoC</a:t>
            </a:r>
            <a:r>
              <a:rPr lang="en-US" sz="2200" b="0" i="0" u="none" strike="noStrike" baseline="0" dirty="0">
                <a:latin typeface="Arial" panose="020B0604020202020204" pitchFamily="34" charset="0"/>
                <a:cs typeface="Arial" panose="020B0604020202020204" pitchFamily="34" charset="0"/>
              </a:rPr>
              <a:t> - if the e-Forms or documents identified as informative in nature and filed under STP may be examined at any time on </a:t>
            </a:r>
            <a:r>
              <a:rPr lang="en-US" sz="2200" b="0" i="0" u="none" strike="noStrike" baseline="0" dirty="0" err="1">
                <a:latin typeface="Arial" panose="020B0604020202020204" pitchFamily="34" charset="0"/>
                <a:cs typeface="Arial" panose="020B0604020202020204" pitchFamily="34" charset="0"/>
              </a:rPr>
              <a:t>suo</a:t>
            </a:r>
            <a:r>
              <a:rPr lang="en-US" sz="2200" b="0" i="0" u="none" strike="noStrike" baseline="0" dirty="0">
                <a:latin typeface="Arial" panose="020B0604020202020204" pitchFamily="34" charset="0"/>
                <a:cs typeface="Arial" panose="020B0604020202020204" pitchFamily="34" charset="0"/>
              </a:rPr>
              <a:t>-moto or on receipt of any information or complaint from any source at any time after its filing and </a:t>
            </a:r>
            <a:r>
              <a:rPr lang="en-US" sz="2200" b="0" i="0" u="none" strike="noStrike" baseline="0" dirty="0" err="1">
                <a:latin typeface="Arial" panose="020B0604020202020204" pitchFamily="34" charset="0"/>
                <a:cs typeface="Arial" panose="020B0604020202020204" pitchFamily="34" charset="0"/>
              </a:rPr>
              <a:t>RoC</a:t>
            </a:r>
            <a:r>
              <a:rPr lang="en-US" sz="2200" b="0" i="0" u="none" strike="noStrike" baseline="0" dirty="0">
                <a:latin typeface="Arial" panose="020B0604020202020204" pitchFamily="34" charset="0"/>
                <a:cs typeface="Arial" panose="020B0604020202020204" pitchFamily="34" charset="0"/>
              </a:rPr>
              <a:t> may call for further </a:t>
            </a:r>
            <a:r>
              <a:rPr lang="en-IN" sz="2200" b="0" i="0" u="none" strike="noStrike" baseline="0" dirty="0">
                <a:latin typeface="Arial" panose="020B0604020202020204" pitchFamily="34" charset="0"/>
                <a:cs typeface="Arial" panose="020B0604020202020204" pitchFamily="34" charset="0"/>
              </a:rPr>
              <a:t>information or documents.</a:t>
            </a:r>
            <a:endParaRPr lang="en-IN" sz="22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57032F7F-504E-4081-B836-43BD7C80FA64}"/>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8B7BE137-6F08-403B-86E4-769D7B441011}"/>
              </a:ext>
            </a:extLst>
          </p:cNvPr>
          <p:cNvSpPr>
            <a:spLocks noGrp="1"/>
          </p:cNvSpPr>
          <p:nvPr>
            <p:ph type="sldNum" sz="quarter" idx="12"/>
          </p:nvPr>
        </p:nvSpPr>
        <p:spPr/>
        <p:txBody>
          <a:bodyPr/>
          <a:lstStyle/>
          <a:p>
            <a:pPr>
              <a:defRPr/>
            </a:pPr>
            <a:fld id="{C46BCC04-14A5-46FC-A23E-F5829FD84756}" type="slidenum">
              <a:rPr lang="en-US" smtClean="0"/>
              <a:pPr>
                <a:defRPr/>
              </a:pPr>
              <a:t>18</a:t>
            </a:fld>
            <a:endParaRPr lang="en-US"/>
          </a:p>
        </p:txBody>
      </p:sp>
    </p:spTree>
    <p:extLst>
      <p:ext uri="{BB962C8B-B14F-4D97-AF65-F5344CB8AC3E}">
        <p14:creationId xmlns:p14="http://schemas.microsoft.com/office/powerpoint/2010/main" val="2300928044"/>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DC286-6A11-45A9-A2D6-05DE28DFA86D}"/>
              </a:ext>
            </a:extLst>
          </p:cNvPr>
          <p:cNvSpPr>
            <a:spLocks noGrp="1"/>
          </p:cNvSpPr>
          <p:nvPr>
            <p:ph type="title"/>
          </p:nvPr>
        </p:nvSpPr>
        <p:spPr/>
        <p:txBody>
          <a:bodyPr/>
          <a:lstStyle/>
          <a:p>
            <a:r>
              <a:rPr lang="en-IN" dirty="0"/>
              <a:t>Default and MCA’s role</a:t>
            </a:r>
          </a:p>
        </p:txBody>
      </p:sp>
      <p:sp>
        <p:nvSpPr>
          <p:cNvPr id="3" name="Content Placeholder 2">
            <a:extLst>
              <a:ext uri="{FF2B5EF4-FFF2-40B4-BE49-F238E27FC236}">
                <a16:creationId xmlns:a16="http://schemas.microsoft.com/office/drawing/2014/main" id="{B7B3E5DA-C07A-498F-BE44-254C4218FAF1}"/>
              </a:ext>
            </a:extLst>
          </p:cNvPr>
          <p:cNvSpPr>
            <a:spLocks noGrp="1"/>
          </p:cNvSpPr>
          <p:nvPr>
            <p:ph idx="1"/>
          </p:nvPr>
        </p:nvSpPr>
        <p:spPr/>
        <p:txBody>
          <a:bodyPr/>
          <a:lstStyle/>
          <a:p>
            <a:pPr algn="l"/>
            <a:r>
              <a:rPr lang="en-US" sz="2200" b="0" i="0" u="none" strike="noStrike" baseline="0" dirty="0">
                <a:latin typeface="Arial" panose="020B0604020202020204" pitchFamily="34" charset="0"/>
                <a:cs typeface="Arial" panose="020B0604020202020204" pitchFamily="34" charset="0"/>
              </a:rPr>
              <a:t>If </a:t>
            </a:r>
            <a:r>
              <a:rPr lang="en-US" sz="2200" b="0" i="0" u="none" strike="noStrike" baseline="0" dirty="0" err="1">
                <a:latin typeface="Arial" panose="020B0604020202020204" pitchFamily="34" charset="0"/>
                <a:cs typeface="Arial" panose="020B0604020202020204" pitchFamily="34" charset="0"/>
              </a:rPr>
              <a:t>RoC</a:t>
            </a:r>
            <a:r>
              <a:rPr lang="en-US" sz="2200" b="0" i="0" u="none" strike="noStrike" baseline="0" dirty="0">
                <a:latin typeface="Arial" panose="020B0604020202020204" pitchFamily="34" charset="0"/>
                <a:cs typeface="Arial" panose="020B0604020202020204" pitchFamily="34" charset="0"/>
              </a:rPr>
              <a:t> finds any e-form or document filed under STP as defective or incomplete in any respect, at any time </a:t>
            </a:r>
            <a:r>
              <a:rPr lang="en-US" sz="2200" b="0" i="0" u="none" strike="noStrike" baseline="0" dirty="0" err="1">
                <a:latin typeface="Arial" panose="020B0604020202020204" pitchFamily="34" charset="0"/>
                <a:cs typeface="Arial" panose="020B0604020202020204" pitchFamily="34" charset="0"/>
              </a:rPr>
              <a:t>suo</a:t>
            </a:r>
            <a:r>
              <a:rPr lang="en-US" sz="2200" b="0" i="0" u="none" strike="noStrike" baseline="0" dirty="0">
                <a:latin typeface="Arial" panose="020B0604020202020204" pitchFamily="34" charset="0"/>
                <a:cs typeface="Arial" panose="020B0604020202020204" pitchFamily="34" charset="0"/>
              </a:rPr>
              <a:t>-moto or on receipt of information or compliant from any source at any time, he shall treat the e-form or document as defective and shall issue a notice. </a:t>
            </a:r>
          </a:p>
          <a:p>
            <a:pPr algn="l"/>
            <a:r>
              <a:rPr lang="en-US" sz="2200" dirty="0">
                <a:latin typeface="Arial" panose="020B0604020202020204" pitchFamily="34" charset="0"/>
                <a:cs typeface="Arial" panose="020B0604020202020204" pitchFamily="34" charset="0"/>
              </a:rPr>
              <a:t>T</a:t>
            </a:r>
            <a:r>
              <a:rPr lang="en-US" sz="2200" b="0" i="0" u="none" strike="noStrike" baseline="0" dirty="0">
                <a:latin typeface="Arial" panose="020B0604020202020204" pitchFamily="34" charset="0"/>
                <a:cs typeface="Arial" panose="020B0604020202020204" pitchFamily="34" charset="0"/>
              </a:rPr>
              <a:t>he called up person or company shall file the e-Form or document afresh along with fee and additional fee, as applicable at the time of actual re-filing, after rectifying the defects or incompleteness within a period of 30 days from the date of the notice.</a:t>
            </a:r>
            <a:endParaRPr lang="en-IN" sz="22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6E87ACF1-828B-4253-ABA9-37824EC40879}"/>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8A323DFB-46B1-4DB6-B1FA-C3EB1E3EF395}"/>
              </a:ext>
            </a:extLst>
          </p:cNvPr>
          <p:cNvSpPr>
            <a:spLocks noGrp="1"/>
          </p:cNvSpPr>
          <p:nvPr>
            <p:ph type="sldNum" sz="quarter" idx="12"/>
          </p:nvPr>
        </p:nvSpPr>
        <p:spPr/>
        <p:txBody>
          <a:bodyPr/>
          <a:lstStyle/>
          <a:p>
            <a:pPr>
              <a:defRPr/>
            </a:pPr>
            <a:fld id="{C46BCC04-14A5-46FC-A23E-F5829FD84756}" type="slidenum">
              <a:rPr lang="en-US" smtClean="0"/>
              <a:pPr>
                <a:defRPr/>
              </a:pPr>
              <a:t>19</a:t>
            </a:fld>
            <a:endParaRPr lang="en-US"/>
          </a:p>
        </p:txBody>
      </p:sp>
    </p:spTree>
    <p:extLst>
      <p:ext uri="{BB962C8B-B14F-4D97-AF65-F5344CB8AC3E}">
        <p14:creationId xmlns:p14="http://schemas.microsoft.com/office/powerpoint/2010/main" val="375520014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DISCLAIMER</a:t>
            </a:r>
          </a:p>
        </p:txBody>
      </p:sp>
      <p:sp>
        <p:nvSpPr>
          <p:cNvPr id="3" name="Content Placeholder 2"/>
          <p:cNvSpPr>
            <a:spLocks noGrp="1"/>
          </p:cNvSpPr>
          <p:nvPr>
            <p:ph idx="1"/>
          </p:nvPr>
        </p:nvSpPr>
        <p:spPr>
          <a:xfrm>
            <a:off x="990600" y="1600200"/>
            <a:ext cx="7620000" cy="4114800"/>
          </a:xfrm>
        </p:spPr>
        <p:txBody>
          <a:bodyPr/>
          <a:lstStyle/>
          <a:p>
            <a:pPr algn="just"/>
            <a:r>
              <a:rPr lang="en-IN" sz="2200" b="1" dirty="0">
                <a:solidFill>
                  <a:srgbClr val="C00000"/>
                </a:solidFill>
              </a:rPr>
              <a:t>THIS PRESENTATION IS ACADEMIC IN NATURE AND IS NOT INTENDED TO BE USED AS LEGAL ADVICE.</a:t>
            </a:r>
          </a:p>
          <a:p>
            <a:pPr algn="just"/>
            <a:endParaRPr lang="en-IN" sz="2200" b="1" dirty="0">
              <a:solidFill>
                <a:srgbClr val="C00000"/>
              </a:solidFill>
            </a:endParaRPr>
          </a:p>
          <a:p>
            <a:pPr algn="just"/>
            <a:r>
              <a:rPr lang="en-IN" sz="2200" b="1" dirty="0">
                <a:solidFill>
                  <a:srgbClr val="C00000"/>
                </a:solidFill>
              </a:rPr>
              <a:t>READERS/ USERS ARE REQUESTED TO TAKE APPROPRIATE LEGAL ADVICE RELATING TO THEIR SPECIFIC SITUATIONS.</a:t>
            </a:r>
          </a:p>
          <a:p>
            <a:pPr algn="just"/>
            <a:endParaRPr lang="en-IN" sz="2200" b="1" dirty="0">
              <a:solidFill>
                <a:srgbClr val="C00000"/>
              </a:solidFill>
            </a:endParaRPr>
          </a:p>
          <a:p>
            <a:pPr algn="just"/>
            <a:r>
              <a:rPr lang="en-IN" sz="2200" b="1" dirty="0">
                <a:solidFill>
                  <a:srgbClr val="C00000"/>
                </a:solidFill>
              </a:rPr>
              <a:t>MCA AND/OR AUTHORITY/ OTHER COURTS IN INDIA MAY NOT AGREE WITH THE INTEPRETATIONS REVEALED HERE.</a:t>
            </a:r>
          </a:p>
        </p:txBody>
      </p:sp>
      <p:sp>
        <p:nvSpPr>
          <p:cNvPr id="5" name="Footer Placeholder 4"/>
          <p:cNvSpPr>
            <a:spLocks noGrp="1"/>
          </p:cNvSpPr>
          <p:nvPr>
            <p:ph type="ftr" sz="quarter" idx="11"/>
          </p:nvPr>
        </p:nvSpPr>
        <p:spPr>
          <a:xfrm>
            <a:off x="3074193" y="6019800"/>
            <a:ext cx="3452813" cy="457200"/>
          </a:xfrm>
        </p:spPr>
        <p:txBody>
          <a:bodyPr/>
          <a:lstStyle/>
          <a:p>
            <a:pPr>
              <a:defRPr/>
            </a:pPr>
            <a:r>
              <a:rPr lang="en-US" b="1" dirty="0"/>
              <a:t>CA ANIMESH MUKHOPADHYAY   animesh_fca@yahoo.co.in  </a:t>
            </a:r>
          </a:p>
        </p:txBody>
      </p:sp>
      <p:sp>
        <p:nvSpPr>
          <p:cNvPr id="6" name="Slide Number Placeholder 5"/>
          <p:cNvSpPr>
            <a:spLocks noGrp="1"/>
          </p:cNvSpPr>
          <p:nvPr>
            <p:ph type="sldNum" sz="quarter" idx="12"/>
          </p:nvPr>
        </p:nvSpPr>
        <p:spPr/>
        <p:txBody>
          <a:bodyPr/>
          <a:lstStyle/>
          <a:p>
            <a:pPr>
              <a:defRPr/>
            </a:pPr>
            <a:fld id="{C46BCC04-14A5-46FC-A23E-F5829FD84756}" type="slidenum">
              <a:rPr lang="en-US" smtClean="0"/>
              <a:pPr>
                <a:defRPr/>
              </a:pPr>
              <a:t>2</a:t>
            </a:fld>
            <a:endParaRPr lang="en-US"/>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BB71C-88C0-43FB-9F86-42A8D772DBF0}"/>
              </a:ext>
            </a:extLst>
          </p:cNvPr>
          <p:cNvSpPr>
            <a:spLocks noGrp="1"/>
          </p:cNvSpPr>
          <p:nvPr>
            <p:ph type="title"/>
          </p:nvPr>
        </p:nvSpPr>
        <p:spPr/>
        <p:txBody>
          <a:bodyPr/>
          <a:lstStyle/>
          <a:p>
            <a:r>
              <a:rPr lang="en-IN" dirty="0"/>
              <a:t>Default and MCA’s role</a:t>
            </a:r>
          </a:p>
        </p:txBody>
      </p:sp>
      <p:sp>
        <p:nvSpPr>
          <p:cNvPr id="3" name="Content Placeholder 2">
            <a:extLst>
              <a:ext uri="{FF2B5EF4-FFF2-40B4-BE49-F238E27FC236}">
                <a16:creationId xmlns:a16="http://schemas.microsoft.com/office/drawing/2014/main" id="{B7810650-8735-423F-9218-040466A1FE7A}"/>
              </a:ext>
            </a:extLst>
          </p:cNvPr>
          <p:cNvSpPr>
            <a:spLocks noGrp="1"/>
          </p:cNvSpPr>
          <p:nvPr>
            <p:ph idx="1"/>
          </p:nvPr>
        </p:nvSpPr>
        <p:spPr>
          <a:xfrm>
            <a:off x="1104900" y="1295400"/>
            <a:ext cx="7620000" cy="4114800"/>
          </a:xfrm>
        </p:spPr>
        <p:txBody>
          <a:bodyPr/>
          <a:lstStyle/>
          <a:p>
            <a:pPr algn="just"/>
            <a:r>
              <a:rPr lang="en-US" sz="2200" b="0" i="0" u="none" strike="noStrike" baseline="0" dirty="0">
                <a:latin typeface="Arial" panose="020B0604020202020204" pitchFamily="34" charset="0"/>
                <a:cs typeface="Arial" panose="020B0604020202020204" pitchFamily="34" charset="0"/>
              </a:rPr>
              <a:t>Any e-Form approved through STP , </a:t>
            </a:r>
            <a:r>
              <a:rPr lang="en-US" sz="2200" b="1" i="0" u="none" strike="noStrike" baseline="0" dirty="0">
                <a:latin typeface="Arial" panose="020B0604020202020204" pitchFamily="34" charset="0"/>
                <a:cs typeface="Arial" panose="020B0604020202020204" pitchFamily="34" charset="0"/>
              </a:rPr>
              <a:t>if </a:t>
            </a:r>
            <a:r>
              <a:rPr lang="en-US" sz="2200" b="1" dirty="0">
                <a:latin typeface="Arial" panose="020B0604020202020204" pitchFamily="34" charset="0"/>
                <a:cs typeface="Arial" panose="020B0604020202020204" pitchFamily="34" charset="0"/>
              </a:rPr>
              <a:t>within </a:t>
            </a:r>
            <a:r>
              <a:rPr lang="en-US" sz="2200" b="1" i="0" u="none" strike="noStrike" baseline="0" dirty="0">
                <a:latin typeface="Arial" panose="020B0604020202020204" pitchFamily="34" charset="0"/>
                <a:cs typeface="Arial" panose="020B0604020202020204" pitchFamily="34" charset="0"/>
              </a:rPr>
              <a:t>8 years found as defective by CSC,</a:t>
            </a:r>
            <a:r>
              <a:rPr lang="en-US" sz="2200" b="0" i="0" u="none" strike="noStrike" baseline="0" dirty="0">
                <a:latin typeface="Arial" panose="020B0604020202020204" pitchFamily="34" charset="0"/>
                <a:cs typeface="Arial" panose="020B0604020202020204" pitchFamily="34" charset="0"/>
              </a:rPr>
              <a:t> then it will report to </a:t>
            </a:r>
            <a:r>
              <a:rPr lang="en-US" sz="2200" b="0" i="0" u="none" strike="noStrike" baseline="0" dirty="0" err="1">
                <a:latin typeface="Arial" panose="020B0604020202020204" pitchFamily="34" charset="0"/>
                <a:cs typeface="Arial" panose="020B0604020202020204" pitchFamily="34" charset="0"/>
              </a:rPr>
              <a:t>RoC</a:t>
            </a:r>
            <a:r>
              <a:rPr lang="en-US" sz="2200" b="0" i="0" u="none" strike="noStrike" baseline="0" dirty="0">
                <a:latin typeface="Arial" panose="020B0604020202020204" pitchFamily="34" charset="0"/>
                <a:cs typeface="Arial" panose="020B0604020202020204" pitchFamily="34" charset="0"/>
              </a:rPr>
              <a:t> and </a:t>
            </a:r>
            <a:r>
              <a:rPr lang="en-US" sz="2200" b="0" i="0" u="none" strike="noStrike" baseline="0" dirty="0" err="1">
                <a:latin typeface="Arial" panose="020B0604020202020204" pitchFamily="34" charset="0"/>
                <a:cs typeface="Arial" panose="020B0604020202020204" pitchFamily="34" charset="0"/>
              </a:rPr>
              <a:t>RoC</a:t>
            </a:r>
            <a:r>
              <a:rPr lang="en-US" sz="2200" b="0" i="0" u="none" strike="noStrike" baseline="0" dirty="0">
                <a:latin typeface="Arial" panose="020B0604020202020204" pitchFamily="34" charset="0"/>
                <a:cs typeface="Arial" panose="020B0604020202020204" pitchFamily="34" charset="0"/>
              </a:rPr>
              <a:t> will send Notice to file e-Form or document afresh along with the fees and additional fees in 30 days time. </a:t>
            </a:r>
            <a:r>
              <a:rPr lang="en-US" sz="2200" b="1" i="0" u="none" strike="noStrike" baseline="0" dirty="0">
                <a:latin typeface="Arial" panose="020B0604020202020204" pitchFamily="34" charset="0"/>
                <a:cs typeface="Arial" panose="020B0604020202020204" pitchFamily="34" charset="0"/>
              </a:rPr>
              <a:t>Please note there is no opportunity being given for resubmission or rectification of defect.</a:t>
            </a:r>
          </a:p>
          <a:p>
            <a:pPr algn="just"/>
            <a:r>
              <a:rPr lang="en-US" sz="2200" b="0" i="0" u="none" strike="noStrike" baseline="0" dirty="0">
                <a:latin typeface="Arial" panose="020B0604020202020204" pitchFamily="34" charset="0"/>
                <a:cs typeface="Arial" panose="020B0604020202020204" pitchFamily="34" charset="0"/>
              </a:rPr>
              <a:t>2. Whereas for any other e-Form other than STP , </a:t>
            </a:r>
            <a:r>
              <a:rPr lang="en-US" sz="2200" b="0" i="0" u="none" strike="noStrike" baseline="0" dirty="0" err="1">
                <a:latin typeface="Arial" panose="020B0604020202020204" pitchFamily="34" charset="0"/>
                <a:cs typeface="Arial" panose="020B0604020202020204" pitchFamily="34" charset="0"/>
              </a:rPr>
              <a:t>RoC</a:t>
            </a:r>
            <a:r>
              <a:rPr lang="en-US" sz="2200" b="0" i="0" u="none" strike="noStrike" baseline="0" dirty="0">
                <a:latin typeface="Arial" panose="020B0604020202020204" pitchFamily="34" charset="0"/>
                <a:cs typeface="Arial" panose="020B0604020202020204" pitchFamily="34" charset="0"/>
              </a:rPr>
              <a:t> will be sending notice and give opportunity to company to rectify and resubmit the form in 15 days time without any fees or additional fees.</a:t>
            </a:r>
          </a:p>
          <a:p>
            <a:pPr algn="just"/>
            <a:r>
              <a:rPr lang="en-US" sz="2200" b="0" i="0" u="none" strike="noStrike" baseline="0" dirty="0">
                <a:latin typeface="Arial" panose="020B0604020202020204" pitchFamily="34" charset="0"/>
                <a:cs typeface="Arial" panose="020B0604020202020204" pitchFamily="34" charset="0"/>
              </a:rPr>
              <a:t>3. </a:t>
            </a:r>
            <a:r>
              <a:rPr lang="en-US" sz="2200" b="0" i="0" u="none" strike="noStrike" baseline="0" dirty="0" err="1">
                <a:latin typeface="Arial" panose="020B0604020202020204" pitchFamily="34" charset="0"/>
                <a:cs typeface="Arial" panose="020B0604020202020204" pitchFamily="34" charset="0"/>
              </a:rPr>
              <a:t>RoC</a:t>
            </a:r>
            <a:r>
              <a:rPr lang="en-US" sz="2200" b="0" i="0" u="none" strike="noStrike" baseline="0" dirty="0">
                <a:latin typeface="Arial" panose="020B0604020202020204" pitchFamily="34" charset="0"/>
                <a:cs typeface="Arial" panose="020B0604020202020204" pitchFamily="34" charset="0"/>
              </a:rPr>
              <a:t> through CSC may open e-Forms filed earlier under STP (</a:t>
            </a:r>
            <a:r>
              <a:rPr lang="en-US" sz="2200" b="0" i="0" u="none" strike="noStrike" baseline="0" dirty="0" err="1">
                <a:latin typeface="Arial" panose="020B0604020202020204" pitchFamily="34" charset="0"/>
                <a:cs typeface="Arial" panose="020B0604020202020204" pitchFamily="34" charset="0"/>
              </a:rPr>
              <a:t>upto</a:t>
            </a:r>
            <a:r>
              <a:rPr lang="en-US" sz="2200" b="0" i="0" u="none" strike="noStrike" baseline="0" dirty="0">
                <a:latin typeface="Arial" panose="020B0604020202020204" pitchFamily="34" charset="0"/>
                <a:cs typeface="Arial" panose="020B0604020202020204" pitchFamily="34" charset="0"/>
              </a:rPr>
              <a:t> past 8 years) and Rule 10 (6) of these Rules provide that </a:t>
            </a:r>
            <a:r>
              <a:rPr lang="en-US" sz="2200" b="0" i="0" u="none" strike="noStrike" baseline="0" dirty="0" err="1">
                <a:latin typeface="Arial" panose="020B0604020202020204" pitchFamily="34" charset="0"/>
                <a:cs typeface="Arial" panose="020B0604020202020204" pitchFamily="34" charset="0"/>
              </a:rPr>
              <a:t>RoC</a:t>
            </a:r>
            <a:r>
              <a:rPr lang="en-US" sz="2200" b="0" i="0" u="none" strike="noStrike" baseline="0" dirty="0">
                <a:latin typeface="Arial" panose="020B0604020202020204" pitchFamily="34" charset="0"/>
                <a:cs typeface="Arial" panose="020B0604020202020204" pitchFamily="34" charset="0"/>
              </a:rPr>
              <a:t> may issue notice.</a:t>
            </a:r>
            <a:endParaRPr lang="en-IN" sz="22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B84FF0B3-F56F-4052-BAE3-76366C1297C6}"/>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3BCE70F5-1EBE-46BC-8F26-7B2B6B3E8B41}"/>
              </a:ext>
            </a:extLst>
          </p:cNvPr>
          <p:cNvSpPr>
            <a:spLocks noGrp="1"/>
          </p:cNvSpPr>
          <p:nvPr>
            <p:ph type="sldNum" sz="quarter" idx="12"/>
          </p:nvPr>
        </p:nvSpPr>
        <p:spPr/>
        <p:txBody>
          <a:bodyPr/>
          <a:lstStyle/>
          <a:p>
            <a:pPr>
              <a:defRPr/>
            </a:pPr>
            <a:fld id="{C46BCC04-14A5-46FC-A23E-F5829FD84756}" type="slidenum">
              <a:rPr lang="en-US" smtClean="0"/>
              <a:pPr>
                <a:defRPr/>
              </a:pPr>
              <a:t>20</a:t>
            </a:fld>
            <a:endParaRPr lang="en-US"/>
          </a:p>
        </p:txBody>
      </p:sp>
    </p:spTree>
    <p:extLst>
      <p:ext uri="{BB962C8B-B14F-4D97-AF65-F5344CB8AC3E}">
        <p14:creationId xmlns:p14="http://schemas.microsoft.com/office/powerpoint/2010/main" val="3548652165"/>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A3FC3-5952-465D-9B93-98F24B961C2F}"/>
              </a:ext>
            </a:extLst>
          </p:cNvPr>
          <p:cNvSpPr>
            <a:spLocks noGrp="1"/>
          </p:cNvSpPr>
          <p:nvPr>
            <p:ph type="title"/>
          </p:nvPr>
        </p:nvSpPr>
        <p:spPr/>
        <p:txBody>
          <a:bodyPr/>
          <a:lstStyle/>
          <a:p>
            <a:r>
              <a:rPr lang="en-IN" b="1" dirty="0"/>
              <a:t>Reflecting on the Amendments </a:t>
            </a:r>
          </a:p>
        </p:txBody>
      </p:sp>
      <p:sp>
        <p:nvSpPr>
          <p:cNvPr id="3" name="Content Placeholder 2">
            <a:extLst>
              <a:ext uri="{FF2B5EF4-FFF2-40B4-BE49-F238E27FC236}">
                <a16:creationId xmlns:a16="http://schemas.microsoft.com/office/drawing/2014/main" id="{39A84773-2EB4-4678-A73F-799DE7F22CD4}"/>
              </a:ext>
            </a:extLst>
          </p:cNvPr>
          <p:cNvSpPr>
            <a:spLocks noGrp="1"/>
          </p:cNvSpPr>
          <p:nvPr>
            <p:ph idx="1"/>
          </p:nvPr>
        </p:nvSpPr>
        <p:spPr/>
        <p:txBody>
          <a:bodyPr/>
          <a:lstStyle/>
          <a:p>
            <a:pPr algn="just"/>
            <a:r>
              <a:rPr lang="en-IN" sz="2400" b="1" i="0" u="none" strike="noStrike" baseline="0" dirty="0">
                <a:latin typeface="Arial" panose="020B0604020202020204" pitchFamily="34" charset="0"/>
                <a:cs typeface="Arial" panose="020B0604020202020204" pitchFamily="34" charset="0"/>
              </a:rPr>
              <a:t>G.S.R. 298 (E) dated 17</a:t>
            </a:r>
            <a:r>
              <a:rPr lang="en-IN" sz="2400" b="1" i="0" u="none" strike="noStrike" baseline="30000" dirty="0">
                <a:latin typeface="Arial" panose="020B0604020202020204" pitchFamily="34" charset="0"/>
                <a:cs typeface="Arial" panose="020B0604020202020204" pitchFamily="34" charset="0"/>
              </a:rPr>
              <a:t>th</a:t>
            </a:r>
            <a:r>
              <a:rPr lang="en-IN" sz="2400" b="1" i="0" u="none" strike="noStrike" baseline="0" dirty="0">
                <a:latin typeface="Arial" panose="020B0604020202020204" pitchFamily="34" charset="0"/>
                <a:cs typeface="Arial" panose="020B0604020202020204" pitchFamily="34" charset="0"/>
              </a:rPr>
              <a:t> April 2023 – effective from 1</a:t>
            </a:r>
            <a:r>
              <a:rPr lang="en-IN" sz="2400" b="1" i="0" u="none" strike="noStrike" baseline="30000" dirty="0">
                <a:latin typeface="Arial" panose="020B0604020202020204" pitchFamily="34" charset="0"/>
                <a:cs typeface="Arial" panose="020B0604020202020204" pitchFamily="34" charset="0"/>
              </a:rPr>
              <a:t>st</a:t>
            </a:r>
            <a:r>
              <a:rPr lang="en-IN" sz="2400" b="1" i="0" u="none" strike="noStrike" baseline="0" dirty="0">
                <a:latin typeface="Arial" panose="020B0604020202020204" pitchFamily="34" charset="0"/>
                <a:cs typeface="Arial" panose="020B0604020202020204" pitchFamily="34" charset="0"/>
              </a:rPr>
              <a:t> May 2023 </a:t>
            </a:r>
            <a:r>
              <a:rPr lang="en-IN" sz="2400" b="1" dirty="0">
                <a:latin typeface="Arial" panose="020B0604020202020204" pitchFamily="34" charset="0"/>
                <a:cs typeface="Arial" panose="020B0604020202020204" pitchFamily="34" charset="0"/>
              </a:rPr>
              <a:t>: </a:t>
            </a:r>
            <a:r>
              <a:rPr lang="en-IN" sz="2400" dirty="0">
                <a:latin typeface="Arial" panose="020B0604020202020204" pitchFamily="34" charset="0"/>
                <a:cs typeface="Arial" panose="020B0604020202020204" pitchFamily="34" charset="0"/>
              </a:rPr>
              <a:t>E</a:t>
            </a:r>
            <a:r>
              <a:rPr lang="en-IN" sz="2400" i="0" u="none" strike="noStrike" baseline="0" dirty="0">
                <a:latin typeface="Arial" panose="020B0604020202020204" pitchFamily="34" charset="0"/>
                <a:cs typeface="Arial" panose="020B0604020202020204" pitchFamily="34" charset="0"/>
              </a:rPr>
              <a:t>ffective from </a:t>
            </a:r>
            <a:r>
              <a:rPr lang="en-IN" sz="2400" dirty="0">
                <a:latin typeface="Arial" panose="020B0604020202020204" pitchFamily="34" charset="0"/>
                <a:cs typeface="Arial" panose="020B0604020202020204" pitchFamily="34" charset="0"/>
              </a:rPr>
              <a:t>May 01, </a:t>
            </a:r>
            <a:r>
              <a:rPr lang="en-IN" sz="2400" i="0" u="none" strike="noStrike" baseline="0" dirty="0">
                <a:latin typeface="Arial" panose="020B0604020202020204" pitchFamily="34" charset="0"/>
                <a:cs typeface="Arial" panose="020B0604020202020204" pitchFamily="34" charset="0"/>
              </a:rPr>
              <a:t>2023</a:t>
            </a:r>
            <a:r>
              <a:rPr lang="en-IN" sz="2400" dirty="0">
                <a:latin typeface="Arial" panose="020B0604020202020204" pitchFamily="34" charset="0"/>
                <a:cs typeface="Arial" panose="020B0604020202020204" pitchFamily="34" charset="0"/>
              </a:rPr>
              <a:t> introducing the </a:t>
            </a:r>
            <a:r>
              <a:rPr lang="en-IN" sz="2400" i="0" u="none" strike="noStrike" baseline="0" dirty="0">
                <a:latin typeface="Arial" panose="020B0604020202020204" pitchFamily="34" charset="0"/>
                <a:cs typeface="Arial" panose="020B0604020202020204" pitchFamily="34" charset="0"/>
              </a:rPr>
              <a:t>Companies (Removal of </a:t>
            </a:r>
            <a:r>
              <a:rPr lang="en-US" sz="2400" i="0" u="none" strike="noStrike" baseline="0" dirty="0">
                <a:latin typeface="Arial" panose="020B0604020202020204" pitchFamily="34" charset="0"/>
                <a:cs typeface="Arial" panose="020B0604020202020204" pitchFamily="34" charset="0"/>
              </a:rPr>
              <a:t>Names of Companies from the Register of Cos) Amendment Rules, 2023. </a:t>
            </a:r>
          </a:p>
          <a:p>
            <a:pPr algn="just"/>
            <a:r>
              <a:rPr lang="en-US" sz="2400" b="1" i="1" dirty="0">
                <a:latin typeface="Arial" panose="020B0604020202020204" pitchFamily="34" charset="0"/>
                <a:cs typeface="Arial" panose="020B0604020202020204" pitchFamily="34" charset="0"/>
              </a:rPr>
              <a:t>Substitution of sub-rule (1) in Rule 4: </a:t>
            </a:r>
            <a:r>
              <a:rPr lang="en-US" sz="2400" b="0" i="0" u="none" strike="noStrike" baseline="0" dirty="0">
                <a:latin typeface="Arial" panose="020B0604020202020204" pitchFamily="34" charset="0"/>
                <a:cs typeface="Arial" panose="020B0604020202020204" pitchFamily="34" charset="0"/>
              </a:rPr>
              <a:t>An application for removal of name of a company under sub-section (2) of section 248 shall be made to the Registrar, </a:t>
            </a:r>
            <a:r>
              <a:rPr lang="en-US" sz="2400" b="1" i="0" u="none" strike="noStrike" baseline="0" dirty="0">
                <a:latin typeface="Arial" panose="020B0604020202020204" pitchFamily="34" charset="0"/>
                <a:cs typeface="Arial" panose="020B0604020202020204" pitchFamily="34" charset="0"/>
              </a:rPr>
              <a:t>Centre for Processing Accelerated Corporate Exit</a:t>
            </a:r>
            <a:r>
              <a:rPr lang="en-US" sz="2400" b="0" i="0" u="none" strike="noStrike" baseline="0" dirty="0">
                <a:latin typeface="Arial" panose="020B0604020202020204" pitchFamily="34" charset="0"/>
                <a:cs typeface="Arial" panose="020B0604020202020204" pitchFamily="34" charset="0"/>
              </a:rPr>
              <a:t> in </a:t>
            </a:r>
            <a:r>
              <a:rPr lang="en-US" sz="2400" b="1" i="0" u="none" strike="noStrike" baseline="0" dirty="0">
                <a:latin typeface="Arial" panose="020B0604020202020204" pitchFamily="34" charset="0"/>
                <a:cs typeface="Arial" panose="020B0604020202020204" pitchFamily="34" charset="0"/>
              </a:rPr>
              <a:t>Form No. STK-2</a:t>
            </a:r>
            <a:r>
              <a:rPr lang="en-US" sz="2400" b="0" i="0" u="none" strike="noStrike" baseline="0" dirty="0">
                <a:latin typeface="Arial" panose="020B0604020202020204" pitchFamily="34" charset="0"/>
                <a:cs typeface="Arial" panose="020B0604020202020204" pitchFamily="34" charset="0"/>
              </a:rPr>
              <a:t> along with </a:t>
            </a:r>
            <a:r>
              <a:rPr lang="en-US" sz="2400" b="1" i="0" u="none" strike="noStrike" baseline="0" dirty="0">
                <a:latin typeface="Arial" panose="020B0604020202020204" pitchFamily="34" charset="0"/>
                <a:cs typeface="Arial" panose="020B0604020202020204" pitchFamily="34" charset="0"/>
              </a:rPr>
              <a:t>fee of INR 10000/-</a:t>
            </a:r>
          </a:p>
        </p:txBody>
      </p:sp>
      <p:sp>
        <p:nvSpPr>
          <p:cNvPr id="5" name="Footer Placeholder 4">
            <a:extLst>
              <a:ext uri="{FF2B5EF4-FFF2-40B4-BE49-F238E27FC236}">
                <a16:creationId xmlns:a16="http://schemas.microsoft.com/office/drawing/2014/main" id="{055A81FF-502F-4A4B-B1E4-BED685F4DAD4}"/>
              </a:ext>
            </a:extLst>
          </p:cNvPr>
          <p:cNvSpPr>
            <a:spLocks noGrp="1"/>
          </p:cNvSpPr>
          <p:nvPr>
            <p:ph type="ftr" sz="quarter" idx="11"/>
          </p:nvPr>
        </p:nvSpPr>
        <p:spPr>
          <a:xfrm>
            <a:off x="3200400" y="6040582"/>
            <a:ext cx="33528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60C44D7-D590-4533-8D4F-621E6C2AF86F}"/>
              </a:ext>
            </a:extLst>
          </p:cNvPr>
          <p:cNvSpPr>
            <a:spLocks noGrp="1"/>
          </p:cNvSpPr>
          <p:nvPr>
            <p:ph type="sldNum" sz="quarter" idx="12"/>
          </p:nvPr>
        </p:nvSpPr>
        <p:spPr/>
        <p:txBody>
          <a:bodyPr/>
          <a:lstStyle/>
          <a:p>
            <a:pPr>
              <a:defRPr/>
            </a:pPr>
            <a:fld id="{C46BCC04-14A5-46FC-A23E-F5829FD84756}" type="slidenum">
              <a:rPr lang="en-US" smtClean="0"/>
              <a:pPr>
                <a:defRPr/>
              </a:pPr>
              <a:t>21</a:t>
            </a:fld>
            <a:endParaRPr lang="en-US" dirty="0"/>
          </a:p>
        </p:txBody>
      </p:sp>
    </p:spTree>
    <p:extLst>
      <p:ext uri="{BB962C8B-B14F-4D97-AF65-F5344CB8AC3E}">
        <p14:creationId xmlns:p14="http://schemas.microsoft.com/office/powerpoint/2010/main" val="1044175905"/>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934BE-E0C3-4D67-961D-ACC32F62462A}"/>
              </a:ext>
            </a:extLst>
          </p:cNvPr>
          <p:cNvSpPr>
            <a:spLocks noGrp="1"/>
          </p:cNvSpPr>
          <p:nvPr>
            <p:ph type="title"/>
          </p:nvPr>
        </p:nvSpPr>
        <p:spPr>
          <a:xfrm>
            <a:off x="1143000" y="381000"/>
            <a:ext cx="7620000" cy="1143000"/>
          </a:xfrm>
        </p:spPr>
        <p:txBody>
          <a:bodyPr/>
          <a:lstStyle/>
          <a:p>
            <a:r>
              <a:rPr lang="en-IN" b="1" dirty="0"/>
              <a:t>Reflecting on the Amendments</a:t>
            </a:r>
          </a:p>
        </p:txBody>
      </p:sp>
      <p:sp>
        <p:nvSpPr>
          <p:cNvPr id="3" name="Content Placeholder 2">
            <a:extLst>
              <a:ext uri="{FF2B5EF4-FFF2-40B4-BE49-F238E27FC236}">
                <a16:creationId xmlns:a16="http://schemas.microsoft.com/office/drawing/2014/main" id="{9AEE2EDD-1488-4B26-AA07-799DDE89C456}"/>
              </a:ext>
            </a:extLst>
          </p:cNvPr>
          <p:cNvSpPr>
            <a:spLocks noGrp="1"/>
          </p:cNvSpPr>
          <p:nvPr>
            <p:ph idx="1"/>
          </p:nvPr>
        </p:nvSpPr>
        <p:spPr/>
        <p:txBody>
          <a:bodyPr/>
          <a:lstStyle/>
          <a:p>
            <a:pPr marL="0" indent="0" algn="just">
              <a:buNone/>
            </a:pPr>
            <a:r>
              <a:rPr lang="en-US" sz="2500" b="1" i="1" dirty="0">
                <a:latin typeface="Arial" panose="020B0604020202020204" pitchFamily="34" charset="0"/>
                <a:cs typeface="Arial" panose="020B0604020202020204" pitchFamily="34" charset="0"/>
              </a:rPr>
              <a:t>Insertion of Rule 3A </a:t>
            </a:r>
            <a:r>
              <a:rPr lang="en-US" sz="2500" dirty="0">
                <a:latin typeface="Arial" panose="020B0604020202020204" pitchFamily="34" charset="0"/>
                <a:cs typeface="Arial" panose="020B0604020202020204" pitchFamily="34" charset="0"/>
              </a:rPr>
              <a:t>:T</a:t>
            </a:r>
            <a:r>
              <a:rPr lang="en-US" sz="2500" b="0" i="0" u="none" strike="noStrike" baseline="0" dirty="0">
                <a:latin typeface="Arial" panose="020B0604020202020204" pitchFamily="34" charset="0"/>
                <a:cs typeface="Arial" panose="020B0604020202020204" pitchFamily="34" charset="0"/>
              </a:rPr>
              <a:t>he Registrar, Centre for Processing Accelerated Corporate Exit established under sub-section (1) of section 396, shall be the Registrar of Companies for the purposes of exercising functional </a:t>
            </a:r>
            <a:r>
              <a:rPr lang="en-IN" sz="2500" b="0" i="0" u="none" strike="noStrike" baseline="0" dirty="0">
                <a:latin typeface="Arial" panose="020B0604020202020204" pitchFamily="34" charset="0"/>
                <a:cs typeface="Arial" panose="020B0604020202020204" pitchFamily="34" charset="0"/>
              </a:rPr>
              <a:t>jurisdiction.</a:t>
            </a:r>
          </a:p>
          <a:p>
            <a:pPr marL="0" indent="0" algn="l">
              <a:buNone/>
            </a:pPr>
            <a:endParaRPr lang="en-IN" sz="2500" b="0" i="0" u="none" strike="noStrike" baseline="0" dirty="0">
              <a:latin typeface="Arial" panose="020B0604020202020204" pitchFamily="34" charset="0"/>
              <a:cs typeface="Arial" panose="020B0604020202020204" pitchFamily="34" charset="0"/>
            </a:endParaRPr>
          </a:p>
          <a:p>
            <a:pPr marL="0" indent="0" algn="l">
              <a:buNone/>
            </a:pPr>
            <a:r>
              <a:rPr lang="en-IN" sz="2500" b="1" dirty="0">
                <a:latin typeface="Arial" panose="020B0604020202020204" pitchFamily="34" charset="0"/>
                <a:cs typeface="Arial" panose="020B0604020202020204" pitchFamily="34" charset="0"/>
              </a:rPr>
              <a:t>Relevant forms introduced: </a:t>
            </a:r>
            <a:r>
              <a:rPr lang="en-IN" sz="2500" dirty="0">
                <a:latin typeface="Arial" panose="020B0604020202020204" pitchFamily="34" charset="0"/>
                <a:cs typeface="Arial" panose="020B0604020202020204" pitchFamily="34" charset="0"/>
              </a:rPr>
              <a:t>STK 2, STK 6, STK 7, STK 8.</a:t>
            </a:r>
          </a:p>
          <a:p>
            <a:pPr marL="0" indent="0" algn="l">
              <a:buNone/>
            </a:pPr>
            <a:endParaRPr lang="en-IN" sz="2500" dirty="0">
              <a:latin typeface="Arial" panose="020B0604020202020204" pitchFamily="34" charset="0"/>
              <a:cs typeface="Arial" panose="020B0604020202020204" pitchFamily="34" charset="0"/>
            </a:endParaRPr>
          </a:p>
          <a:p>
            <a:pPr marL="0" indent="0" algn="l">
              <a:buNone/>
            </a:pPr>
            <a:r>
              <a:rPr lang="en-IN" sz="2500" dirty="0">
                <a:latin typeface="Arial" panose="020B0604020202020204" pitchFamily="34" charset="0"/>
                <a:cs typeface="Arial" panose="020B0604020202020204" pitchFamily="34" charset="0"/>
              </a:rPr>
              <a:t>Proof of surrender of PAN, GST, etc  </a:t>
            </a:r>
          </a:p>
          <a:p>
            <a:endParaRPr lang="en-IN" dirty="0"/>
          </a:p>
        </p:txBody>
      </p:sp>
      <p:sp>
        <p:nvSpPr>
          <p:cNvPr id="5" name="Footer Placeholder 4">
            <a:extLst>
              <a:ext uri="{FF2B5EF4-FFF2-40B4-BE49-F238E27FC236}">
                <a16:creationId xmlns:a16="http://schemas.microsoft.com/office/drawing/2014/main" id="{7C6708E5-D68D-4E2F-A443-B9D722D74BC8}"/>
              </a:ext>
            </a:extLst>
          </p:cNvPr>
          <p:cNvSpPr>
            <a:spLocks noGrp="1"/>
          </p:cNvSpPr>
          <p:nvPr>
            <p:ph type="ftr" sz="quarter" idx="11"/>
          </p:nvPr>
        </p:nvSpPr>
        <p:spPr>
          <a:xfrm>
            <a:off x="3452812" y="6107113"/>
            <a:ext cx="31003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146B4B0-7E13-409A-BB2D-1CC4D66E90FE}"/>
              </a:ext>
            </a:extLst>
          </p:cNvPr>
          <p:cNvSpPr>
            <a:spLocks noGrp="1"/>
          </p:cNvSpPr>
          <p:nvPr>
            <p:ph type="sldNum" sz="quarter" idx="12"/>
          </p:nvPr>
        </p:nvSpPr>
        <p:spPr/>
        <p:txBody>
          <a:bodyPr/>
          <a:lstStyle/>
          <a:p>
            <a:pPr>
              <a:defRPr/>
            </a:pPr>
            <a:fld id="{C46BCC04-14A5-46FC-A23E-F5829FD84756}" type="slidenum">
              <a:rPr lang="en-US" smtClean="0"/>
              <a:pPr>
                <a:defRPr/>
              </a:pPr>
              <a:t>22</a:t>
            </a:fld>
            <a:endParaRPr lang="en-US"/>
          </a:p>
        </p:txBody>
      </p:sp>
    </p:spTree>
    <p:extLst>
      <p:ext uri="{BB962C8B-B14F-4D97-AF65-F5344CB8AC3E}">
        <p14:creationId xmlns:p14="http://schemas.microsoft.com/office/powerpoint/2010/main" val="2988619834"/>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E60BD-9C7A-4FB1-BEE5-22ABB824CB3F}"/>
              </a:ext>
            </a:extLst>
          </p:cNvPr>
          <p:cNvSpPr>
            <a:spLocks noGrp="1"/>
          </p:cNvSpPr>
          <p:nvPr>
            <p:ph type="title"/>
          </p:nvPr>
        </p:nvSpPr>
        <p:spPr/>
        <p:txBody>
          <a:bodyPr/>
          <a:lstStyle/>
          <a:p>
            <a:br>
              <a:rPr lang="en-IN" b="1" dirty="0"/>
            </a:br>
            <a:r>
              <a:rPr lang="en-IN" b="1" dirty="0"/>
              <a:t>Reflecting on the Amendments</a:t>
            </a:r>
            <a:br>
              <a:rPr lang="en-IN" b="1" dirty="0"/>
            </a:br>
            <a:endParaRPr lang="en-IN" dirty="0"/>
          </a:p>
        </p:txBody>
      </p:sp>
      <p:sp>
        <p:nvSpPr>
          <p:cNvPr id="3" name="Content Placeholder 2">
            <a:extLst>
              <a:ext uri="{FF2B5EF4-FFF2-40B4-BE49-F238E27FC236}">
                <a16:creationId xmlns:a16="http://schemas.microsoft.com/office/drawing/2014/main" id="{E91D288B-4E5C-49BB-B532-000F4198167A}"/>
              </a:ext>
            </a:extLst>
          </p:cNvPr>
          <p:cNvSpPr>
            <a:spLocks noGrp="1"/>
          </p:cNvSpPr>
          <p:nvPr>
            <p:ph idx="1"/>
          </p:nvPr>
        </p:nvSpPr>
        <p:spPr/>
        <p:txBody>
          <a:bodyPr/>
          <a:lstStyle/>
          <a:p>
            <a:r>
              <a:rPr lang="en-IN" sz="2200" b="1" i="0" u="none" strike="noStrike" baseline="0" dirty="0">
                <a:latin typeface="Arial" panose="020B0604020202020204" pitchFamily="34" charset="0"/>
                <a:cs typeface="Arial" panose="020B0604020202020204" pitchFamily="34" charset="0"/>
              </a:rPr>
              <a:t>G.S.R. 354(E) dated 10</a:t>
            </a:r>
            <a:r>
              <a:rPr lang="en-IN" sz="2200" b="1" i="0" u="none" strike="noStrike" baseline="30000" dirty="0">
                <a:latin typeface="Arial" panose="020B0604020202020204" pitchFamily="34" charset="0"/>
                <a:cs typeface="Arial" panose="020B0604020202020204" pitchFamily="34" charset="0"/>
              </a:rPr>
              <a:t>th</a:t>
            </a:r>
            <a:r>
              <a:rPr lang="en-IN" sz="2200" b="1" i="0" u="none" strike="noStrike" baseline="0" dirty="0">
                <a:latin typeface="Arial" panose="020B0604020202020204" pitchFamily="34" charset="0"/>
                <a:cs typeface="Arial" panose="020B0604020202020204" pitchFamily="34" charset="0"/>
              </a:rPr>
              <a:t> May 2023</a:t>
            </a:r>
          </a:p>
          <a:p>
            <a:pPr algn="l"/>
            <a:r>
              <a:rPr lang="en-US" sz="2200" b="0" i="0" u="none" strike="noStrike" baseline="0" dirty="0">
                <a:latin typeface="Arial" panose="020B0604020202020204" pitchFamily="34" charset="0"/>
                <a:cs typeface="Arial" panose="020B0604020202020204" pitchFamily="34" charset="0"/>
              </a:rPr>
              <a:t>Companies (Removal of Names of Cos from the Register of Cos) Second Amendment Rules, 2023.</a:t>
            </a:r>
            <a:endParaRPr lang="en-IN" sz="2200" b="1" i="0" u="none" strike="noStrike" baseline="0" dirty="0">
              <a:latin typeface="Arial" panose="020B0604020202020204" pitchFamily="34" charset="0"/>
              <a:cs typeface="Arial" panose="020B0604020202020204" pitchFamily="34" charset="0"/>
            </a:endParaRPr>
          </a:p>
          <a:p>
            <a:pPr algn="l"/>
            <a:r>
              <a:rPr lang="en-IN" sz="2200" dirty="0">
                <a:latin typeface="Arial" panose="020B0604020202020204" pitchFamily="34" charset="0"/>
                <a:cs typeface="Arial" panose="020B0604020202020204" pitchFamily="34" charset="0"/>
              </a:rPr>
              <a:t>Rule 4(1) - </a:t>
            </a:r>
            <a:r>
              <a:rPr lang="en-US" sz="2200" b="0" i="0" u="none" strike="noStrike" baseline="0" dirty="0">
                <a:latin typeface="Arial" panose="020B0604020202020204" pitchFamily="34" charset="0"/>
                <a:cs typeface="Arial" panose="020B0604020202020204" pitchFamily="34" charset="0"/>
              </a:rPr>
              <a:t>co shall not file an application unless it has filed overdue financial statements under section 137 and overdue annual returns under section 92, up to the end of the financial year in which the company ceased to carry its business operations</a:t>
            </a:r>
            <a:endParaRPr lang="en-IN" sz="2200" dirty="0">
              <a:latin typeface="Arial" panose="020B0604020202020204" pitchFamily="34" charset="0"/>
              <a:cs typeface="Arial" panose="020B0604020202020204" pitchFamily="34" charset="0"/>
            </a:endParaRPr>
          </a:p>
          <a:p>
            <a:endParaRPr lang="en-IN" sz="2200" dirty="0"/>
          </a:p>
        </p:txBody>
      </p:sp>
      <p:sp>
        <p:nvSpPr>
          <p:cNvPr id="5" name="Footer Placeholder 4">
            <a:extLst>
              <a:ext uri="{FF2B5EF4-FFF2-40B4-BE49-F238E27FC236}">
                <a16:creationId xmlns:a16="http://schemas.microsoft.com/office/drawing/2014/main" id="{87651D53-EB67-495C-94A0-71F99AAFF42E}"/>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FD582034-0FB2-4ED3-A95B-6A515D230FAB}"/>
              </a:ext>
            </a:extLst>
          </p:cNvPr>
          <p:cNvSpPr>
            <a:spLocks noGrp="1"/>
          </p:cNvSpPr>
          <p:nvPr>
            <p:ph type="sldNum" sz="quarter" idx="12"/>
          </p:nvPr>
        </p:nvSpPr>
        <p:spPr/>
        <p:txBody>
          <a:bodyPr/>
          <a:lstStyle/>
          <a:p>
            <a:pPr>
              <a:defRPr/>
            </a:pPr>
            <a:fld id="{C46BCC04-14A5-46FC-A23E-F5829FD84756}" type="slidenum">
              <a:rPr lang="en-US" smtClean="0"/>
              <a:pPr>
                <a:defRPr/>
              </a:pPr>
              <a:t>23</a:t>
            </a:fld>
            <a:endParaRPr lang="en-US"/>
          </a:p>
        </p:txBody>
      </p:sp>
    </p:spTree>
    <p:extLst>
      <p:ext uri="{BB962C8B-B14F-4D97-AF65-F5344CB8AC3E}">
        <p14:creationId xmlns:p14="http://schemas.microsoft.com/office/powerpoint/2010/main" val="1829679472"/>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874E1-1A3C-49C3-B230-D36D278E1EDE}"/>
              </a:ext>
            </a:extLst>
          </p:cNvPr>
          <p:cNvSpPr>
            <a:spLocks noGrp="1"/>
          </p:cNvSpPr>
          <p:nvPr>
            <p:ph type="title"/>
          </p:nvPr>
        </p:nvSpPr>
        <p:spPr/>
        <p:txBody>
          <a:bodyPr/>
          <a:lstStyle/>
          <a:p>
            <a:br>
              <a:rPr lang="en-IN" b="1" dirty="0"/>
            </a:br>
            <a:r>
              <a:rPr lang="en-IN" b="1" dirty="0"/>
              <a:t>Reflecting on the Amendments</a:t>
            </a:r>
            <a:br>
              <a:rPr lang="en-IN" b="1" dirty="0"/>
            </a:br>
            <a:endParaRPr lang="en-IN" dirty="0"/>
          </a:p>
        </p:txBody>
      </p:sp>
      <p:sp>
        <p:nvSpPr>
          <p:cNvPr id="3" name="Content Placeholder 2">
            <a:extLst>
              <a:ext uri="{FF2B5EF4-FFF2-40B4-BE49-F238E27FC236}">
                <a16:creationId xmlns:a16="http://schemas.microsoft.com/office/drawing/2014/main" id="{76871DE0-523F-4421-9B09-F9437624A0F0}"/>
              </a:ext>
            </a:extLst>
          </p:cNvPr>
          <p:cNvSpPr>
            <a:spLocks noGrp="1"/>
          </p:cNvSpPr>
          <p:nvPr>
            <p:ph idx="1"/>
          </p:nvPr>
        </p:nvSpPr>
        <p:spPr/>
        <p:txBody>
          <a:bodyPr/>
          <a:lstStyle/>
          <a:p>
            <a:pPr algn="l"/>
            <a:r>
              <a:rPr lang="en-US" sz="2200" b="0" i="0" u="none" strike="noStrike" baseline="0" dirty="0">
                <a:latin typeface="Arial" panose="020B0604020202020204" pitchFamily="34" charset="0"/>
                <a:cs typeface="Arial" panose="020B0604020202020204" pitchFamily="34" charset="0"/>
              </a:rPr>
              <a:t>Provided further that in case a company intends to file the application after the action under sec 248 (1) has been initiated by the Registrar, it shall file all pending financial statements under section 137 and all pending annual returns under section 92, before filing the </a:t>
            </a:r>
            <a:r>
              <a:rPr lang="en-IN" sz="2200" b="0" i="0" u="none" strike="noStrike" baseline="0" dirty="0">
                <a:latin typeface="Arial" panose="020B0604020202020204" pitchFamily="34" charset="0"/>
                <a:cs typeface="Arial" panose="020B0604020202020204" pitchFamily="34" charset="0"/>
              </a:rPr>
              <a:t>application. </a:t>
            </a:r>
          </a:p>
          <a:p>
            <a:pPr algn="l"/>
            <a:r>
              <a:rPr lang="en-US" sz="2200" b="0" i="0" u="none" strike="noStrike" baseline="0" dirty="0">
                <a:latin typeface="Arial" panose="020B0604020202020204" pitchFamily="34" charset="0"/>
                <a:cs typeface="Arial" panose="020B0604020202020204" pitchFamily="34" charset="0"/>
              </a:rPr>
              <a:t>Provided once notice under Sec 248(5) has been issued by the Registrar for publication pursuant to the action initiated under section 248 (1), a company shall not be allowed to file the application under this sub-rule.</a:t>
            </a:r>
            <a:endParaRPr lang="en-IN" sz="2200" dirty="0">
              <a:latin typeface="Arial" panose="020B0604020202020204" pitchFamily="34" charset="0"/>
              <a:cs typeface="Arial" panose="020B0604020202020204" pitchFamily="34" charset="0"/>
            </a:endParaRPr>
          </a:p>
          <a:p>
            <a:endParaRPr lang="en-IN" sz="2200" dirty="0"/>
          </a:p>
        </p:txBody>
      </p:sp>
      <p:sp>
        <p:nvSpPr>
          <p:cNvPr id="5" name="Footer Placeholder 4">
            <a:extLst>
              <a:ext uri="{FF2B5EF4-FFF2-40B4-BE49-F238E27FC236}">
                <a16:creationId xmlns:a16="http://schemas.microsoft.com/office/drawing/2014/main" id="{C786DEA4-5671-4799-A8D2-9EE7AECBDB2C}"/>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532A4BDE-49C2-4591-9064-F30934050D51}"/>
              </a:ext>
            </a:extLst>
          </p:cNvPr>
          <p:cNvSpPr>
            <a:spLocks noGrp="1"/>
          </p:cNvSpPr>
          <p:nvPr>
            <p:ph type="sldNum" sz="quarter" idx="12"/>
          </p:nvPr>
        </p:nvSpPr>
        <p:spPr/>
        <p:txBody>
          <a:bodyPr/>
          <a:lstStyle/>
          <a:p>
            <a:pPr>
              <a:defRPr/>
            </a:pPr>
            <a:fld id="{C46BCC04-14A5-46FC-A23E-F5829FD84756}" type="slidenum">
              <a:rPr lang="en-US" smtClean="0"/>
              <a:pPr>
                <a:defRPr/>
              </a:pPr>
              <a:t>24</a:t>
            </a:fld>
            <a:endParaRPr lang="en-US"/>
          </a:p>
        </p:txBody>
      </p:sp>
    </p:spTree>
    <p:extLst>
      <p:ext uri="{BB962C8B-B14F-4D97-AF65-F5344CB8AC3E}">
        <p14:creationId xmlns:p14="http://schemas.microsoft.com/office/powerpoint/2010/main" val="319800615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3BAC9-F6E3-4D11-8E2B-D0E251E2DF03}"/>
              </a:ext>
            </a:extLst>
          </p:cNvPr>
          <p:cNvSpPr>
            <a:spLocks noGrp="1"/>
          </p:cNvSpPr>
          <p:nvPr>
            <p:ph type="title"/>
          </p:nvPr>
        </p:nvSpPr>
        <p:spPr/>
        <p:txBody>
          <a:bodyPr/>
          <a:lstStyle/>
          <a:p>
            <a:r>
              <a:rPr lang="en-IN" b="1" dirty="0"/>
              <a:t>Reflecting on the Amendments</a:t>
            </a:r>
          </a:p>
        </p:txBody>
      </p:sp>
      <p:sp>
        <p:nvSpPr>
          <p:cNvPr id="3" name="Content Placeholder 2">
            <a:extLst>
              <a:ext uri="{FF2B5EF4-FFF2-40B4-BE49-F238E27FC236}">
                <a16:creationId xmlns:a16="http://schemas.microsoft.com/office/drawing/2014/main" id="{1B08C806-33B0-49FF-A37A-05DEA4A141C2}"/>
              </a:ext>
            </a:extLst>
          </p:cNvPr>
          <p:cNvSpPr>
            <a:spLocks noGrp="1"/>
          </p:cNvSpPr>
          <p:nvPr>
            <p:ph idx="1"/>
          </p:nvPr>
        </p:nvSpPr>
        <p:spPr/>
        <p:txBody>
          <a:bodyPr/>
          <a:lstStyle/>
          <a:p>
            <a:pPr algn="just"/>
            <a:r>
              <a:rPr lang="en-US" sz="2400" b="1" dirty="0">
                <a:latin typeface="Arial" panose="020B0604020202020204" pitchFamily="34" charset="0"/>
                <a:cs typeface="Arial" panose="020B0604020202020204" pitchFamily="34" charset="0"/>
              </a:rPr>
              <a:t>MCA Notification dated May 15, 2023: </a:t>
            </a:r>
            <a:r>
              <a:rPr lang="en-US" sz="2400" b="0" i="0" u="none" strike="noStrike" baseline="0" dirty="0">
                <a:latin typeface="Arial" panose="020B0604020202020204" pitchFamily="34" charset="0"/>
                <a:cs typeface="Arial" panose="020B0604020202020204" pitchFamily="34" charset="0"/>
              </a:rPr>
              <a:t>Companies (Compromises,</a:t>
            </a:r>
            <a:r>
              <a:rPr lang="en-US" sz="2400" b="0" i="0" u="none" strike="noStrike" dirty="0">
                <a:latin typeface="Arial" panose="020B0604020202020204" pitchFamily="34" charset="0"/>
                <a:cs typeface="Arial" panose="020B0604020202020204" pitchFamily="34" charset="0"/>
              </a:rPr>
              <a:t> Arrangements and Amalgamation) Rules, 2016. </a:t>
            </a:r>
            <a:endParaRPr lang="en-US" sz="2400" b="0" i="0" u="none" strike="noStrike" baseline="0" dirty="0">
              <a:latin typeface="Arial" panose="020B0604020202020204" pitchFamily="34" charset="0"/>
              <a:cs typeface="Arial" panose="020B0604020202020204" pitchFamily="34" charset="0"/>
            </a:endParaRPr>
          </a:p>
          <a:p>
            <a:pPr algn="just"/>
            <a:r>
              <a:rPr lang="en-IN" sz="2400" b="1" i="1" dirty="0">
                <a:latin typeface="Arial" panose="020B0604020202020204" pitchFamily="34" charset="0"/>
                <a:cs typeface="Arial" panose="020B0604020202020204" pitchFamily="34" charset="0"/>
              </a:rPr>
              <a:t>Substitution of sub-rule (5) and (6) of Rule 25:</a:t>
            </a:r>
            <a:r>
              <a:rPr lang="en-IN" sz="2400" dirty="0">
                <a:latin typeface="Arial" panose="020B0604020202020204" pitchFamily="34" charset="0"/>
                <a:cs typeface="Arial" panose="020B0604020202020204" pitchFamily="34" charset="0"/>
              </a:rPr>
              <a:t> If no objection or suggestion is received from the ROC/OL, within a period of 30 (thirty) days from the date of submission of the scheme and the CG is of the opinion that the scheme is in public interest, a confirmation order shall be issued within 15 (fifteen) days after the expiry of 30 days. </a:t>
            </a:r>
          </a:p>
        </p:txBody>
      </p:sp>
      <p:sp>
        <p:nvSpPr>
          <p:cNvPr id="5" name="Footer Placeholder 4">
            <a:extLst>
              <a:ext uri="{FF2B5EF4-FFF2-40B4-BE49-F238E27FC236}">
                <a16:creationId xmlns:a16="http://schemas.microsoft.com/office/drawing/2014/main" id="{2A84C82C-8E80-41C2-B8C9-5B8D2C441BBD}"/>
              </a:ext>
            </a:extLst>
          </p:cNvPr>
          <p:cNvSpPr>
            <a:spLocks noGrp="1"/>
          </p:cNvSpPr>
          <p:nvPr>
            <p:ph type="ftr" sz="quarter" idx="11"/>
          </p:nvPr>
        </p:nvSpPr>
        <p:spPr>
          <a:xfrm>
            <a:off x="3124200" y="6092439"/>
            <a:ext cx="32766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DB4E986-F91D-4847-8A50-8198F0FD6227}"/>
              </a:ext>
            </a:extLst>
          </p:cNvPr>
          <p:cNvSpPr>
            <a:spLocks noGrp="1"/>
          </p:cNvSpPr>
          <p:nvPr>
            <p:ph type="sldNum" sz="quarter" idx="12"/>
          </p:nvPr>
        </p:nvSpPr>
        <p:spPr/>
        <p:txBody>
          <a:bodyPr/>
          <a:lstStyle/>
          <a:p>
            <a:pPr>
              <a:defRPr/>
            </a:pPr>
            <a:fld id="{C46BCC04-14A5-46FC-A23E-F5829FD84756}" type="slidenum">
              <a:rPr lang="en-US" smtClean="0"/>
              <a:pPr>
                <a:defRPr/>
              </a:pPr>
              <a:t>25</a:t>
            </a:fld>
            <a:endParaRPr lang="en-US"/>
          </a:p>
        </p:txBody>
      </p:sp>
    </p:spTree>
    <p:extLst>
      <p:ext uri="{BB962C8B-B14F-4D97-AF65-F5344CB8AC3E}">
        <p14:creationId xmlns:p14="http://schemas.microsoft.com/office/powerpoint/2010/main" val="762743738"/>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3BAC9-F6E3-4D11-8E2B-D0E251E2DF03}"/>
              </a:ext>
            </a:extLst>
          </p:cNvPr>
          <p:cNvSpPr>
            <a:spLocks noGrp="1"/>
          </p:cNvSpPr>
          <p:nvPr>
            <p:ph type="title"/>
          </p:nvPr>
        </p:nvSpPr>
        <p:spPr/>
        <p:txBody>
          <a:bodyPr/>
          <a:lstStyle/>
          <a:p>
            <a:r>
              <a:rPr lang="en-IN" b="1" dirty="0"/>
              <a:t>Reflecting on the Amendments</a:t>
            </a:r>
          </a:p>
        </p:txBody>
      </p:sp>
      <p:sp>
        <p:nvSpPr>
          <p:cNvPr id="3" name="Content Placeholder 2">
            <a:extLst>
              <a:ext uri="{FF2B5EF4-FFF2-40B4-BE49-F238E27FC236}">
                <a16:creationId xmlns:a16="http://schemas.microsoft.com/office/drawing/2014/main" id="{1B08C806-33B0-49FF-A37A-05DEA4A141C2}"/>
              </a:ext>
            </a:extLst>
          </p:cNvPr>
          <p:cNvSpPr>
            <a:spLocks noGrp="1"/>
          </p:cNvSpPr>
          <p:nvPr>
            <p:ph idx="1"/>
          </p:nvPr>
        </p:nvSpPr>
        <p:spPr/>
        <p:txBody>
          <a:bodyPr/>
          <a:lstStyle/>
          <a:p>
            <a:pPr algn="just"/>
            <a:r>
              <a:rPr lang="en-US" sz="2400" b="1" dirty="0">
                <a:latin typeface="Arial" panose="020B0604020202020204" pitchFamily="34" charset="0"/>
                <a:cs typeface="Arial" panose="020B0604020202020204" pitchFamily="34" charset="0"/>
              </a:rPr>
              <a:t>MCA Notification dated May 15, 2023: </a:t>
            </a:r>
            <a:r>
              <a:rPr lang="en-US" sz="2400" b="0" i="0" u="none" strike="noStrike" baseline="0" dirty="0">
                <a:latin typeface="Arial" panose="020B0604020202020204" pitchFamily="34" charset="0"/>
                <a:cs typeface="Arial" panose="020B0604020202020204" pitchFamily="34" charset="0"/>
              </a:rPr>
              <a:t>Companies (Compromises,</a:t>
            </a:r>
            <a:r>
              <a:rPr lang="en-US" sz="2400" b="0" i="0" u="none" strike="noStrike" dirty="0">
                <a:latin typeface="Arial" panose="020B0604020202020204" pitchFamily="34" charset="0"/>
                <a:cs typeface="Arial" panose="020B0604020202020204" pitchFamily="34" charset="0"/>
              </a:rPr>
              <a:t> Arrangements and Amalgamation) Rules, 2016. </a:t>
            </a:r>
            <a:endParaRPr lang="en-US" sz="2400" b="0" i="0" u="none" strike="noStrike" baseline="0" dirty="0">
              <a:latin typeface="Arial" panose="020B0604020202020204" pitchFamily="34" charset="0"/>
              <a:cs typeface="Arial" panose="020B0604020202020204" pitchFamily="34" charset="0"/>
            </a:endParaRPr>
          </a:p>
          <a:p>
            <a:pPr algn="just"/>
            <a:r>
              <a:rPr lang="en-IN" sz="2400" b="1" i="1" dirty="0">
                <a:latin typeface="Arial" panose="020B0604020202020204" pitchFamily="34" charset="0"/>
                <a:cs typeface="Arial" panose="020B0604020202020204" pitchFamily="34" charset="0"/>
              </a:rPr>
              <a:t>Substitution of sub-rule (5) and (6) of Rule 25:</a:t>
            </a:r>
            <a:r>
              <a:rPr lang="en-IN" sz="2400" dirty="0">
                <a:latin typeface="Arial" panose="020B0604020202020204" pitchFamily="34" charset="0"/>
                <a:cs typeface="Arial" panose="020B0604020202020204" pitchFamily="34" charset="0"/>
              </a:rPr>
              <a:t> If no objection or suggestion is received from the CG within a period of 60 (sixty) days, it is considered that the CG has no objection. </a:t>
            </a:r>
          </a:p>
          <a:p>
            <a:pPr marL="0" indent="0" algn="just">
              <a:buNone/>
            </a:pPr>
            <a:endParaRPr lang="en-US" sz="2400" dirty="0">
              <a:latin typeface="Arial" panose="020B0604020202020204" pitchFamily="34" charset="0"/>
              <a:cs typeface="Arial" panose="020B0604020202020204" pitchFamily="34" charset="0"/>
            </a:endParaRPr>
          </a:p>
          <a:p>
            <a:pPr marL="0" indent="0" algn="just">
              <a:buNone/>
            </a:pPr>
            <a:r>
              <a:rPr lang="en-US" sz="2400" dirty="0">
                <a:latin typeface="Arial" panose="020B0604020202020204" pitchFamily="34" charset="0"/>
                <a:cs typeface="Arial" panose="020B0604020202020204" pitchFamily="34" charset="0"/>
              </a:rPr>
              <a:t>Related Form: </a:t>
            </a:r>
            <a:r>
              <a:rPr lang="en-US" sz="2400" b="1" dirty="0">
                <a:latin typeface="Arial" panose="020B0604020202020204" pitchFamily="34" charset="0"/>
                <a:cs typeface="Arial" panose="020B0604020202020204" pitchFamily="34" charset="0"/>
              </a:rPr>
              <a:t>CAA 12 </a:t>
            </a:r>
            <a:r>
              <a:rPr lang="en-US" sz="2400" dirty="0">
                <a:latin typeface="Arial" panose="020B0604020202020204" pitchFamily="34" charset="0"/>
                <a:cs typeface="Arial" panose="020B0604020202020204" pitchFamily="34" charset="0"/>
              </a:rPr>
              <a:t>for issuance of scheme confirmation. </a:t>
            </a:r>
            <a:endParaRPr lang="en-IN" sz="24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A84C82C-8E80-41C2-B8C9-5B8D2C441BBD}"/>
              </a:ext>
            </a:extLst>
          </p:cNvPr>
          <p:cNvSpPr>
            <a:spLocks noGrp="1"/>
          </p:cNvSpPr>
          <p:nvPr>
            <p:ph type="ftr" sz="quarter" idx="11"/>
          </p:nvPr>
        </p:nvSpPr>
        <p:spPr>
          <a:xfrm>
            <a:off x="3124200" y="6095006"/>
            <a:ext cx="32766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DB4E986-F91D-4847-8A50-8198F0FD6227}"/>
              </a:ext>
            </a:extLst>
          </p:cNvPr>
          <p:cNvSpPr>
            <a:spLocks noGrp="1"/>
          </p:cNvSpPr>
          <p:nvPr>
            <p:ph type="sldNum" sz="quarter" idx="12"/>
          </p:nvPr>
        </p:nvSpPr>
        <p:spPr/>
        <p:txBody>
          <a:bodyPr/>
          <a:lstStyle/>
          <a:p>
            <a:pPr>
              <a:defRPr/>
            </a:pPr>
            <a:fld id="{C46BCC04-14A5-46FC-A23E-F5829FD84756}" type="slidenum">
              <a:rPr lang="en-US" smtClean="0"/>
              <a:pPr>
                <a:defRPr/>
              </a:pPr>
              <a:t>26</a:t>
            </a:fld>
            <a:endParaRPr lang="en-US"/>
          </a:p>
        </p:txBody>
      </p:sp>
    </p:spTree>
    <p:extLst>
      <p:ext uri="{BB962C8B-B14F-4D97-AF65-F5344CB8AC3E}">
        <p14:creationId xmlns:p14="http://schemas.microsoft.com/office/powerpoint/2010/main" val="43106398"/>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3BAC9-F6E3-4D11-8E2B-D0E251E2DF03}"/>
              </a:ext>
            </a:extLst>
          </p:cNvPr>
          <p:cNvSpPr>
            <a:spLocks noGrp="1"/>
          </p:cNvSpPr>
          <p:nvPr>
            <p:ph type="title"/>
          </p:nvPr>
        </p:nvSpPr>
        <p:spPr/>
        <p:txBody>
          <a:bodyPr/>
          <a:lstStyle/>
          <a:p>
            <a:r>
              <a:rPr lang="en-IN" b="1" dirty="0"/>
              <a:t>Reflecting on the Amendments</a:t>
            </a:r>
          </a:p>
        </p:txBody>
      </p:sp>
      <p:sp>
        <p:nvSpPr>
          <p:cNvPr id="3" name="Content Placeholder 2">
            <a:extLst>
              <a:ext uri="{FF2B5EF4-FFF2-40B4-BE49-F238E27FC236}">
                <a16:creationId xmlns:a16="http://schemas.microsoft.com/office/drawing/2014/main" id="{1B08C806-33B0-49FF-A37A-05DEA4A141C2}"/>
              </a:ext>
            </a:extLst>
          </p:cNvPr>
          <p:cNvSpPr>
            <a:spLocks noGrp="1"/>
          </p:cNvSpPr>
          <p:nvPr>
            <p:ph idx="1"/>
          </p:nvPr>
        </p:nvSpPr>
        <p:spPr/>
        <p:txBody>
          <a:bodyPr/>
          <a:lstStyle/>
          <a:p>
            <a:pPr algn="just"/>
            <a:r>
              <a:rPr lang="en-US" sz="2400" b="1" dirty="0">
                <a:latin typeface="Arial" panose="020B0604020202020204" pitchFamily="34" charset="0"/>
                <a:cs typeface="Arial" panose="020B0604020202020204" pitchFamily="34" charset="0"/>
              </a:rPr>
              <a:t>MCA Notification dated May 15, 2023: </a:t>
            </a:r>
            <a:r>
              <a:rPr lang="en-US" sz="2400" b="0" i="0" u="none" strike="noStrike" baseline="0" dirty="0">
                <a:latin typeface="Arial" panose="020B0604020202020204" pitchFamily="34" charset="0"/>
                <a:cs typeface="Arial" panose="020B0604020202020204" pitchFamily="34" charset="0"/>
              </a:rPr>
              <a:t>Companies (Compromises,</a:t>
            </a:r>
            <a:r>
              <a:rPr lang="en-US" sz="2400" b="0" i="0" u="none" strike="noStrike" dirty="0">
                <a:latin typeface="Arial" panose="020B0604020202020204" pitchFamily="34" charset="0"/>
                <a:cs typeface="Arial" panose="020B0604020202020204" pitchFamily="34" charset="0"/>
              </a:rPr>
              <a:t> Arrangements and Amalgamation) Rules, 2016. </a:t>
            </a:r>
            <a:endParaRPr lang="en-US" sz="2400" b="0" i="0" u="none" strike="noStrike" baseline="0" dirty="0">
              <a:latin typeface="Arial" panose="020B0604020202020204" pitchFamily="34" charset="0"/>
              <a:cs typeface="Arial" panose="020B0604020202020204" pitchFamily="34" charset="0"/>
            </a:endParaRPr>
          </a:p>
          <a:p>
            <a:pPr algn="just"/>
            <a:r>
              <a:rPr lang="en-IN" sz="2400" b="1" i="1" dirty="0">
                <a:latin typeface="Arial" panose="020B0604020202020204" pitchFamily="34" charset="0"/>
                <a:cs typeface="Arial" panose="020B0604020202020204" pitchFamily="34" charset="0"/>
              </a:rPr>
              <a:t>Substitution of sub-rule (5) and (6) of Rule 25:</a:t>
            </a:r>
            <a:r>
              <a:rPr lang="en-IN" sz="2400" dirty="0">
                <a:latin typeface="Arial" panose="020B0604020202020204" pitchFamily="34" charset="0"/>
                <a:cs typeface="Arial" panose="020B0604020202020204" pitchFamily="34" charset="0"/>
              </a:rPr>
              <a:t> In case the CG deems fit for such objection by the ROC/OL as unsustainable, the confirmation order may be issued within 30 days, from the date of expiry of the initial thirty day period. </a:t>
            </a:r>
            <a:endParaRPr lang="en-US" sz="2400" dirty="0">
              <a:latin typeface="Arial" panose="020B0604020202020204" pitchFamily="34" charset="0"/>
              <a:cs typeface="Arial" panose="020B0604020202020204" pitchFamily="34" charset="0"/>
            </a:endParaRPr>
          </a:p>
          <a:p>
            <a:pPr marL="0" indent="0" algn="just">
              <a:buNone/>
            </a:pPr>
            <a:r>
              <a:rPr lang="en-US" sz="2400" dirty="0">
                <a:latin typeface="Arial" panose="020B0604020202020204" pitchFamily="34" charset="0"/>
                <a:cs typeface="Arial" panose="020B0604020202020204" pitchFamily="34" charset="0"/>
              </a:rPr>
              <a:t>Related Form: </a:t>
            </a:r>
            <a:r>
              <a:rPr lang="en-US" sz="2400" b="1" dirty="0">
                <a:latin typeface="Arial" panose="020B0604020202020204" pitchFamily="34" charset="0"/>
                <a:cs typeface="Arial" panose="020B0604020202020204" pitchFamily="34" charset="0"/>
              </a:rPr>
              <a:t>CAA 12 </a:t>
            </a:r>
            <a:r>
              <a:rPr lang="en-US" sz="2400" dirty="0">
                <a:latin typeface="Arial" panose="020B0604020202020204" pitchFamily="34" charset="0"/>
                <a:cs typeface="Arial" panose="020B0604020202020204" pitchFamily="34" charset="0"/>
              </a:rPr>
              <a:t>for issuance of scheme confirmation. </a:t>
            </a:r>
            <a:endParaRPr lang="en-IN" sz="24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A84C82C-8E80-41C2-B8C9-5B8D2C441BBD}"/>
              </a:ext>
            </a:extLst>
          </p:cNvPr>
          <p:cNvSpPr>
            <a:spLocks noGrp="1"/>
          </p:cNvSpPr>
          <p:nvPr>
            <p:ph type="ftr" sz="quarter" idx="11"/>
          </p:nvPr>
        </p:nvSpPr>
        <p:spPr>
          <a:xfrm>
            <a:off x="3238500" y="6019800"/>
            <a:ext cx="32766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DB4E986-F91D-4847-8A50-8198F0FD6227}"/>
              </a:ext>
            </a:extLst>
          </p:cNvPr>
          <p:cNvSpPr>
            <a:spLocks noGrp="1"/>
          </p:cNvSpPr>
          <p:nvPr>
            <p:ph type="sldNum" sz="quarter" idx="12"/>
          </p:nvPr>
        </p:nvSpPr>
        <p:spPr/>
        <p:txBody>
          <a:bodyPr/>
          <a:lstStyle/>
          <a:p>
            <a:pPr>
              <a:defRPr/>
            </a:pPr>
            <a:fld id="{C46BCC04-14A5-46FC-A23E-F5829FD84756}" type="slidenum">
              <a:rPr lang="en-US" smtClean="0"/>
              <a:pPr>
                <a:defRPr/>
              </a:pPr>
              <a:t>27</a:t>
            </a:fld>
            <a:endParaRPr lang="en-US"/>
          </a:p>
        </p:txBody>
      </p:sp>
    </p:spTree>
    <p:extLst>
      <p:ext uri="{BB962C8B-B14F-4D97-AF65-F5344CB8AC3E}">
        <p14:creationId xmlns:p14="http://schemas.microsoft.com/office/powerpoint/2010/main" val="3071670055"/>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3BAC9-F6E3-4D11-8E2B-D0E251E2DF03}"/>
              </a:ext>
            </a:extLst>
          </p:cNvPr>
          <p:cNvSpPr>
            <a:spLocks noGrp="1"/>
          </p:cNvSpPr>
          <p:nvPr>
            <p:ph type="title"/>
          </p:nvPr>
        </p:nvSpPr>
        <p:spPr/>
        <p:txBody>
          <a:bodyPr/>
          <a:lstStyle/>
          <a:p>
            <a:r>
              <a:rPr lang="en-IN" b="1" dirty="0"/>
              <a:t>Reflecting on the Amendments</a:t>
            </a:r>
          </a:p>
        </p:txBody>
      </p:sp>
      <p:sp>
        <p:nvSpPr>
          <p:cNvPr id="3" name="Content Placeholder 2">
            <a:extLst>
              <a:ext uri="{FF2B5EF4-FFF2-40B4-BE49-F238E27FC236}">
                <a16:creationId xmlns:a16="http://schemas.microsoft.com/office/drawing/2014/main" id="{1B08C806-33B0-49FF-A37A-05DEA4A141C2}"/>
              </a:ext>
            </a:extLst>
          </p:cNvPr>
          <p:cNvSpPr>
            <a:spLocks noGrp="1"/>
          </p:cNvSpPr>
          <p:nvPr>
            <p:ph idx="1"/>
          </p:nvPr>
        </p:nvSpPr>
        <p:spPr/>
        <p:txBody>
          <a:bodyPr/>
          <a:lstStyle/>
          <a:p>
            <a:pPr algn="just"/>
            <a:r>
              <a:rPr lang="en-US" sz="2100" b="1" dirty="0">
                <a:latin typeface="Arial" panose="020B0604020202020204" pitchFamily="34" charset="0"/>
                <a:cs typeface="Arial" panose="020B0604020202020204" pitchFamily="34" charset="0"/>
              </a:rPr>
              <a:t>MCA Notification dated May 15, 2023: </a:t>
            </a:r>
            <a:r>
              <a:rPr lang="en-US" sz="2100" b="0" i="0" u="none" strike="noStrike" baseline="0" dirty="0">
                <a:latin typeface="Arial" panose="020B0604020202020204" pitchFamily="34" charset="0"/>
                <a:cs typeface="Arial" panose="020B0604020202020204" pitchFamily="34" charset="0"/>
              </a:rPr>
              <a:t>Companies (Compromises,</a:t>
            </a:r>
            <a:r>
              <a:rPr lang="en-US" sz="2100" b="0" i="0" u="none" strike="noStrike" dirty="0">
                <a:latin typeface="Arial" panose="020B0604020202020204" pitchFamily="34" charset="0"/>
                <a:cs typeface="Arial" panose="020B0604020202020204" pitchFamily="34" charset="0"/>
              </a:rPr>
              <a:t> Arrangements and Amalgamation) Rules, 2016. </a:t>
            </a:r>
            <a:endParaRPr lang="en-US" sz="2100" b="0" i="0" u="none" strike="noStrike" baseline="0" dirty="0">
              <a:latin typeface="Arial" panose="020B0604020202020204" pitchFamily="34" charset="0"/>
              <a:cs typeface="Arial" panose="020B0604020202020204" pitchFamily="34" charset="0"/>
            </a:endParaRPr>
          </a:p>
          <a:p>
            <a:pPr algn="just"/>
            <a:r>
              <a:rPr lang="en-IN" sz="2100" b="1" i="1" dirty="0">
                <a:latin typeface="Arial" panose="020B0604020202020204" pitchFamily="34" charset="0"/>
                <a:cs typeface="Arial" panose="020B0604020202020204" pitchFamily="34" charset="0"/>
              </a:rPr>
              <a:t>Substitution of sub-rule (5) and (6) of Rule 25:</a:t>
            </a:r>
            <a:r>
              <a:rPr lang="en-IN" sz="2100" dirty="0">
                <a:latin typeface="Arial" panose="020B0604020202020204" pitchFamily="34" charset="0"/>
                <a:cs typeface="Arial" panose="020B0604020202020204" pitchFamily="34" charset="0"/>
              </a:rPr>
              <a:t> In case the CG deems such scheme to be violative of public interest, it may issue an application with the Tribunal, within 60 (sixty) days of the receipt of scheme. </a:t>
            </a:r>
          </a:p>
          <a:p>
            <a:pPr marL="0" indent="0" algn="just">
              <a:buNone/>
            </a:pPr>
            <a:r>
              <a:rPr lang="en-US" sz="2100" dirty="0">
                <a:latin typeface="Arial" panose="020B0604020202020204" pitchFamily="34" charset="0"/>
                <a:cs typeface="Arial" panose="020B0604020202020204" pitchFamily="34" charset="0"/>
              </a:rPr>
              <a:t>Related Form: </a:t>
            </a:r>
            <a:r>
              <a:rPr lang="en-US" sz="2100" b="1" dirty="0">
                <a:latin typeface="Arial" panose="020B0604020202020204" pitchFamily="34" charset="0"/>
                <a:cs typeface="Arial" panose="020B0604020202020204" pitchFamily="34" charset="0"/>
              </a:rPr>
              <a:t>CAA 13 </a:t>
            </a:r>
            <a:r>
              <a:rPr lang="en-US" sz="2100" dirty="0">
                <a:latin typeface="Arial" panose="020B0604020202020204" pitchFamily="34" charset="0"/>
                <a:cs typeface="Arial" panose="020B0604020202020204" pitchFamily="34" charset="0"/>
              </a:rPr>
              <a:t>for issuance of observations to the scheme. </a:t>
            </a:r>
            <a:endParaRPr lang="en-IN" sz="21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A84C82C-8E80-41C2-B8C9-5B8D2C441BBD}"/>
              </a:ext>
            </a:extLst>
          </p:cNvPr>
          <p:cNvSpPr>
            <a:spLocks noGrp="1"/>
          </p:cNvSpPr>
          <p:nvPr>
            <p:ph type="ftr" sz="quarter" idx="11"/>
          </p:nvPr>
        </p:nvSpPr>
        <p:spPr>
          <a:xfrm>
            <a:off x="3238500" y="6019800"/>
            <a:ext cx="32766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DB4E986-F91D-4847-8A50-8198F0FD6227}"/>
              </a:ext>
            </a:extLst>
          </p:cNvPr>
          <p:cNvSpPr>
            <a:spLocks noGrp="1"/>
          </p:cNvSpPr>
          <p:nvPr>
            <p:ph type="sldNum" sz="quarter" idx="12"/>
          </p:nvPr>
        </p:nvSpPr>
        <p:spPr/>
        <p:txBody>
          <a:bodyPr/>
          <a:lstStyle/>
          <a:p>
            <a:pPr>
              <a:defRPr/>
            </a:pPr>
            <a:fld id="{C46BCC04-14A5-46FC-A23E-F5829FD84756}" type="slidenum">
              <a:rPr lang="en-US" smtClean="0"/>
              <a:pPr>
                <a:defRPr/>
              </a:pPr>
              <a:t>28</a:t>
            </a:fld>
            <a:endParaRPr lang="en-US"/>
          </a:p>
        </p:txBody>
      </p:sp>
    </p:spTree>
    <p:extLst>
      <p:ext uri="{BB962C8B-B14F-4D97-AF65-F5344CB8AC3E}">
        <p14:creationId xmlns:p14="http://schemas.microsoft.com/office/powerpoint/2010/main" val="9181192"/>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8485D-28D2-4F3C-A1D4-16B645BEA768}"/>
              </a:ext>
            </a:extLst>
          </p:cNvPr>
          <p:cNvSpPr>
            <a:spLocks noGrp="1"/>
          </p:cNvSpPr>
          <p:nvPr>
            <p:ph type="title"/>
          </p:nvPr>
        </p:nvSpPr>
        <p:spPr/>
        <p:txBody>
          <a:bodyPr/>
          <a:lstStyle/>
          <a:p>
            <a:r>
              <a:rPr lang="en-IN" b="1" dirty="0"/>
              <a:t>Reflecting on the Amendments</a:t>
            </a:r>
            <a:endParaRPr lang="en-IN" dirty="0"/>
          </a:p>
        </p:txBody>
      </p:sp>
      <p:sp>
        <p:nvSpPr>
          <p:cNvPr id="3" name="Content Placeholder 2">
            <a:extLst>
              <a:ext uri="{FF2B5EF4-FFF2-40B4-BE49-F238E27FC236}">
                <a16:creationId xmlns:a16="http://schemas.microsoft.com/office/drawing/2014/main" id="{63402548-18DC-432E-BDE0-AC4765D61B3D}"/>
              </a:ext>
            </a:extLst>
          </p:cNvPr>
          <p:cNvSpPr>
            <a:spLocks noGrp="1"/>
          </p:cNvSpPr>
          <p:nvPr>
            <p:ph idx="1"/>
          </p:nvPr>
        </p:nvSpPr>
        <p:spPr>
          <a:xfrm>
            <a:off x="990600" y="1600200"/>
            <a:ext cx="7620000" cy="4114800"/>
          </a:xfrm>
        </p:spPr>
        <p:txBody>
          <a:bodyPr/>
          <a:lstStyle/>
          <a:p>
            <a:pPr algn="just"/>
            <a:r>
              <a:rPr lang="en-US" sz="2000" b="1" dirty="0">
                <a:latin typeface="Arial" panose="020B0604020202020204" pitchFamily="34" charset="0"/>
                <a:cs typeface="Arial" panose="020B0604020202020204" pitchFamily="34" charset="0"/>
              </a:rPr>
              <a:t>MCA Notification dated October 27, 2023: </a:t>
            </a:r>
            <a:r>
              <a:rPr lang="en-US" sz="2000" dirty="0"/>
              <a:t>Companies (Management and Administration) Second Amendment Rules, 2023.</a:t>
            </a:r>
            <a:endParaRPr lang="en-US" sz="2000" dirty="0">
              <a:latin typeface="Arial" panose="020B0604020202020204" pitchFamily="34" charset="0"/>
              <a:cs typeface="Arial" panose="020B0604020202020204" pitchFamily="34" charset="0"/>
            </a:endParaRPr>
          </a:p>
          <a:p>
            <a:pPr algn="just"/>
            <a:r>
              <a:rPr lang="en-IN" sz="2000" b="1" i="1" dirty="0">
                <a:latin typeface="Arial" panose="020B0604020202020204" pitchFamily="34" charset="0"/>
                <a:cs typeface="Arial" panose="020B0604020202020204" pitchFamily="34" charset="0"/>
              </a:rPr>
              <a:t>Insertion of sub-rules (4), (5) and (6) in Rule 9: </a:t>
            </a:r>
            <a:r>
              <a:rPr lang="en-IN" sz="2000" dirty="0">
                <a:latin typeface="Arial" panose="020B0604020202020204" pitchFamily="34" charset="0"/>
                <a:cs typeface="Arial" panose="020B0604020202020204" pitchFamily="34" charset="0"/>
              </a:rPr>
              <a:t>Every Company is required to designate a person who shall be responsible for providing information to the ROC/Concerned Authority, w.r.t the beneficial interest in shares.</a:t>
            </a:r>
          </a:p>
          <a:p>
            <a:pPr algn="just"/>
            <a:r>
              <a:rPr lang="en-US" sz="2000" b="1" dirty="0">
                <a:latin typeface="Arial" panose="020B0604020202020204" pitchFamily="34" charset="0"/>
                <a:cs typeface="Arial" panose="020B0604020202020204" pitchFamily="34" charset="0"/>
              </a:rPr>
              <a:t>Who can a Company Designate?</a:t>
            </a:r>
          </a:p>
          <a:p>
            <a:pPr marL="514350" indent="-514350" algn="just">
              <a:buAutoNum type="romanLcParenBoth"/>
            </a:pPr>
            <a:r>
              <a:rPr lang="en-US" sz="2000" dirty="0">
                <a:latin typeface="Arial" panose="020B0604020202020204" pitchFamily="34" charset="0"/>
                <a:cs typeface="Arial" panose="020B0604020202020204" pitchFamily="34" charset="0"/>
              </a:rPr>
              <a:t>A Company Secretary, if any. </a:t>
            </a:r>
          </a:p>
          <a:p>
            <a:pPr marL="514350" indent="-514350" algn="just">
              <a:buAutoNum type="romanLcParenBoth"/>
            </a:pPr>
            <a:r>
              <a:rPr lang="en-US" sz="2000" dirty="0">
                <a:latin typeface="Arial" panose="020B0604020202020204" pitchFamily="34" charset="0"/>
                <a:cs typeface="Arial" panose="020B0604020202020204" pitchFamily="34" charset="0"/>
              </a:rPr>
              <a:t>A key managerial personnel, other than the company secretary </a:t>
            </a:r>
          </a:p>
          <a:p>
            <a:pPr marL="514350" indent="-514350" algn="just">
              <a:buAutoNum type="romanLcParenBoth"/>
            </a:pPr>
            <a:r>
              <a:rPr lang="en-US" sz="2000" dirty="0">
                <a:latin typeface="Arial" panose="020B0604020202020204" pitchFamily="34" charset="0"/>
                <a:cs typeface="Arial" panose="020B0604020202020204" pitchFamily="34" charset="0"/>
              </a:rPr>
              <a:t>Every director, if there is no company secretary or key managerial personnel</a:t>
            </a:r>
            <a:endParaRPr lang="en-IN" sz="20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338C51D9-6776-4B1E-90A5-D4FCA944A29D}"/>
              </a:ext>
            </a:extLst>
          </p:cNvPr>
          <p:cNvSpPr>
            <a:spLocks noGrp="1"/>
          </p:cNvSpPr>
          <p:nvPr>
            <p:ph type="ftr" sz="quarter" idx="11"/>
          </p:nvPr>
        </p:nvSpPr>
        <p:spPr>
          <a:xfrm>
            <a:off x="3352800" y="6087701"/>
            <a:ext cx="33528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E4B92A95-F9A1-4353-9D31-315BD38457F9}"/>
              </a:ext>
            </a:extLst>
          </p:cNvPr>
          <p:cNvSpPr>
            <a:spLocks noGrp="1"/>
          </p:cNvSpPr>
          <p:nvPr>
            <p:ph type="sldNum" sz="quarter" idx="12"/>
          </p:nvPr>
        </p:nvSpPr>
        <p:spPr/>
        <p:txBody>
          <a:bodyPr/>
          <a:lstStyle/>
          <a:p>
            <a:pPr>
              <a:defRPr/>
            </a:pPr>
            <a:fld id="{C46BCC04-14A5-46FC-A23E-F5829FD84756}" type="slidenum">
              <a:rPr lang="en-US" smtClean="0"/>
              <a:pPr>
                <a:defRPr/>
              </a:pPr>
              <a:t>29</a:t>
            </a:fld>
            <a:endParaRPr lang="en-US"/>
          </a:p>
        </p:txBody>
      </p:sp>
    </p:spTree>
    <p:extLst>
      <p:ext uri="{BB962C8B-B14F-4D97-AF65-F5344CB8AC3E}">
        <p14:creationId xmlns:p14="http://schemas.microsoft.com/office/powerpoint/2010/main" val="20001115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BC5B5-AC67-4371-814C-E59AD9ADCEFE}"/>
              </a:ext>
            </a:extLst>
          </p:cNvPr>
          <p:cNvSpPr>
            <a:spLocks noGrp="1"/>
          </p:cNvSpPr>
          <p:nvPr>
            <p:ph type="title"/>
          </p:nvPr>
        </p:nvSpPr>
        <p:spPr/>
        <p:txBody>
          <a:bodyPr/>
          <a:lstStyle/>
          <a:p>
            <a:r>
              <a:rPr lang="en-IN" dirty="0"/>
              <a:t>Can you identify this pic?</a:t>
            </a:r>
          </a:p>
        </p:txBody>
      </p:sp>
      <p:sp>
        <p:nvSpPr>
          <p:cNvPr id="5" name="Footer Placeholder 4">
            <a:extLst>
              <a:ext uri="{FF2B5EF4-FFF2-40B4-BE49-F238E27FC236}">
                <a16:creationId xmlns:a16="http://schemas.microsoft.com/office/drawing/2014/main" id="{92037C0A-A185-4C48-B336-966E9D2470E7}"/>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BF6F6577-7BF2-4C09-AD41-72C991CE1005}"/>
              </a:ext>
            </a:extLst>
          </p:cNvPr>
          <p:cNvSpPr>
            <a:spLocks noGrp="1"/>
          </p:cNvSpPr>
          <p:nvPr>
            <p:ph type="sldNum" sz="quarter" idx="12"/>
          </p:nvPr>
        </p:nvSpPr>
        <p:spPr/>
        <p:txBody>
          <a:bodyPr/>
          <a:lstStyle/>
          <a:p>
            <a:pPr>
              <a:defRPr/>
            </a:pPr>
            <a:fld id="{C46BCC04-14A5-46FC-A23E-F5829FD84756}" type="slidenum">
              <a:rPr lang="en-US" smtClean="0"/>
              <a:pPr>
                <a:defRPr/>
              </a:pPr>
              <a:t>3</a:t>
            </a:fld>
            <a:endParaRPr lang="en-US"/>
          </a:p>
        </p:txBody>
      </p:sp>
      <p:pic>
        <p:nvPicPr>
          <p:cNvPr id="3074" name="Picture 2" descr="Representative image">
            <a:extLst>
              <a:ext uri="{FF2B5EF4-FFF2-40B4-BE49-F238E27FC236}">
                <a16:creationId xmlns:a16="http://schemas.microsoft.com/office/drawing/2014/main" id="{86705839-A416-4D73-9DD3-96DC1158733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16755" y="1752600"/>
            <a:ext cx="7320089" cy="4114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08077"/>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A4691-E839-48DB-A023-FB6E07C4A483}"/>
              </a:ext>
            </a:extLst>
          </p:cNvPr>
          <p:cNvSpPr>
            <a:spLocks noGrp="1"/>
          </p:cNvSpPr>
          <p:nvPr>
            <p:ph type="title"/>
          </p:nvPr>
        </p:nvSpPr>
        <p:spPr>
          <a:xfrm>
            <a:off x="1166813" y="381000"/>
            <a:ext cx="7620000" cy="1143000"/>
          </a:xfrm>
        </p:spPr>
        <p:txBody>
          <a:bodyPr/>
          <a:lstStyle/>
          <a:p>
            <a:r>
              <a:rPr lang="en-IN" b="1" dirty="0"/>
              <a:t>Reflecting on the Amendments</a:t>
            </a:r>
            <a:endParaRPr lang="en-IN" dirty="0"/>
          </a:p>
        </p:txBody>
      </p:sp>
      <p:sp>
        <p:nvSpPr>
          <p:cNvPr id="3" name="Content Placeholder 2">
            <a:extLst>
              <a:ext uri="{FF2B5EF4-FFF2-40B4-BE49-F238E27FC236}">
                <a16:creationId xmlns:a16="http://schemas.microsoft.com/office/drawing/2014/main" id="{960A5CA8-3E49-4700-BDB2-BF9F1FDCA9B8}"/>
              </a:ext>
            </a:extLst>
          </p:cNvPr>
          <p:cNvSpPr>
            <a:spLocks noGrp="1"/>
          </p:cNvSpPr>
          <p:nvPr>
            <p:ph idx="1"/>
          </p:nvPr>
        </p:nvSpPr>
        <p:spPr>
          <a:xfrm>
            <a:off x="1066800" y="1371600"/>
            <a:ext cx="7620000" cy="4114800"/>
          </a:xfrm>
        </p:spPr>
        <p:txBody>
          <a:bodyPr/>
          <a:lstStyle/>
          <a:p>
            <a:pPr algn="just"/>
            <a:r>
              <a:rPr lang="en-US" sz="2000" b="1" dirty="0">
                <a:latin typeface="Arial" panose="020B0604020202020204" pitchFamily="34" charset="0"/>
                <a:cs typeface="Arial" panose="020B0604020202020204" pitchFamily="34" charset="0"/>
              </a:rPr>
              <a:t>MCA Notification dated October 27, 2023: </a:t>
            </a:r>
            <a:r>
              <a:rPr lang="en-US" sz="2000" dirty="0"/>
              <a:t>Companies (Management and Administration) Second Amendment Rules, 2023.</a:t>
            </a:r>
            <a:endParaRPr lang="en-US" sz="2000" dirty="0">
              <a:latin typeface="Arial" panose="020B0604020202020204" pitchFamily="34" charset="0"/>
              <a:cs typeface="Arial" panose="020B0604020202020204" pitchFamily="34" charset="0"/>
            </a:endParaRPr>
          </a:p>
          <a:p>
            <a:pPr algn="just"/>
            <a:r>
              <a:rPr lang="en-IN" sz="2000" b="1" i="1" dirty="0">
                <a:latin typeface="Arial" panose="020B0604020202020204" pitchFamily="34" charset="0"/>
                <a:cs typeface="Arial" panose="020B0604020202020204" pitchFamily="34" charset="0"/>
              </a:rPr>
              <a:t>Insertion of sub-rules (4), (5) and (6) in Rule 9: Note that in case the Company, fails to designate, the following persons shall be responsible: </a:t>
            </a:r>
            <a:endParaRPr lang="en-US" sz="2000" b="1" dirty="0">
              <a:latin typeface="Arial" panose="020B0604020202020204" pitchFamily="34" charset="0"/>
              <a:cs typeface="Arial" panose="020B0604020202020204" pitchFamily="34" charset="0"/>
            </a:endParaRPr>
          </a:p>
          <a:p>
            <a:pPr marL="514350" indent="-514350" algn="just">
              <a:buAutoNum type="romanLcParenBoth"/>
            </a:pPr>
            <a:r>
              <a:rPr lang="en-US" sz="2000" dirty="0"/>
              <a:t>Company secretary, if any</a:t>
            </a:r>
          </a:p>
          <a:p>
            <a:pPr marL="514350" indent="-514350" algn="just">
              <a:buAutoNum type="romanLcParenBoth"/>
            </a:pPr>
            <a:r>
              <a:rPr lang="en-US" sz="2000" dirty="0"/>
              <a:t>Every</a:t>
            </a:r>
            <a:r>
              <a:rPr lang="en-US" sz="2000" b="1" dirty="0"/>
              <a:t> Managing Director</a:t>
            </a:r>
            <a:r>
              <a:rPr lang="en-US" sz="2000" dirty="0"/>
              <a:t> or </a:t>
            </a:r>
            <a:r>
              <a:rPr lang="en-US" sz="2000" b="1" dirty="0"/>
              <a:t>Manager</a:t>
            </a:r>
            <a:r>
              <a:rPr lang="en-US" sz="2000" dirty="0"/>
              <a:t>, in case a company secretary has not been appointed; or </a:t>
            </a:r>
          </a:p>
          <a:p>
            <a:pPr marL="514350" indent="-514350" algn="just">
              <a:buAutoNum type="romanLcParenBoth"/>
            </a:pPr>
            <a:r>
              <a:rPr lang="en-US" sz="2000" b="1" dirty="0"/>
              <a:t>Every director, </a:t>
            </a:r>
            <a:r>
              <a:rPr lang="en-US" sz="2000" dirty="0"/>
              <a:t>if there is no company secretary or a Managing Director or Manager. </a:t>
            </a:r>
          </a:p>
          <a:p>
            <a:pPr marL="0" indent="0" algn="just">
              <a:buNone/>
            </a:pPr>
            <a:endParaRPr lang="en-US" sz="2000" dirty="0"/>
          </a:p>
          <a:p>
            <a:pPr marL="0" indent="0" algn="just">
              <a:buNone/>
            </a:pPr>
            <a:r>
              <a:rPr lang="en-US" sz="2000" b="1" dirty="0"/>
              <a:t>MANDATORY DISCLOSURE </a:t>
            </a:r>
            <a:r>
              <a:rPr lang="en-US" sz="2000" dirty="0"/>
              <a:t>in the Annual Return, from FY 2023-24 onwards. </a:t>
            </a:r>
          </a:p>
        </p:txBody>
      </p:sp>
      <p:sp>
        <p:nvSpPr>
          <p:cNvPr id="5" name="Footer Placeholder 4">
            <a:extLst>
              <a:ext uri="{FF2B5EF4-FFF2-40B4-BE49-F238E27FC236}">
                <a16:creationId xmlns:a16="http://schemas.microsoft.com/office/drawing/2014/main" id="{62306B2F-C823-4326-B881-D9D077B8BCC0}"/>
              </a:ext>
            </a:extLst>
          </p:cNvPr>
          <p:cNvSpPr>
            <a:spLocks noGrp="1"/>
          </p:cNvSpPr>
          <p:nvPr>
            <p:ph type="ftr" sz="quarter" idx="11"/>
          </p:nvPr>
        </p:nvSpPr>
        <p:spPr>
          <a:xfrm>
            <a:off x="3314700" y="6029608"/>
            <a:ext cx="31242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70E486A3-0957-4719-AC52-F90BBFC6F0D7}"/>
              </a:ext>
            </a:extLst>
          </p:cNvPr>
          <p:cNvSpPr>
            <a:spLocks noGrp="1"/>
          </p:cNvSpPr>
          <p:nvPr>
            <p:ph type="sldNum" sz="quarter" idx="12"/>
          </p:nvPr>
        </p:nvSpPr>
        <p:spPr/>
        <p:txBody>
          <a:bodyPr/>
          <a:lstStyle/>
          <a:p>
            <a:pPr>
              <a:defRPr/>
            </a:pPr>
            <a:fld id="{C46BCC04-14A5-46FC-A23E-F5829FD84756}" type="slidenum">
              <a:rPr lang="en-US" smtClean="0"/>
              <a:pPr>
                <a:defRPr/>
              </a:pPr>
              <a:t>30</a:t>
            </a:fld>
            <a:endParaRPr lang="en-US"/>
          </a:p>
        </p:txBody>
      </p:sp>
    </p:spTree>
    <p:extLst>
      <p:ext uri="{BB962C8B-B14F-4D97-AF65-F5344CB8AC3E}">
        <p14:creationId xmlns:p14="http://schemas.microsoft.com/office/powerpoint/2010/main" val="4276805775"/>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FE6E7-910F-4907-9FBA-28ADD7F15C66}"/>
              </a:ext>
            </a:extLst>
          </p:cNvPr>
          <p:cNvSpPr>
            <a:spLocks noGrp="1"/>
          </p:cNvSpPr>
          <p:nvPr>
            <p:ph type="title"/>
          </p:nvPr>
        </p:nvSpPr>
        <p:spPr/>
        <p:txBody>
          <a:bodyPr/>
          <a:lstStyle/>
          <a:p>
            <a:r>
              <a:rPr lang="en-IN" b="1" dirty="0"/>
              <a:t>Reflecting on the Amendments</a:t>
            </a:r>
            <a:endParaRPr lang="en-IN" dirty="0"/>
          </a:p>
        </p:txBody>
      </p:sp>
      <p:sp>
        <p:nvSpPr>
          <p:cNvPr id="3" name="Content Placeholder 2">
            <a:extLst>
              <a:ext uri="{FF2B5EF4-FFF2-40B4-BE49-F238E27FC236}">
                <a16:creationId xmlns:a16="http://schemas.microsoft.com/office/drawing/2014/main" id="{7618A9A6-26E4-42D2-ADD9-1A290A79CC59}"/>
              </a:ext>
            </a:extLst>
          </p:cNvPr>
          <p:cNvSpPr>
            <a:spLocks noGrp="1"/>
          </p:cNvSpPr>
          <p:nvPr>
            <p:ph idx="1"/>
          </p:nvPr>
        </p:nvSpPr>
        <p:spPr/>
        <p:txBody>
          <a:bodyPr/>
          <a:lstStyle/>
          <a:p>
            <a:pPr algn="l"/>
            <a:r>
              <a:rPr lang="en-US" sz="2200" dirty="0">
                <a:latin typeface="Arial" panose="020B0604020202020204" pitchFamily="34" charset="0"/>
                <a:cs typeface="Arial" panose="020B0604020202020204" pitchFamily="34" charset="0"/>
              </a:rPr>
              <a:t>Related Form: In case of change of such designated person, the Registrar shall be intimated by </a:t>
            </a:r>
            <a:r>
              <a:rPr lang="en-US" sz="2200" b="1" dirty="0">
                <a:latin typeface="Arial" panose="020B0604020202020204" pitchFamily="34" charset="0"/>
                <a:cs typeface="Arial" panose="020B0604020202020204" pitchFamily="34" charset="0"/>
              </a:rPr>
              <a:t>E-Form GNL 2. </a:t>
            </a:r>
            <a:endParaRPr lang="en-IN" sz="2200" b="1"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F44062D6-C131-414E-A298-2A4BA33DE413}"/>
              </a:ext>
            </a:extLst>
          </p:cNvPr>
          <p:cNvSpPr>
            <a:spLocks noGrp="1"/>
          </p:cNvSpPr>
          <p:nvPr>
            <p:ph type="ftr" sz="quarter" idx="11"/>
          </p:nvPr>
        </p:nvSpPr>
        <p:spPr>
          <a:xfrm>
            <a:off x="3212306" y="6096000"/>
            <a:ext cx="3328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EC5B2B4-E266-433A-96E9-1C630CC3626E}"/>
              </a:ext>
            </a:extLst>
          </p:cNvPr>
          <p:cNvSpPr>
            <a:spLocks noGrp="1"/>
          </p:cNvSpPr>
          <p:nvPr>
            <p:ph type="sldNum" sz="quarter" idx="12"/>
          </p:nvPr>
        </p:nvSpPr>
        <p:spPr/>
        <p:txBody>
          <a:bodyPr/>
          <a:lstStyle/>
          <a:p>
            <a:pPr>
              <a:defRPr/>
            </a:pPr>
            <a:fld id="{C46BCC04-14A5-46FC-A23E-F5829FD84756}" type="slidenum">
              <a:rPr lang="en-US" smtClean="0"/>
              <a:pPr>
                <a:defRPr/>
              </a:pPr>
              <a:t>31</a:t>
            </a:fld>
            <a:endParaRPr lang="en-US"/>
          </a:p>
        </p:txBody>
      </p:sp>
    </p:spTree>
    <p:extLst>
      <p:ext uri="{BB962C8B-B14F-4D97-AF65-F5344CB8AC3E}">
        <p14:creationId xmlns:p14="http://schemas.microsoft.com/office/powerpoint/2010/main" val="55001452"/>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8B8D5-D5B9-485D-B5E4-4F508098F448}"/>
              </a:ext>
            </a:extLst>
          </p:cNvPr>
          <p:cNvSpPr>
            <a:spLocks noGrp="1"/>
          </p:cNvSpPr>
          <p:nvPr>
            <p:ph type="title"/>
          </p:nvPr>
        </p:nvSpPr>
        <p:spPr/>
        <p:txBody>
          <a:bodyPr/>
          <a:lstStyle/>
          <a:p>
            <a:r>
              <a:rPr lang="en-IN" b="1" dirty="0"/>
              <a:t>Reflecting on the Amendments</a:t>
            </a:r>
            <a:endParaRPr lang="en-IN" dirty="0"/>
          </a:p>
        </p:txBody>
      </p:sp>
      <p:sp>
        <p:nvSpPr>
          <p:cNvPr id="3" name="Content Placeholder 2">
            <a:extLst>
              <a:ext uri="{FF2B5EF4-FFF2-40B4-BE49-F238E27FC236}">
                <a16:creationId xmlns:a16="http://schemas.microsoft.com/office/drawing/2014/main" id="{3C03D277-7254-4230-AA7E-A034BDB48D56}"/>
              </a:ext>
            </a:extLst>
          </p:cNvPr>
          <p:cNvSpPr>
            <a:spLocks noGrp="1"/>
          </p:cNvSpPr>
          <p:nvPr>
            <p:ph idx="1"/>
          </p:nvPr>
        </p:nvSpPr>
        <p:spPr/>
        <p:txBody>
          <a:bodyPr/>
          <a:lstStyle/>
          <a:p>
            <a:pPr algn="just"/>
            <a:r>
              <a:rPr lang="en-IN" sz="2200" b="1" i="0" u="none" strike="noStrike" baseline="0" dirty="0">
                <a:latin typeface="Arial" panose="020B0604020202020204" pitchFamily="34" charset="0"/>
                <a:cs typeface="Arial" panose="020B0604020202020204" pitchFamily="34" charset="0"/>
              </a:rPr>
              <a:t>G.S.R. 802(E) dated 27</a:t>
            </a:r>
            <a:r>
              <a:rPr lang="en-IN" sz="2200" b="1" i="0" u="none" strike="noStrike" baseline="30000" dirty="0">
                <a:latin typeface="Arial" panose="020B0604020202020204" pitchFamily="34" charset="0"/>
                <a:cs typeface="Arial" panose="020B0604020202020204" pitchFamily="34" charset="0"/>
              </a:rPr>
              <a:t>th</a:t>
            </a:r>
            <a:r>
              <a:rPr lang="en-IN" sz="2200" b="1" i="0" u="none" strike="noStrike" baseline="0" dirty="0">
                <a:latin typeface="Arial" panose="020B0604020202020204" pitchFamily="34" charset="0"/>
                <a:cs typeface="Arial" panose="020B0604020202020204" pitchFamily="34" charset="0"/>
              </a:rPr>
              <a:t> October 2023: </a:t>
            </a:r>
            <a:r>
              <a:rPr lang="en-US" sz="2400" dirty="0"/>
              <a:t>Companies (Prospectus and Allotment of Securities) Second Amendment Rules, 2023.</a:t>
            </a:r>
            <a:endParaRPr lang="en-US" sz="2200" dirty="0">
              <a:latin typeface="Arial" panose="020B0604020202020204" pitchFamily="34" charset="0"/>
              <a:cs typeface="Arial" panose="020B0604020202020204" pitchFamily="34" charset="0"/>
            </a:endParaRPr>
          </a:p>
          <a:p>
            <a:r>
              <a:rPr lang="en-US" sz="2200" b="1" i="1" dirty="0">
                <a:latin typeface="Arial" panose="020B0604020202020204" pitchFamily="34" charset="0"/>
                <a:cs typeface="Arial" panose="020B0604020202020204" pitchFamily="34" charset="0"/>
              </a:rPr>
              <a:t>Insertion of Rule 9(2): </a:t>
            </a:r>
          </a:p>
          <a:p>
            <a:pPr algn="l"/>
            <a:r>
              <a:rPr lang="en-US" sz="2200" dirty="0">
                <a:latin typeface="Arial" panose="020B0604020202020204" pitchFamily="34" charset="0"/>
                <a:cs typeface="Arial" panose="020B0604020202020204" pitchFamily="34" charset="0"/>
              </a:rPr>
              <a:t>Rule 9(2) - </a:t>
            </a:r>
            <a:r>
              <a:rPr lang="en-US" sz="2200" b="0" i="0" u="none" strike="noStrike" baseline="0" dirty="0">
                <a:latin typeface="Arial" panose="020B0604020202020204" pitchFamily="34" charset="0"/>
                <a:cs typeface="Arial" panose="020B0604020202020204" pitchFamily="34" charset="0"/>
              </a:rPr>
              <a:t>Every pub co which issued share warrants prior to commencement of the Co Act, 2013 and not converted into shares shall </a:t>
            </a:r>
            <a:r>
              <a:rPr lang="en-US" sz="2200" dirty="0">
                <a:latin typeface="Arial" panose="020B0604020202020204" pitchFamily="34" charset="0"/>
                <a:cs typeface="Arial" panose="020B0604020202020204" pitchFamily="34" charset="0"/>
              </a:rPr>
              <a:t>(a) within 3 months inform the ROC the details of share warrants though PAS -7 </a:t>
            </a:r>
          </a:p>
          <a:p>
            <a:pPr algn="l"/>
            <a:r>
              <a:rPr lang="en-US" sz="2200" dirty="0">
                <a:latin typeface="Arial" panose="020B0604020202020204" pitchFamily="34" charset="0"/>
                <a:cs typeface="Arial" panose="020B0604020202020204" pitchFamily="34" charset="0"/>
              </a:rPr>
              <a:t>B) within 6 months of the commencement of this Rule shall surrender such warrants to the co and co shall place a notice for the bearers in PAS 8. </a:t>
            </a:r>
          </a:p>
        </p:txBody>
      </p:sp>
      <p:sp>
        <p:nvSpPr>
          <p:cNvPr id="5" name="Footer Placeholder 4">
            <a:extLst>
              <a:ext uri="{FF2B5EF4-FFF2-40B4-BE49-F238E27FC236}">
                <a16:creationId xmlns:a16="http://schemas.microsoft.com/office/drawing/2014/main" id="{067578CD-EEE7-45A1-8F63-DCD6D8FF29EE}"/>
              </a:ext>
            </a:extLst>
          </p:cNvPr>
          <p:cNvSpPr>
            <a:spLocks noGrp="1"/>
          </p:cNvSpPr>
          <p:nvPr>
            <p:ph type="ftr" sz="quarter" idx="11"/>
          </p:nvPr>
        </p:nvSpPr>
        <p:spPr>
          <a:xfrm>
            <a:off x="3581400" y="6096000"/>
            <a:ext cx="29718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7C6C04F-AFF0-4F55-B4E8-440EB4AA2D31}"/>
              </a:ext>
            </a:extLst>
          </p:cNvPr>
          <p:cNvSpPr>
            <a:spLocks noGrp="1"/>
          </p:cNvSpPr>
          <p:nvPr>
            <p:ph type="sldNum" sz="quarter" idx="12"/>
          </p:nvPr>
        </p:nvSpPr>
        <p:spPr/>
        <p:txBody>
          <a:bodyPr/>
          <a:lstStyle/>
          <a:p>
            <a:pPr>
              <a:defRPr/>
            </a:pPr>
            <a:fld id="{C46BCC04-14A5-46FC-A23E-F5829FD84756}" type="slidenum">
              <a:rPr lang="en-US" smtClean="0"/>
              <a:pPr>
                <a:defRPr/>
              </a:pPr>
              <a:t>32</a:t>
            </a:fld>
            <a:endParaRPr lang="en-US"/>
          </a:p>
        </p:txBody>
      </p:sp>
    </p:spTree>
    <p:extLst>
      <p:ext uri="{BB962C8B-B14F-4D97-AF65-F5344CB8AC3E}">
        <p14:creationId xmlns:p14="http://schemas.microsoft.com/office/powerpoint/2010/main" val="2716756178"/>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BDABB-890D-47BD-9C3A-6774677C3598}"/>
              </a:ext>
            </a:extLst>
          </p:cNvPr>
          <p:cNvSpPr>
            <a:spLocks noGrp="1"/>
          </p:cNvSpPr>
          <p:nvPr>
            <p:ph type="title"/>
          </p:nvPr>
        </p:nvSpPr>
        <p:spPr/>
        <p:txBody>
          <a:bodyPr/>
          <a:lstStyle/>
          <a:p>
            <a:r>
              <a:rPr lang="en-IN" b="1" dirty="0"/>
              <a:t>Reflecting on the Amendments</a:t>
            </a:r>
            <a:endParaRPr lang="en-IN" dirty="0"/>
          </a:p>
        </p:txBody>
      </p:sp>
      <p:sp>
        <p:nvSpPr>
          <p:cNvPr id="3" name="Content Placeholder 2">
            <a:extLst>
              <a:ext uri="{FF2B5EF4-FFF2-40B4-BE49-F238E27FC236}">
                <a16:creationId xmlns:a16="http://schemas.microsoft.com/office/drawing/2014/main" id="{F9BC6097-1FD2-4E75-B6BA-B90A64A9698F}"/>
              </a:ext>
            </a:extLst>
          </p:cNvPr>
          <p:cNvSpPr>
            <a:spLocks noGrp="1"/>
          </p:cNvSpPr>
          <p:nvPr>
            <p:ph idx="1"/>
          </p:nvPr>
        </p:nvSpPr>
        <p:spPr/>
        <p:txBody>
          <a:bodyPr/>
          <a:lstStyle/>
          <a:p>
            <a:r>
              <a:rPr lang="en-US" sz="2200" dirty="0">
                <a:latin typeface="Arial" panose="020B0604020202020204" pitchFamily="34" charset="0"/>
                <a:cs typeface="Arial" panose="020B0604020202020204" pitchFamily="34" charset="0"/>
              </a:rPr>
              <a:t>In case of any pending share warrants, the Company must inform the Registrar about the same within a period of 3 months from the date of commencement of the aforesaid rules.</a:t>
            </a:r>
          </a:p>
          <a:p>
            <a:pPr marL="0" indent="0">
              <a:buNone/>
            </a:pPr>
            <a:endParaRPr lang="en-US" sz="2200" dirty="0">
              <a:latin typeface="Arial" panose="020B0604020202020204" pitchFamily="34" charset="0"/>
              <a:cs typeface="Arial" panose="020B0604020202020204" pitchFamily="34" charset="0"/>
            </a:endParaRPr>
          </a:p>
          <a:p>
            <a:pPr marL="0" indent="0">
              <a:buNone/>
            </a:pPr>
            <a:r>
              <a:rPr lang="en-US" sz="2200" b="1" dirty="0">
                <a:latin typeface="Arial" panose="020B0604020202020204" pitchFamily="34" charset="0"/>
                <a:cs typeface="Arial" panose="020B0604020202020204" pitchFamily="34" charset="0"/>
              </a:rPr>
              <a:t>    Relevant Form Introduced: </a:t>
            </a:r>
            <a:r>
              <a:rPr lang="en-US" sz="2200" dirty="0">
                <a:latin typeface="Arial" panose="020B0604020202020204" pitchFamily="34" charset="0"/>
                <a:cs typeface="Arial" panose="020B0604020202020204" pitchFamily="34" charset="0"/>
              </a:rPr>
              <a:t>PAS-7</a:t>
            </a:r>
            <a:r>
              <a:rPr lang="en-US" sz="2200" i="1" dirty="0">
                <a:latin typeface="Arial" panose="020B0604020202020204" pitchFamily="34" charset="0"/>
                <a:cs typeface="Arial" panose="020B0604020202020204" pitchFamily="34" charset="0"/>
              </a:rPr>
              <a:t> </a:t>
            </a:r>
          </a:p>
          <a:p>
            <a:r>
              <a:rPr lang="en-US" sz="2200" dirty="0">
                <a:latin typeface="Arial" panose="020B0604020202020204" pitchFamily="34" charset="0"/>
                <a:cs typeface="Arial" panose="020B0604020202020204" pitchFamily="34" charset="0"/>
              </a:rPr>
              <a:t>Bearers of such share warrants are required to surrender them and get the shares dematerialized. </a:t>
            </a:r>
            <a:endParaRPr lang="en-IN" sz="2200" dirty="0">
              <a:latin typeface="Arial" panose="020B0604020202020204" pitchFamily="34" charset="0"/>
              <a:cs typeface="Arial" panose="020B0604020202020204" pitchFamily="34" charset="0"/>
            </a:endParaRPr>
          </a:p>
          <a:p>
            <a:endParaRPr lang="en-IN" sz="2200" dirty="0"/>
          </a:p>
        </p:txBody>
      </p:sp>
      <p:sp>
        <p:nvSpPr>
          <p:cNvPr id="4" name="Date Placeholder 3">
            <a:extLst>
              <a:ext uri="{FF2B5EF4-FFF2-40B4-BE49-F238E27FC236}">
                <a16:creationId xmlns:a16="http://schemas.microsoft.com/office/drawing/2014/main" id="{63012239-DB18-4FB5-B35A-7E9DBE5F596B}"/>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67E2B053-C3D4-4FBC-A246-54CDE97EE916}"/>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5C3A34AC-7AB6-4D3D-9D27-EA467A36FBAE}"/>
              </a:ext>
            </a:extLst>
          </p:cNvPr>
          <p:cNvSpPr>
            <a:spLocks noGrp="1"/>
          </p:cNvSpPr>
          <p:nvPr>
            <p:ph type="sldNum" sz="quarter" idx="12"/>
          </p:nvPr>
        </p:nvSpPr>
        <p:spPr/>
        <p:txBody>
          <a:bodyPr/>
          <a:lstStyle/>
          <a:p>
            <a:pPr>
              <a:defRPr/>
            </a:pPr>
            <a:fld id="{C46BCC04-14A5-46FC-A23E-F5829FD84756}" type="slidenum">
              <a:rPr lang="en-US" smtClean="0"/>
              <a:pPr>
                <a:defRPr/>
              </a:pPr>
              <a:t>33</a:t>
            </a:fld>
            <a:endParaRPr lang="en-US"/>
          </a:p>
        </p:txBody>
      </p:sp>
    </p:spTree>
    <p:extLst>
      <p:ext uri="{BB962C8B-B14F-4D97-AF65-F5344CB8AC3E}">
        <p14:creationId xmlns:p14="http://schemas.microsoft.com/office/powerpoint/2010/main" val="1752952020"/>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340DF-9480-4536-9AAF-61341A3BA796}"/>
              </a:ext>
            </a:extLst>
          </p:cNvPr>
          <p:cNvSpPr>
            <a:spLocks noGrp="1"/>
          </p:cNvSpPr>
          <p:nvPr>
            <p:ph type="title"/>
          </p:nvPr>
        </p:nvSpPr>
        <p:spPr/>
        <p:txBody>
          <a:bodyPr/>
          <a:lstStyle/>
          <a:p>
            <a:r>
              <a:rPr lang="en-IN" b="1" dirty="0"/>
              <a:t>Reflecting on the Amendments</a:t>
            </a:r>
          </a:p>
        </p:txBody>
      </p:sp>
      <p:sp>
        <p:nvSpPr>
          <p:cNvPr id="3" name="Content Placeholder 2">
            <a:extLst>
              <a:ext uri="{FF2B5EF4-FFF2-40B4-BE49-F238E27FC236}">
                <a16:creationId xmlns:a16="http://schemas.microsoft.com/office/drawing/2014/main" id="{CC5FBF07-AFB4-4C40-8573-CE3F834C2BFD}"/>
              </a:ext>
            </a:extLst>
          </p:cNvPr>
          <p:cNvSpPr>
            <a:spLocks noGrp="1"/>
          </p:cNvSpPr>
          <p:nvPr>
            <p:ph idx="1"/>
          </p:nvPr>
        </p:nvSpPr>
        <p:spPr/>
        <p:txBody>
          <a:bodyPr/>
          <a:lstStyle/>
          <a:p>
            <a:r>
              <a:rPr lang="en-US" sz="2200" dirty="0">
                <a:latin typeface="Arial" panose="020B0604020202020204" pitchFamily="34" charset="0"/>
                <a:cs typeface="Arial" panose="020B0604020202020204" pitchFamily="34" charset="0"/>
              </a:rPr>
              <a:t>The Company shall notify the bearers via </a:t>
            </a:r>
            <a:r>
              <a:rPr lang="en-US" sz="2200" b="1" dirty="0">
                <a:latin typeface="Arial" panose="020B0604020202020204" pitchFamily="34" charset="0"/>
                <a:cs typeface="Arial" panose="020B0604020202020204" pitchFamily="34" charset="0"/>
              </a:rPr>
              <a:t>Form PAS-8 </a:t>
            </a:r>
            <a:r>
              <a:rPr lang="en-US" sz="2200" dirty="0">
                <a:latin typeface="Arial" panose="020B0604020202020204" pitchFamily="34" charset="0"/>
                <a:cs typeface="Arial" panose="020B0604020202020204" pitchFamily="34" charset="0"/>
              </a:rPr>
              <a:t>on its website, and additionally, the same will be published in the newspaper (in English and Vernacular). </a:t>
            </a:r>
          </a:p>
          <a:p>
            <a:r>
              <a:rPr lang="en-US" sz="2200" b="1" dirty="0">
                <a:latin typeface="Arial" panose="020B0604020202020204" pitchFamily="34" charset="0"/>
                <a:cs typeface="Arial" panose="020B0604020202020204" pitchFamily="34" charset="0"/>
              </a:rPr>
              <a:t>What if the bearer fails to surrender the share warrant?</a:t>
            </a:r>
          </a:p>
          <a:p>
            <a:r>
              <a:rPr lang="en-US" sz="2200" b="1" dirty="0">
                <a:latin typeface="Arial" panose="020B0604020202020204" pitchFamily="34" charset="0"/>
                <a:cs typeface="Arial" panose="020B0604020202020204" pitchFamily="34" charset="0"/>
              </a:rPr>
              <a:t>A: </a:t>
            </a:r>
            <a:r>
              <a:rPr lang="en-US" sz="2200" dirty="0">
                <a:latin typeface="Arial" panose="020B0604020202020204" pitchFamily="34" charset="0"/>
                <a:cs typeface="Arial" panose="020B0604020202020204" pitchFamily="34" charset="0"/>
              </a:rPr>
              <a:t>In case of failing to surrender the warrants within the stipulated time, the Company is obligated to </a:t>
            </a:r>
            <a:r>
              <a:rPr lang="en-US" sz="2200" b="1" dirty="0">
                <a:latin typeface="Arial" panose="020B0604020202020204" pitchFamily="34" charset="0"/>
                <a:cs typeface="Arial" panose="020B0604020202020204" pitchFamily="34" charset="0"/>
              </a:rPr>
              <a:t>convert</a:t>
            </a:r>
            <a:r>
              <a:rPr lang="en-US" sz="2200" dirty="0">
                <a:latin typeface="Arial" panose="020B0604020202020204" pitchFamily="34" charset="0"/>
                <a:cs typeface="Arial" panose="020B0604020202020204" pitchFamily="34" charset="0"/>
              </a:rPr>
              <a:t> the same into dematerialized shares and transfer to the Investor Education and Protection Fund</a:t>
            </a:r>
            <a:r>
              <a:rPr lang="en-US" sz="2200" dirty="0"/>
              <a:t>. </a:t>
            </a:r>
            <a:endParaRPr lang="en-IN" sz="2200" dirty="0"/>
          </a:p>
        </p:txBody>
      </p:sp>
      <p:sp>
        <p:nvSpPr>
          <p:cNvPr id="5" name="Footer Placeholder 4">
            <a:extLst>
              <a:ext uri="{FF2B5EF4-FFF2-40B4-BE49-F238E27FC236}">
                <a16:creationId xmlns:a16="http://schemas.microsoft.com/office/drawing/2014/main" id="{FFCDCB4D-531F-464F-9D03-33E636BF0888}"/>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2B6B9A1-E581-460F-A1D2-3F2A40570C3C}"/>
              </a:ext>
            </a:extLst>
          </p:cNvPr>
          <p:cNvSpPr>
            <a:spLocks noGrp="1"/>
          </p:cNvSpPr>
          <p:nvPr>
            <p:ph type="sldNum" sz="quarter" idx="12"/>
          </p:nvPr>
        </p:nvSpPr>
        <p:spPr/>
        <p:txBody>
          <a:bodyPr/>
          <a:lstStyle/>
          <a:p>
            <a:pPr>
              <a:defRPr/>
            </a:pPr>
            <a:fld id="{C46BCC04-14A5-46FC-A23E-F5829FD84756}" type="slidenum">
              <a:rPr lang="en-US" smtClean="0"/>
              <a:pPr>
                <a:defRPr/>
              </a:pPr>
              <a:t>34</a:t>
            </a:fld>
            <a:endParaRPr lang="en-US"/>
          </a:p>
        </p:txBody>
      </p:sp>
    </p:spTree>
    <p:extLst>
      <p:ext uri="{BB962C8B-B14F-4D97-AF65-F5344CB8AC3E}">
        <p14:creationId xmlns:p14="http://schemas.microsoft.com/office/powerpoint/2010/main" val="2461555944"/>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5D72F-558E-4F12-A359-0D94FC5151DA}"/>
              </a:ext>
            </a:extLst>
          </p:cNvPr>
          <p:cNvSpPr>
            <a:spLocks noGrp="1"/>
          </p:cNvSpPr>
          <p:nvPr>
            <p:ph type="title"/>
          </p:nvPr>
        </p:nvSpPr>
        <p:spPr/>
        <p:txBody>
          <a:bodyPr/>
          <a:lstStyle/>
          <a:p>
            <a:br>
              <a:rPr lang="en-IN" b="1" dirty="0"/>
            </a:br>
            <a:r>
              <a:rPr lang="en-IN" b="1" dirty="0"/>
              <a:t>Reflecting on the Amendments</a:t>
            </a:r>
            <a:br>
              <a:rPr lang="en-IN" b="1" dirty="0"/>
            </a:br>
            <a:endParaRPr lang="en-IN" dirty="0"/>
          </a:p>
        </p:txBody>
      </p:sp>
      <p:sp>
        <p:nvSpPr>
          <p:cNvPr id="3" name="Content Placeholder 2">
            <a:extLst>
              <a:ext uri="{FF2B5EF4-FFF2-40B4-BE49-F238E27FC236}">
                <a16:creationId xmlns:a16="http://schemas.microsoft.com/office/drawing/2014/main" id="{2F40FA26-80C0-4A26-A477-98F0AD6FD1B5}"/>
              </a:ext>
            </a:extLst>
          </p:cNvPr>
          <p:cNvSpPr>
            <a:spLocks noGrp="1"/>
          </p:cNvSpPr>
          <p:nvPr>
            <p:ph idx="1"/>
          </p:nvPr>
        </p:nvSpPr>
        <p:spPr/>
        <p:txBody>
          <a:bodyPr/>
          <a:lstStyle/>
          <a:p>
            <a:pPr algn="just"/>
            <a:r>
              <a:rPr lang="en-US" sz="2200" b="1" dirty="0">
                <a:latin typeface="Arial" panose="020B0604020202020204" pitchFamily="34" charset="0"/>
                <a:cs typeface="Arial" panose="020B0604020202020204" pitchFamily="34" charset="0"/>
              </a:rPr>
              <a:t>Companies (Prospectus and Allotment of Securities) Third Amendment Rules, 2018. </a:t>
            </a:r>
            <a:r>
              <a:rPr lang="en-US" sz="2200" dirty="0">
                <a:latin typeface="Arial" panose="020B0604020202020204" pitchFamily="34" charset="0"/>
                <a:cs typeface="Arial" panose="020B0604020202020204" pitchFamily="34" charset="0"/>
              </a:rPr>
              <a:t>Effective from 2nd October, 2018</a:t>
            </a:r>
          </a:p>
          <a:p>
            <a:pPr algn="just"/>
            <a:r>
              <a:rPr lang="en-US" sz="2200" b="1" i="1" dirty="0">
                <a:latin typeface="Arial" panose="020B0604020202020204" pitchFamily="34" charset="0"/>
                <a:cs typeface="Arial" panose="020B0604020202020204" pitchFamily="34" charset="0"/>
              </a:rPr>
              <a:t>Rule 9A -  </a:t>
            </a:r>
            <a:r>
              <a:rPr lang="en-US" sz="2200" dirty="0">
                <a:latin typeface="Arial" panose="020B0604020202020204" pitchFamily="34" charset="0"/>
                <a:cs typeface="Arial" panose="020B0604020202020204" pitchFamily="34" charset="0"/>
              </a:rPr>
              <a:t>Every unlisted public company shall –  </a:t>
            </a:r>
          </a:p>
          <a:p>
            <a:pPr marL="457200" indent="-457200" algn="just">
              <a:buAutoNum type="alphaLcParenBoth"/>
            </a:pPr>
            <a:r>
              <a:rPr lang="en-US" sz="2200" dirty="0">
                <a:latin typeface="Arial" panose="020B0604020202020204" pitchFamily="34" charset="0"/>
                <a:cs typeface="Arial" panose="020B0604020202020204" pitchFamily="34" charset="0"/>
              </a:rPr>
              <a:t>issue the securities only in dematerialized form; and  </a:t>
            </a:r>
          </a:p>
          <a:p>
            <a:pPr marL="457200" indent="-457200" algn="just">
              <a:buAutoNum type="alphaLcParenBoth"/>
            </a:pPr>
            <a:r>
              <a:rPr lang="en-US" sz="2200" dirty="0">
                <a:latin typeface="Arial" panose="020B0604020202020204" pitchFamily="34" charset="0"/>
                <a:cs typeface="Arial" panose="020B0604020202020204" pitchFamily="34" charset="0"/>
              </a:rPr>
              <a:t>facilitate dematerialization of all its existing securities </a:t>
            </a:r>
          </a:p>
          <a:p>
            <a:pPr marL="0" indent="0" algn="just">
              <a:buNone/>
            </a:pPr>
            <a:r>
              <a:rPr lang="en-US" sz="2200" dirty="0">
                <a:latin typeface="Arial" panose="020B0604020202020204" pitchFamily="34" charset="0"/>
                <a:cs typeface="Arial" panose="020B0604020202020204" pitchFamily="34" charset="0"/>
              </a:rPr>
              <a:t>     Every holder of securities of an unlisted public company- </a:t>
            </a:r>
          </a:p>
          <a:p>
            <a:pPr marL="0" indent="0" algn="just">
              <a:buNone/>
            </a:pPr>
            <a:r>
              <a:rPr lang="en-US" sz="2200" dirty="0">
                <a:latin typeface="Arial" panose="020B0604020202020204" pitchFamily="34" charset="0"/>
                <a:cs typeface="Arial" panose="020B0604020202020204" pitchFamily="34" charset="0"/>
              </a:rPr>
              <a:t>     (a) who intends to transfer such securities on or after    </a:t>
            </a:r>
          </a:p>
          <a:p>
            <a:pPr marL="0" indent="0" algn="just">
              <a:buNone/>
            </a:pPr>
            <a:r>
              <a:rPr lang="en-US" sz="2200" dirty="0">
                <a:latin typeface="Arial" panose="020B0604020202020204" pitchFamily="34" charset="0"/>
                <a:cs typeface="Arial" panose="020B0604020202020204" pitchFamily="34" charset="0"/>
              </a:rPr>
              <a:t>     2nd October, 2018,  shall get such securities </a:t>
            </a:r>
          </a:p>
          <a:p>
            <a:pPr marL="0" indent="0" algn="just">
              <a:buNone/>
            </a:pPr>
            <a:r>
              <a:rPr lang="en-US" sz="2200" dirty="0">
                <a:latin typeface="Arial" panose="020B0604020202020204" pitchFamily="34" charset="0"/>
                <a:cs typeface="Arial" panose="020B0604020202020204" pitchFamily="34" charset="0"/>
              </a:rPr>
              <a:t>     dematerialized before the transfer;</a:t>
            </a:r>
            <a:endParaRPr lang="en-IN" sz="2200" dirty="0">
              <a:latin typeface="Arial" panose="020B0604020202020204" pitchFamily="34" charset="0"/>
              <a:cs typeface="Arial" panose="020B0604020202020204" pitchFamily="34" charset="0"/>
            </a:endParaRPr>
          </a:p>
          <a:p>
            <a:endParaRPr lang="en-IN" sz="2200" dirty="0"/>
          </a:p>
        </p:txBody>
      </p:sp>
      <p:sp>
        <p:nvSpPr>
          <p:cNvPr id="5" name="Footer Placeholder 4">
            <a:extLst>
              <a:ext uri="{FF2B5EF4-FFF2-40B4-BE49-F238E27FC236}">
                <a16:creationId xmlns:a16="http://schemas.microsoft.com/office/drawing/2014/main" id="{147D5F1A-F000-430E-920C-DE9E18B16A6D}"/>
              </a:ext>
            </a:extLst>
          </p:cNvPr>
          <p:cNvSpPr>
            <a:spLocks noGrp="1"/>
          </p:cNvSpPr>
          <p:nvPr>
            <p:ph type="ftr" sz="quarter" idx="11"/>
          </p:nvPr>
        </p:nvSpPr>
        <p:spPr>
          <a:xfrm>
            <a:off x="3505200" y="6107113"/>
            <a:ext cx="29718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E22EF5CA-E216-4E90-B261-DC9E61399135}"/>
              </a:ext>
            </a:extLst>
          </p:cNvPr>
          <p:cNvSpPr>
            <a:spLocks noGrp="1"/>
          </p:cNvSpPr>
          <p:nvPr>
            <p:ph type="sldNum" sz="quarter" idx="12"/>
          </p:nvPr>
        </p:nvSpPr>
        <p:spPr/>
        <p:txBody>
          <a:bodyPr/>
          <a:lstStyle/>
          <a:p>
            <a:pPr>
              <a:defRPr/>
            </a:pPr>
            <a:fld id="{C46BCC04-14A5-46FC-A23E-F5829FD84756}" type="slidenum">
              <a:rPr lang="en-US" smtClean="0"/>
              <a:pPr>
                <a:defRPr/>
              </a:pPr>
              <a:t>35</a:t>
            </a:fld>
            <a:endParaRPr lang="en-US"/>
          </a:p>
        </p:txBody>
      </p:sp>
    </p:spTree>
    <p:extLst>
      <p:ext uri="{BB962C8B-B14F-4D97-AF65-F5344CB8AC3E}">
        <p14:creationId xmlns:p14="http://schemas.microsoft.com/office/powerpoint/2010/main" val="4143813003"/>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A5067-1096-46EC-80E5-4D483D629BB9}"/>
              </a:ext>
            </a:extLst>
          </p:cNvPr>
          <p:cNvSpPr>
            <a:spLocks noGrp="1"/>
          </p:cNvSpPr>
          <p:nvPr>
            <p:ph type="title"/>
          </p:nvPr>
        </p:nvSpPr>
        <p:spPr/>
        <p:txBody>
          <a:bodyPr/>
          <a:lstStyle/>
          <a:p>
            <a:br>
              <a:rPr lang="en-IN" b="1" dirty="0"/>
            </a:br>
            <a:r>
              <a:rPr lang="en-IN" b="1" dirty="0"/>
              <a:t>Reflecting on the Amendments</a:t>
            </a:r>
            <a:br>
              <a:rPr lang="en-IN" b="1" dirty="0"/>
            </a:br>
            <a:endParaRPr lang="en-IN" dirty="0"/>
          </a:p>
        </p:txBody>
      </p:sp>
      <p:sp>
        <p:nvSpPr>
          <p:cNvPr id="3" name="Content Placeholder 2">
            <a:extLst>
              <a:ext uri="{FF2B5EF4-FFF2-40B4-BE49-F238E27FC236}">
                <a16:creationId xmlns:a16="http://schemas.microsoft.com/office/drawing/2014/main" id="{67A6AB5F-DD0E-4968-9257-328E5D4CC89A}"/>
              </a:ext>
            </a:extLst>
          </p:cNvPr>
          <p:cNvSpPr>
            <a:spLocks noGrp="1"/>
          </p:cNvSpPr>
          <p:nvPr>
            <p:ph idx="1"/>
          </p:nvPr>
        </p:nvSpPr>
        <p:spPr/>
        <p:txBody>
          <a:bodyPr/>
          <a:lstStyle/>
          <a:p>
            <a:r>
              <a:rPr lang="en-US" sz="2200" dirty="0">
                <a:latin typeface="Arial" panose="020B0604020202020204" pitchFamily="34" charset="0"/>
                <a:cs typeface="Arial" panose="020B0604020202020204" pitchFamily="34" charset="0"/>
              </a:rPr>
              <a:t>or (b) who subscribes to any securities of an unlisted public company (whether by way of private placement or bonus shares or rights offer) on or after 2nd October, 2018 shall ensure that all his existing securities are held in dematerialized form before such subscription. </a:t>
            </a:r>
            <a:endParaRPr lang="en-IN" sz="2200" dirty="0">
              <a:latin typeface="Arial" panose="020B0604020202020204" pitchFamily="34" charset="0"/>
              <a:cs typeface="Arial" panose="020B0604020202020204" pitchFamily="34" charset="0"/>
            </a:endParaRPr>
          </a:p>
          <a:p>
            <a:endParaRPr lang="en-IN" sz="22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F69855CE-0431-4C4E-BB01-2A473D9800D2}"/>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D0430C12-FA1F-44A1-B928-D4ABC9035D1A}"/>
              </a:ext>
            </a:extLst>
          </p:cNvPr>
          <p:cNvSpPr>
            <a:spLocks noGrp="1"/>
          </p:cNvSpPr>
          <p:nvPr>
            <p:ph type="sldNum" sz="quarter" idx="12"/>
          </p:nvPr>
        </p:nvSpPr>
        <p:spPr/>
        <p:txBody>
          <a:bodyPr/>
          <a:lstStyle/>
          <a:p>
            <a:pPr>
              <a:defRPr/>
            </a:pPr>
            <a:fld id="{C46BCC04-14A5-46FC-A23E-F5829FD84756}" type="slidenum">
              <a:rPr lang="en-US" smtClean="0"/>
              <a:pPr>
                <a:defRPr/>
              </a:pPr>
              <a:t>36</a:t>
            </a:fld>
            <a:endParaRPr lang="en-US"/>
          </a:p>
        </p:txBody>
      </p:sp>
    </p:spTree>
    <p:extLst>
      <p:ext uri="{BB962C8B-B14F-4D97-AF65-F5344CB8AC3E}">
        <p14:creationId xmlns:p14="http://schemas.microsoft.com/office/powerpoint/2010/main" val="1600822741"/>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8EA80-CC6B-4429-9B58-327C3D30C263}"/>
              </a:ext>
            </a:extLst>
          </p:cNvPr>
          <p:cNvSpPr>
            <a:spLocks noGrp="1"/>
          </p:cNvSpPr>
          <p:nvPr>
            <p:ph type="title"/>
          </p:nvPr>
        </p:nvSpPr>
        <p:spPr/>
        <p:txBody>
          <a:bodyPr/>
          <a:lstStyle/>
          <a:p>
            <a:r>
              <a:rPr lang="en-IN" b="1" dirty="0"/>
              <a:t>Reflecting on the Amendments</a:t>
            </a:r>
            <a:endParaRPr lang="en-IN" dirty="0"/>
          </a:p>
        </p:txBody>
      </p:sp>
      <p:sp>
        <p:nvSpPr>
          <p:cNvPr id="3" name="Content Placeholder 2">
            <a:extLst>
              <a:ext uri="{FF2B5EF4-FFF2-40B4-BE49-F238E27FC236}">
                <a16:creationId xmlns:a16="http://schemas.microsoft.com/office/drawing/2014/main" id="{65C65492-35F3-4548-AF84-69FDE1C22565}"/>
              </a:ext>
            </a:extLst>
          </p:cNvPr>
          <p:cNvSpPr>
            <a:spLocks noGrp="1"/>
          </p:cNvSpPr>
          <p:nvPr>
            <p:ph idx="1"/>
          </p:nvPr>
        </p:nvSpPr>
        <p:spPr/>
        <p:txBody>
          <a:bodyPr/>
          <a:lstStyle/>
          <a:p>
            <a:pPr marL="0" indent="0" algn="l">
              <a:buNone/>
            </a:pPr>
            <a:r>
              <a:rPr lang="en-US" sz="2200" dirty="0">
                <a:latin typeface="Arial" panose="020B0604020202020204" pitchFamily="34" charset="0"/>
                <a:cs typeface="Arial" panose="020B0604020202020204" pitchFamily="34" charset="0"/>
              </a:rPr>
              <a:t>   </a:t>
            </a:r>
            <a:r>
              <a:rPr lang="en-US" sz="2200" b="1" dirty="0">
                <a:latin typeface="Arial" panose="020B0604020202020204" pitchFamily="34" charset="0"/>
                <a:cs typeface="Arial" panose="020B0604020202020204" pitchFamily="34" charset="0"/>
              </a:rPr>
              <a:t> What’s in it for Private Companies?</a:t>
            </a:r>
          </a:p>
          <a:p>
            <a:pPr algn="l"/>
            <a:r>
              <a:rPr lang="en-US" sz="2200" b="1" i="1" dirty="0">
                <a:latin typeface="Arial" panose="020B0604020202020204" pitchFamily="34" charset="0"/>
                <a:cs typeface="Arial" panose="020B0604020202020204" pitchFamily="34" charset="0"/>
              </a:rPr>
              <a:t>Insertion of Rule 9B: </a:t>
            </a:r>
            <a:r>
              <a:rPr lang="en-US" sz="2200" dirty="0">
                <a:latin typeface="Arial" panose="020B0604020202020204" pitchFamily="34" charset="0"/>
                <a:cs typeface="Arial" panose="020B0604020202020204" pitchFamily="34" charset="0"/>
              </a:rPr>
              <a:t>All Private Companies, other than Small Companies, are required to:</a:t>
            </a:r>
          </a:p>
          <a:p>
            <a:pPr marL="457200" indent="-457200" algn="l">
              <a:buAutoNum type="alphaLcParenBoth"/>
            </a:pPr>
            <a:r>
              <a:rPr lang="en-US" sz="2200" dirty="0">
                <a:latin typeface="Arial" panose="020B0604020202020204" pitchFamily="34" charset="0"/>
                <a:cs typeface="Arial" panose="020B0604020202020204" pitchFamily="34" charset="0"/>
              </a:rPr>
              <a:t>Issue securities </a:t>
            </a:r>
            <a:r>
              <a:rPr lang="en-US" sz="2200" b="1" dirty="0">
                <a:latin typeface="Arial" panose="020B0604020202020204" pitchFamily="34" charset="0"/>
                <a:cs typeface="Arial" panose="020B0604020202020204" pitchFamily="34" charset="0"/>
              </a:rPr>
              <a:t>ONLY</a:t>
            </a:r>
            <a:r>
              <a:rPr lang="en-US" sz="2200" dirty="0">
                <a:latin typeface="Arial" panose="020B0604020202020204" pitchFamily="34" charset="0"/>
                <a:cs typeface="Arial" panose="020B0604020202020204" pitchFamily="34" charset="0"/>
              </a:rPr>
              <a:t> in Dematerialized form, </a:t>
            </a:r>
          </a:p>
          <a:p>
            <a:pPr marL="457200" indent="-457200" algn="l">
              <a:buAutoNum type="alphaLcParenBoth"/>
            </a:pPr>
            <a:r>
              <a:rPr lang="en-US" sz="2200" dirty="0">
                <a:latin typeface="Arial" panose="020B0604020202020204" pitchFamily="34" charset="0"/>
                <a:cs typeface="Arial" panose="020B0604020202020204" pitchFamily="34" charset="0"/>
              </a:rPr>
              <a:t>Facilitate dematerialization of all its existing securities. </a:t>
            </a:r>
          </a:p>
          <a:p>
            <a:pPr marL="0" indent="0" algn="l">
              <a:buNone/>
            </a:pPr>
            <a:r>
              <a:rPr lang="en-US" sz="2200" i="1" dirty="0">
                <a:latin typeface="Arial" panose="020B0604020202020204" pitchFamily="34" charset="0"/>
                <a:cs typeface="Arial" panose="020B0604020202020204" pitchFamily="34" charset="0"/>
              </a:rPr>
              <a:t>Note that Companies are required to check the eligibility on the last day of the FY,</a:t>
            </a:r>
            <a:r>
              <a:rPr lang="en-US" sz="2200" b="1" i="1" dirty="0">
                <a:latin typeface="Arial" panose="020B0604020202020204" pitchFamily="34" charset="0"/>
                <a:cs typeface="Arial" panose="020B0604020202020204" pitchFamily="34" charset="0"/>
              </a:rPr>
              <a:t> on or after March 31, 2023. </a:t>
            </a:r>
            <a:endParaRPr lang="en-IN" sz="2200" b="1" i="1" dirty="0">
              <a:latin typeface="Arial" panose="020B0604020202020204" pitchFamily="34" charset="0"/>
              <a:cs typeface="Arial" panose="020B0604020202020204" pitchFamily="34" charset="0"/>
            </a:endParaRPr>
          </a:p>
          <a:p>
            <a:pPr marL="0" indent="0">
              <a:buNone/>
            </a:pPr>
            <a:r>
              <a:rPr lang="en-US" sz="2200" dirty="0"/>
              <a:t>A time limit of </a:t>
            </a:r>
            <a:r>
              <a:rPr lang="en-US" sz="2200" b="1" dirty="0"/>
              <a:t>18 months</a:t>
            </a:r>
            <a:r>
              <a:rPr lang="en-US" sz="2200" dirty="0"/>
              <a:t> have been prescribed to ensure compliance, i.e., on and from September 30, 2024. </a:t>
            </a:r>
            <a:endParaRPr lang="en-IN" sz="2200" dirty="0"/>
          </a:p>
        </p:txBody>
      </p:sp>
      <p:sp>
        <p:nvSpPr>
          <p:cNvPr id="5" name="Footer Placeholder 4">
            <a:extLst>
              <a:ext uri="{FF2B5EF4-FFF2-40B4-BE49-F238E27FC236}">
                <a16:creationId xmlns:a16="http://schemas.microsoft.com/office/drawing/2014/main" id="{C3C0497A-9C76-4B46-9A17-102A711DDCF1}"/>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7F34E14-8F46-4E8E-9232-F166F662A0EA}"/>
              </a:ext>
            </a:extLst>
          </p:cNvPr>
          <p:cNvSpPr>
            <a:spLocks noGrp="1"/>
          </p:cNvSpPr>
          <p:nvPr>
            <p:ph type="sldNum" sz="quarter" idx="12"/>
          </p:nvPr>
        </p:nvSpPr>
        <p:spPr/>
        <p:txBody>
          <a:bodyPr/>
          <a:lstStyle/>
          <a:p>
            <a:pPr>
              <a:defRPr/>
            </a:pPr>
            <a:fld id="{C46BCC04-14A5-46FC-A23E-F5829FD84756}" type="slidenum">
              <a:rPr lang="en-US" smtClean="0"/>
              <a:pPr>
                <a:defRPr/>
              </a:pPr>
              <a:t>37</a:t>
            </a:fld>
            <a:endParaRPr lang="en-US"/>
          </a:p>
        </p:txBody>
      </p:sp>
    </p:spTree>
    <p:extLst>
      <p:ext uri="{BB962C8B-B14F-4D97-AF65-F5344CB8AC3E}">
        <p14:creationId xmlns:p14="http://schemas.microsoft.com/office/powerpoint/2010/main" val="2054790924"/>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61047-876E-4BA4-B859-4E055C261284}"/>
              </a:ext>
            </a:extLst>
          </p:cNvPr>
          <p:cNvSpPr>
            <a:spLocks noGrp="1"/>
          </p:cNvSpPr>
          <p:nvPr>
            <p:ph type="title"/>
          </p:nvPr>
        </p:nvSpPr>
        <p:spPr/>
        <p:txBody>
          <a:bodyPr/>
          <a:lstStyle/>
          <a:p>
            <a:r>
              <a:rPr lang="en-IN" b="1" dirty="0"/>
              <a:t>Reflecting on the Amendments</a:t>
            </a:r>
            <a:endParaRPr lang="en-IN" dirty="0"/>
          </a:p>
        </p:txBody>
      </p:sp>
      <p:sp>
        <p:nvSpPr>
          <p:cNvPr id="3" name="Content Placeholder 2">
            <a:extLst>
              <a:ext uri="{FF2B5EF4-FFF2-40B4-BE49-F238E27FC236}">
                <a16:creationId xmlns:a16="http://schemas.microsoft.com/office/drawing/2014/main" id="{83917C7B-D8D4-4B5D-9227-47CDC1A89235}"/>
              </a:ext>
            </a:extLst>
          </p:cNvPr>
          <p:cNvSpPr>
            <a:spLocks noGrp="1"/>
          </p:cNvSpPr>
          <p:nvPr>
            <p:ph idx="1"/>
          </p:nvPr>
        </p:nvSpPr>
        <p:spPr/>
        <p:txBody>
          <a:bodyPr/>
          <a:lstStyle/>
          <a:p>
            <a:pPr marL="0" indent="0" algn="l">
              <a:buNone/>
            </a:pPr>
            <a:r>
              <a:rPr lang="en-US" sz="2100" b="1" dirty="0">
                <a:latin typeface="Arial" panose="020B0604020202020204" pitchFamily="34" charset="0"/>
                <a:cs typeface="Arial" panose="020B0604020202020204" pitchFamily="34" charset="0"/>
              </a:rPr>
              <a:t>Mandatory Dematerialization shall be required for which Transactions?</a:t>
            </a:r>
          </a:p>
          <a:p>
            <a:pPr marL="457200" indent="-457200" algn="l">
              <a:buAutoNum type="alphaLcParenBoth"/>
            </a:pPr>
            <a:r>
              <a:rPr lang="en-US" sz="2100" dirty="0">
                <a:latin typeface="Arial" panose="020B0604020202020204" pitchFamily="34" charset="0"/>
                <a:cs typeface="Arial" panose="020B0604020202020204" pitchFamily="34" charset="0"/>
              </a:rPr>
              <a:t>Issuance of securities by way of private placement</a:t>
            </a:r>
          </a:p>
          <a:p>
            <a:pPr marL="457200" indent="-457200" algn="l">
              <a:buAutoNum type="alphaLcParenBoth"/>
            </a:pPr>
            <a:r>
              <a:rPr lang="en-US" sz="2100" dirty="0">
                <a:latin typeface="Arial" panose="020B0604020202020204" pitchFamily="34" charset="0"/>
                <a:cs typeface="Arial" panose="020B0604020202020204" pitchFamily="34" charset="0"/>
              </a:rPr>
              <a:t>Buy-Back </a:t>
            </a:r>
          </a:p>
          <a:p>
            <a:pPr marL="457200" indent="-457200" algn="l">
              <a:buAutoNum type="alphaLcParenBoth"/>
            </a:pPr>
            <a:r>
              <a:rPr lang="en-US" sz="2100" dirty="0">
                <a:latin typeface="Arial" panose="020B0604020202020204" pitchFamily="34" charset="0"/>
                <a:cs typeface="Arial" panose="020B0604020202020204" pitchFamily="34" charset="0"/>
              </a:rPr>
              <a:t>Bonus Issue</a:t>
            </a:r>
          </a:p>
          <a:p>
            <a:pPr marL="457200" indent="-457200" algn="l">
              <a:buAutoNum type="alphaLcParenBoth"/>
            </a:pPr>
            <a:r>
              <a:rPr lang="en-US" sz="2100" dirty="0">
                <a:latin typeface="Arial" panose="020B0604020202020204" pitchFamily="34" charset="0"/>
                <a:cs typeface="Arial" panose="020B0604020202020204" pitchFamily="34" charset="0"/>
              </a:rPr>
              <a:t>Rights Issue. </a:t>
            </a:r>
            <a:endParaRPr lang="en-IN" sz="2100" dirty="0">
              <a:latin typeface="Arial" panose="020B0604020202020204" pitchFamily="34" charset="0"/>
              <a:cs typeface="Arial" panose="020B0604020202020204" pitchFamily="34" charset="0"/>
            </a:endParaRPr>
          </a:p>
          <a:p>
            <a:pPr marL="0" indent="0" algn="l">
              <a:buNone/>
            </a:pPr>
            <a:endParaRPr lang="en-US" sz="2100" b="1" dirty="0">
              <a:latin typeface="Arial" panose="020B0604020202020204" pitchFamily="34" charset="0"/>
              <a:cs typeface="Arial" panose="020B0604020202020204" pitchFamily="34" charset="0"/>
            </a:endParaRPr>
          </a:p>
          <a:p>
            <a:pPr marL="0" indent="0" algn="l">
              <a:buNone/>
            </a:pPr>
            <a:r>
              <a:rPr lang="en-US" sz="2100" b="1" dirty="0">
                <a:latin typeface="Arial" panose="020B0604020202020204" pitchFamily="34" charset="0"/>
                <a:cs typeface="Arial" panose="020B0604020202020204" pitchFamily="34" charset="0"/>
              </a:rPr>
              <a:t>Exemptions: </a:t>
            </a:r>
            <a:r>
              <a:rPr lang="en-US" sz="2100" dirty="0">
                <a:latin typeface="Arial" panose="020B0604020202020204" pitchFamily="34" charset="0"/>
                <a:cs typeface="Arial" panose="020B0604020202020204" pitchFamily="34" charset="0"/>
              </a:rPr>
              <a:t>Government Company. </a:t>
            </a:r>
            <a:endParaRPr lang="en-IN" sz="21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81557A2C-A6AB-4DA7-A5FF-189199BE55B8}"/>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EA8A06D1-A826-44D0-B43A-70A81D479B0A}"/>
              </a:ext>
            </a:extLst>
          </p:cNvPr>
          <p:cNvSpPr>
            <a:spLocks noGrp="1"/>
          </p:cNvSpPr>
          <p:nvPr>
            <p:ph type="sldNum" sz="quarter" idx="12"/>
          </p:nvPr>
        </p:nvSpPr>
        <p:spPr/>
        <p:txBody>
          <a:bodyPr/>
          <a:lstStyle/>
          <a:p>
            <a:pPr>
              <a:defRPr/>
            </a:pPr>
            <a:fld id="{C46BCC04-14A5-46FC-A23E-F5829FD84756}" type="slidenum">
              <a:rPr lang="en-US" smtClean="0"/>
              <a:pPr>
                <a:defRPr/>
              </a:pPr>
              <a:t>38</a:t>
            </a:fld>
            <a:endParaRPr lang="en-US"/>
          </a:p>
        </p:txBody>
      </p:sp>
    </p:spTree>
    <p:extLst>
      <p:ext uri="{BB962C8B-B14F-4D97-AF65-F5344CB8AC3E}">
        <p14:creationId xmlns:p14="http://schemas.microsoft.com/office/powerpoint/2010/main" val="258801536"/>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82FC9-DD17-4074-8C79-ED960CC6BB0F}"/>
              </a:ext>
            </a:extLst>
          </p:cNvPr>
          <p:cNvSpPr>
            <a:spLocks noGrp="1"/>
          </p:cNvSpPr>
          <p:nvPr>
            <p:ph type="title"/>
          </p:nvPr>
        </p:nvSpPr>
        <p:spPr/>
        <p:txBody>
          <a:bodyPr/>
          <a:lstStyle/>
          <a:p>
            <a:br>
              <a:rPr lang="en-IN" b="1" dirty="0"/>
            </a:br>
            <a:r>
              <a:rPr lang="en-IN" b="1" dirty="0"/>
              <a:t>Reflecting on the Amendments</a:t>
            </a:r>
            <a:br>
              <a:rPr lang="en-IN" b="1" dirty="0"/>
            </a:br>
            <a:endParaRPr lang="en-IN" b="1" dirty="0"/>
          </a:p>
        </p:txBody>
      </p:sp>
      <p:sp>
        <p:nvSpPr>
          <p:cNvPr id="3" name="Content Placeholder 2">
            <a:extLst>
              <a:ext uri="{FF2B5EF4-FFF2-40B4-BE49-F238E27FC236}">
                <a16:creationId xmlns:a16="http://schemas.microsoft.com/office/drawing/2014/main" id="{DC798B2A-49AA-4709-8D9E-6522648BA7B5}"/>
              </a:ext>
            </a:extLst>
          </p:cNvPr>
          <p:cNvSpPr>
            <a:spLocks noGrp="1"/>
          </p:cNvSpPr>
          <p:nvPr>
            <p:ph idx="1"/>
          </p:nvPr>
        </p:nvSpPr>
        <p:spPr>
          <a:xfrm>
            <a:off x="1090613" y="1676400"/>
            <a:ext cx="7620000" cy="4114800"/>
          </a:xfrm>
        </p:spPr>
        <p:txBody>
          <a:bodyPr/>
          <a:lstStyle/>
          <a:p>
            <a:pPr algn="just"/>
            <a:r>
              <a:rPr lang="en-GB" sz="2200" dirty="0">
                <a:solidFill>
                  <a:srgbClr val="2C2C2C"/>
                </a:solidFill>
                <a:latin typeface="Arial" panose="020B0604020202020204" pitchFamily="34" charset="0"/>
              </a:rPr>
              <a:t>Private Companies are further required to ensure that the entire share holding of the Promoters, Directors and KMPs are in dematerialised form, prior to making any issuance or buyback of securities. </a:t>
            </a:r>
          </a:p>
          <a:p>
            <a:pPr algn="just"/>
            <a:r>
              <a:rPr lang="en-GB" sz="2200" dirty="0">
                <a:solidFill>
                  <a:srgbClr val="2C2C2C"/>
                </a:solidFill>
                <a:latin typeface="Arial" panose="020B0604020202020204" pitchFamily="34" charset="0"/>
              </a:rPr>
              <a:t>Application with the Depository for ensuring dematerialization of existing securities and obtaining ISIN by coordinating with the RTA. </a:t>
            </a:r>
          </a:p>
          <a:p>
            <a:pPr algn="just"/>
            <a:r>
              <a:rPr lang="en-GB" sz="2200" dirty="0">
                <a:solidFill>
                  <a:srgbClr val="2C2C2C"/>
                </a:solidFill>
                <a:latin typeface="Arial" panose="020B0604020202020204" pitchFamily="34" charset="0"/>
              </a:rPr>
              <a:t>Executing a Tripartite Agreement between the Issuer, RTA and Depository. </a:t>
            </a:r>
          </a:p>
          <a:p>
            <a:pPr algn="just"/>
            <a:r>
              <a:rPr lang="en-GB" sz="2200" dirty="0">
                <a:solidFill>
                  <a:srgbClr val="2C2C2C"/>
                </a:solidFill>
                <a:latin typeface="Arial" panose="020B0604020202020204" pitchFamily="34" charset="0"/>
              </a:rPr>
              <a:t>Informing the existing security holders about dematerialisation. </a:t>
            </a:r>
          </a:p>
        </p:txBody>
      </p:sp>
      <p:sp>
        <p:nvSpPr>
          <p:cNvPr id="5" name="Footer Placeholder 4">
            <a:extLst>
              <a:ext uri="{FF2B5EF4-FFF2-40B4-BE49-F238E27FC236}">
                <a16:creationId xmlns:a16="http://schemas.microsoft.com/office/drawing/2014/main" id="{BAD85D0B-7B0B-4847-8EB8-DFF58D7C24F2}"/>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EFB775EB-4E34-4B22-AFE9-FE306C526DA5}"/>
              </a:ext>
            </a:extLst>
          </p:cNvPr>
          <p:cNvSpPr>
            <a:spLocks noGrp="1"/>
          </p:cNvSpPr>
          <p:nvPr>
            <p:ph type="sldNum" sz="quarter" idx="12"/>
          </p:nvPr>
        </p:nvSpPr>
        <p:spPr/>
        <p:txBody>
          <a:bodyPr/>
          <a:lstStyle/>
          <a:p>
            <a:pPr>
              <a:defRPr/>
            </a:pPr>
            <a:fld id="{C46BCC04-14A5-46FC-A23E-F5829FD84756}" type="slidenum">
              <a:rPr lang="en-US" smtClean="0"/>
              <a:pPr>
                <a:defRPr/>
              </a:pPr>
              <a:t>39</a:t>
            </a:fld>
            <a:endParaRPr lang="en-US" dirty="0"/>
          </a:p>
        </p:txBody>
      </p:sp>
    </p:spTree>
    <p:extLst>
      <p:ext uri="{BB962C8B-B14F-4D97-AF65-F5344CB8AC3E}">
        <p14:creationId xmlns:p14="http://schemas.microsoft.com/office/powerpoint/2010/main" val="81796917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CC51F-0DD4-4CFE-AB56-48264FDF57C1}"/>
              </a:ext>
            </a:extLst>
          </p:cNvPr>
          <p:cNvSpPr>
            <a:spLocks noGrp="1"/>
          </p:cNvSpPr>
          <p:nvPr>
            <p:ph type="title"/>
          </p:nvPr>
        </p:nvSpPr>
        <p:spPr/>
        <p:txBody>
          <a:bodyPr/>
          <a:lstStyle/>
          <a:p>
            <a:r>
              <a:rPr lang="en-IN" dirty="0"/>
              <a:t>Chennai case</a:t>
            </a:r>
          </a:p>
        </p:txBody>
      </p:sp>
      <p:sp>
        <p:nvSpPr>
          <p:cNvPr id="3" name="Content Placeholder 2">
            <a:extLst>
              <a:ext uri="{FF2B5EF4-FFF2-40B4-BE49-F238E27FC236}">
                <a16:creationId xmlns:a16="http://schemas.microsoft.com/office/drawing/2014/main" id="{F0ADCCCC-1D2E-4A99-BD49-7935371D87AD}"/>
              </a:ext>
            </a:extLst>
          </p:cNvPr>
          <p:cNvSpPr>
            <a:spLocks noGrp="1"/>
          </p:cNvSpPr>
          <p:nvPr>
            <p:ph idx="1"/>
          </p:nvPr>
        </p:nvSpPr>
        <p:spPr>
          <a:xfrm>
            <a:off x="1066800" y="1524000"/>
            <a:ext cx="7620000" cy="4114800"/>
          </a:xfrm>
        </p:spPr>
        <p:txBody>
          <a:bodyPr/>
          <a:lstStyle/>
          <a:p>
            <a:pPr algn="just"/>
            <a:r>
              <a:rPr lang="en-IN" dirty="0"/>
              <a:t>ICLS officers from Chennai conducted search and seizure on 24.03.2023 at the registered office of </a:t>
            </a:r>
            <a:r>
              <a:rPr lang="en-IN" dirty="0" err="1"/>
              <a:t>Kanakkupillai</a:t>
            </a:r>
            <a:r>
              <a:rPr lang="en-IN" dirty="0"/>
              <a:t> CA firm involved in creation of more than 1500 cos where Co </a:t>
            </a:r>
            <a:r>
              <a:rPr lang="en-IN" dirty="0" err="1"/>
              <a:t>regn</a:t>
            </a:r>
            <a:r>
              <a:rPr lang="en-IN" dirty="0"/>
              <a:t>: 6141, GST </a:t>
            </a:r>
            <a:r>
              <a:rPr lang="en-IN" dirty="0" err="1"/>
              <a:t>Regn</a:t>
            </a:r>
            <a:r>
              <a:rPr lang="en-IN" dirty="0"/>
              <a:t> 999, TM -1999/-</a:t>
            </a:r>
          </a:p>
        </p:txBody>
      </p:sp>
      <p:sp>
        <p:nvSpPr>
          <p:cNvPr id="5" name="Footer Placeholder 4">
            <a:extLst>
              <a:ext uri="{FF2B5EF4-FFF2-40B4-BE49-F238E27FC236}">
                <a16:creationId xmlns:a16="http://schemas.microsoft.com/office/drawing/2014/main" id="{C9E242CA-56C3-4FA4-B041-E14B9B51FCF7}"/>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6EB5BABE-F8DF-422A-902F-A89934FEA480}"/>
              </a:ext>
            </a:extLst>
          </p:cNvPr>
          <p:cNvSpPr>
            <a:spLocks noGrp="1"/>
          </p:cNvSpPr>
          <p:nvPr>
            <p:ph type="sldNum" sz="quarter" idx="12"/>
          </p:nvPr>
        </p:nvSpPr>
        <p:spPr/>
        <p:txBody>
          <a:bodyPr/>
          <a:lstStyle/>
          <a:p>
            <a:pPr>
              <a:defRPr/>
            </a:pPr>
            <a:fld id="{C46BCC04-14A5-46FC-A23E-F5829FD84756}" type="slidenum">
              <a:rPr lang="en-US" smtClean="0"/>
              <a:pPr>
                <a:defRPr/>
              </a:pPr>
              <a:t>4</a:t>
            </a:fld>
            <a:endParaRPr lang="en-US"/>
          </a:p>
        </p:txBody>
      </p:sp>
    </p:spTree>
    <p:extLst>
      <p:ext uri="{BB962C8B-B14F-4D97-AF65-F5344CB8AC3E}">
        <p14:creationId xmlns:p14="http://schemas.microsoft.com/office/powerpoint/2010/main" val="3761403393"/>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54177-54C4-4BDE-8006-8E3A2B7D9FBD}"/>
              </a:ext>
            </a:extLst>
          </p:cNvPr>
          <p:cNvSpPr>
            <a:spLocks noGrp="1"/>
          </p:cNvSpPr>
          <p:nvPr>
            <p:ph type="title"/>
          </p:nvPr>
        </p:nvSpPr>
        <p:spPr/>
        <p:txBody>
          <a:bodyPr/>
          <a:lstStyle/>
          <a:p>
            <a:br>
              <a:rPr lang="en-IN" b="1" dirty="0"/>
            </a:br>
            <a:r>
              <a:rPr lang="en-IN" b="1" dirty="0"/>
              <a:t>Reflecting on the Amendments</a:t>
            </a:r>
            <a:br>
              <a:rPr lang="en-IN" b="1" dirty="0"/>
            </a:br>
            <a:endParaRPr lang="en-IN" dirty="0"/>
          </a:p>
        </p:txBody>
      </p:sp>
      <p:sp>
        <p:nvSpPr>
          <p:cNvPr id="3" name="Content Placeholder 2">
            <a:extLst>
              <a:ext uri="{FF2B5EF4-FFF2-40B4-BE49-F238E27FC236}">
                <a16:creationId xmlns:a16="http://schemas.microsoft.com/office/drawing/2014/main" id="{E4E6BCF1-2A0F-47B1-9782-4574D65AAC93}"/>
              </a:ext>
            </a:extLst>
          </p:cNvPr>
          <p:cNvSpPr>
            <a:spLocks noGrp="1"/>
          </p:cNvSpPr>
          <p:nvPr>
            <p:ph idx="1"/>
          </p:nvPr>
        </p:nvSpPr>
        <p:spPr/>
        <p:txBody>
          <a:bodyPr/>
          <a:lstStyle/>
          <a:p>
            <a:pPr algn="just"/>
            <a:r>
              <a:rPr lang="en-US" sz="2400" dirty="0"/>
              <a:t>Filing of </a:t>
            </a:r>
            <a:r>
              <a:rPr lang="en-US" sz="2400" b="1" dirty="0"/>
              <a:t>E-Form PAS-6</a:t>
            </a:r>
            <a:r>
              <a:rPr lang="en-US" sz="2400" dirty="0"/>
              <a:t> with the Registrar of Companies on a half yearly basis, </a:t>
            </a:r>
            <a:r>
              <a:rPr lang="en-US" sz="2400" b="1" dirty="0"/>
              <a:t>within 60 days </a:t>
            </a:r>
            <a:r>
              <a:rPr lang="en-US" sz="2400" dirty="0"/>
              <a:t>from the conclusion of each half-year. </a:t>
            </a:r>
          </a:p>
          <a:p>
            <a:pPr algn="just"/>
            <a:r>
              <a:rPr lang="en-US" sz="2400" dirty="0"/>
              <a:t>This move has been taken by the Ministry with a view to reduce the number of </a:t>
            </a:r>
            <a:r>
              <a:rPr lang="en-US" sz="2400" i="1" dirty="0" err="1"/>
              <a:t>benami</a:t>
            </a:r>
            <a:r>
              <a:rPr lang="en-US" sz="2400" i="1" dirty="0"/>
              <a:t> owners </a:t>
            </a:r>
            <a:r>
              <a:rPr lang="en-US" sz="2400" dirty="0"/>
              <a:t>and to increase the transparency, especially in Private Limited Companies. </a:t>
            </a:r>
            <a:endParaRPr lang="en-IN" sz="2400" dirty="0"/>
          </a:p>
        </p:txBody>
      </p:sp>
      <p:sp>
        <p:nvSpPr>
          <p:cNvPr id="5" name="Footer Placeholder 4">
            <a:extLst>
              <a:ext uri="{FF2B5EF4-FFF2-40B4-BE49-F238E27FC236}">
                <a16:creationId xmlns:a16="http://schemas.microsoft.com/office/drawing/2014/main" id="{F7DBFF63-83E0-4036-8F19-108FD96AE7A4}"/>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7EAB377E-9F56-46F4-BD5F-DB92EF6B098A}"/>
              </a:ext>
            </a:extLst>
          </p:cNvPr>
          <p:cNvSpPr>
            <a:spLocks noGrp="1"/>
          </p:cNvSpPr>
          <p:nvPr>
            <p:ph type="sldNum" sz="quarter" idx="12"/>
          </p:nvPr>
        </p:nvSpPr>
        <p:spPr/>
        <p:txBody>
          <a:bodyPr/>
          <a:lstStyle/>
          <a:p>
            <a:pPr>
              <a:defRPr/>
            </a:pPr>
            <a:fld id="{C46BCC04-14A5-46FC-A23E-F5829FD84756}" type="slidenum">
              <a:rPr lang="en-US" smtClean="0"/>
              <a:pPr>
                <a:defRPr/>
              </a:pPr>
              <a:t>40</a:t>
            </a:fld>
            <a:endParaRPr lang="en-US"/>
          </a:p>
        </p:txBody>
      </p:sp>
    </p:spTree>
    <p:extLst>
      <p:ext uri="{BB962C8B-B14F-4D97-AF65-F5344CB8AC3E}">
        <p14:creationId xmlns:p14="http://schemas.microsoft.com/office/powerpoint/2010/main" val="453011035"/>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0AF38-40B1-4032-805D-512D8691B93A}"/>
              </a:ext>
            </a:extLst>
          </p:cNvPr>
          <p:cNvSpPr>
            <a:spLocks noGrp="1"/>
          </p:cNvSpPr>
          <p:nvPr>
            <p:ph type="title"/>
          </p:nvPr>
        </p:nvSpPr>
        <p:spPr/>
        <p:txBody>
          <a:bodyPr/>
          <a:lstStyle/>
          <a:p>
            <a:br>
              <a:rPr lang="en-IN" b="1" dirty="0"/>
            </a:br>
            <a:r>
              <a:rPr lang="en-IN" b="1" dirty="0"/>
              <a:t>Reflecting on the Amendments</a:t>
            </a:r>
            <a:br>
              <a:rPr lang="en-IN" b="1" dirty="0"/>
            </a:br>
            <a:endParaRPr lang="en-IN" dirty="0"/>
          </a:p>
        </p:txBody>
      </p:sp>
      <p:sp>
        <p:nvSpPr>
          <p:cNvPr id="3" name="Content Placeholder 2">
            <a:extLst>
              <a:ext uri="{FF2B5EF4-FFF2-40B4-BE49-F238E27FC236}">
                <a16:creationId xmlns:a16="http://schemas.microsoft.com/office/drawing/2014/main" id="{34E1EF5D-B241-4E5F-B791-BB84E6005762}"/>
              </a:ext>
            </a:extLst>
          </p:cNvPr>
          <p:cNvSpPr>
            <a:spLocks noGrp="1"/>
          </p:cNvSpPr>
          <p:nvPr>
            <p:ph idx="1"/>
          </p:nvPr>
        </p:nvSpPr>
        <p:spPr/>
        <p:txBody>
          <a:bodyPr/>
          <a:lstStyle/>
          <a:p>
            <a:pPr algn="just"/>
            <a:r>
              <a:rPr lang="en-GB" sz="2200" b="0" i="0" dirty="0">
                <a:solidFill>
                  <a:srgbClr val="2C2C2C"/>
                </a:solidFill>
                <a:effectLst/>
                <a:latin typeface="Arial" panose="020B0604020202020204" pitchFamily="34" charset="0"/>
              </a:rPr>
              <a:t>At present two Depositories viz. National Securities Depository Limited   (NSDL) and Central Depository Services (India) Limited (CDSL) are registered with SEBI.</a:t>
            </a:r>
          </a:p>
          <a:p>
            <a:pPr algn="just"/>
            <a:endParaRPr lang="en-GB" sz="2200" b="0" i="0" dirty="0">
              <a:solidFill>
                <a:srgbClr val="2C2C2C"/>
              </a:solidFill>
              <a:effectLst/>
              <a:latin typeface="Arial" panose="020B0604020202020204" pitchFamily="34" charset="0"/>
            </a:endParaRPr>
          </a:p>
          <a:p>
            <a:pPr algn="just"/>
            <a:r>
              <a:rPr lang="en-US" sz="2200" b="0" i="0" dirty="0">
                <a:solidFill>
                  <a:srgbClr val="2C2C2C"/>
                </a:solidFill>
                <a:effectLst/>
                <a:latin typeface="Arial" panose="020B0604020202020204" pitchFamily="34" charset="0"/>
              </a:rPr>
              <a:t>Dematerialization is the process by which physical certificates of an investor are converted to an equivalent number of securities in electronic form and credited into the BO’s account with his DP.</a:t>
            </a:r>
            <a:endParaRPr lang="en-IN" sz="2200" dirty="0"/>
          </a:p>
          <a:p>
            <a:endParaRPr lang="en-IN" sz="2200" dirty="0"/>
          </a:p>
        </p:txBody>
      </p:sp>
      <p:sp>
        <p:nvSpPr>
          <p:cNvPr id="5" name="Footer Placeholder 4">
            <a:extLst>
              <a:ext uri="{FF2B5EF4-FFF2-40B4-BE49-F238E27FC236}">
                <a16:creationId xmlns:a16="http://schemas.microsoft.com/office/drawing/2014/main" id="{B75BB928-C00A-4064-BF4C-0EFFFFC7B53A}"/>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E0DEB4E-0973-46A2-8FB5-487FC27CFEE2}"/>
              </a:ext>
            </a:extLst>
          </p:cNvPr>
          <p:cNvSpPr>
            <a:spLocks noGrp="1"/>
          </p:cNvSpPr>
          <p:nvPr>
            <p:ph type="sldNum" sz="quarter" idx="12"/>
          </p:nvPr>
        </p:nvSpPr>
        <p:spPr/>
        <p:txBody>
          <a:bodyPr/>
          <a:lstStyle/>
          <a:p>
            <a:pPr>
              <a:defRPr/>
            </a:pPr>
            <a:fld id="{C46BCC04-14A5-46FC-A23E-F5829FD84756}" type="slidenum">
              <a:rPr lang="en-US" smtClean="0"/>
              <a:pPr>
                <a:defRPr/>
              </a:pPr>
              <a:t>41</a:t>
            </a:fld>
            <a:endParaRPr lang="en-US"/>
          </a:p>
        </p:txBody>
      </p:sp>
    </p:spTree>
    <p:extLst>
      <p:ext uri="{BB962C8B-B14F-4D97-AF65-F5344CB8AC3E}">
        <p14:creationId xmlns:p14="http://schemas.microsoft.com/office/powerpoint/2010/main" val="3108430097"/>
      </p:ext>
    </p:extLst>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54177-54C4-4BDE-8006-8E3A2B7D9FBD}"/>
              </a:ext>
            </a:extLst>
          </p:cNvPr>
          <p:cNvSpPr>
            <a:spLocks noGrp="1"/>
          </p:cNvSpPr>
          <p:nvPr>
            <p:ph type="title"/>
          </p:nvPr>
        </p:nvSpPr>
        <p:spPr/>
        <p:txBody>
          <a:bodyPr/>
          <a:lstStyle/>
          <a:p>
            <a:r>
              <a:rPr lang="en-IN" dirty="0"/>
              <a:t>Demat process</a:t>
            </a:r>
          </a:p>
        </p:txBody>
      </p:sp>
      <p:sp>
        <p:nvSpPr>
          <p:cNvPr id="3" name="Content Placeholder 2">
            <a:extLst>
              <a:ext uri="{FF2B5EF4-FFF2-40B4-BE49-F238E27FC236}">
                <a16:creationId xmlns:a16="http://schemas.microsoft.com/office/drawing/2014/main" id="{E4E6BCF1-2A0F-47B1-9782-4574D65AAC93}"/>
              </a:ext>
            </a:extLst>
          </p:cNvPr>
          <p:cNvSpPr>
            <a:spLocks noGrp="1"/>
          </p:cNvSpPr>
          <p:nvPr>
            <p:ph idx="1"/>
          </p:nvPr>
        </p:nvSpPr>
        <p:spPr/>
        <p:txBody>
          <a:bodyPr/>
          <a:lstStyle/>
          <a:p>
            <a:pPr marL="228600" indent="-228600" algn="just"/>
            <a:r>
              <a:rPr lang="en-US" sz="2200" b="1" i="0" dirty="0">
                <a:solidFill>
                  <a:srgbClr val="2C2C2C"/>
                </a:solidFill>
                <a:effectLst/>
                <a:latin typeface="Arial" panose="020B0604020202020204" pitchFamily="34" charset="0"/>
              </a:rPr>
              <a:t>How can one convert physical holding into electronic holding i.e. how can one </a:t>
            </a:r>
            <a:r>
              <a:rPr lang="en-US" sz="2200" b="1" i="0" dirty="0" err="1">
                <a:solidFill>
                  <a:srgbClr val="2C2C2C"/>
                </a:solidFill>
                <a:effectLst/>
                <a:latin typeface="Arial" panose="020B0604020202020204" pitchFamily="34" charset="0"/>
              </a:rPr>
              <a:t>dematerialise</a:t>
            </a:r>
            <a:r>
              <a:rPr lang="en-US" sz="2200" b="1" i="0" dirty="0">
                <a:solidFill>
                  <a:srgbClr val="2C2C2C"/>
                </a:solidFill>
                <a:effectLst/>
                <a:latin typeface="Arial" panose="020B0604020202020204" pitchFamily="34" charset="0"/>
              </a:rPr>
              <a:t> securities?</a:t>
            </a:r>
            <a:endParaRPr lang="en-US" sz="2200" b="0" i="0" dirty="0">
              <a:solidFill>
                <a:srgbClr val="2C2C2C"/>
              </a:solidFill>
              <a:effectLst/>
              <a:latin typeface="Arial" panose="020B0604020202020204" pitchFamily="34" charset="0"/>
            </a:endParaRPr>
          </a:p>
          <a:p>
            <a:pPr marL="228600" algn="just"/>
            <a:r>
              <a:rPr lang="en-US" sz="2200" b="0" i="0" dirty="0">
                <a:solidFill>
                  <a:srgbClr val="2C2C2C"/>
                </a:solidFill>
                <a:effectLst/>
                <a:latin typeface="Arial" panose="020B0604020202020204" pitchFamily="34" charset="0"/>
              </a:rPr>
              <a:t>In order to </a:t>
            </a:r>
            <a:r>
              <a:rPr lang="en-US" sz="2200" b="0" i="0" dirty="0" err="1">
                <a:solidFill>
                  <a:srgbClr val="2C2C2C"/>
                </a:solidFill>
                <a:effectLst/>
                <a:latin typeface="Arial" panose="020B0604020202020204" pitchFamily="34" charset="0"/>
              </a:rPr>
              <a:t>dematerialise</a:t>
            </a:r>
            <a:r>
              <a:rPr lang="en-US" sz="2200" b="0" i="0" dirty="0">
                <a:solidFill>
                  <a:srgbClr val="2C2C2C"/>
                </a:solidFill>
                <a:effectLst/>
                <a:latin typeface="Arial" panose="020B0604020202020204" pitchFamily="34" charset="0"/>
              </a:rPr>
              <a:t> physical securities, fill in a DRF (</a:t>
            </a:r>
            <a:r>
              <a:rPr lang="en-US" sz="2200" b="0" i="0" dirty="0" err="1">
                <a:solidFill>
                  <a:srgbClr val="2C2C2C"/>
                </a:solidFill>
                <a:effectLst/>
                <a:latin typeface="Arial" panose="020B0604020202020204" pitchFamily="34" charset="0"/>
              </a:rPr>
              <a:t>Demat</a:t>
            </a:r>
            <a:r>
              <a:rPr lang="en-US" sz="2200" b="0" i="0" dirty="0">
                <a:solidFill>
                  <a:srgbClr val="2C2C2C"/>
                </a:solidFill>
                <a:effectLst/>
                <a:latin typeface="Arial" panose="020B0604020202020204" pitchFamily="34" charset="0"/>
              </a:rPr>
              <a:t> Request Form) which is available with the DP and submit the same along with physical certificates that are to be dematerialised. </a:t>
            </a:r>
          </a:p>
          <a:p>
            <a:pPr marL="0" indent="0" algn="just">
              <a:buNone/>
            </a:pPr>
            <a:r>
              <a:rPr lang="en-US" sz="2200" b="0" i="0" dirty="0">
                <a:solidFill>
                  <a:srgbClr val="2C2C2C"/>
                </a:solidFill>
                <a:effectLst/>
                <a:latin typeface="Arial" panose="020B0604020202020204" pitchFamily="34" charset="0"/>
              </a:rPr>
              <a:t>   Separate DRF has to be filled for each ISIN. The </a:t>
            </a:r>
          </a:p>
          <a:p>
            <a:pPr marL="0" indent="0" algn="just">
              <a:buNone/>
            </a:pPr>
            <a:r>
              <a:rPr lang="en-US" sz="2200" b="0" i="0" dirty="0">
                <a:solidFill>
                  <a:srgbClr val="2C2C2C"/>
                </a:solidFill>
                <a:effectLst/>
                <a:latin typeface="Arial" panose="020B0604020202020204" pitchFamily="34" charset="0"/>
              </a:rPr>
              <a:t>   complete process of </a:t>
            </a:r>
            <a:r>
              <a:rPr lang="en-US" sz="2200" b="0" i="0" dirty="0" err="1">
                <a:solidFill>
                  <a:srgbClr val="2C2C2C"/>
                </a:solidFill>
                <a:effectLst/>
                <a:latin typeface="Arial" panose="020B0604020202020204" pitchFamily="34" charset="0"/>
              </a:rPr>
              <a:t>dematerialisation</a:t>
            </a:r>
            <a:r>
              <a:rPr lang="en-US" sz="2200" b="0" i="0" dirty="0">
                <a:solidFill>
                  <a:srgbClr val="2C2C2C"/>
                </a:solidFill>
                <a:effectLst/>
                <a:latin typeface="Arial" panose="020B0604020202020204" pitchFamily="34" charset="0"/>
              </a:rPr>
              <a:t> is outlined below:</a:t>
            </a:r>
          </a:p>
          <a:p>
            <a:endParaRPr lang="en-IN" dirty="0"/>
          </a:p>
        </p:txBody>
      </p:sp>
      <p:sp>
        <p:nvSpPr>
          <p:cNvPr id="5" name="Footer Placeholder 4">
            <a:extLst>
              <a:ext uri="{FF2B5EF4-FFF2-40B4-BE49-F238E27FC236}">
                <a16:creationId xmlns:a16="http://schemas.microsoft.com/office/drawing/2014/main" id="{F7DBFF63-83E0-4036-8F19-108FD96AE7A4}"/>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7EAB377E-9F56-46F4-BD5F-DB92EF6B098A}"/>
              </a:ext>
            </a:extLst>
          </p:cNvPr>
          <p:cNvSpPr>
            <a:spLocks noGrp="1"/>
          </p:cNvSpPr>
          <p:nvPr>
            <p:ph type="sldNum" sz="quarter" idx="12"/>
          </p:nvPr>
        </p:nvSpPr>
        <p:spPr/>
        <p:txBody>
          <a:bodyPr/>
          <a:lstStyle/>
          <a:p>
            <a:pPr>
              <a:defRPr/>
            </a:pPr>
            <a:fld id="{C46BCC04-14A5-46FC-A23E-F5829FD84756}" type="slidenum">
              <a:rPr lang="en-US" smtClean="0"/>
              <a:pPr>
                <a:defRPr/>
              </a:pPr>
              <a:t>42</a:t>
            </a:fld>
            <a:endParaRPr lang="en-US"/>
          </a:p>
        </p:txBody>
      </p:sp>
    </p:spTree>
    <p:extLst>
      <p:ext uri="{BB962C8B-B14F-4D97-AF65-F5344CB8AC3E}">
        <p14:creationId xmlns:p14="http://schemas.microsoft.com/office/powerpoint/2010/main" val="3970591056"/>
      </p:ext>
    </p:extLst>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EE55A-786F-446D-A685-7035D412D668}"/>
              </a:ext>
            </a:extLst>
          </p:cNvPr>
          <p:cNvSpPr>
            <a:spLocks noGrp="1"/>
          </p:cNvSpPr>
          <p:nvPr>
            <p:ph type="title"/>
          </p:nvPr>
        </p:nvSpPr>
        <p:spPr/>
        <p:txBody>
          <a:bodyPr/>
          <a:lstStyle/>
          <a:p>
            <a:r>
              <a:rPr lang="en-IN" dirty="0"/>
              <a:t>Demat process</a:t>
            </a:r>
          </a:p>
        </p:txBody>
      </p:sp>
      <p:sp>
        <p:nvSpPr>
          <p:cNvPr id="3" name="Content Placeholder 2">
            <a:extLst>
              <a:ext uri="{FF2B5EF4-FFF2-40B4-BE49-F238E27FC236}">
                <a16:creationId xmlns:a16="http://schemas.microsoft.com/office/drawing/2014/main" id="{38B40F65-4EB5-4761-BD4D-CB72E9A28657}"/>
              </a:ext>
            </a:extLst>
          </p:cNvPr>
          <p:cNvSpPr>
            <a:spLocks noGrp="1"/>
          </p:cNvSpPr>
          <p:nvPr>
            <p:ph idx="1"/>
          </p:nvPr>
        </p:nvSpPr>
        <p:spPr>
          <a:xfrm>
            <a:off x="1066800" y="1371600"/>
            <a:ext cx="7620000" cy="4114800"/>
          </a:xfrm>
        </p:spPr>
        <p:txBody>
          <a:bodyPr/>
          <a:lstStyle/>
          <a:p>
            <a:pPr marL="233045" indent="0" algn="just">
              <a:buNone/>
            </a:pPr>
            <a:r>
              <a:rPr lang="en-US" sz="2100" b="0" i="0" dirty="0">
                <a:solidFill>
                  <a:srgbClr val="2C2C2C"/>
                </a:solidFill>
                <a:effectLst/>
                <a:latin typeface="Arial" panose="020B0604020202020204" pitchFamily="34" charset="0"/>
                <a:cs typeface="Arial" panose="020B0604020202020204" pitchFamily="34" charset="0"/>
              </a:rPr>
              <a:t>1.  Surrender certificates for dematerialization to the DP.</a:t>
            </a:r>
          </a:p>
          <a:p>
            <a:pPr marL="233045" indent="0" algn="just">
              <a:buNone/>
            </a:pPr>
            <a:r>
              <a:rPr lang="en-US" sz="2100" dirty="0">
                <a:solidFill>
                  <a:srgbClr val="2C2C2C"/>
                </a:solidFill>
                <a:latin typeface="Arial" panose="020B0604020202020204" pitchFamily="34" charset="0"/>
                <a:cs typeface="Arial" panose="020B0604020202020204" pitchFamily="34" charset="0"/>
              </a:rPr>
              <a:t>2. </a:t>
            </a:r>
            <a:r>
              <a:rPr lang="en-US" sz="2100" b="0" i="0" dirty="0">
                <a:solidFill>
                  <a:srgbClr val="2C2C2C"/>
                </a:solidFill>
                <a:effectLst/>
                <a:latin typeface="Arial" panose="020B0604020202020204" pitchFamily="34" charset="0"/>
                <a:cs typeface="Arial" panose="020B0604020202020204" pitchFamily="34" charset="0"/>
              </a:rPr>
              <a:t>DP intimates to the Depository regarding the request through the system.</a:t>
            </a:r>
          </a:p>
          <a:p>
            <a:pPr marL="233045" indent="0" algn="just">
              <a:buNone/>
            </a:pPr>
            <a:r>
              <a:rPr lang="en-US" sz="2100" dirty="0">
                <a:solidFill>
                  <a:srgbClr val="2C2C2C"/>
                </a:solidFill>
                <a:latin typeface="Arial" panose="020B0604020202020204" pitchFamily="34" charset="0"/>
                <a:cs typeface="Arial" panose="020B0604020202020204" pitchFamily="34" charset="0"/>
              </a:rPr>
              <a:t>3. </a:t>
            </a:r>
            <a:r>
              <a:rPr lang="en-US" sz="2100" b="0" i="0" dirty="0">
                <a:solidFill>
                  <a:srgbClr val="2C2C2C"/>
                </a:solidFill>
                <a:effectLst/>
                <a:latin typeface="Arial" panose="020B0604020202020204" pitchFamily="34" charset="0"/>
                <a:cs typeface="Arial" panose="020B0604020202020204" pitchFamily="34" charset="0"/>
              </a:rPr>
              <a:t>DP submits the certificates to the registrar of the Issuer Company.</a:t>
            </a:r>
          </a:p>
          <a:p>
            <a:pPr marL="233045" indent="0" algn="just">
              <a:buNone/>
            </a:pPr>
            <a:r>
              <a:rPr lang="en-US" sz="2100" dirty="0">
                <a:solidFill>
                  <a:srgbClr val="2C2C2C"/>
                </a:solidFill>
                <a:latin typeface="Arial" panose="020B0604020202020204" pitchFamily="34" charset="0"/>
                <a:cs typeface="Arial" panose="020B0604020202020204" pitchFamily="34" charset="0"/>
              </a:rPr>
              <a:t>4. R</a:t>
            </a:r>
            <a:r>
              <a:rPr lang="en-US" sz="2100" b="0" i="0" dirty="0">
                <a:solidFill>
                  <a:srgbClr val="2C2C2C"/>
                </a:solidFill>
                <a:effectLst/>
                <a:latin typeface="Arial" panose="020B0604020202020204" pitchFamily="34" charset="0"/>
                <a:cs typeface="Arial" panose="020B0604020202020204" pitchFamily="34" charset="0"/>
              </a:rPr>
              <a:t>egistrar confirms the dematerialization request from depository.</a:t>
            </a:r>
          </a:p>
          <a:p>
            <a:pPr marL="233045" indent="0" algn="just">
              <a:buNone/>
            </a:pPr>
            <a:r>
              <a:rPr lang="en-US" sz="2100" dirty="0">
                <a:solidFill>
                  <a:srgbClr val="2C2C2C"/>
                </a:solidFill>
                <a:latin typeface="Arial" panose="020B0604020202020204" pitchFamily="34" charset="0"/>
                <a:cs typeface="Arial" panose="020B0604020202020204" pitchFamily="34" charset="0"/>
              </a:rPr>
              <a:t>5. </a:t>
            </a:r>
            <a:r>
              <a:rPr lang="en-US" sz="2100" b="0" i="0" dirty="0">
                <a:solidFill>
                  <a:srgbClr val="2C2C2C"/>
                </a:solidFill>
                <a:effectLst/>
                <a:latin typeface="Arial" panose="020B0604020202020204" pitchFamily="34" charset="0"/>
                <a:cs typeface="Arial" panose="020B0604020202020204" pitchFamily="34" charset="0"/>
              </a:rPr>
              <a:t>After dematerializing the certificates, Registrar updates accounts and informs depository regarding completion of dematerialization.</a:t>
            </a:r>
          </a:p>
          <a:p>
            <a:pPr marL="233045" indent="0" algn="just">
              <a:buNone/>
            </a:pPr>
            <a:r>
              <a:rPr lang="en-US" sz="2100" dirty="0">
                <a:solidFill>
                  <a:srgbClr val="2C2C2C"/>
                </a:solidFill>
                <a:latin typeface="Arial" panose="020B0604020202020204" pitchFamily="34" charset="0"/>
                <a:cs typeface="Arial" panose="020B0604020202020204" pitchFamily="34" charset="0"/>
              </a:rPr>
              <a:t>6. D</a:t>
            </a:r>
            <a:r>
              <a:rPr lang="en-US" sz="2100" b="0" i="0" dirty="0">
                <a:solidFill>
                  <a:srgbClr val="2C2C2C"/>
                </a:solidFill>
                <a:effectLst/>
                <a:latin typeface="Arial" panose="020B0604020202020204" pitchFamily="34" charset="0"/>
                <a:cs typeface="Arial" panose="020B0604020202020204" pitchFamily="34" charset="0"/>
              </a:rPr>
              <a:t>epository updates its accounts and informs the DP.</a:t>
            </a:r>
          </a:p>
          <a:p>
            <a:pPr marL="233045" indent="0" algn="just">
              <a:buNone/>
            </a:pPr>
            <a:r>
              <a:rPr lang="en-US" sz="2100" dirty="0">
                <a:solidFill>
                  <a:srgbClr val="2C2C2C"/>
                </a:solidFill>
                <a:latin typeface="Arial" panose="020B0604020202020204" pitchFamily="34" charset="0"/>
                <a:cs typeface="Arial" panose="020B0604020202020204" pitchFamily="34" charset="0"/>
              </a:rPr>
              <a:t>7. </a:t>
            </a:r>
            <a:r>
              <a:rPr lang="en-US" sz="2100" b="0" i="0" dirty="0">
                <a:solidFill>
                  <a:srgbClr val="2C2C2C"/>
                </a:solidFill>
                <a:effectLst/>
                <a:latin typeface="Arial" panose="020B0604020202020204" pitchFamily="34" charset="0"/>
                <a:cs typeface="Arial" panose="020B0604020202020204" pitchFamily="34" charset="0"/>
              </a:rPr>
              <a:t>DP updates the </a:t>
            </a:r>
            <a:r>
              <a:rPr lang="en-US" sz="2100" b="0" i="0" dirty="0" err="1">
                <a:solidFill>
                  <a:srgbClr val="2C2C2C"/>
                </a:solidFill>
                <a:effectLst/>
                <a:latin typeface="Arial" panose="020B0604020202020204" pitchFamily="34" charset="0"/>
                <a:cs typeface="Arial" panose="020B0604020202020204" pitchFamily="34" charset="0"/>
              </a:rPr>
              <a:t>demat</a:t>
            </a:r>
            <a:r>
              <a:rPr lang="en-US" sz="2100" b="0" i="0" dirty="0">
                <a:solidFill>
                  <a:srgbClr val="2C2C2C"/>
                </a:solidFill>
                <a:effectLst/>
                <a:latin typeface="Arial" panose="020B0604020202020204" pitchFamily="34" charset="0"/>
                <a:cs typeface="Arial" panose="020B0604020202020204" pitchFamily="34" charset="0"/>
              </a:rPr>
              <a:t> account of the investor.</a:t>
            </a:r>
          </a:p>
          <a:p>
            <a:endParaRPr lang="en-IN" sz="21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1A2C664D-AE47-4C44-AFFA-A2FBBADE8AB3}"/>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DFF0AB9-7CAB-4EFB-96EE-B3E74C9771B9}"/>
              </a:ext>
            </a:extLst>
          </p:cNvPr>
          <p:cNvSpPr>
            <a:spLocks noGrp="1"/>
          </p:cNvSpPr>
          <p:nvPr>
            <p:ph type="sldNum" sz="quarter" idx="12"/>
          </p:nvPr>
        </p:nvSpPr>
        <p:spPr/>
        <p:txBody>
          <a:bodyPr/>
          <a:lstStyle/>
          <a:p>
            <a:pPr>
              <a:defRPr/>
            </a:pPr>
            <a:fld id="{C46BCC04-14A5-46FC-A23E-F5829FD84756}" type="slidenum">
              <a:rPr lang="en-US" smtClean="0"/>
              <a:pPr>
                <a:defRPr/>
              </a:pPr>
              <a:t>43</a:t>
            </a:fld>
            <a:endParaRPr lang="en-US"/>
          </a:p>
        </p:txBody>
      </p:sp>
    </p:spTree>
    <p:extLst>
      <p:ext uri="{BB962C8B-B14F-4D97-AF65-F5344CB8AC3E}">
        <p14:creationId xmlns:p14="http://schemas.microsoft.com/office/powerpoint/2010/main" val="4220932640"/>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06ACC-6D49-482F-8422-F64D8AC49430}"/>
              </a:ext>
            </a:extLst>
          </p:cNvPr>
          <p:cNvSpPr>
            <a:spLocks noGrp="1"/>
          </p:cNvSpPr>
          <p:nvPr>
            <p:ph type="title"/>
          </p:nvPr>
        </p:nvSpPr>
        <p:spPr/>
        <p:txBody>
          <a:bodyPr/>
          <a:lstStyle/>
          <a:p>
            <a:r>
              <a:rPr lang="en-IN" dirty="0"/>
              <a:t>Demat process</a:t>
            </a:r>
          </a:p>
        </p:txBody>
      </p:sp>
      <p:sp>
        <p:nvSpPr>
          <p:cNvPr id="3" name="Content Placeholder 2">
            <a:extLst>
              <a:ext uri="{FF2B5EF4-FFF2-40B4-BE49-F238E27FC236}">
                <a16:creationId xmlns:a16="http://schemas.microsoft.com/office/drawing/2014/main" id="{F0835A5C-F6A2-47EE-B57C-A244D39F70AC}"/>
              </a:ext>
            </a:extLst>
          </p:cNvPr>
          <p:cNvSpPr>
            <a:spLocks noGrp="1"/>
          </p:cNvSpPr>
          <p:nvPr>
            <p:ph idx="1"/>
          </p:nvPr>
        </p:nvSpPr>
        <p:spPr/>
        <p:txBody>
          <a:bodyPr/>
          <a:lstStyle/>
          <a:p>
            <a:pPr algn="just"/>
            <a:r>
              <a:rPr lang="en-US" sz="2200" b="0" i="0" dirty="0">
                <a:solidFill>
                  <a:srgbClr val="2C2C2C"/>
                </a:solidFill>
                <a:effectLst/>
                <a:latin typeface="Arial" panose="020B0604020202020204" pitchFamily="34" charset="0"/>
              </a:rPr>
              <a:t>ISIN (International Securities Identification Number) is a unique 12 digit alpha-numeric identification number allotted for a security (E.g.- INE383C01018). </a:t>
            </a:r>
          </a:p>
          <a:p>
            <a:pPr algn="just"/>
            <a:endParaRPr lang="en-US" sz="2200" dirty="0">
              <a:solidFill>
                <a:srgbClr val="2C2C2C"/>
              </a:solidFill>
              <a:latin typeface="Arial" panose="020B0604020202020204" pitchFamily="34" charset="0"/>
            </a:endParaRPr>
          </a:p>
          <a:p>
            <a:pPr algn="just"/>
            <a:r>
              <a:rPr lang="en-US" sz="2200" b="0" i="0" dirty="0">
                <a:solidFill>
                  <a:srgbClr val="2C2C2C"/>
                </a:solidFill>
                <a:effectLst/>
                <a:latin typeface="Arial" panose="020B0604020202020204" pitchFamily="34" charset="0"/>
              </a:rPr>
              <a:t>Equity-fully paid up, equity-partly paid up, equity with differential voting /dividend rights issued by the same issuer will have different ISINs</a:t>
            </a:r>
            <a:r>
              <a:rPr lang="en-US" sz="2200" b="1" i="1" dirty="0">
                <a:solidFill>
                  <a:srgbClr val="2C2C2C"/>
                </a:solidFill>
                <a:effectLst/>
                <a:latin typeface="Arial" panose="020B0604020202020204" pitchFamily="34" charset="0"/>
              </a:rPr>
              <a:t>.</a:t>
            </a:r>
            <a:endParaRPr lang="en-IN" sz="2200" dirty="0"/>
          </a:p>
        </p:txBody>
      </p:sp>
      <p:sp>
        <p:nvSpPr>
          <p:cNvPr id="5" name="Footer Placeholder 4">
            <a:extLst>
              <a:ext uri="{FF2B5EF4-FFF2-40B4-BE49-F238E27FC236}">
                <a16:creationId xmlns:a16="http://schemas.microsoft.com/office/drawing/2014/main" id="{9A22040C-86E2-4A95-A433-B099C49526DA}"/>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EFA3DD07-2869-4803-823B-F79E1639E40F}"/>
              </a:ext>
            </a:extLst>
          </p:cNvPr>
          <p:cNvSpPr>
            <a:spLocks noGrp="1"/>
          </p:cNvSpPr>
          <p:nvPr>
            <p:ph type="sldNum" sz="quarter" idx="12"/>
          </p:nvPr>
        </p:nvSpPr>
        <p:spPr/>
        <p:txBody>
          <a:bodyPr/>
          <a:lstStyle/>
          <a:p>
            <a:pPr>
              <a:defRPr/>
            </a:pPr>
            <a:fld id="{C46BCC04-14A5-46FC-A23E-F5829FD84756}" type="slidenum">
              <a:rPr lang="en-US" smtClean="0"/>
              <a:pPr>
                <a:defRPr/>
              </a:pPr>
              <a:t>44</a:t>
            </a:fld>
            <a:endParaRPr lang="en-US"/>
          </a:p>
        </p:txBody>
      </p:sp>
    </p:spTree>
    <p:extLst>
      <p:ext uri="{BB962C8B-B14F-4D97-AF65-F5344CB8AC3E}">
        <p14:creationId xmlns:p14="http://schemas.microsoft.com/office/powerpoint/2010/main" val="3902294063"/>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FE57-6423-43FE-9ACA-0283E19879D7}"/>
              </a:ext>
            </a:extLst>
          </p:cNvPr>
          <p:cNvSpPr>
            <a:spLocks noGrp="1"/>
          </p:cNvSpPr>
          <p:nvPr>
            <p:ph type="title"/>
          </p:nvPr>
        </p:nvSpPr>
        <p:spPr/>
        <p:txBody>
          <a:bodyPr/>
          <a:lstStyle/>
          <a:p>
            <a:r>
              <a:rPr lang="en-IN" dirty="0"/>
              <a:t>Demat process</a:t>
            </a:r>
          </a:p>
        </p:txBody>
      </p:sp>
      <p:sp>
        <p:nvSpPr>
          <p:cNvPr id="3" name="Content Placeholder 2">
            <a:extLst>
              <a:ext uri="{FF2B5EF4-FFF2-40B4-BE49-F238E27FC236}">
                <a16:creationId xmlns:a16="http://schemas.microsoft.com/office/drawing/2014/main" id="{0056475D-4335-468B-9BC1-9EE8427CB664}"/>
              </a:ext>
            </a:extLst>
          </p:cNvPr>
          <p:cNvSpPr>
            <a:spLocks noGrp="1"/>
          </p:cNvSpPr>
          <p:nvPr>
            <p:ph idx="1"/>
          </p:nvPr>
        </p:nvSpPr>
        <p:spPr/>
        <p:txBody>
          <a:bodyPr/>
          <a:lstStyle/>
          <a:p>
            <a:pPr marL="228600" indent="-228600" algn="just"/>
            <a:r>
              <a:rPr lang="en-US" sz="2200" b="1" i="0" dirty="0">
                <a:solidFill>
                  <a:srgbClr val="2C2C2C"/>
                </a:solidFill>
                <a:effectLst/>
                <a:latin typeface="Arial" panose="020B0604020202020204" pitchFamily="34" charset="0"/>
                <a:cs typeface="Arial" panose="020B0604020202020204" pitchFamily="34" charset="0"/>
              </a:rPr>
              <a:t>Can odd lot shares be dematerialized?</a:t>
            </a:r>
            <a:endParaRPr lang="en-US" sz="2200" dirty="0">
              <a:solidFill>
                <a:srgbClr val="2C2C2C"/>
              </a:solidFill>
              <a:latin typeface="Arial" panose="020B0604020202020204" pitchFamily="34" charset="0"/>
              <a:cs typeface="Arial" panose="020B0604020202020204" pitchFamily="34" charset="0"/>
            </a:endParaRPr>
          </a:p>
          <a:p>
            <a:pPr marL="228600" indent="-228600" algn="just"/>
            <a:r>
              <a:rPr lang="en-US" sz="2200" b="0" i="0" dirty="0">
                <a:solidFill>
                  <a:srgbClr val="2C2C2C"/>
                </a:solidFill>
                <a:effectLst/>
                <a:latin typeface="Arial" panose="020B0604020202020204" pitchFamily="34" charset="0"/>
                <a:cs typeface="Arial" panose="020B0604020202020204" pitchFamily="34" charset="0"/>
              </a:rPr>
              <a:t>Yes, odd lot share certificates can also be dematerialized.</a:t>
            </a:r>
          </a:p>
          <a:p>
            <a:pPr marL="228600" indent="-228600" algn="just"/>
            <a:endParaRPr lang="en-US" sz="2200" dirty="0">
              <a:solidFill>
                <a:srgbClr val="2C2C2C"/>
              </a:solidFill>
              <a:latin typeface="Arial" panose="020B0604020202020204" pitchFamily="34" charset="0"/>
              <a:cs typeface="Arial" panose="020B0604020202020204" pitchFamily="34" charset="0"/>
            </a:endParaRPr>
          </a:p>
          <a:p>
            <a:pPr marL="228600" indent="-228600" algn="just"/>
            <a:r>
              <a:rPr lang="en-US" sz="2200" b="1" i="0" dirty="0">
                <a:solidFill>
                  <a:srgbClr val="2C2C2C"/>
                </a:solidFill>
                <a:effectLst/>
                <a:latin typeface="Arial" panose="020B0604020202020204" pitchFamily="34" charset="0"/>
                <a:cs typeface="Arial" panose="020B0604020202020204" pitchFamily="34" charset="0"/>
              </a:rPr>
              <a:t>Do dematerialised shares have distinctive numbers?</a:t>
            </a:r>
            <a:endParaRPr lang="en-US" sz="2200" b="0" i="0" dirty="0">
              <a:solidFill>
                <a:srgbClr val="2C2C2C"/>
              </a:solidFill>
              <a:effectLst/>
              <a:latin typeface="Arial" panose="020B0604020202020204" pitchFamily="34" charset="0"/>
              <a:cs typeface="Arial" panose="020B0604020202020204" pitchFamily="34" charset="0"/>
            </a:endParaRPr>
          </a:p>
          <a:p>
            <a:pPr marL="228600" indent="-228600" algn="just"/>
            <a:r>
              <a:rPr lang="en-US" sz="2200" b="0" i="0" dirty="0">
                <a:solidFill>
                  <a:srgbClr val="2C2C2C"/>
                </a:solidFill>
                <a:effectLst/>
                <a:latin typeface="Arial" panose="020B0604020202020204" pitchFamily="34" charset="0"/>
                <a:cs typeface="Arial" panose="020B0604020202020204" pitchFamily="34" charset="0"/>
              </a:rPr>
              <a:t>Dematerialised shares do not have any distinctive numbers. These shares are fungible, which means that all the holdings of a particular security will be identical and interchangeable.</a:t>
            </a:r>
          </a:p>
          <a:p>
            <a:endParaRPr lang="en-IN" sz="22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6445843C-664C-4105-BFA7-AE1C9A9D18DA}"/>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D929C81-ABA1-46C4-B0D1-66D3F3FDEE83}"/>
              </a:ext>
            </a:extLst>
          </p:cNvPr>
          <p:cNvSpPr>
            <a:spLocks noGrp="1"/>
          </p:cNvSpPr>
          <p:nvPr>
            <p:ph type="sldNum" sz="quarter" idx="12"/>
          </p:nvPr>
        </p:nvSpPr>
        <p:spPr/>
        <p:txBody>
          <a:bodyPr/>
          <a:lstStyle/>
          <a:p>
            <a:pPr>
              <a:defRPr/>
            </a:pPr>
            <a:fld id="{C46BCC04-14A5-46FC-A23E-F5829FD84756}" type="slidenum">
              <a:rPr lang="en-US" smtClean="0"/>
              <a:pPr>
                <a:defRPr/>
              </a:pPr>
              <a:t>45</a:t>
            </a:fld>
            <a:endParaRPr lang="en-US"/>
          </a:p>
        </p:txBody>
      </p:sp>
    </p:spTree>
    <p:extLst>
      <p:ext uri="{BB962C8B-B14F-4D97-AF65-F5344CB8AC3E}">
        <p14:creationId xmlns:p14="http://schemas.microsoft.com/office/powerpoint/2010/main" val="424497067"/>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D6A81-48CC-4002-B496-8FB34DFD4ABE}"/>
              </a:ext>
            </a:extLst>
          </p:cNvPr>
          <p:cNvSpPr>
            <a:spLocks noGrp="1"/>
          </p:cNvSpPr>
          <p:nvPr>
            <p:ph type="title"/>
          </p:nvPr>
        </p:nvSpPr>
        <p:spPr/>
        <p:txBody>
          <a:bodyPr/>
          <a:lstStyle/>
          <a:p>
            <a:r>
              <a:rPr lang="en-IN" dirty="0"/>
              <a:t>Demat process</a:t>
            </a:r>
          </a:p>
        </p:txBody>
      </p:sp>
      <p:sp>
        <p:nvSpPr>
          <p:cNvPr id="3" name="Content Placeholder 2">
            <a:extLst>
              <a:ext uri="{FF2B5EF4-FFF2-40B4-BE49-F238E27FC236}">
                <a16:creationId xmlns:a16="http://schemas.microsoft.com/office/drawing/2014/main" id="{E5B712FB-F1A5-401B-B0A2-18DA438744A5}"/>
              </a:ext>
            </a:extLst>
          </p:cNvPr>
          <p:cNvSpPr>
            <a:spLocks noGrp="1"/>
          </p:cNvSpPr>
          <p:nvPr>
            <p:ph idx="1"/>
          </p:nvPr>
        </p:nvSpPr>
        <p:spPr>
          <a:xfrm>
            <a:off x="1077798" y="1504361"/>
            <a:ext cx="7620000" cy="4114800"/>
          </a:xfrm>
        </p:spPr>
        <p:txBody>
          <a:bodyPr/>
          <a:lstStyle/>
          <a:p>
            <a:pPr marL="228600" indent="-228600" algn="just"/>
            <a:endParaRPr lang="en-US" sz="2200" b="1" i="0" dirty="0">
              <a:solidFill>
                <a:srgbClr val="2C2C2C"/>
              </a:solidFill>
              <a:effectLst/>
              <a:latin typeface="Arial" panose="020B0604020202020204" pitchFamily="34" charset="0"/>
            </a:endParaRPr>
          </a:p>
          <a:p>
            <a:pPr marL="228600" indent="-228600" algn="just"/>
            <a:r>
              <a:rPr lang="en-US" sz="2200" b="1" i="0" dirty="0">
                <a:solidFill>
                  <a:srgbClr val="2C2C2C"/>
                </a:solidFill>
                <a:effectLst/>
                <a:latin typeface="Arial" panose="020B0604020202020204" pitchFamily="34" charset="0"/>
              </a:rPr>
              <a:t>Can electronic holdings be converted back into physical certificates?</a:t>
            </a:r>
            <a:endParaRPr lang="en-US" sz="2200" b="0" i="0" dirty="0">
              <a:solidFill>
                <a:srgbClr val="2C2C2C"/>
              </a:solidFill>
              <a:effectLst/>
              <a:latin typeface="Arial" panose="020B0604020202020204" pitchFamily="34" charset="0"/>
            </a:endParaRPr>
          </a:p>
          <a:p>
            <a:pPr marL="228600" algn="just"/>
            <a:r>
              <a:rPr lang="en-US" sz="2200" b="0" i="0" dirty="0">
                <a:solidFill>
                  <a:srgbClr val="2C2C2C"/>
                </a:solidFill>
                <a:effectLst/>
                <a:latin typeface="Arial" panose="020B0604020202020204" pitchFamily="34" charset="0"/>
              </a:rPr>
              <a:t>Yes. The process is called rematerialisation. If one wishes to get back his securities in the physical form he has to fill in the RRF (Remat Request Form) and request his DP for rematerialisation</a:t>
            </a:r>
            <a:r>
              <a:rPr lang="en-US" sz="2200" dirty="0">
                <a:solidFill>
                  <a:srgbClr val="2C2C2C"/>
                </a:solidFill>
                <a:latin typeface="Arial" panose="020B0604020202020204" pitchFamily="34" charset="0"/>
              </a:rPr>
              <a:t>. </a:t>
            </a:r>
            <a:endParaRPr lang="en-US" sz="2200" b="0" i="0" dirty="0">
              <a:solidFill>
                <a:srgbClr val="2C2C2C"/>
              </a:solidFill>
              <a:effectLst/>
              <a:latin typeface="Arial" panose="020B0604020202020204" pitchFamily="34" charset="0"/>
            </a:endParaRPr>
          </a:p>
          <a:p>
            <a:endParaRPr lang="en-IN" dirty="0"/>
          </a:p>
        </p:txBody>
      </p:sp>
      <p:sp>
        <p:nvSpPr>
          <p:cNvPr id="5" name="Footer Placeholder 4">
            <a:extLst>
              <a:ext uri="{FF2B5EF4-FFF2-40B4-BE49-F238E27FC236}">
                <a16:creationId xmlns:a16="http://schemas.microsoft.com/office/drawing/2014/main" id="{4FCDF6D0-F2D1-4EB0-A5EF-1DA4D930861D}"/>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F6B6D89-B70D-4D1A-890F-CFF5C1F3565B}"/>
              </a:ext>
            </a:extLst>
          </p:cNvPr>
          <p:cNvSpPr>
            <a:spLocks noGrp="1"/>
          </p:cNvSpPr>
          <p:nvPr>
            <p:ph type="sldNum" sz="quarter" idx="12"/>
          </p:nvPr>
        </p:nvSpPr>
        <p:spPr/>
        <p:txBody>
          <a:bodyPr/>
          <a:lstStyle/>
          <a:p>
            <a:pPr>
              <a:defRPr/>
            </a:pPr>
            <a:fld id="{C46BCC04-14A5-46FC-A23E-F5829FD84756}" type="slidenum">
              <a:rPr lang="en-US" smtClean="0"/>
              <a:pPr>
                <a:defRPr/>
              </a:pPr>
              <a:t>46</a:t>
            </a:fld>
            <a:endParaRPr lang="en-US"/>
          </a:p>
        </p:txBody>
      </p:sp>
    </p:spTree>
    <p:extLst>
      <p:ext uri="{BB962C8B-B14F-4D97-AF65-F5344CB8AC3E}">
        <p14:creationId xmlns:p14="http://schemas.microsoft.com/office/powerpoint/2010/main" val="579610169"/>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74FDF-3BA8-462D-9B16-BD23712F5617}"/>
              </a:ext>
            </a:extLst>
          </p:cNvPr>
          <p:cNvSpPr>
            <a:spLocks noGrp="1"/>
          </p:cNvSpPr>
          <p:nvPr>
            <p:ph type="title"/>
          </p:nvPr>
        </p:nvSpPr>
        <p:spPr/>
        <p:txBody>
          <a:bodyPr/>
          <a:lstStyle/>
          <a:p>
            <a:r>
              <a:rPr lang="en-IN" dirty="0"/>
              <a:t>Demat process</a:t>
            </a:r>
          </a:p>
        </p:txBody>
      </p:sp>
      <p:sp>
        <p:nvSpPr>
          <p:cNvPr id="3" name="Content Placeholder 2">
            <a:extLst>
              <a:ext uri="{FF2B5EF4-FFF2-40B4-BE49-F238E27FC236}">
                <a16:creationId xmlns:a16="http://schemas.microsoft.com/office/drawing/2014/main" id="{F1F93D57-2D16-4725-9E53-A7615E8B6054}"/>
              </a:ext>
            </a:extLst>
          </p:cNvPr>
          <p:cNvSpPr>
            <a:spLocks noGrp="1"/>
          </p:cNvSpPr>
          <p:nvPr>
            <p:ph idx="1"/>
          </p:nvPr>
        </p:nvSpPr>
        <p:spPr/>
        <p:txBody>
          <a:bodyPr/>
          <a:lstStyle/>
          <a:p>
            <a:pPr algn="just" fontAlgn="base"/>
            <a:r>
              <a:rPr lang="en-US" sz="2200" b="0" i="0" dirty="0">
                <a:effectLst/>
                <a:latin typeface="Arial" panose="020B0604020202020204" pitchFamily="34" charset="0"/>
                <a:cs typeface="Arial" panose="020B0604020202020204" pitchFamily="34" charset="0"/>
              </a:rPr>
              <a:t>Shares in a physical format held by your grandparents or parents will come to you only when they have been converted into a dematerialised form. </a:t>
            </a:r>
          </a:p>
          <a:p>
            <a:pPr algn="just" fontAlgn="base"/>
            <a:r>
              <a:rPr lang="en-US" sz="2200" b="0" i="0" dirty="0">
                <a:effectLst/>
                <a:latin typeface="Arial" panose="020B0604020202020204" pitchFamily="34" charset="0"/>
                <a:cs typeface="Arial" panose="020B0604020202020204" pitchFamily="34" charset="0"/>
              </a:rPr>
              <a:t>According to a circular issued by SEBI in April 2019, the request for transfer of shares will not be processed unless they are in dematerialised form. </a:t>
            </a:r>
          </a:p>
          <a:p>
            <a:pPr algn="just" fontAlgn="base"/>
            <a:r>
              <a:rPr lang="en-US" sz="2200" b="0" i="0" dirty="0">
                <a:effectLst/>
                <a:latin typeface="Arial" panose="020B0604020202020204" pitchFamily="34" charset="0"/>
                <a:cs typeface="Arial" panose="020B0604020202020204" pitchFamily="34" charset="0"/>
              </a:rPr>
              <a:t>Exceptions: transmission and transposition of securities. </a:t>
            </a:r>
          </a:p>
          <a:p>
            <a:pPr algn="just" fontAlgn="base"/>
            <a:r>
              <a:rPr lang="en-US" sz="2200" b="0" i="0" dirty="0">
                <a:effectLst/>
                <a:latin typeface="Arial" panose="020B0604020202020204" pitchFamily="34" charset="0"/>
                <a:cs typeface="Arial" panose="020B0604020202020204" pitchFamily="34" charset="0"/>
              </a:rPr>
              <a:t>Transmission is when the ownership title of the shares is being transferred via inheritance or succession. Transposition is when there is a re-arrangement or interchanging in the order of the shareholders.</a:t>
            </a:r>
          </a:p>
        </p:txBody>
      </p:sp>
      <p:sp>
        <p:nvSpPr>
          <p:cNvPr id="5" name="Footer Placeholder 4">
            <a:extLst>
              <a:ext uri="{FF2B5EF4-FFF2-40B4-BE49-F238E27FC236}">
                <a16:creationId xmlns:a16="http://schemas.microsoft.com/office/drawing/2014/main" id="{95375F1F-435B-425B-933C-C39E34BBBCCF}"/>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E7550BEA-C961-419B-9539-AB0966CDF4DC}"/>
              </a:ext>
            </a:extLst>
          </p:cNvPr>
          <p:cNvSpPr>
            <a:spLocks noGrp="1"/>
          </p:cNvSpPr>
          <p:nvPr>
            <p:ph type="sldNum" sz="quarter" idx="12"/>
          </p:nvPr>
        </p:nvSpPr>
        <p:spPr/>
        <p:txBody>
          <a:bodyPr/>
          <a:lstStyle/>
          <a:p>
            <a:pPr>
              <a:defRPr/>
            </a:pPr>
            <a:fld id="{C46BCC04-14A5-46FC-A23E-F5829FD84756}" type="slidenum">
              <a:rPr lang="en-US" smtClean="0"/>
              <a:pPr>
                <a:defRPr/>
              </a:pPr>
              <a:t>47</a:t>
            </a:fld>
            <a:endParaRPr lang="en-US"/>
          </a:p>
        </p:txBody>
      </p:sp>
    </p:spTree>
    <p:extLst>
      <p:ext uri="{BB962C8B-B14F-4D97-AF65-F5344CB8AC3E}">
        <p14:creationId xmlns:p14="http://schemas.microsoft.com/office/powerpoint/2010/main" val="3395650026"/>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6EF34-A398-416E-A8C7-519AB911B5C6}"/>
              </a:ext>
            </a:extLst>
          </p:cNvPr>
          <p:cNvSpPr>
            <a:spLocks noGrp="1"/>
          </p:cNvSpPr>
          <p:nvPr>
            <p:ph type="title"/>
          </p:nvPr>
        </p:nvSpPr>
        <p:spPr/>
        <p:txBody>
          <a:bodyPr/>
          <a:lstStyle/>
          <a:p>
            <a:r>
              <a:rPr lang="en-IN" dirty="0"/>
              <a:t>Demat process</a:t>
            </a:r>
          </a:p>
        </p:txBody>
      </p:sp>
      <p:sp>
        <p:nvSpPr>
          <p:cNvPr id="3" name="Content Placeholder 2">
            <a:extLst>
              <a:ext uri="{FF2B5EF4-FFF2-40B4-BE49-F238E27FC236}">
                <a16:creationId xmlns:a16="http://schemas.microsoft.com/office/drawing/2014/main" id="{875DF3F4-8623-442F-81C1-4D505F737733}"/>
              </a:ext>
            </a:extLst>
          </p:cNvPr>
          <p:cNvSpPr>
            <a:spLocks noGrp="1"/>
          </p:cNvSpPr>
          <p:nvPr>
            <p:ph idx="1"/>
          </p:nvPr>
        </p:nvSpPr>
        <p:spPr/>
        <p:txBody>
          <a:bodyPr/>
          <a:lstStyle/>
          <a:p>
            <a:pPr algn="l" fontAlgn="base"/>
            <a:r>
              <a:rPr lang="en-US" sz="2200" b="0" i="0" dirty="0">
                <a:effectLst/>
                <a:latin typeface="Arial" panose="020B0604020202020204" pitchFamily="34" charset="0"/>
                <a:cs typeface="Arial" panose="020B0604020202020204" pitchFamily="34" charset="0"/>
              </a:rPr>
              <a:t>For conversion to a dematerialised form, file DRF. </a:t>
            </a:r>
          </a:p>
          <a:p>
            <a:pPr algn="l" fontAlgn="base"/>
            <a:r>
              <a:rPr lang="en-US" sz="2200" b="0" i="0" dirty="0">
                <a:effectLst/>
                <a:latin typeface="Arial" panose="020B0604020202020204" pitchFamily="34" charset="0"/>
                <a:cs typeface="Arial" panose="020B0604020202020204" pitchFamily="34" charset="0"/>
              </a:rPr>
              <a:t>One DRF form will suffice for 4 share certificates. </a:t>
            </a:r>
          </a:p>
          <a:p>
            <a:pPr algn="l" fontAlgn="base"/>
            <a:r>
              <a:rPr lang="en-US" sz="2200" b="0" i="0" dirty="0">
                <a:effectLst/>
                <a:latin typeface="Arial" panose="020B0604020202020204" pitchFamily="34" charset="0"/>
                <a:cs typeface="Arial" panose="020B0604020202020204" pitchFamily="34" charset="0"/>
              </a:rPr>
              <a:t>If there are more share certificates, submit separate sets of DRFs for different cos.</a:t>
            </a:r>
          </a:p>
          <a:p>
            <a:pPr algn="l" fontAlgn="base"/>
            <a:r>
              <a:rPr lang="en-US" sz="2200" b="0" i="0" dirty="0">
                <a:effectLst/>
                <a:latin typeface="Arial" panose="020B0604020202020204" pitchFamily="34" charset="0"/>
                <a:cs typeface="Arial" panose="020B0604020202020204" pitchFamily="34" charset="0"/>
              </a:rPr>
              <a:t>The holder of the physical shares will have to submit the share certificates along with the DRFs and KYC documents to the broker. The broker will then send the transferable shares and documents to a registrar and transfer agent who then convert them into a non-manual form and gets reflected in the </a:t>
            </a:r>
            <a:r>
              <a:rPr lang="en-US" sz="2200" b="0" i="0" dirty="0" err="1">
                <a:effectLst/>
                <a:latin typeface="Arial" panose="020B0604020202020204" pitchFamily="34" charset="0"/>
                <a:cs typeface="Arial" panose="020B0604020202020204" pitchFamily="34" charset="0"/>
              </a:rPr>
              <a:t>demat</a:t>
            </a:r>
            <a:r>
              <a:rPr lang="en-US" sz="2200" b="0" i="0" dirty="0">
                <a:effectLst/>
                <a:latin typeface="Arial" panose="020B0604020202020204" pitchFamily="34" charset="0"/>
                <a:cs typeface="Arial" panose="020B0604020202020204" pitchFamily="34" charset="0"/>
              </a:rPr>
              <a:t> account.</a:t>
            </a:r>
          </a:p>
          <a:p>
            <a:endParaRPr lang="en-IN" sz="22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6D003534-4039-4481-AA80-BF87C1E53685}"/>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A691EE52-589A-4387-BE63-4F4781F73021}"/>
              </a:ext>
            </a:extLst>
          </p:cNvPr>
          <p:cNvSpPr>
            <a:spLocks noGrp="1"/>
          </p:cNvSpPr>
          <p:nvPr>
            <p:ph type="sldNum" sz="quarter" idx="12"/>
          </p:nvPr>
        </p:nvSpPr>
        <p:spPr/>
        <p:txBody>
          <a:bodyPr/>
          <a:lstStyle/>
          <a:p>
            <a:pPr>
              <a:defRPr/>
            </a:pPr>
            <a:fld id="{C46BCC04-14A5-46FC-A23E-F5829FD84756}" type="slidenum">
              <a:rPr lang="en-US" smtClean="0"/>
              <a:pPr>
                <a:defRPr/>
              </a:pPr>
              <a:t>48</a:t>
            </a:fld>
            <a:endParaRPr lang="en-US"/>
          </a:p>
        </p:txBody>
      </p:sp>
    </p:spTree>
    <p:extLst>
      <p:ext uri="{BB962C8B-B14F-4D97-AF65-F5344CB8AC3E}">
        <p14:creationId xmlns:p14="http://schemas.microsoft.com/office/powerpoint/2010/main" val="1666724084"/>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EE55A-786F-446D-A685-7035D412D668}"/>
              </a:ext>
            </a:extLst>
          </p:cNvPr>
          <p:cNvSpPr>
            <a:spLocks noGrp="1"/>
          </p:cNvSpPr>
          <p:nvPr>
            <p:ph type="title"/>
          </p:nvPr>
        </p:nvSpPr>
        <p:spPr/>
        <p:txBody>
          <a:bodyPr/>
          <a:lstStyle/>
          <a:p>
            <a:r>
              <a:rPr lang="en-IN" b="1" dirty="0"/>
              <a:t>MCA Notifications</a:t>
            </a:r>
            <a:endParaRPr lang="en-IN" dirty="0"/>
          </a:p>
        </p:txBody>
      </p:sp>
      <p:sp>
        <p:nvSpPr>
          <p:cNvPr id="3" name="Content Placeholder 2">
            <a:extLst>
              <a:ext uri="{FF2B5EF4-FFF2-40B4-BE49-F238E27FC236}">
                <a16:creationId xmlns:a16="http://schemas.microsoft.com/office/drawing/2014/main" id="{38B40F65-4EB5-4761-BD4D-CB72E9A28657}"/>
              </a:ext>
            </a:extLst>
          </p:cNvPr>
          <p:cNvSpPr>
            <a:spLocks noGrp="1"/>
          </p:cNvSpPr>
          <p:nvPr>
            <p:ph idx="1"/>
          </p:nvPr>
        </p:nvSpPr>
        <p:spPr>
          <a:xfrm>
            <a:off x="1066800" y="1371600"/>
            <a:ext cx="7620000" cy="4572000"/>
          </a:xfrm>
        </p:spPr>
        <p:txBody>
          <a:bodyPr/>
          <a:lstStyle/>
          <a:p>
            <a:pPr algn="just"/>
            <a:r>
              <a:rPr lang="en-US" sz="2100" b="1" dirty="0">
                <a:latin typeface="Arial" panose="020B0604020202020204" pitchFamily="34" charset="0"/>
                <a:cs typeface="Arial" panose="020B0604020202020204" pitchFamily="34" charset="0"/>
              </a:rPr>
              <a:t>MCA Notification dated January 24, 2024: </a:t>
            </a:r>
            <a:r>
              <a:rPr lang="en-US" sz="2100" dirty="0">
                <a:latin typeface="Arial" panose="020B0604020202020204" pitchFamily="34" charset="0"/>
                <a:cs typeface="Arial" panose="020B0604020202020204" pitchFamily="34" charset="0"/>
              </a:rPr>
              <a:t>Introduction of the Companies (Listing of equity shares in Permissible Jurisdictions) Rules, 2024 </a:t>
            </a:r>
            <a:r>
              <a:rPr lang="en-US" sz="2100" b="1" dirty="0">
                <a:latin typeface="Arial" panose="020B0604020202020204" pitchFamily="34" charset="0"/>
                <a:cs typeface="Arial" panose="020B0604020202020204" pitchFamily="34" charset="0"/>
              </a:rPr>
              <a:t>(“LEAP Rules”). </a:t>
            </a:r>
          </a:p>
          <a:p>
            <a:pPr marL="0" indent="0" algn="just">
              <a:buNone/>
            </a:pPr>
            <a:r>
              <a:rPr lang="en-US" sz="2100" b="1" dirty="0">
                <a:latin typeface="Arial" panose="020B0604020202020204" pitchFamily="34" charset="0"/>
                <a:cs typeface="Arial" panose="020B0604020202020204" pitchFamily="34" charset="0"/>
              </a:rPr>
              <a:t>     Permissible Jurisdictions</a:t>
            </a:r>
          </a:p>
          <a:p>
            <a:pPr algn="just"/>
            <a:r>
              <a:rPr lang="en-US" sz="2100" dirty="0">
                <a:latin typeface="Arial" panose="020B0604020202020204" pitchFamily="34" charset="0"/>
                <a:cs typeface="Arial" panose="020B0604020202020204" pitchFamily="34" charset="0"/>
              </a:rPr>
              <a:t>Listing on the International Financial Services Centre </a:t>
            </a:r>
            <a:r>
              <a:rPr lang="en-US" sz="2100" b="1" dirty="0">
                <a:latin typeface="Arial" panose="020B0604020202020204" pitchFamily="34" charset="0"/>
                <a:cs typeface="Arial" panose="020B0604020202020204" pitchFamily="34" charset="0"/>
              </a:rPr>
              <a:t>(“Gift City”)</a:t>
            </a:r>
          </a:p>
          <a:p>
            <a:pPr algn="just"/>
            <a:r>
              <a:rPr lang="en-US" sz="2100" dirty="0">
                <a:latin typeface="Arial" panose="020B0604020202020204" pitchFamily="34" charset="0"/>
                <a:cs typeface="Arial" panose="020B0604020202020204" pitchFamily="34" charset="0"/>
              </a:rPr>
              <a:t>India International Exchange and NSE International Exchange. </a:t>
            </a:r>
          </a:p>
          <a:p>
            <a:pPr algn="just"/>
            <a:r>
              <a:rPr lang="en-US" sz="2100" dirty="0">
                <a:latin typeface="Arial" panose="020B0604020202020204" pitchFamily="34" charset="0"/>
                <a:cs typeface="Arial" panose="020B0604020202020204" pitchFamily="34" charset="0"/>
              </a:rPr>
              <a:t>For too long, Indian companies dreamed big but faced hurdles in accessing global capital. ADRs, GDRs, and foreign borrowings have their complexities. </a:t>
            </a:r>
          </a:p>
        </p:txBody>
      </p:sp>
      <p:sp>
        <p:nvSpPr>
          <p:cNvPr id="5" name="Footer Placeholder 4">
            <a:extLst>
              <a:ext uri="{FF2B5EF4-FFF2-40B4-BE49-F238E27FC236}">
                <a16:creationId xmlns:a16="http://schemas.microsoft.com/office/drawing/2014/main" id="{1A2C664D-AE47-4C44-AFFA-A2FBBADE8AB3}"/>
              </a:ext>
            </a:extLst>
          </p:cNvPr>
          <p:cNvSpPr>
            <a:spLocks noGrp="1"/>
          </p:cNvSpPr>
          <p:nvPr>
            <p:ph type="ftr" sz="quarter" idx="11"/>
          </p:nvPr>
        </p:nvSpPr>
        <p:spPr>
          <a:xfrm>
            <a:off x="3452812" y="6107113"/>
            <a:ext cx="31003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DFF0AB9-7CAB-4EFB-96EE-B3E74C9771B9}"/>
              </a:ext>
            </a:extLst>
          </p:cNvPr>
          <p:cNvSpPr>
            <a:spLocks noGrp="1"/>
          </p:cNvSpPr>
          <p:nvPr>
            <p:ph type="sldNum" sz="quarter" idx="12"/>
          </p:nvPr>
        </p:nvSpPr>
        <p:spPr/>
        <p:txBody>
          <a:bodyPr/>
          <a:lstStyle/>
          <a:p>
            <a:pPr>
              <a:defRPr/>
            </a:pPr>
            <a:fld id="{C46BCC04-14A5-46FC-A23E-F5829FD84756}" type="slidenum">
              <a:rPr lang="en-US" smtClean="0"/>
              <a:pPr>
                <a:defRPr/>
              </a:pPr>
              <a:t>49</a:t>
            </a:fld>
            <a:endParaRPr lang="en-US"/>
          </a:p>
        </p:txBody>
      </p:sp>
    </p:spTree>
    <p:extLst>
      <p:ext uri="{BB962C8B-B14F-4D97-AF65-F5344CB8AC3E}">
        <p14:creationId xmlns:p14="http://schemas.microsoft.com/office/powerpoint/2010/main" val="256704884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7FA041-647A-44FE-A0CD-7FE5AA63823A}"/>
              </a:ext>
            </a:extLst>
          </p:cNvPr>
          <p:cNvSpPr>
            <a:spLocks noGrp="1"/>
          </p:cNvSpPr>
          <p:nvPr>
            <p:ph type="title"/>
          </p:nvPr>
        </p:nvSpPr>
        <p:spPr/>
        <p:txBody>
          <a:bodyPr/>
          <a:lstStyle/>
          <a:p>
            <a:r>
              <a:rPr lang="en-IN" dirty="0"/>
              <a:t>Kolkata case</a:t>
            </a:r>
          </a:p>
        </p:txBody>
      </p:sp>
      <p:sp>
        <p:nvSpPr>
          <p:cNvPr id="3" name="Content Placeholder 2">
            <a:extLst>
              <a:ext uri="{FF2B5EF4-FFF2-40B4-BE49-F238E27FC236}">
                <a16:creationId xmlns:a16="http://schemas.microsoft.com/office/drawing/2014/main" id="{47E87B7C-435E-4C05-B157-C9898C21CEB9}"/>
              </a:ext>
            </a:extLst>
          </p:cNvPr>
          <p:cNvSpPr>
            <a:spLocks noGrp="1"/>
          </p:cNvSpPr>
          <p:nvPr>
            <p:ph idx="1"/>
          </p:nvPr>
        </p:nvSpPr>
        <p:spPr/>
        <p:txBody>
          <a:bodyPr/>
          <a:lstStyle/>
          <a:p>
            <a:pPr algn="just"/>
            <a:r>
              <a:rPr lang="en-IN" dirty="0" err="1"/>
              <a:t>Ticassa</a:t>
            </a:r>
            <a:r>
              <a:rPr lang="en-IN" dirty="0"/>
              <a:t> India Pvt Ltd – Tax Audit Sign, UDIN and uploading -1500/-With JSON Creation- 2000/-</a:t>
            </a:r>
          </a:p>
          <a:p>
            <a:pPr algn="just"/>
            <a:r>
              <a:rPr lang="en-IN" dirty="0"/>
              <a:t>Statutory Audit fee – 800/-</a:t>
            </a:r>
          </a:p>
          <a:p>
            <a:pPr algn="just"/>
            <a:r>
              <a:rPr lang="en-IN" dirty="0"/>
              <a:t>NW Certificate – 800/-</a:t>
            </a:r>
          </a:p>
        </p:txBody>
      </p:sp>
      <p:sp>
        <p:nvSpPr>
          <p:cNvPr id="5" name="Footer Placeholder 4">
            <a:extLst>
              <a:ext uri="{FF2B5EF4-FFF2-40B4-BE49-F238E27FC236}">
                <a16:creationId xmlns:a16="http://schemas.microsoft.com/office/drawing/2014/main" id="{FF224CA4-BDE3-4DA2-BDF4-468D6DDBF5FE}"/>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2AA2CD5F-1247-4932-8805-82434A0D4B27}"/>
              </a:ext>
            </a:extLst>
          </p:cNvPr>
          <p:cNvSpPr>
            <a:spLocks noGrp="1"/>
          </p:cNvSpPr>
          <p:nvPr>
            <p:ph type="sldNum" sz="quarter" idx="12"/>
          </p:nvPr>
        </p:nvSpPr>
        <p:spPr/>
        <p:txBody>
          <a:bodyPr/>
          <a:lstStyle/>
          <a:p>
            <a:pPr>
              <a:defRPr/>
            </a:pPr>
            <a:fld id="{C46BCC04-14A5-46FC-A23E-F5829FD84756}" type="slidenum">
              <a:rPr lang="en-US" smtClean="0"/>
              <a:pPr>
                <a:defRPr/>
              </a:pPr>
              <a:t>5</a:t>
            </a:fld>
            <a:endParaRPr lang="en-US"/>
          </a:p>
        </p:txBody>
      </p:sp>
    </p:spTree>
    <p:extLst>
      <p:ext uri="{BB962C8B-B14F-4D97-AF65-F5344CB8AC3E}">
        <p14:creationId xmlns:p14="http://schemas.microsoft.com/office/powerpoint/2010/main" val="3082007454"/>
      </p:ext>
    </p:extLst>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EE55A-786F-446D-A685-7035D412D668}"/>
              </a:ext>
            </a:extLst>
          </p:cNvPr>
          <p:cNvSpPr>
            <a:spLocks noGrp="1"/>
          </p:cNvSpPr>
          <p:nvPr>
            <p:ph type="title"/>
          </p:nvPr>
        </p:nvSpPr>
        <p:spPr/>
        <p:txBody>
          <a:bodyPr/>
          <a:lstStyle/>
          <a:p>
            <a:r>
              <a:rPr lang="en-IN" b="1" dirty="0"/>
              <a:t>MCA Notifications</a:t>
            </a:r>
            <a:endParaRPr lang="en-IN" dirty="0"/>
          </a:p>
        </p:txBody>
      </p:sp>
      <p:sp>
        <p:nvSpPr>
          <p:cNvPr id="3" name="Content Placeholder 2">
            <a:extLst>
              <a:ext uri="{FF2B5EF4-FFF2-40B4-BE49-F238E27FC236}">
                <a16:creationId xmlns:a16="http://schemas.microsoft.com/office/drawing/2014/main" id="{38B40F65-4EB5-4761-BD4D-CB72E9A28657}"/>
              </a:ext>
            </a:extLst>
          </p:cNvPr>
          <p:cNvSpPr>
            <a:spLocks noGrp="1"/>
          </p:cNvSpPr>
          <p:nvPr>
            <p:ph idx="1"/>
          </p:nvPr>
        </p:nvSpPr>
        <p:spPr>
          <a:xfrm>
            <a:off x="1066800" y="1371600"/>
            <a:ext cx="7620000" cy="4572000"/>
          </a:xfrm>
        </p:spPr>
        <p:txBody>
          <a:bodyPr/>
          <a:lstStyle/>
          <a:p>
            <a:pPr algn="just"/>
            <a:r>
              <a:rPr lang="en-US" sz="2100" b="1" dirty="0">
                <a:latin typeface="Arial" panose="020B0604020202020204" pitchFamily="34" charset="0"/>
                <a:cs typeface="Arial" panose="020B0604020202020204" pitchFamily="34" charset="0"/>
              </a:rPr>
              <a:t>MCA Notification dated January 24, 2024: </a:t>
            </a:r>
            <a:r>
              <a:rPr lang="en-US" sz="2100" dirty="0">
                <a:latin typeface="Arial" panose="020B0604020202020204" pitchFamily="34" charset="0"/>
                <a:cs typeface="Arial" panose="020B0604020202020204" pitchFamily="34" charset="0"/>
              </a:rPr>
              <a:t>Introduction of the </a:t>
            </a:r>
            <a:r>
              <a:rPr lang="en-US" sz="2100" b="1" dirty="0">
                <a:latin typeface="Arial" panose="020B0604020202020204" pitchFamily="34" charset="0"/>
                <a:cs typeface="Arial" panose="020B0604020202020204" pitchFamily="34" charset="0"/>
              </a:rPr>
              <a:t>Companies (Listing of equity shares in Permissible Jurisdictions) Rules, 2024</a:t>
            </a:r>
            <a:r>
              <a:rPr lang="en-US" sz="2100" dirty="0">
                <a:latin typeface="Arial" panose="020B0604020202020204" pitchFamily="34" charset="0"/>
                <a:cs typeface="Arial" panose="020B0604020202020204" pitchFamily="34" charset="0"/>
              </a:rPr>
              <a:t> </a:t>
            </a:r>
            <a:r>
              <a:rPr lang="en-US" sz="2100" b="1" dirty="0">
                <a:latin typeface="Arial" panose="020B0604020202020204" pitchFamily="34" charset="0"/>
                <a:cs typeface="Arial" panose="020B0604020202020204" pitchFamily="34" charset="0"/>
              </a:rPr>
              <a:t>(“LEAP Rules”). </a:t>
            </a:r>
          </a:p>
          <a:p>
            <a:pPr algn="just"/>
            <a:r>
              <a:rPr lang="en-US" sz="2100" dirty="0">
                <a:latin typeface="Arial" panose="020B0604020202020204" pitchFamily="34" charset="0"/>
                <a:cs typeface="Arial" panose="020B0604020202020204" pitchFamily="34" charset="0"/>
              </a:rPr>
              <a:t>The pivotal moment wasn’t spontaneous, it was followed by certain strategic actions:</a:t>
            </a:r>
          </a:p>
          <a:p>
            <a:pPr marL="457200" indent="-457200" algn="just">
              <a:buAutoNum type="alphaLcParenBoth"/>
            </a:pPr>
            <a:r>
              <a:rPr lang="en-US" sz="2100" dirty="0">
                <a:latin typeface="Arial" panose="020B0604020202020204" pitchFamily="34" charset="0"/>
                <a:cs typeface="Arial" panose="020B0604020202020204" pitchFamily="34" charset="0"/>
              </a:rPr>
              <a:t>In 2020, the Companies (Amendment) Act, enables direct listing on the Foreign Stock Exchange. </a:t>
            </a:r>
          </a:p>
          <a:p>
            <a:pPr marL="457200" indent="-457200" algn="just">
              <a:buAutoNum type="alphaLcParenBoth"/>
            </a:pPr>
            <a:r>
              <a:rPr lang="en-US" sz="2100" dirty="0">
                <a:latin typeface="Arial" panose="020B0604020202020204" pitchFamily="34" charset="0"/>
                <a:cs typeface="Arial" panose="020B0604020202020204" pitchFamily="34" charset="0"/>
              </a:rPr>
              <a:t>MCA and MOF took the baton thereby notifying the LEAP Rules, along with the FEMA Amendment Rules, easing overseas listing.</a:t>
            </a:r>
          </a:p>
          <a:p>
            <a:pPr marL="457200" indent="-457200" algn="just">
              <a:buAutoNum type="alphaLcParenBoth"/>
            </a:pPr>
            <a:r>
              <a:rPr lang="en-US" sz="2100" dirty="0">
                <a:latin typeface="Arial" panose="020B0604020202020204" pitchFamily="34" charset="0"/>
                <a:cs typeface="Arial" panose="020B0604020202020204" pitchFamily="34" charset="0"/>
              </a:rPr>
              <a:t>SEBI is yet to notify the Operational Guidelines in this regard. </a:t>
            </a:r>
          </a:p>
        </p:txBody>
      </p:sp>
      <p:sp>
        <p:nvSpPr>
          <p:cNvPr id="5" name="Footer Placeholder 4">
            <a:extLst>
              <a:ext uri="{FF2B5EF4-FFF2-40B4-BE49-F238E27FC236}">
                <a16:creationId xmlns:a16="http://schemas.microsoft.com/office/drawing/2014/main" id="{1A2C664D-AE47-4C44-AFFA-A2FBBADE8AB3}"/>
              </a:ext>
            </a:extLst>
          </p:cNvPr>
          <p:cNvSpPr>
            <a:spLocks noGrp="1"/>
          </p:cNvSpPr>
          <p:nvPr>
            <p:ph type="ftr" sz="quarter" idx="11"/>
          </p:nvPr>
        </p:nvSpPr>
        <p:spPr>
          <a:xfrm>
            <a:off x="3452812" y="6107113"/>
            <a:ext cx="31003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DFF0AB9-7CAB-4EFB-96EE-B3E74C9771B9}"/>
              </a:ext>
            </a:extLst>
          </p:cNvPr>
          <p:cNvSpPr>
            <a:spLocks noGrp="1"/>
          </p:cNvSpPr>
          <p:nvPr>
            <p:ph type="sldNum" sz="quarter" idx="12"/>
          </p:nvPr>
        </p:nvSpPr>
        <p:spPr/>
        <p:txBody>
          <a:bodyPr/>
          <a:lstStyle/>
          <a:p>
            <a:pPr>
              <a:defRPr/>
            </a:pPr>
            <a:fld id="{C46BCC04-14A5-46FC-A23E-F5829FD84756}" type="slidenum">
              <a:rPr lang="en-US" smtClean="0"/>
              <a:pPr>
                <a:defRPr/>
              </a:pPr>
              <a:t>50</a:t>
            </a:fld>
            <a:endParaRPr lang="en-US"/>
          </a:p>
        </p:txBody>
      </p:sp>
    </p:spTree>
    <p:extLst>
      <p:ext uri="{BB962C8B-B14F-4D97-AF65-F5344CB8AC3E}">
        <p14:creationId xmlns:p14="http://schemas.microsoft.com/office/powerpoint/2010/main" val="1722994403"/>
      </p:ext>
    </p:extLst>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06ACC-6D49-482F-8422-F64D8AC49430}"/>
              </a:ext>
            </a:extLst>
          </p:cNvPr>
          <p:cNvSpPr>
            <a:spLocks noGrp="1"/>
          </p:cNvSpPr>
          <p:nvPr>
            <p:ph type="title"/>
          </p:nvPr>
        </p:nvSpPr>
        <p:spPr/>
        <p:txBody>
          <a:bodyPr/>
          <a:lstStyle/>
          <a:p>
            <a:r>
              <a:rPr lang="en-IN" b="1" dirty="0"/>
              <a:t>MCA Notifications</a:t>
            </a:r>
            <a:endParaRPr lang="en-IN" dirty="0"/>
          </a:p>
        </p:txBody>
      </p:sp>
      <p:sp>
        <p:nvSpPr>
          <p:cNvPr id="3" name="Content Placeholder 2">
            <a:extLst>
              <a:ext uri="{FF2B5EF4-FFF2-40B4-BE49-F238E27FC236}">
                <a16:creationId xmlns:a16="http://schemas.microsoft.com/office/drawing/2014/main" id="{F0835A5C-F6A2-47EE-B57C-A244D39F70AC}"/>
              </a:ext>
            </a:extLst>
          </p:cNvPr>
          <p:cNvSpPr>
            <a:spLocks noGrp="1"/>
          </p:cNvSpPr>
          <p:nvPr>
            <p:ph idx="1"/>
          </p:nvPr>
        </p:nvSpPr>
        <p:spPr>
          <a:xfrm>
            <a:off x="1066800" y="1524000"/>
            <a:ext cx="7620000" cy="4114800"/>
          </a:xfrm>
        </p:spPr>
        <p:txBody>
          <a:bodyPr/>
          <a:lstStyle/>
          <a:p>
            <a:r>
              <a:rPr lang="en-US" sz="2200" b="1" dirty="0">
                <a:solidFill>
                  <a:srgbClr val="2C2C2C"/>
                </a:solidFill>
                <a:latin typeface="Arial" panose="020B0604020202020204" pitchFamily="34" charset="0"/>
              </a:rPr>
              <a:t>Eligibility Criteria: </a:t>
            </a:r>
          </a:p>
          <a:p>
            <a:pPr marL="457200" indent="-457200" algn="just">
              <a:buAutoNum type="alphaLcParenBoth"/>
            </a:pPr>
            <a:r>
              <a:rPr lang="en-US" sz="2200" i="0" dirty="0">
                <a:solidFill>
                  <a:srgbClr val="2C2C2C"/>
                </a:solidFill>
                <a:effectLst/>
                <a:latin typeface="Arial" panose="020B0604020202020204" pitchFamily="34" charset="0"/>
              </a:rPr>
              <a:t>Public Indian Companies, listed or unlisted, can list on the permissible Stock Exchanges. </a:t>
            </a:r>
          </a:p>
          <a:p>
            <a:pPr marL="457200" indent="-457200" algn="just">
              <a:buAutoNum type="alphaLcParenBoth"/>
            </a:pPr>
            <a:r>
              <a:rPr lang="en-US" sz="2200" dirty="0">
                <a:solidFill>
                  <a:srgbClr val="2C2C2C"/>
                </a:solidFill>
                <a:latin typeface="Arial" panose="020B0604020202020204" pitchFamily="34" charset="0"/>
              </a:rPr>
              <a:t>Criteria includes regulatory compliance, no wilful defaults, and non-fugitive economic offenders. </a:t>
            </a:r>
          </a:p>
          <a:p>
            <a:pPr marL="457200" indent="-457200" algn="just">
              <a:buAutoNum type="alphaLcParenBoth"/>
            </a:pPr>
            <a:r>
              <a:rPr lang="en-US" sz="2200" i="0" dirty="0">
                <a:solidFill>
                  <a:srgbClr val="2C2C2C"/>
                </a:solidFill>
                <a:effectLst/>
                <a:latin typeface="Arial" panose="020B0604020202020204" pitchFamily="34" charset="0"/>
              </a:rPr>
              <a:t>Ineligible companies span partly paid up, Section 8 or those with negative net worth. </a:t>
            </a:r>
          </a:p>
          <a:p>
            <a:pPr marL="0" indent="0" algn="just">
              <a:buNone/>
            </a:pPr>
            <a:r>
              <a:rPr lang="en-US" sz="2200" dirty="0">
                <a:solidFill>
                  <a:srgbClr val="2C2C2C"/>
                </a:solidFill>
                <a:latin typeface="Arial" panose="020B0604020202020204" pitchFamily="34" charset="0"/>
              </a:rPr>
              <a:t>Private Companies are </a:t>
            </a:r>
            <a:r>
              <a:rPr lang="en-US" sz="2200" b="1" dirty="0">
                <a:solidFill>
                  <a:srgbClr val="2C2C2C"/>
                </a:solidFill>
                <a:latin typeface="Arial" panose="020B0604020202020204" pitchFamily="34" charset="0"/>
              </a:rPr>
              <a:t>ineligible </a:t>
            </a:r>
            <a:r>
              <a:rPr lang="en-US" sz="2200" dirty="0">
                <a:solidFill>
                  <a:srgbClr val="2C2C2C"/>
                </a:solidFill>
                <a:latin typeface="Arial" panose="020B0604020202020204" pitchFamily="34" charset="0"/>
              </a:rPr>
              <a:t>under the Direct Listing Scheme. </a:t>
            </a:r>
          </a:p>
          <a:p>
            <a:pPr marL="0" indent="0" algn="just">
              <a:buNone/>
            </a:pPr>
            <a:r>
              <a:rPr lang="en-US" sz="2200" dirty="0">
                <a:solidFill>
                  <a:srgbClr val="2C2C2C"/>
                </a:solidFill>
                <a:latin typeface="Arial" panose="020B0604020202020204" pitchFamily="34" charset="0"/>
              </a:rPr>
              <a:t>The Unlisted Company shall file </a:t>
            </a:r>
            <a:r>
              <a:rPr lang="en-US" sz="2200" b="1" dirty="0">
                <a:solidFill>
                  <a:srgbClr val="2C2C2C"/>
                </a:solidFill>
                <a:latin typeface="Arial" panose="020B0604020202020204" pitchFamily="34" charset="0"/>
              </a:rPr>
              <a:t>E-Form LEAP 1 </a:t>
            </a:r>
            <a:r>
              <a:rPr lang="en-US" sz="2200" dirty="0">
                <a:solidFill>
                  <a:srgbClr val="2C2C2C"/>
                </a:solidFill>
                <a:latin typeface="Arial" panose="020B0604020202020204" pitchFamily="34" charset="0"/>
              </a:rPr>
              <a:t>notifying the prospectus </a:t>
            </a:r>
            <a:r>
              <a:rPr lang="en-US" sz="2200" b="1" dirty="0">
                <a:solidFill>
                  <a:srgbClr val="2C2C2C"/>
                </a:solidFill>
                <a:latin typeface="Arial" panose="020B0604020202020204" pitchFamily="34" charset="0"/>
              </a:rPr>
              <a:t>within 7 days</a:t>
            </a:r>
            <a:r>
              <a:rPr lang="en-US" sz="2200" dirty="0">
                <a:solidFill>
                  <a:srgbClr val="2C2C2C"/>
                </a:solidFill>
                <a:latin typeface="Arial" panose="020B0604020202020204" pitchFamily="34" charset="0"/>
              </a:rPr>
              <a:t> from approval by Stock Exchange. </a:t>
            </a:r>
          </a:p>
        </p:txBody>
      </p:sp>
      <p:sp>
        <p:nvSpPr>
          <p:cNvPr id="5" name="Footer Placeholder 4">
            <a:extLst>
              <a:ext uri="{FF2B5EF4-FFF2-40B4-BE49-F238E27FC236}">
                <a16:creationId xmlns:a16="http://schemas.microsoft.com/office/drawing/2014/main" id="{9A22040C-86E2-4A95-A433-B099C49526DA}"/>
              </a:ext>
            </a:extLst>
          </p:cNvPr>
          <p:cNvSpPr>
            <a:spLocks noGrp="1"/>
          </p:cNvSpPr>
          <p:nvPr>
            <p:ph type="ftr" sz="quarter" idx="11"/>
          </p:nvPr>
        </p:nvSpPr>
        <p:spPr>
          <a:xfrm>
            <a:off x="3452812" y="6107113"/>
            <a:ext cx="29479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EFA3DD07-2869-4803-823B-F79E1639E40F}"/>
              </a:ext>
            </a:extLst>
          </p:cNvPr>
          <p:cNvSpPr>
            <a:spLocks noGrp="1"/>
          </p:cNvSpPr>
          <p:nvPr>
            <p:ph type="sldNum" sz="quarter" idx="12"/>
          </p:nvPr>
        </p:nvSpPr>
        <p:spPr/>
        <p:txBody>
          <a:bodyPr/>
          <a:lstStyle/>
          <a:p>
            <a:pPr>
              <a:defRPr/>
            </a:pPr>
            <a:fld id="{C46BCC04-14A5-46FC-A23E-F5829FD84756}" type="slidenum">
              <a:rPr lang="en-US" smtClean="0"/>
              <a:pPr>
                <a:defRPr/>
              </a:pPr>
              <a:t>51</a:t>
            </a:fld>
            <a:endParaRPr lang="en-US"/>
          </a:p>
        </p:txBody>
      </p:sp>
    </p:spTree>
    <p:extLst>
      <p:ext uri="{BB962C8B-B14F-4D97-AF65-F5344CB8AC3E}">
        <p14:creationId xmlns:p14="http://schemas.microsoft.com/office/powerpoint/2010/main" val="1043253175"/>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FE57-6423-43FE-9ACA-0283E19879D7}"/>
              </a:ext>
            </a:extLst>
          </p:cNvPr>
          <p:cNvSpPr>
            <a:spLocks noGrp="1"/>
          </p:cNvSpPr>
          <p:nvPr>
            <p:ph type="title"/>
          </p:nvPr>
        </p:nvSpPr>
        <p:spPr/>
        <p:txBody>
          <a:bodyPr/>
          <a:lstStyle/>
          <a:p>
            <a:r>
              <a:rPr lang="en-IN" b="1" dirty="0"/>
              <a:t>MCA Notifications</a:t>
            </a:r>
            <a:endParaRPr lang="en-IN" dirty="0"/>
          </a:p>
        </p:txBody>
      </p:sp>
      <p:sp>
        <p:nvSpPr>
          <p:cNvPr id="3" name="Content Placeholder 2">
            <a:extLst>
              <a:ext uri="{FF2B5EF4-FFF2-40B4-BE49-F238E27FC236}">
                <a16:creationId xmlns:a16="http://schemas.microsoft.com/office/drawing/2014/main" id="{0056475D-4335-468B-9BC1-9EE8427CB664}"/>
              </a:ext>
            </a:extLst>
          </p:cNvPr>
          <p:cNvSpPr>
            <a:spLocks noGrp="1"/>
          </p:cNvSpPr>
          <p:nvPr>
            <p:ph idx="1"/>
          </p:nvPr>
        </p:nvSpPr>
        <p:spPr/>
        <p:txBody>
          <a:bodyPr/>
          <a:lstStyle/>
          <a:p>
            <a:pPr marL="228600" indent="-228600" algn="just"/>
            <a:r>
              <a:rPr lang="en-US" sz="2200" b="1" dirty="0">
                <a:solidFill>
                  <a:srgbClr val="2C2C2C"/>
                </a:solidFill>
                <a:latin typeface="Arial" panose="020B0604020202020204" pitchFamily="34" charset="0"/>
                <a:cs typeface="Arial" panose="020B0604020202020204" pitchFamily="34" charset="0"/>
              </a:rPr>
              <a:t>MCA Notification dated February 02, 2024: </a:t>
            </a:r>
            <a:r>
              <a:rPr lang="en-US" sz="2200" dirty="0">
                <a:solidFill>
                  <a:srgbClr val="2C2C2C"/>
                </a:solidFill>
                <a:latin typeface="Arial" panose="020B0604020202020204" pitchFamily="34" charset="0"/>
                <a:cs typeface="Arial" panose="020B0604020202020204" pitchFamily="34" charset="0"/>
              </a:rPr>
              <a:t>Establishment of Central Processing Centre </a:t>
            </a:r>
            <a:r>
              <a:rPr lang="en-US" sz="2200" b="1" dirty="0">
                <a:solidFill>
                  <a:srgbClr val="2C2C2C"/>
                </a:solidFill>
                <a:latin typeface="Arial" panose="020B0604020202020204" pitchFamily="34" charset="0"/>
                <a:cs typeface="Arial" panose="020B0604020202020204" pitchFamily="34" charset="0"/>
              </a:rPr>
              <a:t>(CPC). </a:t>
            </a:r>
            <a:endParaRPr lang="en-US" sz="2200" b="1" i="0" dirty="0">
              <a:solidFill>
                <a:srgbClr val="2C2C2C"/>
              </a:solidFill>
              <a:effectLst/>
              <a:latin typeface="Arial" panose="020B0604020202020204" pitchFamily="34" charset="0"/>
              <a:cs typeface="Arial" panose="020B0604020202020204" pitchFamily="34" charset="0"/>
            </a:endParaRPr>
          </a:p>
          <a:p>
            <a:pPr algn="just"/>
            <a:r>
              <a:rPr lang="en-US" sz="2200" dirty="0">
                <a:latin typeface="Arial" panose="020B0604020202020204" pitchFamily="34" charset="0"/>
                <a:cs typeface="Arial" panose="020B0604020202020204" pitchFamily="34" charset="0"/>
              </a:rPr>
              <a:t>Establishment of CPC which shall be responsible for processing and disposing off all E-Forms filed with the Registrar of Companies. </a:t>
            </a:r>
          </a:p>
          <a:p>
            <a:pPr marL="0" indent="0" algn="just">
              <a:buNone/>
            </a:pPr>
            <a:r>
              <a:rPr lang="en-US" sz="2200" b="1" dirty="0">
                <a:latin typeface="Arial" panose="020B0604020202020204" pitchFamily="34" charset="0"/>
                <a:cs typeface="Arial" panose="020B0604020202020204" pitchFamily="34" charset="0"/>
              </a:rPr>
              <a:t>   What will the jurisdictional ROCs be responsible for </a:t>
            </a:r>
          </a:p>
          <a:p>
            <a:pPr algn="just"/>
            <a:r>
              <a:rPr lang="en-US" sz="2200" dirty="0">
                <a:latin typeface="Arial" panose="020B0604020202020204" pitchFamily="34" charset="0"/>
                <a:cs typeface="Arial" panose="020B0604020202020204" pitchFamily="34" charset="0"/>
              </a:rPr>
              <a:t>Although no such clarification has yet been issued, a plain reading of the notification implies that the jurisdictional ROCs will now be responsible for all adjudication matters under the Companies Act, 2013. </a:t>
            </a:r>
            <a:endParaRPr lang="en-IN" sz="22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6445843C-664C-4105-BFA7-AE1C9A9D18DA}"/>
              </a:ext>
            </a:extLst>
          </p:cNvPr>
          <p:cNvSpPr>
            <a:spLocks noGrp="1"/>
          </p:cNvSpPr>
          <p:nvPr>
            <p:ph type="ftr" sz="quarter" idx="11"/>
          </p:nvPr>
        </p:nvSpPr>
        <p:spPr>
          <a:xfrm>
            <a:off x="3352800" y="6096000"/>
            <a:ext cx="31242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D929C81-ABA1-46C4-B0D1-66D3F3FDEE83}"/>
              </a:ext>
            </a:extLst>
          </p:cNvPr>
          <p:cNvSpPr>
            <a:spLocks noGrp="1"/>
          </p:cNvSpPr>
          <p:nvPr>
            <p:ph type="sldNum" sz="quarter" idx="12"/>
          </p:nvPr>
        </p:nvSpPr>
        <p:spPr/>
        <p:txBody>
          <a:bodyPr/>
          <a:lstStyle/>
          <a:p>
            <a:pPr>
              <a:defRPr/>
            </a:pPr>
            <a:fld id="{C46BCC04-14A5-46FC-A23E-F5829FD84756}" type="slidenum">
              <a:rPr lang="en-US" smtClean="0"/>
              <a:pPr>
                <a:defRPr/>
              </a:pPr>
              <a:t>52</a:t>
            </a:fld>
            <a:endParaRPr lang="en-US"/>
          </a:p>
        </p:txBody>
      </p:sp>
    </p:spTree>
    <p:extLst>
      <p:ext uri="{BB962C8B-B14F-4D97-AF65-F5344CB8AC3E}">
        <p14:creationId xmlns:p14="http://schemas.microsoft.com/office/powerpoint/2010/main" val="3556688995"/>
      </p:ext>
    </p:extLst>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FE57-6423-43FE-9ACA-0283E19879D7}"/>
              </a:ext>
            </a:extLst>
          </p:cNvPr>
          <p:cNvSpPr>
            <a:spLocks noGrp="1"/>
          </p:cNvSpPr>
          <p:nvPr>
            <p:ph type="title"/>
          </p:nvPr>
        </p:nvSpPr>
        <p:spPr/>
        <p:txBody>
          <a:bodyPr/>
          <a:lstStyle/>
          <a:p>
            <a:r>
              <a:rPr lang="en-IN" b="1" dirty="0"/>
              <a:t>MCA Notifications</a:t>
            </a:r>
            <a:endParaRPr lang="en-IN" dirty="0"/>
          </a:p>
        </p:txBody>
      </p:sp>
      <p:sp>
        <p:nvSpPr>
          <p:cNvPr id="3" name="Content Placeholder 2">
            <a:extLst>
              <a:ext uri="{FF2B5EF4-FFF2-40B4-BE49-F238E27FC236}">
                <a16:creationId xmlns:a16="http://schemas.microsoft.com/office/drawing/2014/main" id="{0056475D-4335-468B-9BC1-9EE8427CB664}"/>
              </a:ext>
            </a:extLst>
          </p:cNvPr>
          <p:cNvSpPr>
            <a:spLocks noGrp="1"/>
          </p:cNvSpPr>
          <p:nvPr>
            <p:ph idx="1"/>
          </p:nvPr>
        </p:nvSpPr>
        <p:spPr/>
        <p:txBody>
          <a:bodyPr/>
          <a:lstStyle/>
          <a:p>
            <a:pPr marL="228600" indent="-228600" algn="just"/>
            <a:r>
              <a:rPr lang="en-US" sz="2200" b="1" dirty="0">
                <a:solidFill>
                  <a:srgbClr val="2C2C2C"/>
                </a:solidFill>
                <a:latin typeface="Arial" panose="020B0604020202020204" pitchFamily="34" charset="0"/>
                <a:cs typeface="Arial" panose="020B0604020202020204" pitchFamily="34" charset="0"/>
              </a:rPr>
              <a:t>MCA Notification dated February 14, 2024: </a:t>
            </a:r>
            <a:r>
              <a:rPr lang="en-US" sz="2200" dirty="0">
                <a:solidFill>
                  <a:srgbClr val="2C2C2C"/>
                </a:solidFill>
                <a:latin typeface="Arial" panose="020B0604020202020204" pitchFamily="34" charset="0"/>
                <a:cs typeface="Arial" panose="020B0604020202020204" pitchFamily="34" charset="0"/>
              </a:rPr>
              <a:t>Role of Central Processing Centre (CPC) was defined.</a:t>
            </a:r>
            <a:endParaRPr lang="en-US" sz="2200" b="1" i="0" dirty="0">
              <a:solidFill>
                <a:srgbClr val="2C2C2C"/>
              </a:solidFill>
              <a:effectLst/>
              <a:latin typeface="Arial" panose="020B0604020202020204" pitchFamily="34" charset="0"/>
              <a:cs typeface="Arial" panose="020B0604020202020204" pitchFamily="34" charset="0"/>
            </a:endParaRPr>
          </a:p>
          <a:p>
            <a:pPr algn="just"/>
            <a:r>
              <a:rPr lang="en-US" sz="2200" dirty="0">
                <a:latin typeface="Arial" panose="020B0604020202020204" pitchFamily="34" charset="0"/>
                <a:cs typeface="Arial" panose="020B0604020202020204" pitchFamily="34" charset="0"/>
              </a:rPr>
              <a:t>By way of this Notification, certain forms were migrated to the jurisdiction of the CPC. </a:t>
            </a:r>
          </a:p>
          <a:p>
            <a:pPr marL="0" indent="0" algn="just">
              <a:buNone/>
            </a:pPr>
            <a:endParaRPr lang="en-US" sz="2200" dirty="0">
              <a:latin typeface="Arial" panose="020B0604020202020204" pitchFamily="34" charset="0"/>
              <a:cs typeface="Arial" panose="020B0604020202020204" pitchFamily="34" charset="0"/>
            </a:endParaRPr>
          </a:p>
          <a:p>
            <a:pPr algn="just"/>
            <a:r>
              <a:rPr lang="en-US" sz="2200" dirty="0">
                <a:latin typeface="Arial" panose="020B0604020202020204" pitchFamily="34" charset="0"/>
                <a:cs typeface="Arial" panose="020B0604020202020204" pitchFamily="34" charset="0"/>
              </a:rPr>
              <a:t>CPC has been entrusted with a </a:t>
            </a:r>
            <a:r>
              <a:rPr lang="en-US" sz="2200" b="1" i="1" dirty="0">
                <a:latin typeface="Arial" panose="020B0604020202020204" pitchFamily="34" charset="0"/>
                <a:cs typeface="Arial" panose="020B0604020202020204" pitchFamily="34" charset="0"/>
              </a:rPr>
              <a:t>30 days time period</a:t>
            </a:r>
            <a:r>
              <a:rPr lang="en-US" sz="2200" dirty="0">
                <a:latin typeface="Arial" panose="020B0604020202020204" pitchFamily="34" charset="0"/>
                <a:cs typeface="Arial" panose="020B0604020202020204" pitchFamily="34" charset="0"/>
              </a:rPr>
              <a:t> for ensuring approval/rejection to the filed Forms, except in cases where CG/RD approval is required. </a:t>
            </a:r>
          </a:p>
          <a:p>
            <a:pPr marL="0" indent="0" algn="just">
              <a:buNone/>
            </a:pPr>
            <a:endParaRPr lang="en-US" sz="2200" b="1"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6445843C-664C-4105-BFA7-AE1C9A9D18DA}"/>
              </a:ext>
            </a:extLst>
          </p:cNvPr>
          <p:cNvSpPr>
            <a:spLocks noGrp="1"/>
          </p:cNvSpPr>
          <p:nvPr>
            <p:ph type="ftr" sz="quarter" idx="11"/>
          </p:nvPr>
        </p:nvSpPr>
        <p:spPr>
          <a:xfrm>
            <a:off x="3352800" y="6096000"/>
            <a:ext cx="31242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D929C81-ABA1-46C4-B0D1-66D3F3FDEE83}"/>
              </a:ext>
            </a:extLst>
          </p:cNvPr>
          <p:cNvSpPr>
            <a:spLocks noGrp="1"/>
          </p:cNvSpPr>
          <p:nvPr>
            <p:ph type="sldNum" sz="quarter" idx="12"/>
          </p:nvPr>
        </p:nvSpPr>
        <p:spPr/>
        <p:txBody>
          <a:bodyPr/>
          <a:lstStyle/>
          <a:p>
            <a:pPr>
              <a:defRPr/>
            </a:pPr>
            <a:fld id="{C46BCC04-14A5-46FC-A23E-F5829FD84756}" type="slidenum">
              <a:rPr lang="en-US" smtClean="0"/>
              <a:pPr>
                <a:defRPr/>
              </a:pPr>
              <a:t>53</a:t>
            </a:fld>
            <a:endParaRPr lang="en-US"/>
          </a:p>
        </p:txBody>
      </p:sp>
    </p:spTree>
    <p:extLst>
      <p:ext uri="{BB962C8B-B14F-4D97-AF65-F5344CB8AC3E}">
        <p14:creationId xmlns:p14="http://schemas.microsoft.com/office/powerpoint/2010/main" val="2306061142"/>
      </p:ext>
    </p:extLst>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FE57-6423-43FE-9ACA-0283E19879D7}"/>
              </a:ext>
            </a:extLst>
          </p:cNvPr>
          <p:cNvSpPr>
            <a:spLocks noGrp="1"/>
          </p:cNvSpPr>
          <p:nvPr>
            <p:ph type="title"/>
          </p:nvPr>
        </p:nvSpPr>
        <p:spPr/>
        <p:txBody>
          <a:bodyPr/>
          <a:lstStyle/>
          <a:p>
            <a:r>
              <a:rPr lang="en-IN" b="1" dirty="0"/>
              <a:t>MCA Notifications</a:t>
            </a:r>
            <a:endParaRPr lang="en-IN" dirty="0"/>
          </a:p>
        </p:txBody>
      </p:sp>
      <p:sp>
        <p:nvSpPr>
          <p:cNvPr id="3" name="Content Placeholder 2">
            <a:extLst>
              <a:ext uri="{FF2B5EF4-FFF2-40B4-BE49-F238E27FC236}">
                <a16:creationId xmlns:a16="http://schemas.microsoft.com/office/drawing/2014/main" id="{0056475D-4335-468B-9BC1-9EE8427CB664}"/>
              </a:ext>
            </a:extLst>
          </p:cNvPr>
          <p:cNvSpPr>
            <a:spLocks noGrp="1"/>
          </p:cNvSpPr>
          <p:nvPr>
            <p:ph idx="1"/>
          </p:nvPr>
        </p:nvSpPr>
        <p:spPr>
          <a:xfrm>
            <a:off x="1066800" y="1752600"/>
            <a:ext cx="7620000" cy="4419600"/>
          </a:xfrm>
        </p:spPr>
        <p:txBody>
          <a:bodyPr/>
          <a:lstStyle/>
          <a:p>
            <a:pPr marL="228600" indent="-228600" algn="just"/>
            <a:r>
              <a:rPr lang="en-US" sz="2200" b="1" dirty="0">
                <a:solidFill>
                  <a:srgbClr val="2C2C2C"/>
                </a:solidFill>
                <a:latin typeface="Arial" panose="020B0604020202020204" pitchFamily="34" charset="0"/>
                <a:cs typeface="Arial" panose="020B0604020202020204" pitchFamily="34" charset="0"/>
              </a:rPr>
              <a:t>MCA Notification dated February 14, 2024: </a:t>
            </a:r>
            <a:r>
              <a:rPr lang="en-US" sz="2200" dirty="0">
                <a:solidFill>
                  <a:srgbClr val="2C2C2C"/>
                </a:solidFill>
                <a:latin typeface="Arial" panose="020B0604020202020204" pitchFamily="34" charset="0"/>
                <a:cs typeface="Arial" panose="020B0604020202020204" pitchFamily="34" charset="0"/>
              </a:rPr>
              <a:t>Role of Central Processing Centre (CPC) was defined.</a:t>
            </a:r>
            <a:endParaRPr lang="en-US" sz="2200" b="1" i="0" dirty="0">
              <a:solidFill>
                <a:srgbClr val="2C2C2C"/>
              </a:solidFill>
              <a:effectLst/>
              <a:latin typeface="Arial" panose="020B0604020202020204" pitchFamily="34" charset="0"/>
              <a:cs typeface="Arial" panose="020B0604020202020204" pitchFamily="34" charset="0"/>
            </a:endParaRPr>
          </a:p>
          <a:p>
            <a:pPr algn="just"/>
            <a:r>
              <a:rPr lang="en-US" sz="2200" b="1" dirty="0">
                <a:latin typeface="Arial" panose="020B0604020202020204" pitchFamily="34" charset="0"/>
                <a:cs typeface="Arial" panose="020B0604020202020204" pitchFamily="34" charset="0"/>
              </a:rPr>
              <a:t>The following forms have been shifted for processing with the CPC: </a:t>
            </a:r>
          </a:p>
          <a:p>
            <a:pPr algn="just"/>
            <a:endParaRPr lang="en-US" sz="2200" b="1"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rPr>
              <a:t>A.  Filing of Resolutions and agreements to the Registrar under section 117 of the Act in e-Form no. </a:t>
            </a:r>
            <a:r>
              <a:rPr lang="en-US" sz="1800" b="1" dirty="0">
                <a:latin typeface="Arial" panose="020B0604020202020204" pitchFamily="34" charset="0"/>
                <a:cs typeface="Arial" panose="020B0604020202020204" pitchFamily="34" charset="0"/>
              </a:rPr>
              <a:t>MGT-14.</a:t>
            </a:r>
          </a:p>
          <a:p>
            <a:pPr marL="0" indent="0">
              <a:buNone/>
            </a:pPr>
            <a:r>
              <a:rPr lang="en-US" sz="1800" dirty="0">
                <a:latin typeface="Arial" panose="020B0604020202020204" pitchFamily="34" charset="0"/>
                <a:cs typeface="Arial" panose="020B0604020202020204" pitchFamily="34" charset="0"/>
              </a:rPr>
              <a:t>B.  Notice to the Registrar of any alteration of share capital under section 64 of the Act in e-Form no. </a:t>
            </a:r>
            <a:r>
              <a:rPr lang="en-US" sz="1800" b="1" dirty="0">
                <a:latin typeface="Arial" panose="020B0604020202020204" pitchFamily="34" charset="0"/>
                <a:cs typeface="Arial" panose="020B0604020202020204" pitchFamily="34" charset="0"/>
              </a:rPr>
              <a:t>SH-7.</a:t>
            </a:r>
          </a:p>
          <a:p>
            <a:pPr marL="0" indent="0">
              <a:buNone/>
            </a:pPr>
            <a:r>
              <a:rPr lang="en-US" sz="1800" dirty="0">
                <a:latin typeface="Arial" panose="020B0604020202020204" pitchFamily="34" charset="0"/>
                <a:cs typeface="Arial" panose="020B0604020202020204" pitchFamily="34" charset="0"/>
              </a:rPr>
              <a:t>C.  Application for approval of Central Government for change of name under section 13 of the Act in e-Form no. </a:t>
            </a:r>
            <a:r>
              <a:rPr lang="en-US" sz="1800" b="1" dirty="0">
                <a:latin typeface="Arial" panose="020B0604020202020204" pitchFamily="34" charset="0"/>
                <a:cs typeface="Arial" panose="020B0604020202020204" pitchFamily="34" charset="0"/>
              </a:rPr>
              <a:t>INC-24.</a:t>
            </a:r>
            <a:r>
              <a:rPr lang="en-US" sz="1800" dirty="0">
                <a:latin typeface="Arial" panose="020B0604020202020204" pitchFamily="34" charset="0"/>
                <a:cs typeface="Arial" panose="020B0604020202020204" pitchFamily="34" charset="0"/>
              </a:rPr>
              <a:t> </a:t>
            </a:r>
          </a:p>
          <a:p>
            <a:pPr marL="0" indent="0">
              <a:buNone/>
            </a:pPr>
            <a:r>
              <a:rPr lang="en-US" sz="1800" dirty="0">
                <a:latin typeface="Arial" panose="020B0604020202020204" pitchFamily="34" charset="0"/>
                <a:cs typeface="Arial" panose="020B0604020202020204" pitchFamily="34" charset="0"/>
              </a:rPr>
              <a:t>D.  One Person Company- Application for Conversion under section 18 of the Act in e-Form no. </a:t>
            </a:r>
            <a:r>
              <a:rPr lang="en-US" sz="1800" b="1" dirty="0">
                <a:latin typeface="Arial" panose="020B0604020202020204" pitchFamily="34" charset="0"/>
                <a:cs typeface="Arial" panose="020B0604020202020204" pitchFamily="34" charset="0"/>
              </a:rPr>
              <a:t>INC-6. </a:t>
            </a:r>
          </a:p>
          <a:p>
            <a:pPr marL="0" indent="0" algn="just">
              <a:buNone/>
            </a:pPr>
            <a:endParaRPr lang="en-US" sz="2200" b="1"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6445843C-664C-4105-BFA7-AE1C9A9D18DA}"/>
              </a:ext>
            </a:extLst>
          </p:cNvPr>
          <p:cNvSpPr>
            <a:spLocks noGrp="1"/>
          </p:cNvSpPr>
          <p:nvPr>
            <p:ph type="ftr" sz="quarter" idx="11"/>
          </p:nvPr>
        </p:nvSpPr>
        <p:spPr>
          <a:xfrm>
            <a:off x="3352800" y="6096000"/>
            <a:ext cx="31242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D929C81-ABA1-46C4-B0D1-66D3F3FDEE83}"/>
              </a:ext>
            </a:extLst>
          </p:cNvPr>
          <p:cNvSpPr>
            <a:spLocks noGrp="1"/>
          </p:cNvSpPr>
          <p:nvPr>
            <p:ph type="sldNum" sz="quarter" idx="12"/>
          </p:nvPr>
        </p:nvSpPr>
        <p:spPr/>
        <p:txBody>
          <a:bodyPr/>
          <a:lstStyle/>
          <a:p>
            <a:pPr>
              <a:defRPr/>
            </a:pPr>
            <a:fld id="{C46BCC04-14A5-46FC-A23E-F5829FD84756}" type="slidenum">
              <a:rPr lang="en-US" smtClean="0"/>
              <a:pPr>
                <a:defRPr/>
              </a:pPr>
              <a:t>54</a:t>
            </a:fld>
            <a:endParaRPr lang="en-US"/>
          </a:p>
        </p:txBody>
      </p:sp>
    </p:spTree>
    <p:extLst>
      <p:ext uri="{BB962C8B-B14F-4D97-AF65-F5344CB8AC3E}">
        <p14:creationId xmlns:p14="http://schemas.microsoft.com/office/powerpoint/2010/main" val="883507503"/>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FE57-6423-43FE-9ACA-0283E19879D7}"/>
              </a:ext>
            </a:extLst>
          </p:cNvPr>
          <p:cNvSpPr>
            <a:spLocks noGrp="1"/>
          </p:cNvSpPr>
          <p:nvPr>
            <p:ph type="title"/>
          </p:nvPr>
        </p:nvSpPr>
        <p:spPr/>
        <p:txBody>
          <a:bodyPr/>
          <a:lstStyle/>
          <a:p>
            <a:r>
              <a:rPr lang="en-IN" b="1" dirty="0"/>
              <a:t>MCA Notifications</a:t>
            </a:r>
            <a:endParaRPr lang="en-IN" dirty="0"/>
          </a:p>
        </p:txBody>
      </p:sp>
      <p:sp>
        <p:nvSpPr>
          <p:cNvPr id="3" name="Content Placeholder 2">
            <a:extLst>
              <a:ext uri="{FF2B5EF4-FFF2-40B4-BE49-F238E27FC236}">
                <a16:creationId xmlns:a16="http://schemas.microsoft.com/office/drawing/2014/main" id="{0056475D-4335-468B-9BC1-9EE8427CB664}"/>
              </a:ext>
            </a:extLst>
          </p:cNvPr>
          <p:cNvSpPr>
            <a:spLocks noGrp="1"/>
          </p:cNvSpPr>
          <p:nvPr>
            <p:ph idx="1"/>
          </p:nvPr>
        </p:nvSpPr>
        <p:spPr>
          <a:xfrm>
            <a:off x="1066800" y="1647558"/>
            <a:ext cx="7620000" cy="4419600"/>
          </a:xfrm>
        </p:spPr>
        <p:txBody>
          <a:bodyPr/>
          <a:lstStyle/>
          <a:p>
            <a:pPr marL="228600" indent="-228600" algn="just"/>
            <a:r>
              <a:rPr lang="en-US" sz="2200" b="1" dirty="0">
                <a:solidFill>
                  <a:srgbClr val="2C2C2C"/>
                </a:solidFill>
                <a:latin typeface="Arial" panose="020B0604020202020204" pitchFamily="34" charset="0"/>
                <a:cs typeface="Arial" panose="020B0604020202020204" pitchFamily="34" charset="0"/>
              </a:rPr>
              <a:t>MCA Notification dated February 14, 2024: </a:t>
            </a:r>
            <a:r>
              <a:rPr lang="en-US" sz="2200" dirty="0">
                <a:solidFill>
                  <a:srgbClr val="2C2C2C"/>
                </a:solidFill>
                <a:latin typeface="Arial" panose="020B0604020202020204" pitchFamily="34" charset="0"/>
                <a:cs typeface="Arial" panose="020B0604020202020204" pitchFamily="34" charset="0"/>
              </a:rPr>
              <a:t>Role of Central Processing Centre (CPC) was defined.</a:t>
            </a:r>
            <a:endParaRPr lang="en-US" sz="2200" b="1" i="0" dirty="0">
              <a:solidFill>
                <a:srgbClr val="2C2C2C"/>
              </a:solidFill>
              <a:effectLst/>
              <a:latin typeface="Arial" panose="020B0604020202020204" pitchFamily="34" charset="0"/>
              <a:cs typeface="Arial" panose="020B0604020202020204" pitchFamily="34" charset="0"/>
            </a:endParaRPr>
          </a:p>
          <a:p>
            <a:pPr algn="just"/>
            <a:r>
              <a:rPr lang="en-US" sz="2200" b="1" dirty="0">
                <a:latin typeface="Arial" panose="020B0604020202020204" pitchFamily="34" charset="0"/>
                <a:cs typeface="Arial" panose="020B0604020202020204" pitchFamily="34" charset="0"/>
              </a:rPr>
              <a:t>The following forms have been shifted for processing with the CPC: </a:t>
            </a:r>
          </a:p>
          <a:p>
            <a:pPr marL="0" indent="0" algn="just">
              <a:buNone/>
            </a:pPr>
            <a:endParaRPr lang="en-US" sz="2200" b="1" dirty="0">
              <a:latin typeface="Arial" panose="020B0604020202020204" pitchFamily="34" charset="0"/>
              <a:cs typeface="Arial" panose="020B0604020202020204" pitchFamily="34" charset="0"/>
            </a:endParaRPr>
          </a:p>
          <a:p>
            <a:pPr marL="0" indent="0" algn="just">
              <a:buNone/>
            </a:pPr>
            <a:r>
              <a:rPr lang="en-US" sz="1600" dirty="0">
                <a:latin typeface="Arial" panose="020B0604020202020204" pitchFamily="34" charset="0"/>
                <a:cs typeface="Arial" panose="020B0604020202020204" pitchFamily="34" charset="0"/>
              </a:rPr>
              <a:t>E.  Conversion of public company into private company or private company into public company under sections 14 and 18 of the Act in e-Form no. </a:t>
            </a:r>
            <a:r>
              <a:rPr lang="en-US" sz="1600" b="1" dirty="0">
                <a:latin typeface="Arial" panose="020B0604020202020204" pitchFamily="34" charset="0"/>
                <a:cs typeface="Arial" panose="020B0604020202020204" pitchFamily="34" charset="0"/>
              </a:rPr>
              <a:t>INC-27.</a:t>
            </a:r>
          </a:p>
          <a:p>
            <a:pPr marL="0" indent="0" algn="just">
              <a:buNone/>
            </a:pPr>
            <a:r>
              <a:rPr lang="en-US" sz="1600" dirty="0">
                <a:latin typeface="Arial" panose="020B0604020202020204" pitchFamily="34" charset="0"/>
                <a:cs typeface="Arial" panose="020B0604020202020204" pitchFamily="34" charset="0"/>
              </a:rPr>
              <a:t>F.   Intimation to Registrar of revocation/surrender of license issued under section 8 of the Act in e-Form no. </a:t>
            </a:r>
            <a:r>
              <a:rPr lang="en-US" sz="1600" b="1" dirty="0">
                <a:latin typeface="Arial" panose="020B0604020202020204" pitchFamily="34" charset="0"/>
                <a:cs typeface="Arial" panose="020B0604020202020204" pitchFamily="34" charset="0"/>
              </a:rPr>
              <a:t>INC-20. </a:t>
            </a:r>
          </a:p>
          <a:p>
            <a:pPr marL="0" indent="0" algn="just">
              <a:buNone/>
            </a:pPr>
            <a:r>
              <a:rPr lang="en-US" sz="1600" dirty="0">
                <a:latin typeface="Arial" panose="020B0604020202020204" pitchFamily="34" charset="0"/>
                <a:cs typeface="Arial" panose="020B0604020202020204" pitchFamily="34" charset="0"/>
              </a:rPr>
              <a:t>G.  Return of deposits under sections 73 and 76 of the Act in e-Form no. </a:t>
            </a:r>
            <a:r>
              <a:rPr lang="en-US" sz="1600" b="1" dirty="0">
                <a:latin typeface="Arial" panose="020B0604020202020204" pitchFamily="34" charset="0"/>
                <a:cs typeface="Arial" panose="020B0604020202020204" pitchFamily="34" charset="0"/>
              </a:rPr>
              <a:t>DPT-3</a:t>
            </a:r>
            <a:r>
              <a:rPr lang="en-US" sz="1600" dirty="0">
                <a:latin typeface="Arial" panose="020B0604020202020204" pitchFamily="34" charset="0"/>
                <a:cs typeface="Arial" panose="020B0604020202020204" pitchFamily="34" charset="0"/>
              </a:rPr>
              <a:t>. </a:t>
            </a:r>
          </a:p>
          <a:p>
            <a:pPr marL="0" indent="0" algn="just">
              <a:buNone/>
            </a:pPr>
            <a:r>
              <a:rPr lang="en-US" sz="1600" dirty="0">
                <a:latin typeface="Arial" panose="020B0604020202020204" pitchFamily="34" charset="0"/>
                <a:cs typeface="Arial" panose="020B0604020202020204" pitchFamily="34" charset="0"/>
              </a:rPr>
              <a:t>H.  Application to ROC for obtaining the status of dormant company under sub-section (1) of section 455 of the Act in e-Form no. </a:t>
            </a:r>
            <a:r>
              <a:rPr lang="en-US" sz="1600" b="1" dirty="0">
                <a:latin typeface="Arial" panose="020B0604020202020204" pitchFamily="34" charset="0"/>
                <a:cs typeface="Arial" panose="020B0604020202020204" pitchFamily="34" charset="0"/>
              </a:rPr>
              <a:t>MSC-1. </a:t>
            </a:r>
          </a:p>
          <a:p>
            <a:pPr marL="0" indent="0" algn="just">
              <a:buNone/>
            </a:pPr>
            <a:r>
              <a:rPr lang="en-US" sz="1600" b="1"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I.  Application for seeking status of active company under sub-section (5) of section 455 of the Act in e-Form no. </a:t>
            </a:r>
            <a:r>
              <a:rPr lang="en-US" sz="1600" b="1" dirty="0">
                <a:latin typeface="Arial" panose="020B0604020202020204" pitchFamily="34" charset="0"/>
                <a:cs typeface="Arial" panose="020B0604020202020204" pitchFamily="34" charset="0"/>
              </a:rPr>
              <a:t>MSC-4.</a:t>
            </a:r>
          </a:p>
          <a:p>
            <a:pPr marL="0" indent="0" algn="just">
              <a:buNone/>
            </a:pPr>
            <a:endParaRPr lang="en-US" sz="2200" b="1"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6445843C-664C-4105-BFA7-AE1C9A9D18DA}"/>
              </a:ext>
            </a:extLst>
          </p:cNvPr>
          <p:cNvSpPr>
            <a:spLocks noGrp="1"/>
          </p:cNvSpPr>
          <p:nvPr>
            <p:ph type="ftr" sz="quarter" idx="11"/>
          </p:nvPr>
        </p:nvSpPr>
        <p:spPr>
          <a:xfrm>
            <a:off x="3352800" y="6172200"/>
            <a:ext cx="3048000" cy="3810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D929C81-ABA1-46C4-B0D1-66D3F3FDEE83}"/>
              </a:ext>
            </a:extLst>
          </p:cNvPr>
          <p:cNvSpPr>
            <a:spLocks noGrp="1"/>
          </p:cNvSpPr>
          <p:nvPr>
            <p:ph type="sldNum" sz="quarter" idx="12"/>
          </p:nvPr>
        </p:nvSpPr>
        <p:spPr/>
        <p:txBody>
          <a:bodyPr/>
          <a:lstStyle/>
          <a:p>
            <a:pPr>
              <a:defRPr/>
            </a:pPr>
            <a:fld id="{C46BCC04-14A5-46FC-A23E-F5829FD84756}" type="slidenum">
              <a:rPr lang="en-US" smtClean="0"/>
              <a:pPr>
                <a:defRPr/>
              </a:pPr>
              <a:t>55</a:t>
            </a:fld>
            <a:endParaRPr lang="en-US"/>
          </a:p>
        </p:txBody>
      </p:sp>
    </p:spTree>
    <p:extLst>
      <p:ext uri="{BB962C8B-B14F-4D97-AF65-F5344CB8AC3E}">
        <p14:creationId xmlns:p14="http://schemas.microsoft.com/office/powerpoint/2010/main" val="2843641765"/>
      </p:ext>
    </p:extLst>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FE57-6423-43FE-9ACA-0283E19879D7}"/>
              </a:ext>
            </a:extLst>
          </p:cNvPr>
          <p:cNvSpPr>
            <a:spLocks noGrp="1"/>
          </p:cNvSpPr>
          <p:nvPr>
            <p:ph type="title"/>
          </p:nvPr>
        </p:nvSpPr>
        <p:spPr/>
        <p:txBody>
          <a:bodyPr/>
          <a:lstStyle/>
          <a:p>
            <a:r>
              <a:rPr lang="en-IN" b="1" dirty="0"/>
              <a:t>MCA Notifications</a:t>
            </a:r>
            <a:endParaRPr lang="en-IN" dirty="0"/>
          </a:p>
        </p:txBody>
      </p:sp>
      <p:sp>
        <p:nvSpPr>
          <p:cNvPr id="3" name="Content Placeholder 2">
            <a:extLst>
              <a:ext uri="{FF2B5EF4-FFF2-40B4-BE49-F238E27FC236}">
                <a16:creationId xmlns:a16="http://schemas.microsoft.com/office/drawing/2014/main" id="{0056475D-4335-468B-9BC1-9EE8427CB664}"/>
              </a:ext>
            </a:extLst>
          </p:cNvPr>
          <p:cNvSpPr>
            <a:spLocks noGrp="1"/>
          </p:cNvSpPr>
          <p:nvPr>
            <p:ph idx="1"/>
          </p:nvPr>
        </p:nvSpPr>
        <p:spPr>
          <a:xfrm>
            <a:off x="1066800" y="1752600"/>
            <a:ext cx="7620000" cy="4419600"/>
          </a:xfrm>
        </p:spPr>
        <p:txBody>
          <a:bodyPr/>
          <a:lstStyle/>
          <a:p>
            <a:pPr marL="228600" indent="-228600" algn="just"/>
            <a:r>
              <a:rPr lang="en-US" sz="2200" b="1" dirty="0">
                <a:solidFill>
                  <a:srgbClr val="2C2C2C"/>
                </a:solidFill>
                <a:latin typeface="Arial" panose="020B0604020202020204" pitchFamily="34" charset="0"/>
                <a:cs typeface="Arial" panose="020B0604020202020204" pitchFamily="34" charset="0"/>
              </a:rPr>
              <a:t>MCA Notification dated February 14, 2024: </a:t>
            </a:r>
            <a:r>
              <a:rPr lang="en-US" sz="2200" dirty="0">
                <a:solidFill>
                  <a:srgbClr val="2C2C2C"/>
                </a:solidFill>
                <a:latin typeface="Arial" panose="020B0604020202020204" pitchFamily="34" charset="0"/>
                <a:cs typeface="Arial" panose="020B0604020202020204" pitchFamily="34" charset="0"/>
              </a:rPr>
              <a:t>Role of Central Processing Centre (CPC) was defined.</a:t>
            </a:r>
            <a:endParaRPr lang="en-US" sz="2200" b="1" i="0" dirty="0">
              <a:solidFill>
                <a:srgbClr val="2C2C2C"/>
              </a:solidFill>
              <a:effectLst/>
              <a:latin typeface="Arial" panose="020B0604020202020204" pitchFamily="34" charset="0"/>
              <a:cs typeface="Arial" panose="020B0604020202020204" pitchFamily="34" charset="0"/>
            </a:endParaRPr>
          </a:p>
          <a:p>
            <a:pPr algn="just"/>
            <a:r>
              <a:rPr lang="en-US" sz="2200" b="1" dirty="0">
                <a:latin typeface="Arial" panose="020B0604020202020204" pitchFamily="34" charset="0"/>
                <a:cs typeface="Arial" panose="020B0604020202020204" pitchFamily="34" charset="0"/>
              </a:rPr>
              <a:t>The following forms have been shifted for processing with the CPC: </a:t>
            </a:r>
          </a:p>
          <a:p>
            <a:pPr marL="0" indent="0" algn="just">
              <a:buNone/>
            </a:pPr>
            <a:endParaRPr lang="en-US" sz="2200" b="1"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J.  Letter of Offer under section 68 of the Act in e-Form no. </a:t>
            </a:r>
            <a:r>
              <a:rPr lang="en-US" sz="1600" b="1" dirty="0">
                <a:latin typeface="Arial" panose="020B0604020202020204" pitchFamily="34" charset="0"/>
                <a:cs typeface="Arial" panose="020B0604020202020204" pitchFamily="34" charset="0"/>
              </a:rPr>
              <a:t>SH-8.</a:t>
            </a:r>
            <a:r>
              <a:rPr lang="en-US" sz="1600" dirty="0">
                <a:latin typeface="Arial" panose="020B0604020202020204" pitchFamily="34" charset="0"/>
                <a:cs typeface="Arial" panose="020B0604020202020204" pitchFamily="34" charset="0"/>
              </a:rPr>
              <a:t> </a:t>
            </a:r>
          </a:p>
          <a:p>
            <a:pPr marL="0" indent="0">
              <a:buNone/>
            </a:pPr>
            <a:r>
              <a:rPr lang="en-US" sz="1600" dirty="0">
                <a:latin typeface="Arial" panose="020B0604020202020204" pitchFamily="34" charset="0"/>
                <a:cs typeface="Arial" panose="020B0604020202020204" pitchFamily="34" charset="0"/>
              </a:rPr>
              <a:t>K.  Declaration of Solvency under sub-section (6) section 68 of the Act in e-Form no. </a:t>
            </a:r>
            <a:r>
              <a:rPr lang="en-US" sz="1600" b="1" dirty="0">
                <a:latin typeface="Arial" panose="020B0604020202020204" pitchFamily="34" charset="0"/>
                <a:cs typeface="Arial" panose="020B0604020202020204" pitchFamily="34" charset="0"/>
              </a:rPr>
              <a:t>SH-9.</a:t>
            </a:r>
            <a:r>
              <a:rPr lang="en-US" sz="1600" dirty="0">
                <a:latin typeface="Arial" panose="020B0604020202020204" pitchFamily="34" charset="0"/>
                <a:cs typeface="Arial" panose="020B0604020202020204" pitchFamily="34" charset="0"/>
              </a:rPr>
              <a:t> </a:t>
            </a:r>
          </a:p>
          <a:p>
            <a:pPr marL="0" indent="0">
              <a:buNone/>
            </a:pPr>
            <a:r>
              <a:rPr lang="en-US" sz="1600" dirty="0">
                <a:latin typeface="Arial" panose="020B0604020202020204" pitchFamily="34" charset="0"/>
                <a:cs typeface="Arial" panose="020B0604020202020204" pitchFamily="34" charset="0"/>
              </a:rPr>
              <a:t>L.  Return in respect of buy-back of Securities under sub-section 10 of section 68 of the Act in e-Form no. </a:t>
            </a:r>
            <a:r>
              <a:rPr lang="en-US" sz="1600" b="1" dirty="0">
                <a:latin typeface="Arial" panose="020B0604020202020204" pitchFamily="34" charset="0"/>
                <a:cs typeface="Arial" panose="020B0604020202020204" pitchFamily="34" charset="0"/>
              </a:rPr>
              <a:t>SH-11</a:t>
            </a:r>
            <a:r>
              <a:rPr lang="en-US" sz="1600" dirty="0">
                <a:latin typeface="Arial" panose="020B0604020202020204" pitchFamily="34" charset="0"/>
                <a:cs typeface="Arial" panose="020B0604020202020204" pitchFamily="34" charset="0"/>
              </a:rPr>
              <a:t>.</a:t>
            </a:r>
          </a:p>
          <a:p>
            <a:pPr marL="0" indent="0" algn="just">
              <a:buNone/>
            </a:pPr>
            <a:endParaRPr lang="en-US" sz="2200" b="1"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6445843C-664C-4105-BFA7-AE1C9A9D18DA}"/>
              </a:ext>
            </a:extLst>
          </p:cNvPr>
          <p:cNvSpPr>
            <a:spLocks noGrp="1"/>
          </p:cNvSpPr>
          <p:nvPr>
            <p:ph type="ftr" sz="quarter" idx="11"/>
          </p:nvPr>
        </p:nvSpPr>
        <p:spPr>
          <a:xfrm>
            <a:off x="3352800" y="6096000"/>
            <a:ext cx="31242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D929C81-ABA1-46C4-B0D1-66D3F3FDEE83}"/>
              </a:ext>
            </a:extLst>
          </p:cNvPr>
          <p:cNvSpPr>
            <a:spLocks noGrp="1"/>
          </p:cNvSpPr>
          <p:nvPr>
            <p:ph type="sldNum" sz="quarter" idx="12"/>
          </p:nvPr>
        </p:nvSpPr>
        <p:spPr/>
        <p:txBody>
          <a:bodyPr/>
          <a:lstStyle/>
          <a:p>
            <a:pPr>
              <a:defRPr/>
            </a:pPr>
            <a:fld id="{C46BCC04-14A5-46FC-A23E-F5829FD84756}" type="slidenum">
              <a:rPr lang="en-US" smtClean="0"/>
              <a:pPr>
                <a:defRPr/>
              </a:pPr>
              <a:t>56</a:t>
            </a:fld>
            <a:endParaRPr lang="en-US"/>
          </a:p>
        </p:txBody>
      </p:sp>
    </p:spTree>
    <p:extLst>
      <p:ext uri="{BB962C8B-B14F-4D97-AF65-F5344CB8AC3E}">
        <p14:creationId xmlns:p14="http://schemas.microsoft.com/office/powerpoint/2010/main" val="1411775598"/>
      </p:ext>
    </p:extLst>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3FE57-6423-43FE-9ACA-0283E19879D7}"/>
              </a:ext>
            </a:extLst>
          </p:cNvPr>
          <p:cNvSpPr>
            <a:spLocks noGrp="1"/>
          </p:cNvSpPr>
          <p:nvPr>
            <p:ph type="title"/>
          </p:nvPr>
        </p:nvSpPr>
        <p:spPr/>
        <p:txBody>
          <a:bodyPr/>
          <a:lstStyle/>
          <a:p>
            <a:r>
              <a:rPr lang="en-IN" b="1" dirty="0"/>
              <a:t>MCA Notifications</a:t>
            </a:r>
            <a:endParaRPr lang="en-IN" dirty="0"/>
          </a:p>
        </p:txBody>
      </p:sp>
      <p:sp>
        <p:nvSpPr>
          <p:cNvPr id="3" name="Content Placeholder 2">
            <a:extLst>
              <a:ext uri="{FF2B5EF4-FFF2-40B4-BE49-F238E27FC236}">
                <a16:creationId xmlns:a16="http://schemas.microsoft.com/office/drawing/2014/main" id="{0056475D-4335-468B-9BC1-9EE8427CB664}"/>
              </a:ext>
            </a:extLst>
          </p:cNvPr>
          <p:cNvSpPr>
            <a:spLocks noGrp="1"/>
          </p:cNvSpPr>
          <p:nvPr>
            <p:ph idx="1"/>
          </p:nvPr>
        </p:nvSpPr>
        <p:spPr>
          <a:xfrm>
            <a:off x="1066800" y="1752600"/>
            <a:ext cx="7620000" cy="4419600"/>
          </a:xfrm>
        </p:spPr>
        <p:txBody>
          <a:bodyPr/>
          <a:lstStyle/>
          <a:p>
            <a:pPr marL="228600" indent="-228600" algn="just"/>
            <a:r>
              <a:rPr lang="en-US" sz="2200" b="1" dirty="0">
                <a:solidFill>
                  <a:srgbClr val="2C2C2C"/>
                </a:solidFill>
                <a:latin typeface="Arial" panose="020B0604020202020204" pitchFamily="34" charset="0"/>
                <a:cs typeface="Arial" panose="020B0604020202020204" pitchFamily="34" charset="0"/>
              </a:rPr>
              <a:t>MCA Notification dated February 14, 2024: </a:t>
            </a:r>
            <a:r>
              <a:rPr lang="en-US" sz="2200" dirty="0">
                <a:solidFill>
                  <a:srgbClr val="2C2C2C"/>
                </a:solidFill>
                <a:latin typeface="Arial" panose="020B0604020202020204" pitchFamily="34" charset="0"/>
                <a:cs typeface="Arial" panose="020B0604020202020204" pitchFamily="34" charset="0"/>
              </a:rPr>
              <a:t>Role of Central Processing Centre (CPC) was defined.</a:t>
            </a:r>
            <a:endParaRPr lang="en-US" sz="2200" b="1" i="0" dirty="0">
              <a:solidFill>
                <a:srgbClr val="2C2C2C"/>
              </a:solidFill>
              <a:effectLst/>
              <a:latin typeface="Arial" panose="020B0604020202020204" pitchFamily="34" charset="0"/>
              <a:cs typeface="Arial" panose="020B0604020202020204" pitchFamily="34" charset="0"/>
            </a:endParaRPr>
          </a:p>
          <a:p>
            <a:pPr algn="just"/>
            <a:r>
              <a:rPr lang="en-US" sz="2200" b="1" dirty="0">
                <a:latin typeface="Arial" panose="020B0604020202020204" pitchFamily="34" charset="0"/>
                <a:cs typeface="Arial" panose="020B0604020202020204" pitchFamily="34" charset="0"/>
              </a:rPr>
              <a:t>The following forms have been shifted for processing with the CPC: </a:t>
            </a:r>
          </a:p>
          <a:p>
            <a:pPr marL="0" indent="0" algn="just">
              <a:buNone/>
            </a:pPr>
            <a:endParaRPr lang="en-US" sz="2200" b="1" dirty="0">
              <a:latin typeface="Arial" panose="020B0604020202020204" pitchFamily="34" charset="0"/>
              <a:cs typeface="Arial" panose="020B0604020202020204" pitchFamily="34" charset="0"/>
            </a:endParaRPr>
          </a:p>
          <a:p>
            <a:pPr marL="0" indent="0">
              <a:buNone/>
            </a:pPr>
            <a:r>
              <a:rPr lang="en-US" sz="1600" dirty="0">
                <a:latin typeface="Arial" panose="020B0604020202020204" pitchFamily="34" charset="0"/>
                <a:cs typeface="Arial" panose="020B0604020202020204" pitchFamily="34" charset="0"/>
              </a:rPr>
              <a:t>J.  Letter of Offer under section 68 of the Act in e-Form no. </a:t>
            </a:r>
            <a:r>
              <a:rPr lang="en-US" sz="1600" b="1" dirty="0">
                <a:latin typeface="Arial" panose="020B0604020202020204" pitchFamily="34" charset="0"/>
                <a:cs typeface="Arial" panose="020B0604020202020204" pitchFamily="34" charset="0"/>
              </a:rPr>
              <a:t>SH-8.</a:t>
            </a:r>
            <a:r>
              <a:rPr lang="en-US" sz="1600" dirty="0">
                <a:latin typeface="Arial" panose="020B0604020202020204" pitchFamily="34" charset="0"/>
                <a:cs typeface="Arial" panose="020B0604020202020204" pitchFamily="34" charset="0"/>
              </a:rPr>
              <a:t> </a:t>
            </a:r>
          </a:p>
          <a:p>
            <a:pPr marL="0" indent="0">
              <a:buNone/>
            </a:pPr>
            <a:r>
              <a:rPr lang="en-US" sz="1600" dirty="0">
                <a:latin typeface="Arial" panose="020B0604020202020204" pitchFamily="34" charset="0"/>
                <a:cs typeface="Arial" panose="020B0604020202020204" pitchFamily="34" charset="0"/>
              </a:rPr>
              <a:t>K.  Declaration of Solvency under sub-section (6) section 68 of the Act in e-Form no. </a:t>
            </a:r>
            <a:r>
              <a:rPr lang="en-US" sz="1600" b="1" dirty="0">
                <a:latin typeface="Arial" panose="020B0604020202020204" pitchFamily="34" charset="0"/>
                <a:cs typeface="Arial" panose="020B0604020202020204" pitchFamily="34" charset="0"/>
              </a:rPr>
              <a:t>SH-9.</a:t>
            </a:r>
            <a:r>
              <a:rPr lang="en-US" sz="1600" dirty="0">
                <a:latin typeface="Arial" panose="020B0604020202020204" pitchFamily="34" charset="0"/>
                <a:cs typeface="Arial" panose="020B0604020202020204" pitchFamily="34" charset="0"/>
              </a:rPr>
              <a:t> </a:t>
            </a:r>
          </a:p>
          <a:p>
            <a:pPr marL="0" indent="0">
              <a:buNone/>
            </a:pPr>
            <a:r>
              <a:rPr lang="en-US" sz="1600" dirty="0">
                <a:latin typeface="Arial" panose="020B0604020202020204" pitchFamily="34" charset="0"/>
                <a:cs typeface="Arial" panose="020B0604020202020204" pitchFamily="34" charset="0"/>
              </a:rPr>
              <a:t>L.  Return in respect of buy-back of Securities under sub-section 10 of section 68 of the Act in e-Form no. </a:t>
            </a:r>
            <a:r>
              <a:rPr lang="en-US" sz="1600" b="1" dirty="0">
                <a:latin typeface="Arial" panose="020B0604020202020204" pitchFamily="34" charset="0"/>
                <a:cs typeface="Arial" panose="020B0604020202020204" pitchFamily="34" charset="0"/>
              </a:rPr>
              <a:t>SH-11</a:t>
            </a:r>
            <a:r>
              <a:rPr lang="en-US" sz="1600" dirty="0">
                <a:latin typeface="Arial" panose="020B0604020202020204" pitchFamily="34" charset="0"/>
                <a:cs typeface="Arial" panose="020B0604020202020204" pitchFamily="34" charset="0"/>
              </a:rPr>
              <a:t>.</a:t>
            </a:r>
          </a:p>
          <a:p>
            <a:pPr marL="0" indent="0" algn="just">
              <a:buNone/>
            </a:pPr>
            <a:endParaRPr lang="en-US" sz="2200" b="1"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6445843C-664C-4105-BFA7-AE1C9A9D18DA}"/>
              </a:ext>
            </a:extLst>
          </p:cNvPr>
          <p:cNvSpPr>
            <a:spLocks noGrp="1"/>
          </p:cNvSpPr>
          <p:nvPr>
            <p:ph type="ftr" sz="quarter" idx="11"/>
          </p:nvPr>
        </p:nvSpPr>
        <p:spPr>
          <a:xfrm>
            <a:off x="3352800" y="6096000"/>
            <a:ext cx="31242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D929C81-ABA1-46C4-B0D1-66D3F3FDEE83}"/>
              </a:ext>
            </a:extLst>
          </p:cNvPr>
          <p:cNvSpPr>
            <a:spLocks noGrp="1"/>
          </p:cNvSpPr>
          <p:nvPr>
            <p:ph type="sldNum" sz="quarter" idx="12"/>
          </p:nvPr>
        </p:nvSpPr>
        <p:spPr/>
        <p:txBody>
          <a:bodyPr/>
          <a:lstStyle/>
          <a:p>
            <a:pPr>
              <a:defRPr/>
            </a:pPr>
            <a:fld id="{C46BCC04-14A5-46FC-A23E-F5829FD84756}" type="slidenum">
              <a:rPr lang="en-US" smtClean="0"/>
              <a:pPr>
                <a:defRPr/>
              </a:pPr>
              <a:t>57</a:t>
            </a:fld>
            <a:endParaRPr lang="en-US"/>
          </a:p>
        </p:txBody>
      </p:sp>
    </p:spTree>
    <p:extLst>
      <p:ext uri="{BB962C8B-B14F-4D97-AF65-F5344CB8AC3E}">
        <p14:creationId xmlns:p14="http://schemas.microsoft.com/office/powerpoint/2010/main" val="1586102118"/>
      </p:ext>
    </p:extLst>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D6A81-48CC-4002-B496-8FB34DFD4ABE}"/>
              </a:ext>
            </a:extLst>
          </p:cNvPr>
          <p:cNvSpPr>
            <a:spLocks noGrp="1"/>
          </p:cNvSpPr>
          <p:nvPr>
            <p:ph type="title"/>
          </p:nvPr>
        </p:nvSpPr>
        <p:spPr/>
        <p:txBody>
          <a:bodyPr/>
          <a:lstStyle/>
          <a:p>
            <a:r>
              <a:rPr lang="en-US" b="1" dirty="0"/>
              <a:t>MCA Notified Circulars</a:t>
            </a:r>
            <a:endParaRPr lang="en-IN" b="1" dirty="0"/>
          </a:p>
        </p:txBody>
      </p:sp>
      <p:sp>
        <p:nvSpPr>
          <p:cNvPr id="3" name="Content Placeholder 2">
            <a:extLst>
              <a:ext uri="{FF2B5EF4-FFF2-40B4-BE49-F238E27FC236}">
                <a16:creationId xmlns:a16="http://schemas.microsoft.com/office/drawing/2014/main" id="{E5B712FB-F1A5-401B-B0A2-18DA438744A5}"/>
              </a:ext>
            </a:extLst>
          </p:cNvPr>
          <p:cNvSpPr>
            <a:spLocks noGrp="1"/>
          </p:cNvSpPr>
          <p:nvPr>
            <p:ph idx="1"/>
          </p:nvPr>
        </p:nvSpPr>
        <p:spPr>
          <a:xfrm>
            <a:off x="1077798" y="1504361"/>
            <a:ext cx="7620000" cy="4114800"/>
          </a:xfrm>
        </p:spPr>
        <p:txBody>
          <a:bodyPr/>
          <a:lstStyle/>
          <a:p>
            <a:pPr marL="228600" indent="-228600" algn="just"/>
            <a:endParaRPr lang="en-US" sz="2200" b="1" i="0" dirty="0">
              <a:solidFill>
                <a:srgbClr val="2C2C2C"/>
              </a:solidFill>
              <a:effectLst/>
              <a:latin typeface="Arial" panose="020B0604020202020204" pitchFamily="34" charset="0"/>
            </a:endParaRPr>
          </a:p>
          <a:p>
            <a:pPr marL="228600" algn="just"/>
            <a:r>
              <a:rPr lang="en-US" sz="2200" b="1" i="0" dirty="0">
                <a:solidFill>
                  <a:srgbClr val="2C2C2C"/>
                </a:solidFill>
                <a:effectLst/>
                <a:latin typeface="Arial" panose="020B0604020202020204" pitchFamily="34" charset="0"/>
              </a:rPr>
              <a:t>MCA General Circular (07/2023) dated July 12, 2023:    </a:t>
            </a:r>
          </a:p>
          <a:p>
            <a:pPr marL="0" indent="0" algn="just">
              <a:buNone/>
            </a:pPr>
            <a:r>
              <a:rPr lang="en-US" sz="2200" i="0" dirty="0">
                <a:solidFill>
                  <a:srgbClr val="2C2C2C"/>
                </a:solidFill>
                <a:effectLst/>
                <a:latin typeface="Arial" panose="020B0604020202020204" pitchFamily="34" charset="0"/>
              </a:rPr>
              <a:t>Based on various representations received from the 3 professional institutes, the MCA issued circular specifies on </a:t>
            </a:r>
            <a:r>
              <a:rPr lang="en-US" sz="2200" dirty="0">
                <a:solidFill>
                  <a:srgbClr val="000000"/>
                </a:solidFill>
                <a:latin typeface="Arial" panose="020B0604020202020204" pitchFamily="34" charset="0"/>
                <a:cs typeface="Arial" panose="020B0604020202020204" pitchFamily="34" charset="0"/>
              </a:rPr>
              <a:t>merging of multiple user IDs of professionals in the MCA21 V2 Portal, with a particular focus on the transition from the existing MCA21 V2 portal to the new MCA21 V3 portal.</a:t>
            </a:r>
          </a:p>
          <a:p>
            <a:pPr marL="0" indent="0" algn="just">
              <a:buNone/>
            </a:pPr>
            <a:endParaRPr lang="en-US" sz="2200" dirty="0">
              <a:solidFill>
                <a:srgbClr val="000000"/>
              </a:solidFill>
              <a:latin typeface="Arial" panose="020B0604020202020204" pitchFamily="34" charset="0"/>
              <a:cs typeface="Arial" panose="020B0604020202020204" pitchFamily="34" charset="0"/>
            </a:endParaRPr>
          </a:p>
          <a:p>
            <a:pPr marL="0" indent="0" algn="just">
              <a:buNone/>
            </a:pPr>
            <a:r>
              <a:rPr lang="en-US" sz="2200" dirty="0">
                <a:solidFill>
                  <a:srgbClr val="000000"/>
                </a:solidFill>
                <a:latin typeface="Arial" panose="020B0604020202020204" pitchFamily="34" charset="0"/>
                <a:cs typeface="Arial" panose="020B0604020202020204" pitchFamily="34" charset="0"/>
              </a:rPr>
              <a:t>The Circular urged members with such multiple IDs to approach their respective Institutes for the purpose of merging existing multiple user IDs with the V3 ID or for deactivation of the old user IDs in V2. </a:t>
            </a:r>
          </a:p>
        </p:txBody>
      </p:sp>
      <p:sp>
        <p:nvSpPr>
          <p:cNvPr id="5" name="Footer Placeholder 4">
            <a:extLst>
              <a:ext uri="{FF2B5EF4-FFF2-40B4-BE49-F238E27FC236}">
                <a16:creationId xmlns:a16="http://schemas.microsoft.com/office/drawing/2014/main" id="{4FCDF6D0-F2D1-4EB0-A5EF-1DA4D930861D}"/>
              </a:ext>
            </a:extLst>
          </p:cNvPr>
          <p:cNvSpPr>
            <a:spLocks noGrp="1"/>
          </p:cNvSpPr>
          <p:nvPr>
            <p:ph type="ftr" sz="quarter" idx="11"/>
          </p:nvPr>
        </p:nvSpPr>
        <p:spPr>
          <a:xfrm>
            <a:off x="3352800" y="6107113"/>
            <a:ext cx="32527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F6B6D89-B70D-4D1A-890F-CFF5C1F3565B}"/>
              </a:ext>
            </a:extLst>
          </p:cNvPr>
          <p:cNvSpPr>
            <a:spLocks noGrp="1"/>
          </p:cNvSpPr>
          <p:nvPr>
            <p:ph type="sldNum" sz="quarter" idx="12"/>
          </p:nvPr>
        </p:nvSpPr>
        <p:spPr/>
        <p:txBody>
          <a:bodyPr/>
          <a:lstStyle/>
          <a:p>
            <a:pPr>
              <a:defRPr/>
            </a:pPr>
            <a:fld id="{C46BCC04-14A5-46FC-A23E-F5829FD84756}" type="slidenum">
              <a:rPr lang="en-US" smtClean="0"/>
              <a:pPr>
                <a:defRPr/>
              </a:pPr>
              <a:t>58</a:t>
            </a:fld>
            <a:endParaRPr lang="en-US"/>
          </a:p>
        </p:txBody>
      </p:sp>
    </p:spTree>
    <p:extLst>
      <p:ext uri="{BB962C8B-B14F-4D97-AF65-F5344CB8AC3E}">
        <p14:creationId xmlns:p14="http://schemas.microsoft.com/office/powerpoint/2010/main" val="2038757423"/>
      </p:ext>
    </p:extLst>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D6A81-48CC-4002-B496-8FB34DFD4ABE}"/>
              </a:ext>
            </a:extLst>
          </p:cNvPr>
          <p:cNvSpPr>
            <a:spLocks noGrp="1"/>
          </p:cNvSpPr>
          <p:nvPr>
            <p:ph type="title"/>
          </p:nvPr>
        </p:nvSpPr>
        <p:spPr/>
        <p:txBody>
          <a:bodyPr/>
          <a:lstStyle/>
          <a:p>
            <a:r>
              <a:rPr lang="en-US" b="1" dirty="0"/>
              <a:t>MCA Notified Circulars</a:t>
            </a:r>
            <a:endParaRPr lang="en-IN" b="1" dirty="0"/>
          </a:p>
        </p:txBody>
      </p:sp>
      <p:sp>
        <p:nvSpPr>
          <p:cNvPr id="3" name="Content Placeholder 2">
            <a:extLst>
              <a:ext uri="{FF2B5EF4-FFF2-40B4-BE49-F238E27FC236}">
                <a16:creationId xmlns:a16="http://schemas.microsoft.com/office/drawing/2014/main" id="{E5B712FB-F1A5-401B-B0A2-18DA438744A5}"/>
              </a:ext>
            </a:extLst>
          </p:cNvPr>
          <p:cNvSpPr>
            <a:spLocks noGrp="1"/>
          </p:cNvSpPr>
          <p:nvPr>
            <p:ph idx="1"/>
          </p:nvPr>
        </p:nvSpPr>
        <p:spPr>
          <a:xfrm>
            <a:off x="1077798" y="1504361"/>
            <a:ext cx="7620000" cy="4114800"/>
          </a:xfrm>
        </p:spPr>
        <p:txBody>
          <a:bodyPr/>
          <a:lstStyle/>
          <a:p>
            <a:pPr marL="228600" indent="-228600" algn="just"/>
            <a:endParaRPr lang="en-US" sz="2200" b="1" i="0" dirty="0">
              <a:solidFill>
                <a:srgbClr val="2C2C2C"/>
              </a:solidFill>
              <a:effectLst/>
              <a:latin typeface="Arial" panose="020B0604020202020204" pitchFamily="34" charset="0"/>
            </a:endParaRPr>
          </a:p>
          <a:p>
            <a:pPr marL="228600" algn="just"/>
            <a:r>
              <a:rPr lang="en-US" sz="2200" b="1" i="0" dirty="0">
                <a:solidFill>
                  <a:srgbClr val="2C2C2C"/>
                </a:solidFill>
                <a:effectLst/>
                <a:latin typeface="Arial" panose="020B0604020202020204" pitchFamily="34" charset="0"/>
              </a:rPr>
              <a:t>MCA General Circular (09/2023) dated September 25, 2023:</a:t>
            </a:r>
            <a:r>
              <a:rPr lang="en-US" sz="2200" i="0" dirty="0">
                <a:solidFill>
                  <a:srgbClr val="2C2C2C"/>
                </a:solidFill>
                <a:effectLst/>
                <a:latin typeface="Arial" panose="020B0604020202020204" pitchFamily="34" charset="0"/>
              </a:rPr>
              <a:t> Clarification on holding of AGM and EGM through VC/OAVM: The MCA notified that Companies having their AGMs due in 2023 or 2024, are eligible to conduct their AGMs through VC/OAVM </a:t>
            </a:r>
            <a:r>
              <a:rPr lang="en-US" sz="2200" b="1" i="0" dirty="0">
                <a:solidFill>
                  <a:srgbClr val="2C2C2C"/>
                </a:solidFill>
                <a:effectLst/>
                <a:latin typeface="Arial" panose="020B0604020202020204" pitchFamily="34" charset="0"/>
              </a:rPr>
              <a:t>till September 30, 2024. </a:t>
            </a:r>
          </a:p>
          <a:p>
            <a:pPr marL="228600" algn="just"/>
            <a:endParaRPr lang="en-US" sz="2200" b="1" i="0" dirty="0">
              <a:solidFill>
                <a:srgbClr val="2C2C2C"/>
              </a:solidFill>
              <a:effectLst/>
              <a:latin typeface="Arial" panose="020B0604020202020204" pitchFamily="34" charset="0"/>
            </a:endParaRPr>
          </a:p>
          <a:p>
            <a:pPr marL="228600" algn="just"/>
            <a:r>
              <a:rPr lang="en-US" sz="2200" dirty="0">
                <a:solidFill>
                  <a:srgbClr val="2C2C2C"/>
                </a:solidFill>
                <a:latin typeface="Arial" panose="020B0604020202020204" pitchFamily="34" charset="0"/>
              </a:rPr>
              <a:t>It is further clarified that extension shall not be considered as extension of statutory timeline, conferred by the Companies Act, 2013. </a:t>
            </a:r>
          </a:p>
          <a:p>
            <a:pPr marL="228600" algn="just"/>
            <a:endParaRPr lang="en-US" dirty="0"/>
          </a:p>
          <a:p>
            <a:pPr marL="0" indent="0" algn="just">
              <a:buNone/>
            </a:pPr>
            <a:endParaRPr lang="en-US" sz="2200" dirty="0">
              <a:solidFill>
                <a:srgbClr val="2C2C2C"/>
              </a:solidFill>
              <a:latin typeface="Arial" panose="020B0604020202020204" pitchFamily="34" charset="0"/>
            </a:endParaRPr>
          </a:p>
        </p:txBody>
      </p:sp>
      <p:sp>
        <p:nvSpPr>
          <p:cNvPr id="5" name="Footer Placeholder 4">
            <a:extLst>
              <a:ext uri="{FF2B5EF4-FFF2-40B4-BE49-F238E27FC236}">
                <a16:creationId xmlns:a16="http://schemas.microsoft.com/office/drawing/2014/main" id="{4FCDF6D0-F2D1-4EB0-A5EF-1DA4D930861D}"/>
              </a:ext>
            </a:extLst>
          </p:cNvPr>
          <p:cNvSpPr>
            <a:spLocks noGrp="1"/>
          </p:cNvSpPr>
          <p:nvPr>
            <p:ph type="ftr" sz="quarter" idx="11"/>
          </p:nvPr>
        </p:nvSpPr>
        <p:spPr>
          <a:xfrm>
            <a:off x="3352800" y="6107113"/>
            <a:ext cx="32527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F6B6D89-B70D-4D1A-890F-CFF5C1F3565B}"/>
              </a:ext>
            </a:extLst>
          </p:cNvPr>
          <p:cNvSpPr>
            <a:spLocks noGrp="1"/>
          </p:cNvSpPr>
          <p:nvPr>
            <p:ph type="sldNum" sz="quarter" idx="12"/>
          </p:nvPr>
        </p:nvSpPr>
        <p:spPr/>
        <p:txBody>
          <a:bodyPr/>
          <a:lstStyle/>
          <a:p>
            <a:pPr>
              <a:defRPr/>
            </a:pPr>
            <a:fld id="{C46BCC04-14A5-46FC-A23E-F5829FD84756}" type="slidenum">
              <a:rPr lang="en-US" smtClean="0"/>
              <a:pPr>
                <a:defRPr/>
              </a:pPr>
              <a:t>59</a:t>
            </a:fld>
            <a:endParaRPr lang="en-US"/>
          </a:p>
        </p:txBody>
      </p:sp>
    </p:spTree>
    <p:extLst>
      <p:ext uri="{BB962C8B-B14F-4D97-AF65-F5344CB8AC3E}">
        <p14:creationId xmlns:p14="http://schemas.microsoft.com/office/powerpoint/2010/main" val="3948479546"/>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EAD36-CF58-4619-81ED-D904F3F618D8}"/>
              </a:ext>
            </a:extLst>
          </p:cNvPr>
          <p:cNvSpPr>
            <a:spLocks noGrp="1"/>
          </p:cNvSpPr>
          <p:nvPr>
            <p:ph type="title"/>
          </p:nvPr>
        </p:nvSpPr>
        <p:spPr/>
        <p:txBody>
          <a:bodyPr/>
          <a:lstStyle/>
          <a:p>
            <a:r>
              <a:rPr lang="en-IN" b="1" dirty="0"/>
              <a:t>VISION: 2019-2024</a:t>
            </a:r>
          </a:p>
        </p:txBody>
      </p:sp>
      <p:sp>
        <p:nvSpPr>
          <p:cNvPr id="3" name="Content Placeholder 2">
            <a:extLst>
              <a:ext uri="{FF2B5EF4-FFF2-40B4-BE49-F238E27FC236}">
                <a16:creationId xmlns:a16="http://schemas.microsoft.com/office/drawing/2014/main" id="{BF331C9C-7415-4571-9BF2-E3DE0792103B}"/>
              </a:ext>
            </a:extLst>
          </p:cNvPr>
          <p:cNvSpPr>
            <a:spLocks noGrp="1"/>
          </p:cNvSpPr>
          <p:nvPr>
            <p:ph idx="1"/>
          </p:nvPr>
        </p:nvSpPr>
        <p:spPr/>
        <p:txBody>
          <a:bodyPr/>
          <a:lstStyle/>
          <a:p>
            <a:pPr>
              <a:lnSpc>
                <a:spcPts val="1950"/>
              </a:lnSpc>
              <a:spcAft>
                <a:spcPts val="800"/>
              </a:spcAft>
            </a:pP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Ministry of Corporate Affairs has identified the following six themes for </a:t>
            </a:r>
            <a:r>
              <a:rPr lang="en-IN" sz="2100" dirty="0">
                <a:solidFill>
                  <a:srgbClr val="000000"/>
                </a:solidFill>
                <a:latin typeface="Arial" panose="020B0604020202020204" pitchFamily="34" charset="0"/>
                <a:ea typeface="Times New Roman" panose="02020603050405020304" pitchFamily="18" charset="0"/>
                <a:cs typeface="Arial" panose="020B0604020202020204" pitchFamily="34" charset="0"/>
              </a:rPr>
              <a:t>i</a:t>
            </a: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ts </a:t>
            </a:r>
            <a:r>
              <a:rPr lang="en-IN" sz="21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Vision 2019-2024, </a:t>
            </a: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namely: </a:t>
            </a:r>
            <a:endParaRPr lang="en-IN" sz="2100" dirty="0">
              <a:effectLst/>
              <a:latin typeface="Arial" panose="020B0604020202020204" pitchFamily="34" charset="0"/>
              <a:ea typeface="Calibri" panose="020F0502020204030204" pitchFamily="34" charset="0"/>
              <a:cs typeface="Arial" panose="020B0604020202020204" pitchFamily="34" charset="0"/>
            </a:endParaRPr>
          </a:p>
          <a:p>
            <a:pPr>
              <a:lnSpc>
                <a:spcPts val="1950"/>
              </a:lnSpc>
              <a:spcAft>
                <a:spcPts val="800"/>
              </a:spcAft>
            </a:pP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Greater Ease of Doing Business. </a:t>
            </a:r>
            <a:endParaRPr lang="en-IN" sz="2100" dirty="0">
              <a:effectLst/>
              <a:latin typeface="Arial" panose="020B0604020202020204" pitchFamily="34" charset="0"/>
              <a:ea typeface="Calibri" panose="020F0502020204030204" pitchFamily="34" charset="0"/>
              <a:cs typeface="Arial" panose="020B0604020202020204" pitchFamily="34" charset="0"/>
            </a:endParaRPr>
          </a:p>
          <a:p>
            <a:pPr>
              <a:lnSpc>
                <a:spcPts val="1950"/>
              </a:lnSpc>
              <a:spcAft>
                <a:spcPts val="800"/>
              </a:spcAft>
            </a:pP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Overhaul of </a:t>
            </a:r>
            <a:r>
              <a:rPr lang="en-IN" sz="2100" dirty="0">
                <a:solidFill>
                  <a:srgbClr val="000000"/>
                </a:solidFill>
                <a:latin typeface="Arial" panose="020B0604020202020204" pitchFamily="34" charset="0"/>
                <a:ea typeface="Times New Roman" panose="02020603050405020304" pitchFamily="18" charset="0"/>
                <a:cs typeface="Arial" panose="020B0604020202020204" pitchFamily="34" charset="0"/>
              </a:rPr>
              <a:t>the existing </a:t>
            </a: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Corporate Governance framework.</a:t>
            </a:r>
            <a:endParaRPr lang="en-IN" sz="2100" dirty="0">
              <a:effectLst/>
              <a:latin typeface="Arial" panose="020B0604020202020204" pitchFamily="34" charset="0"/>
              <a:ea typeface="Calibri" panose="020F0502020204030204" pitchFamily="34" charset="0"/>
              <a:cs typeface="Arial" panose="020B0604020202020204" pitchFamily="34" charset="0"/>
            </a:endParaRPr>
          </a:p>
          <a:p>
            <a:pPr algn="just">
              <a:lnSpc>
                <a:spcPts val="1950"/>
              </a:lnSpc>
              <a:spcAft>
                <a:spcPts val="800"/>
              </a:spcAft>
            </a:pP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To </a:t>
            </a:r>
            <a:r>
              <a:rPr lang="en-IN" sz="2100" dirty="0">
                <a:solidFill>
                  <a:srgbClr val="000000"/>
                </a:solidFill>
                <a:latin typeface="Arial" panose="020B0604020202020204" pitchFamily="34" charset="0"/>
                <a:ea typeface="Times New Roman" panose="02020603050405020304" pitchFamily="18" charset="0"/>
                <a:cs typeface="Arial" panose="020B0604020202020204" pitchFamily="34" charset="0"/>
              </a:rPr>
              <a:t>f</a:t>
            </a: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urther Strengthen the Adjudicatory &amp; Regulatory Institutions. </a:t>
            </a:r>
            <a:endParaRPr lang="en-IN" sz="2100" dirty="0">
              <a:effectLst/>
              <a:latin typeface="Arial" panose="020B0604020202020204" pitchFamily="34" charset="0"/>
              <a:ea typeface="Calibri" panose="020F0502020204030204" pitchFamily="34" charset="0"/>
              <a:cs typeface="Arial" panose="020B0604020202020204" pitchFamily="34" charset="0"/>
            </a:endParaRPr>
          </a:p>
          <a:p>
            <a:pPr>
              <a:lnSpc>
                <a:spcPts val="1950"/>
              </a:lnSpc>
              <a:spcAft>
                <a:spcPts val="800"/>
              </a:spcAft>
            </a:pP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AI and Analytics based MCA </a:t>
            </a:r>
            <a:r>
              <a:rPr lang="en-IN" sz="2100" dirty="0">
                <a:solidFill>
                  <a:srgbClr val="000000"/>
                </a:solidFill>
                <a:latin typeface="Arial" panose="020B0604020202020204" pitchFamily="34" charset="0"/>
                <a:ea typeface="Times New Roman" panose="02020603050405020304" pitchFamily="18" charset="0"/>
                <a:cs typeface="Arial" panose="020B0604020202020204" pitchFamily="34" charset="0"/>
              </a:rPr>
              <a:t>V</a:t>
            </a: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Portal. </a:t>
            </a:r>
            <a:endParaRPr lang="en-IN" sz="2100" dirty="0">
              <a:effectLst/>
              <a:latin typeface="Arial" panose="020B0604020202020204" pitchFamily="34" charset="0"/>
              <a:ea typeface="Calibri" panose="020F0502020204030204" pitchFamily="34" charset="0"/>
              <a:cs typeface="Arial" panose="020B0604020202020204" pitchFamily="34" charset="0"/>
            </a:endParaRPr>
          </a:p>
          <a:p>
            <a:pPr>
              <a:lnSpc>
                <a:spcPts val="1950"/>
              </a:lnSpc>
              <a:spcAft>
                <a:spcPts val="800"/>
              </a:spcAft>
            </a:pP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Proposal of New Legislations.  </a:t>
            </a:r>
            <a:endParaRPr lang="en-IN" sz="2100" dirty="0">
              <a:effectLst/>
              <a:latin typeface="Arial" panose="020B0604020202020204" pitchFamily="34" charset="0"/>
              <a:ea typeface="Calibri" panose="020F0502020204030204" pitchFamily="34" charset="0"/>
              <a:cs typeface="Arial" panose="020B0604020202020204" pitchFamily="34" charset="0"/>
            </a:endParaRPr>
          </a:p>
          <a:p>
            <a:pPr>
              <a:lnSpc>
                <a:spcPts val="1950"/>
              </a:lnSpc>
              <a:spcAft>
                <a:spcPts val="800"/>
              </a:spcAft>
            </a:pPr>
            <a:r>
              <a:rPr lang="en-IN" sz="21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Single source of truth for key financial data.  </a:t>
            </a:r>
            <a:endParaRPr lang="en-IN" sz="2100" dirty="0">
              <a:effectLst/>
              <a:latin typeface="Arial" panose="020B0604020202020204" pitchFamily="34" charset="0"/>
              <a:ea typeface="Calibri" panose="020F0502020204030204" pitchFamily="34" charset="0"/>
              <a:cs typeface="Arial" panose="020B0604020202020204" pitchFamily="34" charset="0"/>
            </a:endParaRPr>
          </a:p>
          <a:p>
            <a:endParaRPr lang="en-IN" dirty="0"/>
          </a:p>
        </p:txBody>
      </p:sp>
      <p:sp>
        <p:nvSpPr>
          <p:cNvPr id="5" name="Footer Placeholder 4">
            <a:extLst>
              <a:ext uri="{FF2B5EF4-FFF2-40B4-BE49-F238E27FC236}">
                <a16:creationId xmlns:a16="http://schemas.microsoft.com/office/drawing/2014/main" id="{5A045D32-25C6-45F0-B4FA-7F32401397CA}"/>
              </a:ext>
            </a:extLst>
          </p:cNvPr>
          <p:cNvSpPr>
            <a:spLocks noGrp="1"/>
          </p:cNvSpPr>
          <p:nvPr>
            <p:ph type="ftr" sz="quarter" idx="11"/>
          </p:nvPr>
        </p:nvSpPr>
        <p:spPr>
          <a:xfrm>
            <a:off x="3314700" y="6019800"/>
            <a:ext cx="31242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C3863C0F-6C8E-43FA-8201-1D0F9E9B1D3B}"/>
              </a:ext>
            </a:extLst>
          </p:cNvPr>
          <p:cNvSpPr>
            <a:spLocks noGrp="1"/>
          </p:cNvSpPr>
          <p:nvPr>
            <p:ph type="sldNum" sz="quarter" idx="12"/>
          </p:nvPr>
        </p:nvSpPr>
        <p:spPr/>
        <p:txBody>
          <a:bodyPr/>
          <a:lstStyle/>
          <a:p>
            <a:pPr>
              <a:defRPr/>
            </a:pPr>
            <a:fld id="{C46BCC04-14A5-46FC-A23E-F5829FD84756}" type="slidenum">
              <a:rPr lang="en-US" smtClean="0"/>
              <a:pPr>
                <a:defRPr/>
              </a:pPr>
              <a:t>6</a:t>
            </a:fld>
            <a:endParaRPr lang="en-US"/>
          </a:p>
        </p:txBody>
      </p:sp>
    </p:spTree>
    <p:extLst>
      <p:ext uri="{BB962C8B-B14F-4D97-AF65-F5344CB8AC3E}">
        <p14:creationId xmlns:p14="http://schemas.microsoft.com/office/powerpoint/2010/main" val="3438911344"/>
      </p:ext>
    </p:extLst>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D6A81-48CC-4002-B496-8FB34DFD4ABE}"/>
              </a:ext>
            </a:extLst>
          </p:cNvPr>
          <p:cNvSpPr>
            <a:spLocks noGrp="1"/>
          </p:cNvSpPr>
          <p:nvPr>
            <p:ph type="title"/>
          </p:nvPr>
        </p:nvSpPr>
        <p:spPr/>
        <p:txBody>
          <a:bodyPr/>
          <a:lstStyle/>
          <a:p>
            <a:r>
              <a:rPr lang="en-US" b="1" dirty="0"/>
              <a:t>MCA Notified Circulars</a:t>
            </a:r>
            <a:endParaRPr lang="en-IN" b="1" dirty="0"/>
          </a:p>
        </p:txBody>
      </p:sp>
      <p:sp>
        <p:nvSpPr>
          <p:cNvPr id="3" name="Content Placeholder 2">
            <a:extLst>
              <a:ext uri="{FF2B5EF4-FFF2-40B4-BE49-F238E27FC236}">
                <a16:creationId xmlns:a16="http://schemas.microsoft.com/office/drawing/2014/main" id="{E5B712FB-F1A5-401B-B0A2-18DA438744A5}"/>
              </a:ext>
            </a:extLst>
          </p:cNvPr>
          <p:cNvSpPr>
            <a:spLocks noGrp="1"/>
          </p:cNvSpPr>
          <p:nvPr>
            <p:ph idx="1"/>
          </p:nvPr>
        </p:nvSpPr>
        <p:spPr>
          <a:xfrm>
            <a:off x="1077798" y="1504361"/>
            <a:ext cx="7620000" cy="4114800"/>
          </a:xfrm>
        </p:spPr>
        <p:txBody>
          <a:bodyPr/>
          <a:lstStyle/>
          <a:p>
            <a:pPr marL="228600" indent="-228600" algn="just"/>
            <a:endParaRPr lang="en-US" sz="2200" b="1" i="0" dirty="0">
              <a:solidFill>
                <a:srgbClr val="2C2C2C"/>
              </a:solidFill>
              <a:effectLst/>
              <a:latin typeface="Arial" panose="020B0604020202020204" pitchFamily="34" charset="0"/>
            </a:endParaRPr>
          </a:p>
          <a:p>
            <a:pPr marL="0" indent="0" algn="just">
              <a:buNone/>
            </a:pPr>
            <a:r>
              <a:rPr lang="en-US" sz="2200" b="1" i="0" dirty="0">
                <a:solidFill>
                  <a:srgbClr val="2C2C2C"/>
                </a:solidFill>
                <a:effectLst/>
                <a:latin typeface="Arial" panose="020B0604020202020204" pitchFamily="34" charset="0"/>
              </a:rPr>
              <a:t>IMPORTANT- MCA General Circular (14/2020) dated April 08, 2020: </a:t>
            </a:r>
            <a:r>
              <a:rPr lang="en-US" sz="2200" i="0" dirty="0">
                <a:solidFill>
                  <a:srgbClr val="2C2C2C"/>
                </a:solidFill>
                <a:effectLst/>
                <a:latin typeface="Arial" panose="020B0604020202020204" pitchFamily="34" charset="0"/>
              </a:rPr>
              <a:t>In case of AGM/EGMs being held via VC/OAVM, all resolutions passed shall be filed with the ROC via </a:t>
            </a:r>
            <a:r>
              <a:rPr lang="en-US" sz="2200" b="1" i="0" dirty="0">
                <a:solidFill>
                  <a:srgbClr val="2C2C2C"/>
                </a:solidFill>
                <a:effectLst/>
                <a:latin typeface="Arial" panose="020B0604020202020204" pitchFamily="34" charset="0"/>
              </a:rPr>
              <a:t>E-Form MGT 14 </a:t>
            </a:r>
            <a:r>
              <a:rPr lang="en-US" sz="2200" i="0" dirty="0">
                <a:solidFill>
                  <a:srgbClr val="2C2C2C"/>
                </a:solidFill>
                <a:effectLst/>
                <a:latin typeface="Arial" panose="020B0604020202020204" pitchFamily="34" charset="0"/>
              </a:rPr>
              <a:t>within </a:t>
            </a:r>
            <a:r>
              <a:rPr lang="en-US" sz="2200" b="1" i="0" dirty="0">
                <a:solidFill>
                  <a:srgbClr val="2C2C2C"/>
                </a:solidFill>
                <a:effectLst/>
                <a:latin typeface="Arial" panose="020B0604020202020204" pitchFamily="34" charset="0"/>
              </a:rPr>
              <a:t>60 days from the date of Meeting. </a:t>
            </a:r>
          </a:p>
          <a:p>
            <a:pPr marL="228600" algn="just"/>
            <a:endParaRPr lang="en-US" sz="2200" b="1" i="0" dirty="0">
              <a:solidFill>
                <a:srgbClr val="2C2C2C"/>
              </a:solidFill>
              <a:effectLst/>
              <a:latin typeface="Arial" panose="020B0604020202020204" pitchFamily="34" charset="0"/>
            </a:endParaRPr>
          </a:p>
          <a:p>
            <a:pPr marL="0" indent="0" algn="just">
              <a:buNone/>
            </a:pPr>
            <a:r>
              <a:rPr lang="en-US" sz="2200" dirty="0">
                <a:solidFill>
                  <a:srgbClr val="2C2C2C"/>
                </a:solidFill>
                <a:latin typeface="Arial" panose="020B0604020202020204" pitchFamily="34" charset="0"/>
              </a:rPr>
              <a:t>The reporting serves as an indication that the provisions for convening of AGM/EGM via VC/OAVM have been duly met. </a:t>
            </a:r>
          </a:p>
          <a:p>
            <a:pPr marL="228600" algn="just"/>
            <a:endParaRPr lang="en-US" dirty="0"/>
          </a:p>
          <a:p>
            <a:pPr marL="0" indent="0" algn="just">
              <a:buNone/>
            </a:pPr>
            <a:endParaRPr lang="en-US" sz="2200" dirty="0">
              <a:solidFill>
                <a:srgbClr val="2C2C2C"/>
              </a:solidFill>
              <a:latin typeface="Arial" panose="020B0604020202020204" pitchFamily="34" charset="0"/>
            </a:endParaRPr>
          </a:p>
        </p:txBody>
      </p:sp>
      <p:sp>
        <p:nvSpPr>
          <p:cNvPr id="5" name="Footer Placeholder 4">
            <a:extLst>
              <a:ext uri="{FF2B5EF4-FFF2-40B4-BE49-F238E27FC236}">
                <a16:creationId xmlns:a16="http://schemas.microsoft.com/office/drawing/2014/main" id="{4FCDF6D0-F2D1-4EB0-A5EF-1DA4D930861D}"/>
              </a:ext>
            </a:extLst>
          </p:cNvPr>
          <p:cNvSpPr>
            <a:spLocks noGrp="1"/>
          </p:cNvSpPr>
          <p:nvPr>
            <p:ph type="ftr" sz="quarter" idx="11"/>
          </p:nvPr>
        </p:nvSpPr>
        <p:spPr>
          <a:xfrm>
            <a:off x="3352800" y="6107113"/>
            <a:ext cx="32527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F6B6D89-B70D-4D1A-890F-CFF5C1F3565B}"/>
              </a:ext>
            </a:extLst>
          </p:cNvPr>
          <p:cNvSpPr>
            <a:spLocks noGrp="1"/>
          </p:cNvSpPr>
          <p:nvPr>
            <p:ph type="sldNum" sz="quarter" idx="12"/>
          </p:nvPr>
        </p:nvSpPr>
        <p:spPr/>
        <p:txBody>
          <a:bodyPr/>
          <a:lstStyle/>
          <a:p>
            <a:pPr>
              <a:defRPr/>
            </a:pPr>
            <a:fld id="{C46BCC04-14A5-46FC-A23E-F5829FD84756}" type="slidenum">
              <a:rPr lang="en-US" smtClean="0"/>
              <a:pPr>
                <a:defRPr/>
              </a:pPr>
              <a:t>60</a:t>
            </a:fld>
            <a:endParaRPr lang="en-US"/>
          </a:p>
        </p:txBody>
      </p:sp>
    </p:spTree>
    <p:extLst>
      <p:ext uri="{BB962C8B-B14F-4D97-AF65-F5344CB8AC3E}">
        <p14:creationId xmlns:p14="http://schemas.microsoft.com/office/powerpoint/2010/main" val="1354813410"/>
      </p:ext>
    </p:extLst>
  </p:cSld>
  <p:clrMapOvr>
    <a:masterClrMapping/>
  </p:clrMapOvr>
  <p:transition spd="med"/>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D6A81-48CC-4002-B496-8FB34DFD4ABE}"/>
              </a:ext>
            </a:extLst>
          </p:cNvPr>
          <p:cNvSpPr>
            <a:spLocks noGrp="1"/>
          </p:cNvSpPr>
          <p:nvPr>
            <p:ph type="title"/>
          </p:nvPr>
        </p:nvSpPr>
        <p:spPr/>
        <p:txBody>
          <a:bodyPr/>
          <a:lstStyle/>
          <a:p>
            <a:r>
              <a:rPr lang="en-US" b="1" dirty="0"/>
              <a:t>MCA Notified Circulars</a:t>
            </a:r>
            <a:endParaRPr lang="en-IN" b="1" dirty="0"/>
          </a:p>
        </p:txBody>
      </p:sp>
      <p:sp>
        <p:nvSpPr>
          <p:cNvPr id="3" name="Content Placeholder 2">
            <a:extLst>
              <a:ext uri="{FF2B5EF4-FFF2-40B4-BE49-F238E27FC236}">
                <a16:creationId xmlns:a16="http://schemas.microsoft.com/office/drawing/2014/main" id="{E5B712FB-F1A5-401B-B0A2-18DA438744A5}"/>
              </a:ext>
            </a:extLst>
          </p:cNvPr>
          <p:cNvSpPr>
            <a:spLocks noGrp="1"/>
          </p:cNvSpPr>
          <p:nvPr>
            <p:ph idx="1"/>
          </p:nvPr>
        </p:nvSpPr>
        <p:spPr>
          <a:xfrm>
            <a:off x="1077798" y="1504361"/>
            <a:ext cx="7620000" cy="4114800"/>
          </a:xfrm>
        </p:spPr>
        <p:txBody>
          <a:bodyPr/>
          <a:lstStyle/>
          <a:p>
            <a:pPr marL="228600" indent="-228600" algn="just"/>
            <a:endParaRPr lang="en-US" sz="2200" b="1" i="0" dirty="0">
              <a:solidFill>
                <a:srgbClr val="2C2C2C"/>
              </a:solidFill>
              <a:effectLst/>
              <a:latin typeface="Arial" panose="020B0604020202020204" pitchFamily="34" charset="0"/>
            </a:endParaRPr>
          </a:p>
          <a:p>
            <a:pPr marL="228600" algn="just"/>
            <a:r>
              <a:rPr lang="en-US" sz="2200" b="1" i="0" dirty="0">
                <a:solidFill>
                  <a:srgbClr val="2C2C2C"/>
                </a:solidFill>
                <a:effectLst/>
                <a:latin typeface="Arial" panose="020B0604020202020204" pitchFamily="34" charset="0"/>
              </a:rPr>
              <a:t>MCA General Circular (02/2024) dated February 19, 2024:</a:t>
            </a:r>
            <a:r>
              <a:rPr lang="en-US" sz="2200" i="0" dirty="0">
                <a:solidFill>
                  <a:srgbClr val="2C2C2C"/>
                </a:solidFill>
                <a:effectLst/>
                <a:latin typeface="Arial" panose="020B0604020202020204" pitchFamily="34" charset="0"/>
              </a:rPr>
              <a:t> Deployment and Usage of </a:t>
            </a:r>
            <a:r>
              <a:rPr lang="en-US" sz="2200" b="1" i="0" dirty="0">
                <a:solidFill>
                  <a:srgbClr val="2C2C2C"/>
                </a:solidFill>
                <a:effectLst/>
                <a:latin typeface="Arial" panose="020B0604020202020204" pitchFamily="34" charset="0"/>
              </a:rPr>
              <a:t>Change Request Form </a:t>
            </a:r>
            <a:r>
              <a:rPr lang="en-US" sz="2200" i="0" dirty="0">
                <a:solidFill>
                  <a:srgbClr val="2C2C2C"/>
                </a:solidFill>
                <a:effectLst/>
                <a:latin typeface="Arial" panose="020B0604020202020204" pitchFamily="34" charset="0"/>
              </a:rPr>
              <a:t>(CRF</a:t>
            </a:r>
            <a:r>
              <a:rPr lang="en-US" sz="2200" dirty="0">
                <a:solidFill>
                  <a:srgbClr val="2C2C2C"/>
                </a:solidFill>
                <a:latin typeface="Arial" panose="020B0604020202020204" pitchFamily="34" charset="0"/>
              </a:rPr>
              <a:t>): This web based form can only be used in </a:t>
            </a:r>
            <a:r>
              <a:rPr lang="en-US" sz="2200" b="1" i="1" dirty="0">
                <a:solidFill>
                  <a:srgbClr val="2C2C2C"/>
                </a:solidFill>
                <a:latin typeface="Arial" panose="020B0604020202020204" pitchFamily="34" charset="0"/>
              </a:rPr>
              <a:t>"exceptional circumstances" </a:t>
            </a:r>
            <a:r>
              <a:rPr lang="en-US" sz="2200" dirty="0">
                <a:solidFill>
                  <a:srgbClr val="2C2C2C"/>
                </a:solidFill>
                <a:latin typeface="Arial" panose="020B0604020202020204" pitchFamily="34" charset="0"/>
              </a:rPr>
              <a:t>and has been introduced with a view to process such changes which cannot be taken up at the Front or Back Office Level of the ROCs. </a:t>
            </a:r>
          </a:p>
          <a:p>
            <a:pPr marL="0" indent="0" algn="just">
              <a:buNone/>
            </a:pPr>
            <a:endParaRPr lang="en-US" sz="2200" dirty="0">
              <a:solidFill>
                <a:srgbClr val="2C2C2C"/>
              </a:solidFill>
              <a:latin typeface="Arial" panose="020B0604020202020204" pitchFamily="34" charset="0"/>
            </a:endParaRPr>
          </a:p>
          <a:p>
            <a:pPr marL="0" indent="0" algn="just">
              <a:buNone/>
            </a:pPr>
            <a:r>
              <a:rPr lang="en-US" sz="2200" dirty="0">
                <a:solidFill>
                  <a:srgbClr val="2C2C2C"/>
                </a:solidFill>
                <a:latin typeface="Arial" panose="020B0604020202020204" pitchFamily="34" charset="0"/>
              </a:rPr>
              <a:t>This form </a:t>
            </a:r>
            <a:r>
              <a:rPr lang="en-US" sz="2200" b="1" dirty="0">
                <a:solidFill>
                  <a:srgbClr val="2C2C2C"/>
                </a:solidFill>
                <a:latin typeface="Arial" panose="020B0604020202020204" pitchFamily="34" charset="0"/>
              </a:rPr>
              <a:t>cannot be used </a:t>
            </a:r>
            <a:r>
              <a:rPr lang="en-US" sz="2200" dirty="0">
                <a:solidFill>
                  <a:srgbClr val="2C2C2C"/>
                </a:solidFill>
                <a:latin typeface="Arial" panose="020B0604020202020204" pitchFamily="34" charset="0"/>
              </a:rPr>
              <a:t>as a substitute for any approval/registration related queries, which can be handled by way of raising tickets. </a:t>
            </a:r>
          </a:p>
        </p:txBody>
      </p:sp>
      <p:sp>
        <p:nvSpPr>
          <p:cNvPr id="5" name="Footer Placeholder 4">
            <a:extLst>
              <a:ext uri="{FF2B5EF4-FFF2-40B4-BE49-F238E27FC236}">
                <a16:creationId xmlns:a16="http://schemas.microsoft.com/office/drawing/2014/main" id="{4FCDF6D0-F2D1-4EB0-A5EF-1DA4D930861D}"/>
              </a:ext>
            </a:extLst>
          </p:cNvPr>
          <p:cNvSpPr>
            <a:spLocks noGrp="1"/>
          </p:cNvSpPr>
          <p:nvPr>
            <p:ph type="ftr" sz="quarter" idx="11"/>
          </p:nvPr>
        </p:nvSpPr>
        <p:spPr>
          <a:xfrm>
            <a:off x="3352800" y="6107113"/>
            <a:ext cx="32527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F6B6D89-B70D-4D1A-890F-CFF5C1F3565B}"/>
              </a:ext>
            </a:extLst>
          </p:cNvPr>
          <p:cNvSpPr>
            <a:spLocks noGrp="1"/>
          </p:cNvSpPr>
          <p:nvPr>
            <p:ph type="sldNum" sz="quarter" idx="12"/>
          </p:nvPr>
        </p:nvSpPr>
        <p:spPr/>
        <p:txBody>
          <a:bodyPr/>
          <a:lstStyle/>
          <a:p>
            <a:pPr>
              <a:defRPr/>
            </a:pPr>
            <a:fld id="{C46BCC04-14A5-46FC-A23E-F5829FD84756}" type="slidenum">
              <a:rPr lang="en-US" smtClean="0"/>
              <a:pPr>
                <a:defRPr/>
              </a:pPr>
              <a:t>61</a:t>
            </a:fld>
            <a:endParaRPr lang="en-US"/>
          </a:p>
        </p:txBody>
      </p:sp>
    </p:spTree>
    <p:extLst>
      <p:ext uri="{BB962C8B-B14F-4D97-AF65-F5344CB8AC3E}">
        <p14:creationId xmlns:p14="http://schemas.microsoft.com/office/powerpoint/2010/main" val="3473225755"/>
      </p:ext>
    </p:extLst>
  </p:cSld>
  <p:clrMapOvr>
    <a:masterClrMapping/>
  </p:clrMapOvr>
  <p:transition spd="med"/>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D6A81-48CC-4002-B496-8FB34DFD4ABE}"/>
              </a:ext>
            </a:extLst>
          </p:cNvPr>
          <p:cNvSpPr>
            <a:spLocks noGrp="1"/>
          </p:cNvSpPr>
          <p:nvPr>
            <p:ph type="title"/>
          </p:nvPr>
        </p:nvSpPr>
        <p:spPr/>
        <p:txBody>
          <a:bodyPr/>
          <a:lstStyle/>
          <a:p>
            <a:r>
              <a:rPr lang="en-US" b="1" dirty="0"/>
              <a:t>MCA Notified Circulars</a:t>
            </a:r>
            <a:endParaRPr lang="en-IN" b="1" dirty="0"/>
          </a:p>
        </p:txBody>
      </p:sp>
      <p:sp>
        <p:nvSpPr>
          <p:cNvPr id="3" name="Content Placeholder 2">
            <a:extLst>
              <a:ext uri="{FF2B5EF4-FFF2-40B4-BE49-F238E27FC236}">
                <a16:creationId xmlns:a16="http://schemas.microsoft.com/office/drawing/2014/main" id="{E5B712FB-F1A5-401B-B0A2-18DA438744A5}"/>
              </a:ext>
            </a:extLst>
          </p:cNvPr>
          <p:cNvSpPr>
            <a:spLocks noGrp="1"/>
          </p:cNvSpPr>
          <p:nvPr>
            <p:ph idx="1"/>
          </p:nvPr>
        </p:nvSpPr>
        <p:spPr>
          <a:xfrm>
            <a:off x="1077797" y="1504361"/>
            <a:ext cx="7709015" cy="4602752"/>
          </a:xfrm>
        </p:spPr>
        <p:txBody>
          <a:bodyPr/>
          <a:lstStyle/>
          <a:p>
            <a:pPr marL="228600" indent="-228600" algn="just"/>
            <a:endParaRPr lang="en-US" sz="2200" b="1" i="0" dirty="0">
              <a:solidFill>
                <a:srgbClr val="2C2C2C"/>
              </a:solidFill>
              <a:effectLst/>
              <a:latin typeface="Arial" panose="020B0604020202020204" pitchFamily="34" charset="0"/>
            </a:endParaRPr>
          </a:p>
          <a:p>
            <a:pPr marL="228600" algn="just"/>
            <a:r>
              <a:rPr lang="en-US" sz="2200" b="1" i="0" dirty="0">
                <a:solidFill>
                  <a:srgbClr val="2C2C2C"/>
                </a:solidFill>
                <a:effectLst/>
                <a:latin typeface="Arial" panose="020B0604020202020204" pitchFamily="34" charset="0"/>
              </a:rPr>
              <a:t>MCA General Circular (02/2024) dated February 19, 2024:</a:t>
            </a:r>
            <a:r>
              <a:rPr lang="en-US" sz="2200" i="0" dirty="0">
                <a:solidFill>
                  <a:srgbClr val="2C2C2C"/>
                </a:solidFill>
                <a:effectLst/>
                <a:latin typeface="Arial" panose="020B0604020202020204" pitchFamily="34" charset="0"/>
              </a:rPr>
              <a:t> Deployment and Usage of Change Request Form (CRF</a:t>
            </a:r>
            <a:r>
              <a:rPr lang="en-US" sz="2200" dirty="0">
                <a:solidFill>
                  <a:srgbClr val="2C2C2C"/>
                </a:solidFill>
                <a:latin typeface="Arial" panose="020B0604020202020204" pitchFamily="34" charset="0"/>
              </a:rPr>
              <a:t>): This form is to be used for </a:t>
            </a:r>
            <a:r>
              <a:rPr lang="en-US" sz="2200" b="1" dirty="0">
                <a:solidFill>
                  <a:srgbClr val="2C2C2C"/>
                </a:solidFill>
                <a:latin typeface="Arial" panose="020B0604020202020204" pitchFamily="34" charset="0"/>
              </a:rPr>
              <a:t>Master Data correction </a:t>
            </a:r>
            <a:r>
              <a:rPr lang="en-US" sz="2200" dirty="0">
                <a:solidFill>
                  <a:srgbClr val="2C2C2C"/>
                </a:solidFill>
                <a:latin typeface="Arial" panose="020B0604020202020204" pitchFamily="34" charset="0"/>
              </a:rPr>
              <a:t>and to ensure compliance with the orders of the Court/Tribunal which is not available under the existing functionality of the MCA21 System. </a:t>
            </a:r>
          </a:p>
          <a:p>
            <a:pPr marL="0" indent="0" algn="just">
              <a:buNone/>
            </a:pPr>
            <a:endParaRPr lang="en-US" sz="2200" dirty="0">
              <a:solidFill>
                <a:srgbClr val="2C2C2C"/>
              </a:solidFill>
              <a:latin typeface="Arial" panose="020B0604020202020204" pitchFamily="34" charset="0"/>
            </a:endParaRPr>
          </a:p>
          <a:p>
            <a:pPr marL="0" indent="0" algn="just">
              <a:buNone/>
            </a:pPr>
            <a:r>
              <a:rPr lang="en-US" sz="2200" dirty="0">
                <a:solidFill>
                  <a:srgbClr val="2C2C2C"/>
                </a:solidFill>
                <a:latin typeface="Arial" panose="020B0604020202020204" pitchFamily="34" charset="0"/>
              </a:rPr>
              <a:t>The form shall be processed by ROC </a:t>
            </a:r>
            <a:r>
              <a:rPr lang="en-US" sz="2200" b="1" dirty="0">
                <a:solidFill>
                  <a:srgbClr val="2C2C2C"/>
                </a:solidFill>
                <a:latin typeface="Arial" panose="020B0604020202020204" pitchFamily="34" charset="0"/>
              </a:rPr>
              <a:t>within 3 days of filing </a:t>
            </a:r>
            <a:r>
              <a:rPr lang="en-US" sz="2200" dirty="0">
                <a:solidFill>
                  <a:srgbClr val="2C2C2C"/>
                </a:solidFill>
                <a:latin typeface="Arial" panose="020B0604020202020204" pitchFamily="34" charset="0"/>
              </a:rPr>
              <a:t>and forward the same to the Joint Director, who shall take up the form and process it </a:t>
            </a:r>
            <a:r>
              <a:rPr lang="en-US" sz="2200" b="1" dirty="0">
                <a:solidFill>
                  <a:srgbClr val="2C2C2C"/>
                </a:solidFill>
                <a:latin typeface="Arial" panose="020B0604020202020204" pitchFamily="34" charset="0"/>
              </a:rPr>
              <a:t>within 07 days maximum</a:t>
            </a:r>
            <a:r>
              <a:rPr lang="en-US" sz="2200" dirty="0">
                <a:solidFill>
                  <a:srgbClr val="2C2C2C"/>
                </a:solidFill>
                <a:latin typeface="Arial" panose="020B0604020202020204" pitchFamily="34" charset="0"/>
              </a:rPr>
              <a:t>. </a:t>
            </a:r>
          </a:p>
          <a:p>
            <a:pPr marL="0" indent="0" algn="just">
              <a:buNone/>
            </a:pPr>
            <a:r>
              <a:rPr lang="en-US" sz="2200" b="1" i="1" dirty="0">
                <a:solidFill>
                  <a:srgbClr val="2C2C2C"/>
                </a:solidFill>
                <a:latin typeface="Arial" panose="020B0604020202020204" pitchFamily="34" charset="0"/>
              </a:rPr>
              <a:t>The form is available on the MCA V3 Portal. </a:t>
            </a:r>
          </a:p>
          <a:p>
            <a:pPr marL="0" indent="0" algn="just">
              <a:buNone/>
            </a:pPr>
            <a:endParaRPr lang="en-US" sz="2200" dirty="0">
              <a:solidFill>
                <a:srgbClr val="2C2C2C"/>
              </a:solidFill>
              <a:latin typeface="Arial" panose="020B0604020202020204" pitchFamily="34" charset="0"/>
            </a:endParaRPr>
          </a:p>
        </p:txBody>
      </p:sp>
      <p:sp>
        <p:nvSpPr>
          <p:cNvPr id="5" name="Footer Placeholder 4">
            <a:extLst>
              <a:ext uri="{FF2B5EF4-FFF2-40B4-BE49-F238E27FC236}">
                <a16:creationId xmlns:a16="http://schemas.microsoft.com/office/drawing/2014/main" id="{4FCDF6D0-F2D1-4EB0-A5EF-1DA4D930861D}"/>
              </a:ext>
            </a:extLst>
          </p:cNvPr>
          <p:cNvSpPr>
            <a:spLocks noGrp="1"/>
          </p:cNvSpPr>
          <p:nvPr>
            <p:ph type="ftr" sz="quarter" idx="11"/>
          </p:nvPr>
        </p:nvSpPr>
        <p:spPr>
          <a:xfrm>
            <a:off x="3352800" y="6107113"/>
            <a:ext cx="32527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4F6B6D89-B70D-4D1A-890F-CFF5C1F3565B}"/>
              </a:ext>
            </a:extLst>
          </p:cNvPr>
          <p:cNvSpPr>
            <a:spLocks noGrp="1"/>
          </p:cNvSpPr>
          <p:nvPr>
            <p:ph type="sldNum" sz="quarter" idx="12"/>
          </p:nvPr>
        </p:nvSpPr>
        <p:spPr/>
        <p:txBody>
          <a:bodyPr/>
          <a:lstStyle/>
          <a:p>
            <a:pPr>
              <a:defRPr/>
            </a:pPr>
            <a:fld id="{C46BCC04-14A5-46FC-A23E-F5829FD84756}" type="slidenum">
              <a:rPr lang="en-US" smtClean="0"/>
              <a:pPr>
                <a:defRPr/>
              </a:pPr>
              <a:t>62</a:t>
            </a:fld>
            <a:endParaRPr lang="en-US"/>
          </a:p>
        </p:txBody>
      </p:sp>
    </p:spTree>
    <p:extLst>
      <p:ext uri="{BB962C8B-B14F-4D97-AF65-F5344CB8AC3E}">
        <p14:creationId xmlns:p14="http://schemas.microsoft.com/office/powerpoint/2010/main" val="3816289417"/>
      </p:ext>
    </p:extLst>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01199-524A-4BFD-9AB7-99FB6DD27698}"/>
              </a:ext>
            </a:extLst>
          </p:cNvPr>
          <p:cNvSpPr>
            <a:spLocks noGrp="1"/>
          </p:cNvSpPr>
          <p:nvPr>
            <p:ph type="title"/>
          </p:nvPr>
        </p:nvSpPr>
        <p:spPr/>
        <p:txBody>
          <a:bodyPr/>
          <a:lstStyle/>
          <a:p>
            <a:r>
              <a:rPr lang="en-US" sz="3200" b="1" dirty="0"/>
              <a:t>Physical verification of the </a:t>
            </a:r>
            <a:r>
              <a:rPr lang="en-US" sz="3200" b="1" dirty="0" err="1"/>
              <a:t>Regd</a:t>
            </a:r>
            <a:r>
              <a:rPr lang="en-US" sz="3200" b="1" dirty="0"/>
              <a:t> Office</a:t>
            </a:r>
            <a:endParaRPr lang="en-IN" sz="3200" b="1" dirty="0"/>
          </a:p>
        </p:txBody>
      </p:sp>
      <p:sp>
        <p:nvSpPr>
          <p:cNvPr id="3" name="Content Placeholder 2">
            <a:extLst>
              <a:ext uri="{FF2B5EF4-FFF2-40B4-BE49-F238E27FC236}">
                <a16:creationId xmlns:a16="http://schemas.microsoft.com/office/drawing/2014/main" id="{231CC15C-A435-4CD4-86F7-33DC9A3E1786}"/>
              </a:ext>
            </a:extLst>
          </p:cNvPr>
          <p:cNvSpPr>
            <a:spLocks noGrp="1"/>
          </p:cNvSpPr>
          <p:nvPr>
            <p:ph idx="1"/>
          </p:nvPr>
        </p:nvSpPr>
        <p:spPr/>
        <p:txBody>
          <a:bodyPr/>
          <a:lstStyle/>
          <a:p>
            <a:r>
              <a:rPr lang="en-US" dirty="0"/>
              <a:t>Companies (Incorporation) Third Amendment Rules, 2022 in terms of G.S.R 643(E) dated 18</a:t>
            </a:r>
            <a:r>
              <a:rPr lang="en-US" baseline="30000" dirty="0"/>
              <a:t>th</a:t>
            </a:r>
            <a:r>
              <a:rPr lang="en-US" dirty="0"/>
              <a:t> Aug 2022</a:t>
            </a:r>
          </a:p>
          <a:p>
            <a:r>
              <a:rPr lang="en-US" dirty="0"/>
              <a:t>Rule 25B. Physical verification of the Registered Office of the company.- (1) The Registrar, based upon the information or documents made available on MCA 21, shall visit at the address of the registered</a:t>
            </a:r>
            <a:endParaRPr lang="en-IN" dirty="0"/>
          </a:p>
        </p:txBody>
      </p:sp>
      <p:sp>
        <p:nvSpPr>
          <p:cNvPr id="4" name="Date Placeholder 3">
            <a:extLst>
              <a:ext uri="{FF2B5EF4-FFF2-40B4-BE49-F238E27FC236}">
                <a16:creationId xmlns:a16="http://schemas.microsoft.com/office/drawing/2014/main" id="{D6925735-F12E-4C2F-93E6-376EC4E1F481}"/>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96397BF5-0C8E-41C6-9910-BF1C07700E87}"/>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D20DABCB-795E-4740-959D-DA5044150D3D}"/>
              </a:ext>
            </a:extLst>
          </p:cNvPr>
          <p:cNvSpPr>
            <a:spLocks noGrp="1"/>
          </p:cNvSpPr>
          <p:nvPr>
            <p:ph type="sldNum" sz="quarter" idx="12"/>
          </p:nvPr>
        </p:nvSpPr>
        <p:spPr/>
        <p:txBody>
          <a:bodyPr/>
          <a:lstStyle/>
          <a:p>
            <a:pPr>
              <a:defRPr/>
            </a:pPr>
            <a:fld id="{C46BCC04-14A5-46FC-A23E-F5829FD84756}" type="slidenum">
              <a:rPr lang="en-US" smtClean="0"/>
              <a:pPr>
                <a:defRPr/>
              </a:pPr>
              <a:t>63</a:t>
            </a:fld>
            <a:endParaRPr lang="en-US"/>
          </a:p>
        </p:txBody>
      </p:sp>
    </p:spTree>
    <p:extLst>
      <p:ext uri="{BB962C8B-B14F-4D97-AF65-F5344CB8AC3E}">
        <p14:creationId xmlns:p14="http://schemas.microsoft.com/office/powerpoint/2010/main" val="923620886"/>
      </p:ext>
    </p:extLst>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A3443-6D50-4B77-A3FD-ACFAC24A587F}"/>
              </a:ext>
            </a:extLst>
          </p:cNvPr>
          <p:cNvSpPr>
            <a:spLocks noGrp="1"/>
          </p:cNvSpPr>
          <p:nvPr>
            <p:ph type="title"/>
          </p:nvPr>
        </p:nvSpPr>
        <p:spPr/>
        <p:txBody>
          <a:bodyPr/>
          <a:lstStyle/>
          <a:p>
            <a:r>
              <a:rPr lang="en-US" sz="3200" b="1" dirty="0"/>
              <a:t>Physical verification of the </a:t>
            </a:r>
            <a:r>
              <a:rPr lang="en-US" sz="3200" b="1" dirty="0" err="1"/>
              <a:t>Regd</a:t>
            </a:r>
            <a:r>
              <a:rPr lang="en-US" sz="3200" b="1" dirty="0"/>
              <a:t> Office</a:t>
            </a:r>
            <a:endParaRPr lang="en-IN" sz="3200" dirty="0"/>
          </a:p>
        </p:txBody>
      </p:sp>
      <p:sp>
        <p:nvSpPr>
          <p:cNvPr id="3" name="Content Placeholder 2">
            <a:extLst>
              <a:ext uri="{FF2B5EF4-FFF2-40B4-BE49-F238E27FC236}">
                <a16:creationId xmlns:a16="http://schemas.microsoft.com/office/drawing/2014/main" id="{A8FC86F9-628D-44BA-89EC-89E6A760850D}"/>
              </a:ext>
            </a:extLst>
          </p:cNvPr>
          <p:cNvSpPr>
            <a:spLocks noGrp="1"/>
          </p:cNvSpPr>
          <p:nvPr>
            <p:ph idx="1"/>
          </p:nvPr>
        </p:nvSpPr>
        <p:spPr/>
        <p:txBody>
          <a:bodyPr/>
          <a:lstStyle/>
          <a:p>
            <a:pPr marL="0" indent="0">
              <a:buNone/>
            </a:pPr>
            <a:r>
              <a:rPr lang="en-US" dirty="0"/>
              <a:t>office of the company and may cause the physical verification of the said registered office u/s 12(9), in presence of two independent witness of the locality in which the said registered office is situated and may also seek assistance of the local Police for such verification, if required. </a:t>
            </a:r>
            <a:endParaRPr lang="en-IN" dirty="0"/>
          </a:p>
        </p:txBody>
      </p:sp>
      <p:sp>
        <p:nvSpPr>
          <p:cNvPr id="4" name="Date Placeholder 3">
            <a:extLst>
              <a:ext uri="{FF2B5EF4-FFF2-40B4-BE49-F238E27FC236}">
                <a16:creationId xmlns:a16="http://schemas.microsoft.com/office/drawing/2014/main" id="{12E356E2-07E6-4E43-A318-F66C9482FCE9}"/>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D9102A62-8753-42D8-A1A1-99D4AE501926}"/>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D20B4F1A-D758-4929-8DA5-4636E6AA6488}"/>
              </a:ext>
            </a:extLst>
          </p:cNvPr>
          <p:cNvSpPr>
            <a:spLocks noGrp="1"/>
          </p:cNvSpPr>
          <p:nvPr>
            <p:ph type="sldNum" sz="quarter" idx="12"/>
          </p:nvPr>
        </p:nvSpPr>
        <p:spPr/>
        <p:txBody>
          <a:bodyPr/>
          <a:lstStyle/>
          <a:p>
            <a:pPr>
              <a:defRPr/>
            </a:pPr>
            <a:fld id="{C46BCC04-14A5-46FC-A23E-F5829FD84756}" type="slidenum">
              <a:rPr lang="en-US" smtClean="0"/>
              <a:pPr>
                <a:defRPr/>
              </a:pPr>
              <a:t>64</a:t>
            </a:fld>
            <a:endParaRPr lang="en-US"/>
          </a:p>
        </p:txBody>
      </p:sp>
    </p:spTree>
    <p:extLst>
      <p:ext uri="{BB962C8B-B14F-4D97-AF65-F5344CB8AC3E}">
        <p14:creationId xmlns:p14="http://schemas.microsoft.com/office/powerpoint/2010/main" val="4237476534"/>
      </p:ext>
    </p:extLst>
  </p:cSld>
  <p:clrMapOvr>
    <a:masterClrMapping/>
  </p:clrMapOvr>
  <p:transition spd="med"/>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7238C-2325-4D50-AD30-AD12641CFA36}"/>
              </a:ext>
            </a:extLst>
          </p:cNvPr>
          <p:cNvSpPr>
            <a:spLocks noGrp="1"/>
          </p:cNvSpPr>
          <p:nvPr>
            <p:ph type="title"/>
          </p:nvPr>
        </p:nvSpPr>
        <p:spPr/>
        <p:txBody>
          <a:bodyPr/>
          <a:lstStyle/>
          <a:p>
            <a:r>
              <a:rPr lang="en-US" sz="3200" b="1" dirty="0"/>
              <a:t>Physical verification of the </a:t>
            </a:r>
            <a:r>
              <a:rPr lang="en-US" sz="3200" b="1" dirty="0" err="1"/>
              <a:t>Regd</a:t>
            </a:r>
            <a:r>
              <a:rPr lang="en-US" sz="3200" b="1" dirty="0"/>
              <a:t> Office</a:t>
            </a:r>
            <a:endParaRPr lang="en-IN" sz="3200" dirty="0"/>
          </a:p>
        </p:txBody>
      </p:sp>
      <p:sp>
        <p:nvSpPr>
          <p:cNvPr id="3" name="Content Placeholder 2">
            <a:extLst>
              <a:ext uri="{FF2B5EF4-FFF2-40B4-BE49-F238E27FC236}">
                <a16:creationId xmlns:a16="http://schemas.microsoft.com/office/drawing/2014/main" id="{647AE4E8-1F2F-4E45-A667-6027357130B8}"/>
              </a:ext>
            </a:extLst>
          </p:cNvPr>
          <p:cNvSpPr>
            <a:spLocks noGrp="1"/>
          </p:cNvSpPr>
          <p:nvPr>
            <p:ph idx="1"/>
          </p:nvPr>
        </p:nvSpPr>
        <p:spPr/>
        <p:txBody>
          <a:bodyPr/>
          <a:lstStyle/>
          <a:p>
            <a:r>
              <a:rPr lang="en-US" dirty="0"/>
              <a:t>Where the registered office of the company is found to be not capable of receiving and acknowledging all communications and notices, the Registrar shall send a notice to the co and all the directors of the company, of his intention to remove the name of the company from the register of companies. </a:t>
            </a:r>
            <a:endParaRPr lang="en-IN" dirty="0"/>
          </a:p>
        </p:txBody>
      </p:sp>
      <p:sp>
        <p:nvSpPr>
          <p:cNvPr id="4" name="Date Placeholder 3">
            <a:extLst>
              <a:ext uri="{FF2B5EF4-FFF2-40B4-BE49-F238E27FC236}">
                <a16:creationId xmlns:a16="http://schemas.microsoft.com/office/drawing/2014/main" id="{F66DA392-69C6-4ED1-9E13-4A955DE56AF2}"/>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5E98D05D-1EAA-4B9A-BEA5-02F64808F5F5}"/>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4B5FBD0C-991D-432A-BAFC-BE8207F0402A}"/>
              </a:ext>
            </a:extLst>
          </p:cNvPr>
          <p:cNvSpPr>
            <a:spLocks noGrp="1"/>
          </p:cNvSpPr>
          <p:nvPr>
            <p:ph type="sldNum" sz="quarter" idx="12"/>
          </p:nvPr>
        </p:nvSpPr>
        <p:spPr/>
        <p:txBody>
          <a:bodyPr/>
          <a:lstStyle/>
          <a:p>
            <a:pPr>
              <a:defRPr/>
            </a:pPr>
            <a:fld id="{C46BCC04-14A5-46FC-A23E-F5829FD84756}" type="slidenum">
              <a:rPr lang="en-US" smtClean="0"/>
              <a:pPr>
                <a:defRPr/>
              </a:pPr>
              <a:t>65</a:t>
            </a:fld>
            <a:endParaRPr lang="en-US"/>
          </a:p>
        </p:txBody>
      </p:sp>
    </p:spTree>
    <p:extLst>
      <p:ext uri="{BB962C8B-B14F-4D97-AF65-F5344CB8AC3E}">
        <p14:creationId xmlns:p14="http://schemas.microsoft.com/office/powerpoint/2010/main" val="4238767413"/>
      </p:ext>
    </p:extLst>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19F2A0-9B41-41A3-A435-5D0CABEC2499}"/>
              </a:ext>
            </a:extLst>
          </p:cNvPr>
          <p:cNvSpPr>
            <a:spLocks noGrp="1"/>
          </p:cNvSpPr>
          <p:nvPr>
            <p:ph type="title"/>
          </p:nvPr>
        </p:nvSpPr>
        <p:spPr/>
        <p:txBody>
          <a:bodyPr/>
          <a:lstStyle/>
          <a:p>
            <a:r>
              <a:rPr lang="en-IN" dirty="0"/>
              <a:t>Changes in </a:t>
            </a:r>
            <a:r>
              <a:rPr lang="en-IN" dirty="0" err="1"/>
              <a:t>Sch</a:t>
            </a:r>
            <a:r>
              <a:rPr lang="en-IN" dirty="0"/>
              <a:t> III, etc</a:t>
            </a:r>
          </a:p>
        </p:txBody>
      </p:sp>
      <p:sp>
        <p:nvSpPr>
          <p:cNvPr id="3" name="Content Placeholder 2">
            <a:extLst>
              <a:ext uri="{FF2B5EF4-FFF2-40B4-BE49-F238E27FC236}">
                <a16:creationId xmlns:a16="http://schemas.microsoft.com/office/drawing/2014/main" id="{6445D27D-FBBF-42CC-850E-932F92A317A5}"/>
              </a:ext>
            </a:extLst>
          </p:cNvPr>
          <p:cNvSpPr>
            <a:spLocks noGrp="1"/>
          </p:cNvSpPr>
          <p:nvPr>
            <p:ph idx="1"/>
          </p:nvPr>
        </p:nvSpPr>
        <p:spPr/>
        <p:txBody>
          <a:bodyPr/>
          <a:lstStyle/>
          <a:p>
            <a:r>
              <a:rPr lang="en-US" sz="2200" b="1" i="0" u="none" strike="noStrike" baseline="0" dirty="0">
                <a:solidFill>
                  <a:srgbClr val="000000"/>
                </a:solidFill>
                <a:latin typeface="Arial" panose="020B0604020202020204" pitchFamily="34" charset="0"/>
                <a:cs typeface="Arial" panose="020B0604020202020204" pitchFamily="34" charset="0"/>
              </a:rPr>
              <a:t>Companies (Account) Amendment Rules, 2021 </a:t>
            </a:r>
          </a:p>
          <a:p>
            <a:pPr algn="l"/>
            <a:r>
              <a:rPr lang="en-US" sz="2200" b="0" i="0" u="none" strike="noStrike" baseline="0" dirty="0">
                <a:solidFill>
                  <a:srgbClr val="222222"/>
                </a:solidFill>
                <a:latin typeface="Arial" panose="020B0604020202020204" pitchFamily="34" charset="0"/>
                <a:cs typeface="Arial" panose="020B0604020202020204" pitchFamily="34" charset="0"/>
              </a:rPr>
              <a:t>(1) in rule 3, in sub-rule (1), the following proviso is inserted:- </a:t>
            </a:r>
          </a:p>
          <a:p>
            <a:pPr algn="l"/>
            <a:r>
              <a:rPr lang="en-US" sz="2200" b="0" i="0" u="none" strike="noStrike" baseline="0" dirty="0">
                <a:solidFill>
                  <a:srgbClr val="222222"/>
                </a:solidFill>
                <a:latin typeface="Arial" panose="020B0604020202020204" pitchFamily="34" charset="0"/>
                <a:cs typeface="Arial" panose="020B0604020202020204" pitchFamily="34" charset="0"/>
              </a:rPr>
              <a:t>“Provided that for the financial year commencing on or after the 01/04/2021, every co which uses accounting software for maintaining its books of account, shall use only such accounting software which has a feature of recording audit trail of each and every transaction, creating an edit log of each change made in books of account along with the date when such changes were made and ensuring that the audit trail cannot be disabled.”</a:t>
            </a:r>
            <a:endParaRPr lang="en-IN" sz="22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3A351E55-A13A-49CC-A09B-C4C456520247}"/>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16D09B78-53B5-41E5-8072-676260F335D1}"/>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72600DC8-CD1E-49A8-8936-9DDD4EB09E95}"/>
              </a:ext>
            </a:extLst>
          </p:cNvPr>
          <p:cNvSpPr>
            <a:spLocks noGrp="1"/>
          </p:cNvSpPr>
          <p:nvPr>
            <p:ph type="sldNum" sz="quarter" idx="12"/>
          </p:nvPr>
        </p:nvSpPr>
        <p:spPr/>
        <p:txBody>
          <a:bodyPr/>
          <a:lstStyle/>
          <a:p>
            <a:pPr>
              <a:defRPr/>
            </a:pPr>
            <a:fld id="{C46BCC04-14A5-46FC-A23E-F5829FD84756}" type="slidenum">
              <a:rPr lang="en-US" smtClean="0"/>
              <a:pPr>
                <a:defRPr/>
              </a:pPr>
              <a:t>66</a:t>
            </a:fld>
            <a:endParaRPr lang="en-US"/>
          </a:p>
        </p:txBody>
      </p:sp>
    </p:spTree>
    <p:extLst>
      <p:ext uri="{BB962C8B-B14F-4D97-AF65-F5344CB8AC3E}">
        <p14:creationId xmlns:p14="http://schemas.microsoft.com/office/powerpoint/2010/main" val="2058957360"/>
      </p:ext>
    </p:extLst>
  </p:cSld>
  <p:clrMapOvr>
    <a:masterClrMapping/>
  </p:clrMapOvr>
  <p:transition spd="med"/>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A8941-4663-4B4C-87CC-182FFDAA2073}"/>
              </a:ext>
            </a:extLst>
          </p:cNvPr>
          <p:cNvSpPr>
            <a:spLocks noGrp="1"/>
          </p:cNvSpPr>
          <p:nvPr>
            <p:ph type="title"/>
          </p:nvPr>
        </p:nvSpPr>
        <p:spPr/>
        <p:txBody>
          <a:bodyPr/>
          <a:lstStyle/>
          <a:p>
            <a:r>
              <a:rPr lang="en-IN" dirty="0"/>
              <a:t>Changes in </a:t>
            </a:r>
            <a:r>
              <a:rPr lang="en-IN" dirty="0" err="1"/>
              <a:t>Sch</a:t>
            </a:r>
            <a:r>
              <a:rPr lang="en-IN" dirty="0"/>
              <a:t> III, etc</a:t>
            </a:r>
          </a:p>
        </p:txBody>
      </p:sp>
      <p:sp>
        <p:nvSpPr>
          <p:cNvPr id="3" name="Content Placeholder 2">
            <a:extLst>
              <a:ext uri="{FF2B5EF4-FFF2-40B4-BE49-F238E27FC236}">
                <a16:creationId xmlns:a16="http://schemas.microsoft.com/office/drawing/2014/main" id="{6BF86D29-BA7E-4E3A-B181-9C3BC526A061}"/>
              </a:ext>
            </a:extLst>
          </p:cNvPr>
          <p:cNvSpPr>
            <a:spLocks noGrp="1"/>
          </p:cNvSpPr>
          <p:nvPr>
            <p:ph idx="1"/>
          </p:nvPr>
        </p:nvSpPr>
        <p:spPr/>
        <p:txBody>
          <a:bodyPr/>
          <a:lstStyle/>
          <a:p>
            <a:pPr algn="just"/>
            <a:r>
              <a:rPr lang="en-US" sz="2100" b="1" i="0" dirty="0">
                <a:effectLst/>
                <a:latin typeface="Arial" panose="020B0604020202020204" pitchFamily="34" charset="0"/>
              </a:rPr>
              <a:t>GSR.247(E).—</a:t>
            </a:r>
            <a:r>
              <a:rPr lang="en-US" sz="2100" b="0" i="0" dirty="0">
                <a:effectLst/>
                <a:latin typeface="Arial" panose="020B0604020202020204" pitchFamily="34" charset="0"/>
              </a:rPr>
              <a:t> In the Co (Accts) Rules 2014, in proviso to sub-rule (1) of rule 3, for the figures, letters and words “1st day of April, 2021”, the figures, letters and words “1st day of April, 2022” shall be substituted.</a:t>
            </a:r>
          </a:p>
          <a:p>
            <a:r>
              <a:rPr lang="en-US" sz="2100" b="0" i="0" dirty="0">
                <a:effectLst/>
                <a:latin typeface="Arial" panose="020B0604020202020204" pitchFamily="34" charset="0"/>
                <a:cs typeface="Arial" panose="020B0604020202020204" pitchFamily="34" charset="0"/>
              </a:rPr>
              <a:t>Substituted vide Companies (Accounts) Second Amendment Rules, 2022 Vide notification No</a:t>
            </a:r>
            <a:r>
              <a:rPr lang="en-US" sz="2100" b="1" i="0" dirty="0">
                <a:effectLst/>
                <a:latin typeface="Arial" panose="020B0604020202020204" pitchFamily="34" charset="0"/>
                <a:cs typeface="Arial" panose="020B0604020202020204" pitchFamily="34" charset="0"/>
              </a:rPr>
              <a:t>: GSR 235 (E ) </a:t>
            </a:r>
            <a:r>
              <a:rPr lang="en-US" sz="2100" b="0" i="0" dirty="0">
                <a:effectLst/>
                <a:latin typeface="Arial" panose="020B0604020202020204" pitchFamily="34" charset="0"/>
                <a:cs typeface="Arial" panose="020B0604020202020204" pitchFamily="34" charset="0"/>
              </a:rPr>
              <a:t>dated 31.03.2022 where 1</a:t>
            </a:r>
            <a:r>
              <a:rPr lang="en-US" sz="2100" b="0" i="0" baseline="30000" dirty="0">
                <a:effectLst/>
                <a:latin typeface="Arial" panose="020B0604020202020204" pitchFamily="34" charset="0"/>
                <a:cs typeface="Arial" panose="020B0604020202020204" pitchFamily="34" charset="0"/>
              </a:rPr>
              <a:t>st</a:t>
            </a:r>
            <a:r>
              <a:rPr lang="en-US" sz="2100" b="0" i="0" dirty="0">
                <a:effectLst/>
                <a:latin typeface="Arial" panose="020B0604020202020204" pitchFamily="34" charset="0"/>
                <a:cs typeface="Arial" panose="020B0604020202020204" pitchFamily="34" charset="0"/>
              </a:rPr>
              <a:t> Day of April 2023 is substituted</a:t>
            </a:r>
            <a:endParaRPr lang="en-IN" sz="21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80E4E115-CC1C-4F51-BCCD-D49CA0136FF2}"/>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1D5CEAEF-AA70-43A1-9C02-E82775A76ADB}"/>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874EB738-7EC0-4F9C-9222-31D1597ACFE7}"/>
              </a:ext>
            </a:extLst>
          </p:cNvPr>
          <p:cNvSpPr>
            <a:spLocks noGrp="1"/>
          </p:cNvSpPr>
          <p:nvPr>
            <p:ph type="sldNum" sz="quarter" idx="12"/>
          </p:nvPr>
        </p:nvSpPr>
        <p:spPr/>
        <p:txBody>
          <a:bodyPr/>
          <a:lstStyle/>
          <a:p>
            <a:pPr>
              <a:defRPr/>
            </a:pPr>
            <a:fld id="{C46BCC04-14A5-46FC-A23E-F5829FD84756}" type="slidenum">
              <a:rPr lang="en-US" smtClean="0"/>
              <a:pPr>
                <a:defRPr/>
              </a:pPr>
              <a:t>67</a:t>
            </a:fld>
            <a:endParaRPr lang="en-US"/>
          </a:p>
        </p:txBody>
      </p:sp>
    </p:spTree>
    <p:extLst>
      <p:ext uri="{BB962C8B-B14F-4D97-AF65-F5344CB8AC3E}">
        <p14:creationId xmlns:p14="http://schemas.microsoft.com/office/powerpoint/2010/main" val="866607130"/>
      </p:ext>
    </p:extLst>
  </p:cSld>
  <p:clrMapOvr>
    <a:masterClrMapping/>
  </p:clrMapOvr>
  <p:transition spd="med"/>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9C886-E96F-43BA-8225-73CC62533DCA}"/>
              </a:ext>
            </a:extLst>
          </p:cNvPr>
          <p:cNvSpPr>
            <a:spLocks noGrp="1"/>
          </p:cNvSpPr>
          <p:nvPr>
            <p:ph type="title"/>
          </p:nvPr>
        </p:nvSpPr>
        <p:spPr/>
        <p:txBody>
          <a:bodyPr/>
          <a:lstStyle/>
          <a:p>
            <a:r>
              <a:rPr lang="en-IN" dirty="0"/>
              <a:t>Changes in </a:t>
            </a:r>
            <a:r>
              <a:rPr lang="en-IN" dirty="0" err="1"/>
              <a:t>Sch</a:t>
            </a:r>
            <a:r>
              <a:rPr lang="en-IN" dirty="0"/>
              <a:t> III, etc</a:t>
            </a:r>
          </a:p>
        </p:txBody>
      </p:sp>
      <p:sp>
        <p:nvSpPr>
          <p:cNvPr id="3" name="Content Placeholder 2">
            <a:extLst>
              <a:ext uri="{FF2B5EF4-FFF2-40B4-BE49-F238E27FC236}">
                <a16:creationId xmlns:a16="http://schemas.microsoft.com/office/drawing/2014/main" id="{D9B1AA44-0E6F-4A13-828D-2C204195D1AF}"/>
              </a:ext>
            </a:extLst>
          </p:cNvPr>
          <p:cNvSpPr>
            <a:spLocks noGrp="1"/>
          </p:cNvSpPr>
          <p:nvPr>
            <p:ph idx="1"/>
          </p:nvPr>
        </p:nvSpPr>
        <p:spPr/>
        <p:txBody>
          <a:bodyPr/>
          <a:lstStyle/>
          <a:p>
            <a:pPr marL="0" indent="0">
              <a:buNone/>
            </a:pPr>
            <a:r>
              <a:rPr lang="en-US" sz="2200" b="1" i="0" u="none" strike="noStrike" baseline="0" dirty="0">
                <a:solidFill>
                  <a:srgbClr val="000000"/>
                </a:solidFill>
                <a:latin typeface="Arial" panose="020B0604020202020204" pitchFamily="34" charset="0"/>
                <a:cs typeface="Arial" panose="020B0604020202020204" pitchFamily="34" charset="0"/>
              </a:rPr>
              <a:t>Audit Trail means</a:t>
            </a:r>
            <a:r>
              <a:rPr lang="en-US" sz="2200" b="0" i="0" u="none" strike="noStrike" baseline="0" dirty="0">
                <a:solidFill>
                  <a:srgbClr val="000000"/>
                </a:solidFill>
                <a:latin typeface="Arial" panose="020B0604020202020204" pitchFamily="34" charset="0"/>
                <a:cs typeface="Arial" panose="020B0604020202020204" pitchFamily="34" charset="0"/>
              </a:rPr>
              <a:t>, an audit trail is defined as a </a:t>
            </a:r>
            <a:r>
              <a:rPr lang="en-US" sz="2200" b="1" i="0" u="none" strike="noStrike" baseline="0" dirty="0">
                <a:solidFill>
                  <a:srgbClr val="000000"/>
                </a:solidFill>
                <a:latin typeface="Arial" panose="020B0604020202020204" pitchFamily="34" charset="0"/>
                <a:cs typeface="Arial" panose="020B0604020202020204" pitchFamily="34" charset="0"/>
              </a:rPr>
              <a:t>step-by-step sequential record </a:t>
            </a:r>
            <a:r>
              <a:rPr lang="en-US" sz="2200" b="0" i="0" u="none" strike="noStrike" baseline="0" dirty="0">
                <a:solidFill>
                  <a:srgbClr val="000000"/>
                </a:solidFill>
                <a:latin typeface="Arial" panose="020B0604020202020204" pitchFamily="34" charset="0"/>
                <a:cs typeface="Arial" panose="020B0604020202020204" pitchFamily="34" charset="0"/>
              </a:rPr>
              <a:t>that provides evidence of the documented history of financial transactions to its source. An auditor can trace every step of, the financial data of a particular transaction right from the general ledger to its source document with the help of the audit trail.</a:t>
            </a:r>
          </a:p>
          <a:p>
            <a:pPr marL="0" indent="0">
              <a:buNone/>
            </a:pPr>
            <a:endParaRPr lang="en-US" sz="2200" dirty="0">
              <a:solidFill>
                <a:srgbClr val="000000"/>
              </a:solidFill>
              <a:latin typeface="Arial" panose="020B0604020202020204" pitchFamily="34" charset="0"/>
              <a:cs typeface="Arial" panose="020B0604020202020204" pitchFamily="34" charset="0"/>
            </a:endParaRPr>
          </a:p>
          <a:p>
            <a:pPr marL="0" indent="0">
              <a:buNone/>
            </a:pPr>
            <a:r>
              <a:rPr lang="en-IN" sz="1800" b="1" i="0" u="none" strike="noStrike" baseline="0" dirty="0">
                <a:solidFill>
                  <a:srgbClr val="000000"/>
                </a:solidFill>
                <a:latin typeface="Segoe UI Semibold" panose="020B0702040204020203" pitchFamily="34" charset="0"/>
              </a:rPr>
              <a:t> </a:t>
            </a:r>
            <a:r>
              <a:rPr lang="en-IN" sz="2200" b="1" i="0" u="none" strike="noStrike" baseline="0" dirty="0">
                <a:solidFill>
                  <a:srgbClr val="000000"/>
                </a:solidFill>
                <a:latin typeface="Arial" panose="020B0604020202020204" pitchFamily="34" charset="0"/>
                <a:cs typeface="Arial" panose="020B0604020202020204" pitchFamily="34" charset="0"/>
              </a:rPr>
              <a:t>Benefit of Amendment: </a:t>
            </a:r>
            <a:endParaRPr lang="en-IN" sz="2200" b="0" i="0" u="none" strike="noStrike" baseline="0" dirty="0">
              <a:solidFill>
                <a:srgbClr val="000000"/>
              </a:solidFill>
              <a:latin typeface="Arial" panose="020B0604020202020204" pitchFamily="34" charset="0"/>
              <a:cs typeface="Arial" panose="020B0604020202020204" pitchFamily="34" charset="0"/>
            </a:endParaRPr>
          </a:p>
          <a:p>
            <a:r>
              <a:rPr lang="en-IN" sz="2200" b="0" i="0" u="none" strike="noStrike" baseline="0" dirty="0">
                <a:solidFill>
                  <a:srgbClr val="000000"/>
                </a:solidFill>
                <a:latin typeface="Arial" panose="020B0604020202020204" pitchFamily="34" charset="0"/>
                <a:cs typeface="Arial" panose="020B0604020202020204" pitchFamily="34" charset="0"/>
              </a:rPr>
              <a:t>Prevent Fraud </a:t>
            </a:r>
          </a:p>
          <a:p>
            <a:r>
              <a:rPr lang="en-IN" sz="2200" b="0" i="0" u="none" strike="noStrike" baseline="0" dirty="0">
                <a:solidFill>
                  <a:srgbClr val="000000"/>
                </a:solidFill>
                <a:latin typeface="Arial" panose="020B0604020202020204" pitchFamily="34" charset="0"/>
                <a:cs typeface="Arial" panose="020B0604020202020204" pitchFamily="34" charset="0"/>
              </a:rPr>
              <a:t>Stress-free Audit </a:t>
            </a:r>
          </a:p>
          <a:p>
            <a:r>
              <a:rPr lang="en-IN" sz="2200" b="0" i="0" u="none" strike="noStrike" baseline="0" dirty="0">
                <a:solidFill>
                  <a:srgbClr val="000000"/>
                </a:solidFill>
                <a:latin typeface="Arial" panose="020B0604020202020204" pitchFamily="34" charset="0"/>
                <a:cs typeface="Arial" panose="020B0604020202020204" pitchFamily="34" charset="0"/>
              </a:rPr>
              <a:t>Easy error-correcting and time-saving </a:t>
            </a:r>
          </a:p>
          <a:p>
            <a:pPr marL="0" indent="0">
              <a:buNone/>
            </a:pPr>
            <a:endParaRPr lang="en-IN" sz="22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D272719C-2BE5-42AF-97A6-581C1F741DB6}"/>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dirty="0"/>
          </a:p>
        </p:txBody>
      </p:sp>
      <p:sp>
        <p:nvSpPr>
          <p:cNvPr id="5" name="Footer Placeholder 4">
            <a:extLst>
              <a:ext uri="{FF2B5EF4-FFF2-40B4-BE49-F238E27FC236}">
                <a16:creationId xmlns:a16="http://schemas.microsoft.com/office/drawing/2014/main" id="{269992D1-3CF0-4F7A-ACBB-1A8FA6085E79}"/>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4C412821-CB9B-4E19-80D8-4DDAC657D903}"/>
              </a:ext>
            </a:extLst>
          </p:cNvPr>
          <p:cNvSpPr>
            <a:spLocks noGrp="1"/>
          </p:cNvSpPr>
          <p:nvPr>
            <p:ph type="sldNum" sz="quarter" idx="12"/>
          </p:nvPr>
        </p:nvSpPr>
        <p:spPr/>
        <p:txBody>
          <a:bodyPr/>
          <a:lstStyle/>
          <a:p>
            <a:pPr>
              <a:defRPr/>
            </a:pPr>
            <a:fld id="{C46BCC04-14A5-46FC-A23E-F5829FD84756}" type="slidenum">
              <a:rPr lang="en-US" smtClean="0"/>
              <a:pPr>
                <a:defRPr/>
              </a:pPr>
              <a:t>68</a:t>
            </a:fld>
            <a:endParaRPr lang="en-US"/>
          </a:p>
        </p:txBody>
      </p:sp>
    </p:spTree>
    <p:extLst>
      <p:ext uri="{BB962C8B-B14F-4D97-AF65-F5344CB8AC3E}">
        <p14:creationId xmlns:p14="http://schemas.microsoft.com/office/powerpoint/2010/main" val="3376748384"/>
      </p:ext>
    </p:extLst>
  </p:cSld>
  <p:clrMapOvr>
    <a:masterClrMapping/>
  </p:clrMapOvr>
  <p:transition spd="med"/>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39495-0153-46F6-88A8-E1C5E2F76E4A}"/>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698419F6-18AB-4BD0-B499-FABD0FB008CE}"/>
              </a:ext>
            </a:extLst>
          </p:cNvPr>
          <p:cNvSpPr>
            <a:spLocks noGrp="1"/>
          </p:cNvSpPr>
          <p:nvPr>
            <p:ph idx="1"/>
          </p:nvPr>
        </p:nvSpPr>
        <p:spPr/>
        <p:txBody>
          <a:bodyPr/>
          <a:lstStyle/>
          <a:p>
            <a:pPr marL="0" indent="0" algn="l">
              <a:buNone/>
            </a:pPr>
            <a:r>
              <a:rPr lang="en-US" sz="2400" b="0" i="0" u="none" strike="noStrike" baseline="0" dirty="0">
                <a:latin typeface="Arial" panose="020B0604020202020204" pitchFamily="34" charset="0"/>
              </a:rPr>
              <a:t>Audit Trail : Records maintained as audit trail may include the following </a:t>
            </a:r>
            <a:r>
              <a:rPr lang="en-IN" sz="2400" b="0" i="0" u="none" strike="noStrike" baseline="0" dirty="0">
                <a:latin typeface="Arial" panose="020B0604020202020204" pitchFamily="34" charset="0"/>
              </a:rPr>
              <a:t>information:</a:t>
            </a:r>
          </a:p>
          <a:p>
            <a:pPr algn="l"/>
            <a:r>
              <a:rPr lang="en-US" sz="2400" b="1" i="0" u="none" strike="noStrike" baseline="0" dirty="0">
                <a:latin typeface="Arial" panose="020B0604020202020204" pitchFamily="34" charset="0"/>
              </a:rPr>
              <a:t>when </a:t>
            </a:r>
            <a:r>
              <a:rPr lang="en-US" sz="2400" b="0" i="0" u="none" strike="noStrike" baseline="0" dirty="0">
                <a:latin typeface="Arial" panose="020B0604020202020204" pitchFamily="34" charset="0"/>
              </a:rPr>
              <a:t>changes were made i.e., date and time (timestamp)</a:t>
            </a:r>
          </a:p>
          <a:p>
            <a:pPr algn="l"/>
            <a:r>
              <a:rPr lang="en-US" sz="2400" b="1" i="0" u="none" strike="noStrike" baseline="0" dirty="0">
                <a:latin typeface="Arial" panose="020B0604020202020204" pitchFamily="34" charset="0"/>
              </a:rPr>
              <a:t>who </a:t>
            </a:r>
            <a:r>
              <a:rPr lang="en-US" sz="2400" b="0" i="0" u="none" strike="noStrike" baseline="0" dirty="0">
                <a:latin typeface="Arial" panose="020B0604020202020204" pitchFamily="34" charset="0"/>
              </a:rPr>
              <a:t>made the change i.e., User Id</a:t>
            </a:r>
          </a:p>
          <a:p>
            <a:pPr algn="l"/>
            <a:r>
              <a:rPr lang="en-US" sz="2400" b="1" i="0" u="none" strike="noStrike" baseline="0" dirty="0">
                <a:latin typeface="Arial" panose="020B0604020202020204" pitchFamily="34" charset="0"/>
              </a:rPr>
              <a:t>what</a:t>
            </a:r>
            <a:r>
              <a:rPr lang="en-US" sz="2400" b="0" i="0" u="none" strike="noStrike" baseline="0" dirty="0">
                <a:latin typeface="Arial" panose="020B0604020202020204" pitchFamily="34" charset="0"/>
              </a:rPr>
              <a:t> data was changed i.e., data/transaction reference; </a:t>
            </a:r>
            <a:r>
              <a:rPr lang="en-IN" sz="2400" b="0" i="0" u="none" strike="noStrike" baseline="0" dirty="0">
                <a:latin typeface="Arial" panose="020B0604020202020204" pitchFamily="34" charset="0"/>
              </a:rPr>
              <a:t>success/ failure</a:t>
            </a:r>
            <a:endParaRPr lang="en-IN" sz="2400" dirty="0"/>
          </a:p>
        </p:txBody>
      </p:sp>
      <p:sp>
        <p:nvSpPr>
          <p:cNvPr id="4" name="Date Placeholder 3">
            <a:extLst>
              <a:ext uri="{FF2B5EF4-FFF2-40B4-BE49-F238E27FC236}">
                <a16:creationId xmlns:a16="http://schemas.microsoft.com/office/drawing/2014/main" id="{DF026B51-DA90-4F36-8ADC-251A1E82E5BA}"/>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E8ECB39A-7220-476A-ADEE-266ED1DAC593}"/>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BE5B77C5-FD3E-403B-BBEC-F2DF8CACB928}"/>
              </a:ext>
            </a:extLst>
          </p:cNvPr>
          <p:cNvSpPr>
            <a:spLocks noGrp="1"/>
          </p:cNvSpPr>
          <p:nvPr>
            <p:ph type="sldNum" sz="quarter" idx="12"/>
          </p:nvPr>
        </p:nvSpPr>
        <p:spPr/>
        <p:txBody>
          <a:bodyPr/>
          <a:lstStyle/>
          <a:p>
            <a:pPr>
              <a:defRPr/>
            </a:pPr>
            <a:fld id="{C46BCC04-14A5-46FC-A23E-F5829FD84756}" type="slidenum">
              <a:rPr lang="en-US" smtClean="0"/>
              <a:pPr>
                <a:defRPr/>
              </a:pPr>
              <a:t>69</a:t>
            </a:fld>
            <a:endParaRPr lang="en-US"/>
          </a:p>
        </p:txBody>
      </p:sp>
    </p:spTree>
    <p:extLst>
      <p:ext uri="{BB962C8B-B14F-4D97-AF65-F5344CB8AC3E}">
        <p14:creationId xmlns:p14="http://schemas.microsoft.com/office/powerpoint/2010/main" val="212141311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CDACD-31B4-4164-96BA-9FB8176C564D}"/>
              </a:ext>
            </a:extLst>
          </p:cNvPr>
          <p:cNvSpPr>
            <a:spLocks noGrp="1"/>
          </p:cNvSpPr>
          <p:nvPr>
            <p:ph type="title"/>
          </p:nvPr>
        </p:nvSpPr>
        <p:spPr/>
        <p:txBody>
          <a:bodyPr/>
          <a:lstStyle/>
          <a:p>
            <a:r>
              <a:rPr lang="en-IN" b="1" dirty="0"/>
              <a:t>VISION 2019-2024</a:t>
            </a:r>
          </a:p>
        </p:txBody>
      </p:sp>
      <p:sp>
        <p:nvSpPr>
          <p:cNvPr id="3" name="Content Placeholder 2">
            <a:extLst>
              <a:ext uri="{FF2B5EF4-FFF2-40B4-BE49-F238E27FC236}">
                <a16:creationId xmlns:a16="http://schemas.microsoft.com/office/drawing/2014/main" id="{F6C0FF52-6C12-4280-847B-4C18231174F5}"/>
              </a:ext>
            </a:extLst>
          </p:cNvPr>
          <p:cNvSpPr>
            <a:spLocks noGrp="1"/>
          </p:cNvSpPr>
          <p:nvPr>
            <p:ph idx="1"/>
          </p:nvPr>
        </p:nvSpPr>
        <p:spPr/>
        <p:txBody>
          <a:bodyPr/>
          <a:lstStyle/>
          <a:p>
            <a:pPr algn="just"/>
            <a:r>
              <a:rPr lang="en-IN"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Ministry operates </a:t>
            </a:r>
            <a:r>
              <a:rPr lang="en-IN" sz="2200" dirty="0">
                <a:solidFill>
                  <a:srgbClr val="000000"/>
                </a:solidFill>
                <a:latin typeface="Arial" panose="020B0604020202020204" pitchFamily="34" charset="0"/>
                <a:ea typeface="Times New Roman" panose="02020603050405020304" pitchFamily="18" charset="0"/>
                <a:cs typeface="Arial" panose="020B0604020202020204" pitchFamily="34" charset="0"/>
              </a:rPr>
              <a:t>the ‘</a:t>
            </a:r>
            <a:r>
              <a:rPr lang="en-IN"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MCA21 System’ with the aim of providing stakeholders an easy, secure and speedy access to all registry related services with transparency and certainty. </a:t>
            </a:r>
          </a:p>
          <a:p>
            <a:pPr algn="just"/>
            <a:r>
              <a:rPr lang="en-IN"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By leveraging </a:t>
            </a:r>
            <a:r>
              <a:rPr lang="en-IN"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Artificial Intelligence (AI) and analytics tools, </a:t>
            </a:r>
            <a:r>
              <a:rPr lang="en-IN"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Ministry intends to deploy the next gen version 3.0 of the MCA21 system so as to meet the dynamically evolving needs of various stakeholders.</a:t>
            </a:r>
            <a:endParaRPr lang="en-IN" sz="2200" dirty="0">
              <a:effectLst/>
              <a:latin typeface="Arial" panose="020B0604020202020204" pitchFamily="34" charset="0"/>
              <a:ea typeface="Calibri" panose="020F0502020204030204" pitchFamily="34" charset="0"/>
              <a:cs typeface="Arial" panose="020B0604020202020204" pitchFamily="34" charset="0"/>
            </a:endParaRPr>
          </a:p>
          <a:p>
            <a:endParaRPr lang="en-IN" sz="2200"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EA4C3E8-8BD8-445C-86B4-293124BF00E9}"/>
              </a:ext>
            </a:extLst>
          </p:cNvPr>
          <p:cNvSpPr>
            <a:spLocks noGrp="1"/>
          </p:cNvSpPr>
          <p:nvPr>
            <p:ph type="ftr" sz="quarter" idx="11"/>
          </p:nvPr>
        </p:nvSpPr>
        <p:spPr>
          <a:xfrm>
            <a:off x="3238500" y="6010132"/>
            <a:ext cx="32766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182BED50-7441-4B73-B715-A2D366E5C20A}"/>
              </a:ext>
            </a:extLst>
          </p:cNvPr>
          <p:cNvSpPr>
            <a:spLocks noGrp="1"/>
          </p:cNvSpPr>
          <p:nvPr>
            <p:ph type="sldNum" sz="quarter" idx="12"/>
          </p:nvPr>
        </p:nvSpPr>
        <p:spPr/>
        <p:txBody>
          <a:bodyPr/>
          <a:lstStyle/>
          <a:p>
            <a:pPr>
              <a:defRPr/>
            </a:pPr>
            <a:fld id="{C46BCC04-14A5-46FC-A23E-F5829FD84756}" type="slidenum">
              <a:rPr lang="en-US" smtClean="0"/>
              <a:pPr>
                <a:defRPr/>
              </a:pPr>
              <a:t>7</a:t>
            </a:fld>
            <a:endParaRPr lang="en-US"/>
          </a:p>
        </p:txBody>
      </p:sp>
    </p:spTree>
    <p:extLst>
      <p:ext uri="{BB962C8B-B14F-4D97-AF65-F5344CB8AC3E}">
        <p14:creationId xmlns:p14="http://schemas.microsoft.com/office/powerpoint/2010/main" val="1312295569"/>
      </p:ext>
    </p:extLst>
  </p:cSld>
  <p:clrMapOvr>
    <a:masterClrMapping/>
  </p:clrMapOvr>
  <p:transition spd="med"/>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301CA-3E1A-4FBC-A6E3-81C024BFFE85}"/>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941E9251-CF30-47C6-BF3D-568A83FD158A}"/>
              </a:ext>
            </a:extLst>
          </p:cNvPr>
          <p:cNvSpPr>
            <a:spLocks noGrp="1"/>
          </p:cNvSpPr>
          <p:nvPr>
            <p:ph idx="1"/>
          </p:nvPr>
        </p:nvSpPr>
        <p:spPr/>
        <p:txBody>
          <a:bodyPr/>
          <a:lstStyle/>
          <a:p>
            <a:pPr algn="l"/>
            <a:r>
              <a:rPr lang="en-IN" sz="2400" b="0" i="0" u="none" strike="noStrike" baseline="0" dirty="0">
                <a:latin typeface="Arial" panose="020B0604020202020204" pitchFamily="34" charset="0"/>
              </a:rPr>
              <a:t>AASB has come out with the “Implementation </a:t>
            </a:r>
            <a:r>
              <a:rPr lang="en-US" sz="2400" b="0" i="0" u="none" strike="noStrike" baseline="0" dirty="0">
                <a:latin typeface="Arial" panose="020B0604020202020204" pitchFamily="34" charset="0"/>
              </a:rPr>
              <a:t>Guide on Reporting under Rule 11(g) of the Companies (Audit </a:t>
            </a:r>
            <a:r>
              <a:rPr lang="en-IN" sz="2400" b="0" i="0" u="none" strike="noStrike" baseline="0" dirty="0">
                <a:latin typeface="Arial" panose="020B0604020202020204" pitchFamily="34" charset="0"/>
              </a:rPr>
              <a:t>and Auditors) Rules, 2014”;</a:t>
            </a:r>
          </a:p>
          <a:p>
            <a:pPr algn="l"/>
            <a:r>
              <a:rPr lang="en-US" sz="2400" b="0" i="0" u="none" strike="noStrike" baseline="0" dirty="0">
                <a:latin typeface="Arial" panose="020B0604020202020204" pitchFamily="34" charset="0"/>
              </a:rPr>
              <a:t>Sec 143(3) of the Co Act, 2013 prescribes various matters on which auditors are required to report in their auditor’s report. Sec 143(3)(j) states that auditor’s report shall also state such other matters as may be prescribed. Rule 11 of the Companies (Audit and Auditors) Rules, 2014 specifies such other matters that are to be reported by auditors.</a:t>
            </a:r>
            <a:endParaRPr lang="en-IN" sz="2400" b="0" i="0" u="none" strike="noStrike" baseline="0" dirty="0">
              <a:latin typeface="Arial" panose="020B0604020202020204" pitchFamily="34" charset="0"/>
            </a:endParaRPr>
          </a:p>
          <a:p>
            <a:pPr algn="l"/>
            <a:endParaRPr lang="en-IN" dirty="0"/>
          </a:p>
        </p:txBody>
      </p:sp>
      <p:sp>
        <p:nvSpPr>
          <p:cNvPr id="4" name="Date Placeholder 3">
            <a:extLst>
              <a:ext uri="{FF2B5EF4-FFF2-40B4-BE49-F238E27FC236}">
                <a16:creationId xmlns:a16="http://schemas.microsoft.com/office/drawing/2014/main" id="{EE292809-41F9-4A52-936C-55A07D018C56}"/>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57E44AC8-A386-4AC3-A3E5-FDDC6CBA3D05}"/>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8D0B0B7C-4691-4AE8-81E6-338B783DC1F3}"/>
              </a:ext>
            </a:extLst>
          </p:cNvPr>
          <p:cNvSpPr>
            <a:spLocks noGrp="1"/>
          </p:cNvSpPr>
          <p:nvPr>
            <p:ph type="sldNum" sz="quarter" idx="12"/>
          </p:nvPr>
        </p:nvSpPr>
        <p:spPr/>
        <p:txBody>
          <a:bodyPr/>
          <a:lstStyle/>
          <a:p>
            <a:pPr>
              <a:defRPr/>
            </a:pPr>
            <a:fld id="{C46BCC04-14A5-46FC-A23E-F5829FD84756}" type="slidenum">
              <a:rPr lang="en-US" smtClean="0"/>
              <a:pPr>
                <a:defRPr/>
              </a:pPr>
              <a:t>70</a:t>
            </a:fld>
            <a:endParaRPr lang="en-US"/>
          </a:p>
        </p:txBody>
      </p:sp>
    </p:spTree>
    <p:extLst>
      <p:ext uri="{BB962C8B-B14F-4D97-AF65-F5344CB8AC3E}">
        <p14:creationId xmlns:p14="http://schemas.microsoft.com/office/powerpoint/2010/main" val="2969454496"/>
      </p:ext>
    </p:extLst>
  </p:cSld>
  <p:clrMapOvr>
    <a:masterClrMapping/>
  </p:clrMapOvr>
  <p:transition spd="med"/>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DF25C-7F15-4B29-9A0B-501FF1E32B51}"/>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46C62A76-2FA0-40D8-B2AF-4C8169E8EB6D}"/>
              </a:ext>
            </a:extLst>
          </p:cNvPr>
          <p:cNvSpPr>
            <a:spLocks noGrp="1"/>
          </p:cNvSpPr>
          <p:nvPr>
            <p:ph idx="1"/>
          </p:nvPr>
        </p:nvSpPr>
        <p:spPr/>
        <p:txBody>
          <a:bodyPr/>
          <a:lstStyle/>
          <a:p>
            <a:pPr algn="l"/>
            <a:r>
              <a:rPr lang="en-US" sz="2400" b="0" i="0" u="none" strike="noStrike" baseline="0" dirty="0">
                <a:latin typeface="Arial" panose="020B0604020202020204" pitchFamily="34" charset="0"/>
              </a:rPr>
              <a:t>MCA vide its notification No. GSR 206(E) dated March 24, 2021 has issued the ‘Co (Audit and Auditors) Amendment Rules, 2021’ read with 143(3) of the Companies Act, 2013 introduced  new Rule 11(e), new Rule 11(f) and new Rule 11(g) and deleting Rule 11(d).</a:t>
            </a:r>
            <a:endParaRPr lang="en-IN" sz="2400" dirty="0"/>
          </a:p>
        </p:txBody>
      </p:sp>
      <p:sp>
        <p:nvSpPr>
          <p:cNvPr id="4" name="Date Placeholder 3">
            <a:extLst>
              <a:ext uri="{FF2B5EF4-FFF2-40B4-BE49-F238E27FC236}">
                <a16:creationId xmlns:a16="http://schemas.microsoft.com/office/drawing/2014/main" id="{25AF88BD-DED0-46EB-B563-3F08CAE00567}"/>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BC1B5042-52EA-4512-9340-2EBD45D329E4}"/>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1C993075-9606-4300-9078-E5949F9A29D1}"/>
              </a:ext>
            </a:extLst>
          </p:cNvPr>
          <p:cNvSpPr>
            <a:spLocks noGrp="1"/>
          </p:cNvSpPr>
          <p:nvPr>
            <p:ph type="sldNum" sz="quarter" idx="12"/>
          </p:nvPr>
        </p:nvSpPr>
        <p:spPr/>
        <p:txBody>
          <a:bodyPr/>
          <a:lstStyle/>
          <a:p>
            <a:pPr>
              <a:defRPr/>
            </a:pPr>
            <a:fld id="{C46BCC04-14A5-46FC-A23E-F5829FD84756}" type="slidenum">
              <a:rPr lang="en-US" smtClean="0"/>
              <a:pPr>
                <a:defRPr/>
              </a:pPr>
              <a:t>71</a:t>
            </a:fld>
            <a:endParaRPr lang="en-US"/>
          </a:p>
        </p:txBody>
      </p:sp>
    </p:spTree>
    <p:extLst>
      <p:ext uri="{BB962C8B-B14F-4D97-AF65-F5344CB8AC3E}">
        <p14:creationId xmlns:p14="http://schemas.microsoft.com/office/powerpoint/2010/main" val="2443039010"/>
      </p:ext>
    </p:extLst>
  </p:cSld>
  <p:clrMapOvr>
    <a:masterClrMapping/>
  </p:clrMapOvr>
  <p:transition spd="med"/>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7FA66-F04C-4568-A65E-74693517D060}"/>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95363F6C-F545-464C-998A-D2E767CAFBF8}"/>
              </a:ext>
            </a:extLst>
          </p:cNvPr>
          <p:cNvSpPr>
            <a:spLocks noGrp="1"/>
          </p:cNvSpPr>
          <p:nvPr>
            <p:ph idx="1"/>
          </p:nvPr>
        </p:nvSpPr>
        <p:spPr/>
        <p:txBody>
          <a:bodyPr/>
          <a:lstStyle/>
          <a:p>
            <a:pPr algn="l"/>
            <a:r>
              <a:rPr lang="en-US" sz="2400" b="0" i="0" u="none" strike="noStrike" baseline="0" dirty="0">
                <a:latin typeface="Arial" panose="020B0604020202020204" pitchFamily="34" charset="0"/>
              </a:rPr>
              <a:t>Considering the applicability date of the amended audit rules, it implies that the auditor is not required to assess appropriateness of audit trail of previous years and the assessment will be only for prospective financial years.</a:t>
            </a:r>
          </a:p>
          <a:p>
            <a:r>
              <a:rPr lang="en-US" sz="2400" b="0" i="0" u="none" strike="noStrike" baseline="0" dirty="0">
                <a:latin typeface="Arial" panose="020B0604020202020204" pitchFamily="34" charset="0"/>
              </a:rPr>
              <a:t>Auditors of all class of companies including sec 8 Co, foreign company, </a:t>
            </a:r>
            <a:r>
              <a:rPr lang="en-US" sz="2400" b="0" i="0" u="none" strike="noStrike" baseline="0" dirty="0" err="1">
                <a:latin typeface="Arial" panose="020B0604020202020204" pitchFamily="34" charset="0"/>
              </a:rPr>
              <a:t>etc</a:t>
            </a:r>
            <a:endParaRPr lang="en-US" sz="2400" b="0" i="0" u="none" strike="noStrike" baseline="0" dirty="0">
              <a:latin typeface="Arial" panose="020B0604020202020204" pitchFamily="34" charset="0"/>
            </a:endParaRPr>
          </a:p>
          <a:p>
            <a:pPr algn="l"/>
            <a:endParaRPr lang="en-IN" sz="2400" dirty="0"/>
          </a:p>
        </p:txBody>
      </p:sp>
      <p:sp>
        <p:nvSpPr>
          <p:cNvPr id="4" name="Date Placeholder 3">
            <a:extLst>
              <a:ext uri="{FF2B5EF4-FFF2-40B4-BE49-F238E27FC236}">
                <a16:creationId xmlns:a16="http://schemas.microsoft.com/office/drawing/2014/main" id="{2E4D3D34-54EF-4303-837A-6FB3EDB24598}"/>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E2F99F2F-C898-4B09-BB9A-AE99CD5D34A5}"/>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7F08C1CE-B404-4BBC-8AA9-79DFF51DA2D4}"/>
              </a:ext>
            </a:extLst>
          </p:cNvPr>
          <p:cNvSpPr>
            <a:spLocks noGrp="1"/>
          </p:cNvSpPr>
          <p:nvPr>
            <p:ph type="sldNum" sz="quarter" idx="12"/>
          </p:nvPr>
        </p:nvSpPr>
        <p:spPr/>
        <p:txBody>
          <a:bodyPr/>
          <a:lstStyle/>
          <a:p>
            <a:pPr>
              <a:defRPr/>
            </a:pPr>
            <a:fld id="{C46BCC04-14A5-46FC-A23E-F5829FD84756}" type="slidenum">
              <a:rPr lang="en-US" smtClean="0"/>
              <a:pPr>
                <a:defRPr/>
              </a:pPr>
              <a:t>72</a:t>
            </a:fld>
            <a:endParaRPr lang="en-US"/>
          </a:p>
        </p:txBody>
      </p:sp>
    </p:spTree>
    <p:extLst>
      <p:ext uri="{BB962C8B-B14F-4D97-AF65-F5344CB8AC3E}">
        <p14:creationId xmlns:p14="http://schemas.microsoft.com/office/powerpoint/2010/main" val="339493825"/>
      </p:ext>
    </p:extLst>
  </p:cSld>
  <p:clrMapOvr>
    <a:masterClrMapping/>
  </p:clrMapOvr>
  <p:transition spd="med"/>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F14A9F-91EC-442D-96B2-E0FF7B0D6021}"/>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5B6C3986-EA51-4659-B674-AD873CFA84F3}"/>
              </a:ext>
            </a:extLst>
          </p:cNvPr>
          <p:cNvSpPr>
            <a:spLocks noGrp="1"/>
          </p:cNvSpPr>
          <p:nvPr>
            <p:ph idx="1"/>
          </p:nvPr>
        </p:nvSpPr>
        <p:spPr/>
        <p:txBody>
          <a:bodyPr/>
          <a:lstStyle/>
          <a:p>
            <a:pPr algn="just"/>
            <a:r>
              <a:rPr lang="en-US" sz="2300" b="0" i="0" u="none" strike="noStrike" baseline="0" dirty="0">
                <a:latin typeface="Arial" panose="020B0604020202020204" pitchFamily="34" charset="0"/>
              </a:rPr>
              <a:t>The auditor is required to comment on the above matters both in case of standalone financial statements and consolidated financial statements. However, while reporting on consolidated financial statements, the auditor may observe that certain components included in the consolidated financial statements are (a) either not companies under the Act, or (b) some components are incorporated outside India. The auditors of such components are not required to report on these matters since the provisions of the Act do not apply to them.</a:t>
            </a:r>
            <a:endParaRPr lang="en-IN" sz="2300" dirty="0"/>
          </a:p>
        </p:txBody>
      </p:sp>
      <p:sp>
        <p:nvSpPr>
          <p:cNvPr id="4" name="Date Placeholder 3">
            <a:extLst>
              <a:ext uri="{FF2B5EF4-FFF2-40B4-BE49-F238E27FC236}">
                <a16:creationId xmlns:a16="http://schemas.microsoft.com/office/drawing/2014/main" id="{4ABBA350-99C2-43DE-AF0B-B2930DEB432E}"/>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52A18BE8-71E1-4960-A940-A0998E2C322B}"/>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495CE05E-26B6-42AC-ADE2-35E2EDD5E099}"/>
              </a:ext>
            </a:extLst>
          </p:cNvPr>
          <p:cNvSpPr>
            <a:spLocks noGrp="1"/>
          </p:cNvSpPr>
          <p:nvPr>
            <p:ph type="sldNum" sz="quarter" idx="12"/>
          </p:nvPr>
        </p:nvSpPr>
        <p:spPr/>
        <p:txBody>
          <a:bodyPr/>
          <a:lstStyle/>
          <a:p>
            <a:pPr>
              <a:defRPr/>
            </a:pPr>
            <a:fld id="{C46BCC04-14A5-46FC-A23E-F5829FD84756}" type="slidenum">
              <a:rPr lang="en-US" smtClean="0"/>
              <a:pPr>
                <a:defRPr/>
              </a:pPr>
              <a:t>73</a:t>
            </a:fld>
            <a:endParaRPr lang="en-US"/>
          </a:p>
        </p:txBody>
      </p:sp>
    </p:spTree>
    <p:extLst>
      <p:ext uri="{BB962C8B-B14F-4D97-AF65-F5344CB8AC3E}">
        <p14:creationId xmlns:p14="http://schemas.microsoft.com/office/powerpoint/2010/main" val="3492355089"/>
      </p:ext>
    </p:extLst>
  </p:cSld>
  <p:clrMapOvr>
    <a:masterClrMapping/>
  </p:clrMapOvr>
  <p:transition spd="med"/>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4E195-B8D3-465E-AE7F-2C506E40BCD8}"/>
              </a:ext>
            </a:extLst>
          </p:cNvPr>
          <p:cNvSpPr>
            <a:spLocks noGrp="1"/>
          </p:cNvSpPr>
          <p:nvPr>
            <p:ph type="title"/>
          </p:nvPr>
        </p:nvSpPr>
        <p:spPr/>
        <p:txBody>
          <a:bodyPr/>
          <a:lstStyle/>
          <a:p>
            <a:r>
              <a:rPr lang="en-IN" dirty="0"/>
              <a:t>Comments in the Audit Report</a:t>
            </a:r>
          </a:p>
        </p:txBody>
      </p:sp>
      <p:sp>
        <p:nvSpPr>
          <p:cNvPr id="3" name="Content Placeholder 2">
            <a:extLst>
              <a:ext uri="{FF2B5EF4-FFF2-40B4-BE49-F238E27FC236}">
                <a16:creationId xmlns:a16="http://schemas.microsoft.com/office/drawing/2014/main" id="{4F5EF6F9-82A8-495A-BE4C-F77F0259E16B}"/>
              </a:ext>
            </a:extLst>
          </p:cNvPr>
          <p:cNvSpPr>
            <a:spLocks noGrp="1"/>
          </p:cNvSpPr>
          <p:nvPr>
            <p:ph idx="1"/>
          </p:nvPr>
        </p:nvSpPr>
        <p:spPr/>
        <p:txBody>
          <a:bodyPr/>
          <a:lstStyle/>
          <a:p>
            <a:r>
              <a:rPr lang="en-US" sz="2200" b="0" i="0" u="none" strike="noStrike" baseline="0" dirty="0">
                <a:solidFill>
                  <a:srgbClr val="000000"/>
                </a:solidFill>
                <a:latin typeface="Arial" panose="020B0604020202020204" pitchFamily="34" charset="0"/>
                <a:cs typeface="Arial" panose="020B0604020202020204" pitchFamily="34" charset="0"/>
              </a:rPr>
              <a:t>Rule 11(g) Whether the company has used such accounting software for maintaining its books of account which has a feature of recording audit trail (edit log) facility and the same has been operated throughout the year for all transactions recorded in the software and the audit trail feature has not been tampered with and the audit trail has been preserved by the company as per the statutory requirements for record retention.</a:t>
            </a:r>
            <a:endParaRPr lang="en-IN" sz="2200" dirty="0">
              <a:latin typeface="Arial" panose="020B0604020202020204" pitchFamily="34" charset="0"/>
              <a:cs typeface="Arial" panose="020B0604020202020204" pitchFamily="34" charset="0"/>
            </a:endParaRPr>
          </a:p>
          <a:p>
            <a:endParaRPr lang="en-IN" dirty="0"/>
          </a:p>
        </p:txBody>
      </p:sp>
      <p:sp>
        <p:nvSpPr>
          <p:cNvPr id="4" name="Date Placeholder 3">
            <a:extLst>
              <a:ext uri="{FF2B5EF4-FFF2-40B4-BE49-F238E27FC236}">
                <a16:creationId xmlns:a16="http://schemas.microsoft.com/office/drawing/2014/main" id="{D893AF84-35D2-4FF6-ACF3-38513E8DAB74}"/>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60103409-5EA5-4D12-91B8-7D10718FF16A}"/>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331A389D-BF7D-4D00-BB07-7FE51B2A0609}"/>
              </a:ext>
            </a:extLst>
          </p:cNvPr>
          <p:cNvSpPr>
            <a:spLocks noGrp="1"/>
          </p:cNvSpPr>
          <p:nvPr>
            <p:ph type="sldNum" sz="quarter" idx="12"/>
          </p:nvPr>
        </p:nvSpPr>
        <p:spPr/>
        <p:txBody>
          <a:bodyPr/>
          <a:lstStyle/>
          <a:p>
            <a:pPr>
              <a:defRPr/>
            </a:pPr>
            <a:fld id="{C46BCC04-14A5-46FC-A23E-F5829FD84756}" type="slidenum">
              <a:rPr lang="en-US" smtClean="0"/>
              <a:pPr>
                <a:defRPr/>
              </a:pPr>
              <a:t>74</a:t>
            </a:fld>
            <a:endParaRPr lang="en-US"/>
          </a:p>
        </p:txBody>
      </p:sp>
    </p:spTree>
    <p:extLst>
      <p:ext uri="{BB962C8B-B14F-4D97-AF65-F5344CB8AC3E}">
        <p14:creationId xmlns:p14="http://schemas.microsoft.com/office/powerpoint/2010/main" val="3354205132"/>
      </p:ext>
    </p:extLst>
  </p:cSld>
  <p:clrMapOvr>
    <a:masterClrMapping/>
  </p:clrMapOvr>
  <p:transition spd="med"/>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527D0-663C-42E2-956B-224FCD6A7883}"/>
              </a:ext>
            </a:extLst>
          </p:cNvPr>
          <p:cNvSpPr>
            <a:spLocks noGrp="1"/>
          </p:cNvSpPr>
          <p:nvPr>
            <p:ph type="title"/>
          </p:nvPr>
        </p:nvSpPr>
        <p:spPr/>
        <p:txBody>
          <a:bodyPr/>
          <a:lstStyle/>
          <a:p>
            <a:br>
              <a:rPr kumimoji="0" lang="en-US" altLang="en-US" sz="2200" b="1" i="0" u="none" strike="noStrike" cap="none" normalizeH="0" baseline="0" dirty="0">
                <a:ln>
                  <a:noFill/>
                </a:ln>
                <a:effectLst/>
                <a:latin typeface="Arial" panose="020B0604020202020204" pitchFamily="34" charset="0"/>
                <a:cs typeface="Arial" panose="020B0604020202020204" pitchFamily="34" charset="0"/>
              </a:rPr>
            </a:br>
            <a:r>
              <a:rPr kumimoji="0" lang="en-US" altLang="en-US" sz="2200" b="1" i="0" u="none" strike="noStrike" cap="none" normalizeH="0" baseline="0" dirty="0">
                <a:ln>
                  <a:noFill/>
                </a:ln>
                <a:effectLst/>
                <a:latin typeface="Arial" panose="020B0604020202020204" pitchFamily="34" charset="0"/>
                <a:cs typeface="Arial" panose="020B0604020202020204" pitchFamily="34" charset="0"/>
              </a:rPr>
              <a:t>Manner of books of account to be kept in electronic mode</a:t>
            </a:r>
            <a:br>
              <a:rPr kumimoji="0" lang="en-US" altLang="en-US" sz="2200" b="0" i="0" u="none" strike="noStrike" cap="none" normalizeH="0" baseline="0" dirty="0">
                <a:ln>
                  <a:noFill/>
                </a:ln>
                <a:effectLst/>
                <a:latin typeface="Arial" panose="020B0604020202020204" pitchFamily="34" charset="0"/>
                <a:cs typeface="Arial" panose="020B0604020202020204" pitchFamily="34" charset="0"/>
              </a:rPr>
            </a:br>
            <a:endParaRPr lang="en-IN" sz="2200" dirty="0"/>
          </a:p>
        </p:txBody>
      </p:sp>
      <p:sp>
        <p:nvSpPr>
          <p:cNvPr id="3" name="Content Placeholder 2">
            <a:extLst>
              <a:ext uri="{FF2B5EF4-FFF2-40B4-BE49-F238E27FC236}">
                <a16:creationId xmlns:a16="http://schemas.microsoft.com/office/drawing/2014/main" id="{84DC944E-E8A3-4851-B7D6-CD7160FE59A3}"/>
              </a:ext>
            </a:extLst>
          </p:cNvPr>
          <p:cNvSpPr>
            <a:spLocks noGrp="1"/>
          </p:cNvSpPr>
          <p:nvPr>
            <p:ph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Rule 3 – Co (Accts )Rules - (1) The books of account and other relevant books and papers maintained in electronic mode shall remain </a:t>
            </a:r>
            <a:r>
              <a:rPr kumimoji="0" lang="en-US" altLang="en-US" sz="2200" b="0" i="0" u="none" strike="noStrike" cap="none" normalizeH="0" baseline="0" dirty="0">
                <a:ln>
                  <a:noFill/>
                </a:ln>
                <a:effectLst/>
                <a:latin typeface="Arial" panose="020B0604020202020204" pitchFamily="34" charset="0"/>
                <a:cs typeface="Arial" panose="020B0604020202020204" pitchFamily="34" charset="0"/>
              </a:rPr>
              <a:t>accessible in India</a:t>
            </a:r>
            <a:r>
              <a:rPr kumimoji="0" lang="en-US" altLang="en-US" sz="2200" b="0" i="0" u="none" strike="noStrike" cap="none" normalizeH="0" baseline="0" dirty="0">
                <a:ln>
                  <a:noFill/>
                </a:ln>
                <a:solidFill>
                  <a:srgbClr val="CA3C08"/>
                </a:solidFill>
                <a:effectLst/>
                <a:latin typeface="Arial" panose="020B0604020202020204" pitchFamily="34" charset="0"/>
                <a:cs typeface="Arial" panose="020B0604020202020204" pitchFamily="34" charset="0"/>
              </a:rPr>
              <a:t>, at all times   </a:t>
            </a: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accessible in India so as to be usable for subsequent reference. </a:t>
            </a:r>
            <a:r>
              <a:rPr kumimoji="0" lang="en-US" altLang="en-US" sz="2200" b="0" i="0" u="none" strike="noStrike" cap="none" normalizeH="0" baseline="0" dirty="0">
                <a:ln>
                  <a:noFill/>
                </a:ln>
                <a:solidFill>
                  <a:srgbClr val="CA3C08"/>
                </a:solidFill>
                <a:effectLst/>
                <a:latin typeface="Arial" panose="020B0604020202020204" pitchFamily="34" charset="0"/>
                <a:cs typeface="Arial" panose="020B0604020202020204" pitchFamily="34" charset="0"/>
              </a:rPr>
              <a:t>Provided that </a:t>
            </a: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for the financial year commencing on or after the </a:t>
            </a:r>
            <a:r>
              <a:rPr kumimoji="0" lang="en-US" altLang="en-US" sz="2200" b="0" i="0" u="none" strike="noStrike" cap="none" normalizeH="0" baseline="0" dirty="0">
                <a:ln>
                  <a:noFill/>
                </a:ln>
                <a:solidFill>
                  <a:srgbClr val="CA3C08"/>
                </a:solidFill>
                <a:effectLst/>
                <a:latin typeface="Arial" panose="020B0604020202020204" pitchFamily="34" charset="0"/>
                <a:cs typeface="Arial" panose="020B0604020202020204" pitchFamily="34" charset="0"/>
              </a:rPr>
              <a:t>1st day of April, 2023</a:t>
            </a: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 every co which uses accounting software for maintaining its books of account, shall use only such accounting software which has a feature of recording audit trail of each and every transaction, creating an edit log of each change made in books of account along with the date when such changes were made and ensuring that the audit trail cannot be disabled.</a:t>
            </a:r>
            <a:endParaRPr kumimoji="0" lang="en-US" altLang="en-US" sz="2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endParaRPr lang="en-IN" sz="22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6F121D76-4A8A-4C23-82CC-D49C291496CF}"/>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0E9E8C6D-B192-4B63-B7AB-B9BAFA09E69B}"/>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6C1D74F8-1260-405F-945C-7345DAE7281B}"/>
              </a:ext>
            </a:extLst>
          </p:cNvPr>
          <p:cNvSpPr>
            <a:spLocks noGrp="1"/>
          </p:cNvSpPr>
          <p:nvPr>
            <p:ph type="sldNum" sz="quarter" idx="12"/>
          </p:nvPr>
        </p:nvSpPr>
        <p:spPr/>
        <p:txBody>
          <a:bodyPr/>
          <a:lstStyle/>
          <a:p>
            <a:pPr>
              <a:defRPr/>
            </a:pPr>
            <a:fld id="{C46BCC04-14A5-46FC-A23E-F5829FD84756}" type="slidenum">
              <a:rPr lang="en-US" smtClean="0"/>
              <a:pPr>
                <a:defRPr/>
              </a:pPr>
              <a:t>75</a:t>
            </a:fld>
            <a:endParaRPr lang="en-US"/>
          </a:p>
        </p:txBody>
      </p:sp>
    </p:spTree>
    <p:extLst>
      <p:ext uri="{BB962C8B-B14F-4D97-AF65-F5344CB8AC3E}">
        <p14:creationId xmlns:p14="http://schemas.microsoft.com/office/powerpoint/2010/main" val="879986486"/>
      </p:ext>
    </p:extLst>
  </p:cSld>
  <p:clrMapOvr>
    <a:masterClrMapping/>
  </p:clrMapOvr>
  <p:transition spd="med"/>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9F38E-D73C-4893-B9B5-344B8F42B084}"/>
              </a:ext>
            </a:extLst>
          </p:cNvPr>
          <p:cNvSpPr>
            <a:spLocks noGrp="1"/>
          </p:cNvSpPr>
          <p:nvPr>
            <p:ph type="title"/>
          </p:nvPr>
        </p:nvSpPr>
        <p:spPr/>
        <p:txBody>
          <a:bodyPr/>
          <a:lstStyle/>
          <a:p>
            <a:br>
              <a:rPr kumimoji="0" lang="en-US" altLang="en-US" sz="2300" b="1" i="0" u="none" strike="noStrike" cap="none" normalizeH="0" baseline="0" dirty="0">
                <a:ln>
                  <a:noFill/>
                </a:ln>
                <a:effectLst/>
                <a:latin typeface="Arial" panose="020B0604020202020204" pitchFamily="34" charset="0"/>
                <a:cs typeface="Arial" panose="020B0604020202020204" pitchFamily="34" charset="0"/>
              </a:rPr>
            </a:br>
            <a:r>
              <a:rPr kumimoji="0" lang="en-US" altLang="en-US" sz="2300" b="1" i="0" u="none" strike="noStrike" cap="none" normalizeH="0" baseline="0" dirty="0">
                <a:ln>
                  <a:noFill/>
                </a:ln>
                <a:effectLst/>
                <a:latin typeface="Arial" panose="020B0604020202020204" pitchFamily="34" charset="0"/>
                <a:cs typeface="Arial" panose="020B0604020202020204" pitchFamily="34" charset="0"/>
              </a:rPr>
              <a:t>Manner of books of account to be kept in electronic mode</a:t>
            </a:r>
            <a:br>
              <a:rPr kumimoji="0" lang="en-US" altLang="en-US" sz="4400" b="0" i="0" u="none" strike="noStrike" cap="none" normalizeH="0" baseline="0" dirty="0">
                <a:ln>
                  <a:noFill/>
                </a:ln>
                <a:effectLst/>
                <a:latin typeface="Arial" panose="020B0604020202020204" pitchFamily="34" charset="0"/>
                <a:cs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2E81DD54-478B-4915-A21B-122FEDE6D0F5}"/>
              </a:ext>
            </a:extLst>
          </p:cNvPr>
          <p:cNvSpPr>
            <a:spLocks noGrp="1"/>
          </p:cNvSpPr>
          <p:nvPr>
            <p:ph idx="1"/>
          </p:nvPr>
        </p:nvSpPr>
        <p:spPr/>
        <p:txBody>
          <a:bodyPr/>
          <a:lstStyle/>
          <a:p>
            <a:r>
              <a:rPr lang="en-US" sz="2200" b="0" i="0" dirty="0">
                <a:solidFill>
                  <a:srgbClr val="333333"/>
                </a:solidFill>
                <a:effectLst/>
                <a:latin typeface="Arial" panose="020B0604020202020204" pitchFamily="34" charset="0"/>
                <a:cs typeface="Arial" panose="020B0604020202020204" pitchFamily="34" charset="0"/>
              </a:rPr>
              <a:t>(2) The books of account and other relevant books and papers referred to in sub-rule (1) shall be retained completely in the format in which they were originally generated, sent or received, or in a format which shall present accurately the information generated, sent or received and the information contained in the electronic records shall remain complete and unaltered.</a:t>
            </a:r>
            <a:endParaRPr lang="en-IN" sz="22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1571FC60-5D94-42D2-BC71-496B3BF2EF28}"/>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27973211-EBF0-424A-A51E-944777E0414E}"/>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69D585FC-C4D1-447E-A8B1-20C998CB2ED3}"/>
              </a:ext>
            </a:extLst>
          </p:cNvPr>
          <p:cNvSpPr>
            <a:spLocks noGrp="1"/>
          </p:cNvSpPr>
          <p:nvPr>
            <p:ph type="sldNum" sz="quarter" idx="12"/>
          </p:nvPr>
        </p:nvSpPr>
        <p:spPr/>
        <p:txBody>
          <a:bodyPr/>
          <a:lstStyle/>
          <a:p>
            <a:pPr>
              <a:defRPr/>
            </a:pPr>
            <a:fld id="{C46BCC04-14A5-46FC-A23E-F5829FD84756}" type="slidenum">
              <a:rPr lang="en-US" smtClean="0"/>
              <a:pPr>
                <a:defRPr/>
              </a:pPr>
              <a:t>76</a:t>
            </a:fld>
            <a:endParaRPr lang="en-US"/>
          </a:p>
        </p:txBody>
      </p:sp>
    </p:spTree>
    <p:extLst>
      <p:ext uri="{BB962C8B-B14F-4D97-AF65-F5344CB8AC3E}">
        <p14:creationId xmlns:p14="http://schemas.microsoft.com/office/powerpoint/2010/main" val="268011138"/>
      </p:ext>
    </p:extLst>
  </p:cSld>
  <p:clrMapOvr>
    <a:masterClrMapping/>
  </p:clrMapOvr>
  <p:transition spd="med"/>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A10BF-D24C-447E-9CCA-AFEFF1B12568}"/>
              </a:ext>
            </a:extLst>
          </p:cNvPr>
          <p:cNvSpPr>
            <a:spLocks noGrp="1"/>
          </p:cNvSpPr>
          <p:nvPr>
            <p:ph type="title"/>
          </p:nvPr>
        </p:nvSpPr>
        <p:spPr/>
        <p:txBody>
          <a:bodyPr/>
          <a:lstStyle/>
          <a:p>
            <a:br>
              <a:rPr kumimoji="0" lang="en-US" altLang="en-US" sz="2300" b="1" i="0" u="none" strike="noStrike" cap="none" normalizeH="0" baseline="0" dirty="0">
                <a:ln>
                  <a:noFill/>
                </a:ln>
                <a:effectLst/>
                <a:latin typeface="Arial" panose="020B0604020202020204" pitchFamily="34" charset="0"/>
                <a:cs typeface="Arial" panose="020B0604020202020204" pitchFamily="34" charset="0"/>
              </a:rPr>
            </a:br>
            <a:r>
              <a:rPr kumimoji="0" lang="en-US" altLang="en-US" sz="2300" b="1" i="0" u="none" strike="noStrike" cap="none" normalizeH="0" baseline="0" dirty="0">
                <a:ln>
                  <a:noFill/>
                </a:ln>
                <a:effectLst/>
                <a:latin typeface="Arial" panose="020B0604020202020204" pitchFamily="34" charset="0"/>
                <a:cs typeface="Arial" panose="020B0604020202020204" pitchFamily="34" charset="0"/>
              </a:rPr>
              <a:t>Manner of books of account to be kept in electronic mode</a:t>
            </a:r>
            <a:br>
              <a:rPr kumimoji="0" lang="en-US" altLang="en-US" sz="4400" b="0" i="0" u="none" strike="noStrike" cap="none" normalizeH="0" baseline="0" dirty="0">
                <a:ln>
                  <a:noFill/>
                </a:ln>
                <a:effectLst/>
                <a:latin typeface="Arial" panose="020B0604020202020204" pitchFamily="34" charset="0"/>
                <a:cs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BE103976-5744-44BC-9C1C-09EE4CC91320}"/>
              </a:ext>
            </a:extLst>
          </p:cNvPr>
          <p:cNvSpPr>
            <a:spLocks noGrp="1"/>
          </p:cNvSpPr>
          <p:nvPr>
            <p:ph idx="1"/>
          </p:nvPr>
        </p:nvSpPr>
        <p:spPr/>
        <p:txBody>
          <a:bodyPr/>
          <a:lstStyle/>
          <a:p>
            <a:pPr algn="just"/>
            <a:r>
              <a:rPr lang="en-US" sz="2300" b="0" i="0" dirty="0">
                <a:solidFill>
                  <a:srgbClr val="333333"/>
                </a:solidFill>
                <a:effectLst/>
                <a:latin typeface="Arial" panose="020B0604020202020204" pitchFamily="34" charset="0"/>
                <a:cs typeface="Arial" panose="020B0604020202020204" pitchFamily="34" charset="0"/>
              </a:rPr>
              <a:t>(3) The information received from branch offices shall not be altered and shall be kept in a manner where it shall depict what was originally received from the branches.</a:t>
            </a:r>
          </a:p>
          <a:p>
            <a:pPr algn="just"/>
            <a:r>
              <a:rPr lang="en-US" sz="2300" b="0" i="0" dirty="0">
                <a:solidFill>
                  <a:srgbClr val="333333"/>
                </a:solidFill>
                <a:effectLst/>
                <a:latin typeface="Arial" panose="020B0604020202020204" pitchFamily="34" charset="0"/>
                <a:cs typeface="Arial" panose="020B0604020202020204" pitchFamily="34" charset="0"/>
              </a:rPr>
              <a:t>(4) The information in the electronic record of the document shall be capable of being displayed in a legible form.</a:t>
            </a:r>
          </a:p>
          <a:p>
            <a:endParaRPr lang="en-IN" sz="23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C6A9C454-7D43-494D-A5B8-FF9651BCC634}"/>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EE75FF45-6BD5-4338-B85C-03EA4B3E2533}"/>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EDD2B5DD-2AC2-44EB-9D40-B1CBA3EECD58}"/>
              </a:ext>
            </a:extLst>
          </p:cNvPr>
          <p:cNvSpPr>
            <a:spLocks noGrp="1"/>
          </p:cNvSpPr>
          <p:nvPr>
            <p:ph type="sldNum" sz="quarter" idx="12"/>
          </p:nvPr>
        </p:nvSpPr>
        <p:spPr/>
        <p:txBody>
          <a:bodyPr/>
          <a:lstStyle/>
          <a:p>
            <a:pPr>
              <a:defRPr/>
            </a:pPr>
            <a:fld id="{C46BCC04-14A5-46FC-A23E-F5829FD84756}" type="slidenum">
              <a:rPr lang="en-US" smtClean="0"/>
              <a:pPr>
                <a:defRPr/>
              </a:pPr>
              <a:t>77</a:t>
            </a:fld>
            <a:endParaRPr lang="en-US"/>
          </a:p>
        </p:txBody>
      </p:sp>
    </p:spTree>
    <p:extLst>
      <p:ext uri="{BB962C8B-B14F-4D97-AF65-F5344CB8AC3E}">
        <p14:creationId xmlns:p14="http://schemas.microsoft.com/office/powerpoint/2010/main" val="2102555853"/>
      </p:ext>
    </p:extLst>
  </p:cSld>
  <p:clrMapOvr>
    <a:masterClrMapping/>
  </p:clrMapOvr>
  <p:transition spd="med"/>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E4AB-96E5-43E0-9BC8-09E0ABEE612E}"/>
              </a:ext>
            </a:extLst>
          </p:cNvPr>
          <p:cNvSpPr>
            <a:spLocks noGrp="1"/>
          </p:cNvSpPr>
          <p:nvPr>
            <p:ph type="title"/>
          </p:nvPr>
        </p:nvSpPr>
        <p:spPr/>
        <p:txBody>
          <a:bodyPr/>
          <a:lstStyle/>
          <a:p>
            <a:br>
              <a:rPr kumimoji="0" lang="en-US" altLang="en-US" sz="2300" b="1" i="0" u="none" strike="noStrike" cap="none" normalizeH="0" baseline="0" dirty="0">
                <a:ln>
                  <a:noFill/>
                </a:ln>
                <a:effectLst/>
                <a:latin typeface="Arial" panose="020B0604020202020204" pitchFamily="34" charset="0"/>
                <a:cs typeface="Arial" panose="020B0604020202020204" pitchFamily="34" charset="0"/>
              </a:rPr>
            </a:br>
            <a:r>
              <a:rPr kumimoji="0" lang="en-US" altLang="en-US" sz="2300" b="1" i="0" u="none" strike="noStrike" cap="none" normalizeH="0" baseline="0" dirty="0">
                <a:ln>
                  <a:noFill/>
                </a:ln>
                <a:effectLst/>
                <a:latin typeface="Arial" panose="020B0604020202020204" pitchFamily="34" charset="0"/>
                <a:cs typeface="Arial" panose="020B0604020202020204" pitchFamily="34" charset="0"/>
              </a:rPr>
              <a:t>Manner of books of account to be kept in electronic mode</a:t>
            </a:r>
            <a:br>
              <a:rPr kumimoji="0" lang="en-US" altLang="en-US" sz="4400" b="0" i="0" u="none" strike="noStrike" cap="none" normalizeH="0" baseline="0" dirty="0">
                <a:ln>
                  <a:noFill/>
                </a:ln>
                <a:effectLst/>
                <a:latin typeface="Arial" panose="020B0604020202020204" pitchFamily="34" charset="0"/>
                <a:cs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FAF0C0E3-C6CE-4A11-9157-EECF798201F2}"/>
              </a:ext>
            </a:extLst>
          </p:cNvPr>
          <p:cNvSpPr>
            <a:spLocks noGrp="1"/>
          </p:cNvSpPr>
          <p:nvPr>
            <p:ph idx="1"/>
          </p:nvPr>
        </p:nvSpPr>
        <p:spPr/>
        <p: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(5) There shall be a proper system for storage, retrieval, display or printout of the electronic records as the Audit Committee, if any, or the Board may deem appropriate and such records shall not be disposed of or rendered unusable, unless permitted by law:</a:t>
            </a:r>
            <a:endParaRPr kumimoji="0" lang="en-US" altLang="en-US" sz="2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333333"/>
                </a:solidFill>
                <a:effectLst/>
                <a:latin typeface="Arial" panose="020B0604020202020204" pitchFamily="34" charset="0"/>
                <a:cs typeface="Arial" panose="020B0604020202020204" pitchFamily="34" charset="0"/>
              </a:rPr>
              <a:t>Provided</a:t>
            </a: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 that the back-up of the books of account and other books and papers of the company maintained in electronic mode, including at a place outside India, if any, shall be kept in servers physically located in India on a </a:t>
            </a:r>
            <a:r>
              <a:rPr kumimoji="0" lang="en-US" altLang="en-US" sz="2200" b="0" i="0" u="none" strike="noStrike" cap="none" normalizeH="0" baseline="0" dirty="0">
                <a:ln>
                  <a:noFill/>
                </a:ln>
                <a:effectLst/>
                <a:latin typeface="Arial" panose="020B0604020202020204" pitchFamily="34" charset="0"/>
                <a:cs typeface="Arial" panose="020B0604020202020204" pitchFamily="34" charset="0"/>
              </a:rPr>
              <a:t>daily basis</a:t>
            </a: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 </a:t>
            </a:r>
            <a:r>
              <a:rPr kumimoji="0" lang="en-US" altLang="en-US" sz="2200" b="0" i="0" u="none" strike="noStrike" cap="none" normalizeH="0" baseline="0" dirty="0">
                <a:ln>
                  <a:noFill/>
                </a:ln>
                <a:solidFill>
                  <a:srgbClr val="FF0000"/>
                </a:solidFill>
                <a:effectLst/>
                <a:latin typeface="Arial" panose="020B0604020202020204" pitchFamily="34" charset="0"/>
                <a:cs typeface="Arial" panose="020B0604020202020204" pitchFamily="34" charset="0"/>
              </a:rPr>
              <a:t>periodic basis</a:t>
            </a: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a:t>
            </a:r>
            <a:endParaRPr kumimoji="0" lang="en-US" altLang="en-US" sz="2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endParaRPr lang="en-IN" sz="2200" dirty="0">
              <a:latin typeface="Arial" panose="020B0604020202020204" pitchFamily="34" charset="0"/>
              <a:cs typeface="Arial" panose="020B0604020202020204" pitchFamily="34" charset="0"/>
            </a:endParaRPr>
          </a:p>
        </p:txBody>
      </p:sp>
      <p:sp>
        <p:nvSpPr>
          <p:cNvPr id="4" name="Date Placeholder 3">
            <a:extLst>
              <a:ext uri="{FF2B5EF4-FFF2-40B4-BE49-F238E27FC236}">
                <a16:creationId xmlns:a16="http://schemas.microsoft.com/office/drawing/2014/main" id="{1EA65A72-AE74-41FD-ADD3-5D6BCE2D852D}"/>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67762221-13FA-47FD-9863-614CD0DD555A}"/>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1A7C3946-C9C8-454B-8843-F5A1CB12C3C8}"/>
              </a:ext>
            </a:extLst>
          </p:cNvPr>
          <p:cNvSpPr>
            <a:spLocks noGrp="1"/>
          </p:cNvSpPr>
          <p:nvPr>
            <p:ph type="sldNum" sz="quarter" idx="12"/>
          </p:nvPr>
        </p:nvSpPr>
        <p:spPr/>
        <p:txBody>
          <a:bodyPr/>
          <a:lstStyle/>
          <a:p>
            <a:pPr>
              <a:defRPr/>
            </a:pPr>
            <a:fld id="{C46BCC04-14A5-46FC-A23E-F5829FD84756}" type="slidenum">
              <a:rPr lang="en-US" smtClean="0"/>
              <a:pPr>
                <a:defRPr/>
              </a:pPr>
              <a:t>78</a:t>
            </a:fld>
            <a:endParaRPr lang="en-US"/>
          </a:p>
        </p:txBody>
      </p:sp>
    </p:spTree>
    <p:extLst>
      <p:ext uri="{BB962C8B-B14F-4D97-AF65-F5344CB8AC3E}">
        <p14:creationId xmlns:p14="http://schemas.microsoft.com/office/powerpoint/2010/main" val="910960248"/>
      </p:ext>
    </p:extLst>
  </p:cSld>
  <p:clrMapOvr>
    <a:masterClrMapping/>
  </p:clrMapOvr>
  <p:transition spd="med"/>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E0B02-019E-4560-B082-AA205CCD8961}"/>
              </a:ext>
            </a:extLst>
          </p:cNvPr>
          <p:cNvSpPr>
            <a:spLocks noGrp="1"/>
          </p:cNvSpPr>
          <p:nvPr>
            <p:ph type="title"/>
          </p:nvPr>
        </p:nvSpPr>
        <p:spPr/>
        <p:txBody>
          <a:bodyPr/>
          <a:lstStyle/>
          <a:p>
            <a:br>
              <a:rPr kumimoji="0" lang="en-US" altLang="en-US" sz="2300" b="1" i="0" u="none" strike="noStrike" cap="none" normalizeH="0" baseline="0" dirty="0">
                <a:ln>
                  <a:noFill/>
                </a:ln>
                <a:effectLst/>
                <a:latin typeface="Arial" panose="020B0604020202020204" pitchFamily="34" charset="0"/>
                <a:cs typeface="Arial" panose="020B0604020202020204" pitchFamily="34" charset="0"/>
              </a:rPr>
            </a:br>
            <a:r>
              <a:rPr kumimoji="0" lang="en-US" altLang="en-US" sz="2300" b="1" i="0" u="none" strike="noStrike" cap="none" normalizeH="0" baseline="0" dirty="0">
                <a:ln>
                  <a:noFill/>
                </a:ln>
                <a:effectLst/>
                <a:latin typeface="Arial" panose="020B0604020202020204" pitchFamily="34" charset="0"/>
                <a:cs typeface="Arial" panose="020B0604020202020204" pitchFamily="34" charset="0"/>
              </a:rPr>
              <a:t>Manner of books of account to be kept in electronic mode</a:t>
            </a:r>
            <a:br>
              <a:rPr kumimoji="0" lang="en-US" altLang="en-US" sz="4400" b="0" i="0" u="none" strike="noStrike" cap="none" normalizeH="0" baseline="0" dirty="0">
                <a:ln>
                  <a:noFill/>
                </a:ln>
                <a:effectLst/>
                <a:latin typeface="Arial" panose="020B0604020202020204" pitchFamily="34" charset="0"/>
                <a:cs typeface="Arial" panose="020B0604020202020204" pitchFamily="34" charset="0"/>
              </a:rPr>
            </a:br>
            <a:endParaRPr lang="en-IN" dirty="0"/>
          </a:p>
        </p:txBody>
      </p:sp>
      <p:sp>
        <p:nvSpPr>
          <p:cNvPr id="3" name="Content Placeholder 2">
            <a:extLst>
              <a:ext uri="{FF2B5EF4-FFF2-40B4-BE49-F238E27FC236}">
                <a16:creationId xmlns:a16="http://schemas.microsoft.com/office/drawing/2014/main" id="{F2C60BBA-5FB5-482D-B68A-95B7CD4D38CB}"/>
              </a:ext>
            </a:extLst>
          </p:cNvPr>
          <p:cNvSpPr>
            <a:spLocks noGrp="1"/>
          </p:cNvSpPr>
          <p:nvPr>
            <p:ph idx="1"/>
          </p:nvPr>
        </p:nvSpPr>
        <p:spPr>
          <a:xfrm>
            <a:off x="1090613" y="1514475"/>
            <a:ext cx="7620000" cy="4114800"/>
          </a:xfrm>
        </p:spPr>
        <p:txBody>
          <a:bodyPr/>
          <a:lstStyle/>
          <a:p>
            <a:pPr algn="just"/>
            <a:r>
              <a:rPr lang="en-US" sz="2200" b="0" i="0" dirty="0">
                <a:solidFill>
                  <a:srgbClr val="333333"/>
                </a:solidFill>
                <a:effectLst/>
                <a:latin typeface="Helvetica Neue"/>
              </a:rPr>
              <a:t>The co shall intimate to the Registrar on an annual basis at the time of filing of financial statement-</a:t>
            </a:r>
          </a:p>
          <a:p>
            <a:pPr algn="just"/>
            <a:r>
              <a:rPr lang="en-US" sz="2200" b="0" i="0" dirty="0">
                <a:solidFill>
                  <a:srgbClr val="333333"/>
                </a:solidFill>
                <a:effectLst/>
                <a:latin typeface="Helvetica Neue"/>
              </a:rPr>
              <a:t>(a) the name of the service provider; (b) the internet protocol address of service provider; (c) the location of the service provider (wherever applicable); (d) where the books of account and other books and papers are maintained on cloud, such address as provided by the service provider. </a:t>
            </a:r>
            <a:r>
              <a:rPr lang="en-US" sz="2200" b="0" i="0" u="none" strike="noStrike" dirty="0">
                <a:solidFill>
                  <a:srgbClr val="CA3C08"/>
                </a:solidFill>
                <a:effectLst/>
                <a:latin typeface="Helvetica Neue"/>
              </a:rPr>
              <a:t>(e)</a:t>
            </a:r>
            <a:r>
              <a:rPr lang="en-US" sz="2200" b="0" i="0" dirty="0">
                <a:solidFill>
                  <a:srgbClr val="333333"/>
                </a:solidFill>
                <a:effectLst/>
                <a:latin typeface="Helvetica Neue"/>
              </a:rPr>
              <a:t> where the service provider is located outside India, the name and address of the person in control of the books of account and other books and papers in India. (new one) (Added vide </a:t>
            </a:r>
            <a:r>
              <a:rPr lang="en-US" sz="2200" b="0" i="0" dirty="0" err="1">
                <a:solidFill>
                  <a:srgbClr val="333333"/>
                </a:solidFill>
                <a:effectLst/>
                <a:latin typeface="Helvetica Neue"/>
              </a:rPr>
              <a:t>Notificn</a:t>
            </a:r>
            <a:r>
              <a:rPr lang="en-US" sz="2200" b="0" i="0" dirty="0">
                <a:solidFill>
                  <a:srgbClr val="333333"/>
                </a:solidFill>
                <a:effectLst/>
                <a:latin typeface="Helvetica Neue"/>
              </a:rPr>
              <a:t> GSR 624(E ) dated 5</a:t>
            </a:r>
            <a:r>
              <a:rPr lang="en-US" sz="2200" b="0" i="0" baseline="30000" dirty="0">
                <a:solidFill>
                  <a:srgbClr val="333333"/>
                </a:solidFill>
                <a:effectLst/>
                <a:latin typeface="Helvetica Neue"/>
              </a:rPr>
              <a:t>th</a:t>
            </a:r>
            <a:r>
              <a:rPr lang="en-US" sz="2200" b="0" i="0" dirty="0">
                <a:solidFill>
                  <a:srgbClr val="333333"/>
                </a:solidFill>
                <a:effectLst/>
                <a:latin typeface="Helvetica Neue"/>
              </a:rPr>
              <a:t> Aug 2022</a:t>
            </a:r>
          </a:p>
          <a:p>
            <a:endParaRPr lang="en-IN" sz="2200" dirty="0"/>
          </a:p>
        </p:txBody>
      </p:sp>
      <p:sp>
        <p:nvSpPr>
          <p:cNvPr id="4" name="Date Placeholder 3">
            <a:extLst>
              <a:ext uri="{FF2B5EF4-FFF2-40B4-BE49-F238E27FC236}">
                <a16:creationId xmlns:a16="http://schemas.microsoft.com/office/drawing/2014/main" id="{32C383AD-56D9-4FB2-B486-FBABA7538AC5}"/>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9AA6A4BF-4064-4CCB-A787-85811DCF35AA}"/>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ECE9EE00-2A7B-419E-BA9C-6E393B51576A}"/>
              </a:ext>
            </a:extLst>
          </p:cNvPr>
          <p:cNvSpPr>
            <a:spLocks noGrp="1"/>
          </p:cNvSpPr>
          <p:nvPr>
            <p:ph type="sldNum" sz="quarter" idx="12"/>
          </p:nvPr>
        </p:nvSpPr>
        <p:spPr/>
        <p:txBody>
          <a:bodyPr/>
          <a:lstStyle/>
          <a:p>
            <a:pPr>
              <a:defRPr/>
            </a:pPr>
            <a:fld id="{C46BCC04-14A5-46FC-A23E-F5829FD84756}" type="slidenum">
              <a:rPr lang="en-US" smtClean="0"/>
              <a:pPr>
                <a:defRPr/>
              </a:pPr>
              <a:t>79</a:t>
            </a:fld>
            <a:endParaRPr lang="en-US"/>
          </a:p>
        </p:txBody>
      </p:sp>
    </p:spTree>
    <p:extLst>
      <p:ext uri="{BB962C8B-B14F-4D97-AF65-F5344CB8AC3E}">
        <p14:creationId xmlns:p14="http://schemas.microsoft.com/office/powerpoint/2010/main" val="121838871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7EA1A-2454-4D8A-B0DA-B99E8A7F6C22}"/>
              </a:ext>
            </a:extLst>
          </p:cNvPr>
          <p:cNvSpPr>
            <a:spLocks noGrp="1"/>
          </p:cNvSpPr>
          <p:nvPr>
            <p:ph type="title"/>
          </p:nvPr>
        </p:nvSpPr>
        <p:spPr/>
        <p:txBody>
          <a:bodyPr/>
          <a:lstStyle/>
          <a:p>
            <a:r>
              <a:rPr lang="en-IN" b="1" dirty="0"/>
              <a:t>VISION: 2019-2024</a:t>
            </a:r>
          </a:p>
        </p:txBody>
      </p:sp>
      <p:sp>
        <p:nvSpPr>
          <p:cNvPr id="3" name="Content Placeholder 2">
            <a:extLst>
              <a:ext uri="{FF2B5EF4-FFF2-40B4-BE49-F238E27FC236}">
                <a16:creationId xmlns:a16="http://schemas.microsoft.com/office/drawing/2014/main" id="{059CE15B-A5F0-49AC-8787-4C0E6A5C90D6}"/>
              </a:ext>
            </a:extLst>
          </p:cNvPr>
          <p:cNvSpPr>
            <a:spLocks noGrp="1"/>
          </p:cNvSpPr>
          <p:nvPr>
            <p:ph idx="1"/>
          </p:nvPr>
        </p:nvSpPr>
        <p:spPr/>
        <p:txBody>
          <a:bodyPr/>
          <a:lstStyle/>
          <a:p>
            <a:pPr marL="346075" lvl="1" indent="-346075" algn="just">
              <a:buFont typeface="Arial" panose="020B0604020202020204" pitchFamily="34" charset="0"/>
              <a:buChar char="•"/>
            </a:pPr>
            <a:r>
              <a:rPr lang="en-IN"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Growth of this new technology is not hindered and that innovation is not killed. </a:t>
            </a:r>
          </a:p>
          <a:p>
            <a:pPr marL="346075" lvl="1" indent="-346075" algn="just">
              <a:buFont typeface="Arial" panose="020B0604020202020204" pitchFamily="34" charset="0"/>
              <a:buChar char="•"/>
            </a:pPr>
            <a:endParaRPr lang="en-IN" sz="220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346075" lvl="1" indent="-346075" algn="just">
              <a:buFont typeface="Arial" panose="020B0604020202020204" pitchFamily="34" charset="0"/>
              <a:buChar char="•"/>
            </a:pPr>
            <a:r>
              <a:rPr lang="en-IN"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These diametrically different approaches to regulate AI could pose difficult issues for the government, which is keen to harness the transformative technology’s full potential through responsible regulation</a:t>
            </a:r>
          </a:p>
          <a:p>
            <a:pPr marL="346075" lvl="1" indent="-346075" algn="just">
              <a:buFont typeface="Arial" panose="020B0604020202020204" pitchFamily="34" charset="0"/>
              <a:buChar char="•"/>
            </a:pPr>
            <a:endParaRPr lang="en-IN" sz="2200" dirty="0">
              <a:solidFill>
                <a:srgbClr val="000000"/>
              </a:solidFill>
              <a:latin typeface="Arial" panose="020B0604020202020204" pitchFamily="34" charset="0"/>
              <a:cs typeface="Arial" panose="020B0604020202020204" pitchFamily="34" charset="0"/>
            </a:endParaRPr>
          </a:p>
          <a:p>
            <a:pPr marL="346075" lvl="1" indent="-346075" algn="just">
              <a:buFont typeface="Arial" panose="020B0604020202020204" pitchFamily="34" charset="0"/>
              <a:buChar char="•"/>
            </a:pPr>
            <a:r>
              <a:rPr lang="en-IN"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Balancing innovation and safety will be essential to create a </a:t>
            </a:r>
            <a:r>
              <a:rPr lang="en-IN" sz="22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sustainable and inclusive AI landscape</a:t>
            </a:r>
            <a:r>
              <a:rPr lang="en-IN" sz="2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that benefits the humanity as a whole.</a:t>
            </a:r>
          </a:p>
          <a:p>
            <a:endParaRPr lang="en-IN" dirty="0"/>
          </a:p>
        </p:txBody>
      </p:sp>
      <p:sp>
        <p:nvSpPr>
          <p:cNvPr id="5" name="Footer Placeholder 4">
            <a:extLst>
              <a:ext uri="{FF2B5EF4-FFF2-40B4-BE49-F238E27FC236}">
                <a16:creationId xmlns:a16="http://schemas.microsoft.com/office/drawing/2014/main" id="{918FA20B-2FFA-4328-8419-8F5C64079521}"/>
              </a:ext>
            </a:extLst>
          </p:cNvPr>
          <p:cNvSpPr>
            <a:spLocks noGrp="1"/>
          </p:cNvSpPr>
          <p:nvPr>
            <p:ph type="ftr" sz="quarter" idx="11"/>
          </p:nvPr>
        </p:nvSpPr>
        <p:spPr>
          <a:xfrm>
            <a:off x="3352800" y="5993535"/>
            <a:ext cx="3200400"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51AFEEAC-F89A-4A6E-90F1-FA4D9CECC0D7}"/>
              </a:ext>
            </a:extLst>
          </p:cNvPr>
          <p:cNvSpPr>
            <a:spLocks noGrp="1"/>
          </p:cNvSpPr>
          <p:nvPr>
            <p:ph type="sldNum" sz="quarter" idx="12"/>
          </p:nvPr>
        </p:nvSpPr>
        <p:spPr/>
        <p:txBody>
          <a:bodyPr/>
          <a:lstStyle/>
          <a:p>
            <a:pPr>
              <a:defRPr/>
            </a:pPr>
            <a:fld id="{C46BCC04-14A5-46FC-A23E-F5829FD84756}" type="slidenum">
              <a:rPr lang="en-US" smtClean="0"/>
              <a:pPr>
                <a:defRPr/>
              </a:pPr>
              <a:t>8</a:t>
            </a:fld>
            <a:endParaRPr lang="en-US"/>
          </a:p>
        </p:txBody>
      </p:sp>
    </p:spTree>
    <p:extLst>
      <p:ext uri="{BB962C8B-B14F-4D97-AF65-F5344CB8AC3E}">
        <p14:creationId xmlns:p14="http://schemas.microsoft.com/office/powerpoint/2010/main" val="989267527"/>
      </p:ext>
    </p:extLst>
  </p:cSld>
  <p:clrMapOvr>
    <a:masterClrMapping/>
  </p:clrMapOvr>
  <p:transition spd="med"/>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DFE87-4BB7-4A61-A933-3D7AE0D30714}"/>
              </a:ext>
            </a:extLst>
          </p:cNvPr>
          <p:cNvSpPr>
            <a:spLocks noGrp="1"/>
          </p:cNvSpPr>
          <p:nvPr>
            <p:ph type="title"/>
          </p:nvPr>
        </p:nvSpPr>
        <p:spPr/>
        <p:txBody>
          <a:bodyPr/>
          <a:lstStyle/>
          <a:p>
            <a:r>
              <a:rPr lang="en-US" dirty="0"/>
              <a:t>Audit Trail</a:t>
            </a:r>
            <a:endParaRPr lang="en-IN" dirty="0"/>
          </a:p>
        </p:txBody>
      </p:sp>
      <p:sp>
        <p:nvSpPr>
          <p:cNvPr id="3" name="Content Placeholder 2">
            <a:extLst>
              <a:ext uri="{FF2B5EF4-FFF2-40B4-BE49-F238E27FC236}">
                <a16:creationId xmlns:a16="http://schemas.microsoft.com/office/drawing/2014/main" id="{A5E80291-832E-4EDA-9112-4F3561AEEE59}"/>
              </a:ext>
            </a:extLst>
          </p:cNvPr>
          <p:cNvSpPr>
            <a:spLocks noGrp="1"/>
          </p:cNvSpPr>
          <p:nvPr>
            <p:ph idx="1"/>
          </p:nvPr>
        </p:nvSpPr>
        <p:spPr/>
        <p:txBody>
          <a:bodyPr/>
          <a:lstStyle/>
          <a:p>
            <a:pPr marL="0" indent="0" algn="l">
              <a:buNone/>
            </a:pPr>
            <a:r>
              <a:rPr lang="en-US" sz="2400" b="0" i="0" u="none" strike="noStrike" baseline="0" dirty="0">
                <a:latin typeface="Arial" panose="020B0604020202020204" pitchFamily="34" charset="0"/>
              </a:rPr>
              <a:t>Globally, no similar reporting obligation exists for the</a:t>
            </a:r>
          </a:p>
          <a:p>
            <a:pPr marL="0" indent="0" algn="l">
              <a:buNone/>
            </a:pPr>
            <a:r>
              <a:rPr lang="en-US" sz="2400" b="0" i="0" u="none" strike="noStrike" baseline="0" dirty="0">
                <a:latin typeface="Arial" panose="020B0604020202020204" pitchFamily="34" charset="0"/>
              </a:rPr>
              <a:t>auditors and accordingly there is no international guidance available. </a:t>
            </a:r>
          </a:p>
          <a:p>
            <a:pPr marL="0" indent="0" algn="l">
              <a:buNone/>
            </a:pPr>
            <a:r>
              <a:rPr lang="en-US" sz="2400" b="0" i="0" u="none" strike="noStrike" baseline="0" dirty="0">
                <a:latin typeface="Arial" panose="020B0604020202020204" pitchFamily="34" charset="0"/>
              </a:rPr>
              <a:t>The auditor is expected to perform procedures in accordance with Standards on Auditing (which includes inquiry, observation, and examination, as applicable).</a:t>
            </a:r>
            <a:endParaRPr lang="en-IN" sz="2400" dirty="0"/>
          </a:p>
        </p:txBody>
      </p:sp>
      <p:sp>
        <p:nvSpPr>
          <p:cNvPr id="4" name="Date Placeholder 3">
            <a:extLst>
              <a:ext uri="{FF2B5EF4-FFF2-40B4-BE49-F238E27FC236}">
                <a16:creationId xmlns:a16="http://schemas.microsoft.com/office/drawing/2014/main" id="{D880CFC8-719C-49A4-9B3E-DF89F94C36D4}"/>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61CD1EA5-3FA6-4C5C-87FE-4FDEEB01D126}"/>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AD43015C-3180-4E3F-851C-AC5E88045018}"/>
              </a:ext>
            </a:extLst>
          </p:cNvPr>
          <p:cNvSpPr>
            <a:spLocks noGrp="1"/>
          </p:cNvSpPr>
          <p:nvPr>
            <p:ph type="sldNum" sz="quarter" idx="12"/>
          </p:nvPr>
        </p:nvSpPr>
        <p:spPr/>
        <p:txBody>
          <a:bodyPr/>
          <a:lstStyle/>
          <a:p>
            <a:pPr>
              <a:defRPr/>
            </a:pPr>
            <a:fld id="{C46BCC04-14A5-46FC-A23E-F5829FD84756}" type="slidenum">
              <a:rPr lang="en-US" smtClean="0"/>
              <a:pPr>
                <a:defRPr/>
              </a:pPr>
              <a:t>80</a:t>
            </a:fld>
            <a:endParaRPr lang="en-US"/>
          </a:p>
        </p:txBody>
      </p:sp>
    </p:spTree>
    <p:extLst>
      <p:ext uri="{BB962C8B-B14F-4D97-AF65-F5344CB8AC3E}">
        <p14:creationId xmlns:p14="http://schemas.microsoft.com/office/powerpoint/2010/main" val="1708173588"/>
      </p:ext>
    </p:extLst>
  </p:cSld>
  <p:clrMapOvr>
    <a:masterClrMapping/>
  </p:clrMapOvr>
  <p:transition spd="med"/>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2C2E2-7986-4ABD-B9AB-414A8C34084B}"/>
              </a:ext>
            </a:extLst>
          </p:cNvPr>
          <p:cNvSpPr>
            <a:spLocks noGrp="1"/>
          </p:cNvSpPr>
          <p:nvPr>
            <p:ph type="title"/>
          </p:nvPr>
        </p:nvSpPr>
        <p:spPr/>
        <p:txBody>
          <a:bodyPr/>
          <a:lstStyle/>
          <a:p>
            <a:r>
              <a:rPr lang="en-US" dirty="0"/>
              <a:t>Audit Trail – What to do</a:t>
            </a:r>
            <a:endParaRPr lang="en-IN" dirty="0"/>
          </a:p>
        </p:txBody>
      </p:sp>
      <p:sp>
        <p:nvSpPr>
          <p:cNvPr id="3" name="Content Placeholder 2">
            <a:extLst>
              <a:ext uri="{FF2B5EF4-FFF2-40B4-BE49-F238E27FC236}">
                <a16:creationId xmlns:a16="http://schemas.microsoft.com/office/drawing/2014/main" id="{8D3BD2F9-E3D5-4C97-86DE-700313D46E6F}"/>
              </a:ext>
            </a:extLst>
          </p:cNvPr>
          <p:cNvSpPr>
            <a:spLocks noGrp="1"/>
          </p:cNvSpPr>
          <p:nvPr>
            <p:ph idx="1"/>
          </p:nvPr>
        </p:nvSpPr>
        <p:spPr>
          <a:xfrm>
            <a:off x="1066800" y="1371600"/>
            <a:ext cx="7620000" cy="4114800"/>
          </a:xfrm>
        </p:spPr>
        <p:txBody>
          <a:bodyPr/>
          <a:lstStyle/>
          <a:p>
            <a:pPr algn="l"/>
            <a:r>
              <a:rPr lang="en-US" sz="2100" b="0" i="0" u="none" strike="noStrike" baseline="0" dirty="0">
                <a:latin typeface="Arial" panose="020B0604020202020204" pitchFamily="34" charset="0"/>
              </a:rPr>
              <a:t>the software configuration that controls enabling or disabling of the audit trail and whether audit trail was enabled </a:t>
            </a:r>
            <a:r>
              <a:rPr lang="en-IN" sz="2100" b="0" i="0" u="none" strike="noStrike" baseline="0" dirty="0">
                <a:latin typeface="Arial" panose="020B0604020202020204" pitchFamily="34" charset="0"/>
              </a:rPr>
              <a:t>throughout the period.</a:t>
            </a:r>
          </a:p>
          <a:p>
            <a:pPr algn="l"/>
            <a:r>
              <a:rPr lang="en-US" sz="2100" b="0" i="0" u="none" strike="noStrike" baseline="0" dirty="0">
                <a:latin typeface="Arial" panose="020B0604020202020204" pitchFamily="34" charset="0"/>
              </a:rPr>
              <a:t>the access to such configurations</a:t>
            </a:r>
            <a:endParaRPr lang="en-IN" sz="2100" dirty="0">
              <a:latin typeface="Arial" panose="020B0604020202020204" pitchFamily="34" charset="0"/>
            </a:endParaRPr>
          </a:p>
          <a:p>
            <a:pPr algn="l"/>
            <a:r>
              <a:rPr lang="en-US" sz="2100" b="0" i="0" u="none" strike="noStrike" baseline="0" dirty="0">
                <a:latin typeface="Arial" panose="020B0604020202020204" pitchFamily="34" charset="0"/>
              </a:rPr>
              <a:t>any changes to the audit trail configuration during the period of audit (during the financial year and also from the date of financial statements but before the date of auditor’s report).</a:t>
            </a:r>
          </a:p>
          <a:p>
            <a:pPr algn="l"/>
            <a:r>
              <a:rPr lang="en-US" sz="2100" b="0" i="0" u="none" strike="noStrike" baseline="0" dirty="0">
                <a:latin typeface="Arial" panose="020B0604020202020204" pitchFamily="34" charset="0"/>
              </a:rPr>
              <a:t>the periodic review mechanism implemented and operated by </a:t>
            </a:r>
            <a:r>
              <a:rPr lang="en-US" sz="2100" b="0" i="0" u="none" strike="noStrike" baseline="0" dirty="0" err="1">
                <a:latin typeface="Arial" panose="020B0604020202020204" pitchFamily="34" charset="0"/>
              </a:rPr>
              <a:t>Mgmt</a:t>
            </a:r>
            <a:r>
              <a:rPr lang="en-US" sz="2100" b="0" i="0" u="none" strike="noStrike" baseline="0" dirty="0">
                <a:latin typeface="Arial" panose="020B0604020202020204" pitchFamily="34" charset="0"/>
              </a:rPr>
              <a:t> for any changes to the audit trail configuration.</a:t>
            </a:r>
          </a:p>
        </p:txBody>
      </p:sp>
      <p:sp>
        <p:nvSpPr>
          <p:cNvPr id="4" name="Date Placeholder 3">
            <a:extLst>
              <a:ext uri="{FF2B5EF4-FFF2-40B4-BE49-F238E27FC236}">
                <a16:creationId xmlns:a16="http://schemas.microsoft.com/office/drawing/2014/main" id="{1964135A-7737-4620-96F2-C819F29051A9}"/>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D12143C4-BB96-4637-B035-46DCA088E83E}"/>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BE81BBDE-3298-45AD-A123-9B1B69745012}"/>
              </a:ext>
            </a:extLst>
          </p:cNvPr>
          <p:cNvSpPr>
            <a:spLocks noGrp="1"/>
          </p:cNvSpPr>
          <p:nvPr>
            <p:ph type="sldNum" sz="quarter" idx="12"/>
          </p:nvPr>
        </p:nvSpPr>
        <p:spPr/>
        <p:txBody>
          <a:bodyPr/>
          <a:lstStyle/>
          <a:p>
            <a:pPr>
              <a:defRPr/>
            </a:pPr>
            <a:fld id="{C46BCC04-14A5-46FC-A23E-F5829FD84756}" type="slidenum">
              <a:rPr lang="en-US" smtClean="0"/>
              <a:pPr>
                <a:defRPr/>
              </a:pPr>
              <a:t>81</a:t>
            </a:fld>
            <a:endParaRPr lang="en-US"/>
          </a:p>
        </p:txBody>
      </p:sp>
    </p:spTree>
    <p:extLst>
      <p:ext uri="{BB962C8B-B14F-4D97-AF65-F5344CB8AC3E}">
        <p14:creationId xmlns:p14="http://schemas.microsoft.com/office/powerpoint/2010/main" val="3072495590"/>
      </p:ext>
    </p:extLst>
  </p:cSld>
  <p:clrMapOvr>
    <a:masterClrMapping/>
  </p:clrMapOvr>
  <p:transition spd="med"/>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CA126-8B29-4FE0-B7BD-AA0AB7262B11}"/>
              </a:ext>
            </a:extLst>
          </p:cNvPr>
          <p:cNvSpPr>
            <a:spLocks noGrp="1"/>
          </p:cNvSpPr>
          <p:nvPr>
            <p:ph type="title"/>
          </p:nvPr>
        </p:nvSpPr>
        <p:spPr/>
        <p:txBody>
          <a:bodyPr/>
          <a:lstStyle/>
          <a:p>
            <a:r>
              <a:rPr lang="en-US" dirty="0"/>
              <a:t>Audit Trail – What to do</a:t>
            </a:r>
            <a:endParaRPr lang="en-IN" dirty="0"/>
          </a:p>
        </p:txBody>
      </p:sp>
      <p:sp>
        <p:nvSpPr>
          <p:cNvPr id="3" name="Content Placeholder 2">
            <a:extLst>
              <a:ext uri="{FF2B5EF4-FFF2-40B4-BE49-F238E27FC236}">
                <a16:creationId xmlns:a16="http://schemas.microsoft.com/office/drawing/2014/main" id="{F396ACC3-C1CB-4860-BE9B-348661FABF4E}"/>
              </a:ext>
            </a:extLst>
          </p:cNvPr>
          <p:cNvSpPr>
            <a:spLocks noGrp="1"/>
          </p:cNvSpPr>
          <p:nvPr>
            <p:ph idx="1"/>
          </p:nvPr>
        </p:nvSpPr>
        <p:spPr/>
        <p:txBody>
          <a:bodyPr/>
          <a:lstStyle/>
          <a:p>
            <a:r>
              <a:rPr lang="en-US" sz="2200" b="0" i="0" u="none" strike="noStrike" baseline="0" dirty="0">
                <a:latin typeface="Arial" panose="020B0604020202020204" pitchFamily="34" charset="0"/>
              </a:rPr>
              <a:t>the completeness and accuracy of audit trail or edit logs that are generated through the software functionalities or directly recorded in the underlying database i.e., whether it captures the user ID that made the change, the date and time of change and what fields were changed any testing management has performed to assess the</a:t>
            </a:r>
          </a:p>
          <a:p>
            <a:pPr algn="l"/>
            <a:r>
              <a:rPr lang="en-US" sz="2200" b="0" i="0" u="none" strike="noStrike" baseline="0" dirty="0">
                <a:latin typeface="Arial" panose="020B0604020202020204" pitchFamily="34" charset="0"/>
              </a:rPr>
              <a:t>completeness and accuracy of the audit trail.</a:t>
            </a:r>
          </a:p>
          <a:p>
            <a:pPr algn="l"/>
            <a:endParaRPr lang="en-US" sz="1800" b="0" i="0" u="none" strike="noStrike" baseline="0" dirty="0">
              <a:latin typeface="Arial" panose="020B0604020202020204" pitchFamily="34" charset="0"/>
            </a:endParaRPr>
          </a:p>
        </p:txBody>
      </p:sp>
      <p:sp>
        <p:nvSpPr>
          <p:cNvPr id="4" name="Date Placeholder 3">
            <a:extLst>
              <a:ext uri="{FF2B5EF4-FFF2-40B4-BE49-F238E27FC236}">
                <a16:creationId xmlns:a16="http://schemas.microsoft.com/office/drawing/2014/main" id="{4D00498B-40F7-4FDF-AEA3-D13749B14F85}"/>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AC16E7F1-0095-4285-A638-259723AA3347}"/>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3CF03437-077A-4DF0-9BFA-46C467955644}"/>
              </a:ext>
            </a:extLst>
          </p:cNvPr>
          <p:cNvSpPr>
            <a:spLocks noGrp="1"/>
          </p:cNvSpPr>
          <p:nvPr>
            <p:ph type="sldNum" sz="quarter" idx="12"/>
          </p:nvPr>
        </p:nvSpPr>
        <p:spPr/>
        <p:txBody>
          <a:bodyPr/>
          <a:lstStyle/>
          <a:p>
            <a:pPr>
              <a:defRPr/>
            </a:pPr>
            <a:fld id="{C46BCC04-14A5-46FC-A23E-F5829FD84756}" type="slidenum">
              <a:rPr lang="en-US" smtClean="0"/>
              <a:pPr>
                <a:defRPr/>
              </a:pPr>
              <a:t>82</a:t>
            </a:fld>
            <a:endParaRPr lang="en-US"/>
          </a:p>
        </p:txBody>
      </p:sp>
    </p:spTree>
    <p:extLst>
      <p:ext uri="{BB962C8B-B14F-4D97-AF65-F5344CB8AC3E}">
        <p14:creationId xmlns:p14="http://schemas.microsoft.com/office/powerpoint/2010/main" val="3544807822"/>
      </p:ext>
    </p:extLst>
  </p:cSld>
  <p:clrMapOvr>
    <a:masterClrMapping/>
  </p:clrMapOvr>
  <p:transition spd="med"/>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01CD7-3F67-4F98-A51C-E59EE5FBDD9B}"/>
              </a:ext>
            </a:extLst>
          </p:cNvPr>
          <p:cNvSpPr>
            <a:spLocks noGrp="1"/>
          </p:cNvSpPr>
          <p:nvPr>
            <p:ph type="title"/>
          </p:nvPr>
        </p:nvSpPr>
        <p:spPr/>
        <p:txBody>
          <a:bodyPr/>
          <a:lstStyle/>
          <a:p>
            <a:r>
              <a:rPr lang="en-US" dirty="0"/>
              <a:t>Audit Trail – What to do</a:t>
            </a:r>
            <a:endParaRPr lang="en-IN" dirty="0"/>
          </a:p>
        </p:txBody>
      </p:sp>
      <p:sp>
        <p:nvSpPr>
          <p:cNvPr id="3" name="Content Placeholder 2">
            <a:extLst>
              <a:ext uri="{FF2B5EF4-FFF2-40B4-BE49-F238E27FC236}">
                <a16:creationId xmlns:a16="http://schemas.microsoft.com/office/drawing/2014/main" id="{1E33A96D-16DD-48E7-A7D3-56F74FD3D822}"/>
              </a:ext>
            </a:extLst>
          </p:cNvPr>
          <p:cNvSpPr>
            <a:spLocks noGrp="1"/>
          </p:cNvSpPr>
          <p:nvPr>
            <p:ph idx="1"/>
          </p:nvPr>
        </p:nvSpPr>
        <p:spPr/>
        <p:txBody>
          <a:bodyPr/>
          <a:lstStyle/>
          <a:p>
            <a:pPr algn="l"/>
            <a:r>
              <a:rPr lang="en-US" sz="2300" b="0" i="0" u="none" strike="noStrike" baseline="0" dirty="0">
                <a:latin typeface="Arial" panose="020B0604020202020204" pitchFamily="34" charset="0"/>
              </a:rPr>
              <a:t>For preservation of audit trails, inquire with </a:t>
            </a:r>
            <a:r>
              <a:rPr lang="en-US" sz="2300" b="0" i="0" u="none" strike="noStrike" baseline="0" dirty="0" err="1">
                <a:latin typeface="Arial" panose="020B0604020202020204" pitchFamily="34" charset="0"/>
              </a:rPr>
              <a:t>mgmt</a:t>
            </a:r>
            <a:r>
              <a:rPr lang="en-US" sz="2300" b="0" i="0" u="none" strike="noStrike" baseline="0" dirty="0">
                <a:latin typeface="Arial" panose="020B0604020202020204" pitchFamily="34" charset="0"/>
              </a:rPr>
              <a:t> to understand the procedures implemented by the company to preserve the records as per the statutory record retention period. </a:t>
            </a:r>
          </a:p>
          <a:p>
            <a:pPr algn="l"/>
            <a:r>
              <a:rPr lang="en-US" sz="2300" b="0" i="0" u="none" strike="noStrike" baseline="0" dirty="0">
                <a:latin typeface="Arial" panose="020B0604020202020204" pitchFamily="34" charset="0"/>
              </a:rPr>
              <a:t>The auditor may review, on a sample basis, the audit trail records maintained by management for each applicable year and evaluate management controls.</a:t>
            </a:r>
          </a:p>
          <a:p>
            <a:pPr algn="l"/>
            <a:r>
              <a:rPr lang="en-US" sz="2300" dirty="0">
                <a:latin typeface="Arial" panose="020B0604020202020204" pitchFamily="34" charset="0"/>
              </a:rPr>
              <a:t>Consider Reporting implications under SA 250 “Consideration of laws and regulations in an audit of Financial Statements”.</a:t>
            </a:r>
            <a:endParaRPr lang="en-IN" sz="2300" dirty="0"/>
          </a:p>
          <a:p>
            <a:pPr marL="0" indent="0">
              <a:buNone/>
            </a:pPr>
            <a:r>
              <a:rPr lang="en-IN" sz="2300" dirty="0"/>
              <a:t>	</a:t>
            </a:r>
          </a:p>
        </p:txBody>
      </p:sp>
      <p:sp>
        <p:nvSpPr>
          <p:cNvPr id="4" name="Date Placeholder 3">
            <a:extLst>
              <a:ext uri="{FF2B5EF4-FFF2-40B4-BE49-F238E27FC236}">
                <a16:creationId xmlns:a16="http://schemas.microsoft.com/office/drawing/2014/main" id="{CD78FE9C-DC57-4306-B4CE-AF3D976260EB}"/>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173CFCB0-F401-4C7F-ABDA-F80EC9B7419D}"/>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328F0B1E-A773-4E93-98F0-9CD29BCB32F7}"/>
              </a:ext>
            </a:extLst>
          </p:cNvPr>
          <p:cNvSpPr>
            <a:spLocks noGrp="1"/>
          </p:cNvSpPr>
          <p:nvPr>
            <p:ph type="sldNum" sz="quarter" idx="12"/>
          </p:nvPr>
        </p:nvSpPr>
        <p:spPr/>
        <p:txBody>
          <a:bodyPr/>
          <a:lstStyle/>
          <a:p>
            <a:pPr>
              <a:defRPr/>
            </a:pPr>
            <a:fld id="{C46BCC04-14A5-46FC-A23E-F5829FD84756}" type="slidenum">
              <a:rPr lang="en-US" smtClean="0"/>
              <a:pPr>
                <a:defRPr/>
              </a:pPr>
              <a:t>83</a:t>
            </a:fld>
            <a:endParaRPr lang="en-US"/>
          </a:p>
        </p:txBody>
      </p:sp>
    </p:spTree>
    <p:extLst>
      <p:ext uri="{BB962C8B-B14F-4D97-AF65-F5344CB8AC3E}">
        <p14:creationId xmlns:p14="http://schemas.microsoft.com/office/powerpoint/2010/main" val="2634069253"/>
      </p:ext>
    </p:extLst>
  </p:cSld>
  <p:clrMapOvr>
    <a:masterClrMapping/>
  </p:clrMapOvr>
  <p:transition spd="med"/>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D88B0-5D70-42C0-BAED-B6497A1D40D7}"/>
              </a:ext>
            </a:extLst>
          </p:cNvPr>
          <p:cNvSpPr>
            <a:spLocks noGrp="1"/>
          </p:cNvSpPr>
          <p:nvPr>
            <p:ph type="title"/>
          </p:nvPr>
        </p:nvSpPr>
        <p:spPr/>
        <p:txBody>
          <a:bodyPr/>
          <a:lstStyle/>
          <a:p>
            <a:r>
              <a:rPr lang="en-US" dirty="0"/>
              <a:t>Audit Trail – What to do</a:t>
            </a:r>
            <a:endParaRPr lang="en-IN" dirty="0"/>
          </a:p>
        </p:txBody>
      </p:sp>
      <p:sp>
        <p:nvSpPr>
          <p:cNvPr id="3" name="Content Placeholder 2">
            <a:extLst>
              <a:ext uri="{FF2B5EF4-FFF2-40B4-BE49-F238E27FC236}">
                <a16:creationId xmlns:a16="http://schemas.microsoft.com/office/drawing/2014/main" id="{FA911C3F-A7C1-4AB0-A235-885C35ECE0B6}"/>
              </a:ext>
            </a:extLst>
          </p:cNvPr>
          <p:cNvSpPr>
            <a:spLocks noGrp="1"/>
          </p:cNvSpPr>
          <p:nvPr>
            <p:ph idx="1"/>
          </p:nvPr>
        </p:nvSpPr>
        <p:spPr/>
        <p:txBody>
          <a:bodyPr/>
          <a:lstStyle/>
          <a:p>
            <a:r>
              <a:rPr lang="en-IN" sz="2200" dirty="0">
                <a:latin typeface="Arial" panose="020B0604020202020204" pitchFamily="34" charset="0"/>
                <a:cs typeface="Arial" panose="020B0604020202020204" pitchFamily="34" charset="0"/>
              </a:rPr>
              <a:t>To obtain sufficient appropriate audit evidence regarding compliance with the laws that have direct impact on the determination of material amounts in the financial statements</a:t>
            </a:r>
          </a:p>
          <a:p>
            <a:r>
              <a:rPr lang="en-IN" sz="2200" dirty="0">
                <a:latin typeface="Arial" panose="020B0604020202020204" pitchFamily="34" charset="0"/>
                <a:cs typeface="Arial" panose="020B0604020202020204" pitchFamily="34" charset="0"/>
              </a:rPr>
              <a:t>To perform specified audit procedure regarding non-compliance of other laws that may have a material effect on the financial statement</a:t>
            </a:r>
          </a:p>
          <a:p>
            <a:r>
              <a:rPr lang="en-IN" sz="2200" dirty="0">
                <a:latin typeface="Arial" panose="020B0604020202020204" pitchFamily="34" charset="0"/>
                <a:cs typeface="Arial" panose="020B0604020202020204" pitchFamily="34" charset="0"/>
              </a:rPr>
              <a:t>To respond appropriately to non-compliance or suspected non-compliance with laws and regulations identified during the audit. </a:t>
            </a:r>
          </a:p>
          <a:p>
            <a:pPr lvl="1"/>
            <a:endParaRPr lang="en-IN" dirty="0"/>
          </a:p>
        </p:txBody>
      </p:sp>
      <p:sp>
        <p:nvSpPr>
          <p:cNvPr id="4" name="Date Placeholder 3">
            <a:extLst>
              <a:ext uri="{FF2B5EF4-FFF2-40B4-BE49-F238E27FC236}">
                <a16:creationId xmlns:a16="http://schemas.microsoft.com/office/drawing/2014/main" id="{E1534F0D-B884-41B3-B4F4-FFDCE0905418}"/>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BFFB5C02-7D47-4CA5-AB8C-387F30B95DCC}"/>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A384AD84-4884-44A7-96D2-269704340C4D}"/>
              </a:ext>
            </a:extLst>
          </p:cNvPr>
          <p:cNvSpPr>
            <a:spLocks noGrp="1"/>
          </p:cNvSpPr>
          <p:nvPr>
            <p:ph type="sldNum" sz="quarter" idx="12"/>
          </p:nvPr>
        </p:nvSpPr>
        <p:spPr/>
        <p:txBody>
          <a:bodyPr/>
          <a:lstStyle/>
          <a:p>
            <a:pPr>
              <a:defRPr/>
            </a:pPr>
            <a:fld id="{C46BCC04-14A5-46FC-A23E-F5829FD84756}" type="slidenum">
              <a:rPr lang="en-US" smtClean="0"/>
              <a:pPr>
                <a:defRPr/>
              </a:pPr>
              <a:t>84</a:t>
            </a:fld>
            <a:endParaRPr lang="en-US"/>
          </a:p>
        </p:txBody>
      </p:sp>
    </p:spTree>
    <p:extLst>
      <p:ext uri="{BB962C8B-B14F-4D97-AF65-F5344CB8AC3E}">
        <p14:creationId xmlns:p14="http://schemas.microsoft.com/office/powerpoint/2010/main" val="1228529080"/>
      </p:ext>
    </p:extLst>
  </p:cSld>
  <p:clrMapOvr>
    <a:masterClrMapping/>
  </p:clrMapOvr>
  <p:transition spd="med"/>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FA73A-C06F-45E3-90F0-585BF751A523}"/>
              </a:ext>
            </a:extLst>
          </p:cNvPr>
          <p:cNvSpPr>
            <a:spLocks noGrp="1"/>
          </p:cNvSpPr>
          <p:nvPr>
            <p:ph type="title"/>
          </p:nvPr>
        </p:nvSpPr>
        <p:spPr/>
        <p:txBody>
          <a:bodyPr/>
          <a:lstStyle/>
          <a:p>
            <a:r>
              <a:rPr lang="en-US" dirty="0"/>
              <a:t>Audit Trail – Penalty </a:t>
            </a:r>
            <a:endParaRPr lang="en-IN" dirty="0"/>
          </a:p>
        </p:txBody>
      </p:sp>
      <p:sp>
        <p:nvSpPr>
          <p:cNvPr id="3" name="Content Placeholder 2">
            <a:extLst>
              <a:ext uri="{FF2B5EF4-FFF2-40B4-BE49-F238E27FC236}">
                <a16:creationId xmlns:a16="http://schemas.microsoft.com/office/drawing/2014/main" id="{8ACFB686-2ABC-4E1B-BA34-2A455DC58E00}"/>
              </a:ext>
            </a:extLst>
          </p:cNvPr>
          <p:cNvSpPr>
            <a:spLocks noGrp="1"/>
          </p:cNvSpPr>
          <p:nvPr>
            <p:ph idx="1"/>
          </p:nvPr>
        </p:nvSpPr>
        <p:spPr/>
        <p: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Sec 128 (</a:t>
            </a:r>
            <a:r>
              <a:rPr kumimoji="0" lang="en-US" altLang="en-US" sz="2200" b="0" i="1" u="none" strike="noStrike" cap="none" normalizeH="0" baseline="0" dirty="0">
                <a:ln>
                  <a:noFill/>
                </a:ln>
                <a:solidFill>
                  <a:srgbClr val="333333"/>
                </a:solidFill>
                <a:effectLst/>
                <a:latin typeface="Arial" panose="020B0604020202020204" pitchFamily="34" charset="0"/>
                <a:cs typeface="Arial" panose="020B0604020202020204" pitchFamily="34" charset="0"/>
              </a:rPr>
              <a:t>5</a:t>
            </a:r>
            <a:r>
              <a:rPr kumimoji="0" lang="en-US" altLang="en-US" sz="2200" b="0" i="0" u="none" strike="noStrike" cap="none" normalizeH="0" baseline="0" dirty="0">
                <a:ln>
                  <a:noFill/>
                </a:ln>
                <a:solidFill>
                  <a:srgbClr val="333333"/>
                </a:solidFill>
                <a:effectLst/>
                <a:latin typeface="Arial" panose="020B0604020202020204" pitchFamily="34" charset="0"/>
                <a:cs typeface="Arial" panose="020B0604020202020204" pitchFamily="34" charset="0"/>
              </a:rPr>
              <a:t>) The books of account of every company relating to a period of not less than 8 financial years immediately preceding a financial year, or where the company had been in existence for a period less than 8 years, in respect of all the preceding years together with the vouchers relevant to any entry in such books of account shall be kept in good order. </a:t>
            </a:r>
          </a:p>
          <a:p>
            <a:pPr marL="0" marR="0" lvl="0" indent="0" algn="just" defTabSz="914400" rtl="0" eaLnBrk="0" fontAlgn="base" latinLnBrk="0" hangingPunct="0">
              <a:lnSpc>
                <a:spcPct val="100000"/>
              </a:lnSpc>
              <a:spcBef>
                <a:spcPct val="0"/>
              </a:spcBef>
              <a:spcAft>
                <a:spcPct val="0"/>
              </a:spcAft>
              <a:buClrTx/>
              <a:buSzTx/>
              <a:buFontTx/>
              <a:buNone/>
              <a:tabLst/>
            </a:pPr>
            <a:r>
              <a:rPr lang="en-US" altLang="en-US" sz="2200" dirty="0">
                <a:latin typeface="Arial" panose="020B0604020202020204" pitchFamily="34" charset="0"/>
                <a:cs typeface="Arial" panose="020B0604020202020204" pitchFamily="34" charset="0"/>
              </a:rPr>
              <a:t>Sec 128 </a:t>
            </a:r>
            <a:r>
              <a:rPr kumimoji="0" lang="en-US" altLang="en-US" sz="2200" b="0" i="0" u="none" strike="noStrike" cap="none" normalizeH="0" baseline="0" dirty="0">
                <a:ln>
                  <a:noFill/>
                </a:ln>
                <a:effectLst/>
                <a:latin typeface="Arial" panose="020B0604020202020204" pitchFamily="34" charset="0"/>
                <a:cs typeface="Arial" panose="020B0604020202020204" pitchFamily="34" charset="0"/>
              </a:rPr>
              <a:t>(</a:t>
            </a:r>
            <a:r>
              <a:rPr kumimoji="0" lang="en-US" altLang="en-US" sz="2200" b="0" i="1" u="none" strike="noStrike" cap="none" normalizeH="0" baseline="0" dirty="0">
                <a:ln>
                  <a:noFill/>
                </a:ln>
                <a:effectLst/>
                <a:latin typeface="Arial" panose="020B0604020202020204" pitchFamily="34" charset="0"/>
                <a:cs typeface="Arial" panose="020B0604020202020204" pitchFamily="34" charset="0"/>
              </a:rPr>
              <a:t>6</a:t>
            </a:r>
            <a:r>
              <a:rPr kumimoji="0" lang="en-US" altLang="en-US" sz="2200" b="0" i="0" u="none" strike="noStrike" cap="none" normalizeH="0" baseline="0" dirty="0">
                <a:ln>
                  <a:noFill/>
                </a:ln>
                <a:effectLst/>
                <a:latin typeface="Arial" panose="020B0604020202020204" pitchFamily="34" charset="0"/>
                <a:cs typeface="Arial" panose="020B0604020202020204" pitchFamily="34" charset="0"/>
              </a:rPr>
              <a:t>) Contravention shall attract punishment able with imprisonment for one year or with fine which shall not be less than 50000/- but which may extend to 5 lacs or with both. Sec 129 (7) is also similar to this. </a:t>
            </a:r>
            <a:endParaRPr kumimoji="0" lang="en-US" altLang="en-US" sz="2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endParaRPr lang="en-IN" dirty="0"/>
          </a:p>
        </p:txBody>
      </p:sp>
      <p:sp>
        <p:nvSpPr>
          <p:cNvPr id="4" name="Date Placeholder 3">
            <a:extLst>
              <a:ext uri="{FF2B5EF4-FFF2-40B4-BE49-F238E27FC236}">
                <a16:creationId xmlns:a16="http://schemas.microsoft.com/office/drawing/2014/main" id="{99F04FE9-602F-4A6E-8361-6F11744FB59D}"/>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C1767A8D-E3C3-4762-A14B-831EC595546B}"/>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19CBA93E-04EE-4269-9670-C61B6E747B39}"/>
              </a:ext>
            </a:extLst>
          </p:cNvPr>
          <p:cNvSpPr>
            <a:spLocks noGrp="1"/>
          </p:cNvSpPr>
          <p:nvPr>
            <p:ph type="sldNum" sz="quarter" idx="12"/>
          </p:nvPr>
        </p:nvSpPr>
        <p:spPr/>
        <p:txBody>
          <a:bodyPr/>
          <a:lstStyle/>
          <a:p>
            <a:pPr>
              <a:defRPr/>
            </a:pPr>
            <a:fld id="{C46BCC04-14A5-46FC-A23E-F5829FD84756}" type="slidenum">
              <a:rPr lang="en-US" smtClean="0"/>
              <a:pPr>
                <a:defRPr/>
              </a:pPr>
              <a:t>85</a:t>
            </a:fld>
            <a:endParaRPr lang="en-US"/>
          </a:p>
        </p:txBody>
      </p:sp>
    </p:spTree>
    <p:extLst>
      <p:ext uri="{BB962C8B-B14F-4D97-AF65-F5344CB8AC3E}">
        <p14:creationId xmlns:p14="http://schemas.microsoft.com/office/powerpoint/2010/main" val="1482836939"/>
      </p:ext>
    </p:extLst>
  </p:cSld>
  <p:clrMapOvr>
    <a:masterClrMapping/>
  </p:clrMapOvr>
  <p:transition spd="med"/>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CDBE9-9C51-4701-80DC-0F810D071591}"/>
              </a:ext>
            </a:extLst>
          </p:cNvPr>
          <p:cNvSpPr>
            <a:spLocks noGrp="1"/>
          </p:cNvSpPr>
          <p:nvPr>
            <p:ph type="title"/>
          </p:nvPr>
        </p:nvSpPr>
        <p:spPr/>
        <p:txBody>
          <a:bodyPr/>
          <a:lstStyle/>
          <a:p>
            <a:r>
              <a:rPr lang="en-US" dirty="0"/>
              <a:t>Audit Trail – Penalty </a:t>
            </a:r>
            <a:endParaRPr lang="en-IN" dirty="0"/>
          </a:p>
        </p:txBody>
      </p:sp>
      <p:sp>
        <p:nvSpPr>
          <p:cNvPr id="3" name="Content Placeholder 2">
            <a:extLst>
              <a:ext uri="{FF2B5EF4-FFF2-40B4-BE49-F238E27FC236}">
                <a16:creationId xmlns:a16="http://schemas.microsoft.com/office/drawing/2014/main" id="{86779510-B895-4A98-9BEB-76A701C9A497}"/>
              </a:ext>
            </a:extLst>
          </p:cNvPr>
          <p:cNvSpPr>
            <a:spLocks noGrp="1"/>
          </p:cNvSpPr>
          <p:nvPr>
            <p:ph idx="1"/>
          </p:nvPr>
        </p:nvSpPr>
        <p:spPr/>
        <p:txBody>
          <a:bodyPr/>
          <a:lstStyle/>
          <a:p>
            <a:r>
              <a:rPr kumimoji="0" lang="en-US" altLang="en-US" sz="2100" b="0" i="0" u="none" strike="noStrike" cap="none" normalizeH="0" baseline="0" dirty="0">
                <a:ln>
                  <a:noFill/>
                </a:ln>
                <a:solidFill>
                  <a:srgbClr val="333333"/>
                </a:solidFill>
                <a:effectLst/>
                <a:latin typeface="Helvetica Neue"/>
              </a:rPr>
              <a:t>Sec 147(1)-  If any of the provisions of sections 139 to 146 (both inclusive) is contravened, the </a:t>
            </a:r>
            <a:r>
              <a:rPr kumimoji="0" lang="en-US" altLang="en-US" sz="2100" b="0" i="0" u="none" strike="noStrike" cap="none" normalizeH="0" baseline="0" dirty="0">
                <a:ln>
                  <a:noFill/>
                </a:ln>
                <a:solidFill>
                  <a:srgbClr val="CA3C08"/>
                </a:solidFill>
                <a:effectLst/>
                <a:latin typeface="Helvetica Neue"/>
              </a:rPr>
              <a:t>company </a:t>
            </a:r>
            <a:r>
              <a:rPr kumimoji="0" lang="en-US" altLang="en-US" sz="2100" b="0" i="0" u="none" strike="noStrike" cap="none" normalizeH="0" baseline="0" dirty="0">
                <a:ln>
                  <a:noFill/>
                </a:ln>
                <a:solidFill>
                  <a:srgbClr val="333333"/>
                </a:solidFill>
                <a:effectLst/>
                <a:latin typeface="Helvetica Neue"/>
              </a:rPr>
              <a:t>shall be punishable with fine which shall not be less than twenty-five thousand rupees but which may extend to five lakh rupees and every </a:t>
            </a:r>
            <a:r>
              <a:rPr kumimoji="0" lang="en-US" altLang="en-US" sz="2100" b="0" i="0" u="none" strike="noStrike" cap="none" normalizeH="0" baseline="0" dirty="0">
                <a:ln>
                  <a:noFill/>
                </a:ln>
                <a:solidFill>
                  <a:srgbClr val="CA3C08"/>
                </a:solidFill>
                <a:effectLst/>
                <a:latin typeface="Helvetica Neue"/>
              </a:rPr>
              <a:t>officer </a:t>
            </a:r>
            <a:r>
              <a:rPr kumimoji="0" lang="en-US" altLang="en-US" sz="2100" b="0" i="0" u="none" strike="noStrike" cap="none" normalizeH="0" baseline="0" dirty="0">
                <a:ln>
                  <a:noFill/>
                </a:ln>
                <a:solidFill>
                  <a:srgbClr val="333333"/>
                </a:solidFill>
                <a:effectLst/>
                <a:latin typeface="Helvetica Neue"/>
              </a:rPr>
              <a:t>of the company who is in default shall be punishable</a:t>
            </a:r>
            <a:r>
              <a:rPr kumimoji="0" lang="en-US" altLang="en-US" sz="2100" b="0" i="0" u="none" strike="noStrike" cap="none" normalizeH="0" baseline="0" dirty="0">
                <a:ln>
                  <a:noFill/>
                </a:ln>
                <a:solidFill>
                  <a:srgbClr val="CA3C08"/>
                </a:solidFill>
                <a:effectLst/>
                <a:latin typeface="Helvetica Neue"/>
              </a:rPr>
              <a:t> with imprisonment for a term which may extend to one year </a:t>
            </a:r>
            <a:r>
              <a:rPr kumimoji="0" lang="en-US" altLang="en-US" sz="2100" b="0" i="0" u="none" strike="noStrike" cap="none" normalizeH="0" baseline="0" dirty="0">
                <a:ln>
                  <a:noFill/>
                </a:ln>
                <a:solidFill>
                  <a:srgbClr val="333333"/>
                </a:solidFill>
                <a:effectLst/>
                <a:latin typeface="Helvetica Neue"/>
              </a:rPr>
              <a:t>or with fine which shall not be less than ten thousand rupees but which may extend to </a:t>
            </a:r>
            <a:r>
              <a:rPr kumimoji="0" lang="en-US" altLang="en-US" sz="2100" b="0" i="0" u="none" strike="noStrike" cap="none" normalizeH="0" baseline="0" dirty="0">
                <a:ln>
                  <a:noFill/>
                </a:ln>
                <a:effectLst/>
                <a:latin typeface="Helvetica Neue"/>
              </a:rPr>
              <a:t>one lakh rupees</a:t>
            </a:r>
            <a:r>
              <a:rPr kumimoji="0" lang="en-US" altLang="en-US" sz="2100" b="0" i="0" u="none" strike="noStrike" cap="none" normalizeH="0" baseline="0" dirty="0">
                <a:ln>
                  <a:noFill/>
                </a:ln>
                <a:solidFill>
                  <a:srgbClr val="CA3C08"/>
                </a:solidFill>
                <a:effectLst/>
                <a:latin typeface="Helvetica Neue"/>
              </a:rPr>
              <a:t>.</a:t>
            </a:r>
            <a:r>
              <a:rPr kumimoji="0" lang="en-US" altLang="en-US" sz="2100" b="0" i="0" u="none" strike="noStrike" cap="none" normalizeH="0" baseline="0" dirty="0">
                <a:ln>
                  <a:noFill/>
                </a:ln>
                <a:solidFill>
                  <a:schemeClr val="tx1"/>
                </a:solidFill>
                <a:effectLst/>
              </a:rPr>
              <a:t> </a:t>
            </a:r>
            <a:endParaRPr kumimoji="0" lang="en-US" altLang="en-US" sz="2100" b="0" i="0" u="none" strike="noStrike" cap="none" normalizeH="0" baseline="0" dirty="0">
              <a:ln>
                <a:noFill/>
              </a:ln>
              <a:solidFill>
                <a:schemeClr val="tx1"/>
              </a:solidFill>
              <a:effectLst/>
              <a:latin typeface="Arial" panose="020B0604020202020204" pitchFamily="34" charset="0"/>
            </a:endParaRPr>
          </a:p>
          <a:p>
            <a:endParaRPr lang="en-IN" sz="2100" dirty="0"/>
          </a:p>
        </p:txBody>
      </p:sp>
      <p:sp>
        <p:nvSpPr>
          <p:cNvPr id="4" name="Date Placeholder 3">
            <a:extLst>
              <a:ext uri="{FF2B5EF4-FFF2-40B4-BE49-F238E27FC236}">
                <a16:creationId xmlns:a16="http://schemas.microsoft.com/office/drawing/2014/main" id="{E419556E-F468-46EE-8C8F-F4F0C3AF2F04}"/>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C8365DE6-DA9B-4ECD-B73A-DF107222F51F}"/>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268671B7-F642-494E-8789-875999AF9E05}"/>
              </a:ext>
            </a:extLst>
          </p:cNvPr>
          <p:cNvSpPr>
            <a:spLocks noGrp="1"/>
          </p:cNvSpPr>
          <p:nvPr>
            <p:ph type="sldNum" sz="quarter" idx="12"/>
          </p:nvPr>
        </p:nvSpPr>
        <p:spPr/>
        <p:txBody>
          <a:bodyPr/>
          <a:lstStyle/>
          <a:p>
            <a:pPr>
              <a:defRPr/>
            </a:pPr>
            <a:fld id="{C46BCC04-14A5-46FC-A23E-F5829FD84756}" type="slidenum">
              <a:rPr lang="en-US" smtClean="0"/>
              <a:pPr>
                <a:defRPr/>
              </a:pPr>
              <a:t>86</a:t>
            </a:fld>
            <a:endParaRPr lang="en-US"/>
          </a:p>
        </p:txBody>
      </p:sp>
    </p:spTree>
    <p:extLst>
      <p:ext uri="{BB962C8B-B14F-4D97-AF65-F5344CB8AC3E}">
        <p14:creationId xmlns:p14="http://schemas.microsoft.com/office/powerpoint/2010/main" val="2296161842"/>
      </p:ext>
    </p:extLst>
  </p:cSld>
  <p:clrMapOvr>
    <a:masterClrMapping/>
  </p:clrMapOvr>
  <p:transition spd="med"/>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0CBE28-8934-42E6-A9F1-AD9E12FFA3D8}"/>
              </a:ext>
            </a:extLst>
          </p:cNvPr>
          <p:cNvSpPr>
            <a:spLocks noGrp="1"/>
          </p:cNvSpPr>
          <p:nvPr>
            <p:ph type="title"/>
          </p:nvPr>
        </p:nvSpPr>
        <p:spPr/>
        <p:txBody>
          <a:bodyPr/>
          <a:lstStyle/>
          <a:p>
            <a:r>
              <a:rPr lang="en-US" dirty="0"/>
              <a:t>Audit Trail – Penalty </a:t>
            </a:r>
            <a:endParaRPr lang="en-IN" dirty="0"/>
          </a:p>
        </p:txBody>
      </p:sp>
      <p:sp>
        <p:nvSpPr>
          <p:cNvPr id="3" name="Content Placeholder 2">
            <a:extLst>
              <a:ext uri="{FF2B5EF4-FFF2-40B4-BE49-F238E27FC236}">
                <a16:creationId xmlns:a16="http://schemas.microsoft.com/office/drawing/2014/main" id="{7CCFE9FA-EA1E-480F-8E81-4FA0A3D48C02}"/>
              </a:ext>
            </a:extLst>
          </p:cNvPr>
          <p:cNvSpPr>
            <a:spLocks noGrp="1"/>
          </p:cNvSpPr>
          <p:nvPr>
            <p:ph idx="1"/>
          </p:nvPr>
        </p:nvSpPr>
        <p:spPr/>
        <p:txBody>
          <a:bodyPr/>
          <a:lstStyle/>
          <a:p>
            <a:r>
              <a:rPr kumimoji="0" lang="en-US" altLang="en-US" sz="2100" b="0" i="0" u="none" strike="noStrike" cap="none" normalizeH="0" baseline="0" dirty="0">
                <a:ln>
                  <a:noFill/>
                </a:ln>
                <a:solidFill>
                  <a:srgbClr val="333333"/>
                </a:solidFill>
                <a:effectLst/>
                <a:latin typeface="Helvetica Neue"/>
              </a:rPr>
              <a:t>(</a:t>
            </a:r>
            <a:r>
              <a:rPr kumimoji="0" lang="en-US" altLang="en-US" sz="2100" b="0" i="1" u="none" strike="noStrike" cap="none" normalizeH="0" baseline="0" dirty="0">
                <a:ln>
                  <a:noFill/>
                </a:ln>
                <a:solidFill>
                  <a:srgbClr val="333333"/>
                </a:solidFill>
                <a:effectLst/>
                <a:latin typeface="Helvetica Neue"/>
              </a:rPr>
              <a:t>2</a:t>
            </a:r>
            <a:r>
              <a:rPr kumimoji="0" lang="en-US" altLang="en-US" sz="2100" b="0" i="0" u="none" strike="noStrike" cap="none" normalizeH="0" baseline="0" dirty="0">
                <a:ln>
                  <a:noFill/>
                </a:ln>
                <a:solidFill>
                  <a:srgbClr val="333333"/>
                </a:solidFill>
                <a:effectLst/>
                <a:latin typeface="Helvetica Neue"/>
              </a:rPr>
              <a:t>) If an auditor of a company contravenes any of the provisions of section 139, section 144 or section 145, the auditor shall be punishable with fine which shall not be less than twenty-five thousand rupees but which may extend to five lakh rupees </a:t>
            </a:r>
            <a:r>
              <a:rPr kumimoji="0" lang="en-US" altLang="en-US" sz="2100" b="0" i="0" u="none" strike="noStrike" cap="none" normalizeH="0" baseline="0" dirty="0">
                <a:ln>
                  <a:noFill/>
                </a:ln>
                <a:effectLst/>
                <a:latin typeface="Helvetica Neue"/>
              </a:rPr>
              <a:t>or four times the remuneration of the auditor, whichever is less:</a:t>
            </a:r>
            <a:r>
              <a:rPr kumimoji="0" lang="en-US" altLang="en-US" sz="2100" b="0" i="0" u="none" strike="noStrike" cap="none" normalizeH="0" baseline="0" dirty="0">
                <a:ln>
                  <a:noFill/>
                </a:ln>
                <a:effectLst/>
              </a:rPr>
              <a:t> </a:t>
            </a:r>
            <a:endParaRPr kumimoji="0" lang="en-US" altLang="en-US" sz="2100" b="0" i="0" u="none" strike="noStrike" cap="none" normalizeH="0" baseline="0" dirty="0">
              <a:ln>
                <a:noFill/>
              </a:ln>
              <a:effectLst/>
              <a:latin typeface="Arial" panose="020B0604020202020204" pitchFamily="34" charset="0"/>
            </a:endParaRPr>
          </a:p>
          <a:p>
            <a:endParaRPr lang="en-IN" sz="2100" dirty="0"/>
          </a:p>
        </p:txBody>
      </p:sp>
      <p:sp>
        <p:nvSpPr>
          <p:cNvPr id="4" name="Date Placeholder 3">
            <a:extLst>
              <a:ext uri="{FF2B5EF4-FFF2-40B4-BE49-F238E27FC236}">
                <a16:creationId xmlns:a16="http://schemas.microsoft.com/office/drawing/2014/main" id="{45BA5EDD-9A05-4AFE-A34C-A6BF53ADA7B7}"/>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4DAFE797-BF5C-451C-9BEF-169DD43311B8}"/>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6C19E784-C63C-4DBF-92FA-797A5B853DAE}"/>
              </a:ext>
            </a:extLst>
          </p:cNvPr>
          <p:cNvSpPr>
            <a:spLocks noGrp="1"/>
          </p:cNvSpPr>
          <p:nvPr>
            <p:ph type="sldNum" sz="quarter" idx="12"/>
          </p:nvPr>
        </p:nvSpPr>
        <p:spPr/>
        <p:txBody>
          <a:bodyPr/>
          <a:lstStyle/>
          <a:p>
            <a:pPr>
              <a:defRPr/>
            </a:pPr>
            <a:fld id="{C46BCC04-14A5-46FC-A23E-F5829FD84756}" type="slidenum">
              <a:rPr lang="en-US" smtClean="0"/>
              <a:pPr>
                <a:defRPr/>
              </a:pPr>
              <a:t>87</a:t>
            </a:fld>
            <a:endParaRPr lang="en-US"/>
          </a:p>
        </p:txBody>
      </p:sp>
      <p:sp>
        <p:nvSpPr>
          <p:cNvPr id="7" name="Rectangle 1">
            <a:extLst>
              <a:ext uri="{FF2B5EF4-FFF2-40B4-BE49-F238E27FC236}">
                <a16:creationId xmlns:a16="http://schemas.microsoft.com/office/drawing/2014/main" id="{D8DB7F0A-1686-4500-BA8F-CC40AEE185E6}"/>
              </a:ext>
            </a:extLst>
          </p:cNvPr>
          <p:cNvSpPr>
            <a:spLocks noChangeArrowheads="1"/>
          </p:cNvSpPr>
          <p:nvPr/>
        </p:nvSpPr>
        <p:spPr bwMode="auto">
          <a:xfrm>
            <a:off x="4479634" y="43934"/>
            <a:ext cx="184731" cy="369332"/>
          </a:xfrm>
          <a:prstGeom prst="rect">
            <a:avLst/>
          </a:prstGeom>
          <a:solidFill>
            <a:srgbClr val="DDDDD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22981394"/>
      </p:ext>
    </p:extLst>
  </p:cSld>
  <p:clrMapOvr>
    <a:masterClrMapping/>
  </p:clrMapOvr>
  <p:transition spd="med"/>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86F71-8422-4AF3-B9CC-98B026B0824A}"/>
              </a:ext>
            </a:extLst>
          </p:cNvPr>
          <p:cNvSpPr>
            <a:spLocks noGrp="1"/>
          </p:cNvSpPr>
          <p:nvPr>
            <p:ph type="title"/>
          </p:nvPr>
        </p:nvSpPr>
        <p:spPr/>
        <p:txBody>
          <a:bodyPr/>
          <a:lstStyle/>
          <a:p>
            <a:r>
              <a:rPr lang="en-US" dirty="0"/>
              <a:t>Audit Trail – Penalty </a:t>
            </a:r>
            <a:endParaRPr lang="en-IN" dirty="0"/>
          </a:p>
        </p:txBody>
      </p:sp>
      <p:sp>
        <p:nvSpPr>
          <p:cNvPr id="3" name="Content Placeholder 2">
            <a:extLst>
              <a:ext uri="{FF2B5EF4-FFF2-40B4-BE49-F238E27FC236}">
                <a16:creationId xmlns:a16="http://schemas.microsoft.com/office/drawing/2014/main" id="{90336C85-88E1-4E23-B3D7-F36FA4EEE5E7}"/>
              </a:ext>
            </a:extLst>
          </p:cNvPr>
          <p:cNvSpPr>
            <a:spLocks noGrp="1"/>
          </p:cNvSpPr>
          <p:nvPr>
            <p:ph idx="1"/>
          </p:nvPr>
        </p:nvSpPr>
        <p:spPr/>
        <p:txBody>
          <a:bodyPr/>
          <a:lstStyle/>
          <a:p>
            <a:r>
              <a:rPr kumimoji="0" lang="en-US" altLang="en-US" sz="2100" b="1" i="0" u="none" strike="noStrike" cap="none" normalizeH="0" baseline="0" dirty="0">
                <a:ln>
                  <a:noFill/>
                </a:ln>
                <a:effectLst/>
                <a:latin typeface="Helvetica Neue"/>
              </a:rPr>
              <a:t>Provided</a:t>
            </a:r>
            <a:r>
              <a:rPr kumimoji="0" lang="en-US" altLang="en-US" sz="2100" b="0" i="0" u="none" strike="noStrike" cap="none" normalizeH="0" baseline="0" dirty="0">
                <a:ln>
                  <a:noFill/>
                </a:ln>
                <a:effectLst/>
                <a:latin typeface="Helvetica Neue"/>
              </a:rPr>
              <a:t> that if an auditor has contravened such provisions knowingly or </a:t>
            </a:r>
            <a:r>
              <a:rPr kumimoji="0" lang="en-US" altLang="en-US" sz="2100" b="0" i="0" u="none" strike="noStrike" cap="none" normalizeH="0" baseline="0" dirty="0" err="1">
                <a:ln>
                  <a:noFill/>
                </a:ln>
                <a:effectLst/>
                <a:latin typeface="Helvetica Neue"/>
              </a:rPr>
              <a:t>wilfully</a:t>
            </a:r>
            <a:r>
              <a:rPr kumimoji="0" lang="en-US" altLang="en-US" sz="2100" b="0" i="0" u="none" strike="noStrike" cap="none" normalizeH="0" baseline="0" dirty="0">
                <a:ln>
                  <a:noFill/>
                </a:ln>
                <a:effectLst/>
                <a:latin typeface="Helvetica Neue"/>
              </a:rPr>
              <a:t> with the intention to deceive the company or its shareholders or creditors or tax authorities, he shall be punishable </a:t>
            </a:r>
            <a:r>
              <a:rPr kumimoji="0" lang="en-US" altLang="en-US" sz="2100" b="0" i="0" u="none" strike="noStrike" cap="none" normalizeH="0" baseline="0" dirty="0">
                <a:ln>
                  <a:noFill/>
                </a:ln>
                <a:effectLst/>
              </a:rPr>
              <a:t>with fine which shall not be less than 25000 one lakh rupees but which may extend to 5 lacs twenty-five lakh rupees</a:t>
            </a:r>
            <a:r>
              <a:rPr kumimoji="0" lang="en-US" altLang="en-US" sz="2100" b="0" i="0" u="none" strike="noStrike" cap="none" normalizeH="0" baseline="0" dirty="0">
                <a:ln>
                  <a:noFill/>
                </a:ln>
                <a:effectLst/>
                <a:latin typeface="Helvetica Neue"/>
              </a:rPr>
              <a:t> and for </a:t>
            </a:r>
            <a:r>
              <a:rPr kumimoji="0" lang="en-US" altLang="en-US" sz="2100" b="0" i="0" u="none" strike="noStrike" cap="none" normalizeH="0" baseline="0" dirty="0" err="1">
                <a:ln>
                  <a:noFill/>
                </a:ln>
                <a:effectLst/>
                <a:latin typeface="Helvetica Neue"/>
              </a:rPr>
              <a:t>wilfull</a:t>
            </a:r>
            <a:r>
              <a:rPr kumimoji="0" lang="en-US" altLang="en-US" sz="2100" b="0" i="0" u="none" strike="noStrike" cap="none" normalizeH="0" baseline="0" dirty="0">
                <a:ln>
                  <a:noFill/>
                </a:ln>
                <a:effectLst/>
                <a:latin typeface="Helvetica Neue"/>
              </a:rPr>
              <a:t> case, with fine which shall not be less than fifty thousand rupees but which may extend to twenty-five lakh rupees or eight times the remuneration of the auditor, whichever is less and 1 year imprisonment.</a:t>
            </a:r>
            <a:r>
              <a:rPr kumimoji="0" lang="en-US" altLang="en-US" sz="2100" b="0" i="0" u="none" strike="noStrike" cap="none" normalizeH="0" baseline="0" dirty="0">
                <a:ln>
                  <a:noFill/>
                </a:ln>
                <a:effectLst/>
              </a:rPr>
              <a:t> </a:t>
            </a:r>
            <a:endParaRPr kumimoji="0" lang="en-US" altLang="en-US" sz="2100" b="0" i="0" u="none" strike="noStrike" cap="none" normalizeH="0" baseline="0" dirty="0">
              <a:ln>
                <a:noFill/>
              </a:ln>
              <a:effectLst/>
              <a:latin typeface="Arial" panose="020B0604020202020204" pitchFamily="34" charset="0"/>
            </a:endParaRPr>
          </a:p>
          <a:p>
            <a:endParaRPr lang="en-IN" sz="2100" dirty="0"/>
          </a:p>
        </p:txBody>
      </p:sp>
      <p:sp>
        <p:nvSpPr>
          <p:cNvPr id="4" name="Date Placeholder 3">
            <a:extLst>
              <a:ext uri="{FF2B5EF4-FFF2-40B4-BE49-F238E27FC236}">
                <a16:creationId xmlns:a16="http://schemas.microsoft.com/office/drawing/2014/main" id="{593D1BC7-7E35-42C8-A9E6-4A3FDC37D295}"/>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BBFC1C4A-2C86-42DA-A0C5-4B2243BB0E3F}"/>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2D7EE14F-E2F4-4AEB-8241-6595DB3EE284}"/>
              </a:ext>
            </a:extLst>
          </p:cNvPr>
          <p:cNvSpPr>
            <a:spLocks noGrp="1"/>
          </p:cNvSpPr>
          <p:nvPr>
            <p:ph type="sldNum" sz="quarter" idx="12"/>
          </p:nvPr>
        </p:nvSpPr>
        <p:spPr/>
        <p:txBody>
          <a:bodyPr/>
          <a:lstStyle/>
          <a:p>
            <a:pPr>
              <a:defRPr/>
            </a:pPr>
            <a:fld id="{C46BCC04-14A5-46FC-A23E-F5829FD84756}" type="slidenum">
              <a:rPr lang="en-US" smtClean="0"/>
              <a:pPr>
                <a:defRPr/>
              </a:pPr>
              <a:t>88</a:t>
            </a:fld>
            <a:endParaRPr lang="en-US"/>
          </a:p>
        </p:txBody>
      </p:sp>
    </p:spTree>
    <p:extLst>
      <p:ext uri="{BB962C8B-B14F-4D97-AF65-F5344CB8AC3E}">
        <p14:creationId xmlns:p14="http://schemas.microsoft.com/office/powerpoint/2010/main" val="3451351850"/>
      </p:ext>
    </p:extLst>
  </p:cSld>
  <p:clrMapOvr>
    <a:masterClrMapping/>
  </p:clrMapOvr>
  <p:transition spd="med"/>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2FD37-A24B-43B3-A274-E44E17F438E1}"/>
              </a:ext>
            </a:extLst>
          </p:cNvPr>
          <p:cNvSpPr>
            <a:spLocks noGrp="1"/>
          </p:cNvSpPr>
          <p:nvPr>
            <p:ph type="title"/>
          </p:nvPr>
        </p:nvSpPr>
        <p:spPr/>
        <p:txBody>
          <a:bodyPr/>
          <a:lstStyle/>
          <a:p>
            <a:r>
              <a:rPr lang="en-US" dirty="0"/>
              <a:t>Audit Trail – Penalty </a:t>
            </a:r>
            <a:endParaRPr lang="en-IN" dirty="0"/>
          </a:p>
        </p:txBody>
      </p:sp>
      <p:sp>
        <p:nvSpPr>
          <p:cNvPr id="3" name="Content Placeholder 2">
            <a:extLst>
              <a:ext uri="{FF2B5EF4-FFF2-40B4-BE49-F238E27FC236}">
                <a16:creationId xmlns:a16="http://schemas.microsoft.com/office/drawing/2014/main" id="{5560DDCC-93C2-480F-946F-D7EE2293E283}"/>
              </a:ext>
            </a:extLst>
          </p:cNvPr>
          <p:cNvSpPr>
            <a:spLocks noGrp="1"/>
          </p:cNvSpPr>
          <p:nvPr>
            <p:ph idx="1"/>
          </p:nvPr>
        </p:nvSpPr>
        <p:spPr/>
        <p: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100" b="0" i="1" u="none" strike="noStrike" cap="none" normalizeH="0" baseline="0" dirty="0">
                <a:ln>
                  <a:noFill/>
                </a:ln>
                <a:solidFill>
                  <a:srgbClr val="333333"/>
                </a:solidFill>
                <a:effectLst/>
                <a:latin typeface="Helvetica Neue"/>
              </a:rPr>
              <a:t>3</a:t>
            </a:r>
            <a:r>
              <a:rPr kumimoji="0" lang="en-US" altLang="en-US" sz="2100" b="0" i="0" u="none" strike="noStrike" cap="none" normalizeH="0" baseline="0" dirty="0">
                <a:ln>
                  <a:noFill/>
                </a:ln>
                <a:solidFill>
                  <a:srgbClr val="333333"/>
                </a:solidFill>
                <a:effectLst/>
                <a:latin typeface="Helvetica Neue"/>
              </a:rPr>
              <a:t>) Where an auditor has been convicted under sub-section (</a:t>
            </a:r>
            <a:r>
              <a:rPr kumimoji="0" lang="en-US" altLang="en-US" sz="2100" b="0" i="1" u="none" strike="noStrike" cap="none" normalizeH="0" baseline="0" dirty="0">
                <a:ln>
                  <a:noFill/>
                </a:ln>
                <a:solidFill>
                  <a:srgbClr val="333333"/>
                </a:solidFill>
                <a:effectLst/>
                <a:latin typeface="Helvetica Neue"/>
              </a:rPr>
              <a:t>2</a:t>
            </a:r>
            <a:r>
              <a:rPr kumimoji="0" lang="en-US" altLang="en-US" sz="2100" b="0" i="0" u="none" strike="noStrike" cap="none" normalizeH="0" baseline="0" dirty="0">
                <a:ln>
                  <a:noFill/>
                </a:ln>
                <a:solidFill>
                  <a:srgbClr val="333333"/>
                </a:solidFill>
                <a:effectLst/>
                <a:latin typeface="Helvetica Neue"/>
              </a:rPr>
              <a:t>), he shall be liable to—</a:t>
            </a:r>
            <a:endParaRPr kumimoji="0" lang="en-US" altLang="en-US" sz="21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100" b="0" i="1" u="none" strike="noStrike" cap="none" normalizeH="0" baseline="0" dirty="0">
                <a:ln>
                  <a:noFill/>
                </a:ln>
                <a:solidFill>
                  <a:srgbClr val="333333"/>
                </a:solidFill>
                <a:effectLst/>
                <a:latin typeface="Helvetica Neue"/>
              </a:rPr>
              <a:t>(</a:t>
            </a:r>
            <a:r>
              <a:rPr kumimoji="0" lang="en-US" altLang="en-US" sz="2100" b="0" i="1" u="none" strike="noStrike" cap="none" normalizeH="0" baseline="0" dirty="0" err="1">
                <a:ln>
                  <a:noFill/>
                </a:ln>
                <a:solidFill>
                  <a:srgbClr val="333333"/>
                </a:solidFill>
                <a:effectLst/>
                <a:latin typeface="Helvetica Neue"/>
              </a:rPr>
              <a:t>i</a:t>
            </a:r>
            <a:r>
              <a:rPr kumimoji="0" lang="en-US" altLang="en-US" sz="2100" b="0" i="1" u="none" strike="noStrike" cap="none" normalizeH="0" baseline="0" dirty="0">
                <a:ln>
                  <a:noFill/>
                </a:ln>
                <a:solidFill>
                  <a:srgbClr val="333333"/>
                </a:solidFill>
                <a:effectLst/>
                <a:latin typeface="Helvetica Neue"/>
              </a:rPr>
              <a:t>) </a:t>
            </a:r>
            <a:r>
              <a:rPr kumimoji="0" lang="en-US" altLang="en-US" sz="2100" b="0" i="0" u="none" strike="noStrike" cap="none" normalizeH="0" baseline="0" dirty="0">
                <a:ln>
                  <a:noFill/>
                </a:ln>
                <a:solidFill>
                  <a:srgbClr val="333333"/>
                </a:solidFill>
                <a:effectLst/>
                <a:latin typeface="Helvetica Neue"/>
              </a:rPr>
              <a:t>refund the </a:t>
            </a:r>
            <a:r>
              <a:rPr kumimoji="0" lang="en-US" altLang="en-US" sz="2100" b="0" i="0" u="none" strike="noStrike" cap="none" normalizeH="0" baseline="0" dirty="0">
                <a:ln>
                  <a:noFill/>
                </a:ln>
                <a:effectLst/>
                <a:latin typeface="Helvetica Neue"/>
              </a:rPr>
              <a:t>remuneration received; and</a:t>
            </a:r>
            <a:endParaRPr kumimoji="0" lang="en-US" altLang="en-US" sz="2100" b="0" i="0" u="none" strike="noStrike" cap="none" normalizeH="0" baseline="0" dirty="0">
              <a:ln>
                <a:noFill/>
              </a:ln>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dirty="0">
                <a:ln>
                  <a:noFill/>
                </a:ln>
                <a:effectLst/>
                <a:latin typeface="Helvetica Neue"/>
              </a:rPr>
              <a:t>(</a:t>
            </a:r>
            <a:r>
              <a:rPr kumimoji="0" lang="en-US" altLang="en-US" sz="2100" b="0" i="1" u="none" strike="noStrike" cap="none" normalizeH="0" baseline="0" dirty="0">
                <a:ln>
                  <a:noFill/>
                </a:ln>
                <a:effectLst/>
                <a:latin typeface="Helvetica Neue"/>
              </a:rPr>
              <a:t>ii</a:t>
            </a:r>
            <a:r>
              <a:rPr kumimoji="0" lang="en-US" altLang="en-US" sz="2100" b="0" i="0" u="none" strike="noStrike" cap="none" normalizeH="0" baseline="0" dirty="0">
                <a:ln>
                  <a:noFill/>
                </a:ln>
                <a:effectLst/>
                <a:latin typeface="Helvetica Neue"/>
              </a:rPr>
              <a:t>) pay for damages to the company, statutory bodies or authorities or to any other persons or to members or creditors of the company for loss</a:t>
            </a:r>
            <a:endParaRPr lang="en-IN" sz="2100" dirty="0"/>
          </a:p>
        </p:txBody>
      </p:sp>
      <p:sp>
        <p:nvSpPr>
          <p:cNvPr id="4" name="Date Placeholder 3">
            <a:extLst>
              <a:ext uri="{FF2B5EF4-FFF2-40B4-BE49-F238E27FC236}">
                <a16:creationId xmlns:a16="http://schemas.microsoft.com/office/drawing/2014/main" id="{5B34F30A-E61A-4158-817C-F84439016FE8}"/>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91FA0271-12BC-4F1F-8C2C-626F074B28E1}"/>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D3FC429B-F844-4A1D-8864-B08E9929917A}"/>
              </a:ext>
            </a:extLst>
          </p:cNvPr>
          <p:cNvSpPr>
            <a:spLocks noGrp="1"/>
          </p:cNvSpPr>
          <p:nvPr>
            <p:ph type="sldNum" sz="quarter" idx="12"/>
          </p:nvPr>
        </p:nvSpPr>
        <p:spPr/>
        <p:txBody>
          <a:bodyPr/>
          <a:lstStyle/>
          <a:p>
            <a:pPr>
              <a:defRPr/>
            </a:pPr>
            <a:fld id="{C46BCC04-14A5-46FC-A23E-F5829FD84756}" type="slidenum">
              <a:rPr lang="en-US" smtClean="0"/>
              <a:pPr>
                <a:defRPr/>
              </a:pPr>
              <a:t>89</a:t>
            </a:fld>
            <a:endParaRPr lang="en-US"/>
          </a:p>
        </p:txBody>
      </p:sp>
    </p:spTree>
    <p:extLst>
      <p:ext uri="{BB962C8B-B14F-4D97-AF65-F5344CB8AC3E}">
        <p14:creationId xmlns:p14="http://schemas.microsoft.com/office/powerpoint/2010/main" val="241112897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C9F7D-1AB2-4EE0-B9F5-1DC5D59BE340}"/>
              </a:ext>
            </a:extLst>
          </p:cNvPr>
          <p:cNvSpPr>
            <a:spLocks noGrp="1"/>
          </p:cNvSpPr>
          <p:nvPr>
            <p:ph type="title"/>
          </p:nvPr>
        </p:nvSpPr>
        <p:spPr/>
        <p:txBody>
          <a:bodyPr/>
          <a:lstStyle/>
          <a:p>
            <a:r>
              <a:rPr lang="en-IN" dirty="0"/>
              <a:t>MCA Scrutiny</a:t>
            </a:r>
          </a:p>
        </p:txBody>
      </p:sp>
      <p:sp>
        <p:nvSpPr>
          <p:cNvPr id="3" name="Content Placeholder 2">
            <a:extLst>
              <a:ext uri="{FF2B5EF4-FFF2-40B4-BE49-F238E27FC236}">
                <a16:creationId xmlns:a16="http://schemas.microsoft.com/office/drawing/2014/main" id="{7AD51C82-142B-4097-9816-F03D42A4C1FF}"/>
              </a:ext>
            </a:extLst>
          </p:cNvPr>
          <p:cNvSpPr>
            <a:spLocks noGrp="1"/>
          </p:cNvSpPr>
          <p:nvPr>
            <p:ph idx="1"/>
          </p:nvPr>
        </p:nvSpPr>
        <p:spPr/>
        <p:txBody>
          <a:bodyPr/>
          <a:lstStyle/>
          <a:p>
            <a:pPr algn="just">
              <a:spcAft>
                <a:spcPts val="750"/>
              </a:spcAft>
            </a:pPr>
            <a:r>
              <a:rPr lang="en-IN" sz="2100" b="1" dirty="0">
                <a:effectLst/>
                <a:latin typeface="Arial" panose="020B0604020202020204" pitchFamily="34" charset="0"/>
                <a:ea typeface="Times New Roman" panose="02020603050405020304" pitchFamily="18" charset="0"/>
                <a:cs typeface="Arial" panose="020B0604020202020204" pitchFamily="34" charset="0"/>
              </a:rPr>
              <a:t>e-Scrutiny:</a:t>
            </a:r>
            <a:r>
              <a:rPr lang="en-IN" sz="2100" dirty="0">
                <a:effectLst/>
                <a:latin typeface="Arial" panose="020B0604020202020204" pitchFamily="34" charset="0"/>
                <a:ea typeface="Times New Roman" panose="02020603050405020304" pitchFamily="18" charset="0"/>
                <a:cs typeface="Arial" panose="020B0604020202020204" pitchFamily="34" charset="0"/>
              </a:rPr>
              <a:t> .</a:t>
            </a:r>
            <a:r>
              <a:rPr lang="en-US" sz="2100" b="0" i="0" dirty="0">
                <a:solidFill>
                  <a:srgbClr val="333333"/>
                </a:solidFill>
                <a:effectLst/>
                <a:latin typeface="Arial" panose="020B0604020202020204" pitchFamily="34" charset="0"/>
              </a:rPr>
              <a:t>S.O. 1257(E) </a:t>
            </a:r>
            <a:r>
              <a:rPr lang="en-US" sz="2100" b="0" i="0" dirty="0" err="1">
                <a:solidFill>
                  <a:srgbClr val="333333"/>
                </a:solidFill>
                <a:effectLst/>
                <a:latin typeface="Arial" panose="020B0604020202020204" pitchFamily="34" charset="0"/>
              </a:rPr>
              <a:t>dtd</a:t>
            </a:r>
            <a:r>
              <a:rPr lang="en-US" sz="2100" b="0" i="0" dirty="0">
                <a:solidFill>
                  <a:srgbClr val="333333"/>
                </a:solidFill>
                <a:effectLst/>
                <a:latin typeface="Arial" panose="020B0604020202020204" pitchFamily="34" charset="0"/>
              </a:rPr>
              <a:t> 18.03.2021—Under Sec 396 (1) and (2) of the Companies Act, 2013, the Central Government hereby establishes a Central Scrutiny Centre (CSC) for carrying out scrutiny of Straight Through Processes (STP) e-forms filed by the companies under the Act and the rules made thereunder. The CSC shall function under the administrative control of the e-governance Cell of the Ministry of Corporate Affairs. </a:t>
            </a:r>
          </a:p>
          <a:p>
            <a:pPr algn="l"/>
            <a:r>
              <a:rPr lang="en-US" sz="2100" b="0" i="0" u="none" strike="noStrike" baseline="0" dirty="0">
                <a:latin typeface="Arial" panose="020B0604020202020204" pitchFamily="34" charset="0"/>
                <a:cs typeface="Arial" panose="020B0604020202020204" pitchFamily="34" charset="0"/>
              </a:rPr>
              <a:t>CSC shall carry out scrutiny and forward their findings to the concerned jurisdictional Registrar of Companies (</a:t>
            </a:r>
            <a:r>
              <a:rPr lang="en-US" sz="2100" b="0" i="0" u="none" strike="noStrike" baseline="0" dirty="0" err="1">
                <a:latin typeface="Arial" panose="020B0604020202020204" pitchFamily="34" charset="0"/>
                <a:cs typeface="Arial" panose="020B0604020202020204" pitchFamily="34" charset="0"/>
              </a:rPr>
              <a:t>RoC</a:t>
            </a:r>
            <a:r>
              <a:rPr lang="en-US" sz="2100" b="0" i="0" u="none" strike="noStrike" baseline="0" dirty="0">
                <a:latin typeface="Arial" panose="020B0604020202020204" pitchFamily="34" charset="0"/>
                <a:cs typeface="Arial" panose="020B0604020202020204" pitchFamily="34" charset="0"/>
              </a:rPr>
              <a:t>)</a:t>
            </a:r>
            <a:endParaRPr lang="en-IN" sz="2100" dirty="0">
              <a:effectLst/>
              <a:latin typeface="Arial" panose="020B0604020202020204" pitchFamily="34" charset="0"/>
              <a:ea typeface="Times New Roman" panose="02020603050405020304" pitchFamily="18" charset="0"/>
              <a:cs typeface="Arial" panose="020B0604020202020204" pitchFamily="34" charset="0"/>
            </a:endParaRPr>
          </a:p>
        </p:txBody>
      </p:sp>
      <p:sp>
        <p:nvSpPr>
          <p:cNvPr id="5" name="Footer Placeholder 4">
            <a:extLst>
              <a:ext uri="{FF2B5EF4-FFF2-40B4-BE49-F238E27FC236}">
                <a16:creationId xmlns:a16="http://schemas.microsoft.com/office/drawing/2014/main" id="{377AF765-876E-490E-A604-303DB63BD80A}"/>
              </a:ext>
            </a:extLst>
          </p:cNvPr>
          <p:cNvSpPr>
            <a:spLocks noGrp="1"/>
          </p:cNvSpPr>
          <p:nvPr>
            <p:ph type="ftr" sz="quarter" idx="11"/>
          </p:nvPr>
        </p:nvSpPr>
        <p:spPr>
          <a:xfrm>
            <a:off x="3452812" y="6107113"/>
            <a:ext cx="3024187" cy="457200"/>
          </a:xfrm>
        </p:spPr>
        <p:txBody>
          <a:bodyPr/>
          <a:lstStyle/>
          <a:p>
            <a:pPr>
              <a:defRPr/>
            </a:pPr>
            <a:r>
              <a:rPr lang="en-US" b="1" dirty="0"/>
              <a:t>CA ANIMESH MUKHOPADHYAY   animesh_fca@yahoo.co.in  </a:t>
            </a:r>
          </a:p>
        </p:txBody>
      </p:sp>
      <p:sp>
        <p:nvSpPr>
          <p:cNvPr id="6" name="Slide Number Placeholder 5">
            <a:extLst>
              <a:ext uri="{FF2B5EF4-FFF2-40B4-BE49-F238E27FC236}">
                <a16:creationId xmlns:a16="http://schemas.microsoft.com/office/drawing/2014/main" id="{BE07BA51-DECA-4799-A6F3-B82D1B80183B}"/>
              </a:ext>
            </a:extLst>
          </p:cNvPr>
          <p:cNvSpPr>
            <a:spLocks noGrp="1"/>
          </p:cNvSpPr>
          <p:nvPr>
            <p:ph type="sldNum" sz="quarter" idx="12"/>
          </p:nvPr>
        </p:nvSpPr>
        <p:spPr/>
        <p:txBody>
          <a:bodyPr/>
          <a:lstStyle/>
          <a:p>
            <a:pPr>
              <a:defRPr/>
            </a:pPr>
            <a:fld id="{C46BCC04-14A5-46FC-A23E-F5829FD84756}" type="slidenum">
              <a:rPr lang="en-US" smtClean="0"/>
              <a:pPr>
                <a:defRPr/>
              </a:pPr>
              <a:t>9</a:t>
            </a:fld>
            <a:endParaRPr lang="en-US"/>
          </a:p>
        </p:txBody>
      </p:sp>
    </p:spTree>
    <p:extLst>
      <p:ext uri="{BB962C8B-B14F-4D97-AF65-F5344CB8AC3E}">
        <p14:creationId xmlns:p14="http://schemas.microsoft.com/office/powerpoint/2010/main" val="1832641864"/>
      </p:ext>
    </p:extLst>
  </p:cSld>
  <p:clrMapOvr>
    <a:masterClrMapping/>
  </p:clrMapOvr>
  <p:transition spd="med"/>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2B2B5-268D-4EE1-B794-0927EAF1146C}"/>
              </a:ext>
            </a:extLst>
          </p:cNvPr>
          <p:cNvSpPr>
            <a:spLocks noGrp="1"/>
          </p:cNvSpPr>
          <p:nvPr>
            <p:ph type="title"/>
          </p:nvPr>
        </p:nvSpPr>
        <p:spPr/>
        <p:txBody>
          <a:bodyPr/>
          <a:lstStyle/>
          <a:p>
            <a:r>
              <a:rPr lang="en-US" dirty="0"/>
              <a:t>Audit Trail</a:t>
            </a:r>
            <a:endParaRPr lang="en-IN" dirty="0"/>
          </a:p>
        </p:txBody>
      </p:sp>
      <p:sp>
        <p:nvSpPr>
          <p:cNvPr id="3" name="Content Placeholder 2">
            <a:extLst>
              <a:ext uri="{FF2B5EF4-FFF2-40B4-BE49-F238E27FC236}">
                <a16:creationId xmlns:a16="http://schemas.microsoft.com/office/drawing/2014/main" id="{3D86444B-CE34-4587-BBE4-A0DD61CB660D}"/>
              </a:ext>
            </a:extLst>
          </p:cNvPr>
          <p:cNvSpPr>
            <a:spLocks noGrp="1"/>
          </p:cNvSpPr>
          <p:nvPr>
            <p:ph idx="1"/>
          </p:nvPr>
        </p:nvSpPr>
        <p:spPr/>
        <p:txBody>
          <a:bodyPr/>
          <a:lstStyle/>
          <a:p>
            <a:pPr algn="l"/>
            <a:r>
              <a:rPr lang="en-US" sz="2400" b="0" i="0" u="none" strike="noStrike" baseline="0" dirty="0">
                <a:latin typeface="Arial" panose="020B0604020202020204" pitchFamily="34" charset="0"/>
              </a:rPr>
              <a:t>Rule 3(1) of the Co (Accounts) Rules, 2014 -  For </a:t>
            </a:r>
            <a:r>
              <a:rPr lang="en-US" sz="2400" b="0" u="none" strike="noStrike" baseline="0" dirty="0">
                <a:latin typeface="Arial" panose="020B0604020202020204" pitchFamily="34" charset="0"/>
              </a:rPr>
              <a:t>the financial year commencing on or after the 1st day of April 2023, every company which uses accounting software for maintaining its books of account, shall use only such accounting software which has a feature of recording audit trail of each and every transaction, creating an edit log of each change made in the books of account along with the date when such changes were made and ensuring that the audit trail cannot be disabled.</a:t>
            </a:r>
            <a:endParaRPr lang="en-IN" sz="2400" dirty="0"/>
          </a:p>
        </p:txBody>
      </p:sp>
      <p:sp>
        <p:nvSpPr>
          <p:cNvPr id="4" name="Date Placeholder 3">
            <a:extLst>
              <a:ext uri="{FF2B5EF4-FFF2-40B4-BE49-F238E27FC236}">
                <a16:creationId xmlns:a16="http://schemas.microsoft.com/office/drawing/2014/main" id="{08CC0994-25CC-471C-B66E-862F1F6FB082}"/>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0D9CABBD-E9FF-4A12-9138-9823B09A2979}"/>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6C67A33C-F3F7-4AB7-8EC2-2F515F3B7C45}"/>
              </a:ext>
            </a:extLst>
          </p:cNvPr>
          <p:cNvSpPr>
            <a:spLocks noGrp="1"/>
          </p:cNvSpPr>
          <p:nvPr>
            <p:ph type="sldNum" sz="quarter" idx="12"/>
          </p:nvPr>
        </p:nvSpPr>
        <p:spPr/>
        <p:txBody>
          <a:bodyPr/>
          <a:lstStyle/>
          <a:p>
            <a:pPr>
              <a:defRPr/>
            </a:pPr>
            <a:fld id="{C46BCC04-14A5-46FC-A23E-F5829FD84756}" type="slidenum">
              <a:rPr lang="en-US" smtClean="0"/>
              <a:pPr>
                <a:defRPr/>
              </a:pPr>
              <a:t>90</a:t>
            </a:fld>
            <a:endParaRPr lang="en-US"/>
          </a:p>
        </p:txBody>
      </p:sp>
    </p:spTree>
    <p:extLst>
      <p:ext uri="{BB962C8B-B14F-4D97-AF65-F5344CB8AC3E}">
        <p14:creationId xmlns:p14="http://schemas.microsoft.com/office/powerpoint/2010/main" val="1903190935"/>
      </p:ext>
    </p:extLst>
  </p:cSld>
  <p:clrMapOvr>
    <a:masterClrMapping/>
  </p:clrMapOvr>
  <p:transition spd="med"/>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7C4DD-0A77-4FE3-AD19-05DEE7C44FF3}"/>
              </a:ext>
            </a:extLst>
          </p:cNvPr>
          <p:cNvSpPr>
            <a:spLocks noGrp="1"/>
          </p:cNvSpPr>
          <p:nvPr>
            <p:ph type="title"/>
          </p:nvPr>
        </p:nvSpPr>
        <p:spPr/>
        <p:txBody>
          <a:bodyPr/>
          <a:lstStyle/>
          <a:p>
            <a:r>
              <a:rPr lang="en-US" dirty="0"/>
              <a:t>Audit Trail</a:t>
            </a:r>
            <a:endParaRPr lang="en-IN" dirty="0"/>
          </a:p>
        </p:txBody>
      </p:sp>
      <p:sp>
        <p:nvSpPr>
          <p:cNvPr id="3" name="Content Placeholder 2">
            <a:extLst>
              <a:ext uri="{FF2B5EF4-FFF2-40B4-BE49-F238E27FC236}">
                <a16:creationId xmlns:a16="http://schemas.microsoft.com/office/drawing/2014/main" id="{47E0D25E-2035-45BC-A93E-7DDFF6CE4FD4}"/>
              </a:ext>
            </a:extLst>
          </p:cNvPr>
          <p:cNvSpPr>
            <a:spLocks noGrp="1"/>
          </p:cNvSpPr>
          <p:nvPr>
            <p:ph idx="1"/>
          </p:nvPr>
        </p:nvSpPr>
        <p:spPr/>
        <p:txBody>
          <a:bodyPr/>
          <a:lstStyle/>
          <a:p>
            <a:pPr marL="0" indent="0" algn="l">
              <a:buNone/>
            </a:pPr>
            <a:r>
              <a:rPr lang="en-US" sz="2400" b="0" i="0" u="none" strike="noStrike" baseline="0" dirty="0">
                <a:latin typeface="Arial" panose="020B0604020202020204" pitchFamily="34" charset="0"/>
              </a:rPr>
              <a:t>Accounting software may be hosted and maintained in India or outside India or may be on premise or on cloud or subscribed to as Software as a Service (SaaS) software. </a:t>
            </a:r>
          </a:p>
          <a:p>
            <a:pPr marL="0" indent="0" algn="l">
              <a:buNone/>
            </a:pPr>
            <a:r>
              <a:rPr lang="en-US" sz="2400" b="0" i="0" u="none" strike="noStrike" baseline="0" dirty="0">
                <a:latin typeface="Arial" panose="020B0604020202020204" pitchFamily="34" charset="0"/>
              </a:rPr>
              <a:t>Further, a company may be using a software which is maintained at a service </a:t>
            </a:r>
            <a:r>
              <a:rPr lang="en-US" sz="2400" b="0" i="0" u="none" strike="noStrike" baseline="0" dirty="0" err="1">
                <a:latin typeface="Arial" panose="020B0604020202020204" pitchFamily="34" charset="0"/>
              </a:rPr>
              <a:t>organisation</a:t>
            </a:r>
            <a:r>
              <a:rPr lang="en-US" sz="2400" b="0" i="0" u="none" strike="noStrike" baseline="0" dirty="0">
                <a:latin typeface="Arial" panose="020B0604020202020204" pitchFamily="34" charset="0"/>
              </a:rPr>
              <a:t>. For example, the company may have outsourced its payroll processing with a shared service </a:t>
            </a:r>
            <a:r>
              <a:rPr lang="en-US" sz="2400" b="0" i="0" u="none" strike="noStrike" baseline="0" dirty="0" err="1">
                <a:latin typeface="Arial" panose="020B0604020202020204" pitchFamily="34" charset="0"/>
              </a:rPr>
              <a:t>centre</a:t>
            </a:r>
            <a:r>
              <a:rPr lang="en-US" sz="2400" b="0" i="0" u="none" strike="noStrike" baseline="0" dirty="0">
                <a:latin typeface="Arial" panose="020B0604020202020204" pitchFamily="34" charset="0"/>
              </a:rPr>
              <a:t> and the shared service </a:t>
            </a:r>
            <a:r>
              <a:rPr lang="en-US" sz="2400" b="0" i="0" u="none" strike="noStrike" baseline="0" dirty="0" err="1">
                <a:latin typeface="Arial" panose="020B0604020202020204" pitchFamily="34" charset="0"/>
              </a:rPr>
              <a:t>centre</a:t>
            </a:r>
            <a:r>
              <a:rPr lang="en-US" sz="2400" b="0" i="0" u="none" strike="noStrike" baseline="0" dirty="0">
                <a:latin typeface="Arial" panose="020B0604020202020204" pitchFamily="34" charset="0"/>
              </a:rPr>
              <a:t> may use its own software to process payroll for the company</a:t>
            </a:r>
            <a:r>
              <a:rPr lang="en-US" sz="1800" b="0" i="0" u="none" strike="noStrike" baseline="0" dirty="0">
                <a:latin typeface="Arial" panose="020B0604020202020204" pitchFamily="34" charset="0"/>
              </a:rPr>
              <a:t>.</a:t>
            </a:r>
            <a:endParaRPr lang="en-IN" dirty="0"/>
          </a:p>
        </p:txBody>
      </p:sp>
      <p:sp>
        <p:nvSpPr>
          <p:cNvPr id="4" name="Date Placeholder 3">
            <a:extLst>
              <a:ext uri="{FF2B5EF4-FFF2-40B4-BE49-F238E27FC236}">
                <a16:creationId xmlns:a16="http://schemas.microsoft.com/office/drawing/2014/main" id="{6C43DEBD-DEB6-4225-AF40-54EBD9E555CC}"/>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20C279BF-BA17-427B-B5EA-58EEA8F736A9}"/>
              </a:ext>
            </a:extLst>
          </p:cNvPr>
          <p:cNvSpPr>
            <a:spLocks noGrp="1"/>
          </p:cNvSpPr>
          <p:nvPr>
            <p:ph type="ftr" sz="quarter" idx="11"/>
          </p:nvPr>
        </p:nvSpPr>
        <p:spPr/>
        <p:txBody>
          <a:bodyPr/>
          <a:lstStyle/>
          <a:p>
            <a:pPr>
              <a:defRPr/>
            </a:pPr>
            <a:r>
              <a:rPr lang="en-US" dirty="0"/>
              <a:t>CA ANIMESH MUKHOPADHYAY   animesh_fca@yahoo.co.in  </a:t>
            </a:r>
          </a:p>
        </p:txBody>
      </p:sp>
      <p:sp>
        <p:nvSpPr>
          <p:cNvPr id="6" name="Slide Number Placeholder 5">
            <a:extLst>
              <a:ext uri="{FF2B5EF4-FFF2-40B4-BE49-F238E27FC236}">
                <a16:creationId xmlns:a16="http://schemas.microsoft.com/office/drawing/2014/main" id="{F7540937-DDE6-4635-A94A-9FE23459084D}"/>
              </a:ext>
            </a:extLst>
          </p:cNvPr>
          <p:cNvSpPr>
            <a:spLocks noGrp="1"/>
          </p:cNvSpPr>
          <p:nvPr>
            <p:ph type="sldNum" sz="quarter" idx="12"/>
          </p:nvPr>
        </p:nvSpPr>
        <p:spPr/>
        <p:txBody>
          <a:bodyPr/>
          <a:lstStyle/>
          <a:p>
            <a:pPr>
              <a:defRPr/>
            </a:pPr>
            <a:fld id="{C46BCC04-14A5-46FC-A23E-F5829FD84756}" type="slidenum">
              <a:rPr lang="en-US" smtClean="0"/>
              <a:pPr>
                <a:defRPr/>
              </a:pPr>
              <a:t>91</a:t>
            </a:fld>
            <a:endParaRPr lang="en-US"/>
          </a:p>
        </p:txBody>
      </p:sp>
    </p:spTree>
    <p:extLst>
      <p:ext uri="{BB962C8B-B14F-4D97-AF65-F5344CB8AC3E}">
        <p14:creationId xmlns:p14="http://schemas.microsoft.com/office/powerpoint/2010/main" val="979979253"/>
      </p:ext>
    </p:extLst>
  </p:cSld>
  <p:clrMapOvr>
    <a:masterClrMapping/>
  </p:clrMapOvr>
  <p:transition spd="med"/>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08B40-E2FE-4A39-938F-44ED727960C6}"/>
              </a:ext>
            </a:extLst>
          </p:cNvPr>
          <p:cNvSpPr>
            <a:spLocks noGrp="1"/>
          </p:cNvSpPr>
          <p:nvPr>
            <p:ph type="title"/>
          </p:nvPr>
        </p:nvSpPr>
        <p:spPr/>
        <p:txBody>
          <a:bodyPr/>
          <a:lstStyle/>
          <a:p>
            <a:r>
              <a:rPr lang="en-US" dirty="0"/>
              <a:t>Audit Trail</a:t>
            </a:r>
            <a:endParaRPr lang="en-IN" dirty="0"/>
          </a:p>
        </p:txBody>
      </p:sp>
      <p:sp>
        <p:nvSpPr>
          <p:cNvPr id="3" name="Content Placeholder 2">
            <a:extLst>
              <a:ext uri="{FF2B5EF4-FFF2-40B4-BE49-F238E27FC236}">
                <a16:creationId xmlns:a16="http://schemas.microsoft.com/office/drawing/2014/main" id="{6D146361-973D-4C1D-B7C4-44FF11CBC160}"/>
              </a:ext>
            </a:extLst>
          </p:cNvPr>
          <p:cNvSpPr>
            <a:spLocks noGrp="1"/>
          </p:cNvSpPr>
          <p:nvPr>
            <p:ph idx="1"/>
          </p:nvPr>
        </p:nvSpPr>
        <p:spPr/>
        <p:txBody>
          <a:bodyPr/>
          <a:lstStyle/>
          <a:p>
            <a:r>
              <a:rPr lang="en-US" sz="2500" b="0" i="0" dirty="0">
                <a:effectLst/>
                <a:latin typeface="Arial" panose="020B0604020202020204" pitchFamily="34" charset="0"/>
              </a:rPr>
              <a:t>SaaS is one of 3 main categories of cloud computing, alongside infrastructure as a service (</a:t>
            </a:r>
            <a:r>
              <a:rPr lang="en-US" sz="2500" b="0" i="0" u="sng" dirty="0">
                <a:effectLst/>
                <a:latin typeface="Arial" panose="020B0604020202020204" pitchFamily="34" charset="0"/>
                <a:hlinkClick r:id="rId2">
                  <a:extLst>
                    <a:ext uri="{A12FA001-AC4F-418D-AE19-62706E023703}">
                      <ahyp:hlinkClr xmlns:ahyp="http://schemas.microsoft.com/office/drawing/2018/hyperlinkcolor" val="tx"/>
                    </a:ext>
                  </a:extLst>
                </a:hlinkClick>
              </a:rPr>
              <a:t>IaaS</a:t>
            </a:r>
            <a:r>
              <a:rPr lang="en-US" sz="2500" b="0" i="0" dirty="0">
                <a:effectLst/>
                <a:latin typeface="Arial" panose="020B0604020202020204" pitchFamily="34" charset="0"/>
              </a:rPr>
              <a:t>) and platform as a service (</a:t>
            </a:r>
            <a:r>
              <a:rPr lang="en-US" sz="2500" b="0" i="0" u="sng" dirty="0">
                <a:effectLst/>
                <a:latin typeface="Arial" panose="020B0604020202020204" pitchFamily="34" charset="0"/>
                <a:hlinkClick r:id="rId3">
                  <a:extLst>
                    <a:ext uri="{A12FA001-AC4F-418D-AE19-62706E023703}">
                      <ahyp:hlinkClr xmlns:ahyp="http://schemas.microsoft.com/office/drawing/2018/hyperlinkcolor" val="tx"/>
                    </a:ext>
                  </a:extLst>
                </a:hlinkClick>
              </a:rPr>
              <a:t>PaaS</a:t>
            </a:r>
            <a:r>
              <a:rPr lang="en-US" sz="2500" b="0" i="0" dirty="0">
                <a:effectLst/>
                <a:latin typeface="Arial" panose="020B0604020202020204" pitchFamily="34" charset="0"/>
              </a:rPr>
              <a:t>). A range of IT professionals, business users and personal users use SaaS applications. </a:t>
            </a:r>
          </a:p>
          <a:p>
            <a:r>
              <a:rPr lang="en-US" sz="2200" b="0" i="0" dirty="0">
                <a:effectLst/>
                <a:latin typeface="Arial" panose="020B0604020202020204" pitchFamily="34" charset="0"/>
              </a:rPr>
              <a:t>SaaS works through the cloud delivery model. A software provider will either host the application and related data using its own servers, databases, networking and computing resources, or it may be an ISV that contracts a cloud provider to host the application in the provider's data center</a:t>
            </a:r>
            <a:endParaRPr lang="en-IN" sz="2200" dirty="0"/>
          </a:p>
        </p:txBody>
      </p:sp>
      <p:sp>
        <p:nvSpPr>
          <p:cNvPr id="4" name="Date Placeholder 3">
            <a:extLst>
              <a:ext uri="{FF2B5EF4-FFF2-40B4-BE49-F238E27FC236}">
                <a16:creationId xmlns:a16="http://schemas.microsoft.com/office/drawing/2014/main" id="{E0624160-FCD2-4F3D-B1F1-86287E4EAD90}"/>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AD6452AF-D21F-4B47-87A6-A34818BB5313}"/>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689EFD62-D438-4012-8772-E5BFDC89D507}"/>
              </a:ext>
            </a:extLst>
          </p:cNvPr>
          <p:cNvSpPr>
            <a:spLocks noGrp="1"/>
          </p:cNvSpPr>
          <p:nvPr>
            <p:ph type="sldNum" sz="quarter" idx="12"/>
          </p:nvPr>
        </p:nvSpPr>
        <p:spPr/>
        <p:txBody>
          <a:bodyPr/>
          <a:lstStyle/>
          <a:p>
            <a:pPr>
              <a:defRPr/>
            </a:pPr>
            <a:fld id="{C46BCC04-14A5-46FC-A23E-F5829FD84756}" type="slidenum">
              <a:rPr lang="en-US" smtClean="0"/>
              <a:pPr>
                <a:defRPr/>
              </a:pPr>
              <a:t>92</a:t>
            </a:fld>
            <a:endParaRPr lang="en-US"/>
          </a:p>
        </p:txBody>
      </p:sp>
    </p:spTree>
    <p:extLst>
      <p:ext uri="{BB962C8B-B14F-4D97-AF65-F5344CB8AC3E}">
        <p14:creationId xmlns:p14="http://schemas.microsoft.com/office/powerpoint/2010/main" val="806909378"/>
      </p:ext>
    </p:extLst>
  </p:cSld>
  <p:clrMapOvr>
    <a:masterClrMapping/>
  </p:clrMapOvr>
  <p:transition spd="med"/>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4FE8F-6F26-4F63-ADC7-C10E9075FD4D}"/>
              </a:ext>
            </a:extLst>
          </p:cNvPr>
          <p:cNvSpPr>
            <a:spLocks noGrp="1"/>
          </p:cNvSpPr>
          <p:nvPr>
            <p:ph type="title"/>
          </p:nvPr>
        </p:nvSpPr>
        <p:spPr/>
        <p:txBody>
          <a:bodyPr/>
          <a:lstStyle/>
          <a:p>
            <a:r>
              <a:rPr lang="en-US" dirty="0"/>
              <a:t>Audit Trail</a:t>
            </a:r>
            <a:endParaRPr lang="en-IN" dirty="0"/>
          </a:p>
        </p:txBody>
      </p:sp>
      <p:sp>
        <p:nvSpPr>
          <p:cNvPr id="3" name="Content Placeholder 2">
            <a:extLst>
              <a:ext uri="{FF2B5EF4-FFF2-40B4-BE49-F238E27FC236}">
                <a16:creationId xmlns:a16="http://schemas.microsoft.com/office/drawing/2014/main" id="{909C86D8-7FE3-4A56-879E-4A3C586D4AA8}"/>
              </a:ext>
            </a:extLst>
          </p:cNvPr>
          <p:cNvSpPr>
            <a:spLocks noGrp="1"/>
          </p:cNvSpPr>
          <p:nvPr>
            <p:ph idx="1"/>
          </p:nvPr>
        </p:nvSpPr>
        <p:spPr/>
        <p:txBody>
          <a:bodyPr/>
          <a:lstStyle/>
          <a:p>
            <a:pPr marL="0" indent="0" algn="l">
              <a:buNone/>
            </a:pPr>
            <a:r>
              <a:rPr lang="en-US" sz="2300" b="0" i="0" u="none" strike="noStrike" baseline="0" dirty="0">
                <a:latin typeface="Arial" panose="020B0604020202020204" pitchFamily="34" charset="0"/>
              </a:rPr>
              <a:t>Report on Other Legal and Regulatory </a:t>
            </a:r>
            <a:r>
              <a:rPr lang="en-IN" sz="2300" b="0" i="0" u="none" strike="noStrike" baseline="0" dirty="0">
                <a:latin typeface="Arial" panose="020B0604020202020204" pitchFamily="34" charset="0"/>
              </a:rPr>
              <a:t>Requirements</a:t>
            </a:r>
          </a:p>
          <a:p>
            <a:pPr marL="0" indent="0" algn="l">
              <a:buNone/>
            </a:pPr>
            <a:r>
              <a:rPr lang="en-US" sz="2300" b="0" i="0" u="none" strike="noStrike" baseline="0" dirty="0">
                <a:latin typeface="Arial" panose="020B0604020202020204" pitchFamily="34" charset="0"/>
              </a:rPr>
              <a:t>whether the audit trail feature is </a:t>
            </a:r>
            <a:r>
              <a:rPr lang="en-US" sz="2300" b="1" i="0" u="none" strike="noStrike" baseline="0" dirty="0">
                <a:latin typeface="Arial" panose="020B0604020202020204" pitchFamily="34" charset="0"/>
              </a:rPr>
              <a:t>configurable</a:t>
            </a:r>
            <a:r>
              <a:rPr lang="en-US" sz="2300" b="0" i="0" u="none" strike="noStrike" baseline="0" dirty="0">
                <a:latin typeface="Arial" panose="020B0604020202020204" pitchFamily="34" charset="0"/>
              </a:rPr>
              <a:t> (i.e., if it can be </a:t>
            </a:r>
            <a:r>
              <a:rPr lang="en-IN" sz="2300" b="0" i="0" u="none" strike="noStrike" baseline="0" dirty="0">
                <a:latin typeface="Arial" panose="020B0604020202020204" pitchFamily="34" charset="0"/>
              </a:rPr>
              <a:t>disabled or tampered with)?</a:t>
            </a:r>
          </a:p>
          <a:p>
            <a:pPr marL="0" indent="0" algn="l">
              <a:buNone/>
            </a:pPr>
            <a:r>
              <a:rPr lang="en-US" sz="2300" b="0" i="0" u="none" strike="noStrike" baseline="0" dirty="0">
                <a:latin typeface="Arial" panose="020B0604020202020204" pitchFamily="34" charset="0"/>
              </a:rPr>
              <a:t>whether the audit trail feature was enabled/operated </a:t>
            </a:r>
            <a:r>
              <a:rPr lang="en-IN" sz="2300" b="1" i="0" u="none" strike="noStrike" baseline="0" dirty="0">
                <a:latin typeface="Arial" panose="020B0604020202020204" pitchFamily="34" charset="0"/>
              </a:rPr>
              <a:t>throughout the year</a:t>
            </a:r>
            <a:r>
              <a:rPr lang="en-IN" sz="2300" b="0" i="0" u="none" strike="noStrike" baseline="0" dirty="0">
                <a:latin typeface="Arial" panose="020B0604020202020204" pitchFamily="34" charset="0"/>
              </a:rPr>
              <a:t>?</a:t>
            </a:r>
          </a:p>
          <a:p>
            <a:pPr marL="0" indent="0" algn="l">
              <a:buNone/>
            </a:pPr>
            <a:r>
              <a:rPr lang="en-US" sz="2300" b="0" i="0" u="none" strike="noStrike" baseline="0" dirty="0">
                <a:latin typeface="Arial" panose="020B0604020202020204" pitchFamily="34" charset="0"/>
              </a:rPr>
              <a:t>whether all </a:t>
            </a:r>
            <a:r>
              <a:rPr lang="en-US" sz="2300" b="1" i="0" u="none" strike="noStrike" baseline="0" dirty="0">
                <a:latin typeface="Arial" panose="020B0604020202020204" pitchFamily="34" charset="0"/>
              </a:rPr>
              <a:t>transactions recorded </a:t>
            </a:r>
            <a:r>
              <a:rPr lang="en-US" sz="2300" b="0" i="0" u="none" strike="noStrike" baseline="0" dirty="0">
                <a:latin typeface="Arial" panose="020B0604020202020204" pitchFamily="34" charset="0"/>
              </a:rPr>
              <a:t>in the software </a:t>
            </a:r>
            <a:r>
              <a:rPr lang="en-US" sz="2300" b="1" i="0" u="none" strike="noStrike" baseline="0" dirty="0">
                <a:latin typeface="Arial" panose="020B0604020202020204" pitchFamily="34" charset="0"/>
              </a:rPr>
              <a:t>are covered in the audit trail feature?</a:t>
            </a:r>
          </a:p>
          <a:p>
            <a:pPr marL="0" indent="0" algn="l">
              <a:buNone/>
            </a:pPr>
            <a:r>
              <a:rPr lang="en-US" sz="2300" b="0" i="0" u="none" strike="noStrike" baseline="0" dirty="0">
                <a:latin typeface="Arial" panose="020B0604020202020204" pitchFamily="34" charset="0"/>
              </a:rPr>
              <a:t>whether the audit trail has been </a:t>
            </a:r>
            <a:r>
              <a:rPr lang="en-US" sz="2300" b="1" i="0" u="none" strike="noStrike" baseline="0" dirty="0">
                <a:latin typeface="Arial" panose="020B0604020202020204" pitchFamily="34" charset="0"/>
              </a:rPr>
              <a:t>preserved as per statutory </a:t>
            </a:r>
            <a:r>
              <a:rPr lang="en-IN" sz="2300" b="1" i="0" u="none" strike="noStrike" baseline="0" dirty="0">
                <a:latin typeface="Arial" panose="020B0604020202020204" pitchFamily="34" charset="0"/>
              </a:rPr>
              <a:t>requirements</a:t>
            </a:r>
            <a:r>
              <a:rPr lang="en-IN" sz="2300" b="0" i="0" u="none" strike="noStrike" baseline="0" dirty="0">
                <a:latin typeface="Arial" panose="020B0604020202020204" pitchFamily="34" charset="0"/>
              </a:rPr>
              <a:t> for record retention?</a:t>
            </a:r>
            <a:endParaRPr lang="en-IN" sz="2300" dirty="0">
              <a:latin typeface="Arial" panose="020B0604020202020204" pitchFamily="34" charset="0"/>
            </a:endParaRPr>
          </a:p>
          <a:p>
            <a:pPr marL="0" indent="0" algn="l">
              <a:buNone/>
            </a:pPr>
            <a:endParaRPr lang="en-IN" dirty="0"/>
          </a:p>
        </p:txBody>
      </p:sp>
      <p:sp>
        <p:nvSpPr>
          <p:cNvPr id="4" name="Date Placeholder 3">
            <a:extLst>
              <a:ext uri="{FF2B5EF4-FFF2-40B4-BE49-F238E27FC236}">
                <a16:creationId xmlns:a16="http://schemas.microsoft.com/office/drawing/2014/main" id="{E405B59C-8B9F-4ADF-967F-F798DAF24ED2}"/>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F0971559-D35E-45FD-829D-504680DD63FB}"/>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BED75CCF-F212-457C-8D29-6D10892ECE42}"/>
              </a:ext>
            </a:extLst>
          </p:cNvPr>
          <p:cNvSpPr>
            <a:spLocks noGrp="1"/>
          </p:cNvSpPr>
          <p:nvPr>
            <p:ph type="sldNum" sz="quarter" idx="12"/>
          </p:nvPr>
        </p:nvSpPr>
        <p:spPr/>
        <p:txBody>
          <a:bodyPr/>
          <a:lstStyle/>
          <a:p>
            <a:pPr>
              <a:defRPr/>
            </a:pPr>
            <a:fld id="{C46BCC04-14A5-46FC-A23E-F5829FD84756}" type="slidenum">
              <a:rPr lang="en-US" smtClean="0"/>
              <a:pPr>
                <a:defRPr/>
              </a:pPr>
              <a:t>93</a:t>
            </a:fld>
            <a:endParaRPr lang="en-US"/>
          </a:p>
        </p:txBody>
      </p:sp>
    </p:spTree>
    <p:extLst>
      <p:ext uri="{BB962C8B-B14F-4D97-AF65-F5344CB8AC3E}">
        <p14:creationId xmlns:p14="http://schemas.microsoft.com/office/powerpoint/2010/main" val="3484674952"/>
      </p:ext>
    </p:extLst>
  </p:cSld>
  <p:clrMapOvr>
    <a:masterClrMapping/>
  </p:clrMapOvr>
  <p:transition spd="med"/>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9DC94-45E1-4BFE-97BB-8F2FADD8579E}"/>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E6046D9F-B6E9-489A-A045-52B6919DE115}"/>
              </a:ext>
            </a:extLst>
          </p:cNvPr>
          <p:cNvSpPr>
            <a:spLocks noGrp="1"/>
          </p:cNvSpPr>
          <p:nvPr>
            <p:ph idx="1"/>
          </p:nvPr>
        </p:nvSpPr>
        <p:spPr/>
        <p:txBody>
          <a:bodyPr/>
          <a:lstStyle/>
          <a:p>
            <a:pPr marL="0" indent="0">
              <a:buNone/>
            </a:pPr>
            <a:r>
              <a:rPr lang="en-IN" sz="2200" b="1" i="0" u="none" strike="noStrike" baseline="0" dirty="0">
                <a:latin typeface="Arial" panose="020B0604020202020204" pitchFamily="34" charset="0"/>
              </a:rPr>
              <a:t>Preservation of Audit Trails </a:t>
            </a:r>
          </a:p>
          <a:p>
            <a:pPr marL="0" indent="0" algn="l">
              <a:buNone/>
            </a:pPr>
            <a:r>
              <a:rPr lang="en-US" sz="2200" b="0" i="0" u="none" strike="noStrike" baseline="0" dirty="0">
                <a:latin typeface="Arial" panose="020B0604020202020204" pitchFamily="34" charset="0"/>
              </a:rPr>
              <a:t>The auditor is required to comment whether ‘the audit trail</a:t>
            </a:r>
          </a:p>
          <a:p>
            <a:pPr marL="0" indent="0" algn="l">
              <a:buNone/>
            </a:pPr>
            <a:r>
              <a:rPr lang="en-US" sz="2200" dirty="0">
                <a:latin typeface="Arial" panose="020B0604020202020204" pitchFamily="34" charset="0"/>
              </a:rPr>
              <a:t> </a:t>
            </a:r>
            <a:r>
              <a:rPr lang="en-US" sz="2200" b="0" i="0" u="none" strike="noStrike" baseline="0" dirty="0">
                <a:latin typeface="Arial" panose="020B0604020202020204" pitchFamily="34" charset="0"/>
              </a:rPr>
              <a:t>has been preserved by the company as per the statutory</a:t>
            </a:r>
          </a:p>
          <a:p>
            <a:pPr marL="0" indent="0" algn="l">
              <a:buNone/>
            </a:pPr>
            <a:r>
              <a:rPr lang="en-US" sz="2200" b="0" i="0" u="none" strike="noStrike" baseline="0" dirty="0">
                <a:latin typeface="Arial" panose="020B0604020202020204" pitchFamily="34" charset="0"/>
              </a:rPr>
              <a:t> requirements for record retention’. Considering the     </a:t>
            </a:r>
          </a:p>
          <a:p>
            <a:pPr marL="0" indent="0" algn="l">
              <a:buNone/>
            </a:pPr>
            <a:r>
              <a:rPr lang="en-US" sz="2200" dirty="0">
                <a:latin typeface="Arial" panose="020B0604020202020204" pitchFamily="34" charset="0"/>
              </a:rPr>
              <a:t> </a:t>
            </a:r>
            <a:r>
              <a:rPr lang="en-US" sz="2200" b="0" i="0" u="none" strike="noStrike" baseline="0" dirty="0">
                <a:latin typeface="Arial" panose="020B0604020202020204" pitchFamily="34" charset="0"/>
              </a:rPr>
              <a:t>requirement of Sec 128(5) of the Act, which requires </a:t>
            </a:r>
          </a:p>
          <a:p>
            <a:pPr marL="0" indent="0" algn="l">
              <a:buNone/>
            </a:pPr>
            <a:r>
              <a:rPr lang="en-US" sz="2200" dirty="0">
                <a:latin typeface="Arial" panose="020B0604020202020204" pitchFamily="34" charset="0"/>
              </a:rPr>
              <a:t> </a:t>
            </a:r>
            <a:r>
              <a:rPr lang="en-US" sz="2200" b="0" i="0" u="none" strike="noStrike" baseline="0" dirty="0">
                <a:latin typeface="Arial" panose="020B0604020202020204" pitchFamily="34" charset="0"/>
              </a:rPr>
              <a:t>books of account to be </a:t>
            </a:r>
            <a:r>
              <a:rPr lang="en-US" sz="2200" dirty="0">
                <a:latin typeface="Arial" panose="020B0604020202020204" pitchFamily="34" charset="0"/>
              </a:rPr>
              <a:t>pr</a:t>
            </a:r>
            <a:r>
              <a:rPr lang="en-US" sz="2200" b="0" i="0" u="none" strike="noStrike" baseline="0" dirty="0">
                <a:latin typeface="Arial" panose="020B0604020202020204" pitchFamily="34" charset="0"/>
              </a:rPr>
              <a:t>eserved by co for a minimum </a:t>
            </a:r>
          </a:p>
          <a:p>
            <a:pPr marL="0" indent="0" algn="l">
              <a:buNone/>
            </a:pPr>
            <a:r>
              <a:rPr lang="en-US" sz="2200" b="0" i="0" u="none" strike="noStrike" baseline="0" dirty="0">
                <a:latin typeface="Arial" panose="020B0604020202020204" pitchFamily="34" charset="0"/>
              </a:rPr>
              <a:t> period of eight years, the co would need to retain audit trail </a:t>
            </a:r>
          </a:p>
          <a:p>
            <a:pPr marL="0" indent="0" algn="l">
              <a:buNone/>
            </a:pPr>
            <a:r>
              <a:rPr lang="en-US" sz="2200" dirty="0">
                <a:latin typeface="Arial" panose="020B0604020202020204" pitchFamily="34" charset="0"/>
              </a:rPr>
              <a:t> </a:t>
            </a:r>
            <a:r>
              <a:rPr lang="en-US" sz="2200" b="0" i="0" u="none" strike="noStrike" baseline="0" dirty="0">
                <a:latin typeface="Arial" panose="020B0604020202020204" pitchFamily="34" charset="0"/>
              </a:rPr>
              <a:t>for a minimum period of </a:t>
            </a:r>
            <a:r>
              <a:rPr lang="en-IN" sz="2200" b="0" i="0" u="none" strike="noStrike" baseline="0" dirty="0">
                <a:latin typeface="Arial" panose="020B0604020202020204" pitchFamily="34" charset="0"/>
              </a:rPr>
              <a:t>8 years</a:t>
            </a:r>
            <a:endParaRPr lang="en-IN" sz="2200" dirty="0"/>
          </a:p>
        </p:txBody>
      </p:sp>
      <p:sp>
        <p:nvSpPr>
          <p:cNvPr id="4" name="Date Placeholder 3">
            <a:extLst>
              <a:ext uri="{FF2B5EF4-FFF2-40B4-BE49-F238E27FC236}">
                <a16:creationId xmlns:a16="http://schemas.microsoft.com/office/drawing/2014/main" id="{1C1947FF-B49D-45C9-AE2A-D1C6A2A50DF3}"/>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1CBDA2A9-2A59-442E-BF90-61A17CB5AB61}"/>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71A34EE6-A0D8-41A1-B04A-01FDA3500B65}"/>
              </a:ext>
            </a:extLst>
          </p:cNvPr>
          <p:cNvSpPr>
            <a:spLocks noGrp="1"/>
          </p:cNvSpPr>
          <p:nvPr>
            <p:ph type="sldNum" sz="quarter" idx="12"/>
          </p:nvPr>
        </p:nvSpPr>
        <p:spPr/>
        <p:txBody>
          <a:bodyPr/>
          <a:lstStyle/>
          <a:p>
            <a:pPr>
              <a:defRPr/>
            </a:pPr>
            <a:fld id="{C46BCC04-14A5-46FC-A23E-F5829FD84756}" type="slidenum">
              <a:rPr lang="en-US" smtClean="0"/>
              <a:pPr>
                <a:defRPr/>
              </a:pPr>
              <a:t>94</a:t>
            </a:fld>
            <a:endParaRPr lang="en-US"/>
          </a:p>
        </p:txBody>
      </p:sp>
    </p:spTree>
    <p:extLst>
      <p:ext uri="{BB962C8B-B14F-4D97-AF65-F5344CB8AC3E}">
        <p14:creationId xmlns:p14="http://schemas.microsoft.com/office/powerpoint/2010/main" val="909823498"/>
      </p:ext>
    </p:extLst>
  </p:cSld>
  <p:clrMapOvr>
    <a:masterClrMapping/>
  </p:clrMapOvr>
  <p:transition spd="med"/>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77CFBD-256E-40BD-8CA6-11D05712A74C}"/>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66BBFB4D-A4EB-4ECC-B4DF-0629B0CBE1CA}"/>
              </a:ext>
            </a:extLst>
          </p:cNvPr>
          <p:cNvSpPr>
            <a:spLocks noGrp="1"/>
          </p:cNvSpPr>
          <p:nvPr>
            <p:ph idx="1"/>
          </p:nvPr>
        </p:nvSpPr>
        <p:spPr/>
        <p:txBody>
          <a:bodyPr/>
          <a:lstStyle/>
          <a:p>
            <a:r>
              <a:rPr lang="en-IN" sz="2200" b="1" i="0" u="none" strike="noStrike" baseline="0" dirty="0">
                <a:latin typeface="Arial" panose="020B0604020202020204" pitchFamily="34" charset="0"/>
              </a:rPr>
              <a:t>Audit Approach</a:t>
            </a:r>
          </a:p>
          <a:p>
            <a:pPr algn="l"/>
            <a:r>
              <a:rPr lang="en-US" sz="2200" b="0" i="0" u="none" strike="noStrike" baseline="0" dirty="0">
                <a:latin typeface="Arial" panose="020B0604020202020204" pitchFamily="34" charset="0"/>
              </a:rPr>
              <a:t>identify the records and transactions that constitute books of account under section 2(13) of the Act;</a:t>
            </a:r>
            <a:endParaRPr lang="en-IN" sz="2200" dirty="0">
              <a:latin typeface="Arial" panose="020B0604020202020204" pitchFamily="34" charset="0"/>
            </a:endParaRPr>
          </a:p>
          <a:p>
            <a:pPr algn="l"/>
            <a:r>
              <a:rPr lang="en-US" sz="2200" b="0" i="0" u="none" strike="noStrike" baseline="0" dirty="0">
                <a:latin typeface="Arial" panose="020B0604020202020204" pitchFamily="34" charset="0"/>
              </a:rPr>
              <a:t>identify the software i.e., IT environment including </a:t>
            </a:r>
            <a:r>
              <a:rPr lang="en-IN" sz="2200" b="0" i="0" u="none" strike="noStrike" baseline="0" dirty="0">
                <a:latin typeface="Arial" panose="020B0604020202020204" pitchFamily="34" charset="0"/>
              </a:rPr>
              <a:t>applications, web-portals, databases, Interfaces, Data or any other IT </a:t>
            </a:r>
            <a:r>
              <a:rPr lang="en-US" sz="2200" b="0" i="0" u="none" strike="noStrike" baseline="0" dirty="0">
                <a:latin typeface="Arial" panose="020B0604020202020204" pitchFamily="34" charset="0"/>
              </a:rPr>
              <a:t>component used for processing and or storing data for creation and maintenance of books of account;</a:t>
            </a:r>
          </a:p>
          <a:p>
            <a:pPr algn="l"/>
            <a:r>
              <a:rPr lang="en-US" sz="2200" b="0" i="0" u="none" strike="noStrike" baseline="0" dirty="0">
                <a:latin typeface="Arial" panose="020B0604020202020204" pitchFamily="34" charset="0"/>
              </a:rPr>
              <a:t>ensure such software have the audit trail feature</a:t>
            </a:r>
          </a:p>
          <a:p>
            <a:pPr algn="l"/>
            <a:endParaRPr lang="en-IN" sz="2200" dirty="0"/>
          </a:p>
        </p:txBody>
      </p:sp>
      <p:sp>
        <p:nvSpPr>
          <p:cNvPr id="4" name="Date Placeholder 3">
            <a:extLst>
              <a:ext uri="{FF2B5EF4-FFF2-40B4-BE49-F238E27FC236}">
                <a16:creationId xmlns:a16="http://schemas.microsoft.com/office/drawing/2014/main" id="{C626EA3D-0186-43E9-AA3E-E3776AD058A6}"/>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CDE5101A-2388-459D-B884-B34DF2FCEA19}"/>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1DAE8A62-CA53-49CF-A569-2EB9DEA47CE3}"/>
              </a:ext>
            </a:extLst>
          </p:cNvPr>
          <p:cNvSpPr>
            <a:spLocks noGrp="1"/>
          </p:cNvSpPr>
          <p:nvPr>
            <p:ph type="sldNum" sz="quarter" idx="12"/>
          </p:nvPr>
        </p:nvSpPr>
        <p:spPr/>
        <p:txBody>
          <a:bodyPr/>
          <a:lstStyle/>
          <a:p>
            <a:pPr>
              <a:defRPr/>
            </a:pPr>
            <a:fld id="{C46BCC04-14A5-46FC-A23E-F5829FD84756}" type="slidenum">
              <a:rPr lang="en-US" smtClean="0"/>
              <a:pPr>
                <a:defRPr/>
              </a:pPr>
              <a:t>95</a:t>
            </a:fld>
            <a:endParaRPr lang="en-US"/>
          </a:p>
        </p:txBody>
      </p:sp>
    </p:spTree>
    <p:extLst>
      <p:ext uri="{BB962C8B-B14F-4D97-AF65-F5344CB8AC3E}">
        <p14:creationId xmlns:p14="http://schemas.microsoft.com/office/powerpoint/2010/main" val="4116404187"/>
      </p:ext>
    </p:extLst>
  </p:cSld>
  <p:clrMapOvr>
    <a:masterClrMapping/>
  </p:clrMapOvr>
  <p:transition spd="med"/>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4795E-0FA2-403E-B684-523041C62837}"/>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CE017B1B-9A9C-4AF7-B24A-3009321A44FB}"/>
              </a:ext>
            </a:extLst>
          </p:cNvPr>
          <p:cNvSpPr>
            <a:spLocks noGrp="1"/>
          </p:cNvSpPr>
          <p:nvPr>
            <p:ph idx="1"/>
          </p:nvPr>
        </p:nvSpPr>
        <p:spPr>
          <a:xfrm>
            <a:off x="1090613" y="1371600"/>
            <a:ext cx="7620000" cy="4114800"/>
          </a:xfrm>
        </p:spPr>
        <p:txBody>
          <a:bodyPr/>
          <a:lstStyle/>
          <a:p>
            <a:pPr algn="l"/>
            <a:r>
              <a:rPr lang="en-US" sz="2100" b="0" i="0" u="none" strike="noStrike" baseline="0" dirty="0">
                <a:latin typeface="Arial" panose="020B0604020202020204" pitchFamily="34" charset="0"/>
              </a:rPr>
              <a:t>ensure that the audit trail captures changes to each and every transaction of books of account; information that needs to be captured may include the following:</a:t>
            </a:r>
          </a:p>
          <a:p>
            <a:pPr marL="0" indent="0" algn="l">
              <a:buNone/>
            </a:pPr>
            <a:r>
              <a:rPr lang="en-US" sz="2100" b="0" i="0" u="none" strike="noStrike" baseline="0" dirty="0">
                <a:latin typeface="Courier New" panose="02070309020205020404" pitchFamily="49" charset="0"/>
              </a:rPr>
              <a:t>  	o </a:t>
            </a:r>
            <a:r>
              <a:rPr lang="en-US" sz="2100" b="0" i="0" u="none" strike="noStrike" baseline="0" dirty="0">
                <a:latin typeface="Arial" panose="020B0604020202020204" pitchFamily="34" charset="0"/>
              </a:rPr>
              <a:t>when changes were made,</a:t>
            </a:r>
          </a:p>
          <a:p>
            <a:pPr marL="0" indent="0" algn="l">
              <a:buNone/>
            </a:pPr>
            <a:r>
              <a:rPr lang="en-US" sz="2100" b="0" i="0" u="none" strike="noStrike" baseline="0" dirty="0">
                <a:latin typeface="Courier New" panose="02070309020205020404" pitchFamily="49" charset="0"/>
              </a:rPr>
              <a:t>	o </a:t>
            </a:r>
            <a:r>
              <a:rPr lang="en-US" sz="2100" b="0" i="0" u="none" strike="noStrike" baseline="0" dirty="0">
                <a:latin typeface="Arial" panose="020B0604020202020204" pitchFamily="34" charset="0"/>
              </a:rPr>
              <a:t>who made those changes,</a:t>
            </a:r>
          </a:p>
          <a:p>
            <a:pPr marL="0" indent="0" algn="l">
              <a:buNone/>
            </a:pPr>
            <a:r>
              <a:rPr lang="en-US" sz="2100" b="0" i="0" u="none" strike="noStrike" baseline="0" dirty="0">
                <a:latin typeface="Courier New" panose="02070309020205020404" pitchFamily="49" charset="0"/>
              </a:rPr>
              <a:t>	o </a:t>
            </a:r>
            <a:r>
              <a:rPr lang="en-US" sz="2100" b="0" i="0" u="none" strike="noStrike" baseline="0" dirty="0">
                <a:latin typeface="Arial" panose="020B0604020202020204" pitchFamily="34" charset="0"/>
              </a:rPr>
              <a:t>what data was changed,</a:t>
            </a:r>
          </a:p>
          <a:p>
            <a:pPr algn="l"/>
            <a:r>
              <a:rPr lang="en-US" sz="2100" b="0" i="0" u="none" strike="noStrike" baseline="0" dirty="0">
                <a:latin typeface="Arial" panose="020B0604020202020204" pitchFamily="34" charset="0"/>
              </a:rPr>
              <a:t>ensure that the audit trail feature is always enabled </a:t>
            </a:r>
          </a:p>
          <a:p>
            <a:pPr algn="l"/>
            <a:r>
              <a:rPr lang="en-US" sz="2100" b="0" i="0" u="none" strike="noStrike" baseline="0" dirty="0">
                <a:latin typeface="Arial" panose="020B0604020202020204" pitchFamily="34" charset="0"/>
              </a:rPr>
              <a:t>ensure that the audit trail is enabled at the database level (if</a:t>
            </a:r>
          </a:p>
          <a:p>
            <a:pPr marL="0" indent="0" algn="l">
              <a:buNone/>
            </a:pPr>
            <a:r>
              <a:rPr lang="en-US" sz="2100" b="0" i="0" u="none" strike="noStrike" baseline="0" dirty="0">
                <a:latin typeface="Arial" panose="020B0604020202020204" pitchFamily="34" charset="0"/>
              </a:rPr>
              <a:t>     applicable) for logging any direct data changes;</a:t>
            </a:r>
            <a:endParaRPr lang="en-IN" sz="2100" dirty="0"/>
          </a:p>
        </p:txBody>
      </p:sp>
      <p:sp>
        <p:nvSpPr>
          <p:cNvPr id="4" name="Date Placeholder 3">
            <a:extLst>
              <a:ext uri="{FF2B5EF4-FFF2-40B4-BE49-F238E27FC236}">
                <a16:creationId xmlns:a16="http://schemas.microsoft.com/office/drawing/2014/main" id="{E5189787-9241-4FD5-A4FA-97C03F693FF3}"/>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BA830E09-D553-4B68-A3C7-ED5B29797EF9}"/>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B28DBD44-8B02-48FF-A931-F91AE1AA53A1}"/>
              </a:ext>
            </a:extLst>
          </p:cNvPr>
          <p:cNvSpPr>
            <a:spLocks noGrp="1"/>
          </p:cNvSpPr>
          <p:nvPr>
            <p:ph type="sldNum" sz="quarter" idx="12"/>
          </p:nvPr>
        </p:nvSpPr>
        <p:spPr/>
        <p:txBody>
          <a:bodyPr/>
          <a:lstStyle/>
          <a:p>
            <a:pPr>
              <a:defRPr/>
            </a:pPr>
            <a:fld id="{C46BCC04-14A5-46FC-A23E-F5829FD84756}" type="slidenum">
              <a:rPr lang="en-US" smtClean="0"/>
              <a:pPr>
                <a:defRPr/>
              </a:pPr>
              <a:t>96</a:t>
            </a:fld>
            <a:endParaRPr lang="en-US"/>
          </a:p>
        </p:txBody>
      </p:sp>
    </p:spTree>
    <p:extLst>
      <p:ext uri="{BB962C8B-B14F-4D97-AF65-F5344CB8AC3E}">
        <p14:creationId xmlns:p14="http://schemas.microsoft.com/office/powerpoint/2010/main" val="1564550782"/>
      </p:ext>
    </p:extLst>
  </p:cSld>
  <p:clrMapOvr>
    <a:masterClrMapping/>
  </p:clrMapOvr>
  <p:transition spd="med"/>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BF07B-95E0-4B2E-9890-7FEFAEB71088}"/>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2C796751-6123-4A82-8BA7-C2E013C04CB9}"/>
              </a:ext>
            </a:extLst>
          </p:cNvPr>
          <p:cNvSpPr>
            <a:spLocks noGrp="1"/>
          </p:cNvSpPr>
          <p:nvPr>
            <p:ph idx="1"/>
          </p:nvPr>
        </p:nvSpPr>
        <p:spPr/>
        <p:txBody>
          <a:bodyPr/>
          <a:lstStyle/>
          <a:p>
            <a:pPr algn="l"/>
            <a:r>
              <a:rPr lang="en-US" sz="2200" b="0" i="0" u="none" strike="noStrike" baseline="0" dirty="0">
                <a:latin typeface="Arial" panose="020B0604020202020204" pitchFamily="34" charset="0"/>
              </a:rPr>
              <a:t>ensure that the audit trail is appropriately protected from any </a:t>
            </a:r>
            <a:r>
              <a:rPr lang="en-IN" sz="2200" b="0" i="0" u="none" strike="noStrike" baseline="0" dirty="0">
                <a:latin typeface="Arial" panose="020B0604020202020204" pitchFamily="34" charset="0"/>
              </a:rPr>
              <a:t>Modification</a:t>
            </a:r>
          </a:p>
          <a:p>
            <a:pPr algn="l"/>
            <a:r>
              <a:rPr lang="en-US" sz="2200" b="0" i="0" u="none" strike="noStrike" baseline="0" dirty="0">
                <a:latin typeface="Arial" panose="020B0604020202020204" pitchFamily="34" charset="0"/>
              </a:rPr>
              <a:t>ensure that the audit trail is retained as per statutory </a:t>
            </a:r>
            <a:r>
              <a:rPr lang="en-IN" sz="2200" b="0" i="0" u="none" strike="noStrike" baseline="0" dirty="0">
                <a:latin typeface="Arial" panose="020B0604020202020204" pitchFamily="34" charset="0"/>
              </a:rPr>
              <a:t>requirements for record retention</a:t>
            </a:r>
            <a:endParaRPr lang="en-IN" sz="2200" dirty="0">
              <a:latin typeface="Arial" panose="020B0604020202020204" pitchFamily="34" charset="0"/>
            </a:endParaRPr>
          </a:p>
          <a:p>
            <a:pPr algn="l"/>
            <a:r>
              <a:rPr lang="en-US" sz="2200" b="0" i="0" u="none" strike="noStrike" baseline="0" dirty="0">
                <a:latin typeface="Arial" panose="020B0604020202020204" pitchFamily="34" charset="0"/>
              </a:rPr>
              <a:t>ensure that controls over maintenance and monitoring of audit trail and its feature are designed and operating effectively throughout the period of reporting</a:t>
            </a:r>
            <a:endParaRPr lang="en-IN" sz="2200" dirty="0"/>
          </a:p>
        </p:txBody>
      </p:sp>
      <p:sp>
        <p:nvSpPr>
          <p:cNvPr id="4" name="Date Placeholder 3">
            <a:extLst>
              <a:ext uri="{FF2B5EF4-FFF2-40B4-BE49-F238E27FC236}">
                <a16:creationId xmlns:a16="http://schemas.microsoft.com/office/drawing/2014/main" id="{6741400F-1C81-4F5A-A3C9-F6D2E2FEF702}"/>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769F910C-0ACF-47A5-888E-1B600F8CB55C}"/>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BD66BA46-47B2-4DD2-BB49-954B0F402AA2}"/>
              </a:ext>
            </a:extLst>
          </p:cNvPr>
          <p:cNvSpPr>
            <a:spLocks noGrp="1"/>
          </p:cNvSpPr>
          <p:nvPr>
            <p:ph type="sldNum" sz="quarter" idx="12"/>
          </p:nvPr>
        </p:nvSpPr>
        <p:spPr/>
        <p:txBody>
          <a:bodyPr/>
          <a:lstStyle/>
          <a:p>
            <a:pPr>
              <a:defRPr/>
            </a:pPr>
            <a:fld id="{C46BCC04-14A5-46FC-A23E-F5829FD84756}" type="slidenum">
              <a:rPr lang="en-US" smtClean="0"/>
              <a:pPr>
                <a:defRPr/>
              </a:pPr>
              <a:t>97</a:t>
            </a:fld>
            <a:endParaRPr lang="en-US"/>
          </a:p>
        </p:txBody>
      </p:sp>
    </p:spTree>
    <p:extLst>
      <p:ext uri="{BB962C8B-B14F-4D97-AF65-F5344CB8AC3E}">
        <p14:creationId xmlns:p14="http://schemas.microsoft.com/office/powerpoint/2010/main" val="4238880246"/>
      </p:ext>
    </p:extLst>
  </p:cSld>
  <p:clrMapOvr>
    <a:masterClrMapping/>
  </p:clrMapOvr>
  <p:transition spd="med"/>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7C45D-D271-44D3-8C73-083D7E27F844}"/>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6F28D142-B64B-4F45-BA6E-A7EB25E2D7A4}"/>
              </a:ext>
            </a:extLst>
          </p:cNvPr>
          <p:cNvSpPr>
            <a:spLocks noGrp="1"/>
          </p:cNvSpPr>
          <p:nvPr>
            <p:ph idx="1"/>
          </p:nvPr>
        </p:nvSpPr>
        <p:spPr>
          <a:xfrm>
            <a:off x="1014413" y="1371600"/>
            <a:ext cx="7620000" cy="4114800"/>
          </a:xfrm>
        </p:spPr>
        <p:txBody>
          <a:bodyPr/>
          <a:lstStyle/>
          <a:p>
            <a:r>
              <a:rPr lang="en-IN" dirty="0"/>
              <a:t>Internal Control </a:t>
            </a:r>
          </a:p>
          <a:p>
            <a:pPr algn="l"/>
            <a:r>
              <a:rPr lang="en-US" sz="2200" b="0" i="0" u="none" strike="noStrike" baseline="0" dirty="0">
                <a:latin typeface="Arial" panose="020B0604020202020204" pitchFamily="34" charset="0"/>
              </a:rPr>
              <a:t>Controls to ensure that the audit trail feature has not been </a:t>
            </a:r>
            <a:r>
              <a:rPr lang="en-IN" sz="2200" b="0" i="0" u="none" strike="noStrike" baseline="0" dirty="0">
                <a:latin typeface="Arial" panose="020B0604020202020204" pitchFamily="34" charset="0"/>
              </a:rPr>
              <a:t>disabled or deactivated.</a:t>
            </a:r>
          </a:p>
          <a:p>
            <a:pPr algn="l"/>
            <a:r>
              <a:rPr lang="en-US" sz="2200" b="0" i="0" u="none" strike="noStrike" baseline="0" dirty="0">
                <a:latin typeface="Arial" panose="020B0604020202020204" pitchFamily="34" charset="0"/>
              </a:rPr>
              <a:t>Controls to ensure that User IDs are assigned to each</a:t>
            </a:r>
          </a:p>
          <a:p>
            <a:pPr marL="0" indent="0" algn="l">
              <a:buNone/>
            </a:pPr>
            <a:r>
              <a:rPr lang="en-US" sz="2200" b="0" i="0" u="none" strike="noStrike" baseline="0" dirty="0">
                <a:latin typeface="Arial" panose="020B0604020202020204" pitchFamily="34" charset="0"/>
              </a:rPr>
              <a:t>     individual and that User IDs are not shared.</a:t>
            </a:r>
            <a:endParaRPr lang="en-IN" sz="2200" dirty="0">
              <a:latin typeface="Arial" panose="020B0604020202020204" pitchFamily="34" charset="0"/>
            </a:endParaRPr>
          </a:p>
          <a:p>
            <a:pPr algn="l"/>
            <a:r>
              <a:rPr lang="en-US" sz="2200" b="0" i="0" u="none" strike="noStrike" baseline="0" dirty="0">
                <a:latin typeface="Arial" panose="020B0604020202020204" pitchFamily="34" charset="0"/>
              </a:rPr>
              <a:t>Controls to ensure that changes to the configurations of the audit trail are authorized and logs of such changes are </a:t>
            </a:r>
            <a:r>
              <a:rPr lang="en-IN" sz="2200" dirty="0">
                <a:latin typeface="Arial" panose="020B0604020202020204" pitchFamily="34" charset="0"/>
              </a:rPr>
              <a:t>m</a:t>
            </a:r>
            <a:r>
              <a:rPr lang="en-IN" sz="2200" b="0" i="0" u="none" strike="noStrike" baseline="0" dirty="0">
                <a:latin typeface="Arial" panose="020B0604020202020204" pitchFamily="34" charset="0"/>
              </a:rPr>
              <a:t>aintained</a:t>
            </a:r>
          </a:p>
        </p:txBody>
      </p:sp>
      <p:sp>
        <p:nvSpPr>
          <p:cNvPr id="4" name="Date Placeholder 3">
            <a:extLst>
              <a:ext uri="{FF2B5EF4-FFF2-40B4-BE49-F238E27FC236}">
                <a16:creationId xmlns:a16="http://schemas.microsoft.com/office/drawing/2014/main" id="{5DF19FB6-ED89-463A-AC1D-18A4740F3E06}"/>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0EE88AF3-D191-45D6-9813-F1673388AF76}"/>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70547D2D-5D60-403A-BAF3-7DA043F69C90}"/>
              </a:ext>
            </a:extLst>
          </p:cNvPr>
          <p:cNvSpPr>
            <a:spLocks noGrp="1"/>
          </p:cNvSpPr>
          <p:nvPr>
            <p:ph type="sldNum" sz="quarter" idx="12"/>
          </p:nvPr>
        </p:nvSpPr>
        <p:spPr/>
        <p:txBody>
          <a:bodyPr/>
          <a:lstStyle/>
          <a:p>
            <a:pPr>
              <a:defRPr/>
            </a:pPr>
            <a:fld id="{C46BCC04-14A5-46FC-A23E-F5829FD84756}" type="slidenum">
              <a:rPr lang="en-US" smtClean="0"/>
              <a:pPr>
                <a:defRPr/>
              </a:pPr>
              <a:t>98</a:t>
            </a:fld>
            <a:endParaRPr lang="en-US"/>
          </a:p>
        </p:txBody>
      </p:sp>
    </p:spTree>
    <p:extLst>
      <p:ext uri="{BB962C8B-B14F-4D97-AF65-F5344CB8AC3E}">
        <p14:creationId xmlns:p14="http://schemas.microsoft.com/office/powerpoint/2010/main" val="3753414882"/>
      </p:ext>
    </p:extLst>
  </p:cSld>
  <p:clrMapOvr>
    <a:masterClrMapping/>
  </p:clrMapOvr>
  <p:transition spd="med"/>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2A982-41E6-4DC1-A628-FB444105D166}"/>
              </a:ext>
            </a:extLst>
          </p:cNvPr>
          <p:cNvSpPr>
            <a:spLocks noGrp="1"/>
          </p:cNvSpPr>
          <p:nvPr>
            <p:ph type="title"/>
          </p:nvPr>
        </p:nvSpPr>
        <p:spPr/>
        <p:txBody>
          <a:bodyPr/>
          <a:lstStyle/>
          <a:p>
            <a:r>
              <a:rPr lang="en-IN" dirty="0"/>
              <a:t>Audit Trail</a:t>
            </a:r>
          </a:p>
        </p:txBody>
      </p:sp>
      <p:sp>
        <p:nvSpPr>
          <p:cNvPr id="3" name="Content Placeholder 2">
            <a:extLst>
              <a:ext uri="{FF2B5EF4-FFF2-40B4-BE49-F238E27FC236}">
                <a16:creationId xmlns:a16="http://schemas.microsoft.com/office/drawing/2014/main" id="{A6BBD6B0-6B21-450F-9B04-06E0F65F6C49}"/>
              </a:ext>
            </a:extLst>
          </p:cNvPr>
          <p:cNvSpPr>
            <a:spLocks noGrp="1"/>
          </p:cNvSpPr>
          <p:nvPr>
            <p:ph idx="1"/>
          </p:nvPr>
        </p:nvSpPr>
        <p:spPr/>
        <p:txBody>
          <a:bodyPr/>
          <a:lstStyle/>
          <a:p>
            <a:r>
              <a:rPr lang="en-US" sz="2200" b="0" i="0" u="none" strike="noStrike" baseline="0" dirty="0">
                <a:latin typeface="Arial" panose="020B0604020202020204" pitchFamily="34" charset="0"/>
              </a:rPr>
              <a:t>Controls to ensure that access to the audit trail (and backups) is disabled or restricted and access logs, whenever the audit trails have been accessed, are maintained.</a:t>
            </a:r>
            <a:endParaRPr lang="en-IN" sz="2200" dirty="0"/>
          </a:p>
          <a:p>
            <a:pPr algn="l"/>
            <a:r>
              <a:rPr lang="en-US" sz="2200" b="0" i="0" u="none" strike="noStrike" baseline="0" dirty="0">
                <a:latin typeface="Arial" panose="020B0604020202020204" pitchFamily="34" charset="0"/>
              </a:rPr>
              <a:t>Controls to ensure that periodic backups of the audit trails are taken and archived as per the statutory period specified under Section 128 of the Act.</a:t>
            </a:r>
            <a:endParaRPr lang="en-IN" sz="2200" dirty="0"/>
          </a:p>
        </p:txBody>
      </p:sp>
      <p:sp>
        <p:nvSpPr>
          <p:cNvPr id="4" name="Date Placeholder 3">
            <a:extLst>
              <a:ext uri="{FF2B5EF4-FFF2-40B4-BE49-F238E27FC236}">
                <a16:creationId xmlns:a16="http://schemas.microsoft.com/office/drawing/2014/main" id="{5A6E0DA1-680C-4BA9-880C-CC3C87AE932A}"/>
              </a:ext>
            </a:extLst>
          </p:cNvPr>
          <p:cNvSpPr>
            <a:spLocks noGrp="1"/>
          </p:cNvSpPr>
          <p:nvPr>
            <p:ph type="dt" sz="half" idx="10"/>
          </p:nvPr>
        </p:nvSpPr>
        <p:spPr/>
        <p:txBody>
          <a:bodyPr/>
          <a:lstStyle/>
          <a:p>
            <a:pPr>
              <a:defRPr/>
            </a:pPr>
            <a:fld id="{E1106065-C2F0-4023-A9D0-5FB03AD030BB}" type="datetime4">
              <a:rPr lang="en-US" smtClean="0"/>
              <a:pPr>
                <a:defRPr/>
              </a:pPr>
              <a:t>May 29, 2024</a:t>
            </a:fld>
            <a:endParaRPr lang="en-US"/>
          </a:p>
        </p:txBody>
      </p:sp>
      <p:sp>
        <p:nvSpPr>
          <p:cNvPr id="5" name="Footer Placeholder 4">
            <a:extLst>
              <a:ext uri="{FF2B5EF4-FFF2-40B4-BE49-F238E27FC236}">
                <a16:creationId xmlns:a16="http://schemas.microsoft.com/office/drawing/2014/main" id="{ADC57F43-2A76-4344-A181-9C92C3698FC8}"/>
              </a:ext>
            </a:extLst>
          </p:cNvPr>
          <p:cNvSpPr>
            <a:spLocks noGrp="1"/>
          </p:cNvSpPr>
          <p:nvPr>
            <p:ph type="ftr" sz="quarter" idx="11"/>
          </p:nvPr>
        </p:nvSpPr>
        <p:spPr/>
        <p:txBody>
          <a:bodyPr/>
          <a:lstStyle/>
          <a:p>
            <a:pPr>
              <a:defRPr/>
            </a:pPr>
            <a:r>
              <a:rPr lang="en-US"/>
              <a:t>CA ANIMESH MUKHOPADHYAY   animesh_fca@yahoo.co.in  </a:t>
            </a:r>
          </a:p>
        </p:txBody>
      </p:sp>
      <p:sp>
        <p:nvSpPr>
          <p:cNvPr id="6" name="Slide Number Placeholder 5">
            <a:extLst>
              <a:ext uri="{FF2B5EF4-FFF2-40B4-BE49-F238E27FC236}">
                <a16:creationId xmlns:a16="http://schemas.microsoft.com/office/drawing/2014/main" id="{B7251BC3-BE0C-4D9C-86BB-4005D9F79DD9}"/>
              </a:ext>
            </a:extLst>
          </p:cNvPr>
          <p:cNvSpPr>
            <a:spLocks noGrp="1"/>
          </p:cNvSpPr>
          <p:nvPr>
            <p:ph type="sldNum" sz="quarter" idx="12"/>
          </p:nvPr>
        </p:nvSpPr>
        <p:spPr/>
        <p:txBody>
          <a:bodyPr/>
          <a:lstStyle/>
          <a:p>
            <a:pPr>
              <a:defRPr/>
            </a:pPr>
            <a:fld id="{C46BCC04-14A5-46FC-A23E-F5829FD84756}" type="slidenum">
              <a:rPr lang="en-US" smtClean="0"/>
              <a:pPr>
                <a:defRPr/>
              </a:pPr>
              <a:t>99</a:t>
            </a:fld>
            <a:endParaRPr lang="en-US"/>
          </a:p>
        </p:txBody>
      </p:sp>
    </p:spTree>
    <p:extLst>
      <p:ext uri="{BB962C8B-B14F-4D97-AF65-F5344CB8AC3E}">
        <p14:creationId xmlns:p14="http://schemas.microsoft.com/office/powerpoint/2010/main" val="2425623091"/>
      </p:ext>
    </p:extLst>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Notebook">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Notebook">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000000"/>
        </a:dk1>
        <a:lt1>
          <a:srgbClr val="FEFDE3"/>
        </a:lt1>
        <a:dk2>
          <a:srgbClr val="221304"/>
        </a:dk2>
        <a:lt2>
          <a:srgbClr val="CBBD83"/>
        </a:lt2>
        <a:accent1>
          <a:srgbClr val="A1BD69"/>
        </a:accent1>
        <a:accent2>
          <a:srgbClr val="3694B6"/>
        </a:accent2>
        <a:accent3>
          <a:srgbClr val="FEFEE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2">
        <a:dk1>
          <a:srgbClr val="000000"/>
        </a:dk1>
        <a:lt1>
          <a:srgbClr val="FFFFFF"/>
        </a:lt1>
        <a:dk2>
          <a:srgbClr val="221304"/>
        </a:dk2>
        <a:lt2>
          <a:srgbClr val="CBBD83"/>
        </a:lt2>
        <a:accent1>
          <a:srgbClr val="A1BD69"/>
        </a:accent1>
        <a:accent2>
          <a:srgbClr val="3694B6"/>
        </a:accent2>
        <a:accent3>
          <a:srgbClr val="FFFFFF"/>
        </a:accent3>
        <a:accent4>
          <a:srgbClr val="000000"/>
        </a:accent4>
        <a:accent5>
          <a:srgbClr val="CDDBB9"/>
        </a:accent5>
        <a:accent6>
          <a:srgbClr val="3086A5"/>
        </a:accent6>
        <a:hlink>
          <a:srgbClr val="660066"/>
        </a:hlink>
        <a:folHlink>
          <a:srgbClr val="666699"/>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DDDDDD"/>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Designs\Notebook.pot</Template>
  <TotalTime>22404</TotalTime>
  <Words>12642</Words>
  <Application>Microsoft Office PowerPoint</Application>
  <PresentationFormat>On-screen Show (4:3)</PresentationFormat>
  <Paragraphs>925</Paragraphs>
  <Slides>130</Slides>
  <Notes>1</Notes>
  <HiddenSlides>0</HiddenSlides>
  <MMClips>0</MMClips>
  <ScaleCrop>false</ScaleCrop>
  <HeadingPairs>
    <vt:vector size="6" baseType="variant">
      <vt:variant>
        <vt:lpstr>Fonts Used</vt:lpstr>
      </vt:variant>
      <vt:variant>
        <vt:i4>15</vt:i4>
      </vt:variant>
      <vt:variant>
        <vt:lpstr>Theme</vt:lpstr>
      </vt:variant>
      <vt:variant>
        <vt:i4>2</vt:i4>
      </vt:variant>
      <vt:variant>
        <vt:lpstr>Slide Titles</vt:lpstr>
      </vt:variant>
      <vt:variant>
        <vt:i4>130</vt:i4>
      </vt:variant>
    </vt:vector>
  </HeadingPairs>
  <TitlesOfParts>
    <vt:vector size="147" baseType="lpstr">
      <vt:lpstr>Arial</vt:lpstr>
      <vt:lpstr>Book Antiqua</vt:lpstr>
      <vt:lpstr>Calibri</vt:lpstr>
      <vt:lpstr>Courier New</vt:lpstr>
      <vt:lpstr>Helvetica</vt:lpstr>
      <vt:lpstr>Helvetica Neue</vt:lpstr>
      <vt:lpstr>Lucida Sans</vt:lpstr>
      <vt:lpstr>Roboto-Bold</vt:lpstr>
      <vt:lpstr>Segoe UI Semibold</vt:lpstr>
      <vt:lpstr>Tahoma</vt:lpstr>
      <vt:lpstr>Times New Roman</vt:lpstr>
      <vt:lpstr>Verdana</vt:lpstr>
      <vt:lpstr>Wingdings</vt:lpstr>
      <vt:lpstr>Wingdings 2</vt:lpstr>
      <vt:lpstr>Wingdings 3</vt:lpstr>
      <vt:lpstr>Notebook</vt:lpstr>
      <vt:lpstr>Apex</vt:lpstr>
      <vt:lpstr>     Recent Updates:  Companies Act, 2013</vt:lpstr>
      <vt:lpstr>DISCLAIMER</vt:lpstr>
      <vt:lpstr>Can you identify this pic?</vt:lpstr>
      <vt:lpstr>Chennai case</vt:lpstr>
      <vt:lpstr>Kolkata case</vt:lpstr>
      <vt:lpstr>VISION: 2019-2024</vt:lpstr>
      <vt:lpstr>VISION 2019-2024</vt:lpstr>
      <vt:lpstr>VISION: 2019-2024</vt:lpstr>
      <vt:lpstr>MCA Scrutiny</vt:lpstr>
      <vt:lpstr>MCA Scrutiny</vt:lpstr>
      <vt:lpstr>MCA Scrutiny</vt:lpstr>
      <vt:lpstr>MCA Scrutiny</vt:lpstr>
      <vt:lpstr>MCA Scrutiny</vt:lpstr>
      <vt:lpstr>MCA Scrutiny</vt:lpstr>
      <vt:lpstr>MCA Scrutiny</vt:lpstr>
      <vt:lpstr>MCA Scrutiny</vt:lpstr>
      <vt:lpstr>Version 3.0</vt:lpstr>
      <vt:lpstr>Default and MCA’s role</vt:lpstr>
      <vt:lpstr>Default and MCA’s role</vt:lpstr>
      <vt:lpstr>Default and MCA’s role</vt:lpstr>
      <vt:lpstr>Reflecting on the Amendments </vt:lpstr>
      <vt:lpstr>Reflecting on the Amendments</vt:lpstr>
      <vt:lpstr> Reflecting on the Amendments </vt:lpstr>
      <vt:lpstr> Reflecting on the Amendments </vt:lpstr>
      <vt:lpstr>Reflecting on the Amendments</vt:lpstr>
      <vt:lpstr>Reflecting on the Amendments</vt:lpstr>
      <vt:lpstr>Reflecting on the Amendments</vt:lpstr>
      <vt:lpstr>Reflecting on the Amendments</vt:lpstr>
      <vt:lpstr>Reflecting on the Amendments</vt:lpstr>
      <vt:lpstr>Reflecting on the Amendments</vt:lpstr>
      <vt:lpstr>Reflecting on the Amendments</vt:lpstr>
      <vt:lpstr>Reflecting on the Amendments</vt:lpstr>
      <vt:lpstr>Reflecting on the Amendments</vt:lpstr>
      <vt:lpstr>Reflecting on the Amendments</vt:lpstr>
      <vt:lpstr> Reflecting on the Amendments </vt:lpstr>
      <vt:lpstr> Reflecting on the Amendments </vt:lpstr>
      <vt:lpstr>Reflecting on the Amendments</vt:lpstr>
      <vt:lpstr>Reflecting on the Amendments</vt:lpstr>
      <vt:lpstr> Reflecting on the Amendments </vt:lpstr>
      <vt:lpstr> Reflecting on the Amendments </vt:lpstr>
      <vt:lpstr> Reflecting on the Amendments </vt:lpstr>
      <vt:lpstr>Demat process</vt:lpstr>
      <vt:lpstr>Demat process</vt:lpstr>
      <vt:lpstr>Demat process</vt:lpstr>
      <vt:lpstr>Demat process</vt:lpstr>
      <vt:lpstr>Demat process</vt:lpstr>
      <vt:lpstr>Demat process</vt:lpstr>
      <vt:lpstr>Demat process</vt:lpstr>
      <vt:lpstr>MCA Notifications</vt:lpstr>
      <vt:lpstr>MCA Notifications</vt:lpstr>
      <vt:lpstr>MCA Notifications</vt:lpstr>
      <vt:lpstr>MCA Notifications</vt:lpstr>
      <vt:lpstr>MCA Notifications</vt:lpstr>
      <vt:lpstr>MCA Notifications</vt:lpstr>
      <vt:lpstr>MCA Notifications</vt:lpstr>
      <vt:lpstr>MCA Notifications</vt:lpstr>
      <vt:lpstr>MCA Notifications</vt:lpstr>
      <vt:lpstr>MCA Notified Circulars</vt:lpstr>
      <vt:lpstr>MCA Notified Circulars</vt:lpstr>
      <vt:lpstr>MCA Notified Circulars</vt:lpstr>
      <vt:lpstr>MCA Notified Circulars</vt:lpstr>
      <vt:lpstr>MCA Notified Circulars</vt:lpstr>
      <vt:lpstr>Physical verification of the Regd Office</vt:lpstr>
      <vt:lpstr>Physical verification of the Regd Office</vt:lpstr>
      <vt:lpstr>Physical verification of the Regd Office</vt:lpstr>
      <vt:lpstr>Changes in Sch III, etc</vt:lpstr>
      <vt:lpstr>Changes in Sch III, etc</vt:lpstr>
      <vt:lpstr>Changes in Sch III, etc</vt:lpstr>
      <vt:lpstr>Audit Trail</vt:lpstr>
      <vt:lpstr>Audit Trail</vt:lpstr>
      <vt:lpstr>Audit Trail</vt:lpstr>
      <vt:lpstr>Audit Trail</vt:lpstr>
      <vt:lpstr>Audit Trail</vt:lpstr>
      <vt:lpstr>Comments in the Audit Report</vt:lpstr>
      <vt:lpstr> Manner of books of account to be kept in electronic mode </vt:lpstr>
      <vt:lpstr> Manner of books of account to be kept in electronic mode </vt:lpstr>
      <vt:lpstr> Manner of books of account to be kept in electronic mode </vt:lpstr>
      <vt:lpstr> Manner of books of account to be kept in electronic mode </vt:lpstr>
      <vt:lpstr> Manner of books of account to be kept in electronic mode </vt:lpstr>
      <vt:lpstr>Audit Trail</vt:lpstr>
      <vt:lpstr>Audit Trail – What to do</vt:lpstr>
      <vt:lpstr>Audit Trail – What to do</vt:lpstr>
      <vt:lpstr>Audit Trail – What to do</vt:lpstr>
      <vt:lpstr>Audit Trail – What to do</vt:lpstr>
      <vt:lpstr>Audit Trail – Penalty </vt:lpstr>
      <vt:lpstr>Audit Trail – Penalty </vt:lpstr>
      <vt:lpstr>Audit Trail – Penalty </vt:lpstr>
      <vt:lpstr>Audit Trail – Penalty </vt:lpstr>
      <vt:lpstr>Audit Trail – Penalty </vt:lpstr>
      <vt:lpstr>Audit Trail</vt:lpstr>
      <vt:lpstr>Audit Trail</vt:lpstr>
      <vt:lpstr>Audit Trail</vt:lpstr>
      <vt:lpstr>Audit Trail</vt:lpstr>
      <vt:lpstr>Audit Trail</vt:lpstr>
      <vt:lpstr>Audit Trail</vt:lpstr>
      <vt:lpstr>Audit Trail</vt:lpstr>
      <vt:lpstr>Audit Trail</vt:lpstr>
      <vt:lpstr>Audit Trail</vt:lpstr>
      <vt:lpstr>Audit Trail</vt:lpstr>
      <vt:lpstr>Audit Trail</vt:lpstr>
      <vt:lpstr>Audit Trail</vt:lpstr>
      <vt:lpstr>Audit Trail</vt:lpstr>
      <vt:lpstr>Audit Trail</vt:lpstr>
      <vt:lpstr>Audit Trail</vt:lpstr>
      <vt:lpstr>Audit Trail</vt:lpstr>
      <vt:lpstr>Audit Trail</vt:lpstr>
      <vt:lpstr>Audit Trail</vt:lpstr>
      <vt:lpstr>Audit Trail issue</vt:lpstr>
      <vt:lpstr>Tally issues </vt:lpstr>
      <vt:lpstr>Tally issues </vt:lpstr>
      <vt:lpstr>Adjudication</vt:lpstr>
      <vt:lpstr>Adjudication</vt:lpstr>
      <vt:lpstr>Adjudication</vt:lpstr>
      <vt:lpstr>Adjudication</vt:lpstr>
      <vt:lpstr>Adjudication</vt:lpstr>
      <vt:lpstr>Adjudication</vt:lpstr>
      <vt:lpstr>Adjudication</vt:lpstr>
      <vt:lpstr>Adjudication</vt:lpstr>
      <vt:lpstr>Adjudication</vt:lpstr>
      <vt:lpstr>Adjudication</vt:lpstr>
      <vt:lpstr>Amendments in the LLP Act. </vt:lpstr>
      <vt:lpstr>Amendments in the LLP Act. </vt:lpstr>
      <vt:lpstr>Amendments in the LLP Act. </vt:lpstr>
      <vt:lpstr>Amendments in the LLP Act. </vt:lpstr>
      <vt:lpstr>Amendments in the LLP Act. </vt:lpstr>
      <vt:lpstr>Amendments in the LLP Act. </vt:lpstr>
      <vt:lpstr>Amendments in the LLP Act. </vt:lpstr>
      <vt:lpstr>Amendments in the LLP Act. </vt:lpstr>
      <vt:lpstr>Amendments in the LLP Act. </vt:lpstr>
      <vt:lpstr>Thank You Friends….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Animesh Mukhopadhyay</dc:creator>
  <cp:lastModifiedBy>ANIMESH MUKHOPADHYAY</cp:lastModifiedBy>
  <cp:revision>1191</cp:revision>
  <cp:lastPrinted>2021-07-22T10:09:05Z</cp:lastPrinted>
  <dcterms:created xsi:type="dcterms:W3CDTF">1601-01-01T00:00:00Z</dcterms:created>
  <dcterms:modified xsi:type="dcterms:W3CDTF">2024-05-29T08:39:45Z</dcterms:modified>
</cp:coreProperties>
</file>