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36"/>
  </p:notesMasterIdLst>
  <p:sldIdLst>
    <p:sldId id="256" r:id="rId2"/>
    <p:sldId id="300" r:id="rId3"/>
    <p:sldId id="316" r:id="rId4"/>
    <p:sldId id="302" r:id="rId5"/>
    <p:sldId id="303" r:id="rId6"/>
    <p:sldId id="304" r:id="rId7"/>
    <p:sldId id="306" r:id="rId8"/>
    <p:sldId id="309" r:id="rId9"/>
    <p:sldId id="307" r:id="rId10"/>
    <p:sldId id="317" r:id="rId11"/>
    <p:sldId id="308" r:id="rId12"/>
    <p:sldId id="312" r:id="rId13"/>
    <p:sldId id="311" r:id="rId14"/>
    <p:sldId id="313" r:id="rId15"/>
    <p:sldId id="318" r:id="rId16"/>
    <p:sldId id="314" r:id="rId17"/>
    <p:sldId id="319" r:id="rId18"/>
    <p:sldId id="301" r:id="rId19"/>
    <p:sldId id="293" r:id="rId20"/>
    <p:sldId id="269" r:id="rId21"/>
    <p:sldId id="294" r:id="rId22"/>
    <p:sldId id="295" r:id="rId23"/>
    <p:sldId id="297" r:id="rId24"/>
    <p:sldId id="298" r:id="rId25"/>
    <p:sldId id="299" r:id="rId26"/>
    <p:sldId id="268" r:id="rId27"/>
    <p:sldId id="264" r:id="rId28"/>
    <p:sldId id="296" r:id="rId29"/>
    <p:sldId id="266" r:id="rId30"/>
    <p:sldId id="263" r:id="rId31"/>
    <p:sldId id="267" r:id="rId32"/>
    <p:sldId id="261" r:id="rId33"/>
    <p:sldId id="273" r:id="rId34"/>
    <p:sldId id="26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F1AE6-D804-40FD-982E-3F5ABD8C8661}" type="datetimeFigureOut">
              <a:rPr lang="en-IN" smtClean="0"/>
              <a:t>31-05-2024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7875D-8323-49D0-9FEB-AC6EA3D3C5A4}" type="slidenum">
              <a:rPr lang="en-IN" smtClean="0"/>
              <a:t>‹#›</a:t>
            </a:fld>
            <a:endParaRPr lang="en-IN"/>
          </a:p>
        </p:txBody>
      </p:sp>
    </p:spTree>
    <p:extLst>
      <p:ext uri="{BB962C8B-B14F-4D97-AF65-F5344CB8AC3E}">
        <p14:creationId xmlns:p14="http://schemas.microsoft.com/office/powerpoint/2010/main" val="73514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71EBE9-CC6F-47CF-9D04-96CB6B57E309}" type="datetime1">
              <a:rPr lang="en-IN" smtClean="0"/>
              <a:t>31-05-2024</a:t>
            </a:fld>
            <a:endParaRPr lang="en-IN"/>
          </a:p>
        </p:txBody>
      </p:sp>
      <p:sp>
        <p:nvSpPr>
          <p:cNvPr id="5" name="Footer Placeholder 4"/>
          <p:cNvSpPr>
            <a:spLocks noGrp="1"/>
          </p:cNvSpPr>
          <p:nvPr>
            <p:ph type="ftr" sz="quarter" idx="11"/>
          </p:nvPr>
        </p:nvSpPr>
        <p:spPr/>
        <p:txBody>
          <a:bodyPr/>
          <a:lstStyle/>
          <a:p>
            <a:r>
              <a:rPr lang="en-IN"/>
              <a:t>CA SWATI SINGHANIA</a:t>
            </a:r>
          </a:p>
        </p:txBody>
      </p:sp>
      <p:sp>
        <p:nvSpPr>
          <p:cNvPr id="6" name="Slide Number Placeholder 5"/>
          <p:cNvSpPr>
            <a:spLocks noGrp="1"/>
          </p:cNvSpPr>
          <p:nvPr>
            <p:ph type="sldNum" sz="quarter" idx="12"/>
          </p:nvPr>
        </p:nvSpPr>
        <p:spPr/>
        <p:txBody>
          <a:bodyPr/>
          <a:lstStyle/>
          <a:p>
            <a:fld id="{15158E10-406F-4EAD-83D6-113F04273C80}"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92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A046D-79CD-4274-A1F6-348A9ED92603}" type="datetime1">
              <a:rPr lang="en-IN" smtClean="0"/>
              <a:t>31-05-2024</a:t>
            </a:fld>
            <a:endParaRPr lang="en-IN"/>
          </a:p>
        </p:txBody>
      </p:sp>
      <p:sp>
        <p:nvSpPr>
          <p:cNvPr id="5" name="Footer Placeholder 4"/>
          <p:cNvSpPr>
            <a:spLocks noGrp="1"/>
          </p:cNvSpPr>
          <p:nvPr>
            <p:ph type="ftr" sz="quarter" idx="11"/>
          </p:nvPr>
        </p:nvSpPr>
        <p:spPr/>
        <p:txBody>
          <a:bodyPr/>
          <a:lstStyle/>
          <a:p>
            <a:r>
              <a:rPr lang="en-IN"/>
              <a:t>CA SWATI SINGHANIA</a:t>
            </a:r>
          </a:p>
        </p:txBody>
      </p:sp>
      <p:sp>
        <p:nvSpPr>
          <p:cNvPr id="6" name="Slide Number Placeholder 5"/>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387720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AEB082-B77E-4386-8289-CF30412D6CA5}" type="datetime1">
              <a:rPr lang="en-IN" smtClean="0"/>
              <a:t>31-05-2024</a:t>
            </a:fld>
            <a:endParaRPr lang="en-IN"/>
          </a:p>
        </p:txBody>
      </p:sp>
      <p:sp>
        <p:nvSpPr>
          <p:cNvPr id="5" name="Footer Placeholder 4"/>
          <p:cNvSpPr>
            <a:spLocks noGrp="1"/>
          </p:cNvSpPr>
          <p:nvPr>
            <p:ph type="ftr" sz="quarter" idx="11"/>
          </p:nvPr>
        </p:nvSpPr>
        <p:spPr/>
        <p:txBody>
          <a:bodyPr/>
          <a:lstStyle/>
          <a:p>
            <a:r>
              <a:rPr lang="en-IN"/>
              <a:t>CA SWATI SINGHANIA</a:t>
            </a:r>
          </a:p>
        </p:txBody>
      </p:sp>
      <p:sp>
        <p:nvSpPr>
          <p:cNvPr id="6" name="Slide Number Placeholder 5"/>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252204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97511B-6E9F-4A7B-B99C-C4A840837D94}" type="datetime1">
              <a:rPr lang="en-IN" smtClean="0"/>
              <a:t>31-05-2024</a:t>
            </a:fld>
            <a:endParaRPr lang="en-IN"/>
          </a:p>
        </p:txBody>
      </p:sp>
      <p:sp>
        <p:nvSpPr>
          <p:cNvPr id="5" name="Footer Placeholder 4"/>
          <p:cNvSpPr>
            <a:spLocks noGrp="1"/>
          </p:cNvSpPr>
          <p:nvPr>
            <p:ph type="ftr" sz="quarter" idx="11"/>
          </p:nvPr>
        </p:nvSpPr>
        <p:spPr/>
        <p:txBody>
          <a:bodyPr/>
          <a:lstStyle/>
          <a:p>
            <a:r>
              <a:rPr lang="en-IN"/>
              <a:t>CA SWATI SINGHANIA</a:t>
            </a:r>
          </a:p>
        </p:txBody>
      </p:sp>
      <p:sp>
        <p:nvSpPr>
          <p:cNvPr id="6" name="Slide Number Placeholder 5"/>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309388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B5ED8-F14F-444D-BA63-01AD7FFF214B}" type="datetime1">
              <a:rPr lang="en-IN" smtClean="0"/>
              <a:t>31-05-2024</a:t>
            </a:fld>
            <a:endParaRPr lang="en-IN"/>
          </a:p>
        </p:txBody>
      </p:sp>
      <p:sp>
        <p:nvSpPr>
          <p:cNvPr id="5" name="Footer Placeholder 4"/>
          <p:cNvSpPr>
            <a:spLocks noGrp="1"/>
          </p:cNvSpPr>
          <p:nvPr>
            <p:ph type="ftr" sz="quarter" idx="11"/>
          </p:nvPr>
        </p:nvSpPr>
        <p:spPr/>
        <p:txBody>
          <a:bodyPr/>
          <a:lstStyle/>
          <a:p>
            <a:r>
              <a:rPr lang="en-IN"/>
              <a:t>CA SWATI SINGHANIA</a:t>
            </a:r>
          </a:p>
        </p:txBody>
      </p:sp>
      <p:sp>
        <p:nvSpPr>
          <p:cNvPr id="6" name="Slide Number Placeholder 5"/>
          <p:cNvSpPr>
            <a:spLocks noGrp="1"/>
          </p:cNvSpPr>
          <p:nvPr>
            <p:ph type="sldNum" sz="quarter" idx="12"/>
          </p:nvPr>
        </p:nvSpPr>
        <p:spPr/>
        <p:txBody>
          <a:bodyPr/>
          <a:lstStyle/>
          <a:p>
            <a:fld id="{15158E10-406F-4EAD-83D6-113F04273C80}"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99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0F47FE-623F-49C4-8087-05DEC914E024}" type="datetime1">
              <a:rPr lang="en-IN" smtClean="0"/>
              <a:t>31-05-2024</a:t>
            </a:fld>
            <a:endParaRPr lang="en-IN"/>
          </a:p>
        </p:txBody>
      </p:sp>
      <p:sp>
        <p:nvSpPr>
          <p:cNvPr id="6" name="Footer Placeholder 5"/>
          <p:cNvSpPr>
            <a:spLocks noGrp="1"/>
          </p:cNvSpPr>
          <p:nvPr>
            <p:ph type="ftr" sz="quarter" idx="11"/>
          </p:nvPr>
        </p:nvSpPr>
        <p:spPr/>
        <p:txBody>
          <a:bodyPr/>
          <a:lstStyle/>
          <a:p>
            <a:r>
              <a:rPr lang="en-IN"/>
              <a:t>CA SWATI SINGHANIA</a:t>
            </a:r>
          </a:p>
        </p:txBody>
      </p:sp>
      <p:sp>
        <p:nvSpPr>
          <p:cNvPr id="7" name="Slide Number Placeholder 6"/>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233599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131702-93C9-49F0-BC63-9DBAED2C757F}" type="datetime1">
              <a:rPr lang="en-IN" smtClean="0"/>
              <a:t>31-05-2024</a:t>
            </a:fld>
            <a:endParaRPr lang="en-IN"/>
          </a:p>
        </p:txBody>
      </p:sp>
      <p:sp>
        <p:nvSpPr>
          <p:cNvPr id="8" name="Footer Placeholder 7"/>
          <p:cNvSpPr>
            <a:spLocks noGrp="1"/>
          </p:cNvSpPr>
          <p:nvPr>
            <p:ph type="ftr" sz="quarter" idx="11"/>
          </p:nvPr>
        </p:nvSpPr>
        <p:spPr/>
        <p:txBody>
          <a:bodyPr/>
          <a:lstStyle/>
          <a:p>
            <a:r>
              <a:rPr lang="en-IN"/>
              <a:t>CA SWATI SINGHANIA</a:t>
            </a:r>
          </a:p>
        </p:txBody>
      </p:sp>
      <p:sp>
        <p:nvSpPr>
          <p:cNvPr id="9" name="Slide Number Placeholder 8"/>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68132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36CA0E-FADE-48BA-B9AC-06979D9819DF}" type="datetime1">
              <a:rPr lang="en-IN" smtClean="0"/>
              <a:t>31-05-2024</a:t>
            </a:fld>
            <a:endParaRPr lang="en-IN"/>
          </a:p>
        </p:txBody>
      </p:sp>
      <p:sp>
        <p:nvSpPr>
          <p:cNvPr id="4" name="Footer Placeholder 3"/>
          <p:cNvSpPr>
            <a:spLocks noGrp="1"/>
          </p:cNvSpPr>
          <p:nvPr>
            <p:ph type="ftr" sz="quarter" idx="11"/>
          </p:nvPr>
        </p:nvSpPr>
        <p:spPr/>
        <p:txBody>
          <a:bodyPr/>
          <a:lstStyle/>
          <a:p>
            <a:r>
              <a:rPr lang="en-IN"/>
              <a:t>CA SWATI SINGHANIA</a:t>
            </a:r>
          </a:p>
        </p:txBody>
      </p:sp>
      <p:sp>
        <p:nvSpPr>
          <p:cNvPr id="5" name="Slide Number Placeholder 4"/>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103232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EF9050-B153-4B63-A17E-5AEE95695BEC}" type="datetime1">
              <a:rPr lang="en-IN" smtClean="0"/>
              <a:t>31-05-2024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N"/>
              <a:t>CA SWATI SINGHANIA</a:t>
            </a:r>
          </a:p>
        </p:txBody>
      </p:sp>
      <p:sp>
        <p:nvSpPr>
          <p:cNvPr id="9" name="Slide Number Placeholder 8"/>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74000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8571E-2BD7-4DDF-A390-9526BCA6B6F0}" type="datetime1">
              <a:rPr lang="en-IN" smtClean="0"/>
              <a:t>31-05-2024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N"/>
              <a:t>CA SWATI SINGHANIA</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58E10-406F-4EAD-83D6-113F04273C80}" type="slidenum">
              <a:rPr lang="en-IN" smtClean="0"/>
              <a:t>‹#›</a:t>
            </a:fld>
            <a:endParaRPr lang="en-IN"/>
          </a:p>
        </p:txBody>
      </p:sp>
    </p:spTree>
    <p:extLst>
      <p:ext uri="{BB962C8B-B14F-4D97-AF65-F5344CB8AC3E}">
        <p14:creationId xmlns:p14="http://schemas.microsoft.com/office/powerpoint/2010/main" val="58989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FA41A-0EB7-4032-8034-0C463386FBB4}" type="datetime1">
              <a:rPr lang="en-IN" smtClean="0"/>
              <a:t>31-05-2024</a:t>
            </a:fld>
            <a:endParaRPr lang="en-IN"/>
          </a:p>
        </p:txBody>
      </p:sp>
      <p:sp>
        <p:nvSpPr>
          <p:cNvPr id="6" name="Footer Placeholder 5"/>
          <p:cNvSpPr>
            <a:spLocks noGrp="1"/>
          </p:cNvSpPr>
          <p:nvPr>
            <p:ph type="ftr" sz="quarter" idx="11"/>
          </p:nvPr>
        </p:nvSpPr>
        <p:spPr/>
        <p:txBody>
          <a:bodyPr/>
          <a:lstStyle/>
          <a:p>
            <a:r>
              <a:rPr lang="en-IN"/>
              <a:t>CA SWATI SINGHANIA</a:t>
            </a:r>
          </a:p>
        </p:txBody>
      </p:sp>
      <p:sp>
        <p:nvSpPr>
          <p:cNvPr id="7" name="Slide Number Placeholder 6"/>
          <p:cNvSpPr>
            <a:spLocks noGrp="1"/>
          </p:cNvSpPr>
          <p:nvPr>
            <p:ph type="sldNum" sz="quarter" idx="12"/>
          </p:nvPr>
        </p:nvSpPr>
        <p:spPr/>
        <p:txBody>
          <a:bodyPr/>
          <a:lstStyle/>
          <a:p>
            <a:fld id="{15158E10-406F-4EAD-83D6-113F04273C80}" type="slidenum">
              <a:rPr lang="en-IN" smtClean="0"/>
              <a:t>‹#›</a:t>
            </a:fld>
            <a:endParaRPr lang="en-IN"/>
          </a:p>
        </p:txBody>
      </p:sp>
    </p:spTree>
    <p:extLst>
      <p:ext uri="{BB962C8B-B14F-4D97-AF65-F5344CB8AC3E}">
        <p14:creationId xmlns:p14="http://schemas.microsoft.com/office/powerpoint/2010/main" val="299977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042AFC6-ADD5-4F3E-85DC-7E5BC79EF87F}" type="datetime1">
              <a:rPr lang="en-IN" smtClean="0"/>
              <a:t>31-05-2024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N"/>
              <a:t>CA SWATI SINGHANIA</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158E10-406F-4EAD-83D6-113F04273C80}"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202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diafilings.com/company-registr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BBF-39CE-F3C5-C7E3-1953F0434404}"/>
              </a:ext>
            </a:extLst>
          </p:cNvPr>
          <p:cNvSpPr>
            <a:spLocks noGrp="1"/>
          </p:cNvSpPr>
          <p:nvPr>
            <p:ph type="ctrTitle"/>
          </p:nvPr>
        </p:nvSpPr>
        <p:spPr/>
        <p:txBody>
          <a:bodyPr/>
          <a:lstStyle/>
          <a:p>
            <a:r>
              <a:rPr lang="en-IN" b="1" dirty="0"/>
              <a:t>Startups and MSME</a:t>
            </a:r>
          </a:p>
        </p:txBody>
      </p:sp>
      <p:sp>
        <p:nvSpPr>
          <p:cNvPr id="3" name="Subtitle 2">
            <a:extLst>
              <a:ext uri="{FF2B5EF4-FFF2-40B4-BE49-F238E27FC236}">
                <a16:creationId xmlns:a16="http://schemas.microsoft.com/office/drawing/2014/main" id="{995CEBE8-5840-B501-F699-6EBAA0B60ED0}"/>
              </a:ext>
            </a:extLst>
          </p:cNvPr>
          <p:cNvSpPr>
            <a:spLocks noGrp="1"/>
          </p:cNvSpPr>
          <p:nvPr>
            <p:ph type="subTitle" idx="1"/>
          </p:nvPr>
        </p:nvSpPr>
        <p:spPr/>
        <p:txBody>
          <a:bodyPr/>
          <a:lstStyle/>
          <a:p>
            <a:r>
              <a:rPr lang="en-IN" sz="2400" b="1" dirty="0"/>
              <a:t>CA IP SWATI SINGHANIA</a:t>
            </a:r>
          </a:p>
          <a:p>
            <a:endParaRPr lang="en-IN" dirty="0"/>
          </a:p>
        </p:txBody>
      </p:sp>
    </p:spTree>
    <p:extLst>
      <p:ext uri="{BB962C8B-B14F-4D97-AF65-F5344CB8AC3E}">
        <p14:creationId xmlns:p14="http://schemas.microsoft.com/office/powerpoint/2010/main" val="400177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BBF-39CE-F3C5-C7E3-1953F0434404}"/>
              </a:ext>
            </a:extLst>
          </p:cNvPr>
          <p:cNvSpPr>
            <a:spLocks noGrp="1"/>
          </p:cNvSpPr>
          <p:nvPr>
            <p:ph type="ctrTitle"/>
          </p:nvPr>
        </p:nvSpPr>
        <p:spPr/>
        <p:txBody>
          <a:bodyPr/>
          <a:lstStyle/>
          <a:p>
            <a:r>
              <a:rPr lang="en-IN" b="1" dirty="0"/>
              <a:t>Startups – Tax Benefits</a:t>
            </a:r>
          </a:p>
        </p:txBody>
      </p:sp>
      <p:sp>
        <p:nvSpPr>
          <p:cNvPr id="3" name="Subtitle 2">
            <a:extLst>
              <a:ext uri="{FF2B5EF4-FFF2-40B4-BE49-F238E27FC236}">
                <a16:creationId xmlns:a16="http://schemas.microsoft.com/office/drawing/2014/main" id="{995CEBE8-5840-B501-F699-6EBAA0B60ED0}"/>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54618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13A6-E0C4-573D-F6AD-9E9A334923B3}"/>
              </a:ext>
            </a:extLst>
          </p:cNvPr>
          <p:cNvSpPr>
            <a:spLocks noGrp="1"/>
          </p:cNvSpPr>
          <p:nvPr>
            <p:ph type="title"/>
          </p:nvPr>
        </p:nvSpPr>
        <p:spPr/>
        <p:txBody>
          <a:bodyPr>
            <a:normAutofit/>
          </a:bodyPr>
          <a:lstStyle/>
          <a:p>
            <a:r>
              <a:rPr lang="en-IN" sz="3200" b="1" dirty="0">
                <a:effectLst/>
                <a:latin typeface="Book Antiqua" panose="02040602050305030304" pitchFamily="18" charset="0"/>
                <a:ea typeface="Calibri" panose="020F0502020204030204" pitchFamily="34" charset="0"/>
                <a:cs typeface="Times New Roman" panose="02020603050405020304" pitchFamily="18" charset="0"/>
              </a:rPr>
              <a:t>BENEFITS</a:t>
            </a:r>
            <a:endParaRPr lang="en-IN" sz="7200" dirty="0"/>
          </a:p>
        </p:txBody>
      </p:sp>
      <p:sp>
        <p:nvSpPr>
          <p:cNvPr id="6" name="Content Placeholder 5">
            <a:extLst>
              <a:ext uri="{FF2B5EF4-FFF2-40B4-BE49-F238E27FC236}">
                <a16:creationId xmlns:a16="http://schemas.microsoft.com/office/drawing/2014/main" id="{31B1AA59-A423-0C49-E03A-D95127C24D31}"/>
              </a:ext>
            </a:extLst>
          </p:cNvPr>
          <p:cNvSpPr>
            <a:spLocks noGrp="1"/>
          </p:cNvSpPr>
          <p:nvPr>
            <p:ph idx="1"/>
          </p:nvPr>
        </p:nvSpPr>
        <p:spPr/>
        <p:txBody>
          <a:bodyPr>
            <a:noAutofit/>
          </a:bodyPr>
          <a:lstStyle/>
          <a:p>
            <a:pPr marL="0" lvl="0" indent="0" algn="just" fontAlgn="base">
              <a:spcBef>
                <a:spcPts val="1400"/>
              </a:spcBef>
              <a:buNone/>
            </a:pPr>
            <a:r>
              <a:rPr lang="en-IN" b="1" dirty="0">
                <a:solidFill>
                  <a:srgbClr val="000000"/>
                </a:solidFill>
                <a:effectLst/>
                <a:highlight>
                  <a:srgbClr val="FFFFFF"/>
                </a:highlight>
                <a:latin typeface="Book Antiqua" panose="02040602050305030304" pitchFamily="18" charset="0"/>
                <a:ea typeface="Times New Roman" panose="02020603050405020304" pitchFamily="18" charset="0"/>
              </a:rPr>
              <a:t>Exemption from Income Tax u/s 80IAC- </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The entity registered under Startup India Scheme can avail exemption from payment of income tax for 3 consecutive years out of the first 10 years from the date of incorporation of the entity. </a:t>
            </a:r>
            <a:endParaRPr lang="en-IN" dirty="0">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endParaRPr lang="en-IN" dirty="0">
              <a:solidFill>
                <a:srgbClr val="000000"/>
              </a:solidFill>
              <a:effectLst/>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To avail this benefit after getting recognition the Startup has to separately apply to the Inter-Ministerial Board. The said benefit is available for the startups registered on or after 01st April 2016. </a:t>
            </a:r>
            <a:endParaRPr lang="en-IN"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33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13A6-E0C4-573D-F6AD-9E9A334923B3}"/>
              </a:ext>
            </a:extLst>
          </p:cNvPr>
          <p:cNvSpPr>
            <a:spLocks noGrp="1"/>
          </p:cNvSpPr>
          <p:nvPr>
            <p:ph type="title"/>
          </p:nvPr>
        </p:nvSpPr>
        <p:spPr/>
        <p:txBody>
          <a:bodyPr>
            <a:normAutofit/>
          </a:bodyPr>
          <a:lstStyle/>
          <a:p>
            <a:r>
              <a:rPr lang="en-IN" sz="3200" b="1" dirty="0">
                <a:effectLst/>
                <a:latin typeface="Book Antiqua" panose="02040602050305030304" pitchFamily="18" charset="0"/>
                <a:ea typeface="Calibri" panose="020F0502020204030204" pitchFamily="34" charset="0"/>
                <a:cs typeface="Times New Roman" panose="02020603050405020304" pitchFamily="18" charset="0"/>
              </a:rPr>
              <a:t>BENEFITS</a:t>
            </a:r>
            <a:endParaRPr lang="en-IN" sz="7200" dirty="0"/>
          </a:p>
        </p:txBody>
      </p:sp>
      <p:sp>
        <p:nvSpPr>
          <p:cNvPr id="6" name="Content Placeholder 5">
            <a:extLst>
              <a:ext uri="{FF2B5EF4-FFF2-40B4-BE49-F238E27FC236}">
                <a16:creationId xmlns:a16="http://schemas.microsoft.com/office/drawing/2014/main" id="{31B1AA59-A423-0C49-E03A-D95127C24D31}"/>
              </a:ext>
            </a:extLst>
          </p:cNvPr>
          <p:cNvSpPr>
            <a:spLocks noGrp="1"/>
          </p:cNvSpPr>
          <p:nvPr>
            <p:ph idx="1"/>
          </p:nvPr>
        </p:nvSpPr>
        <p:spPr/>
        <p:txBody>
          <a:bodyPr>
            <a:noAutofit/>
          </a:bodyPr>
          <a:lstStyle/>
          <a:p>
            <a:pPr marL="0" lvl="0" indent="0" algn="just" fontAlgn="base">
              <a:spcBef>
                <a:spcPts val="1400"/>
              </a:spcBef>
              <a:buNone/>
            </a:pPr>
            <a:r>
              <a:rPr lang="en-IN" b="1" dirty="0">
                <a:solidFill>
                  <a:srgbClr val="000000"/>
                </a:solidFill>
                <a:effectLst/>
                <a:highlight>
                  <a:srgbClr val="FFFFFF"/>
                </a:highlight>
                <a:latin typeface="Book Antiqua" panose="02040602050305030304" pitchFamily="18" charset="0"/>
                <a:ea typeface="Times New Roman" panose="02020603050405020304" pitchFamily="18" charset="0"/>
              </a:rPr>
              <a:t>Exemption from Income Tax u/s 80IAC- </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The entity registered under Startup India Scheme can avail </a:t>
            </a:r>
            <a:r>
              <a:rPr lang="en-IN" b="1" u="sng" dirty="0">
                <a:solidFill>
                  <a:srgbClr val="FF0000"/>
                </a:solidFill>
                <a:effectLst/>
                <a:highlight>
                  <a:srgbClr val="FFFFFF"/>
                </a:highlight>
                <a:latin typeface="Book Antiqua" panose="02040602050305030304" pitchFamily="18" charset="0"/>
                <a:ea typeface="Times New Roman" panose="02020603050405020304" pitchFamily="18" charset="0"/>
              </a:rPr>
              <a:t>EXEMPTION </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from payment of income tax for </a:t>
            </a:r>
            <a:r>
              <a:rPr lang="en-IN" b="1" u="sng" dirty="0">
                <a:solidFill>
                  <a:srgbClr val="FF0000"/>
                </a:solidFill>
                <a:effectLst/>
                <a:highlight>
                  <a:srgbClr val="FFFFFF"/>
                </a:highlight>
                <a:latin typeface="Book Antiqua" panose="02040602050305030304" pitchFamily="18" charset="0"/>
                <a:ea typeface="Times New Roman" panose="02020603050405020304" pitchFamily="18" charset="0"/>
              </a:rPr>
              <a:t>3 CONSECUTIVE YEARS </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out of the first 10 years from the date of incorporation of the entity. </a:t>
            </a:r>
            <a:endParaRPr lang="en-IN" dirty="0">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endParaRPr lang="en-IN" dirty="0">
              <a:solidFill>
                <a:srgbClr val="000000"/>
              </a:solidFill>
              <a:effectLst/>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To avail this benefit after getting recognition the Startup has to separately apply to the Inter-Ministerial Board. The said benefit is available for the startups registered on or after 01st April 2016. The following are some of the major points to be kept in mind before applying for Startup India tax benefits:</a:t>
            </a:r>
            <a:endParaRPr lang="en-IN" dirty="0">
              <a:effectLst/>
              <a:highlight>
                <a:srgbClr val="FFFFFF"/>
              </a:highlight>
              <a:latin typeface="Book Antiqua" panose="02040602050305030304" pitchFamily="18" charset="0"/>
              <a:ea typeface="Times New Roman" panose="02020603050405020304" pitchFamily="18" charset="0"/>
            </a:endParaRPr>
          </a:p>
          <a:p>
            <a:pPr marL="342900" lvl="0" indent="-342900">
              <a:buFont typeface="Book Antiqua" panose="02040602050305030304" pitchFamily="18" charset="0"/>
              <a:buChar char="-"/>
            </a:pPr>
            <a:r>
              <a:rPr lang="en-IN" dirty="0">
                <a:effectLst/>
                <a:latin typeface="Book Antiqua" panose="02040602050305030304" pitchFamily="18" charset="0"/>
                <a:ea typeface="Calibri" panose="020F0502020204030204" pitchFamily="34" charset="0"/>
                <a:cs typeface="Times New Roman" panose="02020603050405020304" pitchFamily="18" charset="0"/>
              </a:rPr>
              <a:t>Partnership Firms Not Eligible</a:t>
            </a:r>
          </a:p>
          <a:p>
            <a:pPr marL="342900" lvl="0" indent="-342900">
              <a:buFont typeface="Book Antiqua" panose="02040602050305030304" pitchFamily="18" charset="0"/>
              <a:buChar char="-"/>
            </a:pPr>
            <a:r>
              <a:rPr lang="en-IN" dirty="0">
                <a:effectLst/>
                <a:latin typeface="Book Antiqua" panose="02040602050305030304" pitchFamily="18" charset="0"/>
                <a:ea typeface="Calibri" panose="020F0502020204030204" pitchFamily="34" charset="0"/>
                <a:cs typeface="Times New Roman" panose="02020603050405020304" pitchFamily="18" charset="0"/>
              </a:rPr>
              <a:t>Inter-Ministerial Board Approval is needed to avail the exemption</a:t>
            </a:r>
          </a:p>
          <a:p>
            <a:pPr marL="342900" lvl="0" indent="-342900">
              <a:buFont typeface="Book Antiqua" panose="02040602050305030304" pitchFamily="18" charset="0"/>
              <a:buChar char="-"/>
            </a:pPr>
            <a:r>
              <a:rPr lang="en-IN" dirty="0">
                <a:effectLst/>
                <a:latin typeface="Book Antiqua" panose="02040602050305030304" pitchFamily="18" charset="0"/>
                <a:ea typeface="Calibri" panose="020F0502020204030204" pitchFamily="34" charset="0"/>
                <a:cs typeface="Times New Roman" panose="02020603050405020304" pitchFamily="18" charset="0"/>
              </a:rPr>
              <a:t> DPIIT Recognition is a must</a:t>
            </a:r>
          </a:p>
        </p:txBody>
      </p:sp>
    </p:spTree>
    <p:extLst>
      <p:ext uri="{BB962C8B-B14F-4D97-AF65-F5344CB8AC3E}">
        <p14:creationId xmlns:p14="http://schemas.microsoft.com/office/powerpoint/2010/main" val="24934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13A6-E0C4-573D-F6AD-9E9A334923B3}"/>
              </a:ext>
            </a:extLst>
          </p:cNvPr>
          <p:cNvSpPr>
            <a:spLocks noGrp="1"/>
          </p:cNvSpPr>
          <p:nvPr>
            <p:ph type="title"/>
          </p:nvPr>
        </p:nvSpPr>
        <p:spPr/>
        <p:txBody>
          <a:bodyPr>
            <a:normAutofit/>
          </a:bodyPr>
          <a:lstStyle/>
          <a:p>
            <a:r>
              <a:rPr lang="en-IN" sz="3200" b="1" dirty="0">
                <a:effectLst/>
                <a:latin typeface="Book Antiqua" panose="02040602050305030304" pitchFamily="18" charset="0"/>
                <a:ea typeface="Calibri" panose="020F0502020204030204" pitchFamily="34" charset="0"/>
                <a:cs typeface="Times New Roman" panose="02020603050405020304" pitchFamily="18" charset="0"/>
              </a:rPr>
              <a:t>BENEFITS</a:t>
            </a:r>
            <a:endParaRPr lang="en-IN" sz="7200" dirty="0"/>
          </a:p>
        </p:txBody>
      </p:sp>
      <p:sp>
        <p:nvSpPr>
          <p:cNvPr id="6" name="Content Placeholder 5">
            <a:extLst>
              <a:ext uri="{FF2B5EF4-FFF2-40B4-BE49-F238E27FC236}">
                <a16:creationId xmlns:a16="http://schemas.microsoft.com/office/drawing/2014/main" id="{31B1AA59-A423-0C49-E03A-D95127C24D31}"/>
              </a:ext>
            </a:extLst>
          </p:cNvPr>
          <p:cNvSpPr>
            <a:spLocks noGrp="1"/>
          </p:cNvSpPr>
          <p:nvPr>
            <p:ph idx="1"/>
          </p:nvPr>
        </p:nvSpPr>
        <p:spPr/>
        <p:txBody>
          <a:bodyPr>
            <a:noAutofit/>
          </a:bodyPr>
          <a:lstStyle/>
          <a:p>
            <a:pPr marL="0" lvl="0" indent="0" algn="just" fontAlgn="base">
              <a:spcBef>
                <a:spcPts val="1400"/>
              </a:spcBef>
              <a:buNone/>
            </a:pPr>
            <a:r>
              <a:rPr lang="en-IN" b="1" dirty="0">
                <a:solidFill>
                  <a:srgbClr val="000000"/>
                </a:solidFill>
                <a:effectLst/>
                <a:highlight>
                  <a:srgbClr val="FFFFFF"/>
                </a:highlight>
                <a:latin typeface="Book Antiqua" panose="02040602050305030304" pitchFamily="18" charset="0"/>
                <a:ea typeface="Times New Roman" panose="02020603050405020304" pitchFamily="18" charset="0"/>
              </a:rPr>
              <a:t>Section 54GB Capital Gains Exemption : </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Section 54GB was amended by the Finance Act, 2016 to provide an exemption of capital gains arising out of the sale of residential property – if the same is invested in shares of startup company. </a:t>
            </a:r>
            <a:endParaRPr lang="en-IN" dirty="0">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endParaRPr lang="en-IN" dirty="0">
              <a:solidFill>
                <a:srgbClr val="000000"/>
              </a:solidFill>
              <a:effectLst/>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The main aim of this amendment was to provide relief to an individual or HUF who would like to setup or </a:t>
            </a:r>
            <a:r>
              <a:rPr lang="en-IN" u="none" strike="noStrike" dirty="0">
                <a:solidFill>
                  <a:srgbClr val="FF0000"/>
                </a:solidFill>
                <a:effectLst/>
                <a:highlight>
                  <a:srgbClr val="FFFFFF"/>
                </a:highlight>
                <a:latin typeface="Book Antiqua" panose="0204060205030503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start a company</a:t>
            </a:r>
            <a:r>
              <a:rPr lang="en-IN" dirty="0">
                <a:solidFill>
                  <a:srgbClr val="FF0000"/>
                </a:solidFill>
                <a:effectLst/>
                <a:highlight>
                  <a:srgbClr val="FFFFFF"/>
                </a:highlight>
                <a:latin typeface="Book Antiqua" panose="02040602050305030304" pitchFamily="18" charset="0"/>
                <a:ea typeface="Times New Roman" panose="02020603050405020304" pitchFamily="18" charset="0"/>
              </a:rPr>
              <a:t> </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by selling a residential property. However, this exemption is subject to the condition that the individual or HUF should hold more than 25% of shares of the company. Also that the company uses the amount invested to purchase new assets before the due date of filing of return by the investor.</a:t>
            </a:r>
            <a:endParaRPr lang="en-IN" dirty="0">
              <a:effectLst/>
              <a:highlight>
                <a:srgbClr val="FFFFFF"/>
              </a:highlight>
              <a:latin typeface="Book Antiqua" panose="02040602050305030304" pitchFamily="18" charset="0"/>
              <a:ea typeface="Times New Roman" panose="02020603050405020304" pitchFamily="18" charset="0"/>
            </a:endParaRPr>
          </a:p>
          <a:p>
            <a:pPr algn="just" fontAlgn="base"/>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 </a:t>
            </a:r>
            <a:endParaRPr lang="en-IN" dirty="0">
              <a:effectLst/>
              <a:highlight>
                <a:srgbClr val="FFFFFF"/>
              </a:highlight>
              <a:latin typeface="Book Antiqua" panose="02040602050305030304" pitchFamily="18" charset="0"/>
              <a:ea typeface="Times New Roman" panose="02020603050405020304" pitchFamily="18" charset="0"/>
            </a:endParaRPr>
          </a:p>
        </p:txBody>
      </p:sp>
    </p:spTree>
    <p:extLst>
      <p:ext uri="{BB962C8B-B14F-4D97-AF65-F5344CB8AC3E}">
        <p14:creationId xmlns:p14="http://schemas.microsoft.com/office/powerpoint/2010/main" val="151605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13A6-E0C4-573D-F6AD-9E9A334923B3}"/>
              </a:ext>
            </a:extLst>
          </p:cNvPr>
          <p:cNvSpPr>
            <a:spLocks noGrp="1"/>
          </p:cNvSpPr>
          <p:nvPr>
            <p:ph type="title"/>
          </p:nvPr>
        </p:nvSpPr>
        <p:spPr/>
        <p:txBody>
          <a:bodyPr>
            <a:normAutofit/>
          </a:bodyPr>
          <a:lstStyle/>
          <a:p>
            <a:r>
              <a:rPr lang="en-IN" sz="3200" b="1" dirty="0">
                <a:effectLst/>
                <a:latin typeface="Book Antiqua" panose="02040602050305030304" pitchFamily="18" charset="0"/>
                <a:ea typeface="Calibri" panose="020F0502020204030204" pitchFamily="34" charset="0"/>
                <a:cs typeface="Times New Roman" panose="02020603050405020304" pitchFamily="18" charset="0"/>
              </a:rPr>
              <a:t>BENEFITS</a:t>
            </a:r>
            <a:endParaRPr lang="en-IN" sz="7200" dirty="0"/>
          </a:p>
        </p:txBody>
      </p:sp>
      <p:sp>
        <p:nvSpPr>
          <p:cNvPr id="6" name="Content Placeholder 5">
            <a:extLst>
              <a:ext uri="{FF2B5EF4-FFF2-40B4-BE49-F238E27FC236}">
                <a16:creationId xmlns:a16="http://schemas.microsoft.com/office/drawing/2014/main" id="{31B1AA59-A423-0C49-E03A-D95127C24D31}"/>
              </a:ext>
            </a:extLst>
          </p:cNvPr>
          <p:cNvSpPr>
            <a:spLocks noGrp="1"/>
          </p:cNvSpPr>
          <p:nvPr>
            <p:ph idx="1"/>
          </p:nvPr>
        </p:nvSpPr>
        <p:spPr/>
        <p:txBody>
          <a:bodyPr>
            <a:normAutofit/>
          </a:bodyPr>
          <a:lstStyle/>
          <a:p>
            <a:pPr marL="0" lvl="0" indent="0" algn="just" fontAlgn="base">
              <a:spcBef>
                <a:spcPts val="1400"/>
              </a:spcBef>
              <a:buNone/>
            </a:pPr>
            <a:r>
              <a:rPr lang="en-IN" b="1" dirty="0">
                <a:solidFill>
                  <a:srgbClr val="000000"/>
                </a:solidFill>
                <a:effectLst/>
                <a:highlight>
                  <a:srgbClr val="FFFFFF"/>
                </a:highlight>
                <a:latin typeface="Book Antiqua" panose="02040602050305030304" pitchFamily="18" charset="0"/>
                <a:ea typeface="Times New Roman" panose="02020603050405020304" pitchFamily="18" charset="0"/>
              </a:rPr>
              <a:t>Section 56 Exemption- </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Startups are mainly funded through angel investors but such investment is taxable. To increase the funding for startups, the government has exempted registered startups from the tax levied on angel investors. </a:t>
            </a:r>
          </a:p>
          <a:p>
            <a:pPr marL="0" lvl="0" indent="0" algn="just" fontAlgn="base">
              <a:spcBef>
                <a:spcPts val="1400"/>
              </a:spcBef>
              <a:buNone/>
            </a:pPr>
            <a:endParaRPr lang="en-IN" dirty="0">
              <a:solidFill>
                <a:srgbClr val="000000"/>
              </a:solidFill>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When shares are issued more than the Fair Market Value, the same is added to Income under Other Sources.</a:t>
            </a:r>
          </a:p>
          <a:p>
            <a:pPr marL="0" lvl="0" indent="0" algn="just" fontAlgn="base">
              <a:spcBef>
                <a:spcPts val="1400"/>
              </a:spcBef>
              <a:buNone/>
            </a:pPr>
            <a:endParaRPr lang="en-IN" dirty="0">
              <a:solidFill>
                <a:srgbClr val="000000"/>
              </a:solidFill>
              <a:highlight>
                <a:srgbClr val="FFFFFF"/>
              </a:highlight>
              <a:latin typeface="Book Antiqua" panose="02040602050305030304" pitchFamily="18" charset="0"/>
              <a:ea typeface="Times New Roman" panose="02020603050405020304" pitchFamily="18" charset="0"/>
            </a:endParaRPr>
          </a:p>
          <a:p>
            <a:pPr marL="0" lvl="0" indent="0" algn="just" fontAlgn="base">
              <a:spcBef>
                <a:spcPts val="1400"/>
              </a:spcBef>
              <a:buNone/>
            </a:pP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Investments into eligible startups by Accredited Investors, Non-Residents, AIFs (Category I) shall be exempt under section 56(2)(</a:t>
            </a:r>
            <a:r>
              <a:rPr lang="en-IN" dirty="0" err="1">
                <a:solidFill>
                  <a:srgbClr val="000000"/>
                </a:solidFill>
                <a:effectLst/>
                <a:highlight>
                  <a:srgbClr val="FFFFFF"/>
                </a:highlight>
                <a:latin typeface="Book Antiqua" panose="02040602050305030304" pitchFamily="18" charset="0"/>
                <a:ea typeface="Times New Roman" panose="02020603050405020304" pitchFamily="18" charset="0"/>
              </a:rPr>
              <a:t>viib</a:t>
            </a:r>
            <a:r>
              <a:rPr lang="en-IN" dirty="0">
                <a:solidFill>
                  <a:srgbClr val="000000"/>
                </a:solidFill>
                <a:effectLst/>
                <a:highlight>
                  <a:srgbClr val="FFFFFF"/>
                </a:highlight>
                <a:latin typeface="Book Antiqua" panose="02040602050305030304" pitchFamily="18" charset="0"/>
                <a:ea typeface="Times New Roman" panose="02020603050405020304" pitchFamily="18" charset="0"/>
              </a:rPr>
              <a:t>) of Income Tax Act. </a:t>
            </a:r>
            <a:endParaRPr lang="en-IN" dirty="0">
              <a:effectLst/>
              <a:highlight>
                <a:srgbClr val="FFFFFF"/>
              </a:highlight>
              <a:latin typeface="Book Antiqua" panose="02040602050305030304" pitchFamily="18" charset="0"/>
              <a:ea typeface="Times New Roman" panose="02020603050405020304" pitchFamily="18" charset="0"/>
            </a:endParaRPr>
          </a:p>
        </p:txBody>
      </p:sp>
    </p:spTree>
    <p:extLst>
      <p:ext uri="{BB962C8B-B14F-4D97-AF65-F5344CB8AC3E}">
        <p14:creationId xmlns:p14="http://schemas.microsoft.com/office/powerpoint/2010/main" val="48812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BBF-39CE-F3C5-C7E3-1953F0434404}"/>
              </a:ext>
            </a:extLst>
          </p:cNvPr>
          <p:cNvSpPr>
            <a:spLocks noGrp="1"/>
          </p:cNvSpPr>
          <p:nvPr>
            <p:ph type="ctrTitle"/>
          </p:nvPr>
        </p:nvSpPr>
        <p:spPr/>
        <p:txBody>
          <a:bodyPr/>
          <a:lstStyle/>
          <a:p>
            <a:r>
              <a:rPr lang="en-IN" b="1" dirty="0"/>
              <a:t>Startups – Funding</a:t>
            </a:r>
          </a:p>
        </p:txBody>
      </p:sp>
      <p:sp>
        <p:nvSpPr>
          <p:cNvPr id="3" name="Subtitle 2">
            <a:extLst>
              <a:ext uri="{FF2B5EF4-FFF2-40B4-BE49-F238E27FC236}">
                <a16:creationId xmlns:a16="http://schemas.microsoft.com/office/drawing/2014/main" id="{995CEBE8-5840-B501-F699-6EBAA0B60ED0}"/>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290950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015F-BBC3-8BEB-0479-5AF99A43C34C}"/>
              </a:ext>
            </a:extLst>
          </p:cNvPr>
          <p:cNvSpPr>
            <a:spLocks noGrp="1"/>
          </p:cNvSpPr>
          <p:nvPr>
            <p:ph type="title"/>
          </p:nvPr>
        </p:nvSpPr>
        <p:spPr/>
        <p:txBody>
          <a:bodyPr/>
          <a:lstStyle/>
          <a:p>
            <a:r>
              <a:rPr lang="en-IN" dirty="0"/>
              <a:t>Types of Funding </a:t>
            </a:r>
          </a:p>
        </p:txBody>
      </p:sp>
      <p:pic>
        <p:nvPicPr>
          <p:cNvPr id="5" name="Content Placeholder 4">
            <a:extLst>
              <a:ext uri="{FF2B5EF4-FFF2-40B4-BE49-F238E27FC236}">
                <a16:creationId xmlns:a16="http://schemas.microsoft.com/office/drawing/2014/main" id="{4A5AA188-31A6-E43F-377A-57B1D4A2F6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743" y="2099387"/>
            <a:ext cx="9198157" cy="4170783"/>
          </a:xfrm>
          <a:ln>
            <a:solidFill>
              <a:schemeClr val="tx1"/>
            </a:solidFill>
          </a:ln>
        </p:spPr>
      </p:pic>
    </p:spTree>
    <p:extLst>
      <p:ext uri="{BB962C8B-B14F-4D97-AF65-F5344CB8AC3E}">
        <p14:creationId xmlns:p14="http://schemas.microsoft.com/office/powerpoint/2010/main" val="314319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015F-BBC3-8BEB-0479-5AF99A43C34C}"/>
              </a:ext>
            </a:extLst>
          </p:cNvPr>
          <p:cNvSpPr>
            <a:spLocks noGrp="1"/>
          </p:cNvSpPr>
          <p:nvPr>
            <p:ph type="title"/>
          </p:nvPr>
        </p:nvSpPr>
        <p:spPr/>
        <p:txBody>
          <a:bodyPr/>
          <a:lstStyle/>
          <a:p>
            <a:r>
              <a:rPr lang="en-IN" dirty="0"/>
              <a:t>Types of Funding </a:t>
            </a:r>
          </a:p>
        </p:txBody>
      </p:sp>
      <p:pic>
        <p:nvPicPr>
          <p:cNvPr id="5" name="Content Placeholder 4">
            <a:extLst>
              <a:ext uri="{FF2B5EF4-FFF2-40B4-BE49-F238E27FC236}">
                <a16:creationId xmlns:a16="http://schemas.microsoft.com/office/drawing/2014/main" id="{4A5AA188-31A6-E43F-377A-57B1D4A2F6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743" y="2099387"/>
            <a:ext cx="9198157" cy="4170783"/>
          </a:xfrm>
          <a:ln>
            <a:solidFill>
              <a:schemeClr val="tx1"/>
            </a:solidFill>
          </a:ln>
        </p:spPr>
      </p:pic>
      <p:sp>
        <p:nvSpPr>
          <p:cNvPr id="3" name="Multiplication Sign 2">
            <a:extLst>
              <a:ext uri="{FF2B5EF4-FFF2-40B4-BE49-F238E27FC236}">
                <a16:creationId xmlns:a16="http://schemas.microsoft.com/office/drawing/2014/main" id="{4CC238F9-E541-0F57-3309-90C9D2680B35}"/>
              </a:ext>
            </a:extLst>
          </p:cNvPr>
          <p:cNvSpPr/>
          <p:nvPr/>
        </p:nvSpPr>
        <p:spPr>
          <a:xfrm>
            <a:off x="2267339" y="4049486"/>
            <a:ext cx="2855167" cy="69046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Multiplication Sign 3">
            <a:extLst>
              <a:ext uri="{FF2B5EF4-FFF2-40B4-BE49-F238E27FC236}">
                <a16:creationId xmlns:a16="http://schemas.microsoft.com/office/drawing/2014/main" id="{9B43D009-CEC1-5423-A170-52903E7BD5D5}"/>
              </a:ext>
            </a:extLst>
          </p:cNvPr>
          <p:cNvSpPr/>
          <p:nvPr/>
        </p:nvSpPr>
        <p:spPr>
          <a:xfrm>
            <a:off x="4957668" y="4761717"/>
            <a:ext cx="2855167" cy="69046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8186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BBF-39CE-F3C5-C7E3-1953F0434404}"/>
              </a:ext>
            </a:extLst>
          </p:cNvPr>
          <p:cNvSpPr>
            <a:spLocks noGrp="1"/>
          </p:cNvSpPr>
          <p:nvPr>
            <p:ph type="ctrTitle"/>
          </p:nvPr>
        </p:nvSpPr>
        <p:spPr/>
        <p:txBody>
          <a:bodyPr/>
          <a:lstStyle/>
          <a:p>
            <a:r>
              <a:rPr lang="en-IN" b="1" dirty="0"/>
              <a:t>MSME</a:t>
            </a:r>
          </a:p>
        </p:txBody>
      </p:sp>
      <p:sp>
        <p:nvSpPr>
          <p:cNvPr id="3" name="Subtitle 2">
            <a:extLst>
              <a:ext uri="{FF2B5EF4-FFF2-40B4-BE49-F238E27FC236}">
                <a16:creationId xmlns:a16="http://schemas.microsoft.com/office/drawing/2014/main" id="{995CEBE8-5840-B501-F699-6EBAA0B60ED0}"/>
              </a:ext>
            </a:extLst>
          </p:cNvPr>
          <p:cNvSpPr>
            <a:spLocks noGrp="1"/>
          </p:cNvSpPr>
          <p:nvPr>
            <p:ph type="subTitle" idx="1"/>
          </p:nvPr>
        </p:nvSpPr>
        <p:spPr/>
        <p:txBody>
          <a:bodyPr/>
          <a:lstStyle/>
          <a:p>
            <a:r>
              <a:rPr lang="en-IN" dirty="0"/>
              <a:t>CA SWATI SINGHANIA</a:t>
            </a:r>
          </a:p>
          <a:p>
            <a:endParaRPr lang="en-IN" dirty="0"/>
          </a:p>
        </p:txBody>
      </p:sp>
    </p:spTree>
    <p:extLst>
      <p:ext uri="{BB962C8B-B14F-4D97-AF65-F5344CB8AC3E}">
        <p14:creationId xmlns:p14="http://schemas.microsoft.com/office/powerpoint/2010/main" val="2149911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MSME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IN" dirty="0"/>
              <a:t>MSME employs more than 11 Cr. Indian population. (FY19)</a:t>
            </a:r>
          </a:p>
          <a:p>
            <a:pPr>
              <a:buFont typeface="Wingdings" panose="05000000000000000000" pitchFamily="2" charset="2"/>
              <a:buChar char="q"/>
            </a:pPr>
            <a:r>
              <a:rPr lang="en-IN" dirty="0"/>
              <a:t>They contribute almost half of Indian export &amp; around 29% of the India’s GDP. (FY19)</a:t>
            </a:r>
          </a:p>
          <a:p>
            <a:pPr>
              <a:buFont typeface="Wingdings" panose="05000000000000000000" pitchFamily="2" charset="2"/>
              <a:buChar char="q"/>
            </a:pPr>
            <a:r>
              <a:rPr lang="en-IN" dirty="0"/>
              <a:t>More than 6 Cr. MSMEs actually contribute to this base of the India’s economic pyramid. (FY19) </a:t>
            </a:r>
          </a:p>
          <a:p>
            <a:pPr>
              <a:buFont typeface="Wingdings" panose="05000000000000000000" pitchFamily="2" charset="2"/>
              <a:buChar char="q"/>
            </a:pPr>
            <a:r>
              <a:rPr lang="en-IN" dirty="0"/>
              <a:t>Revised definition  </a:t>
            </a:r>
          </a:p>
          <a:p>
            <a:pPr>
              <a:buFont typeface="Wingdings" panose="05000000000000000000" pitchFamily="2" charset="2"/>
              <a:buChar char="q"/>
            </a:pPr>
            <a:endParaRPr lang="en-IN" dirty="0"/>
          </a:p>
          <a:p>
            <a:pPr>
              <a:buFont typeface="Wingdings" panose="05000000000000000000" pitchFamily="2" charset="2"/>
              <a:buChar char="q"/>
            </a:pPr>
            <a:endParaRPr lang="en-IN" dirty="0"/>
          </a:p>
          <a:p>
            <a:pPr>
              <a:buFont typeface="Wingdings" panose="05000000000000000000" pitchFamily="2" charset="2"/>
              <a:buChar char="q"/>
            </a:pPr>
            <a:endParaRPr lang="en-IN" dirty="0"/>
          </a:p>
          <a:p>
            <a:pPr>
              <a:buFont typeface="Wingdings" panose="05000000000000000000" pitchFamily="2" charset="2"/>
              <a:buChar char="q"/>
            </a:pPr>
            <a:r>
              <a:rPr lang="en-IN" dirty="0"/>
              <a:t>Earlier only Manufacturing and Services were covered under MSME – but post July 2021 Even Wholesale and Retail Trade is covered under MSME – with few exceptions</a:t>
            </a:r>
          </a:p>
          <a:p>
            <a:pPr>
              <a:buFont typeface="Wingdings" panose="05000000000000000000" pitchFamily="2" charset="2"/>
              <a:buChar char="q"/>
            </a:pPr>
            <a:endParaRPr lang="en-IN" dirty="0"/>
          </a:p>
          <a:p>
            <a:pPr>
              <a:buFont typeface="Wingdings" panose="05000000000000000000" pitchFamily="2" charset="2"/>
              <a:buChar char="q"/>
            </a:pPr>
            <a:endParaRPr lang="en-IN" dirty="0"/>
          </a:p>
          <a:p>
            <a:pPr>
              <a:buFont typeface="Wingdings" panose="05000000000000000000" pitchFamily="2" charset="2"/>
              <a:buChar char="q"/>
            </a:pPr>
            <a:endParaRPr lang="en-IN" dirty="0"/>
          </a:p>
          <a:p>
            <a:pPr marL="0" indent="0">
              <a:buNone/>
            </a:pPr>
            <a:endParaRPr lang="en-IN" dirty="0"/>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84916855"/>
              </p:ext>
            </p:extLst>
          </p:nvPr>
        </p:nvGraphicFramePr>
        <p:xfrm>
          <a:off x="3448595" y="3331171"/>
          <a:ext cx="4572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57190">
                <a:tc>
                  <a:txBody>
                    <a:bodyPr/>
                    <a:lstStyle/>
                    <a:p>
                      <a:r>
                        <a:rPr lang="en-IN" dirty="0"/>
                        <a:t>Criteria</a:t>
                      </a:r>
                    </a:p>
                  </a:txBody>
                  <a:tcPr/>
                </a:tc>
                <a:tc>
                  <a:txBody>
                    <a:bodyPr/>
                    <a:lstStyle/>
                    <a:p>
                      <a:r>
                        <a:rPr lang="en-IN" dirty="0"/>
                        <a:t>Capital</a:t>
                      </a:r>
                    </a:p>
                  </a:txBody>
                  <a:tcPr/>
                </a:tc>
                <a:tc>
                  <a:txBody>
                    <a:bodyPr/>
                    <a:lstStyle/>
                    <a:p>
                      <a:r>
                        <a:rPr lang="en-IN" dirty="0"/>
                        <a:t>Turnover</a:t>
                      </a:r>
                    </a:p>
                  </a:txBody>
                  <a:tcPr/>
                </a:tc>
                <a:extLst>
                  <a:ext uri="{0D108BD9-81ED-4DB2-BD59-A6C34878D82A}">
                    <a16:rowId xmlns:a16="http://schemas.microsoft.com/office/drawing/2014/main" val="10000"/>
                  </a:ext>
                </a:extLst>
              </a:tr>
              <a:tr h="357190">
                <a:tc>
                  <a:txBody>
                    <a:bodyPr/>
                    <a:lstStyle/>
                    <a:p>
                      <a:r>
                        <a:rPr lang="en-IN" dirty="0"/>
                        <a:t>Micro</a:t>
                      </a:r>
                    </a:p>
                  </a:txBody>
                  <a:tcPr/>
                </a:tc>
                <a:tc>
                  <a:txBody>
                    <a:bodyPr/>
                    <a:lstStyle/>
                    <a:p>
                      <a:r>
                        <a:rPr lang="en-IN" dirty="0"/>
                        <a:t>1 </a:t>
                      </a:r>
                      <a:r>
                        <a:rPr lang="en-IN" dirty="0" err="1"/>
                        <a:t>cr</a:t>
                      </a:r>
                      <a:endParaRPr lang="en-IN" dirty="0"/>
                    </a:p>
                  </a:txBody>
                  <a:tcPr/>
                </a:tc>
                <a:tc>
                  <a:txBody>
                    <a:bodyPr/>
                    <a:lstStyle/>
                    <a:p>
                      <a:r>
                        <a:rPr lang="en-IN" dirty="0"/>
                        <a:t>5 </a:t>
                      </a:r>
                      <a:r>
                        <a:rPr lang="en-IN" dirty="0" err="1"/>
                        <a:t>cr</a:t>
                      </a:r>
                      <a:endParaRPr lang="en-IN" dirty="0"/>
                    </a:p>
                  </a:txBody>
                  <a:tcPr/>
                </a:tc>
                <a:extLst>
                  <a:ext uri="{0D108BD9-81ED-4DB2-BD59-A6C34878D82A}">
                    <a16:rowId xmlns:a16="http://schemas.microsoft.com/office/drawing/2014/main" val="10001"/>
                  </a:ext>
                </a:extLst>
              </a:tr>
              <a:tr h="357190">
                <a:tc>
                  <a:txBody>
                    <a:bodyPr/>
                    <a:lstStyle/>
                    <a:p>
                      <a:r>
                        <a:rPr lang="en-IN" dirty="0"/>
                        <a:t>Small</a:t>
                      </a:r>
                    </a:p>
                  </a:txBody>
                  <a:tcPr/>
                </a:tc>
                <a:tc>
                  <a:txBody>
                    <a:bodyPr/>
                    <a:lstStyle/>
                    <a:p>
                      <a:r>
                        <a:rPr lang="en-IN" dirty="0"/>
                        <a:t>10 </a:t>
                      </a:r>
                      <a:r>
                        <a:rPr lang="en-IN" dirty="0" err="1"/>
                        <a:t>cr</a:t>
                      </a:r>
                      <a:endParaRPr lang="en-IN" dirty="0"/>
                    </a:p>
                  </a:txBody>
                  <a:tcPr/>
                </a:tc>
                <a:tc>
                  <a:txBody>
                    <a:bodyPr/>
                    <a:lstStyle/>
                    <a:p>
                      <a:r>
                        <a:rPr lang="en-IN" dirty="0"/>
                        <a:t>50 </a:t>
                      </a:r>
                      <a:r>
                        <a:rPr lang="en-IN" dirty="0" err="1"/>
                        <a:t>cr</a:t>
                      </a:r>
                      <a:endParaRPr lang="en-IN" dirty="0"/>
                    </a:p>
                  </a:txBody>
                  <a:tcPr/>
                </a:tc>
                <a:extLst>
                  <a:ext uri="{0D108BD9-81ED-4DB2-BD59-A6C34878D82A}">
                    <a16:rowId xmlns:a16="http://schemas.microsoft.com/office/drawing/2014/main" val="10002"/>
                  </a:ext>
                </a:extLst>
              </a:tr>
              <a:tr h="357190">
                <a:tc>
                  <a:txBody>
                    <a:bodyPr/>
                    <a:lstStyle/>
                    <a:p>
                      <a:r>
                        <a:rPr lang="en-IN" dirty="0"/>
                        <a:t>Medium</a:t>
                      </a:r>
                    </a:p>
                  </a:txBody>
                  <a:tcPr/>
                </a:tc>
                <a:tc>
                  <a:txBody>
                    <a:bodyPr/>
                    <a:lstStyle/>
                    <a:p>
                      <a:r>
                        <a:rPr lang="en-IN" dirty="0"/>
                        <a:t>50 </a:t>
                      </a:r>
                      <a:r>
                        <a:rPr lang="en-IN" dirty="0" err="1"/>
                        <a:t>cr</a:t>
                      </a:r>
                      <a:endParaRPr lang="en-IN" dirty="0"/>
                    </a:p>
                  </a:txBody>
                  <a:tcPr/>
                </a:tc>
                <a:tc>
                  <a:txBody>
                    <a:bodyPr/>
                    <a:lstStyle/>
                    <a:p>
                      <a:r>
                        <a:rPr lang="en-IN" dirty="0"/>
                        <a:t>250 </a:t>
                      </a:r>
                      <a:r>
                        <a:rPr lang="en-IN" dirty="0" err="1"/>
                        <a:t>cr</a:t>
                      </a:r>
                      <a:endParaRPr lang="en-IN"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BBF-39CE-F3C5-C7E3-1953F0434404}"/>
              </a:ext>
            </a:extLst>
          </p:cNvPr>
          <p:cNvSpPr>
            <a:spLocks noGrp="1"/>
          </p:cNvSpPr>
          <p:nvPr>
            <p:ph type="ctrTitle"/>
          </p:nvPr>
        </p:nvSpPr>
        <p:spPr/>
        <p:txBody>
          <a:bodyPr/>
          <a:lstStyle/>
          <a:p>
            <a:r>
              <a:rPr lang="en-IN" b="1" dirty="0"/>
              <a:t>Startups</a:t>
            </a:r>
          </a:p>
        </p:txBody>
      </p:sp>
      <p:sp>
        <p:nvSpPr>
          <p:cNvPr id="3" name="Subtitle 2">
            <a:extLst>
              <a:ext uri="{FF2B5EF4-FFF2-40B4-BE49-F238E27FC236}">
                <a16:creationId xmlns:a16="http://schemas.microsoft.com/office/drawing/2014/main" id="{995CEBE8-5840-B501-F699-6EBAA0B60ED0}"/>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219616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lstStyle/>
          <a:p>
            <a:r>
              <a:rPr lang="en-IN" b="1" dirty="0">
                <a:solidFill>
                  <a:srgbClr val="000000"/>
                </a:solidFill>
              </a:rPr>
              <a:t>How to Register</a:t>
            </a:r>
            <a:endParaRPr lang="en-IN" b="1" dirty="0"/>
          </a:p>
        </p:txBody>
      </p:sp>
      <p:sp>
        <p:nvSpPr>
          <p:cNvPr id="7" name="Content Placeholder 6">
            <a:extLst>
              <a:ext uri="{FF2B5EF4-FFF2-40B4-BE49-F238E27FC236}">
                <a16:creationId xmlns:a16="http://schemas.microsoft.com/office/drawing/2014/main" id="{B79D38E1-84A3-4DAB-6C28-59CE67531710}"/>
              </a:ext>
            </a:extLst>
          </p:cNvPr>
          <p:cNvSpPr>
            <a:spLocks noGrp="1"/>
          </p:cNvSpPr>
          <p:nvPr>
            <p:ph idx="1"/>
          </p:nvPr>
        </p:nvSpPr>
        <p:spPr/>
        <p:txBody>
          <a:bodyPr>
            <a:normAutofit/>
          </a:bodyPr>
          <a:lstStyle/>
          <a:p>
            <a:pPr>
              <a:buFont typeface="Wingdings" panose="05000000000000000000" pitchFamily="2" charset="2"/>
              <a:buChar char="Ø"/>
            </a:pPr>
            <a:r>
              <a:rPr lang="en-US" sz="2800" dirty="0">
                <a:solidFill>
                  <a:srgbClr val="000000"/>
                </a:solidFill>
              </a:rPr>
              <a:t>I</a:t>
            </a:r>
            <a:r>
              <a:rPr lang="en-IN" sz="2800" dirty="0">
                <a:solidFill>
                  <a:srgbClr val="000000"/>
                </a:solidFill>
              </a:rPr>
              <a:t>t’s a complete online registration</a:t>
            </a:r>
          </a:p>
          <a:p>
            <a:pPr>
              <a:buFont typeface="Wingdings" panose="05000000000000000000" pitchFamily="2" charset="2"/>
              <a:buChar char="Ø"/>
            </a:pPr>
            <a:r>
              <a:rPr lang="en-IN" sz="2800" dirty="0">
                <a:solidFill>
                  <a:srgbClr val="000000"/>
                </a:solidFill>
              </a:rPr>
              <a:t>https://udyamregistration.gov.in</a:t>
            </a:r>
          </a:p>
          <a:p>
            <a:pPr>
              <a:buFont typeface="Wingdings" panose="05000000000000000000" pitchFamily="2" charset="2"/>
              <a:buChar char="Ø"/>
            </a:pPr>
            <a:r>
              <a:rPr lang="en-IN" sz="2800" dirty="0">
                <a:solidFill>
                  <a:srgbClr val="000000"/>
                </a:solidFill>
              </a:rPr>
              <a:t>Documents needed :</a:t>
            </a:r>
          </a:p>
          <a:p>
            <a:pPr lvl="1">
              <a:buFont typeface="Wingdings" panose="05000000000000000000" pitchFamily="2" charset="2"/>
              <a:buChar char="Ø"/>
            </a:pPr>
            <a:r>
              <a:rPr lang="en-IN" sz="2600" dirty="0">
                <a:solidFill>
                  <a:srgbClr val="000000"/>
                </a:solidFill>
              </a:rPr>
              <a:t>Aadhaar Card of Owner / Director</a:t>
            </a:r>
          </a:p>
          <a:p>
            <a:pPr lvl="1">
              <a:buFont typeface="Wingdings" panose="05000000000000000000" pitchFamily="2" charset="2"/>
              <a:buChar char="Ø"/>
            </a:pPr>
            <a:r>
              <a:rPr lang="en-IN" sz="2600" dirty="0">
                <a:solidFill>
                  <a:srgbClr val="000000"/>
                </a:solidFill>
              </a:rPr>
              <a:t>PAN of the Organisation</a:t>
            </a:r>
          </a:p>
          <a:p>
            <a:pPr lvl="1">
              <a:buFont typeface="Wingdings" panose="05000000000000000000" pitchFamily="2" charset="2"/>
              <a:buChar char="Ø"/>
            </a:pPr>
            <a:r>
              <a:rPr lang="en-IN" sz="2600" dirty="0">
                <a:solidFill>
                  <a:srgbClr val="000000"/>
                </a:solidFill>
              </a:rPr>
              <a:t>Basic detail like Address, No. of Employees etc</a:t>
            </a:r>
          </a:p>
          <a:p>
            <a:pPr lvl="1">
              <a:buFont typeface="Wingdings" panose="05000000000000000000" pitchFamily="2" charset="2"/>
              <a:buChar char="Ø"/>
            </a:pPr>
            <a:r>
              <a:rPr lang="en-IN" sz="2600" dirty="0">
                <a:solidFill>
                  <a:srgbClr val="000000"/>
                </a:solidFill>
              </a:rPr>
              <a:t>Current Financials – to fill in various details</a:t>
            </a:r>
          </a:p>
          <a:p>
            <a:pPr lvl="1">
              <a:buFont typeface="Wingdings" panose="05000000000000000000" pitchFamily="2" charset="2"/>
              <a:buChar char="Ø"/>
            </a:pPr>
            <a:r>
              <a:rPr lang="en-IN" sz="2600" dirty="0">
                <a:solidFill>
                  <a:srgbClr val="000000"/>
                </a:solidFill>
              </a:rPr>
              <a:t>NIC Code ( National Industrial Classification)</a:t>
            </a:r>
          </a:p>
        </p:txBody>
      </p:sp>
      <p:sp>
        <p:nvSpPr>
          <p:cNvPr id="4" name="TextBox 3">
            <a:extLst>
              <a:ext uri="{FF2B5EF4-FFF2-40B4-BE49-F238E27FC236}">
                <a16:creationId xmlns:a16="http://schemas.microsoft.com/office/drawing/2014/main" id="{4762B26A-C942-6CD7-235F-6ABFBC2D8842}"/>
              </a:ext>
            </a:extLst>
          </p:cNvPr>
          <p:cNvSpPr txBox="1"/>
          <p:nvPr/>
        </p:nvSpPr>
        <p:spPr>
          <a:xfrm>
            <a:off x="9246637" y="429209"/>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776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92D2-FCB4-FF6A-3BD9-3C243CE8D27A}"/>
              </a:ext>
            </a:extLst>
          </p:cNvPr>
          <p:cNvSpPr>
            <a:spLocks noGrp="1"/>
          </p:cNvSpPr>
          <p:nvPr>
            <p:ph type="title"/>
          </p:nvPr>
        </p:nvSpPr>
        <p:spPr/>
        <p:txBody>
          <a:bodyPr>
            <a:normAutofit/>
          </a:bodyPr>
          <a:lstStyle/>
          <a:p>
            <a:r>
              <a:rPr lang="en-IN" sz="7200" b="1" dirty="0"/>
              <a:t>MSME Support Schemes</a:t>
            </a:r>
          </a:p>
        </p:txBody>
      </p:sp>
      <p:sp>
        <p:nvSpPr>
          <p:cNvPr id="3" name="Text Placeholder 2">
            <a:extLst>
              <a:ext uri="{FF2B5EF4-FFF2-40B4-BE49-F238E27FC236}">
                <a16:creationId xmlns:a16="http://schemas.microsoft.com/office/drawing/2014/main" id="{185F81D5-B7D7-E891-7A57-E250FA125963}"/>
              </a:ext>
            </a:extLst>
          </p:cNvPr>
          <p:cNvSpPr>
            <a:spLocks noGrp="1"/>
          </p:cNvSpPr>
          <p:nvPr>
            <p:ph type="body" idx="1"/>
          </p:nvPr>
        </p:nvSpPr>
        <p:spPr/>
        <p:txBody>
          <a:bodyPr/>
          <a:lstStyle/>
          <a:p>
            <a:endParaRPr lang="en-IN" dirty="0"/>
          </a:p>
        </p:txBody>
      </p:sp>
      <p:sp>
        <p:nvSpPr>
          <p:cNvPr id="6" name="TextBox 5">
            <a:extLst>
              <a:ext uri="{FF2B5EF4-FFF2-40B4-BE49-F238E27FC236}">
                <a16:creationId xmlns:a16="http://schemas.microsoft.com/office/drawing/2014/main" id="{4995F938-0B4A-D145-CDAC-9B65F14B754C}"/>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176634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 - </a:t>
            </a:r>
            <a:r>
              <a:rPr lang="en-IN" b="1" i="0" u="none" strike="noStrike" baseline="0" dirty="0" err="1"/>
              <a:t>Samadhan</a:t>
            </a:r>
            <a:endParaRPr lang="en-IN" sz="11500" b="1" dirty="0"/>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4131758984"/>
              </p:ext>
            </p:extLst>
          </p:nvPr>
        </p:nvGraphicFramePr>
        <p:xfrm>
          <a:off x="544286" y="1821535"/>
          <a:ext cx="10941700" cy="3053080"/>
        </p:xfrm>
        <a:graphic>
          <a:graphicData uri="http://schemas.openxmlformats.org/drawingml/2006/table">
            <a:tbl>
              <a:tblPr firstRow="1" bandRow="1">
                <a:tableStyleId>{21E4AEA4-8DFA-4A89-87EB-49C32662AFE0}</a:tableStyleId>
              </a:tblPr>
              <a:tblGrid>
                <a:gridCol w="2404187">
                  <a:extLst>
                    <a:ext uri="{9D8B030D-6E8A-4147-A177-3AD203B41FA5}">
                      <a16:colId xmlns:a16="http://schemas.microsoft.com/office/drawing/2014/main" val="2554661722"/>
                    </a:ext>
                  </a:extLst>
                </a:gridCol>
                <a:gridCol w="1708194">
                  <a:extLst>
                    <a:ext uri="{9D8B030D-6E8A-4147-A177-3AD203B41FA5}">
                      <a16:colId xmlns:a16="http://schemas.microsoft.com/office/drawing/2014/main" val="754468437"/>
                    </a:ext>
                  </a:extLst>
                </a:gridCol>
                <a:gridCol w="1678819">
                  <a:extLst>
                    <a:ext uri="{9D8B030D-6E8A-4147-A177-3AD203B41FA5}">
                      <a16:colId xmlns:a16="http://schemas.microsoft.com/office/drawing/2014/main" val="997724807"/>
                    </a:ext>
                  </a:extLst>
                </a:gridCol>
                <a:gridCol w="1950098">
                  <a:extLst>
                    <a:ext uri="{9D8B030D-6E8A-4147-A177-3AD203B41FA5}">
                      <a16:colId xmlns:a16="http://schemas.microsoft.com/office/drawing/2014/main" val="1165351518"/>
                    </a:ext>
                  </a:extLst>
                </a:gridCol>
                <a:gridCol w="3200402">
                  <a:extLst>
                    <a:ext uri="{9D8B030D-6E8A-4147-A177-3AD203B41FA5}">
                      <a16:colId xmlns:a16="http://schemas.microsoft.com/office/drawing/2014/main" val="1336303032"/>
                    </a:ext>
                  </a:extLst>
                </a:gridCol>
              </a:tblGrid>
              <a:tr h="370840">
                <a:tc>
                  <a:txBody>
                    <a:bodyPr/>
                    <a:lstStyle/>
                    <a:p>
                      <a:r>
                        <a:rPr lang="en-US" sz="1800" dirty="0"/>
                        <a:t>Details</a:t>
                      </a:r>
                      <a:endParaRPr lang="en-IN" sz="1800" dirty="0"/>
                    </a:p>
                  </a:txBody>
                  <a:tcPr/>
                </a:tc>
                <a:tc>
                  <a:txBody>
                    <a:bodyPr/>
                    <a:lstStyle/>
                    <a:p>
                      <a:r>
                        <a:rPr lang="en-US" sz="1800" dirty="0"/>
                        <a:t>Who</a:t>
                      </a:r>
                      <a:endParaRPr lang="en-IN" sz="1800" dirty="0"/>
                    </a:p>
                  </a:txBody>
                  <a:tcPr/>
                </a:tc>
                <a:tc>
                  <a:txBody>
                    <a:bodyPr/>
                    <a:lstStyle/>
                    <a:p>
                      <a:r>
                        <a:rPr lang="en-US" sz="1800" dirty="0"/>
                        <a:t>Purpose</a:t>
                      </a:r>
                      <a:endParaRPr lang="en-IN" sz="1800" dirty="0"/>
                    </a:p>
                  </a:txBody>
                  <a:tcPr/>
                </a:tc>
                <a:tc>
                  <a:txBody>
                    <a:bodyPr/>
                    <a:lstStyle/>
                    <a:p>
                      <a:r>
                        <a:rPr lang="en-US" sz="1800" dirty="0"/>
                        <a:t>Benefits</a:t>
                      </a:r>
                      <a:endParaRPr lang="en-IN" sz="1800" dirty="0"/>
                    </a:p>
                  </a:txBody>
                  <a:tcPr/>
                </a:tc>
                <a:tc>
                  <a:txBody>
                    <a:bodyPr/>
                    <a:lstStyle/>
                    <a:p>
                      <a:r>
                        <a:rPr lang="en-US" sz="1800" dirty="0"/>
                        <a:t>Details</a:t>
                      </a:r>
                      <a:endParaRPr lang="en-IN" sz="1800" dirty="0"/>
                    </a:p>
                  </a:txBody>
                  <a:tcPr/>
                </a:tc>
                <a:extLst>
                  <a:ext uri="{0D108BD9-81ED-4DB2-BD59-A6C34878D82A}">
                    <a16:rowId xmlns:a16="http://schemas.microsoft.com/office/drawing/2014/main" val="299745268"/>
                  </a:ext>
                </a:extLst>
              </a:tr>
              <a:tr h="370840">
                <a:tc>
                  <a:txBody>
                    <a:bodyPr/>
                    <a:lstStyle/>
                    <a:p>
                      <a:pPr algn="just"/>
                      <a:r>
                        <a:rPr lang="en-US" sz="1800" b="0" i="0" kern="1200" dirty="0">
                          <a:solidFill>
                            <a:schemeClr val="dk1"/>
                          </a:solidFill>
                          <a:effectLst/>
                          <a:latin typeface="+mn-lt"/>
                          <a:ea typeface="+mn-ea"/>
                          <a:cs typeface="+mn-cs"/>
                        </a:rPr>
                        <a:t>The buyer is to pay compound interest to the supplier on the amount at the 3x RBI Rate,  in case payment is not made within 45 days of the acceptance of the goods/service.</a:t>
                      </a:r>
                      <a:endParaRPr lang="en-IN" sz="1200" b="0" dirty="0"/>
                    </a:p>
                  </a:txBody>
                  <a:tcPr/>
                </a:tc>
                <a:tc>
                  <a:txBody>
                    <a:bodyPr/>
                    <a:lstStyle/>
                    <a:p>
                      <a:pPr algn="just"/>
                      <a:r>
                        <a:rPr lang="en-US" sz="1800" b="0" i="0" kern="1200" dirty="0">
                          <a:solidFill>
                            <a:schemeClr val="dk1"/>
                          </a:solidFill>
                          <a:effectLst/>
                          <a:latin typeface="+mn-lt"/>
                          <a:ea typeface="+mn-ea"/>
                          <a:cs typeface="+mn-cs"/>
                        </a:rPr>
                        <a:t>Any Micro or small enterprise having valid Udyog Aadhar(UAM) can apply.</a:t>
                      </a:r>
                      <a:endParaRPr lang="en-IN" sz="1200" b="0" dirty="0"/>
                    </a:p>
                  </a:txBody>
                  <a:tcPr/>
                </a:tc>
                <a:tc>
                  <a:txBody>
                    <a:bodyPr/>
                    <a:lstStyle/>
                    <a:p>
                      <a:pPr algn="just"/>
                      <a:r>
                        <a:rPr lang="en-IN" sz="1600" b="0" dirty="0"/>
                        <a:t>To get Faster recovery for MSME</a:t>
                      </a:r>
                    </a:p>
                  </a:txBody>
                  <a:tcPr/>
                </a:tc>
                <a:tc>
                  <a:txBody>
                    <a:bodyPr/>
                    <a:lstStyle/>
                    <a:p>
                      <a:pPr algn="just"/>
                      <a:r>
                        <a:rPr lang="en-US" sz="1800" b="0" i="0" kern="1200" dirty="0">
                          <a:solidFill>
                            <a:schemeClr val="dk1"/>
                          </a:solidFill>
                          <a:effectLst/>
                          <a:latin typeface="+mn-lt"/>
                          <a:ea typeface="+mn-ea"/>
                          <a:cs typeface="+mn-cs"/>
                        </a:rPr>
                        <a:t>MSEFC of the State after examining the case filed by MSE unit will instruct the buyer for payment of due amount along with interest.</a:t>
                      </a:r>
                      <a:endParaRPr lang="en-IN" sz="1200" b="0" dirty="0"/>
                    </a:p>
                  </a:txBody>
                  <a:tcPr/>
                </a:tc>
                <a:tc>
                  <a:txBody>
                    <a:bodyPr/>
                    <a:lstStyle/>
                    <a:p>
                      <a:pPr algn="just"/>
                      <a:r>
                        <a:rPr lang="en-US" sz="1700" b="0" i="0" kern="1200" dirty="0">
                          <a:solidFill>
                            <a:schemeClr val="dk1"/>
                          </a:solidFill>
                          <a:effectLst/>
                          <a:latin typeface="+mn-lt"/>
                          <a:ea typeface="+mn-ea"/>
                          <a:cs typeface="+mn-cs"/>
                        </a:rPr>
                        <a:t>Every reference made to MSEFC shall be decided within a period of 90 days.</a:t>
                      </a:r>
                    </a:p>
                    <a:p>
                      <a:pPr algn="just"/>
                      <a:endParaRPr lang="en-US" sz="1700" b="0" i="0" kern="1200" dirty="0">
                        <a:solidFill>
                          <a:schemeClr val="dk1"/>
                        </a:solidFill>
                        <a:effectLst/>
                        <a:latin typeface="+mn-lt"/>
                        <a:ea typeface="+mn-ea"/>
                        <a:cs typeface="+mn-cs"/>
                      </a:endParaRPr>
                    </a:p>
                    <a:p>
                      <a:pPr algn="just"/>
                      <a:r>
                        <a:rPr lang="en-US" sz="1700" b="0" i="0" kern="1200" dirty="0">
                          <a:solidFill>
                            <a:schemeClr val="dk1"/>
                          </a:solidFill>
                          <a:effectLst/>
                          <a:latin typeface="+mn-lt"/>
                          <a:ea typeface="+mn-ea"/>
                          <a:cs typeface="+mn-cs"/>
                        </a:rPr>
                        <a:t>If the Appellant (not being the supplier) wants to file an appeal, shall be entertained by any court unless the appellant (not being supplier) has deposited with it, the 75% of the award amount.</a:t>
                      </a:r>
                    </a:p>
                  </a:txBody>
                  <a:tcPr/>
                </a:tc>
                <a:extLst>
                  <a:ext uri="{0D108BD9-81ED-4DB2-BD59-A6C34878D82A}">
                    <a16:rowId xmlns:a16="http://schemas.microsoft.com/office/drawing/2014/main" val="1963657173"/>
                  </a:ext>
                </a:extLst>
              </a:tr>
            </a:tbl>
          </a:graphicData>
        </a:graphic>
      </p:graphicFrame>
      <p:sp>
        <p:nvSpPr>
          <p:cNvPr id="3" name="TextBox 2">
            <a:extLst>
              <a:ext uri="{FF2B5EF4-FFF2-40B4-BE49-F238E27FC236}">
                <a16:creationId xmlns:a16="http://schemas.microsoft.com/office/drawing/2014/main" id="{BB91AF78-CC71-7BF1-46C7-450A6F23DB95}"/>
              </a:ext>
            </a:extLst>
          </p:cNvPr>
          <p:cNvSpPr txBox="1"/>
          <p:nvPr/>
        </p:nvSpPr>
        <p:spPr>
          <a:xfrm>
            <a:off x="445113" y="5085184"/>
            <a:ext cx="3471400" cy="646331"/>
          </a:xfrm>
          <a:prstGeom prst="rect">
            <a:avLst/>
          </a:prstGeom>
          <a:noFill/>
          <a:ln>
            <a:solidFill>
              <a:schemeClr val="accent1"/>
            </a:solidFill>
          </a:ln>
        </p:spPr>
        <p:txBody>
          <a:bodyPr wrap="square" rtlCol="0">
            <a:spAutoFit/>
          </a:bodyPr>
          <a:lstStyle/>
          <a:p>
            <a:r>
              <a:rPr lang="en-IN" b="1" dirty="0"/>
              <a:t>Where Can you Apply: </a:t>
            </a:r>
          </a:p>
          <a:p>
            <a:r>
              <a:rPr lang="en-IN" i="1" dirty="0"/>
              <a:t>www.samadhaan.msme.gov.in</a:t>
            </a:r>
          </a:p>
        </p:txBody>
      </p:sp>
      <p:sp>
        <p:nvSpPr>
          <p:cNvPr id="7" name="TextBox 6">
            <a:extLst>
              <a:ext uri="{FF2B5EF4-FFF2-40B4-BE49-F238E27FC236}">
                <a16:creationId xmlns:a16="http://schemas.microsoft.com/office/drawing/2014/main" id="{75F3B830-BB10-8D1C-ABF6-AB0325C836BC}"/>
              </a:ext>
            </a:extLst>
          </p:cNvPr>
          <p:cNvSpPr txBox="1"/>
          <p:nvPr/>
        </p:nvSpPr>
        <p:spPr>
          <a:xfrm>
            <a:off x="4260162" y="5088293"/>
            <a:ext cx="3076804" cy="1200329"/>
          </a:xfrm>
          <a:prstGeom prst="rect">
            <a:avLst/>
          </a:prstGeom>
          <a:noFill/>
          <a:ln>
            <a:solidFill>
              <a:schemeClr val="accent1"/>
            </a:solidFill>
          </a:ln>
        </p:spPr>
        <p:txBody>
          <a:bodyPr wrap="none" rtlCol="0">
            <a:spAutoFit/>
          </a:bodyPr>
          <a:lstStyle/>
          <a:p>
            <a:r>
              <a:rPr lang="en-IN" b="1" dirty="0"/>
              <a:t>Performance till date:</a:t>
            </a:r>
          </a:p>
          <a:p>
            <a:r>
              <a:rPr lang="en-IN" dirty="0"/>
              <a:t>Applications filed :128,047</a:t>
            </a:r>
          </a:p>
          <a:p>
            <a:r>
              <a:rPr lang="en-IN" dirty="0"/>
              <a:t>Cases Mutually Settled: 12,264</a:t>
            </a:r>
          </a:p>
          <a:p>
            <a:r>
              <a:rPr lang="en-IN" dirty="0"/>
              <a:t>Cases Disposed : 21,044</a:t>
            </a:r>
          </a:p>
        </p:txBody>
      </p:sp>
      <p:sp>
        <p:nvSpPr>
          <p:cNvPr id="9" name="TextBox 8">
            <a:extLst>
              <a:ext uri="{FF2B5EF4-FFF2-40B4-BE49-F238E27FC236}">
                <a16:creationId xmlns:a16="http://schemas.microsoft.com/office/drawing/2014/main" id="{9B4FF7A6-A144-B5A1-528D-B12833CA9508}"/>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
        <p:nvSpPr>
          <p:cNvPr id="4" name="TextBox 3">
            <a:extLst>
              <a:ext uri="{FF2B5EF4-FFF2-40B4-BE49-F238E27FC236}">
                <a16:creationId xmlns:a16="http://schemas.microsoft.com/office/drawing/2014/main" id="{8597C70F-4ABF-6C59-3BC3-8AABBFC1BD8E}"/>
              </a:ext>
            </a:extLst>
          </p:cNvPr>
          <p:cNvSpPr txBox="1"/>
          <p:nvPr/>
        </p:nvSpPr>
        <p:spPr>
          <a:xfrm>
            <a:off x="7818235" y="5091397"/>
            <a:ext cx="3983783" cy="1200329"/>
          </a:xfrm>
          <a:prstGeom prst="rect">
            <a:avLst/>
          </a:prstGeom>
          <a:noFill/>
          <a:ln>
            <a:solidFill>
              <a:schemeClr val="accent1"/>
            </a:solidFill>
          </a:ln>
        </p:spPr>
        <p:txBody>
          <a:bodyPr wrap="none" rtlCol="0">
            <a:spAutoFit/>
          </a:bodyPr>
          <a:lstStyle/>
          <a:p>
            <a:r>
              <a:rPr lang="en-IN" b="1" dirty="0"/>
              <a:t>Performance till date:</a:t>
            </a:r>
          </a:p>
          <a:p>
            <a:r>
              <a:rPr lang="en-IN" dirty="0"/>
              <a:t>Applications yet to be viewed :31,993</a:t>
            </a:r>
          </a:p>
          <a:p>
            <a:r>
              <a:rPr lang="en-IN" dirty="0"/>
              <a:t>Applications under consideration:32,124</a:t>
            </a:r>
          </a:p>
          <a:p>
            <a:r>
              <a:rPr lang="en-IN" dirty="0"/>
              <a:t>Applications Rejected : 30,622</a:t>
            </a:r>
          </a:p>
        </p:txBody>
      </p:sp>
    </p:spTree>
    <p:extLst>
      <p:ext uri="{BB962C8B-B14F-4D97-AF65-F5344CB8AC3E}">
        <p14:creationId xmlns:p14="http://schemas.microsoft.com/office/powerpoint/2010/main" val="132517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 – ISO Certification</a:t>
            </a:r>
            <a:endParaRPr lang="en-IN" sz="11500" b="1" dirty="0"/>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3580994457"/>
              </p:ext>
            </p:extLst>
          </p:nvPr>
        </p:nvGraphicFramePr>
        <p:xfrm>
          <a:off x="544286" y="1774894"/>
          <a:ext cx="10611393" cy="2382520"/>
        </p:xfrm>
        <a:graphic>
          <a:graphicData uri="http://schemas.openxmlformats.org/drawingml/2006/table">
            <a:tbl>
              <a:tblPr firstRow="1" bandRow="1">
                <a:tableStyleId>{21E4AEA4-8DFA-4A89-87EB-49C32662AFE0}</a:tableStyleId>
              </a:tblPr>
              <a:tblGrid>
                <a:gridCol w="3295542">
                  <a:extLst>
                    <a:ext uri="{9D8B030D-6E8A-4147-A177-3AD203B41FA5}">
                      <a16:colId xmlns:a16="http://schemas.microsoft.com/office/drawing/2014/main" val="2554661722"/>
                    </a:ext>
                  </a:extLst>
                </a:gridCol>
                <a:gridCol w="2341509">
                  <a:extLst>
                    <a:ext uri="{9D8B030D-6E8A-4147-A177-3AD203B41FA5}">
                      <a16:colId xmlns:a16="http://schemas.microsoft.com/office/drawing/2014/main" val="754468437"/>
                    </a:ext>
                  </a:extLst>
                </a:gridCol>
                <a:gridCol w="2301243">
                  <a:extLst>
                    <a:ext uri="{9D8B030D-6E8A-4147-A177-3AD203B41FA5}">
                      <a16:colId xmlns:a16="http://schemas.microsoft.com/office/drawing/2014/main" val="997724807"/>
                    </a:ext>
                  </a:extLst>
                </a:gridCol>
                <a:gridCol w="2673099">
                  <a:extLst>
                    <a:ext uri="{9D8B030D-6E8A-4147-A177-3AD203B41FA5}">
                      <a16:colId xmlns:a16="http://schemas.microsoft.com/office/drawing/2014/main" val="1165351518"/>
                    </a:ext>
                  </a:extLst>
                </a:gridCol>
              </a:tblGrid>
              <a:tr h="370840">
                <a:tc>
                  <a:txBody>
                    <a:bodyPr/>
                    <a:lstStyle/>
                    <a:p>
                      <a:r>
                        <a:rPr lang="en-US" sz="1800" dirty="0"/>
                        <a:t>Details</a:t>
                      </a:r>
                      <a:endParaRPr lang="en-IN" sz="1800" dirty="0"/>
                    </a:p>
                  </a:txBody>
                  <a:tcPr/>
                </a:tc>
                <a:tc>
                  <a:txBody>
                    <a:bodyPr/>
                    <a:lstStyle/>
                    <a:p>
                      <a:r>
                        <a:rPr lang="en-US" sz="1800" dirty="0"/>
                        <a:t>Who</a:t>
                      </a:r>
                      <a:endParaRPr lang="en-IN" sz="1800" dirty="0"/>
                    </a:p>
                  </a:txBody>
                  <a:tcPr/>
                </a:tc>
                <a:tc>
                  <a:txBody>
                    <a:bodyPr/>
                    <a:lstStyle/>
                    <a:p>
                      <a:r>
                        <a:rPr lang="en-US" sz="1800" dirty="0"/>
                        <a:t>Purpose</a:t>
                      </a:r>
                      <a:endParaRPr lang="en-IN" sz="1800" dirty="0"/>
                    </a:p>
                  </a:txBody>
                  <a:tcPr/>
                </a:tc>
                <a:tc>
                  <a:txBody>
                    <a:bodyPr/>
                    <a:lstStyle/>
                    <a:p>
                      <a:r>
                        <a:rPr lang="en-US" sz="1800" dirty="0"/>
                        <a:t>Benefits</a:t>
                      </a:r>
                      <a:endParaRPr lang="en-IN" sz="1800" dirty="0"/>
                    </a:p>
                  </a:txBody>
                  <a:tcPr/>
                </a:tc>
                <a:extLst>
                  <a:ext uri="{0D108BD9-81ED-4DB2-BD59-A6C34878D82A}">
                    <a16:rowId xmlns:a16="http://schemas.microsoft.com/office/drawing/2014/main" val="299745268"/>
                  </a:ext>
                </a:extLst>
              </a:tr>
              <a:tr h="370840">
                <a:tc>
                  <a:txBody>
                    <a:bodyPr/>
                    <a:lstStyle/>
                    <a:p>
                      <a:pPr algn="just"/>
                      <a:r>
                        <a:rPr lang="en-US" sz="1800" b="0" i="0" kern="1200" dirty="0">
                          <a:solidFill>
                            <a:schemeClr val="dk1"/>
                          </a:solidFill>
                          <a:effectLst/>
                          <a:latin typeface="+mn-lt"/>
                          <a:ea typeface="+mn-ea"/>
                          <a:cs typeface="+mn-cs"/>
                        </a:rPr>
                        <a:t>The scheme provides incentives to those who have acquired ISO 9000/ISO 14001/HACCP certification.</a:t>
                      </a:r>
                    </a:p>
                    <a:p>
                      <a:pPr algn="just"/>
                      <a:r>
                        <a:rPr lang="en-US" sz="1800" b="0" i="0" kern="1200" dirty="0">
                          <a:solidFill>
                            <a:schemeClr val="dk1"/>
                          </a:solidFill>
                          <a:effectLst/>
                          <a:latin typeface="+mn-lt"/>
                          <a:ea typeface="+mn-ea"/>
                          <a:cs typeface="+mn-cs"/>
                        </a:rPr>
                        <a:t>The scheme also now includes reimbursement of expenses for acquiring ISO 14001 certification.</a:t>
                      </a:r>
                      <a:endParaRPr lang="en-IN" sz="1200" b="0" dirty="0"/>
                    </a:p>
                  </a:txBody>
                  <a:tcPr/>
                </a:tc>
                <a:tc>
                  <a:txBody>
                    <a:bodyPr/>
                    <a:lstStyle/>
                    <a:p>
                      <a:pPr algn="just"/>
                      <a:r>
                        <a:rPr lang="en-US" sz="1800" b="0" i="0" kern="1200" dirty="0">
                          <a:solidFill>
                            <a:schemeClr val="dk1"/>
                          </a:solidFill>
                          <a:effectLst/>
                          <a:latin typeface="+mn-lt"/>
                          <a:ea typeface="+mn-ea"/>
                          <a:cs typeface="+mn-cs"/>
                        </a:rPr>
                        <a:t>Permanent registered micro and small enterprises (MSEs) are eligible to avail the incentive scheme. </a:t>
                      </a:r>
                      <a:endParaRPr lang="en-IN" sz="1200" b="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The scheme is applicable to those units who have already acquired ISO-9000/ISO-14001/ HACCP certification.</a:t>
                      </a:r>
                      <a:endParaRPr lang="en-IN" sz="1100" b="0" dirty="0"/>
                    </a:p>
                  </a:txBody>
                  <a:tcPr/>
                </a:tc>
                <a:tc>
                  <a:txBody>
                    <a:bodyPr/>
                    <a:lstStyle/>
                    <a:p>
                      <a:pPr algn="just"/>
                      <a:r>
                        <a:rPr lang="en-US" sz="1800" b="0" i="0" kern="1200" dirty="0">
                          <a:solidFill>
                            <a:schemeClr val="dk1"/>
                          </a:solidFill>
                          <a:effectLst/>
                          <a:latin typeface="+mn-lt"/>
                          <a:ea typeface="+mn-ea"/>
                          <a:cs typeface="+mn-cs"/>
                        </a:rPr>
                        <a:t>Reimbursement of charges for ISO-9000/ISO- 14001/HACCP certification to the extent of 75% of expenditure - maximum of Rs.75,000.</a:t>
                      </a:r>
                      <a:endParaRPr lang="en-IN" sz="1200" b="0" dirty="0"/>
                    </a:p>
                  </a:txBody>
                  <a:tcPr/>
                </a:tc>
                <a:extLst>
                  <a:ext uri="{0D108BD9-81ED-4DB2-BD59-A6C34878D82A}">
                    <a16:rowId xmlns:a16="http://schemas.microsoft.com/office/drawing/2014/main" val="1963657173"/>
                  </a:ext>
                </a:extLst>
              </a:tr>
            </a:tbl>
          </a:graphicData>
        </a:graphic>
      </p:graphicFrame>
      <p:sp>
        <p:nvSpPr>
          <p:cNvPr id="3" name="TextBox 2">
            <a:extLst>
              <a:ext uri="{FF2B5EF4-FFF2-40B4-BE49-F238E27FC236}">
                <a16:creationId xmlns:a16="http://schemas.microsoft.com/office/drawing/2014/main" id="{BB91AF78-CC71-7BF1-46C7-450A6F23DB95}"/>
              </a:ext>
            </a:extLst>
          </p:cNvPr>
          <p:cNvSpPr txBox="1"/>
          <p:nvPr/>
        </p:nvSpPr>
        <p:spPr>
          <a:xfrm>
            <a:off x="445113" y="5085184"/>
            <a:ext cx="3471400" cy="646331"/>
          </a:xfrm>
          <a:prstGeom prst="rect">
            <a:avLst/>
          </a:prstGeom>
          <a:noFill/>
          <a:ln>
            <a:solidFill>
              <a:schemeClr val="accent1"/>
            </a:solidFill>
          </a:ln>
        </p:spPr>
        <p:txBody>
          <a:bodyPr wrap="square" rtlCol="0">
            <a:spAutoFit/>
          </a:bodyPr>
          <a:lstStyle/>
          <a:p>
            <a:r>
              <a:rPr lang="en-IN" b="1" dirty="0"/>
              <a:t>Where Can you Apply: </a:t>
            </a:r>
          </a:p>
          <a:p>
            <a:r>
              <a:rPr lang="en-IN" i="1" dirty="0"/>
              <a:t>https://www.dcmsme.gov.in/</a:t>
            </a:r>
          </a:p>
        </p:txBody>
      </p:sp>
      <p:sp>
        <p:nvSpPr>
          <p:cNvPr id="9" name="TextBox 8">
            <a:extLst>
              <a:ext uri="{FF2B5EF4-FFF2-40B4-BE49-F238E27FC236}">
                <a16:creationId xmlns:a16="http://schemas.microsoft.com/office/drawing/2014/main" id="{9B4FF7A6-A144-B5A1-528D-B12833CA9508}"/>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137443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 </a:t>
            </a:r>
            <a:r>
              <a:rPr lang="en-IN" b="1" dirty="0"/>
              <a:t>- SIP-EIT Scheme</a:t>
            </a:r>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1979640171"/>
              </p:ext>
            </p:extLst>
          </p:nvPr>
        </p:nvGraphicFramePr>
        <p:xfrm>
          <a:off x="544286" y="1821535"/>
          <a:ext cx="10512490" cy="1833880"/>
        </p:xfrm>
        <a:graphic>
          <a:graphicData uri="http://schemas.openxmlformats.org/drawingml/2006/table">
            <a:tbl>
              <a:tblPr firstRow="1" bandRow="1">
                <a:tableStyleId>{21E4AEA4-8DFA-4A89-87EB-49C32662AFE0}</a:tableStyleId>
              </a:tblPr>
              <a:tblGrid>
                <a:gridCol w="4168920">
                  <a:extLst>
                    <a:ext uri="{9D8B030D-6E8A-4147-A177-3AD203B41FA5}">
                      <a16:colId xmlns:a16="http://schemas.microsoft.com/office/drawing/2014/main" val="2554661722"/>
                    </a:ext>
                  </a:extLst>
                </a:gridCol>
                <a:gridCol w="2962051">
                  <a:extLst>
                    <a:ext uri="{9D8B030D-6E8A-4147-A177-3AD203B41FA5}">
                      <a16:colId xmlns:a16="http://schemas.microsoft.com/office/drawing/2014/main" val="754468437"/>
                    </a:ext>
                  </a:extLst>
                </a:gridCol>
                <a:gridCol w="3381519">
                  <a:extLst>
                    <a:ext uri="{9D8B030D-6E8A-4147-A177-3AD203B41FA5}">
                      <a16:colId xmlns:a16="http://schemas.microsoft.com/office/drawing/2014/main" val="1165351518"/>
                    </a:ext>
                  </a:extLst>
                </a:gridCol>
              </a:tblGrid>
              <a:tr h="370840">
                <a:tc>
                  <a:txBody>
                    <a:bodyPr/>
                    <a:lstStyle/>
                    <a:p>
                      <a:r>
                        <a:rPr lang="en-US" sz="1800" dirty="0"/>
                        <a:t>Details</a:t>
                      </a:r>
                      <a:endParaRPr lang="en-IN" sz="1800" dirty="0"/>
                    </a:p>
                  </a:txBody>
                  <a:tcPr/>
                </a:tc>
                <a:tc>
                  <a:txBody>
                    <a:bodyPr/>
                    <a:lstStyle/>
                    <a:p>
                      <a:r>
                        <a:rPr lang="en-US" sz="1800" dirty="0"/>
                        <a:t>Who</a:t>
                      </a:r>
                      <a:endParaRPr lang="en-IN" sz="1800" dirty="0"/>
                    </a:p>
                  </a:txBody>
                  <a:tcPr/>
                </a:tc>
                <a:tc>
                  <a:txBody>
                    <a:bodyPr/>
                    <a:lstStyle/>
                    <a:p>
                      <a:r>
                        <a:rPr lang="en-US" sz="1800" dirty="0"/>
                        <a:t>Benefits</a:t>
                      </a:r>
                      <a:endParaRPr lang="en-IN" sz="1800" dirty="0"/>
                    </a:p>
                  </a:txBody>
                  <a:tcPr/>
                </a:tc>
                <a:extLst>
                  <a:ext uri="{0D108BD9-81ED-4DB2-BD59-A6C34878D82A}">
                    <a16:rowId xmlns:a16="http://schemas.microsoft.com/office/drawing/2014/main" val="299745268"/>
                  </a:ext>
                </a:extLst>
              </a:tr>
              <a:tr h="370840">
                <a:tc>
                  <a:txBody>
                    <a:bodyPr/>
                    <a:lstStyle/>
                    <a:p>
                      <a:pPr algn="just"/>
                      <a:r>
                        <a:rPr lang="en-US" sz="1800" b="0" i="0" kern="1200" dirty="0">
                          <a:solidFill>
                            <a:schemeClr val="dk1"/>
                          </a:solidFill>
                          <a:effectLst/>
                          <a:latin typeface="+mn-lt"/>
                          <a:ea typeface="+mn-ea"/>
                          <a:cs typeface="+mn-cs"/>
                        </a:rPr>
                        <a:t>Financial support is provided for international filing in Information Communication Technologies and Electronics sector</a:t>
                      </a:r>
                      <a:endParaRPr lang="en-IN" sz="1200" b="0" dirty="0"/>
                    </a:p>
                  </a:txBody>
                  <a:tcPr/>
                </a:tc>
                <a:tc>
                  <a:txBody>
                    <a:bodyPr/>
                    <a:lstStyle/>
                    <a:p>
                      <a:pPr algn="just"/>
                      <a:r>
                        <a:rPr lang="en-IN" sz="1800" b="0" i="0" kern="1200" dirty="0">
                          <a:solidFill>
                            <a:schemeClr val="dk1"/>
                          </a:solidFill>
                          <a:effectLst/>
                          <a:latin typeface="+mn-lt"/>
                          <a:ea typeface="+mn-ea"/>
                          <a:cs typeface="+mn-cs"/>
                        </a:rPr>
                        <a:t>MSME, Private Ltd Company, </a:t>
                      </a:r>
                      <a:r>
                        <a:rPr lang="en-US" sz="1800" b="0" i="0" kern="1200" dirty="0">
                          <a:solidFill>
                            <a:schemeClr val="dk1"/>
                          </a:solidFill>
                          <a:effectLst/>
                          <a:latin typeface="+mn-lt"/>
                          <a:ea typeface="+mn-ea"/>
                          <a:cs typeface="+mn-cs"/>
                        </a:rPr>
                        <a:t>must be a technology incubation startup, Registered Software Technology Park unit</a:t>
                      </a:r>
                      <a:endParaRPr lang="en-IN" sz="1800" b="0" i="0" kern="1200" dirty="0">
                        <a:solidFill>
                          <a:schemeClr val="dk1"/>
                        </a:solidFill>
                        <a:effectLst/>
                        <a:latin typeface="+mn-lt"/>
                        <a:ea typeface="+mn-ea"/>
                        <a:cs typeface="+mn-cs"/>
                      </a:endParaRPr>
                    </a:p>
                  </a:txBody>
                  <a:tcPr/>
                </a:tc>
                <a:tc>
                  <a:txBody>
                    <a:bodyPr/>
                    <a:lstStyle/>
                    <a:p>
                      <a:pPr algn="just"/>
                      <a:r>
                        <a:rPr lang="en-US" sz="1800" b="0" i="0" kern="1200" dirty="0">
                          <a:solidFill>
                            <a:schemeClr val="dk1"/>
                          </a:solidFill>
                          <a:effectLst/>
                          <a:latin typeface="+mn-lt"/>
                          <a:ea typeface="+mn-ea"/>
                          <a:cs typeface="+mn-cs"/>
                        </a:rPr>
                        <a:t>Reimbursement of Rs. 15 Lakhs per invention or 50% of the total charges of a patent application, whichever is lesser</a:t>
                      </a:r>
                      <a:endParaRPr lang="en-IN"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963657173"/>
                  </a:ext>
                </a:extLst>
              </a:tr>
            </a:tbl>
          </a:graphicData>
        </a:graphic>
      </p:graphicFrame>
      <p:sp>
        <p:nvSpPr>
          <p:cNvPr id="3" name="TextBox 2">
            <a:extLst>
              <a:ext uri="{FF2B5EF4-FFF2-40B4-BE49-F238E27FC236}">
                <a16:creationId xmlns:a16="http://schemas.microsoft.com/office/drawing/2014/main" id="{BB91AF78-CC71-7BF1-46C7-450A6F23DB95}"/>
              </a:ext>
            </a:extLst>
          </p:cNvPr>
          <p:cNvSpPr txBox="1"/>
          <p:nvPr/>
        </p:nvSpPr>
        <p:spPr>
          <a:xfrm>
            <a:off x="445113" y="5085184"/>
            <a:ext cx="3471400" cy="923330"/>
          </a:xfrm>
          <a:prstGeom prst="rect">
            <a:avLst/>
          </a:prstGeom>
          <a:noFill/>
          <a:ln>
            <a:solidFill>
              <a:schemeClr val="accent1"/>
            </a:solidFill>
          </a:ln>
        </p:spPr>
        <p:txBody>
          <a:bodyPr wrap="square" rtlCol="0">
            <a:spAutoFit/>
          </a:bodyPr>
          <a:lstStyle/>
          <a:p>
            <a:r>
              <a:rPr lang="en-IN" b="1" dirty="0"/>
              <a:t>Where Can you Apply: </a:t>
            </a:r>
          </a:p>
          <a:p>
            <a:r>
              <a:rPr lang="en-IN" i="1" dirty="0"/>
              <a:t>http://www.ict-ipr.in/sipeit/SIPEITForm</a:t>
            </a:r>
          </a:p>
        </p:txBody>
      </p:sp>
      <p:sp>
        <p:nvSpPr>
          <p:cNvPr id="9" name="TextBox 8">
            <a:extLst>
              <a:ext uri="{FF2B5EF4-FFF2-40B4-BE49-F238E27FC236}">
                <a16:creationId xmlns:a16="http://schemas.microsoft.com/office/drawing/2014/main" id="{9B4FF7A6-A144-B5A1-528D-B12833CA9508}"/>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325892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 </a:t>
            </a:r>
            <a:r>
              <a:rPr lang="en-IN" b="1" dirty="0"/>
              <a:t>– MSME Innovative</a:t>
            </a:r>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434552235"/>
              </p:ext>
            </p:extLst>
          </p:nvPr>
        </p:nvGraphicFramePr>
        <p:xfrm>
          <a:off x="544285" y="1821535"/>
          <a:ext cx="10611395" cy="2656840"/>
        </p:xfrm>
        <a:graphic>
          <a:graphicData uri="http://schemas.openxmlformats.org/drawingml/2006/table">
            <a:tbl>
              <a:tblPr firstRow="1" bandRow="1">
                <a:tableStyleId>{21E4AEA4-8DFA-4A89-87EB-49C32662AFE0}</a:tableStyleId>
              </a:tblPr>
              <a:tblGrid>
                <a:gridCol w="3313515">
                  <a:extLst>
                    <a:ext uri="{9D8B030D-6E8A-4147-A177-3AD203B41FA5}">
                      <a16:colId xmlns:a16="http://schemas.microsoft.com/office/drawing/2014/main" val="2554661722"/>
                    </a:ext>
                  </a:extLst>
                </a:gridCol>
                <a:gridCol w="2354280">
                  <a:extLst>
                    <a:ext uri="{9D8B030D-6E8A-4147-A177-3AD203B41FA5}">
                      <a16:colId xmlns:a16="http://schemas.microsoft.com/office/drawing/2014/main" val="754468437"/>
                    </a:ext>
                  </a:extLst>
                </a:gridCol>
                <a:gridCol w="4943600">
                  <a:extLst>
                    <a:ext uri="{9D8B030D-6E8A-4147-A177-3AD203B41FA5}">
                      <a16:colId xmlns:a16="http://schemas.microsoft.com/office/drawing/2014/main" val="1165351518"/>
                    </a:ext>
                  </a:extLst>
                </a:gridCol>
              </a:tblGrid>
              <a:tr h="370840">
                <a:tc>
                  <a:txBody>
                    <a:bodyPr/>
                    <a:lstStyle/>
                    <a:p>
                      <a:r>
                        <a:rPr lang="en-US" sz="1800" dirty="0"/>
                        <a:t>Details</a:t>
                      </a:r>
                      <a:endParaRPr lang="en-IN" sz="1800" dirty="0"/>
                    </a:p>
                  </a:txBody>
                  <a:tcPr/>
                </a:tc>
                <a:tc>
                  <a:txBody>
                    <a:bodyPr/>
                    <a:lstStyle/>
                    <a:p>
                      <a:r>
                        <a:rPr lang="en-US" sz="1800" dirty="0"/>
                        <a:t>Who</a:t>
                      </a:r>
                      <a:endParaRPr lang="en-IN" sz="1800" dirty="0"/>
                    </a:p>
                  </a:txBody>
                  <a:tcPr/>
                </a:tc>
                <a:tc>
                  <a:txBody>
                    <a:bodyPr/>
                    <a:lstStyle/>
                    <a:p>
                      <a:r>
                        <a:rPr lang="en-US" sz="1800" dirty="0"/>
                        <a:t>Benefits</a:t>
                      </a:r>
                      <a:endParaRPr lang="en-IN" sz="1800" dirty="0"/>
                    </a:p>
                  </a:txBody>
                  <a:tcPr/>
                </a:tc>
                <a:extLst>
                  <a:ext uri="{0D108BD9-81ED-4DB2-BD59-A6C34878D82A}">
                    <a16:rowId xmlns:a16="http://schemas.microsoft.com/office/drawing/2014/main" val="299745268"/>
                  </a:ext>
                </a:extLst>
              </a:tr>
              <a:tr h="370840">
                <a:tc>
                  <a:txBody>
                    <a:bodyPr/>
                    <a:lstStyle/>
                    <a:p>
                      <a:pPr algn="just"/>
                      <a:r>
                        <a:rPr lang="en-US" sz="1800" b="0" i="0" kern="1200" dirty="0">
                          <a:solidFill>
                            <a:schemeClr val="dk1"/>
                          </a:solidFill>
                          <a:effectLst/>
                          <a:latin typeface="+mn-lt"/>
                          <a:ea typeface="+mn-ea"/>
                          <a:cs typeface="+mn-cs"/>
                        </a:rPr>
                        <a:t>Offers legal and intellectual property filing support including patents, trademarks, copyrights, designs, geographical indications (GI) </a:t>
                      </a:r>
                      <a:r>
                        <a:rPr lang="en-US" sz="1800" b="0" i="0" kern="1200" dirty="0" err="1">
                          <a:solidFill>
                            <a:schemeClr val="dk1"/>
                          </a:solidFill>
                          <a:effectLst/>
                          <a:latin typeface="+mn-lt"/>
                          <a:ea typeface="+mn-ea"/>
                          <a:cs typeface="+mn-cs"/>
                        </a:rPr>
                        <a:t>etc</a:t>
                      </a:r>
                      <a:endParaRPr lang="en-IN" sz="1200" b="0" dirty="0"/>
                    </a:p>
                  </a:txBody>
                  <a:tcPr/>
                </a:tc>
                <a:tc>
                  <a:txBody>
                    <a:bodyPr/>
                    <a:lstStyle/>
                    <a:p>
                      <a:pPr algn="just"/>
                      <a:r>
                        <a:rPr lang="en-US" sz="1800" b="0" i="0" kern="1200" dirty="0">
                          <a:solidFill>
                            <a:schemeClr val="dk1"/>
                          </a:solidFill>
                          <a:effectLst/>
                          <a:latin typeface="+mn-lt"/>
                          <a:ea typeface="+mn-ea"/>
                          <a:cs typeface="+mn-cs"/>
                        </a:rPr>
                        <a:t>FMSMEs with UAM/</a:t>
                      </a:r>
                      <a:r>
                        <a:rPr lang="en-US" sz="1800" b="0" i="0" kern="1200" dirty="0" err="1">
                          <a:solidFill>
                            <a:schemeClr val="dk1"/>
                          </a:solidFill>
                          <a:effectLst/>
                          <a:latin typeface="+mn-lt"/>
                          <a:ea typeface="+mn-ea"/>
                          <a:cs typeface="+mn-cs"/>
                        </a:rPr>
                        <a:t>Udyam</a:t>
                      </a:r>
                      <a:r>
                        <a:rPr lang="en-US" sz="1800" b="0" i="0" kern="1200" dirty="0">
                          <a:solidFill>
                            <a:schemeClr val="dk1"/>
                          </a:solidFill>
                          <a:effectLst/>
                          <a:latin typeface="+mn-lt"/>
                          <a:ea typeface="+mn-ea"/>
                          <a:cs typeface="+mn-cs"/>
                        </a:rPr>
                        <a:t> Registration.</a:t>
                      </a:r>
                      <a:endParaRPr lang="en-IN" sz="1800" b="0" i="0" kern="1200" dirty="0">
                        <a:solidFill>
                          <a:schemeClr val="dk1"/>
                        </a:solidFill>
                        <a:effectLst/>
                        <a:latin typeface="+mn-lt"/>
                        <a:ea typeface="+mn-ea"/>
                        <a:cs typeface="+mn-cs"/>
                      </a:endParaRPr>
                    </a:p>
                  </a:txBody>
                  <a:tcPr/>
                </a:tc>
                <a:tc>
                  <a:txBody>
                    <a:bodyPr/>
                    <a:lstStyle/>
                    <a:p>
                      <a:pPr algn="just"/>
                      <a:r>
                        <a:rPr lang="en-US" sz="1800" b="0" i="0" kern="1200" dirty="0">
                          <a:solidFill>
                            <a:schemeClr val="dk1"/>
                          </a:solidFill>
                          <a:effectLst/>
                          <a:latin typeface="+mn-lt"/>
                          <a:ea typeface="+mn-ea"/>
                          <a:cs typeface="+mn-cs"/>
                        </a:rPr>
                        <a:t>Reimbursement for registration of Patent, Trademark, Geographical Indications (G.I.), Design:</a:t>
                      </a:r>
                    </a:p>
                    <a:p>
                      <a:pPr algn="just"/>
                      <a:endParaRPr lang="en-US" sz="1800" b="0" i="0" kern="1200" dirty="0">
                        <a:solidFill>
                          <a:schemeClr val="dk1"/>
                        </a:solidFill>
                        <a:effectLst/>
                        <a:latin typeface="+mn-lt"/>
                        <a:ea typeface="+mn-ea"/>
                        <a:cs typeface="+mn-cs"/>
                      </a:endParaRPr>
                    </a:p>
                    <a:p>
                      <a:pPr algn="just"/>
                      <a:r>
                        <a:rPr lang="en-IN" sz="1800" b="0" i="0" kern="1200" dirty="0">
                          <a:solidFill>
                            <a:schemeClr val="dk1"/>
                          </a:solidFill>
                          <a:effectLst/>
                          <a:latin typeface="+mn-lt"/>
                          <a:ea typeface="+mn-ea"/>
                          <a:cs typeface="+mn-cs"/>
                        </a:rPr>
                        <a:t>Foreign Patent - Rs. 5 Lacs</a:t>
                      </a:r>
                    </a:p>
                    <a:p>
                      <a:pPr algn="just"/>
                      <a:r>
                        <a:rPr lang="en-IN" sz="1800" b="0" i="0" kern="1200" dirty="0">
                          <a:solidFill>
                            <a:schemeClr val="dk1"/>
                          </a:solidFill>
                          <a:effectLst/>
                          <a:latin typeface="+mn-lt"/>
                          <a:ea typeface="+mn-ea"/>
                          <a:cs typeface="+mn-cs"/>
                        </a:rPr>
                        <a:t>Domestic Patent - Rs. 1 Lacs</a:t>
                      </a:r>
                    </a:p>
                    <a:p>
                      <a:pPr algn="just"/>
                      <a:r>
                        <a:rPr lang="en-IN" sz="1800" b="0" i="0" kern="1200" dirty="0">
                          <a:solidFill>
                            <a:schemeClr val="dk1"/>
                          </a:solidFill>
                          <a:effectLst/>
                          <a:latin typeface="+mn-lt"/>
                          <a:ea typeface="+mn-ea"/>
                          <a:cs typeface="+mn-cs"/>
                        </a:rPr>
                        <a:t>GI Registration - Rs. 2 Lacs</a:t>
                      </a:r>
                    </a:p>
                    <a:p>
                      <a:pPr algn="just"/>
                      <a:r>
                        <a:rPr lang="en-IN" sz="1800" b="0" i="0" kern="1200" dirty="0">
                          <a:solidFill>
                            <a:schemeClr val="dk1"/>
                          </a:solidFill>
                          <a:effectLst/>
                          <a:latin typeface="+mn-lt"/>
                          <a:ea typeface="+mn-ea"/>
                          <a:cs typeface="+mn-cs"/>
                        </a:rPr>
                        <a:t>Design Registration - Rs. 15 Thousand</a:t>
                      </a:r>
                    </a:p>
                    <a:p>
                      <a:pPr algn="just"/>
                      <a:r>
                        <a:rPr lang="en-IN" sz="1800" b="0" i="0" kern="1200" dirty="0">
                          <a:solidFill>
                            <a:schemeClr val="dk1"/>
                          </a:solidFill>
                          <a:effectLst/>
                          <a:latin typeface="+mn-lt"/>
                          <a:ea typeface="+mn-ea"/>
                          <a:cs typeface="+mn-cs"/>
                        </a:rPr>
                        <a:t>Trademark - Rs. 10 Thousand </a:t>
                      </a:r>
                    </a:p>
                  </a:txBody>
                  <a:tcPr/>
                </a:tc>
                <a:extLst>
                  <a:ext uri="{0D108BD9-81ED-4DB2-BD59-A6C34878D82A}">
                    <a16:rowId xmlns:a16="http://schemas.microsoft.com/office/drawing/2014/main" val="1963657173"/>
                  </a:ext>
                </a:extLst>
              </a:tr>
            </a:tbl>
          </a:graphicData>
        </a:graphic>
      </p:graphicFrame>
      <p:sp>
        <p:nvSpPr>
          <p:cNvPr id="3" name="TextBox 2">
            <a:extLst>
              <a:ext uri="{FF2B5EF4-FFF2-40B4-BE49-F238E27FC236}">
                <a16:creationId xmlns:a16="http://schemas.microsoft.com/office/drawing/2014/main" id="{BB91AF78-CC71-7BF1-46C7-450A6F23DB95}"/>
              </a:ext>
            </a:extLst>
          </p:cNvPr>
          <p:cNvSpPr txBox="1"/>
          <p:nvPr/>
        </p:nvSpPr>
        <p:spPr>
          <a:xfrm>
            <a:off x="445113" y="5085184"/>
            <a:ext cx="3471400" cy="646331"/>
          </a:xfrm>
          <a:prstGeom prst="rect">
            <a:avLst/>
          </a:prstGeom>
          <a:noFill/>
          <a:ln>
            <a:solidFill>
              <a:schemeClr val="accent1"/>
            </a:solidFill>
          </a:ln>
        </p:spPr>
        <p:txBody>
          <a:bodyPr wrap="square" rtlCol="0">
            <a:spAutoFit/>
          </a:bodyPr>
          <a:lstStyle/>
          <a:p>
            <a:r>
              <a:rPr lang="en-IN" b="1" dirty="0"/>
              <a:t>Where Can you Apply: </a:t>
            </a:r>
          </a:p>
          <a:p>
            <a:r>
              <a:rPr lang="en-IN" i="1" dirty="0"/>
              <a:t>https://my.msme.gov.in</a:t>
            </a:r>
          </a:p>
        </p:txBody>
      </p:sp>
      <p:sp>
        <p:nvSpPr>
          <p:cNvPr id="9" name="TextBox 8">
            <a:extLst>
              <a:ext uri="{FF2B5EF4-FFF2-40B4-BE49-F238E27FC236}">
                <a16:creationId xmlns:a16="http://schemas.microsoft.com/office/drawing/2014/main" id="{9B4FF7A6-A144-B5A1-528D-B12833CA9508}"/>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
        <p:nvSpPr>
          <p:cNvPr id="4" name="TextBox 3">
            <a:extLst>
              <a:ext uri="{FF2B5EF4-FFF2-40B4-BE49-F238E27FC236}">
                <a16:creationId xmlns:a16="http://schemas.microsoft.com/office/drawing/2014/main" id="{1A5965FF-FE6D-33FA-0103-1E562D078567}"/>
              </a:ext>
            </a:extLst>
          </p:cNvPr>
          <p:cNvSpPr txBox="1"/>
          <p:nvPr/>
        </p:nvSpPr>
        <p:spPr>
          <a:xfrm>
            <a:off x="4973569" y="5106950"/>
            <a:ext cx="3471400" cy="646331"/>
          </a:xfrm>
          <a:prstGeom prst="rect">
            <a:avLst/>
          </a:prstGeom>
          <a:noFill/>
          <a:ln>
            <a:solidFill>
              <a:schemeClr val="accent1"/>
            </a:solidFill>
          </a:ln>
        </p:spPr>
        <p:txBody>
          <a:bodyPr wrap="square" rtlCol="0">
            <a:spAutoFit/>
          </a:bodyPr>
          <a:lstStyle/>
          <a:p>
            <a:r>
              <a:rPr lang="en-IN" b="1" dirty="0"/>
              <a:t>Where Can you Apply: </a:t>
            </a:r>
          </a:p>
          <a:p>
            <a:r>
              <a:rPr lang="en-IN" i="1" dirty="0"/>
              <a:t>https://innovative.msme.gov.in</a:t>
            </a:r>
          </a:p>
        </p:txBody>
      </p:sp>
    </p:spTree>
    <p:extLst>
      <p:ext uri="{BB962C8B-B14F-4D97-AF65-F5344CB8AC3E}">
        <p14:creationId xmlns:p14="http://schemas.microsoft.com/office/powerpoint/2010/main" val="396018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92D2-FCB4-FF6A-3BD9-3C243CE8D27A}"/>
              </a:ext>
            </a:extLst>
          </p:cNvPr>
          <p:cNvSpPr>
            <a:spLocks noGrp="1"/>
          </p:cNvSpPr>
          <p:nvPr>
            <p:ph type="title"/>
          </p:nvPr>
        </p:nvSpPr>
        <p:spPr/>
        <p:txBody>
          <a:bodyPr>
            <a:normAutofit/>
          </a:bodyPr>
          <a:lstStyle/>
          <a:p>
            <a:r>
              <a:rPr lang="en-IN" sz="7200" b="1" dirty="0"/>
              <a:t>MSME Funding Schemes</a:t>
            </a:r>
          </a:p>
        </p:txBody>
      </p:sp>
      <p:sp>
        <p:nvSpPr>
          <p:cNvPr id="3" name="Text Placeholder 2">
            <a:extLst>
              <a:ext uri="{FF2B5EF4-FFF2-40B4-BE49-F238E27FC236}">
                <a16:creationId xmlns:a16="http://schemas.microsoft.com/office/drawing/2014/main" id="{185F81D5-B7D7-E891-7A57-E250FA125963}"/>
              </a:ext>
            </a:extLst>
          </p:cNvPr>
          <p:cNvSpPr>
            <a:spLocks noGrp="1"/>
          </p:cNvSpPr>
          <p:nvPr>
            <p:ph type="body" idx="1"/>
          </p:nvPr>
        </p:nvSpPr>
        <p:spPr/>
        <p:txBody>
          <a:bodyPr/>
          <a:lstStyle/>
          <a:p>
            <a:endParaRPr lang="en-IN" dirty="0"/>
          </a:p>
        </p:txBody>
      </p:sp>
      <p:sp>
        <p:nvSpPr>
          <p:cNvPr id="6" name="TextBox 5">
            <a:extLst>
              <a:ext uri="{FF2B5EF4-FFF2-40B4-BE49-F238E27FC236}">
                <a16:creationId xmlns:a16="http://schemas.microsoft.com/office/drawing/2014/main" id="{4995F938-0B4A-D145-CDAC-9B65F14B754C}"/>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3757786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 - CGTMSE</a:t>
            </a:r>
            <a:endParaRPr lang="en-IN" sz="11500" b="1" dirty="0"/>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1138620425"/>
              </p:ext>
            </p:extLst>
          </p:nvPr>
        </p:nvGraphicFramePr>
        <p:xfrm>
          <a:off x="544286" y="1634929"/>
          <a:ext cx="10941700" cy="2413000"/>
        </p:xfrm>
        <a:graphic>
          <a:graphicData uri="http://schemas.openxmlformats.org/drawingml/2006/table">
            <a:tbl>
              <a:tblPr firstRow="1" bandRow="1">
                <a:tableStyleId>{21E4AEA4-8DFA-4A89-87EB-49C32662AFE0}</a:tableStyleId>
              </a:tblPr>
              <a:tblGrid>
                <a:gridCol w="2188340">
                  <a:extLst>
                    <a:ext uri="{9D8B030D-6E8A-4147-A177-3AD203B41FA5}">
                      <a16:colId xmlns:a16="http://schemas.microsoft.com/office/drawing/2014/main" val="2554661722"/>
                    </a:ext>
                  </a:extLst>
                </a:gridCol>
                <a:gridCol w="1924041">
                  <a:extLst>
                    <a:ext uri="{9D8B030D-6E8A-4147-A177-3AD203B41FA5}">
                      <a16:colId xmlns:a16="http://schemas.microsoft.com/office/drawing/2014/main" val="754468437"/>
                    </a:ext>
                  </a:extLst>
                </a:gridCol>
                <a:gridCol w="2167466">
                  <a:extLst>
                    <a:ext uri="{9D8B030D-6E8A-4147-A177-3AD203B41FA5}">
                      <a16:colId xmlns:a16="http://schemas.microsoft.com/office/drawing/2014/main" val="997724807"/>
                    </a:ext>
                  </a:extLst>
                </a:gridCol>
                <a:gridCol w="2294467">
                  <a:extLst>
                    <a:ext uri="{9D8B030D-6E8A-4147-A177-3AD203B41FA5}">
                      <a16:colId xmlns:a16="http://schemas.microsoft.com/office/drawing/2014/main" val="1165351518"/>
                    </a:ext>
                  </a:extLst>
                </a:gridCol>
                <a:gridCol w="2367386">
                  <a:extLst>
                    <a:ext uri="{9D8B030D-6E8A-4147-A177-3AD203B41FA5}">
                      <a16:colId xmlns:a16="http://schemas.microsoft.com/office/drawing/2014/main" val="1336303032"/>
                    </a:ext>
                  </a:extLst>
                </a:gridCol>
              </a:tblGrid>
              <a:tr h="370840">
                <a:tc>
                  <a:txBody>
                    <a:bodyPr/>
                    <a:lstStyle/>
                    <a:p>
                      <a:r>
                        <a:rPr lang="en-US" sz="1800" dirty="0"/>
                        <a:t>Scheme Name</a:t>
                      </a:r>
                      <a:endParaRPr lang="en-IN" sz="1800" dirty="0"/>
                    </a:p>
                  </a:txBody>
                  <a:tcPr/>
                </a:tc>
                <a:tc>
                  <a:txBody>
                    <a:bodyPr/>
                    <a:lstStyle/>
                    <a:p>
                      <a:r>
                        <a:rPr lang="en-US" sz="1800" dirty="0"/>
                        <a:t>Who</a:t>
                      </a:r>
                      <a:endParaRPr lang="en-IN" sz="1800" dirty="0"/>
                    </a:p>
                  </a:txBody>
                  <a:tcPr/>
                </a:tc>
                <a:tc>
                  <a:txBody>
                    <a:bodyPr/>
                    <a:lstStyle/>
                    <a:p>
                      <a:r>
                        <a:rPr lang="en-US" sz="1800" dirty="0"/>
                        <a:t>Purpose</a:t>
                      </a:r>
                      <a:endParaRPr lang="en-IN" sz="1800" dirty="0"/>
                    </a:p>
                  </a:txBody>
                  <a:tcPr/>
                </a:tc>
                <a:tc>
                  <a:txBody>
                    <a:bodyPr/>
                    <a:lstStyle/>
                    <a:p>
                      <a:r>
                        <a:rPr lang="en-US" sz="1800" dirty="0"/>
                        <a:t>Benefits</a:t>
                      </a:r>
                      <a:endParaRPr lang="en-IN" sz="1800" dirty="0"/>
                    </a:p>
                  </a:txBody>
                  <a:tcPr/>
                </a:tc>
                <a:tc>
                  <a:txBody>
                    <a:bodyPr/>
                    <a:lstStyle/>
                    <a:p>
                      <a:r>
                        <a:rPr lang="en-US" sz="1800" dirty="0"/>
                        <a:t>Details</a:t>
                      </a:r>
                      <a:endParaRPr lang="en-IN" sz="1800" dirty="0"/>
                    </a:p>
                  </a:txBody>
                  <a:tcPr/>
                </a:tc>
                <a:extLst>
                  <a:ext uri="{0D108BD9-81ED-4DB2-BD59-A6C34878D82A}">
                    <a16:rowId xmlns:a16="http://schemas.microsoft.com/office/drawing/2014/main" val="299745268"/>
                  </a:ext>
                </a:extLst>
              </a:tr>
              <a:tr h="370840">
                <a:tc>
                  <a:txBody>
                    <a:bodyPr/>
                    <a:lstStyle/>
                    <a:p>
                      <a:r>
                        <a:rPr lang="en-US" sz="1600" b="0" i="0" u="none" strike="noStrike" kern="1200" baseline="0" dirty="0">
                          <a:solidFill>
                            <a:schemeClr val="dk1"/>
                          </a:solidFill>
                          <a:latin typeface="+mn-lt"/>
                          <a:ea typeface="+mn-ea"/>
                          <a:cs typeface="+mn-cs"/>
                        </a:rPr>
                        <a:t>Credit Guarantee Scheme for Micro </a:t>
                      </a:r>
                      <a:r>
                        <a:rPr lang="en-IN" sz="1600" b="0" i="0" u="none" strike="noStrike" kern="1200" baseline="0" dirty="0">
                          <a:solidFill>
                            <a:schemeClr val="dk1"/>
                          </a:solidFill>
                          <a:latin typeface="+mn-lt"/>
                          <a:ea typeface="+mn-ea"/>
                          <a:cs typeface="+mn-cs"/>
                        </a:rPr>
                        <a:t>&amp; Small Enterprises (CGTMSE)</a:t>
                      </a:r>
                      <a:endParaRPr lang="en-IN" sz="1200" b="0" dirty="0"/>
                    </a:p>
                  </a:txBody>
                  <a:tcPr/>
                </a:tc>
                <a:tc>
                  <a:txBody>
                    <a:bodyPr/>
                    <a:lstStyle/>
                    <a:p>
                      <a:r>
                        <a:rPr lang="en-IN" sz="1600" b="0" i="0" u="none" strike="noStrike" kern="1200" baseline="0" dirty="0">
                          <a:solidFill>
                            <a:schemeClr val="dk1"/>
                          </a:solidFill>
                          <a:latin typeface="+mn-lt"/>
                          <a:ea typeface="+mn-ea"/>
                          <a:cs typeface="+mn-cs"/>
                        </a:rPr>
                        <a:t>Entrepreneurs</a:t>
                      </a:r>
                      <a:endParaRPr lang="en-IN" sz="1200" b="0" dirty="0"/>
                    </a:p>
                  </a:txBody>
                  <a:tcPr/>
                </a:tc>
                <a:tc>
                  <a:txBody>
                    <a:bodyPr/>
                    <a:lstStyle/>
                    <a:p>
                      <a:r>
                        <a:rPr lang="en-IN" sz="1600" b="0" i="0" u="none" strike="noStrike" kern="1200" baseline="0" dirty="0">
                          <a:solidFill>
                            <a:schemeClr val="dk1"/>
                          </a:solidFill>
                          <a:latin typeface="+mn-lt"/>
                          <a:ea typeface="+mn-ea"/>
                          <a:cs typeface="+mn-cs"/>
                        </a:rPr>
                        <a:t>Facilitating credit</a:t>
                      </a:r>
                    </a:p>
                    <a:p>
                      <a:r>
                        <a:rPr lang="en-US" sz="1600" b="0" i="0" u="none" strike="noStrike" kern="1200" baseline="0" dirty="0">
                          <a:solidFill>
                            <a:schemeClr val="dk1"/>
                          </a:solidFill>
                          <a:latin typeface="+mn-lt"/>
                          <a:ea typeface="+mn-ea"/>
                          <a:cs typeface="+mn-cs"/>
                        </a:rPr>
                        <a:t>guarantee support for collateral free / third-party guarantee-</a:t>
                      </a:r>
                      <a:r>
                        <a:rPr lang="en-IN" sz="1600" b="0" i="0" u="none" strike="noStrike" kern="1200" baseline="0" dirty="0">
                          <a:solidFill>
                            <a:schemeClr val="dk1"/>
                          </a:solidFill>
                          <a:latin typeface="+mn-lt"/>
                          <a:ea typeface="+mn-ea"/>
                          <a:cs typeface="+mn-cs"/>
                        </a:rPr>
                        <a:t>free loans to the MSME</a:t>
                      </a:r>
                      <a:endParaRPr lang="en-IN" sz="1200" b="0" dirty="0"/>
                    </a:p>
                    <a:p>
                      <a:endParaRPr lang="en-IN" sz="1600" b="0" dirty="0"/>
                    </a:p>
                  </a:txBody>
                  <a:tcPr/>
                </a:tc>
                <a:tc>
                  <a:txBody>
                    <a:bodyPr/>
                    <a:lstStyle/>
                    <a:p>
                      <a:r>
                        <a:rPr lang="en-US" sz="1600" b="0" i="0" u="none" strike="noStrike" kern="1200" baseline="0" dirty="0">
                          <a:solidFill>
                            <a:schemeClr val="dk1"/>
                          </a:solidFill>
                          <a:latin typeface="+mn-lt"/>
                          <a:ea typeface="+mn-ea"/>
                          <a:cs typeface="+mn-cs"/>
                        </a:rPr>
                        <a:t>Credit guarantee for loans up to Rs. 2 crores, without </a:t>
                      </a:r>
                      <a:r>
                        <a:rPr lang="en-IN" sz="1600" b="0" i="0" u="none" strike="noStrike" kern="1200" baseline="0" dirty="0">
                          <a:solidFill>
                            <a:schemeClr val="dk1"/>
                          </a:solidFill>
                          <a:latin typeface="+mn-lt"/>
                          <a:ea typeface="+mn-ea"/>
                          <a:cs typeface="+mn-cs"/>
                        </a:rPr>
                        <a:t>collateral and third-party guarantee. </a:t>
                      </a:r>
                      <a:r>
                        <a:rPr lang="en-US" sz="1600" b="0" i="0" u="none" strike="noStrike" kern="1200" baseline="0" dirty="0">
                          <a:solidFill>
                            <a:schemeClr val="dk1"/>
                          </a:solidFill>
                          <a:latin typeface="+mn-lt"/>
                          <a:ea typeface="+mn-ea"/>
                          <a:cs typeface="+mn-cs"/>
                        </a:rPr>
                        <a:t>Guarantee coverage :  85% - 75% and Retail : 50%</a:t>
                      </a:r>
                      <a:endParaRPr lang="en-IN" sz="1200" b="0" dirty="0"/>
                    </a:p>
                  </a:txBody>
                  <a:tcPr/>
                </a:tc>
                <a:tc>
                  <a:txBody>
                    <a:bodyPr/>
                    <a:lstStyle/>
                    <a:p>
                      <a:r>
                        <a:rPr lang="en-US" sz="1600" b="0" i="0" u="none" strike="noStrike" kern="1200" baseline="0" dirty="0">
                          <a:solidFill>
                            <a:schemeClr val="dk1"/>
                          </a:solidFill>
                          <a:latin typeface="+mn-lt"/>
                          <a:ea typeface="+mn-ea"/>
                          <a:cs typeface="+mn-cs"/>
                        </a:rPr>
                        <a:t>In case of default, the trust settles the claim up to 75% of the amount in default of the credit facility extended by the lending institution for credit facilities up to 200 Lakhs.</a:t>
                      </a:r>
                    </a:p>
                  </a:txBody>
                  <a:tcPr/>
                </a:tc>
                <a:extLst>
                  <a:ext uri="{0D108BD9-81ED-4DB2-BD59-A6C34878D82A}">
                    <a16:rowId xmlns:a16="http://schemas.microsoft.com/office/drawing/2014/main" val="1963657173"/>
                  </a:ext>
                </a:extLst>
              </a:tr>
            </a:tbl>
          </a:graphicData>
        </a:graphic>
      </p:graphicFrame>
      <p:sp>
        <p:nvSpPr>
          <p:cNvPr id="3" name="TextBox 2">
            <a:extLst>
              <a:ext uri="{FF2B5EF4-FFF2-40B4-BE49-F238E27FC236}">
                <a16:creationId xmlns:a16="http://schemas.microsoft.com/office/drawing/2014/main" id="{BB91AF78-CC71-7BF1-46C7-450A6F23DB95}"/>
              </a:ext>
            </a:extLst>
          </p:cNvPr>
          <p:cNvSpPr txBox="1"/>
          <p:nvPr/>
        </p:nvSpPr>
        <p:spPr>
          <a:xfrm>
            <a:off x="445113" y="5085184"/>
            <a:ext cx="3471400" cy="646331"/>
          </a:xfrm>
          <a:prstGeom prst="rect">
            <a:avLst/>
          </a:prstGeom>
          <a:noFill/>
          <a:ln>
            <a:solidFill>
              <a:schemeClr val="accent1"/>
            </a:solidFill>
          </a:ln>
        </p:spPr>
        <p:txBody>
          <a:bodyPr wrap="none" rtlCol="0">
            <a:spAutoFit/>
          </a:bodyPr>
          <a:lstStyle/>
          <a:p>
            <a:r>
              <a:rPr lang="en-IN" b="1" dirty="0"/>
              <a:t>Where Can you Apply: </a:t>
            </a:r>
          </a:p>
          <a:p>
            <a:r>
              <a:rPr lang="en-IN" dirty="0"/>
              <a:t>Most of the Bank and NBFCs : 141</a:t>
            </a:r>
            <a:r>
              <a:rPr lang="en-IN" b="1" dirty="0"/>
              <a:t> </a:t>
            </a:r>
          </a:p>
        </p:txBody>
      </p:sp>
      <p:sp>
        <p:nvSpPr>
          <p:cNvPr id="5" name="TextBox 4">
            <a:extLst>
              <a:ext uri="{FF2B5EF4-FFF2-40B4-BE49-F238E27FC236}">
                <a16:creationId xmlns:a16="http://schemas.microsoft.com/office/drawing/2014/main" id="{910C6E7B-D088-D3DE-AC3D-5A4AF90E94EA}"/>
              </a:ext>
            </a:extLst>
          </p:cNvPr>
          <p:cNvSpPr txBox="1"/>
          <p:nvPr/>
        </p:nvSpPr>
        <p:spPr>
          <a:xfrm>
            <a:off x="8626498" y="5060299"/>
            <a:ext cx="2199705" cy="923330"/>
          </a:xfrm>
          <a:prstGeom prst="rect">
            <a:avLst/>
          </a:prstGeom>
          <a:noFill/>
          <a:ln>
            <a:solidFill>
              <a:schemeClr val="accent1"/>
            </a:solidFill>
          </a:ln>
        </p:spPr>
        <p:txBody>
          <a:bodyPr wrap="none" rtlCol="0">
            <a:spAutoFit/>
          </a:bodyPr>
          <a:lstStyle/>
          <a:p>
            <a:r>
              <a:rPr lang="en-IN" b="1" dirty="0"/>
              <a:t>Related Links:</a:t>
            </a:r>
          </a:p>
          <a:p>
            <a:r>
              <a:rPr lang="en-IN" dirty="0"/>
              <a:t>www.udaanformse.in</a:t>
            </a:r>
          </a:p>
          <a:p>
            <a:r>
              <a:rPr lang="en-IN" dirty="0"/>
              <a:t>www.cgtmse.in</a:t>
            </a:r>
          </a:p>
        </p:txBody>
      </p:sp>
      <p:sp>
        <p:nvSpPr>
          <p:cNvPr id="7" name="TextBox 6">
            <a:extLst>
              <a:ext uri="{FF2B5EF4-FFF2-40B4-BE49-F238E27FC236}">
                <a16:creationId xmlns:a16="http://schemas.microsoft.com/office/drawing/2014/main" id="{75F3B830-BB10-8D1C-ABF6-AB0325C836BC}"/>
              </a:ext>
            </a:extLst>
          </p:cNvPr>
          <p:cNvSpPr txBox="1"/>
          <p:nvPr/>
        </p:nvSpPr>
        <p:spPr>
          <a:xfrm>
            <a:off x="4260162" y="5088293"/>
            <a:ext cx="3541739" cy="923330"/>
          </a:xfrm>
          <a:prstGeom prst="rect">
            <a:avLst/>
          </a:prstGeom>
          <a:noFill/>
          <a:ln>
            <a:solidFill>
              <a:schemeClr val="accent1"/>
            </a:solidFill>
          </a:ln>
        </p:spPr>
        <p:txBody>
          <a:bodyPr wrap="none" rtlCol="0">
            <a:spAutoFit/>
          </a:bodyPr>
          <a:lstStyle/>
          <a:p>
            <a:r>
              <a:rPr lang="en-IN" b="1" dirty="0"/>
              <a:t>Performance FY22:</a:t>
            </a:r>
          </a:p>
          <a:p>
            <a:r>
              <a:rPr lang="en-IN" dirty="0"/>
              <a:t>Guarantees Approved :Rs.56,172 </a:t>
            </a:r>
            <a:r>
              <a:rPr lang="en-IN" dirty="0" err="1"/>
              <a:t>cr</a:t>
            </a:r>
            <a:endParaRPr lang="en-IN" dirty="0"/>
          </a:p>
          <a:p>
            <a:r>
              <a:rPr lang="en-IN" dirty="0"/>
              <a:t>Guarantees Approved : 7 Lacs </a:t>
            </a:r>
          </a:p>
        </p:txBody>
      </p:sp>
      <p:sp>
        <p:nvSpPr>
          <p:cNvPr id="9" name="TextBox 8">
            <a:extLst>
              <a:ext uri="{FF2B5EF4-FFF2-40B4-BE49-F238E27FC236}">
                <a16:creationId xmlns:a16="http://schemas.microsoft.com/office/drawing/2014/main" id="{9B4FF7A6-A144-B5A1-528D-B12833CA9508}"/>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161573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Schemes – CGSS</a:t>
            </a:r>
            <a:endParaRPr lang="en-IN" sz="11500" b="1" dirty="0"/>
          </a:p>
        </p:txBody>
      </p:sp>
      <p:sp>
        <p:nvSpPr>
          <p:cNvPr id="7" name="Content Placeholder 6">
            <a:extLst>
              <a:ext uri="{FF2B5EF4-FFF2-40B4-BE49-F238E27FC236}">
                <a16:creationId xmlns:a16="http://schemas.microsoft.com/office/drawing/2014/main" id="{B79D38E1-84A3-4DAB-6C28-59CE67531710}"/>
              </a:ext>
            </a:extLst>
          </p:cNvPr>
          <p:cNvSpPr>
            <a:spLocks noGrp="1"/>
          </p:cNvSpPr>
          <p:nvPr>
            <p:ph idx="1"/>
          </p:nvPr>
        </p:nvSpPr>
        <p:spPr>
          <a:xfrm>
            <a:off x="1097280" y="1892387"/>
            <a:ext cx="10058400" cy="4023360"/>
          </a:xfrm>
        </p:spPr>
        <p:txBody>
          <a:bodyPr>
            <a:normAutofit/>
          </a:bodyPr>
          <a:lstStyle/>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IN" b="1" dirty="0">
              <a:solidFill>
                <a:srgbClr val="000000"/>
              </a:solidFill>
              <a:latin typeface="Times New Roman" panose="02020603050405020304" pitchFamily="18" charset="0"/>
            </a:endParaRPr>
          </a:p>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US" b="1" i="0" dirty="0">
              <a:solidFill>
                <a:srgbClr val="000000"/>
              </a:solidFill>
              <a:effectLst/>
              <a:latin typeface="Arial" panose="020B0604020202020204" pitchFamily="34" charset="0"/>
            </a:endParaRPr>
          </a:p>
          <a:p>
            <a:pPr>
              <a:buFont typeface="Wingdings" panose="05000000000000000000" pitchFamily="2" charset="2"/>
              <a:buChar char="§"/>
            </a:pPr>
            <a:endParaRPr lang="en-IN" dirty="0"/>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1969219930"/>
              </p:ext>
            </p:extLst>
          </p:nvPr>
        </p:nvGraphicFramePr>
        <p:xfrm>
          <a:off x="544286" y="1634929"/>
          <a:ext cx="10941700" cy="3388360"/>
        </p:xfrm>
        <a:graphic>
          <a:graphicData uri="http://schemas.openxmlformats.org/drawingml/2006/table">
            <a:tbl>
              <a:tblPr firstRow="1" bandRow="1">
                <a:tableStyleId>{21E4AEA4-8DFA-4A89-87EB-49C32662AFE0}</a:tableStyleId>
              </a:tblPr>
              <a:tblGrid>
                <a:gridCol w="2188340">
                  <a:extLst>
                    <a:ext uri="{9D8B030D-6E8A-4147-A177-3AD203B41FA5}">
                      <a16:colId xmlns:a16="http://schemas.microsoft.com/office/drawing/2014/main" val="2554661722"/>
                    </a:ext>
                  </a:extLst>
                </a:gridCol>
                <a:gridCol w="1924041">
                  <a:extLst>
                    <a:ext uri="{9D8B030D-6E8A-4147-A177-3AD203B41FA5}">
                      <a16:colId xmlns:a16="http://schemas.microsoft.com/office/drawing/2014/main" val="754468437"/>
                    </a:ext>
                  </a:extLst>
                </a:gridCol>
                <a:gridCol w="2167466">
                  <a:extLst>
                    <a:ext uri="{9D8B030D-6E8A-4147-A177-3AD203B41FA5}">
                      <a16:colId xmlns:a16="http://schemas.microsoft.com/office/drawing/2014/main" val="997724807"/>
                    </a:ext>
                  </a:extLst>
                </a:gridCol>
                <a:gridCol w="2294467">
                  <a:extLst>
                    <a:ext uri="{9D8B030D-6E8A-4147-A177-3AD203B41FA5}">
                      <a16:colId xmlns:a16="http://schemas.microsoft.com/office/drawing/2014/main" val="1165351518"/>
                    </a:ext>
                  </a:extLst>
                </a:gridCol>
                <a:gridCol w="2367386">
                  <a:extLst>
                    <a:ext uri="{9D8B030D-6E8A-4147-A177-3AD203B41FA5}">
                      <a16:colId xmlns:a16="http://schemas.microsoft.com/office/drawing/2014/main" val="1336303032"/>
                    </a:ext>
                  </a:extLst>
                </a:gridCol>
              </a:tblGrid>
              <a:tr h="370840">
                <a:tc>
                  <a:txBody>
                    <a:bodyPr/>
                    <a:lstStyle/>
                    <a:p>
                      <a:r>
                        <a:rPr lang="en-US" sz="1800" dirty="0"/>
                        <a:t>Scheme Name</a:t>
                      </a:r>
                      <a:endParaRPr lang="en-IN" sz="1800" dirty="0"/>
                    </a:p>
                  </a:txBody>
                  <a:tcPr/>
                </a:tc>
                <a:tc>
                  <a:txBody>
                    <a:bodyPr/>
                    <a:lstStyle/>
                    <a:p>
                      <a:r>
                        <a:rPr lang="en-US" sz="1800" dirty="0"/>
                        <a:t>Who</a:t>
                      </a:r>
                      <a:endParaRPr lang="en-IN" sz="1800" dirty="0"/>
                    </a:p>
                  </a:txBody>
                  <a:tcPr/>
                </a:tc>
                <a:tc>
                  <a:txBody>
                    <a:bodyPr/>
                    <a:lstStyle/>
                    <a:p>
                      <a:r>
                        <a:rPr lang="en-US" sz="1800" dirty="0"/>
                        <a:t>Purpose</a:t>
                      </a:r>
                      <a:endParaRPr lang="en-IN" sz="1800" dirty="0"/>
                    </a:p>
                  </a:txBody>
                  <a:tcPr/>
                </a:tc>
                <a:tc>
                  <a:txBody>
                    <a:bodyPr/>
                    <a:lstStyle/>
                    <a:p>
                      <a:r>
                        <a:rPr lang="en-US" sz="1800" dirty="0"/>
                        <a:t>Benefits</a:t>
                      </a:r>
                      <a:endParaRPr lang="en-IN" sz="1800" dirty="0"/>
                    </a:p>
                  </a:txBody>
                  <a:tcPr/>
                </a:tc>
                <a:tc>
                  <a:txBody>
                    <a:bodyPr/>
                    <a:lstStyle/>
                    <a:p>
                      <a:r>
                        <a:rPr lang="en-US" sz="1800" dirty="0"/>
                        <a:t>Details</a:t>
                      </a:r>
                      <a:endParaRPr lang="en-IN" sz="1800" dirty="0"/>
                    </a:p>
                  </a:txBody>
                  <a:tcPr/>
                </a:tc>
                <a:extLst>
                  <a:ext uri="{0D108BD9-81ED-4DB2-BD59-A6C34878D82A}">
                    <a16:rowId xmlns:a16="http://schemas.microsoft.com/office/drawing/2014/main" val="299745268"/>
                  </a:ext>
                </a:extLst>
              </a:tr>
              <a:tr h="370840">
                <a:tc>
                  <a:txBody>
                    <a:bodyPr/>
                    <a:lstStyle/>
                    <a:p>
                      <a:pPr algn="just"/>
                      <a:r>
                        <a:rPr lang="en-IN" sz="1600" dirty="0"/>
                        <a:t>Credit Guarantee Scheme for Start-ups</a:t>
                      </a:r>
                      <a:endParaRPr lang="en-IN" sz="1600" b="0" dirty="0"/>
                    </a:p>
                  </a:txBody>
                  <a:tcPr/>
                </a:tc>
                <a:tc>
                  <a:txBody>
                    <a:bodyPr/>
                    <a:lstStyle/>
                    <a:p>
                      <a:pPr algn="just"/>
                      <a:r>
                        <a:rPr lang="en-IN" sz="1600" b="0" i="0" dirty="0"/>
                        <a:t>Start-ups :</a:t>
                      </a:r>
                    </a:p>
                    <a:p>
                      <a:pPr algn="just"/>
                      <a:endParaRPr lang="en-IN" sz="1600" b="0" i="0" dirty="0"/>
                    </a:p>
                    <a:p>
                      <a:pPr algn="just"/>
                      <a:r>
                        <a:rPr lang="en-IN" sz="1600" b="0" i="0" dirty="0"/>
                        <a:t>Registered with DPIIT</a:t>
                      </a:r>
                    </a:p>
                    <a:p>
                      <a:pPr algn="just"/>
                      <a:endParaRPr lang="en-IN" sz="1600" b="0" i="0" dirty="0"/>
                    </a:p>
                    <a:p>
                      <a:pPr algn="just"/>
                      <a:r>
                        <a:rPr lang="en-IN" sz="1600" b="0" i="0" dirty="0"/>
                        <a:t>Stable Revenue in last 12 months</a:t>
                      </a:r>
                    </a:p>
                    <a:p>
                      <a:pPr algn="just"/>
                      <a:endParaRPr lang="en-IN" sz="1600" b="0" i="0" dirty="0"/>
                    </a:p>
                    <a:p>
                      <a:pPr algn="just"/>
                      <a:r>
                        <a:rPr lang="en-IN" sz="1600" b="0" i="0" dirty="0"/>
                        <a:t>No Bank default</a:t>
                      </a:r>
                    </a:p>
                  </a:txBody>
                  <a:tcPr/>
                </a:tc>
                <a:tc>
                  <a:txBody>
                    <a:bodyPr/>
                    <a:lstStyle/>
                    <a:p>
                      <a:pPr algn="just"/>
                      <a:r>
                        <a:rPr lang="en-US" sz="1600" dirty="0"/>
                        <a:t>Issued as : </a:t>
                      </a:r>
                    </a:p>
                    <a:p>
                      <a:pPr algn="just"/>
                      <a:r>
                        <a:rPr lang="en-US" sz="1600" dirty="0"/>
                        <a:t>Venture debt, working capital, subordinated debt, debentures, OCD etc. </a:t>
                      </a:r>
                    </a:p>
                    <a:p>
                      <a:pPr algn="just"/>
                      <a:endParaRPr lang="en-US" sz="1600" dirty="0"/>
                    </a:p>
                    <a:p>
                      <a:pPr algn="just"/>
                      <a:r>
                        <a:rPr lang="en-US" sz="1600" dirty="0"/>
                        <a:t>If OCD getting converted to equity -  the debt will be reduced to the extent of conversion.</a:t>
                      </a:r>
                      <a:endParaRPr lang="en-IN" sz="1600" b="0" dirty="0"/>
                    </a:p>
                    <a:p>
                      <a:pPr algn="just"/>
                      <a:endParaRPr lang="en-IN" sz="1600" b="0" dirty="0"/>
                    </a:p>
                  </a:txBody>
                  <a:tcPr/>
                </a:tc>
                <a:tc>
                  <a:txBody>
                    <a:bodyPr/>
                    <a:lstStyle/>
                    <a:p>
                      <a:pPr algn="just"/>
                      <a:r>
                        <a:rPr lang="en-IN" sz="1600" b="0" dirty="0"/>
                        <a:t>Maximum Rs. 10 </a:t>
                      </a:r>
                      <a:r>
                        <a:rPr lang="en-IN" sz="1600" b="0" dirty="0" err="1"/>
                        <a:t>cr</a:t>
                      </a:r>
                      <a:r>
                        <a:rPr lang="en-IN" sz="1600" b="0" dirty="0"/>
                        <a:t> </a:t>
                      </a:r>
                    </a:p>
                    <a:p>
                      <a:pPr algn="just"/>
                      <a:r>
                        <a:rPr lang="en-IN" sz="1600" b="0" dirty="0"/>
                        <a:t>Collateral free</a:t>
                      </a:r>
                    </a:p>
                    <a:p>
                      <a:pPr algn="just"/>
                      <a:r>
                        <a:rPr lang="en-IN" sz="1600" b="0" dirty="0"/>
                        <a:t>Balancing </a:t>
                      </a:r>
                      <a:r>
                        <a:rPr lang="en-IN" sz="1600" b="0" dirty="0" err="1"/>
                        <a:t>gurantee</a:t>
                      </a:r>
                      <a:r>
                        <a:rPr lang="en-IN" sz="1600" b="0" dirty="0"/>
                        <a:t> cover, if used some where also</a:t>
                      </a:r>
                    </a:p>
                  </a:txBody>
                  <a:tcPr/>
                </a:tc>
                <a:tc>
                  <a:txBody>
                    <a:bodyPr/>
                    <a:lstStyle/>
                    <a:p>
                      <a:pPr algn="just"/>
                      <a:r>
                        <a:rPr lang="en-IN" sz="1600" b="0" dirty="0"/>
                        <a:t>No Default</a:t>
                      </a:r>
                    </a:p>
                    <a:p>
                      <a:pPr algn="just"/>
                      <a:r>
                        <a:rPr lang="en-IN" sz="1600" b="0" dirty="0"/>
                        <a:t>Running Operations / Stable Revenue / </a:t>
                      </a:r>
                    </a:p>
                    <a:p>
                      <a:pPr algn="just"/>
                      <a:r>
                        <a:rPr lang="en-IN" sz="1600" b="0" dirty="0"/>
                        <a:t>DPIIT Registered</a:t>
                      </a:r>
                    </a:p>
                  </a:txBody>
                  <a:tcPr/>
                </a:tc>
                <a:extLst>
                  <a:ext uri="{0D108BD9-81ED-4DB2-BD59-A6C34878D82A}">
                    <a16:rowId xmlns:a16="http://schemas.microsoft.com/office/drawing/2014/main" val="884979939"/>
                  </a:ext>
                </a:extLst>
              </a:tr>
            </a:tbl>
          </a:graphicData>
        </a:graphic>
      </p:graphicFrame>
      <p:sp>
        <p:nvSpPr>
          <p:cNvPr id="5" name="TextBox 4">
            <a:extLst>
              <a:ext uri="{FF2B5EF4-FFF2-40B4-BE49-F238E27FC236}">
                <a16:creationId xmlns:a16="http://schemas.microsoft.com/office/drawing/2014/main" id="{49A06BA5-DE17-F76D-F09A-55E5D465D90B}"/>
              </a:ext>
            </a:extLst>
          </p:cNvPr>
          <p:cNvSpPr txBox="1"/>
          <p:nvPr/>
        </p:nvSpPr>
        <p:spPr>
          <a:xfrm>
            <a:off x="445113" y="5085184"/>
            <a:ext cx="1522533" cy="646331"/>
          </a:xfrm>
          <a:prstGeom prst="rect">
            <a:avLst/>
          </a:prstGeom>
          <a:noFill/>
          <a:ln>
            <a:solidFill>
              <a:schemeClr val="accent1"/>
            </a:solidFill>
          </a:ln>
        </p:spPr>
        <p:txBody>
          <a:bodyPr wrap="none" rtlCol="0">
            <a:spAutoFit/>
          </a:bodyPr>
          <a:lstStyle/>
          <a:p>
            <a:r>
              <a:rPr lang="en-IN" b="1" dirty="0"/>
              <a:t>Launched in : </a:t>
            </a:r>
          </a:p>
          <a:p>
            <a:r>
              <a:rPr lang="en-IN" dirty="0"/>
              <a:t>October 2022</a:t>
            </a:r>
            <a:r>
              <a:rPr lang="en-IN" b="1" dirty="0"/>
              <a:t> </a:t>
            </a:r>
          </a:p>
        </p:txBody>
      </p:sp>
      <p:sp>
        <p:nvSpPr>
          <p:cNvPr id="9" name="TextBox 8">
            <a:extLst>
              <a:ext uri="{FF2B5EF4-FFF2-40B4-BE49-F238E27FC236}">
                <a16:creationId xmlns:a16="http://schemas.microsoft.com/office/drawing/2014/main" id="{09E94D5A-B003-57D5-2613-3504B063D46D}"/>
              </a:ext>
            </a:extLst>
          </p:cNvPr>
          <p:cNvSpPr txBox="1"/>
          <p:nvPr/>
        </p:nvSpPr>
        <p:spPr>
          <a:xfrm>
            <a:off x="6835411" y="5284852"/>
            <a:ext cx="3732817" cy="369332"/>
          </a:xfrm>
          <a:prstGeom prst="rect">
            <a:avLst/>
          </a:prstGeom>
          <a:noFill/>
          <a:ln>
            <a:solidFill>
              <a:schemeClr val="accent1"/>
            </a:solidFill>
          </a:ln>
        </p:spPr>
        <p:txBody>
          <a:bodyPr wrap="none" rtlCol="0">
            <a:spAutoFit/>
          </a:bodyPr>
          <a:lstStyle/>
          <a:p>
            <a:r>
              <a:rPr lang="en-IN" b="1" dirty="0"/>
              <a:t>Also gives Umbrella Guarantee to AIF</a:t>
            </a:r>
            <a:endParaRPr lang="en-IN" dirty="0"/>
          </a:p>
        </p:txBody>
      </p:sp>
      <p:sp>
        <p:nvSpPr>
          <p:cNvPr id="10" name="TextBox 9">
            <a:extLst>
              <a:ext uri="{FF2B5EF4-FFF2-40B4-BE49-F238E27FC236}">
                <a16:creationId xmlns:a16="http://schemas.microsoft.com/office/drawing/2014/main" id="{FADE981D-79B9-27A0-BD1E-5D08679B624A}"/>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1417929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Schemes – Stand up India</a:t>
            </a:r>
            <a:endParaRPr lang="en-IN" sz="11500" b="1" dirty="0"/>
          </a:p>
        </p:txBody>
      </p:sp>
      <p:sp>
        <p:nvSpPr>
          <p:cNvPr id="7" name="Content Placeholder 6">
            <a:extLst>
              <a:ext uri="{FF2B5EF4-FFF2-40B4-BE49-F238E27FC236}">
                <a16:creationId xmlns:a16="http://schemas.microsoft.com/office/drawing/2014/main" id="{B79D38E1-84A3-4DAB-6C28-59CE67531710}"/>
              </a:ext>
            </a:extLst>
          </p:cNvPr>
          <p:cNvSpPr>
            <a:spLocks noGrp="1"/>
          </p:cNvSpPr>
          <p:nvPr>
            <p:ph idx="1"/>
          </p:nvPr>
        </p:nvSpPr>
        <p:spPr>
          <a:xfrm>
            <a:off x="1097280" y="1892387"/>
            <a:ext cx="10058400" cy="4023360"/>
          </a:xfrm>
        </p:spPr>
        <p:txBody>
          <a:bodyPr>
            <a:normAutofit/>
          </a:bodyPr>
          <a:lstStyle/>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IN" b="1" dirty="0">
              <a:solidFill>
                <a:srgbClr val="000000"/>
              </a:solidFill>
              <a:latin typeface="Times New Roman" panose="02020603050405020304" pitchFamily="18" charset="0"/>
            </a:endParaRPr>
          </a:p>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US" b="1" i="0" dirty="0">
              <a:solidFill>
                <a:srgbClr val="000000"/>
              </a:solidFill>
              <a:effectLst/>
              <a:latin typeface="Arial" panose="020B0604020202020204" pitchFamily="34" charset="0"/>
            </a:endParaRPr>
          </a:p>
          <a:p>
            <a:pPr>
              <a:buFont typeface="Wingdings" panose="05000000000000000000" pitchFamily="2" charset="2"/>
              <a:buChar char="§"/>
            </a:pPr>
            <a:endParaRPr lang="en-IN" dirty="0"/>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1122217571"/>
              </p:ext>
            </p:extLst>
          </p:nvPr>
        </p:nvGraphicFramePr>
        <p:xfrm>
          <a:off x="544286" y="1634929"/>
          <a:ext cx="10941700" cy="2169160"/>
        </p:xfrm>
        <a:graphic>
          <a:graphicData uri="http://schemas.openxmlformats.org/drawingml/2006/table">
            <a:tbl>
              <a:tblPr firstRow="1" bandRow="1">
                <a:tableStyleId>{21E4AEA4-8DFA-4A89-87EB-49C32662AFE0}</a:tableStyleId>
              </a:tblPr>
              <a:tblGrid>
                <a:gridCol w="2188340">
                  <a:extLst>
                    <a:ext uri="{9D8B030D-6E8A-4147-A177-3AD203B41FA5}">
                      <a16:colId xmlns:a16="http://schemas.microsoft.com/office/drawing/2014/main" val="2554661722"/>
                    </a:ext>
                  </a:extLst>
                </a:gridCol>
                <a:gridCol w="1924041">
                  <a:extLst>
                    <a:ext uri="{9D8B030D-6E8A-4147-A177-3AD203B41FA5}">
                      <a16:colId xmlns:a16="http://schemas.microsoft.com/office/drawing/2014/main" val="754468437"/>
                    </a:ext>
                  </a:extLst>
                </a:gridCol>
                <a:gridCol w="2167466">
                  <a:extLst>
                    <a:ext uri="{9D8B030D-6E8A-4147-A177-3AD203B41FA5}">
                      <a16:colId xmlns:a16="http://schemas.microsoft.com/office/drawing/2014/main" val="997724807"/>
                    </a:ext>
                  </a:extLst>
                </a:gridCol>
                <a:gridCol w="2294467">
                  <a:extLst>
                    <a:ext uri="{9D8B030D-6E8A-4147-A177-3AD203B41FA5}">
                      <a16:colId xmlns:a16="http://schemas.microsoft.com/office/drawing/2014/main" val="1165351518"/>
                    </a:ext>
                  </a:extLst>
                </a:gridCol>
                <a:gridCol w="2367386">
                  <a:extLst>
                    <a:ext uri="{9D8B030D-6E8A-4147-A177-3AD203B41FA5}">
                      <a16:colId xmlns:a16="http://schemas.microsoft.com/office/drawing/2014/main" val="1336303032"/>
                    </a:ext>
                  </a:extLst>
                </a:gridCol>
              </a:tblGrid>
              <a:tr h="370840">
                <a:tc>
                  <a:txBody>
                    <a:bodyPr/>
                    <a:lstStyle/>
                    <a:p>
                      <a:r>
                        <a:rPr lang="en-US" sz="1800" dirty="0"/>
                        <a:t>Scheme Name</a:t>
                      </a:r>
                      <a:endParaRPr lang="en-IN" sz="1800" dirty="0"/>
                    </a:p>
                  </a:txBody>
                  <a:tcPr/>
                </a:tc>
                <a:tc>
                  <a:txBody>
                    <a:bodyPr/>
                    <a:lstStyle/>
                    <a:p>
                      <a:r>
                        <a:rPr lang="en-US" sz="1800" dirty="0"/>
                        <a:t>Who</a:t>
                      </a:r>
                      <a:endParaRPr lang="en-IN" sz="1800" dirty="0"/>
                    </a:p>
                  </a:txBody>
                  <a:tcPr/>
                </a:tc>
                <a:tc>
                  <a:txBody>
                    <a:bodyPr/>
                    <a:lstStyle/>
                    <a:p>
                      <a:r>
                        <a:rPr lang="en-US" sz="1800" dirty="0"/>
                        <a:t>Purpose</a:t>
                      </a:r>
                      <a:endParaRPr lang="en-IN" sz="1800" dirty="0"/>
                    </a:p>
                  </a:txBody>
                  <a:tcPr/>
                </a:tc>
                <a:tc>
                  <a:txBody>
                    <a:bodyPr/>
                    <a:lstStyle/>
                    <a:p>
                      <a:r>
                        <a:rPr lang="en-US" sz="1800" dirty="0"/>
                        <a:t>Benefits</a:t>
                      </a:r>
                      <a:endParaRPr lang="en-IN" sz="1800" dirty="0"/>
                    </a:p>
                  </a:txBody>
                  <a:tcPr/>
                </a:tc>
                <a:tc>
                  <a:txBody>
                    <a:bodyPr/>
                    <a:lstStyle/>
                    <a:p>
                      <a:r>
                        <a:rPr lang="en-US" sz="1800" dirty="0"/>
                        <a:t>Details</a:t>
                      </a:r>
                      <a:endParaRPr lang="en-IN" sz="1800" dirty="0"/>
                    </a:p>
                  </a:txBody>
                  <a:tcPr/>
                </a:tc>
                <a:extLst>
                  <a:ext uri="{0D108BD9-81ED-4DB2-BD59-A6C34878D82A}">
                    <a16:rowId xmlns:a16="http://schemas.microsoft.com/office/drawing/2014/main" val="299745268"/>
                  </a:ext>
                </a:extLst>
              </a:tr>
              <a:tr h="370840">
                <a:tc>
                  <a:txBody>
                    <a:bodyPr/>
                    <a:lstStyle/>
                    <a:p>
                      <a:r>
                        <a:rPr lang="en-IN" sz="1600" b="0" dirty="0"/>
                        <a:t>Stand Up India Scheme</a:t>
                      </a:r>
                    </a:p>
                    <a:p>
                      <a:r>
                        <a:rPr lang="en-IN" sz="1600" b="0" dirty="0"/>
                        <a:t>/</a:t>
                      </a:r>
                    </a:p>
                    <a:p>
                      <a:r>
                        <a:rPr lang="en-IN" sz="1600" b="0" dirty="0"/>
                        <a:t>59 Minutes Scheme </a:t>
                      </a:r>
                    </a:p>
                  </a:txBody>
                  <a:tcPr/>
                </a:tc>
                <a:tc>
                  <a:txBody>
                    <a:bodyPr/>
                    <a:lstStyle/>
                    <a:p>
                      <a:r>
                        <a:rPr lang="en-IN" sz="1600" b="0" dirty="0"/>
                        <a:t>Women or SC/ST.</a:t>
                      </a:r>
                    </a:p>
                    <a:p>
                      <a:r>
                        <a:rPr lang="en-IN" sz="1600" b="0" dirty="0"/>
                        <a:t> </a:t>
                      </a:r>
                    </a:p>
                    <a:p>
                      <a:r>
                        <a:rPr lang="en-IN" sz="1600" b="0" dirty="0"/>
                        <a:t>In case non individual entity – </a:t>
                      </a:r>
                      <a:r>
                        <a:rPr lang="en-IN" sz="1600" b="0" i="1" dirty="0"/>
                        <a:t>they should have at least 51% holding.</a:t>
                      </a:r>
                    </a:p>
                  </a:txBody>
                  <a:tcPr/>
                </a:tc>
                <a:tc>
                  <a:txBody>
                    <a:bodyPr/>
                    <a:lstStyle/>
                    <a:p>
                      <a:r>
                        <a:rPr lang="en-IN" sz="1600" b="0" dirty="0"/>
                        <a:t>Setting up new enterprise in Manufacturing / Trade / Service. </a:t>
                      </a:r>
                    </a:p>
                    <a:p>
                      <a:r>
                        <a:rPr lang="en-IN" sz="1600" b="0" dirty="0"/>
                        <a:t>Only Greenfield Projects.</a:t>
                      </a:r>
                    </a:p>
                  </a:txBody>
                  <a:tcPr/>
                </a:tc>
                <a:tc>
                  <a:txBody>
                    <a:bodyPr/>
                    <a:lstStyle/>
                    <a:p>
                      <a:r>
                        <a:rPr lang="en-IN" sz="1600" b="0" dirty="0"/>
                        <a:t>Limit - Rs.10 lacs to Rs.1 Crore with discounted interest rate maximum at MCLR+3%.</a:t>
                      </a:r>
                    </a:p>
                    <a:p>
                      <a:endParaRPr lang="en-IN" sz="1600" b="0" dirty="0"/>
                    </a:p>
                    <a:p>
                      <a:r>
                        <a:rPr lang="en-IN" sz="1600" b="0" dirty="0"/>
                        <a:t>No Collateral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t>There should be no previous Default of the applicant. Security may be granted by SIDBI. </a:t>
                      </a:r>
                    </a:p>
                    <a:p>
                      <a:endParaRPr lang="en-IN" sz="1600" b="0" dirty="0"/>
                    </a:p>
                    <a:p>
                      <a:r>
                        <a:rPr lang="en-IN" sz="1600" b="0" dirty="0" err="1"/>
                        <a:t>Upto</a:t>
                      </a:r>
                      <a:r>
                        <a:rPr lang="en-IN" sz="1600" b="0" dirty="0"/>
                        <a:t> 90% of Funding may be given by Bank</a:t>
                      </a:r>
                    </a:p>
                  </a:txBody>
                  <a:tcPr/>
                </a:tc>
                <a:extLst>
                  <a:ext uri="{0D108BD9-81ED-4DB2-BD59-A6C34878D82A}">
                    <a16:rowId xmlns:a16="http://schemas.microsoft.com/office/drawing/2014/main" val="884979939"/>
                  </a:ext>
                </a:extLst>
              </a:tr>
            </a:tbl>
          </a:graphicData>
        </a:graphic>
      </p:graphicFrame>
      <p:sp>
        <p:nvSpPr>
          <p:cNvPr id="5" name="TextBox 4">
            <a:extLst>
              <a:ext uri="{FF2B5EF4-FFF2-40B4-BE49-F238E27FC236}">
                <a16:creationId xmlns:a16="http://schemas.microsoft.com/office/drawing/2014/main" id="{49A06BA5-DE17-F76D-F09A-55E5D465D90B}"/>
              </a:ext>
            </a:extLst>
          </p:cNvPr>
          <p:cNvSpPr txBox="1"/>
          <p:nvPr/>
        </p:nvSpPr>
        <p:spPr>
          <a:xfrm>
            <a:off x="445113" y="5085184"/>
            <a:ext cx="3301096" cy="646331"/>
          </a:xfrm>
          <a:prstGeom prst="rect">
            <a:avLst/>
          </a:prstGeom>
          <a:noFill/>
          <a:ln>
            <a:solidFill>
              <a:schemeClr val="accent1"/>
            </a:solidFill>
          </a:ln>
        </p:spPr>
        <p:txBody>
          <a:bodyPr wrap="none" rtlCol="0">
            <a:spAutoFit/>
          </a:bodyPr>
          <a:lstStyle/>
          <a:p>
            <a:r>
              <a:rPr lang="en-IN" b="1" dirty="0"/>
              <a:t>Where Can you Apply: </a:t>
            </a:r>
          </a:p>
          <a:p>
            <a:r>
              <a:rPr lang="en-IN" dirty="0"/>
              <a:t>Most of the Bank and NBFCs : 80</a:t>
            </a:r>
            <a:r>
              <a:rPr lang="en-IN" b="1" dirty="0"/>
              <a:t> </a:t>
            </a:r>
          </a:p>
        </p:txBody>
      </p:sp>
      <p:sp>
        <p:nvSpPr>
          <p:cNvPr id="8" name="TextBox 7">
            <a:extLst>
              <a:ext uri="{FF2B5EF4-FFF2-40B4-BE49-F238E27FC236}">
                <a16:creationId xmlns:a16="http://schemas.microsoft.com/office/drawing/2014/main" id="{86768442-B8D4-AB2C-2F92-4E1628EEB1F4}"/>
              </a:ext>
            </a:extLst>
          </p:cNvPr>
          <p:cNvSpPr txBox="1"/>
          <p:nvPr/>
        </p:nvSpPr>
        <p:spPr>
          <a:xfrm>
            <a:off x="8626498" y="5060299"/>
            <a:ext cx="2216632" cy="646331"/>
          </a:xfrm>
          <a:prstGeom prst="rect">
            <a:avLst/>
          </a:prstGeom>
          <a:noFill/>
          <a:ln>
            <a:solidFill>
              <a:schemeClr val="accent1"/>
            </a:solidFill>
          </a:ln>
        </p:spPr>
        <p:txBody>
          <a:bodyPr wrap="none" rtlCol="0">
            <a:spAutoFit/>
          </a:bodyPr>
          <a:lstStyle/>
          <a:p>
            <a:r>
              <a:rPr lang="en-IN" b="1" dirty="0"/>
              <a:t>Related Links:</a:t>
            </a:r>
          </a:p>
          <a:p>
            <a:r>
              <a:rPr lang="en-IN" dirty="0"/>
              <a:t>www.standupmitra.in</a:t>
            </a:r>
          </a:p>
        </p:txBody>
      </p:sp>
      <p:sp>
        <p:nvSpPr>
          <p:cNvPr id="9" name="TextBox 8">
            <a:extLst>
              <a:ext uri="{FF2B5EF4-FFF2-40B4-BE49-F238E27FC236}">
                <a16:creationId xmlns:a16="http://schemas.microsoft.com/office/drawing/2014/main" id="{09E94D5A-B003-57D5-2613-3504B063D46D}"/>
              </a:ext>
            </a:extLst>
          </p:cNvPr>
          <p:cNvSpPr txBox="1"/>
          <p:nvPr/>
        </p:nvSpPr>
        <p:spPr>
          <a:xfrm>
            <a:off x="4260162" y="5088293"/>
            <a:ext cx="3608360" cy="923330"/>
          </a:xfrm>
          <a:prstGeom prst="rect">
            <a:avLst/>
          </a:prstGeom>
          <a:noFill/>
          <a:ln>
            <a:solidFill>
              <a:schemeClr val="accent1"/>
            </a:solidFill>
          </a:ln>
        </p:spPr>
        <p:txBody>
          <a:bodyPr wrap="none" rtlCol="0">
            <a:spAutoFit/>
          </a:bodyPr>
          <a:lstStyle/>
          <a:p>
            <a:r>
              <a:rPr lang="en-IN" b="1" dirty="0"/>
              <a:t>Performance FY22:</a:t>
            </a:r>
          </a:p>
          <a:p>
            <a:r>
              <a:rPr lang="en-IN" dirty="0"/>
              <a:t>Guarantees Approved :Rs.31,520 </a:t>
            </a:r>
            <a:r>
              <a:rPr lang="en-IN" dirty="0" err="1"/>
              <a:t>cr</a:t>
            </a:r>
            <a:endParaRPr lang="en-IN" dirty="0"/>
          </a:p>
          <a:p>
            <a:r>
              <a:rPr lang="en-IN" dirty="0"/>
              <a:t>Guarantees Approved : 1.4 Lacs </a:t>
            </a:r>
          </a:p>
        </p:txBody>
      </p:sp>
      <p:sp>
        <p:nvSpPr>
          <p:cNvPr id="10" name="TextBox 9">
            <a:extLst>
              <a:ext uri="{FF2B5EF4-FFF2-40B4-BE49-F238E27FC236}">
                <a16:creationId xmlns:a16="http://schemas.microsoft.com/office/drawing/2014/main" id="{FADE981D-79B9-27A0-BD1E-5D08679B624A}"/>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168068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BBF-39CE-F3C5-C7E3-1953F0434404}"/>
              </a:ext>
            </a:extLst>
          </p:cNvPr>
          <p:cNvSpPr>
            <a:spLocks noGrp="1"/>
          </p:cNvSpPr>
          <p:nvPr>
            <p:ph type="ctrTitle"/>
          </p:nvPr>
        </p:nvSpPr>
        <p:spPr/>
        <p:txBody>
          <a:bodyPr/>
          <a:lstStyle/>
          <a:p>
            <a:r>
              <a:rPr lang="en-IN" b="1" dirty="0"/>
              <a:t>Startups – An Intro</a:t>
            </a:r>
          </a:p>
        </p:txBody>
      </p:sp>
      <p:sp>
        <p:nvSpPr>
          <p:cNvPr id="3" name="Subtitle 2">
            <a:extLst>
              <a:ext uri="{FF2B5EF4-FFF2-40B4-BE49-F238E27FC236}">
                <a16:creationId xmlns:a16="http://schemas.microsoft.com/office/drawing/2014/main" id="{995CEBE8-5840-B501-F699-6EBAA0B60ED0}"/>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713453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Schemes - PMEGP</a:t>
            </a:r>
            <a:endParaRPr lang="en-IN" b="1" dirty="0"/>
          </a:p>
        </p:txBody>
      </p:sp>
      <p:sp>
        <p:nvSpPr>
          <p:cNvPr id="7" name="Content Placeholder 6">
            <a:extLst>
              <a:ext uri="{FF2B5EF4-FFF2-40B4-BE49-F238E27FC236}">
                <a16:creationId xmlns:a16="http://schemas.microsoft.com/office/drawing/2014/main" id="{B79D38E1-84A3-4DAB-6C28-59CE67531710}"/>
              </a:ext>
            </a:extLst>
          </p:cNvPr>
          <p:cNvSpPr>
            <a:spLocks noGrp="1"/>
          </p:cNvSpPr>
          <p:nvPr>
            <p:ph idx="1"/>
          </p:nvPr>
        </p:nvSpPr>
        <p:spPr/>
        <p:txBody>
          <a:bodyPr>
            <a:normAutofit/>
          </a:bodyPr>
          <a:lstStyle/>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IN" b="1" dirty="0">
              <a:solidFill>
                <a:srgbClr val="000000"/>
              </a:solidFill>
              <a:latin typeface="Times New Roman" panose="02020603050405020304" pitchFamily="18" charset="0"/>
            </a:endParaRPr>
          </a:p>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US" b="1" i="0" dirty="0">
              <a:solidFill>
                <a:srgbClr val="000000"/>
              </a:solidFill>
              <a:effectLst/>
              <a:latin typeface="Arial" panose="020B0604020202020204" pitchFamily="34" charset="0"/>
            </a:endParaRPr>
          </a:p>
          <a:p>
            <a:pPr>
              <a:buFont typeface="Wingdings" panose="05000000000000000000" pitchFamily="2" charset="2"/>
              <a:buChar char="§"/>
            </a:pPr>
            <a:endParaRPr lang="en-IN" dirty="0"/>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877191207"/>
              </p:ext>
            </p:extLst>
          </p:nvPr>
        </p:nvGraphicFramePr>
        <p:xfrm>
          <a:off x="544286" y="1634929"/>
          <a:ext cx="10941700" cy="2413000"/>
        </p:xfrm>
        <a:graphic>
          <a:graphicData uri="http://schemas.openxmlformats.org/drawingml/2006/table">
            <a:tbl>
              <a:tblPr firstRow="1" bandRow="1">
                <a:tableStyleId>{21E4AEA4-8DFA-4A89-87EB-49C32662AFE0}</a:tableStyleId>
              </a:tblPr>
              <a:tblGrid>
                <a:gridCol w="2188340">
                  <a:extLst>
                    <a:ext uri="{9D8B030D-6E8A-4147-A177-3AD203B41FA5}">
                      <a16:colId xmlns:a16="http://schemas.microsoft.com/office/drawing/2014/main" val="2554661722"/>
                    </a:ext>
                  </a:extLst>
                </a:gridCol>
                <a:gridCol w="1924041">
                  <a:extLst>
                    <a:ext uri="{9D8B030D-6E8A-4147-A177-3AD203B41FA5}">
                      <a16:colId xmlns:a16="http://schemas.microsoft.com/office/drawing/2014/main" val="754468437"/>
                    </a:ext>
                  </a:extLst>
                </a:gridCol>
                <a:gridCol w="2167466">
                  <a:extLst>
                    <a:ext uri="{9D8B030D-6E8A-4147-A177-3AD203B41FA5}">
                      <a16:colId xmlns:a16="http://schemas.microsoft.com/office/drawing/2014/main" val="997724807"/>
                    </a:ext>
                  </a:extLst>
                </a:gridCol>
                <a:gridCol w="2515810">
                  <a:extLst>
                    <a:ext uri="{9D8B030D-6E8A-4147-A177-3AD203B41FA5}">
                      <a16:colId xmlns:a16="http://schemas.microsoft.com/office/drawing/2014/main" val="1165351518"/>
                    </a:ext>
                  </a:extLst>
                </a:gridCol>
                <a:gridCol w="2146043">
                  <a:extLst>
                    <a:ext uri="{9D8B030D-6E8A-4147-A177-3AD203B41FA5}">
                      <a16:colId xmlns:a16="http://schemas.microsoft.com/office/drawing/2014/main" val="1336303032"/>
                    </a:ext>
                  </a:extLst>
                </a:gridCol>
              </a:tblGrid>
              <a:tr h="370840">
                <a:tc>
                  <a:txBody>
                    <a:bodyPr/>
                    <a:lstStyle/>
                    <a:p>
                      <a:r>
                        <a:rPr lang="en-US" sz="1800" dirty="0"/>
                        <a:t>Scheme Name</a:t>
                      </a:r>
                      <a:endParaRPr lang="en-IN" sz="1800" dirty="0"/>
                    </a:p>
                  </a:txBody>
                  <a:tcPr/>
                </a:tc>
                <a:tc>
                  <a:txBody>
                    <a:bodyPr/>
                    <a:lstStyle/>
                    <a:p>
                      <a:r>
                        <a:rPr lang="en-US" sz="1800" dirty="0"/>
                        <a:t>Who</a:t>
                      </a:r>
                      <a:endParaRPr lang="en-IN" sz="1800" dirty="0"/>
                    </a:p>
                  </a:txBody>
                  <a:tcPr/>
                </a:tc>
                <a:tc>
                  <a:txBody>
                    <a:bodyPr/>
                    <a:lstStyle/>
                    <a:p>
                      <a:r>
                        <a:rPr lang="en-US" sz="1800" dirty="0"/>
                        <a:t>Purpose</a:t>
                      </a:r>
                      <a:endParaRPr lang="en-IN" sz="1800" dirty="0"/>
                    </a:p>
                  </a:txBody>
                  <a:tcPr/>
                </a:tc>
                <a:tc>
                  <a:txBody>
                    <a:bodyPr/>
                    <a:lstStyle/>
                    <a:p>
                      <a:r>
                        <a:rPr lang="en-US" sz="1800" dirty="0"/>
                        <a:t>Benefits</a:t>
                      </a:r>
                      <a:endParaRPr lang="en-IN" sz="1800" dirty="0"/>
                    </a:p>
                  </a:txBody>
                  <a:tcPr/>
                </a:tc>
                <a:tc>
                  <a:txBody>
                    <a:bodyPr/>
                    <a:lstStyle/>
                    <a:p>
                      <a:r>
                        <a:rPr lang="en-US" sz="1800" dirty="0"/>
                        <a:t>Details</a:t>
                      </a:r>
                      <a:endParaRPr lang="en-IN" sz="1800" dirty="0"/>
                    </a:p>
                  </a:txBody>
                  <a:tcPr/>
                </a:tc>
                <a:extLst>
                  <a:ext uri="{0D108BD9-81ED-4DB2-BD59-A6C34878D82A}">
                    <a16:rowId xmlns:a16="http://schemas.microsoft.com/office/drawing/2014/main" val="299745268"/>
                  </a:ext>
                </a:extLst>
              </a:tr>
              <a:tr h="370840">
                <a:tc>
                  <a:txBody>
                    <a:bodyPr/>
                    <a:lstStyle/>
                    <a:p>
                      <a:r>
                        <a:rPr lang="en-IN" sz="1600" b="0" i="0" u="none" strike="noStrike" kern="1200" baseline="0" dirty="0">
                          <a:solidFill>
                            <a:schemeClr val="dk1"/>
                          </a:solidFill>
                          <a:latin typeface="+mn-lt"/>
                          <a:ea typeface="+mn-ea"/>
                          <a:cs typeface="+mn-cs"/>
                        </a:rPr>
                        <a:t>Prime Minister’s Employment Generation Programme (PMEGP)</a:t>
                      </a:r>
                      <a:endParaRPr lang="en-IN" sz="1600" b="0" dirty="0"/>
                    </a:p>
                  </a:txBody>
                  <a:tcPr/>
                </a:tc>
                <a:tc>
                  <a:txBody>
                    <a:bodyPr/>
                    <a:lstStyle/>
                    <a:p>
                      <a:r>
                        <a:rPr lang="en-US" sz="1600" b="0" i="0" u="none" strike="noStrike" kern="1200" baseline="0" dirty="0">
                          <a:solidFill>
                            <a:schemeClr val="dk1"/>
                          </a:solidFill>
                          <a:latin typeface="+mn-lt"/>
                          <a:ea typeface="+mn-ea"/>
                          <a:cs typeface="+mn-cs"/>
                        </a:rPr>
                        <a:t>Any individual  above 18 years, Society, Charitable Trust</a:t>
                      </a:r>
                    </a:p>
                    <a:p>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New Project Only</a:t>
                      </a:r>
                      <a:endParaRPr lang="en-IN" sz="1600" b="0" dirty="0"/>
                    </a:p>
                  </a:txBody>
                  <a:tcPr/>
                </a:tc>
                <a:tc>
                  <a:txBody>
                    <a:bodyPr/>
                    <a:lstStyle/>
                    <a:p>
                      <a:r>
                        <a:rPr lang="en-US" sz="1600" b="0" i="0" u="none" strike="noStrike" kern="1200" baseline="0" dirty="0">
                          <a:solidFill>
                            <a:schemeClr val="dk1"/>
                          </a:solidFill>
                          <a:latin typeface="+mn-lt"/>
                          <a:ea typeface="+mn-ea"/>
                          <a:cs typeface="+mn-cs"/>
                        </a:rPr>
                        <a:t>Bank-financed subsidy program for setting up new </a:t>
                      </a:r>
                      <a:r>
                        <a:rPr lang="en-IN" sz="1600" b="0" i="0" u="none" strike="noStrike" kern="1200" baseline="0" dirty="0">
                          <a:solidFill>
                            <a:schemeClr val="dk1"/>
                          </a:solidFill>
                          <a:latin typeface="+mn-lt"/>
                          <a:ea typeface="+mn-ea"/>
                          <a:cs typeface="+mn-cs"/>
                        </a:rPr>
                        <a:t>micro-enterprise in non-farm sector</a:t>
                      </a:r>
                      <a:endParaRPr lang="en-IN" sz="1600" b="0" dirty="0"/>
                    </a:p>
                  </a:txBody>
                  <a:tcPr/>
                </a:tc>
                <a:tc>
                  <a:txBody>
                    <a:bodyPr/>
                    <a:lstStyle/>
                    <a:p>
                      <a:r>
                        <a:rPr lang="en-US" sz="1600" b="0" i="0" u="none" strike="noStrike" kern="1200" baseline="0" dirty="0">
                          <a:solidFill>
                            <a:schemeClr val="dk1"/>
                          </a:solidFill>
                          <a:latin typeface="+mn-lt"/>
                          <a:ea typeface="+mn-ea"/>
                          <a:cs typeface="+mn-cs"/>
                        </a:rPr>
                        <a:t>Margin Money subsidy - from 15% to 35% varying for Rural/Urban &amp; General/ Special Category. </a:t>
                      </a:r>
                    </a:p>
                    <a:p>
                      <a:endParaRPr lang="en-US" sz="16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Manufacturing : </a:t>
                      </a:r>
                      <a:r>
                        <a:rPr lang="en-US" sz="1600" b="0" i="0" u="none" strike="noStrike" kern="1200" baseline="0" dirty="0" err="1">
                          <a:solidFill>
                            <a:schemeClr val="dk1"/>
                          </a:solidFill>
                          <a:latin typeface="+mn-lt"/>
                          <a:ea typeface="+mn-ea"/>
                          <a:cs typeface="+mn-cs"/>
                        </a:rPr>
                        <a:t>Upto</a:t>
                      </a:r>
                      <a:r>
                        <a:rPr lang="en-US" sz="1600" b="0" i="0" u="none" strike="noStrike" kern="1200" baseline="0" dirty="0">
                          <a:solidFill>
                            <a:schemeClr val="dk1"/>
                          </a:solidFill>
                          <a:latin typeface="+mn-lt"/>
                          <a:ea typeface="+mn-ea"/>
                          <a:cs typeface="+mn-cs"/>
                        </a:rPr>
                        <a:t> Rs.50 Lakh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Service : </a:t>
                      </a:r>
                      <a:r>
                        <a:rPr lang="en-US" sz="1600" b="0" i="0" u="none" strike="noStrike" kern="1200" baseline="0" dirty="0" err="1">
                          <a:solidFill>
                            <a:schemeClr val="dk1"/>
                          </a:solidFill>
                          <a:latin typeface="+mn-lt"/>
                          <a:ea typeface="+mn-ea"/>
                          <a:cs typeface="+mn-cs"/>
                        </a:rPr>
                        <a:t>Upto</a:t>
                      </a:r>
                      <a:r>
                        <a:rPr lang="en-US" sz="1600" b="0" i="0" u="none" strike="noStrike" kern="1200" baseline="0" dirty="0">
                          <a:solidFill>
                            <a:schemeClr val="dk1"/>
                          </a:solidFill>
                          <a:latin typeface="+mn-lt"/>
                          <a:ea typeface="+mn-ea"/>
                          <a:cs typeface="+mn-cs"/>
                        </a:rPr>
                        <a:t> Rs.20 Lakh</a:t>
                      </a:r>
                    </a:p>
                  </a:txBody>
                  <a:tcPr/>
                </a:tc>
                <a:tc>
                  <a:txBody>
                    <a:bodyPr/>
                    <a:lstStyle/>
                    <a:p>
                      <a:r>
                        <a:rPr lang="en-US" sz="1600" b="0" dirty="0"/>
                        <a:t>Own </a:t>
                      </a:r>
                      <a:r>
                        <a:rPr lang="en-US" sz="1600" b="0" dirty="0" err="1"/>
                        <a:t>Cont</a:t>
                      </a:r>
                      <a:r>
                        <a:rPr lang="en-US" sz="1600" b="0" dirty="0"/>
                        <a:t> – 5-10%</a:t>
                      </a:r>
                      <a:endParaRPr lang="en-IN" sz="1600" b="0" dirty="0"/>
                    </a:p>
                  </a:txBody>
                  <a:tcPr/>
                </a:tc>
                <a:extLst>
                  <a:ext uri="{0D108BD9-81ED-4DB2-BD59-A6C34878D82A}">
                    <a16:rowId xmlns:a16="http://schemas.microsoft.com/office/drawing/2014/main" val="767302537"/>
                  </a:ext>
                </a:extLst>
              </a:tr>
            </a:tbl>
          </a:graphicData>
        </a:graphic>
      </p:graphicFrame>
      <p:sp>
        <p:nvSpPr>
          <p:cNvPr id="5" name="TextBox 4">
            <a:extLst>
              <a:ext uri="{FF2B5EF4-FFF2-40B4-BE49-F238E27FC236}">
                <a16:creationId xmlns:a16="http://schemas.microsoft.com/office/drawing/2014/main" id="{40740BC7-1043-7632-9305-7736D353B7C5}"/>
              </a:ext>
            </a:extLst>
          </p:cNvPr>
          <p:cNvSpPr txBox="1"/>
          <p:nvPr/>
        </p:nvSpPr>
        <p:spPr>
          <a:xfrm>
            <a:off x="445113" y="5085184"/>
            <a:ext cx="2367699" cy="923330"/>
          </a:xfrm>
          <a:prstGeom prst="rect">
            <a:avLst/>
          </a:prstGeom>
          <a:noFill/>
          <a:ln>
            <a:solidFill>
              <a:schemeClr val="accent1"/>
            </a:solidFill>
          </a:ln>
        </p:spPr>
        <p:txBody>
          <a:bodyPr wrap="none" rtlCol="0">
            <a:spAutoFit/>
          </a:bodyPr>
          <a:lstStyle/>
          <a:p>
            <a:r>
              <a:rPr lang="en-IN" b="1" dirty="0"/>
              <a:t>Where Can you Apply: </a:t>
            </a:r>
          </a:p>
          <a:p>
            <a:r>
              <a:rPr lang="en-IN" dirty="0"/>
              <a:t>KVIC / KVIBs / DICs</a:t>
            </a:r>
          </a:p>
          <a:p>
            <a:r>
              <a:rPr lang="en-IN" dirty="0"/>
              <a:t>Scheduled Banks</a:t>
            </a:r>
          </a:p>
        </p:txBody>
      </p:sp>
      <p:sp>
        <p:nvSpPr>
          <p:cNvPr id="8" name="TextBox 7">
            <a:extLst>
              <a:ext uri="{FF2B5EF4-FFF2-40B4-BE49-F238E27FC236}">
                <a16:creationId xmlns:a16="http://schemas.microsoft.com/office/drawing/2014/main" id="{566F1DDE-14E9-CEBF-1367-9EC199C6B117}"/>
              </a:ext>
            </a:extLst>
          </p:cNvPr>
          <p:cNvSpPr txBox="1"/>
          <p:nvPr/>
        </p:nvSpPr>
        <p:spPr>
          <a:xfrm>
            <a:off x="8626498" y="5060299"/>
            <a:ext cx="2274725" cy="646331"/>
          </a:xfrm>
          <a:prstGeom prst="rect">
            <a:avLst/>
          </a:prstGeom>
          <a:noFill/>
          <a:ln>
            <a:solidFill>
              <a:schemeClr val="accent1"/>
            </a:solidFill>
          </a:ln>
        </p:spPr>
        <p:txBody>
          <a:bodyPr wrap="none" rtlCol="0">
            <a:spAutoFit/>
          </a:bodyPr>
          <a:lstStyle/>
          <a:p>
            <a:r>
              <a:rPr lang="en-IN" b="1" dirty="0"/>
              <a:t>Related Links:</a:t>
            </a:r>
          </a:p>
          <a:p>
            <a:r>
              <a:rPr lang="en-IN" dirty="0"/>
              <a:t>www.kviconline.gov.in</a:t>
            </a:r>
          </a:p>
        </p:txBody>
      </p:sp>
      <p:sp>
        <p:nvSpPr>
          <p:cNvPr id="9" name="TextBox 8">
            <a:extLst>
              <a:ext uri="{FF2B5EF4-FFF2-40B4-BE49-F238E27FC236}">
                <a16:creationId xmlns:a16="http://schemas.microsoft.com/office/drawing/2014/main" id="{F9D6AD24-4AF0-5F59-69C6-A74CE32AAB36}"/>
              </a:ext>
            </a:extLst>
          </p:cNvPr>
          <p:cNvSpPr txBox="1"/>
          <p:nvPr/>
        </p:nvSpPr>
        <p:spPr>
          <a:xfrm>
            <a:off x="4260162" y="5088293"/>
            <a:ext cx="3324308" cy="923330"/>
          </a:xfrm>
          <a:prstGeom prst="rect">
            <a:avLst/>
          </a:prstGeom>
          <a:noFill/>
          <a:ln>
            <a:solidFill>
              <a:schemeClr val="accent1"/>
            </a:solidFill>
          </a:ln>
        </p:spPr>
        <p:txBody>
          <a:bodyPr wrap="none" rtlCol="0">
            <a:spAutoFit/>
          </a:bodyPr>
          <a:lstStyle/>
          <a:p>
            <a:r>
              <a:rPr lang="en-IN" b="1" dirty="0"/>
              <a:t>Performance FY22:</a:t>
            </a:r>
          </a:p>
          <a:p>
            <a:r>
              <a:rPr lang="en-IN" dirty="0"/>
              <a:t>Guarantees Approved :Rs.2694 </a:t>
            </a:r>
            <a:r>
              <a:rPr lang="en-IN" dirty="0" err="1"/>
              <a:t>cr</a:t>
            </a:r>
            <a:endParaRPr lang="en-IN" dirty="0"/>
          </a:p>
          <a:p>
            <a:r>
              <a:rPr lang="en-IN" dirty="0"/>
              <a:t>Margin Money Released : 93,358 </a:t>
            </a:r>
          </a:p>
        </p:txBody>
      </p:sp>
      <p:sp>
        <p:nvSpPr>
          <p:cNvPr id="10" name="TextBox 9">
            <a:extLst>
              <a:ext uri="{FF2B5EF4-FFF2-40B4-BE49-F238E27FC236}">
                <a16:creationId xmlns:a16="http://schemas.microsoft.com/office/drawing/2014/main" id="{E52691B0-5D8A-B03B-1DB8-A1AE1E3F5B33}"/>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59768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normAutofit/>
          </a:bodyPr>
          <a:lstStyle/>
          <a:p>
            <a:r>
              <a:rPr lang="en-IN" b="1" i="0" u="none" strike="noStrike" baseline="0" dirty="0"/>
              <a:t>MSME Schemes – 2</a:t>
            </a:r>
            <a:r>
              <a:rPr lang="en-IN" b="1" i="0" u="none" strike="noStrike" baseline="30000" dirty="0"/>
              <a:t>nd</a:t>
            </a:r>
            <a:r>
              <a:rPr lang="en-IN" b="1" i="0" u="none" strike="noStrike" baseline="0" dirty="0"/>
              <a:t> Loan</a:t>
            </a:r>
            <a:endParaRPr lang="en-IN" b="1" dirty="0"/>
          </a:p>
        </p:txBody>
      </p:sp>
      <p:sp>
        <p:nvSpPr>
          <p:cNvPr id="7" name="Content Placeholder 6">
            <a:extLst>
              <a:ext uri="{FF2B5EF4-FFF2-40B4-BE49-F238E27FC236}">
                <a16:creationId xmlns:a16="http://schemas.microsoft.com/office/drawing/2014/main" id="{B79D38E1-84A3-4DAB-6C28-59CE67531710}"/>
              </a:ext>
            </a:extLst>
          </p:cNvPr>
          <p:cNvSpPr>
            <a:spLocks noGrp="1"/>
          </p:cNvSpPr>
          <p:nvPr>
            <p:ph idx="1"/>
          </p:nvPr>
        </p:nvSpPr>
        <p:spPr/>
        <p:txBody>
          <a:bodyPr>
            <a:normAutofit/>
          </a:bodyPr>
          <a:lstStyle/>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IN" b="1" dirty="0">
              <a:solidFill>
                <a:srgbClr val="000000"/>
              </a:solidFill>
              <a:latin typeface="Times New Roman" panose="02020603050405020304" pitchFamily="18" charset="0"/>
            </a:endParaRPr>
          </a:p>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US" b="1" i="0" dirty="0">
              <a:solidFill>
                <a:srgbClr val="000000"/>
              </a:solidFill>
              <a:effectLst/>
              <a:latin typeface="Arial" panose="020B0604020202020204" pitchFamily="34" charset="0"/>
            </a:endParaRPr>
          </a:p>
          <a:p>
            <a:pPr>
              <a:buFont typeface="Wingdings" panose="05000000000000000000" pitchFamily="2" charset="2"/>
              <a:buChar char="§"/>
            </a:pPr>
            <a:endParaRPr lang="en-IN" dirty="0"/>
          </a:p>
        </p:txBody>
      </p:sp>
      <p:graphicFrame>
        <p:nvGraphicFramePr>
          <p:cNvPr id="2" name="Table 2">
            <a:extLst>
              <a:ext uri="{FF2B5EF4-FFF2-40B4-BE49-F238E27FC236}">
                <a16:creationId xmlns:a16="http://schemas.microsoft.com/office/drawing/2014/main" id="{FF9B88A2-6CB8-A5BA-F95C-B81D335AFBB6}"/>
              </a:ext>
            </a:extLst>
          </p:cNvPr>
          <p:cNvGraphicFramePr>
            <a:graphicFrameLocks noGrp="1"/>
          </p:cNvGraphicFramePr>
          <p:nvPr>
            <p:extLst>
              <p:ext uri="{D42A27DB-BD31-4B8C-83A1-F6EECF244321}">
                <p14:modId xmlns:p14="http://schemas.microsoft.com/office/powerpoint/2010/main" val="1083710651"/>
              </p:ext>
            </p:extLst>
          </p:nvPr>
        </p:nvGraphicFramePr>
        <p:xfrm>
          <a:off x="544286" y="1634929"/>
          <a:ext cx="10941700" cy="2413000"/>
        </p:xfrm>
        <a:graphic>
          <a:graphicData uri="http://schemas.openxmlformats.org/drawingml/2006/table">
            <a:tbl>
              <a:tblPr firstRow="1" bandRow="1">
                <a:tableStyleId>{21E4AEA4-8DFA-4A89-87EB-49C32662AFE0}</a:tableStyleId>
              </a:tblPr>
              <a:tblGrid>
                <a:gridCol w="2188340">
                  <a:extLst>
                    <a:ext uri="{9D8B030D-6E8A-4147-A177-3AD203B41FA5}">
                      <a16:colId xmlns:a16="http://schemas.microsoft.com/office/drawing/2014/main" val="2554661722"/>
                    </a:ext>
                  </a:extLst>
                </a:gridCol>
                <a:gridCol w="1924041">
                  <a:extLst>
                    <a:ext uri="{9D8B030D-6E8A-4147-A177-3AD203B41FA5}">
                      <a16:colId xmlns:a16="http://schemas.microsoft.com/office/drawing/2014/main" val="754468437"/>
                    </a:ext>
                  </a:extLst>
                </a:gridCol>
                <a:gridCol w="2167466">
                  <a:extLst>
                    <a:ext uri="{9D8B030D-6E8A-4147-A177-3AD203B41FA5}">
                      <a16:colId xmlns:a16="http://schemas.microsoft.com/office/drawing/2014/main" val="997724807"/>
                    </a:ext>
                  </a:extLst>
                </a:gridCol>
                <a:gridCol w="2294467">
                  <a:extLst>
                    <a:ext uri="{9D8B030D-6E8A-4147-A177-3AD203B41FA5}">
                      <a16:colId xmlns:a16="http://schemas.microsoft.com/office/drawing/2014/main" val="1165351518"/>
                    </a:ext>
                  </a:extLst>
                </a:gridCol>
                <a:gridCol w="2367386">
                  <a:extLst>
                    <a:ext uri="{9D8B030D-6E8A-4147-A177-3AD203B41FA5}">
                      <a16:colId xmlns:a16="http://schemas.microsoft.com/office/drawing/2014/main" val="1336303032"/>
                    </a:ext>
                  </a:extLst>
                </a:gridCol>
              </a:tblGrid>
              <a:tr h="370840">
                <a:tc>
                  <a:txBody>
                    <a:bodyPr/>
                    <a:lstStyle/>
                    <a:p>
                      <a:r>
                        <a:rPr lang="en-US" sz="1800" dirty="0"/>
                        <a:t>Scheme Name</a:t>
                      </a:r>
                      <a:endParaRPr lang="en-IN" sz="1800" dirty="0"/>
                    </a:p>
                  </a:txBody>
                  <a:tcPr/>
                </a:tc>
                <a:tc>
                  <a:txBody>
                    <a:bodyPr/>
                    <a:lstStyle/>
                    <a:p>
                      <a:r>
                        <a:rPr lang="en-US" sz="1800" dirty="0"/>
                        <a:t>Who</a:t>
                      </a:r>
                      <a:endParaRPr lang="en-IN" sz="1800" dirty="0"/>
                    </a:p>
                  </a:txBody>
                  <a:tcPr/>
                </a:tc>
                <a:tc>
                  <a:txBody>
                    <a:bodyPr/>
                    <a:lstStyle/>
                    <a:p>
                      <a:r>
                        <a:rPr lang="en-US" sz="1800" dirty="0"/>
                        <a:t>Purpose</a:t>
                      </a:r>
                      <a:endParaRPr lang="en-IN" sz="1800" dirty="0"/>
                    </a:p>
                  </a:txBody>
                  <a:tcPr/>
                </a:tc>
                <a:tc>
                  <a:txBody>
                    <a:bodyPr/>
                    <a:lstStyle/>
                    <a:p>
                      <a:r>
                        <a:rPr lang="en-US" sz="1800" dirty="0"/>
                        <a:t>Benefits</a:t>
                      </a:r>
                      <a:endParaRPr lang="en-IN" sz="1800" dirty="0"/>
                    </a:p>
                  </a:txBody>
                  <a:tcPr/>
                </a:tc>
                <a:tc>
                  <a:txBody>
                    <a:bodyPr/>
                    <a:lstStyle/>
                    <a:p>
                      <a:r>
                        <a:rPr lang="en-US" sz="1800" dirty="0"/>
                        <a:t>Details</a:t>
                      </a:r>
                      <a:endParaRPr lang="en-IN" sz="1800" dirty="0"/>
                    </a:p>
                  </a:txBody>
                  <a:tcPr/>
                </a:tc>
                <a:extLst>
                  <a:ext uri="{0D108BD9-81ED-4DB2-BD59-A6C34878D82A}">
                    <a16:rowId xmlns:a16="http://schemas.microsoft.com/office/drawing/2014/main" val="299745268"/>
                  </a:ext>
                </a:extLst>
              </a:tr>
              <a:tr h="370840">
                <a:tc>
                  <a:txBody>
                    <a:bodyPr/>
                    <a:lstStyle/>
                    <a:p>
                      <a:r>
                        <a:rPr lang="en-US" sz="1600" b="0" i="0" u="none" strike="noStrike" kern="1200" baseline="0" dirty="0">
                          <a:solidFill>
                            <a:schemeClr val="dk1"/>
                          </a:solidFill>
                          <a:latin typeface="+mn-lt"/>
                          <a:ea typeface="+mn-ea"/>
                          <a:cs typeface="+mn-cs"/>
                        </a:rPr>
                        <a:t>2nd Loan for up-gradation of the </a:t>
                      </a:r>
                      <a:r>
                        <a:rPr lang="en-IN" sz="1600" b="0" i="0" u="none" strike="noStrike" kern="1200" baseline="0" dirty="0">
                          <a:solidFill>
                            <a:schemeClr val="dk1"/>
                          </a:solidFill>
                          <a:latin typeface="+mn-lt"/>
                          <a:ea typeface="+mn-ea"/>
                          <a:cs typeface="+mn-cs"/>
                        </a:rPr>
                        <a:t>existing PMEGP/MUDRA units</a:t>
                      </a:r>
                      <a:endParaRPr lang="en-IN" sz="1600" b="0" dirty="0"/>
                    </a:p>
                  </a:txBody>
                  <a:tcPr/>
                </a:tc>
                <a:tc>
                  <a:txBody>
                    <a:bodyPr/>
                    <a:lstStyle/>
                    <a:p>
                      <a:r>
                        <a:rPr lang="en-US" sz="1600" b="0" i="0" u="none" strike="noStrike" kern="1200" baseline="0" dirty="0">
                          <a:solidFill>
                            <a:schemeClr val="dk1"/>
                          </a:solidFill>
                          <a:latin typeface="+mn-lt"/>
                          <a:ea typeface="+mn-ea"/>
                          <a:cs typeface="+mn-cs"/>
                        </a:rPr>
                        <a:t>Existing well performing PMEGP/MUDRA units</a:t>
                      </a:r>
                      <a:endParaRPr lang="en-IN" sz="1600" b="0" dirty="0"/>
                    </a:p>
                  </a:txBody>
                  <a:tcPr/>
                </a:tc>
                <a:tc>
                  <a:txBody>
                    <a:bodyPr/>
                    <a:lstStyle/>
                    <a:p>
                      <a:r>
                        <a:rPr lang="en-US" sz="1600" b="0" i="0" u="none" strike="noStrike" kern="1200" baseline="0" dirty="0">
                          <a:solidFill>
                            <a:schemeClr val="dk1"/>
                          </a:solidFill>
                          <a:latin typeface="+mn-lt"/>
                          <a:ea typeface="+mn-ea"/>
                          <a:cs typeface="+mn-cs"/>
                        </a:rPr>
                        <a:t>Further financial assistance scheme for expansion/ upgrade the existing  MEGP/MUDRA units for manufacturing and Service/ Trading units</a:t>
                      </a:r>
                      <a:endParaRPr lang="en-IN" sz="1600" b="0" dirty="0"/>
                    </a:p>
                  </a:txBody>
                  <a:tcPr/>
                </a:tc>
                <a:tc>
                  <a:txBody>
                    <a:bodyPr/>
                    <a:lstStyle/>
                    <a:p>
                      <a:r>
                        <a:rPr lang="en-US" sz="1600" b="0" i="0" u="none" strike="noStrike" kern="1200" baseline="0" dirty="0">
                          <a:solidFill>
                            <a:schemeClr val="dk1"/>
                          </a:solidFill>
                          <a:latin typeface="+mn-lt"/>
                          <a:ea typeface="+mn-ea"/>
                          <a:cs typeface="+mn-cs"/>
                        </a:rPr>
                        <a:t>Maximum subsidy would be 15% of the project cost. The balance amount of the total project cost is provided by Banks as term loan.</a:t>
                      </a:r>
                      <a:endParaRPr lang="en-IN" sz="1600" b="0" dirty="0"/>
                    </a:p>
                  </a:txBody>
                  <a:tcPr/>
                </a:tc>
                <a:tc>
                  <a:txBody>
                    <a:bodyPr/>
                    <a:lstStyle/>
                    <a:p>
                      <a:r>
                        <a:rPr lang="en-US" sz="1600" b="0" dirty="0"/>
                        <a:t>First Loan has to be repaid. </a:t>
                      </a:r>
                    </a:p>
                    <a:p>
                      <a:r>
                        <a:rPr lang="en-US" sz="1600" b="0" i="0" u="none" strike="noStrike" kern="1200" baseline="0" dirty="0">
                          <a:solidFill>
                            <a:schemeClr val="dk1"/>
                          </a:solidFill>
                          <a:latin typeface="+mn-lt"/>
                          <a:ea typeface="+mn-ea"/>
                          <a:cs typeface="+mn-cs"/>
                        </a:rPr>
                        <a:t>Max project Cost:</a:t>
                      </a:r>
                    </a:p>
                    <a:p>
                      <a:r>
                        <a:rPr lang="en-US" sz="1600" b="0" i="0" u="none" strike="noStrike" kern="1200" baseline="0" dirty="0">
                          <a:solidFill>
                            <a:schemeClr val="dk1"/>
                          </a:solidFill>
                          <a:latin typeface="+mn-lt"/>
                          <a:ea typeface="+mn-ea"/>
                          <a:cs typeface="+mn-cs"/>
                        </a:rPr>
                        <a:t>Manufacturing</a:t>
                      </a:r>
                    </a:p>
                    <a:p>
                      <a:r>
                        <a:rPr lang="en-US" sz="1600" b="0" i="0" u="none" strike="noStrike" kern="1200" baseline="0" dirty="0">
                          <a:solidFill>
                            <a:schemeClr val="dk1"/>
                          </a:solidFill>
                          <a:latin typeface="+mn-lt"/>
                          <a:ea typeface="+mn-ea"/>
                          <a:cs typeface="+mn-cs"/>
                        </a:rPr>
                        <a:t>: Rs.1.00 crore </a:t>
                      </a:r>
                    </a:p>
                    <a:p>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Service/Trading : Rs.25.00 lakhs</a:t>
                      </a:r>
                      <a:endParaRPr lang="en-IN" sz="1600" b="0" dirty="0"/>
                    </a:p>
                  </a:txBody>
                  <a:tcPr/>
                </a:tc>
                <a:extLst>
                  <a:ext uri="{0D108BD9-81ED-4DB2-BD59-A6C34878D82A}">
                    <a16:rowId xmlns:a16="http://schemas.microsoft.com/office/drawing/2014/main" val="3837689570"/>
                  </a:ext>
                </a:extLst>
              </a:tr>
            </a:tbl>
          </a:graphicData>
        </a:graphic>
      </p:graphicFrame>
      <p:sp>
        <p:nvSpPr>
          <p:cNvPr id="10" name="TextBox 9">
            <a:extLst>
              <a:ext uri="{FF2B5EF4-FFF2-40B4-BE49-F238E27FC236}">
                <a16:creationId xmlns:a16="http://schemas.microsoft.com/office/drawing/2014/main" id="{37B5AF6F-0604-67D2-8C72-4BA4BC04DA7B}"/>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
        <p:nvSpPr>
          <p:cNvPr id="11" name="TextBox 10">
            <a:extLst>
              <a:ext uri="{FF2B5EF4-FFF2-40B4-BE49-F238E27FC236}">
                <a16:creationId xmlns:a16="http://schemas.microsoft.com/office/drawing/2014/main" id="{CF841E53-3A4F-935C-EFFB-20F9D9A12445}"/>
              </a:ext>
            </a:extLst>
          </p:cNvPr>
          <p:cNvSpPr txBox="1"/>
          <p:nvPr/>
        </p:nvSpPr>
        <p:spPr>
          <a:xfrm>
            <a:off x="445113" y="5085184"/>
            <a:ext cx="2367699" cy="923330"/>
          </a:xfrm>
          <a:prstGeom prst="rect">
            <a:avLst/>
          </a:prstGeom>
          <a:noFill/>
          <a:ln>
            <a:solidFill>
              <a:schemeClr val="accent1"/>
            </a:solidFill>
          </a:ln>
        </p:spPr>
        <p:txBody>
          <a:bodyPr wrap="none" rtlCol="0">
            <a:spAutoFit/>
          </a:bodyPr>
          <a:lstStyle/>
          <a:p>
            <a:r>
              <a:rPr lang="en-IN" b="1" dirty="0"/>
              <a:t>Where Can you Apply: </a:t>
            </a:r>
          </a:p>
          <a:p>
            <a:r>
              <a:rPr lang="en-IN" dirty="0"/>
              <a:t>KVIC / KVIBs / DICs</a:t>
            </a:r>
          </a:p>
          <a:p>
            <a:r>
              <a:rPr lang="en-IN" dirty="0"/>
              <a:t>Scheduled Banks</a:t>
            </a:r>
          </a:p>
        </p:txBody>
      </p:sp>
      <p:sp>
        <p:nvSpPr>
          <p:cNvPr id="12" name="TextBox 11">
            <a:extLst>
              <a:ext uri="{FF2B5EF4-FFF2-40B4-BE49-F238E27FC236}">
                <a16:creationId xmlns:a16="http://schemas.microsoft.com/office/drawing/2014/main" id="{892BCA18-8222-F307-9206-CAD0D88A86D2}"/>
              </a:ext>
            </a:extLst>
          </p:cNvPr>
          <p:cNvSpPr txBox="1"/>
          <p:nvPr/>
        </p:nvSpPr>
        <p:spPr>
          <a:xfrm>
            <a:off x="8626498" y="5060299"/>
            <a:ext cx="2274725" cy="646331"/>
          </a:xfrm>
          <a:prstGeom prst="rect">
            <a:avLst/>
          </a:prstGeom>
          <a:noFill/>
          <a:ln>
            <a:solidFill>
              <a:schemeClr val="accent1"/>
            </a:solidFill>
          </a:ln>
        </p:spPr>
        <p:txBody>
          <a:bodyPr wrap="none" rtlCol="0">
            <a:spAutoFit/>
          </a:bodyPr>
          <a:lstStyle/>
          <a:p>
            <a:r>
              <a:rPr lang="en-IN" b="1" dirty="0"/>
              <a:t>Related Links:</a:t>
            </a:r>
          </a:p>
          <a:p>
            <a:r>
              <a:rPr lang="en-IN" dirty="0"/>
              <a:t>www.kviconline.gov.in</a:t>
            </a:r>
          </a:p>
        </p:txBody>
      </p:sp>
    </p:spTree>
    <p:extLst>
      <p:ext uri="{BB962C8B-B14F-4D97-AF65-F5344CB8AC3E}">
        <p14:creationId xmlns:p14="http://schemas.microsoft.com/office/powerpoint/2010/main" val="24722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407AC-2C35-64BD-3AEF-791FABF09F42}"/>
              </a:ext>
            </a:extLst>
          </p:cNvPr>
          <p:cNvSpPr>
            <a:spLocks noGrp="1"/>
          </p:cNvSpPr>
          <p:nvPr>
            <p:ph type="title"/>
          </p:nvPr>
        </p:nvSpPr>
        <p:spPr/>
        <p:txBody>
          <a:bodyPr/>
          <a:lstStyle/>
          <a:p>
            <a:r>
              <a:rPr lang="en-US" b="1" dirty="0"/>
              <a:t>Questions?</a:t>
            </a:r>
            <a:endParaRPr lang="en-IN" b="1" dirty="0"/>
          </a:p>
        </p:txBody>
      </p:sp>
      <p:sp>
        <p:nvSpPr>
          <p:cNvPr id="7" name="Content Placeholder 6">
            <a:extLst>
              <a:ext uri="{FF2B5EF4-FFF2-40B4-BE49-F238E27FC236}">
                <a16:creationId xmlns:a16="http://schemas.microsoft.com/office/drawing/2014/main" id="{B79D38E1-84A3-4DAB-6C28-59CE67531710}"/>
              </a:ext>
            </a:extLst>
          </p:cNvPr>
          <p:cNvSpPr>
            <a:spLocks noGrp="1"/>
          </p:cNvSpPr>
          <p:nvPr>
            <p:ph type="body" idx="1"/>
          </p:nvPr>
        </p:nvSpPr>
        <p:spPr/>
        <p:txBody>
          <a:bodyPr>
            <a:normAutofit/>
          </a:bodyPr>
          <a:lstStyle/>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endParaRPr lang="en-IN" b="1" dirty="0">
              <a:solidFill>
                <a:srgbClr val="000000"/>
              </a:solidFill>
              <a:latin typeface="Times New Roman" panose="02020603050405020304" pitchFamily="18" charset="0"/>
            </a:endParaRPr>
          </a:p>
          <a:p>
            <a:pPr>
              <a:buFont typeface="Wingdings" panose="05000000000000000000" pitchFamily="2" charset="2"/>
              <a:buChar char="§"/>
            </a:pPr>
            <a:endParaRPr lang="en-IN" b="1" dirty="0">
              <a:solidFill>
                <a:srgbClr val="000000"/>
              </a:solidFill>
              <a:latin typeface="Times New Roman" panose="02020603050405020304" pitchFamily="18" charset="0"/>
            </a:endParaRPr>
          </a:p>
          <a:p>
            <a:pPr>
              <a:buFont typeface="Wingdings" panose="05000000000000000000" pitchFamily="2" charset="2"/>
              <a:buChar char="§"/>
            </a:pPr>
            <a:endParaRPr lang="en-IN" b="1" i="0" dirty="0">
              <a:solidFill>
                <a:srgbClr val="000000"/>
              </a:solidFill>
              <a:effectLst/>
              <a:latin typeface="Times New Roman" panose="02020603050405020304" pitchFamily="18" charset="0"/>
            </a:endParaRPr>
          </a:p>
          <a:p>
            <a:pPr>
              <a:buFont typeface="Wingdings" panose="05000000000000000000" pitchFamily="2" charset="2"/>
              <a:buChar char="§"/>
            </a:pPr>
            <a:endParaRPr lang="en-US" b="1" i="0" dirty="0">
              <a:solidFill>
                <a:srgbClr val="000000"/>
              </a:solidFill>
              <a:effectLst/>
              <a:latin typeface="Arial" panose="020B0604020202020204" pitchFamily="34" charset="0"/>
            </a:endParaRPr>
          </a:p>
          <a:p>
            <a:pPr>
              <a:buFont typeface="Wingdings" panose="05000000000000000000" pitchFamily="2" charset="2"/>
              <a:buChar char="§"/>
            </a:pPr>
            <a:endParaRPr lang="en-IN" dirty="0"/>
          </a:p>
        </p:txBody>
      </p:sp>
      <p:sp>
        <p:nvSpPr>
          <p:cNvPr id="8" name="TextBox 7">
            <a:extLst>
              <a:ext uri="{FF2B5EF4-FFF2-40B4-BE49-F238E27FC236}">
                <a16:creationId xmlns:a16="http://schemas.microsoft.com/office/drawing/2014/main" id="{8127D01B-E5E0-C2BC-2F4C-6781879521BB}"/>
              </a:ext>
            </a:extLst>
          </p:cNvPr>
          <p:cNvSpPr txBox="1"/>
          <p:nvPr/>
        </p:nvSpPr>
        <p:spPr>
          <a:xfrm>
            <a:off x="9246637" y="419878"/>
            <a:ext cx="2098453" cy="369332"/>
          </a:xfrm>
          <a:prstGeom prst="rect">
            <a:avLst/>
          </a:prstGeom>
          <a:noFill/>
        </p:spPr>
        <p:txBody>
          <a:bodyPr wrap="square" rtlCol="0">
            <a:spAutoFit/>
          </a:bodyPr>
          <a:lstStyle/>
          <a:p>
            <a:r>
              <a:rPr lang="en-IN" b="1" dirty="0">
                <a:solidFill>
                  <a:schemeClr val="accent1">
                    <a:lumMod val="60000"/>
                    <a:lumOff val="40000"/>
                  </a:schemeClr>
                </a:solidFill>
              </a:rPr>
              <a:t>CA Swati Singhania</a:t>
            </a:r>
          </a:p>
        </p:txBody>
      </p:sp>
    </p:spTree>
    <p:extLst>
      <p:ext uri="{BB962C8B-B14F-4D97-AF65-F5344CB8AC3E}">
        <p14:creationId xmlns:p14="http://schemas.microsoft.com/office/powerpoint/2010/main" val="406188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 am reachable at :</a:t>
            </a:r>
          </a:p>
        </p:txBody>
      </p:sp>
      <p:sp>
        <p:nvSpPr>
          <p:cNvPr id="3" name="Content Placeholder 2"/>
          <p:cNvSpPr>
            <a:spLocks noGrp="1"/>
          </p:cNvSpPr>
          <p:nvPr>
            <p:ph idx="1"/>
          </p:nvPr>
        </p:nvSpPr>
        <p:spPr/>
        <p:txBody>
          <a:bodyPr/>
          <a:lstStyle/>
          <a:p>
            <a:r>
              <a:rPr lang="en-IN" dirty="0" err="1"/>
              <a:t>Linkedin</a:t>
            </a:r>
            <a:r>
              <a:rPr lang="en-IN" dirty="0"/>
              <a:t> : @</a:t>
            </a:r>
            <a:r>
              <a:rPr lang="en-IN" dirty="0" err="1"/>
              <a:t>SwatiSinghania</a:t>
            </a:r>
            <a:endParaRPr lang="en-IN" dirty="0"/>
          </a:p>
          <a:p>
            <a:r>
              <a:rPr lang="en-IN" dirty="0" err="1"/>
              <a:t>Youtube</a:t>
            </a:r>
            <a:r>
              <a:rPr lang="en-IN" dirty="0"/>
              <a:t> : @</a:t>
            </a:r>
            <a:r>
              <a:rPr lang="en-IN" dirty="0" err="1"/>
              <a:t>SwatiSinghaniaFinance</a:t>
            </a:r>
            <a:endParaRPr lang="en-IN" dirty="0"/>
          </a:p>
          <a:p>
            <a:r>
              <a:rPr lang="en-IN" dirty="0" err="1"/>
              <a:t>Instagram</a:t>
            </a:r>
            <a:r>
              <a:rPr lang="en-IN" dirty="0"/>
              <a:t> : @</a:t>
            </a:r>
            <a:r>
              <a:rPr lang="en-IN" dirty="0" err="1"/>
              <a:t>Swatisinghaniamentor</a:t>
            </a:r>
            <a:endParaRPr lang="en-IN" dirty="0"/>
          </a:p>
          <a:p>
            <a:r>
              <a:rPr lang="en-IN" dirty="0"/>
              <a:t>Email : swati@theprimecfo.in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AA80-0433-CD74-6A37-C9F42485DC59}"/>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213A479-5181-6BB1-5BE4-D5BCD4DEE956}"/>
              </a:ext>
            </a:extLst>
          </p:cNvPr>
          <p:cNvSpPr>
            <a:spLocks noGrp="1"/>
          </p:cNvSpPr>
          <p:nvPr>
            <p:ph type="subTitle" idx="1"/>
          </p:nvPr>
        </p:nvSpPr>
        <p:spPr/>
        <p:txBody>
          <a:bodyPr/>
          <a:lstStyle/>
          <a:p>
            <a:r>
              <a:rPr lang="en-IN" dirty="0"/>
              <a:t>CA SWATI SINGHANIA</a:t>
            </a:r>
          </a:p>
        </p:txBody>
      </p:sp>
    </p:spTree>
    <p:extLst>
      <p:ext uri="{BB962C8B-B14F-4D97-AF65-F5344CB8AC3E}">
        <p14:creationId xmlns:p14="http://schemas.microsoft.com/office/powerpoint/2010/main" val="283346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Startup</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b="0" i="0" dirty="0">
                <a:solidFill>
                  <a:srgbClr val="4D5156"/>
                </a:solidFill>
                <a:effectLst/>
                <a:highlight>
                  <a:srgbClr val="FFFFFF"/>
                </a:highlight>
                <a:latin typeface="Google Sans"/>
              </a:rPr>
              <a:t>Entity is working towards innovation, development or improvement of products or processes or services, or if it is a scalable business model with a high potential of employment generation or wealth creation.</a:t>
            </a:r>
          </a:p>
          <a:p>
            <a:pPr>
              <a:buFont typeface="Wingdings" panose="05000000000000000000" pitchFamily="2" charset="2"/>
              <a:buChar char="q"/>
            </a:pPr>
            <a:endParaRPr lang="en-IN" dirty="0"/>
          </a:p>
          <a:p>
            <a:pPr>
              <a:buFont typeface="Wingdings" panose="05000000000000000000" pitchFamily="2" charset="2"/>
              <a:buChar char="q"/>
            </a:pPr>
            <a:endParaRPr lang="en-IN" dirty="0"/>
          </a:p>
          <a:p>
            <a:pPr>
              <a:buFont typeface="Wingdings" panose="05000000000000000000" pitchFamily="2" charset="2"/>
              <a:buChar char="q"/>
            </a:pPr>
            <a:endParaRPr lang="en-IN" dirty="0"/>
          </a:p>
          <a:p>
            <a:pPr marL="0" indent="0">
              <a:buNone/>
            </a:pPr>
            <a:endParaRPr lang="en-IN" dirty="0"/>
          </a:p>
          <a:p>
            <a:pPr>
              <a:buFont typeface="Wingdings" panose="05000000000000000000" pitchFamily="2" charset="2"/>
              <a:buChar char="q"/>
            </a:pPr>
            <a:endParaRPr lang="en-IN" dirty="0"/>
          </a:p>
          <a:p>
            <a:pPr>
              <a:buFont typeface="Wingdings" panose="05000000000000000000" pitchFamily="2" charset="2"/>
              <a:buChar char="q"/>
            </a:pPr>
            <a:endParaRPr lang="en-IN" dirty="0"/>
          </a:p>
          <a:p>
            <a:pPr marL="0" indent="0">
              <a:buNone/>
            </a:pPr>
            <a:endParaRPr lang="en-IN" dirty="0"/>
          </a:p>
          <a:p>
            <a:pPr marL="0" indent="0">
              <a:buNone/>
            </a:pPr>
            <a:endParaRPr lang="en-IN" dirty="0"/>
          </a:p>
        </p:txBody>
      </p:sp>
      <p:pic>
        <p:nvPicPr>
          <p:cNvPr id="6" name="Picture 5">
            <a:extLst>
              <a:ext uri="{FF2B5EF4-FFF2-40B4-BE49-F238E27FC236}">
                <a16:creationId xmlns:a16="http://schemas.microsoft.com/office/drawing/2014/main" id="{1680B9AF-F5F0-8CEC-BBC0-B2DB6B02B909}"/>
              </a:ext>
            </a:extLst>
          </p:cNvPr>
          <p:cNvPicPr>
            <a:picLocks noChangeAspect="1"/>
          </p:cNvPicPr>
          <p:nvPr/>
        </p:nvPicPr>
        <p:blipFill>
          <a:blip r:embed="rId2"/>
          <a:stretch>
            <a:fillRect/>
          </a:stretch>
        </p:blipFill>
        <p:spPr>
          <a:xfrm>
            <a:off x="2940126" y="3501798"/>
            <a:ext cx="6861009" cy="1832202"/>
          </a:xfrm>
          <a:prstGeom prst="rect">
            <a:avLst/>
          </a:prstGeom>
        </p:spPr>
      </p:pic>
    </p:spTree>
    <p:extLst>
      <p:ext uri="{BB962C8B-B14F-4D97-AF65-F5344CB8AC3E}">
        <p14:creationId xmlns:p14="http://schemas.microsoft.com/office/powerpoint/2010/main" val="130167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Main Source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endParaRPr lang="en-IN" dirty="0"/>
          </a:p>
          <a:p>
            <a:pPr>
              <a:buFont typeface="Wingdings" panose="05000000000000000000" pitchFamily="2" charset="2"/>
              <a:buChar char="q"/>
            </a:pPr>
            <a:endParaRPr lang="en-IN" dirty="0"/>
          </a:p>
          <a:p>
            <a:pPr>
              <a:buFont typeface="Wingdings" panose="05000000000000000000" pitchFamily="2" charset="2"/>
              <a:buChar char="q"/>
            </a:pPr>
            <a:endParaRPr lang="en-IN" dirty="0"/>
          </a:p>
          <a:p>
            <a:pPr marL="0" indent="0">
              <a:buNone/>
            </a:pPr>
            <a:endParaRPr lang="en-IN" dirty="0"/>
          </a:p>
          <a:p>
            <a:pPr>
              <a:buFont typeface="Wingdings" panose="05000000000000000000" pitchFamily="2" charset="2"/>
              <a:buChar char="q"/>
            </a:pPr>
            <a:endParaRPr lang="en-IN" dirty="0"/>
          </a:p>
          <a:p>
            <a:pPr>
              <a:buFont typeface="Wingdings" panose="05000000000000000000" pitchFamily="2" charset="2"/>
              <a:buChar char="q"/>
            </a:pPr>
            <a:endParaRPr lang="en-IN" dirty="0"/>
          </a:p>
          <a:p>
            <a:pPr marL="0" indent="0">
              <a:buNone/>
            </a:pPr>
            <a:endParaRPr lang="en-IN" dirty="0"/>
          </a:p>
          <a:p>
            <a:pPr marL="0" indent="0">
              <a:buNone/>
            </a:pPr>
            <a:endParaRPr lang="en-IN" dirty="0"/>
          </a:p>
        </p:txBody>
      </p:sp>
      <p:pic>
        <p:nvPicPr>
          <p:cNvPr id="5" name="Picture 4">
            <a:extLst>
              <a:ext uri="{FF2B5EF4-FFF2-40B4-BE49-F238E27FC236}">
                <a16:creationId xmlns:a16="http://schemas.microsoft.com/office/drawing/2014/main" id="{523D3FDA-5A4C-37FF-8606-B566CD790D10}"/>
              </a:ext>
            </a:extLst>
          </p:cNvPr>
          <p:cNvPicPr>
            <a:picLocks noChangeAspect="1"/>
          </p:cNvPicPr>
          <p:nvPr/>
        </p:nvPicPr>
        <p:blipFill rotWithShape="1">
          <a:blip r:embed="rId2"/>
          <a:srcRect t="3165" b="-2048"/>
          <a:stretch/>
        </p:blipFill>
        <p:spPr>
          <a:xfrm>
            <a:off x="1421538" y="2001519"/>
            <a:ext cx="8088222" cy="3975949"/>
          </a:xfrm>
          <a:prstGeom prst="rect">
            <a:avLst/>
          </a:prstGeom>
        </p:spPr>
      </p:pic>
    </p:spTree>
    <p:extLst>
      <p:ext uri="{BB962C8B-B14F-4D97-AF65-F5344CB8AC3E}">
        <p14:creationId xmlns:p14="http://schemas.microsoft.com/office/powerpoint/2010/main" val="87784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4AF5-8A18-EAFD-4E62-6D934E10232F}"/>
              </a:ext>
            </a:extLst>
          </p:cNvPr>
          <p:cNvSpPr>
            <a:spLocks noGrp="1"/>
          </p:cNvSpPr>
          <p:nvPr>
            <p:ph type="title"/>
          </p:nvPr>
        </p:nvSpPr>
        <p:spPr/>
        <p:txBody>
          <a:bodyPr>
            <a:normAutofit/>
          </a:bodyPr>
          <a:lstStyle/>
          <a:p>
            <a:r>
              <a:rPr lang="en-IN" b="1" dirty="0">
                <a:latin typeface="Book Antiqua" panose="02040602050305030304" pitchFamily="18" charset="0"/>
                <a:ea typeface="Calibri" panose="020F0502020204030204" pitchFamily="34" charset="0"/>
                <a:cs typeface="Times New Roman" panose="02020603050405020304" pitchFamily="18" charset="0"/>
              </a:rPr>
              <a:t>Criteria Summary</a:t>
            </a:r>
          </a:p>
        </p:txBody>
      </p:sp>
      <p:graphicFrame>
        <p:nvGraphicFramePr>
          <p:cNvPr id="7" name="Content Placeholder 6">
            <a:extLst>
              <a:ext uri="{FF2B5EF4-FFF2-40B4-BE49-F238E27FC236}">
                <a16:creationId xmlns:a16="http://schemas.microsoft.com/office/drawing/2014/main" id="{AA5FE347-0414-A6BF-44DB-E7DC4D14BA7A}"/>
              </a:ext>
            </a:extLst>
          </p:cNvPr>
          <p:cNvGraphicFramePr>
            <a:graphicFrameLocks noGrp="1"/>
          </p:cNvGraphicFramePr>
          <p:nvPr>
            <p:ph idx="1"/>
            <p:extLst>
              <p:ext uri="{D42A27DB-BD31-4B8C-83A1-F6EECF244321}">
                <p14:modId xmlns:p14="http://schemas.microsoft.com/office/powerpoint/2010/main" val="2172034705"/>
              </p:ext>
            </p:extLst>
          </p:nvPr>
        </p:nvGraphicFramePr>
        <p:xfrm>
          <a:off x="1096962" y="2000187"/>
          <a:ext cx="10058399" cy="4227893"/>
        </p:xfrm>
        <a:graphic>
          <a:graphicData uri="http://schemas.openxmlformats.org/drawingml/2006/table">
            <a:tbl>
              <a:tblPr firstRow="1" bandRow="1">
                <a:tableStyleId>{5C22544A-7EE6-4342-B048-85BDC9FD1C3A}</a:tableStyleId>
              </a:tblPr>
              <a:tblGrid>
                <a:gridCol w="596904">
                  <a:extLst>
                    <a:ext uri="{9D8B030D-6E8A-4147-A177-3AD203B41FA5}">
                      <a16:colId xmlns:a16="http://schemas.microsoft.com/office/drawing/2014/main" val="3366880664"/>
                    </a:ext>
                  </a:extLst>
                </a:gridCol>
                <a:gridCol w="8435804">
                  <a:extLst>
                    <a:ext uri="{9D8B030D-6E8A-4147-A177-3AD203B41FA5}">
                      <a16:colId xmlns:a16="http://schemas.microsoft.com/office/drawing/2014/main" val="1229734158"/>
                    </a:ext>
                  </a:extLst>
                </a:gridCol>
                <a:gridCol w="1025691">
                  <a:extLst>
                    <a:ext uri="{9D8B030D-6E8A-4147-A177-3AD203B41FA5}">
                      <a16:colId xmlns:a16="http://schemas.microsoft.com/office/drawing/2014/main" val="2284454819"/>
                    </a:ext>
                  </a:extLst>
                </a:gridCol>
              </a:tblGrid>
              <a:tr h="368287">
                <a:tc>
                  <a:txBody>
                    <a:bodyPr/>
                    <a:lstStyle/>
                    <a:p>
                      <a:pPr algn="just">
                        <a:lnSpc>
                          <a:spcPct val="115000"/>
                        </a:lnSpc>
                        <a:spcAft>
                          <a:spcPts val="1000"/>
                        </a:spcAft>
                      </a:pPr>
                      <a:r>
                        <a:rPr lang="en-IN" sz="2000" b="1" dirty="0">
                          <a:effectLst/>
                          <a:latin typeface="Google Sans"/>
                          <a:ea typeface="Calibri" panose="020F0502020204030204" pitchFamily="34" charset="0"/>
                          <a:cs typeface="Times New Roman" panose="02020603050405020304" pitchFamily="18" charset="0"/>
                        </a:rPr>
                        <a:t>Sn</a:t>
                      </a:r>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2000" b="1" dirty="0">
                          <a:effectLst/>
                          <a:latin typeface="Google Sans"/>
                          <a:ea typeface="Calibri" panose="020F0502020204030204" pitchFamily="34" charset="0"/>
                          <a:cs typeface="Times New Roman" panose="02020603050405020304" pitchFamily="18" charset="0"/>
                        </a:rPr>
                        <a:t>Eligibility Criteria for being recognised as a “Startup</a:t>
                      </a:r>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2000" b="1">
                          <a:effectLst/>
                          <a:latin typeface="Google Sans"/>
                          <a:ea typeface="Calibri" panose="020F0502020204030204" pitchFamily="34" charset="0"/>
                          <a:cs typeface="Times New Roman" panose="02020603050405020304" pitchFamily="18" charset="0"/>
                        </a:rPr>
                        <a:t>Apply</a:t>
                      </a:r>
                      <a:endParaRPr lang="en-IN" sz="2000">
                        <a:effectLst/>
                        <a:latin typeface="Google San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3128748"/>
                  </a:ext>
                </a:extLst>
              </a:tr>
              <a:tr h="713253">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1</a:t>
                      </a:r>
                    </a:p>
                  </a:txBody>
                  <a:tcPr marL="68580" marR="68580" marT="0" marB="0"/>
                </a:tc>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Is a private limited company, or limited liability partnership or Registered Partnership Firm.</a:t>
                      </a:r>
                    </a:p>
                  </a:txBody>
                  <a:tcPr marL="68580" marR="68580" marT="0" marB="0"/>
                </a:tc>
                <a:tc>
                  <a:txBody>
                    <a:bodyPr/>
                    <a:lstStyle/>
                    <a:p>
                      <a:pPr algn="just">
                        <a:lnSpc>
                          <a:spcPct val="115000"/>
                        </a:lnSpc>
                        <a:spcAft>
                          <a:spcPts val="1000"/>
                        </a:spcAft>
                      </a:pPr>
                      <a:r>
                        <a:rPr lang="en-IN" sz="2000">
                          <a:effectLst/>
                          <a:latin typeface="Google Sans"/>
                          <a:ea typeface="Calibri" panose="020F0502020204030204" pitchFamily="34" charset="0"/>
                          <a:cs typeface="Times New Roman" panose="02020603050405020304" pitchFamily="18" charset="0"/>
                          <a:sym typeface="Wingdings" panose="05000000000000000000" pitchFamily="2" charset="2"/>
                        </a:rPr>
                        <a:t></a:t>
                      </a:r>
                      <a:endParaRPr lang="en-IN" sz="2000">
                        <a:effectLst/>
                        <a:latin typeface="Google San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9487800"/>
                  </a:ext>
                </a:extLst>
              </a:tr>
              <a:tr h="713253">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2</a:t>
                      </a:r>
                    </a:p>
                  </a:txBody>
                  <a:tcPr marL="68580" marR="68580" marT="0" marB="0"/>
                </a:tc>
                <a:tc>
                  <a:txBody>
                    <a:bodyPr/>
                    <a:lstStyle/>
                    <a:p>
                      <a:pPr algn="just">
                        <a:lnSpc>
                          <a:spcPct val="115000"/>
                        </a:lnSpc>
                        <a:spcAft>
                          <a:spcPts val="1000"/>
                        </a:spcAft>
                      </a:pPr>
                      <a:r>
                        <a:rPr lang="en-IN" sz="2000">
                          <a:effectLst/>
                          <a:latin typeface="Google Sans"/>
                          <a:ea typeface="Calibri" panose="020F0502020204030204" pitchFamily="34" charset="0"/>
                          <a:cs typeface="Times New Roman" panose="02020603050405020304" pitchFamily="18" charset="0"/>
                        </a:rPr>
                        <a:t>Turnover should be less than INR 100 Crores in any of the previous financial years</a:t>
                      </a:r>
                    </a:p>
                  </a:txBody>
                  <a:tcPr marL="68580" marR="68580" marT="0" marB="0"/>
                </a:tc>
                <a:tc>
                  <a:txBody>
                    <a:bodyPr/>
                    <a:lstStyle/>
                    <a:p>
                      <a:pPr algn="just">
                        <a:lnSpc>
                          <a:spcPct val="115000"/>
                        </a:lnSpc>
                        <a:spcAft>
                          <a:spcPts val="1000"/>
                        </a:spcAft>
                      </a:pPr>
                      <a:r>
                        <a:rPr lang="en-IN" sz="2000">
                          <a:effectLst/>
                          <a:latin typeface="Google Sans"/>
                          <a:ea typeface="Calibri" panose="020F0502020204030204" pitchFamily="34" charset="0"/>
                          <a:cs typeface="Times New Roman" panose="02020603050405020304" pitchFamily="18" charset="0"/>
                          <a:sym typeface="Wingdings" panose="05000000000000000000" pitchFamily="2" charset="2"/>
                        </a:rPr>
                        <a:t></a:t>
                      </a:r>
                      <a:endParaRPr lang="en-IN" sz="2000">
                        <a:effectLst/>
                        <a:latin typeface="Google San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595252"/>
                  </a:ext>
                </a:extLst>
              </a:tr>
              <a:tr h="348781">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3</a:t>
                      </a:r>
                    </a:p>
                  </a:txBody>
                  <a:tcPr marL="68580" marR="68580" marT="0" marB="0"/>
                </a:tc>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Has not completed a period of ten years from the date of incorporation</a:t>
                      </a:r>
                    </a:p>
                  </a:txBody>
                  <a:tcPr marL="68580" marR="68580" marT="0" marB="0"/>
                </a:tc>
                <a:tc>
                  <a:txBody>
                    <a:bodyPr/>
                    <a:lstStyle/>
                    <a:p>
                      <a:pPr algn="just">
                        <a:lnSpc>
                          <a:spcPct val="115000"/>
                        </a:lnSpc>
                        <a:spcAft>
                          <a:spcPts val="1000"/>
                        </a:spcAft>
                      </a:pPr>
                      <a:r>
                        <a:rPr lang="en-IN" sz="2000">
                          <a:effectLst/>
                          <a:latin typeface="Google Sans"/>
                          <a:ea typeface="Calibri" panose="020F0502020204030204" pitchFamily="34" charset="0"/>
                          <a:cs typeface="Times New Roman" panose="02020603050405020304" pitchFamily="18" charset="0"/>
                          <a:sym typeface="Wingdings" panose="05000000000000000000" pitchFamily="2" charset="2"/>
                        </a:rPr>
                        <a:t></a:t>
                      </a:r>
                      <a:endParaRPr lang="en-IN" sz="2000">
                        <a:effectLst/>
                        <a:latin typeface="Google San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407868"/>
                  </a:ext>
                </a:extLst>
              </a:tr>
              <a:tr h="1371066">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4</a:t>
                      </a:r>
                    </a:p>
                  </a:txBody>
                  <a:tcPr marL="68580" marR="68580" marT="0" marB="0"/>
                </a:tc>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The Startup should be working towards :</a:t>
                      </a:r>
                    </a:p>
                    <a:p>
                      <a:pPr marL="342900" lvl="0" indent="-342900" algn="just">
                        <a:lnSpc>
                          <a:spcPct val="115000"/>
                        </a:lnSpc>
                        <a:buFont typeface="Symbol" panose="05050102010706020507" pitchFamily="18" charset="2"/>
                        <a:buChar char=""/>
                      </a:pPr>
                      <a:r>
                        <a:rPr lang="en-IN" sz="2000" dirty="0">
                          <a:effectLst/>
                          <a:latin typeface="Google Sans"/>
                          <a:ea typeface="Calibri" panose="020F0502020204030204" pitchFamily="34" charset="0"/>
                          <a:cs typeface="Times New Roman" panose="02020603050405020304" pitchFamily="18" charset="0"/>
                        </a:rPr>
                        <a:t>Innovation/ improvement of existing products, services and processes and </a:t>
                      </a:r>
                    </a:p>
                    <a:p>
                      <a:pPr marL="342900" lvl="0" indent="-342900" algn="just">
                        <a:lnSpc>
                          <a:spcPct val="115000"/>
                        </a:lnSpc>
                        <a:spcAft>
                          <a:spcPts val="1000"/>
                        </a:spcAft>
                        <a:buFont typeface="Symbol" panose="05050102010706020507" pitchFamily="18" charset="2"/>
                        <a:buChar char=""/>
                      </a:pPr>
                      <a:r>
                        <a:rPr lang="en-IN" sz="2000" dirty="0">
                          <a:effectLst/>
                          <a:latin typeface="Google Sans"/>
                          <a:ea typeface="Calibri" panose="020F0502020204030204" pitchFamily="34" charset="0"/>
                          <a:cs typeface="Times New Roman" panose="02020603050405020304" pitchFamily="18" charset="0"/>
                        </a:rPr>
                        <a:t>Should have the potential to generate employment/ create wealth. </a:t>
                      </a:r>
                    </a:p>
                  </a:txBody>
                  <a:tcPr marL="68580" marR="68580" marT="0" marB="0"/>
                </a:tc>
                <a:tc>
                  <a:txBody>
                    <a:bodyPr/>
                    <a:lstStyle/>
                    <a:p>
                      <a:pPr algn="just">
                        <a:lnSpc>
                          <a:spcPct val="115000"/>
                        </a:lnSpc>
                        <a:spcAft>
                          <a:spcPts val="1000"/>
                        </a:spcAft>
                      </a:pPr>
                      <a:r>
                        <a:rPr lang="en-IN" sz="2000">
                          <a:effectLst/>
                          <a:latin typeface="Google Sans"/>
                          <a:ea typeface="Calibri" panose="020F0502020204030204" pitchFamily="34" charset="0"/>
                          <a:cs typeface="Times New Roman" panose="02020603050405020304" pitchFamily="18" charset="0"/>
                          <a:sym typeface="Wingdings" panose="05000000000000000000" pitchFamily="2" charset="2"/>
                        </a:rPr>
                        <a:t></a:t>
                      </a:r>
                      <a:endParaRPr lang="en-IN" sz="2000">
                        <a:effectLst/>
                        <a:latin typeface="Google San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7666330"/>
                  </a:ext>
                </a:extLst>
              </a:tr>
              <a:tr h="713253">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5</a:t>
                      </a:r>
                    </a:p>
                  </a:txBody>
                  <a:tcPr marL="68580" marR="68580" marT="0" marB="0"/>
                </a:tc>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It is not formed by splitting or reconstructing an existing company.</a:t>
                      </a:r>
                    </a:p>
                  </a:txBody>
                  <a:tcPr marL="68580" marR="68580" marT="0" marB="0"/>
                </a:tc>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sym typeface="Wingdings" panose="05000000000000000000" pitchFamily="2" charset="2"/>
                        </a:rPr>
                        <a:t></a:t>
                      </a:r>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377531"/>
                  </a:ext>
                </a:extLst>
              </a:tr>
            </a:tbl>
          </a:graphicData>
        </a:graphic>
      </p:graphicFrame>
    </p:spTree>
    <p:extLst>
      <p:ext uri="{BB962C8B-B14F-4D97-AF65-F5344CB8AC3E}">
        <p14:creationId xmlns:p14="http://schemas.microsoft.com/office/powerpoint/2010/main" val="161272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0FB1-533C-5E05-E9D9-9FCD2D4DCFC5}"/>
              </a:ext>
            </a:extLst>
          </p:cNvPr>
          <p:cNvSpPr>
            <a:spLocks noGrp="1"/>
          </p:cNvSpPr>
          <p:nvPr>
            <p:ph type="title"/>
          </p:nvPr>
        </p:nvSpPr>
        <p:spPr/>
        <p:txBody>
          <a:bodyPr>
            <a:normAutofit/>
          </a:bodyPr>
          <a:lstStyle/>
          <a:p>
            <a:r>
              <a:rPr lang="en-IN" sz="3200" b="1" dirty="0">
                <a:effectLst/>
                <a:latin typeface="Book Antiqua" panose="02040602050305030304" pitchFamily="18" charset="0"/>
                <a:ea typeface="Calibri" panose="020F0502020204030204" pitchFamily="34" charset="0"/>
                <a:cs typeface="Times New Roman" panose="02020603050405020304" pitchFamily="18" charset="0"/>
              </a:rPr>
              <a:t>HOW TO GET RECOGNISED AS A STARTUP?</a:t>
            </a:r>
            <a:endParaRPr lang="en-IN" sz="7200" dirty="0"/>
          </a:p>
        </p:txBody>
      </p:sp>
      <p:sp>
        <p:nvSpPr>
          <p:cNvPr id="3" name="Content Placeholder 2">
            <a:extLst>
              <a:ext uri="{FF2B5EF4-FFF2-40B4-BE49-F238E27FC236}">
                <a16:creationId xmlns:a16="http://schemas.microsoft.com/office/drawing/2014/main" id="{3452785D-396E-0576-DFE6-D91BC5C1EC8B}"/>
              </a:ext>
            </a:extLst>
          </p:cNvPr>
          <p:cNvSpPr>
            <a:spLocks noGrp="1"/>
          </p:cNvSpPr>
          <p:nvPr>
            <p:ph idx="1"/>
          </p:nvPr>
        </p:nvSpPr>
        <p:spPr/>
        <p:txBody>
          <a:bodyPr>
            <a:normAutofit/>
          </a:bodyPr>
          <a:lstStyle/>
          <a:p>
            <a:pPr algn="just">
              <a:lnSpc>
                <a:spcPct val="115000"/>
              </a:lnSpc>
              <a:spcAft>
                <a:spcPts val="1000"/>
              </a:spcAft>
              <a:buFont typeface="Wingdings" panose="05000000000000000000" pitchFamily="2" charset="2"/>
              <a:buChar char="q"/>
            </a:pPr>
            <a:r>
              <a:rPr lang="en-IN" sz="6400" dirty="0">
                <a:solidFill>
                  <a:srgbClr val="4D5156"/>
                </a:solidFill>
                <a:highlight>
                  <a:srgbClr val="FFFFFF"/>
                </a:highlight>
                <a:latin typeface="Google Sans"/>
              </a:rPr>
              <a:t>DPIIT </a:t>
            </a:r>
            <a:r>
              <a:rPr lang="en-IN" sz="2900" dirty="0">
                <a:solidFill>
                  <a:srgbClr val="4D5156"/>
                </a:solidFill>
                <a:highlight>
                  <a:srgbClr val="FFFFFF"/>
                </a:highlight>
                <a:latin typeface="Google Sans"/>
              </a:rPr>
              <a:t>stands for Department for Promotion of Industry and Internal Trade. Under the Startup India Initiative, eligible companies can get recognised as Startup by DPIIT, in order to access the benefits available to it. </a:t>
            </a:r>
          </a:p>
          <a:p>
            <a:endParaRPr lang="en-IN" dirty="0"/>
          </a:p>
        </p:txBody>
      </p:sp>
    </p:spTree>
    <p:extLst>
      <p:ext uri="{BB962C8B-B14F-4D97-AF65-F5344CB8AC3E}">
        <p14:creationId xmlns:p14="http://schemas.microsoft.com/office/powerpoint/2010/main" val="295791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4BAA-8679-E53B-6687-27E2D861066C}"/>
              </a:ext>
            </a:extLst>
          </p:cNvPr>
          <p:cNvSpPr>
            <a:spLocks noGrp="1"/>
          </p:cNvSpPr>
          <p:nvPr>
            <p:ph type="title"/>
          </p:nvPr>
        </p:nvSpPr>
        <p:spPr/>
        <p:txBody>
          <a:bodyPr>
            <a:normAutofit/>
          </a:bodyPr>
          <a:lstStyle/>
          <a:p>
            <a:r>
              <a:rPr lang="en-IN" sz="3200" b="1" dirty="0">
                <a:latin typeface="Book Antiqua" panose="02040602050305030304" pitchFamily="18" charset="0"/>
                <a:ea typeface="Calibri" panose="020F0502020204030204" pitchFamily="34" charset="0"/>
                <a:cs typeface="Times New Roman" panose="02020603050405020304" pitchFamily="18" charset="0"/>
              </a:rPr>
              <a:t>HOW TO GET RECOGNISED AS A STARTUP?</a:t>
            </a:r>
          </a:p>
        </p:txBody>
      </p:sp>
      <p:graphicFrame>
        <p:nvGraphicFramePr>
          <p:cNvPr id="4" name="Content Placeholder 3">
            <a:extLst>
              <a:ext uri="{FF2B5EF4-FFF2-40B4-BE49-F238E27FC236}">
                <a16:creationId xmlns:a16="http://schemas.microsoft.com/office/drawing/2014/main" id="{AD14E5F0-C720-492F-BE22-779E54DE9378}"/>
              </a:ext>
            </a:extLst>
          </p:cNvPr>
          <p:cNvGraphicFramePr>
            <a:graphicFrameLocks noGrp="1"/>
          </p:cNvGraphicFramePr>
          <p:nvPr>
            <p:ph idx="1"/>
            <p:extLst>
              <p:ext uri="{D42A27DB-BD31-4B8C-83A1-F6EECF244321}">
                <p14:modId xmlns:p14="http://schemas.microsoft.com/office/powerpoint/2010/main" val="1542901470"/>
              </p:ext>
            </p:extLst>
          </p:nvPr>
        </p:nvGraphicFramePr>
        <p:xfrm>
          <a:off x="1096962" y="1846263"/>
          <a:ext cx="9946960" cy="2809240"/>
        </p:xfrm>
        <a:graphic>
          <a:graphicData uri="http://schemas.openxmlformats.org/drawingml/2006/table">
            <a:tbl>
              <a:tblPr firstRow="1" bandRow="1">
                <a:tableStyleId>{5C22544A-7EE6-4342-B048-85BDC9FD1C3A}</a:tableStyleId>
              </a:tblPr>
              <a:tblGrid>
                <a:gridCol w="4973480">
                  <a:extLst>
                    <a:ext uri="{9D8B030D-6E8A-4147-A177-3AD203B41FA5}">
                      <a16:colId xmlns:a16="http://schemas.microsoft.com/office/drawing/2014/main" val="1016644723"/>
                    </a:ext>
                  </a:extLst>
                </a:gridCol>
                <a:gridCol w="4973480">
                  <a:extLst>
                    <a:ext uri="{9D8B030D-6E8A-4147-A177-3AD203B41FA5}">
                      <a16:colId xmlns:a16="http://schemas.microsoft.com/office/drawing/2014/main" val="225553931"/>
                    </a:ext>
                  </a:extLst>
                </a:gridCol>
              </a:tblGrid>
              <a:tr h="370840">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Main Questions to be answered</a:t>
                      </a:r>
                    </a:p>
                  </a:txBody>
                  <a:tcPr marL="68580" marR="68580" marT="0" marB="0"/>
                </a:tc>
                <a:tc>
                  <a:txBody>
                    <a:bodyPr/>
                    <a:lstStyle/>
                    <a:p>
                      <a:pPr algn="just">
                        <a:lnSpc>
                          <a:spcPct val="115000"/>
                        </a:lnSpc>
                        <a:spcAft>
                          <a:spcPts val="1000"/>
                        </a:spcAft>
                      </a:pPr>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3084669"/>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mn-lt"/>
                          <a:ea typeface="+mn-ea"/>
                          <a:cs typeface="+mn-cs"/>
                        </a:rPr>
                        <a:t>What is the problem the startup is solving?</a:t>
                      </a:r>
                    </a:p>
                    <a:p>
                      <a:pPr algn="just"/>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1461808934"/>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mn-lt"/>
                          <a:ea typeface="+mn-ea"/>
                          <a:cs typeface="+mn-cs"/>
                        </a:rPr>
                        <a:t>How does your startup propose to solve the problem?</a:t>
                      </a:r>
                    </a:p>
                    <a:p>
                      <a:pPr algn="just"/>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711233170"/>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mn-lt"/>
                          <a:ea typeface="+mn-ea"/>
                          <a:cs typeface="+mn-cs"/>
                        </a:rPr>
                        <a:t>What is the uniqueness of your solution?</a:t>
                      </a:r>
                    </a:p>
                    <a:p>
                      <a:pPr algn="just"/>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3826328822"/>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mn-lt"/>
                          <a:ea typeface="+mn-ea"/>
                          <a:cs typeface="+mn-cs"/>
                        </a:rPr>
                        <a:t>How does your startup generate revenue?</a:t>
                      </a:r>
                      <a:endParaRPr lang="en-IN" sz="2400" dirty="0">
                        <a:effectLst/>
                        <a:latin typeface="Google Sans"/>
                        <a:ea typeface="Calibri" panose="020F0502020204030204" pitchFamily="34" charset="0"/>
                        <a:cs typeface="Times New Roman" panose="02020603050405020304" pitchFamily="18" charset="0"/>
                      </a:endParaRPr>
                    </a:p>
                    <a:p>
                      <a:pPr algn="just"/>
                      <a:endParaRPr lang="en-IN" sz="2000" dirty="0">
                        <a:effectLst/>
                        <a:latin typeface="Google Sans"/>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3176235198"/>
                  </a:ext>
                </a:extLst>
              </a:tr>
            </a:tbl>
          </a:graphicData>
        </a:graphic>
      </p:graphicFrame>
    </p:spTree>
    <p:extLst>
      <p:ext uri="{BB962C8B-B14F-4D97-AF65-F5344CB8AC3E}">
        <p14:creationId xmlns:p14="http://schemas.microsoft.com/office/powerpoint/2010/main" val="79550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4BAA-8679-E53B-6687-27E2D861066C}"/>
              </a:ext>
            </a:extLst>
          </p:cNvPr>
          <p:cNvSpPr>
            <a:spLocks noGrp="1"/>
          </p:cNvSpPr>
          <p:nvPr>
            <p:ph type="title"/>
          </p:nvPr>
        </p:nvSpPr>
        <p:spPr/>
        <p:txBody>
          <a:bodyPr>
            <a:normAutofit/>
          </a:bodyPr>
          <a:lstStyle/>
          <a:p>
            <a:r>
              <a:rPr lang="en-IN" sz="3200" b="1" dirty="0">
                <a:latin typeface="Book Antiqua" panose="02040602050305030304" pitchFamily="18" charset="0"/>
                <a:ea typeface="Calibri" panose="020F0502020204030204" pitchFamily="34" charset="0"/>
                <a:cs typeface="Times New Roman" panose="02020603050405020304" pitchFamily="18" charset="0"/>
              </a:rPr>
              <a:t>HOW TO GET RECOGNISED AS A STARTUP?</a:t>
            </a:r>
          </a:p>
        </p:txBody>
      </p:sp>
      <p:graphicFrame>
        <p:nvGraphicFramePr>
          <p:cNvPr id="4" name="Content Placeholder 3">
            <a:extLst>
              <a:ext uri="{FF2B5EF4-FFF2-40B4-BE49-F238E27FC236}">
                <a16:creationId xmlns:a16="http://schemas.microsoft.com/office/drawing/2014/main" id="{AD14E5F0-C720-492F-BE22-779E54DE9378}"/>
              </a:ext>
            </a:extLst>
          </p:cNvPr>
          <p:cNvGraphicFramePr>
            <a:graphicFrameLocks noGrp="1"/>
          </p:cNvGraphicFramePr>
          <p:nvPr>
            <p:ph idx="1"/>
            <p:extLst>
              <p:ext uri="{D42A27DB-BD31-4B8C-83A1-F6EECF244321}">
                <p14:modId xmlns:p14="http://schemas.microsoft.com/office/powerpoint/2010/main" val="825213035"/>
              </p:ext>
            </p:extLst>
          </p:nvPr>
        </p:nvGraphicFramePr>
        <p:xfrm>
          <a:off x="1096962" y="1846263"/>
          <a:ext cx="10221278" cy="4307332"/>
        </p:xfrm>
        <a:graphic>
          <a:graphicData uri="http://schemas.openxmlformats.org/drawingml/2006/table">
            <a:tbl>
              <a:tblPr firstRow="1" bandRow="1">
                <a:tableStyleId>{5C22544A-7EE6-4342-B048-85BDC9FD1C3A}</a:tableStyleId>
              </a:tblPr>
              <a:tblGrid>
                <a:gridCol w="5110639">
                  <a:extLst>
                    <a:ext uri="{9D8B030D-6E8A-4147-A177-3AD203B41FA5}">
                      <a16:colId xmlns:a16="http://schemas.microsoft.com/office/drawing/2014/main" val="1016644723"/>
                    </a:ext>
                  </a:extLst>
                </a:gridCol>
                <a:gridCol w="5110639">
                  <a:extLst>
                    <a:ext uri="{9D8B030D-6E8A-4147-A177-3AD203B41FA5}">
                      <a16:colId xmlns:a16="http://schemas.microsoft.com/office/drawing/2014/main" val="225553931"/>
                    </a:ext>
                  </a:extLst>
                </a:gridCol>
              </a:tblGrid>
              <a:tr h="370840">
                <a:tc>
                  <a:txBody>
                    <a:bodyPr/>
                    <a:lstStyle/>
                    <a:p>
                      <a:pPr algn="just">
                        <a:lnSpc>
                          <a:spcPct val="115000"/>
                        </a:lnSpc>
                        <a:spcAft>
                          <a:spcPts val="1000"/>
                        </a:spcAft>
                      </a:pPr>
                      <a:r>
                        <a:rPr lang="en-IN" sz="2000" dirty="0">
                          <a:effectLst/>
                          <a:latin typeface="Google Sans"/>
                          <a:ea typeface="Calibri" panose="020F0502020204030204" pitchFamily="34" charset="0"/>
                          <a:cs typeface="Times New Roman" panose="02020603050405020304" pitchFamily="18" charset="0"/>
                        </a:rPr>
                        <a:t>Name and CIN of the entity</a:t>
                      </a:r>
                    </a:p>
                  </a:txBody>
                  <a:tcPr marL="68580" marR="68580" marT="0" marB="0"/>
                </a:tc>
                <a:tc>
                  <a:txBody>
                    <a:bodyPr/>
                    <a:lstStyle/>
                    <a:p>
                      <a:pPr algn="just">
                        <a:lnSpc>
                          <a:spcPct val="115000"/>
                        </a:lnSpc>
                        <a:spcAft>
                          <a:spcPts val="1000"/>
                        </a:spcAft>
                      </a:pPr>
                      <a:r>
                        <a:rPr lang="en-IN" sz="2000">
                          <a:effectLst/>
                          <a:latin typeface="Google Sans"/>
                          <a:ea typeface="Calibri" panose="020F0502020204030204" pitchFamily="34" charset="0"/>
                          <a:cs typeface="Times New Roman" panose="02020603050405020304" pitchFamily="18" charset="0"/>
                        </a:rPr>
                        <a:t>Industry	</a:t>
                      </a:r>
                    </a:p>
                  </a:txBody>
                  <a:tcPr marL="68580" marR="68580" marT="0" marB="0"/>
                </a:tc>
                <a:extLst>
                  <a:ext uri="{0D108BD9-81ED-4DB2-BD59-A6C34878D82A}">
                    <a16:rowId xmlns:a16="http://schemas.microsoft.com/office/drawing/2014/main" val="1373084669"/>
                  </a:ext>
                </a:extLst>
              </a:tr>
              <a:tr h="370840">
                <a:tc>
                  <a:txBody>
                    <a:bodyPr/>
                    <a:lstStyle/>
                    <a:p>
                      <a:pPr algn="l">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Incorporation/Registration Date and Certificate</a:t>
                      </a:r>
                    </a:p>
                  </a:txBody>
                  <a:tcPr marL="68580" marR="68580" marT="0" marB="0"/>
                </a:tc>
                <a:tc>
                  <a:txBody>
                    <a:bodyPr/>
                    <a:lstStyle/>
                    <a:p>
                      <a:pPr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Nature of entity</a:t>
                      </a:r>
                    </a:p>
                  </a:txBody>
                  <a:tcPr marL="68580" marR="68580" marT="0" marB="0"/>
                </a:tc>
                <a:extLst>
                  <a:ext uri="{0D108BD9-81ED-4DB2-BD59-A6C34878D82A}">
                    <a16:rowId xmlns:a16="http://schemas.microsoft.com/office/drawing/2014/main" val="3398073382"/>
                  </a:ext>
                </a:extLst>
              </a:tr>
              <a:tr h="370840">
                <a:tc>
                  <a:txBody>
                    <a:bodyPr/>
                    <a:lstStyle/>
                    <a:p>
                      <a:pPr algn="l">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PAN of company</a:t>
                      </a:r>
                    </a:p>
                  </a:txBody>
                  <a:tcPr marL="68580" marR="68580" marT="0" marB="0"/>
                </a:tc>
                <a:tc>
                  <a:txBody>
                    <a:bodyPr/>
                    <a:lstStyle/>
                    <a:p>
                      <a:pPr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Mention website link, if any</a:t>
                      </a:r>
                    </a:p>
                  </a:txBody>
                  <a:tcPr marL="68580" marR="68580" marT="0" marB="0"/>
                </a:tc>
                <a:extLst>
                  <a:ext uri="{0D108BD9-81ED-4DB2-BD59-A6C34878D82A}">
                    <a16:rowId xmlns:a16="http://schemas.microsoft.com/office/drawing/2014/main" val="3758493588"/>
                  </a:ext>
                </a:extLst>
              </a:tr>
              <a:tr h="370840">
                <a:tc>
                  <a:txBody>
                    <a:bodyPr/>
                    <a:lstStyle/>
                    <a:p>
                      <a:pPr algn="l">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Address</a:t>
                      </a:r>
                    </a:p>
                  </a:txBody>
                  <a:tcPr marL="68580" marR="68580" marT="0" marB="0"/>
                </a:tc>
                <a:tc>
                  <a:txBody>
                    <a:bodyPr/>
                    <a:lstStyle/>
                    <a:p>
                      <a:pPr marL="457200"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Current number of employees</a:t>
                      </a:r>
                    </a:p>
                  </a:txBody>
                  <a:tcPr marL="68580" marR="68580" marT="0" marB="0"/>
                </a:tc>
                <a:extLst>
                  <a:ext uri="{0D108BD9-81ED-4DB2-BD59-A6C34878D82A}">
                    <a16:rowId xmlns:a16="http://schemas.microsoft.com/office/drawing/2014/main" val="631833991"/>
                  </a:ext>
                </a:extLst>
              </a:tr>
              <a:tr h="370840">
                <a:tc>
                  <a:txBody>
                    <a:bodyPr/>
                    <a:lstStyle/>
                    <a:p>
                      <a:pPr marL="457200" algn="l">
                        <a:lnSpc>
                          <a:spcPct val="115000"/>
                        </a:lnSpc>
                      </a:pPr>
                      <a:r>
                        <a:rPr lang="en-IN" sz="2000" kern="1200" dirty="0">
                          <a:solidFill>
                            <a:schemeClr val="dk1"/>
                          </a:solidFill>
                          <a:effectLst/>
                          <a:latin typeface="Google Sans"/>
                          <a:ea typeface="Calibri" panose="020F0502020204030204" pitchFamily="34" charset="0"/>
                          <a:cs typeface="Times New Roman" panose="02020603050405020304" pitchFamily="18" charset="0"/>
                        </a:rPr>
                        <a:t>Details of Authorized Representative</a:t>
                      </a:r>
                    </a:p>
                  </a:txBody>
                  <a:tcPr marL="68580" marR="68580" marT="0" marB="0"/>
                </a:tc>
                <a:tc>
                  <a:txBody>
                    <a:bodyPr/>
                    <a:lstStyle/>
                    <a:p>
                      <a:pPr marL="457200"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Details of Directors of Company</a:t>
                      </a:r>
                    </a:p>
                  </a:txBody>
                  <a:tcPr marL="68580" marR="68580" marT="0" marB="0"/>
                </a:tc>
                <a:extLst>
                  <a:ext uri="{0D108BD9-81ED-4DB2-BD59-A6C34878D82A}">
                    <a16:rowId xmlns:a16="http://schemas.microsoft.com/office/drawing/2014/main" val="307850264"/>
                  </a:ext>
                </a:extLst>
              </a:tr>
              <a:tr h="370840">
                <a:tc>
                  <a:txBody>
                    <a:bodyPr/>
                    <a:lstStyle/>
                    <a:p>
                      <a:pPr algn="l">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Details of Intellectual Property Rights</a:t>
                      </a:r>
                    </a:p>
                  </a:txBody>
                  <a:tcPr marL="68580" marR="68580" marT="0" marB="0"/>
                </a:tc>
                <a:tc>
                  <a:txBody>
                    <a:bodyPr/>
                    <a:lstStyle/>
                    <a:p>
                      <a:pPr marL="457200"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Attach Pitch Deck</a:t>
                      </a:r>
                    </a:p>
                  </a:txBody>
                  <a:tcPr marL="68580" marR="68580" marT="0" marB="0"/>
                </a:tc>
                <a:extLst>
                  <a:ext uri="{0D108BD9-81ED-4DB2-BD59-A6C34878D82A}">
                    <a16:rowId xmlns:a16="http://schemas.microsoft.com/office/drawing/2014/main" val="1421175669"/>
                  </a:ext>
                </a:extLst>
              </a:tr>
              <a:tr h="370840">
                <a:tc>
                  <a:txBody>
                    <a:bodyPr/>
                    <a:lstStyle/>
                    <a:p>
                      <a:pPr algn="l">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Whether there is new innovation or improvement to an existing product, service or process.</a:t>
                      </a:r>
                    </a:p>
                  </a:txBody>
                  <a:tcPr marL="68580" marR="68580" marT="0" marB="0"/>
                </a:tc>
                <a:tc>
                  <a:txBody>
                    <a:bodyPr/>
                    <a:lstStyle/>
                    <a:p>
                      <a:pPr marL="457200"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Is the startup creating a scalable business model with high potential of employment generation or wealth creation</a:t>
                      </a:r>
                    </a:p>
                  </a:txBody>
                  <a:tcPr marL="68580" marR="68580" marT="0" marB="0"/>
                </a:tc>
                <a:extLst>
                  <a:ext uri="{0D108BD9-81ED-4DB2-BD59-A6C34878D82A}">
                    <a16:rowId xmlns:a16="http://schemas.microsoft.com/office/drawing/2014/main" val="447771539"/>
                  </a:ext>
                </a:extLst>
              </a:tr>
              <a:tr h="370840">
                <a:tc>
                  <a:txBody>
                    <a:bodyPr/>
                    <a:lstStyle/>
                    <a:p>
                      <a:pPr algn="l">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Whether any funding has been received by the startup</a:t>
                      </a:r>
                    </a:p>
                  </a:txBody>
                  <a:tcPr marL="68580" marR="68580" marT="0" marB="0"/>
                </a:tc>
                <a:tc>
                  <a:txBody>
                    <a:bodyPr/>
                    <a:lstStyle/>
                    <a:p>
                      <a:pPr marL="457200"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Details of Awards/Recognition received by the entity</a:t>
                      </a:r>
                    </a:p>
                  </a:txBody>
                  <a:tcPr marL="68580" marR="68580" marT="0" marB="0"/>
                </a:tc>
                <a:extLst>
                  <a:ext uri="{0D108BD9-81ED-4DB2-BD59-A6C34878D82A}">
                    <a16:rowId xmlns:a16="http://schemas.microsoft.com/office/drawing/2014/main" val="3361451939"/>
                  </a:ext>
                </a:extLst>
              </a:tr>
              <a:tr h="370840">
                <a:tc>
                  <a:txBody>
                    <a:bodyPr/>
                    <a:lstStyle/>
                    <a:p>
                      <a:pPr algn="l">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Name and CIN of the entity</a:t>
                      </a:r>
                    </a:p>
                  </a:txBody>
                  <a:tcPr marL="68580" marR="68580" marT="0" marB="0"/>
                </a:tc>
                <a:tc>
                  <a:txBody>
                    <a:bodyPr/>
                    <a:lstStyle/>
                    <a:p>
                      <a:pPr algn="just">
                        <a:lnSpc>
                          <a:spcPct val="115000"/>
                        </a:lnSpc>
                        <a:spcAft>
                          <a:spcPts val="1000"/>
                        </a:spcAft>
                      </a:pPr>
                      <a:r>
                        <a:rPr lang="en-IN" sz="2000" kern="1200" dirty="0">
                          <a:solidFill>
                            <a:schemeClr val="dk1"/>
                          </a:solidFill>
                          <a:effectLst/>
                          <a:latin typeface="Google Sans"/>
                          <a:ea typeface="Calibri" panose="020F0502020204030204" pitchFamily="34" charset="0"/>
                          <a:cs typeface="Times New Roman" panose="02020603050405020304" pitchFamily="18" charset="0"/>
                        </a:rPr>
                        <a:t>Industry	</a:t>
                      </a:r>
                    </a:p>
                  </a:txBody>
                  <a:tcPr marL="68580" marR="68580" marT="0" marB="0"/>
                </a:tc>
                <a:extLst>
                  <a:ext uri="{0D108BD9-81ED-4DB2-BD59-A6C34878D82A}">
                    <a16:rowId xmlns:a16="http://schemas.microsoft.com/office/drawing/2014/main" val="3201592815"/>
                  </a:ext>
                </a:extLst>
              </a:tr>
            </a:tbl>
          </a:graphicData>
        </a:graphic>
      </p:graphicFrame>
    </p:spTree>
    <p:extLst>
      <p:ext uri="{BB962C8B-B14F-4D97-AF65-F5344CB8AC3E}">
        <p14:creationId xmlns:p14="http://schemas.microsoft.com/office/powerpoint/2010/main" val="597735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2688</TotalTime>
  <Words>2162</Words>
  <Application>Microsoft Office PowerPoint</Application>
  <PresentationFormat>Widescreen</PresentationFormat>
  <Paragraphs>347</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Book Antiqua</vt:lpstr>
      <vt:lpstr>Calibri</vt:lpstr>
      <vt:lpstr>Calibri Light</vt:lpstr>
      <vt:lpstr>Google Sans</vt:lpstr>
      <vt:lpstr>Symbol</vt:lpstr>
      <vt:lpstr>Times New Roman</vt:lpstr>
      <vt:lpstr>Wingdings</vt:lpstr>
      <vt:lpstr>Retrospect</vt:lpstr>
      <vt:lpstr>Startups and MSME</vt:lpstr>
      <vt:lpstr>Startups</vt:lpstr>
      <vt:lpstr>Startups – An Intro</vt:lpstr>
      <vt:lpstr>Startup</vt:lpstr>
      <vt:lpstr>Main Source</vt:lpstr>
      <vt:lpstr>Criteria Summary</vt:lpstr>
      <vt:lpstr>HOW TO GET RECOGNISED AS A STARTUP?</vt:lpstr>
      <vt:lpstr>HOW TO GET RECOGNISED AS A STARTUP?</vt:lpstr>
      <vt:lpstr>HOW TO GET RECOGNISED AS A STARTUP?</vt:lpstr>
      <vt:lpstr>Startups – Tax Benefits</vt:lpstr>
      <vt:lpstr>BENEFITS</vt:lpstr>
      <vt:lpstr>BENEFITS</vt:lpstr>
      <vt:lpstr>BENEFITS</vt:lpstr>
      <vt:lpstr>BENEFITS</vt:lpstr>
      <vt:lpstr>Startups – Funding</vt:lpstr>
      <vt:lpstr>Types of Funding </vt:lpstr>
      <vt:lpstr>Types of Funding </vt:lpstr>
      <vt:lpstr>MSME</vt:lpstr>
      <vt:lpstr>MSME</vt:lpstr>
      <vt:lpstr>How to Register</vt:lpstr>
      <vt:lpstr>MSME Support Schemes</vt:lpstr>
      <vt:lpstr>MSME Scheme - Samadhan</vt:lpstr>
      <vt:lpstr>MSME Scheme – ISO Certification</vt:lpstr>
      <vt:lpstr>MSME Scheme - SIP-EIT Scheme</vt:lpstr>
      <vt:lpstr>MSME Scheme – MSME Innovative</vt:lpstr>
      <vt:lpstr>MSME Funding Schemes</vt:lpstr>
      <vt:lpstr>MSME Scheme - CGTMSE</vt:lpstr>
      <vt:lpstr>MSME Schemes – CGSS</vt:lpstr>
      <vt:lpstr>MSME Schemes – Stand up India</vt:lpstr>
      <vt:lpstr>MSME Schemes - PMEGP</vt:lpstr>
      <vt:lpstr>MSME Schemes – 2nd Loan</vt:lpstr>
      <vt:lpstr>Questions?</vt:lpstr>
      <vt:lpstr>I am reachable at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singhania</dc:creator>
  <cp:lastModifiedBy>swati singhania</cp:lastModifiedBy>
  <cp:revision>106</cp:revision>
  <dcterms:created xsi:type="dcterms:W3CDTF">2022-06-22T08:34:05Z</dcterms:created>
  <dcterms:modified xsi:type="dcterms:W3CDTF">2024-05-30T20:32:26Z</dcterms:modified>
</cp:coreProperties>
</file>